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7"/>
  </p:notesMasterIdLst>
  <p:sldIdLst>
    <p:sldId id="677" r:id="rId2"/>
    <p:sldId id="1089" r:id="rId3"/>
    <p:sldId id="899" r:id="rId4"/>
    <p:sldId id="1001" r:id="rId5"/>
    <p:sldId id="1002" r:id="rId6"/>
    <p:sldId id="1085" r:id="rId7"/>
    <p:sldId id="1004" r:id="rId8"/>
    <p:sldId id="1005" r:id="rId9"/>
    <p:sldId id="1006" r:id="rId10"/>
    <p:sldId id="1007" r:id="rId11"/>
    <p:sldId id="1008" r:id="rId12"/>
    <p:sldId id="1009" r:id="rId13"/>
    <p:sldId id="1010" r:id="rId14"/>
    <p:sldId id="1011" r:id="rId15"/>
    <p:sldId id="1012" r:id="rId16"/>
    <p:sldId id="1013" r:id="rId17"/>
    <p:sldId id="1014" r:id="rId18"/>
    <p:sldId id="1015" r:id="rId19"/>
    <p:sldId id="1016" r:id="rId20"/>
    <p:sldId id="1017" r:id="rId21"/>
    <p:sldId id="1018" r:id="rId22"/>
    <p:sldId id="1019" r:id="rId23"/>
    <p:sldId id="1020" r:id="rId24"/>
    <p:sldId id="1086" r:id="rId25"/>
    <p:sldId id="1022" r:id="rId26"/>
    <p:sldId id="1023" r:id="rId27"/>
    <p:sldId id="1024" r:id="rId28"/>
    <p:sldId id="1025" r:id="rId29"/>
    <p:sldId id="1026" r:id="rId30"/>
    <p:sldId id="1028" r:id="rId31"/>
    <p:sldId id="1029" r:id="rId32"/>
    <p:sldId id="1030" r:id="rId33"/>
    <p:sldId id="1031" r:id="rId34"/>
    <p:sldId id="1032" r:id="rId35"/>
    <p:sldId id="1033" r:id="rId36"/>
    <p:sldId id="1034" r:id="rId37"/>
    <p:sldId id="1035" r:id="rId38"/>
    <p:sldId id="1036" r:id="rId39"/>
    <p:sldId id="1037" r:id="rId40"/>
    <p:sldId id="1038" r:id="rId41"/>
    <p:sldId id="1039" r:id="rId42"/>
    <p:sldId id="1041" r:id="rId43"/>
    <p:sldId id="1042" r:id="rId44"/>
    <p:sldId id="1043" r:id="rId45"/>
    <p:sldId id="1044" r:id="rId46"/>
    <p:sldId id="1045" r:id="rId47"/>
    <p:sldId id="1046" r:id="rId48"/>
    <p:sldId id="1047" r:id="rId49"/>
    <p:sldId id="1087" r:id="rId50"/>
    <p:sldId id="1050" r:id="rId51"/>
    <p:sldId id="1051" r:id="rId52"/>
    <p:sldId id="1052" r:id="rId53"/>
    <p:sldId id="1053" r:id="rId54"/>
    <p:sldId id="1054" r:id="rId55"/>
    <p:sldId id="1055" r:id="rId56"/>
    <p:sldId id="1056" r:id="rId57"/>
    <p:sldId id="1057" r:id="rId58"/>
    <p:sldId id="1058" r:id="rId59"/>
    <p:sldId id="1059" r:id="rId60"/>
    <p:sldId id="1060" r:id="rId61"/>
    <p:sldId id="1061" r:id="rId62"/>
    <p:sldId id="1062" r:id="rId63"/>
    <p:sldId id="1063" r:id="rId64"/>
    <p:sldId id="1064" r:id="rId65"/>
    <p:sldId id="1065" r:id="rId66"/>
    <p:sldId id="1066" r:id="rId67"/>
    <p:sldId id="1067" r:id="rId68"/>
    <p:sldId id="1068" r:id="rId69"/>
    <p:sldId id="1071" r:id="rId70"/>
    <p:sldId id="1069" r:id="rId71"/>
    <p:sldId id="1070" r:id="rId72"/>
    <p:sldId id="1079" r:id="rId73"/>
    <p:sldId id="1078" r:id="rId74"/>
    <p:sldId id="1080" r:id="rId75"/>
    <p:sldId id="1088" r:id="rId76"/>
  </p:sldIdLst>
  <p:sldSz cx="9144000" cy="6858000" type="screen4x3"/>
  <p:notesSz cx="6858000" cy="9144000"/>
  <p:custDataLst>
    <p:tags r:id="rId7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LaMacchia" initials="B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5" Type="http://schemas.openxmlformats.org/officeDocument/2006/relationships/image" Target="../media/image7.wmf"/><Relationship Id="rId4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5" Type="http://schemas.openxmlformats.org/officeDocument/2006/relationships/image" Target="../media/image7.wmf"/><Relationship Id="rId4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5" Type="http://schemas.openxmlformats.org/officeDocument/2006/relationships/image" Target="../media/image7.wmf"/><Relationship Id="rId4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F72C-46E3-4F79-BB40-445F31E06253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732B8-84F4-4C6C-92B7-19A7F9775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/>
              <a:pPr/>
              <a:t>1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57E11-914B-4F17-A009-0A8527161E06}" type="slidenum">
              <a:rPr lang="en-US"/>
              <a:pPr/>
              <a:t>13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8662" cy="3403600"/>
          </a:xfrm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sz="1400" b="1"/>
              <a:t>Combining Sym/Asym provides efficiency</a:t>
            </a:r>
          </a:p>
          <a:p>
            <a:r>
              <a:rPr lang="en-US" sz="1400" b="1"/>
              <a:t>enhances security - cracking message only reveals one time symmetric key</a:t>
            </a:r>
          </a:p>
          <a:p>
            <a:endParaRPr lang="en-US" sz="1400" b="1"/>
          </a:p>
          <a:p>
            <a:r>
              <a:rPr lang="en-US" sz="1400" b="1"/>
              <a:t>Also sender attaches a lockbox for himself</a:t>
            </a:r>
          </a:p>
          <a:p>
            <a:endParaRPr lang="en-US" sz="1400" b="1"/>
          </a:p>
          <a:p>
            <a:r>
              <a:rPr lang="en-US" sz="1400" b="1"/>
              <a:t>Performance increase for multiple recipients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3F4BA-EC36-4DB3-8E47-53D6834B7418}" type="slidenum">
              <a:rPr lang="en-US"/>
              <a:pPr/>
              <a:t>14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18813-A12A-4ACC-8B75-995E0003A4E3}" type="slidenum">
              <a:rPr lang="en-US"/>
              <a:pPr/>
              <a:t>15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0FFC7-82F0-40BD-8C7D-1F0294964F95}" type="slidenum">
              <a:rPr lang="en-US"/>
              <a:pPr/>
              <a:t>16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8662" cy="3403600"/>
          </a:xfrm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154F3-B5F1-42C5-9A37-1E36E9FF75E7}" type="slidenum">
              <a:rPr lang="en-US"/>
              <a:pPr/>
              <a:t>17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1369E-BEF7-43FE-8EF1-4C7C2E99EDE5}" type="slidenum">
              <a:rPr lang="en-US"/>
              <a:pPr/>
              <a:t>18</a:t>
            </a:fld>
            <a:endParaRPr lang="en-US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8662" cy="3403600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B1A16-65B2-4BAF-9C75-8457B21895F1}" type="slidenum">
              <a:rPr lang="en-US"/>
              <a:pPr/>
              <a:t>19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EC171-3651-4743-8FF9-DB02231F7B62}" type="slidenum">
              <a:rPr lang="en-US"/>
              <a:pPr/>
              <a:t>22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39FCF-361D-4AFB-BC9B-52446EC191E1}" type="slidenum">
              <a:rPr lang="en-US"/>
              <a:pPr/>
              <a:t>25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0ED14-F1F9-40A4-9F30-FA1680F09D3C}" type="slidenum">
              <a:rPr lang="en-US"/>
              <a:pPr/>
              <a:t>30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8D28E-5527-460E-BE99-2838529F5E70}" type="slidenum">
              <a:rPr lang="en-US"/>
              <a:pPr/>
              <a:t>4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69259-3E75-414E-82C6-229FB632AD96}" type="slidenum">
              <a:rPr lang="en-US"/>
              <a:pPr/>
              <a:t>31</a:t>
            </a:fld>
            <a:endParaRPr lang="en-US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A6DA1-62F7-410C-96A3-270DE39099E3}" type="slidenum">
              <a:rPr lang="en-US"/>
              <a:pPr/>
              <a:t>32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DA198-293E-448C-8749-07212BF3C068}" type="slidenum">
              <a:rPr lang="en-US"/>
              <a:pPr/>
              <a:t>33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EB0F8-6CAC-4294-AD72-ED47A7C86FF8}" type="slidenum">
              <a:rPr lang="en-US"/>
              <a:pPr/>
              <a:t>34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34D14-E1F5-4326-AB15-384B180938BE}" type="slidenum">
              <a:rPr lang="en-US"/>
              <a:pPr/>
              <a:t>35</a:t>
            </a:fld>
            <a:endParaRPr lang="en-US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6CCFA-2FC5-4B40-B0FE-8A557F3E5C3E}" type="slidenum">
              <a:rPr lang="en-US"/>
              <a:pPr/>
              <a:t>36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945C6-41F2-428A-8A72-2DBDEE02FA69}" type="slidenum">
              <a:rPr lang="en-US"/>
              <a:pPr/>
              <a:t>39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ED7BE-B978-434B-96E7-8EF255768FD0}" type="slidenum">
              <a:rPr lang="en-US"/>
              <a:pPr/>
              <a:t>40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16278-D1AF-4687-85EE-269156712AFF}" type="slidenum">
              <a:rPr lang="en-US"/>
              <a:pPr/>
              <a:t>41</a:t>
            </a:fld>
            <a:endParaRPr lang="en-US"/>
          </a:p>
        </p:txBody>
      </p:sp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EE1D2-633F-4889-BA68-D7F0BA0E0650}" type="slidenum">
              <a:rPr lang="en-US"/>
              <a:pPr/>
              <a:t>42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EA000-C681-426A-8C56-4C20204668AA}" type="slidenum">
              <a:rPr lang="en-US"/>
              <a:pPr/>
              <a:t>5</a:t>
            </a:fld>
            <a:endParaRPr lang="en-US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6AC52-7166-4CBD-95F0-F678BB537D8C}" type="slidenum">
              <a:rPr lang="en-US"/>
              <a:pPr/>
              <a:t>43</a:t>
            </a:fld>
            <a:endParaRPr lang="en-US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C4B8-888B-4C7E-BD79-930519418FA6}" type="slidenum">
              <a:rPr lang="en-US"/>
              <a:pPr/>
              <a:t>44</a:t>
            </a:fld>
            <a:endParaRPr lang="en-US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8A0A1-E986-48EC-BF44-3B517FF2F359}" type="slidenum">
              <a:rPr lang="en-US"/>
              <a:pPr/>
              <a:t>45</a:t>
            </a:fld>
            <a:endParaRPr lang="en-US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672FB-3C84-4B9F-A425-0DC7677D84C0}" type="slidenum">
              <a:rPr lang="en-US"/>
              <a:pPr/>
              <a:t>46</a:t>
            </a:fld>
            <a:endParaRPr lang="en-US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35CB6-43F0-4ED1-A8D4-C05E041B0827}" type="slidenum">
              <a:rPr lang="en-US"/>
              <a:pPr/>
              <a:t>47</a:t>
            </a:fld>
            <a:endParaRPr lang="en-US"/>
          </a:p>
        </p:txBody>
      </p:sp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8A4BF-D6A5-492F-A613-7B0D252A541B}" type="slidenum">
              <a:rPr lang="en-US"/>
              <a:pPr/>
              <a:t>48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ADBCB-FDF2-4C97-8608-F90FEF282A8E}" type="slidenum">
              <a:rPr lang="en-US"/>
              <a:pPr/>
              <a:t>50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1610F-3B08-4837-8CD1-17753F760660}" type="slidenum">
              <a:rPr lang="en-US"/>
              <a:pPr/>
              <a:t>51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3F333-485C-4B4F-988C-3EACB40C99EE}" type="slidenum">
              <a:rPr lang="en-US"/>
              <a:pPr/>
              <a:t>52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A1BAB-5EF6-4D60-AA8F-D52FBDB9AA6D}" type="slidenum">
              <a:rPr lang="en-US"/>
              <a:pPr/>
              <a:t>53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3684-0C14-4A91-BC42-1CB90CC72017}" type="slidenum">
              <a:rPr lang="en-US"/>
              <a:pPr/>
              <a:t>7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61" tIns="46031" rIns="92061" bIns="460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45DD0-A6F3-4E37-8A02-9B745862B7A0}" type="slidenum">
              <a:rPr lang="en-US"/>
              <a:pPr/>
              <a:t>54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6A963-29B5-4918-86A0-ADF5E7BF26BC}" type="slidenum">
              <a:rPr lang="en-US"/>
              <a:pPr/>
              <a:t>55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DF64A-057D-4265-A291-E4DD050055D8}" type="slidenum">
              <a:rPr lang="en-US"/>
              <a:pPr/>
              <a:t>56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B1C88-8DBE-4ACF-9C48-D5564BDAA869}" type="slidenum">
              <a:rPr lang="en-US"/>
              <a:pPr/>
              <a:t>57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6275"/>
            <a:ext cx="4584700" cy="3438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1587" cy="4127500"/>
          </a:xfrm>
          <a:ln/>
        </p:spPr>
        <p:txBody>
          <a:bodyPr lIns="90832" tIns="44619" rIns="90832" bIns="4461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0AE18-0044-4E48-AF59-2594AB5BFCB1}" type="slidenum">
              <a:rPr lang="en-US"/>
              <a:pPr/>
              <a:t>58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6275"/>
            <a:ext cx="4584700" cy="3438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1587" cy="4127500"/>
          </a:xfrm>
          <a:ln/>
        </p:spPr>
        <p:txBody>
          <a:bodyPr lIns="90832" tIns="44619" rIns="90832" bIns="4461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46A6A-FE96-4C71-B473-110B7160CEEB}" type="slidenum">
              <a:rPr lang="en-US"/>
              <a:pPr/>
              <a:t>59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6275"/>
            <a:ext cx="4584700" cy="3438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1587" cy="4127500"/>
          </a:xfrm>
          <a:ln/>
        </p:spPr>
        <p:txBody>
          <a:bodyPr lIns="90832" tIns="44619" rIns="90832" bIns="4461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5C3BF-FC2B-4A15-AC51-CBFE1792F465}" type="slidenum">
              <a:rPr lang="en-US"/>
              <a:pPr/>
              <a:t>60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E633E-8C66-4FB2-A6B2-E5F5FAADD23A}" type="slidenum">
              <a:rPr lang="en-US"/>
              <a:pPr/>
              <a:t>61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2CEC0-79A6-414E-B959-7255874CA26E}" type="slidenum">
              <a:rPr lang="en-US"/>
              <a:pPr/>
              <a:t>62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A2B69-032B-4499-87AC-5B5759DC1B68}" type="slidenum">
              <a:rPr lang="en-US"/>
              <a:pPr/>
              <a:t>63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E88BA-ED5B-4E58-928A-C36C36E9F7A6}" type="slidenum">
              <a:rPr lang="en-US"/>
              <a:pPr/>
              <a:t>8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647AF-E2AE-4292-A5D8-895A59C01147}" type="slidenum">
              <a:rPr lang="en-US"/>
              <a:pPr/>
              <a:t>64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D9092-6260-4A1E-91BF-3CD01CA2B8F8}" type="slidenum">
              <a:rPr lang="en-US"/>
              <a:pPr/>
              <a:t>65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06A4A-D2DF-41B5-8C70-4F9ED2112084}" type="slidenum">
              <a:rPr lang="en-US"/>
              <a:pPr/>
              <a:t>66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8FFE5-1BE6-44B7-9335-369D14BF9A2C}" type="slidenum">
              <a:rPr lang="en-US"/>
              <a:pPr/>
              <a:t>67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225E0-C692-47B6-A117-BAC9089ED337}" type="slidenum">
              <a:rPr lang="en-US"/>
              <a:pPr/>
              <a:t>68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5067F-5542-438D-9491-BE745BE3E3B6}" type="slidenum">
              <a:rPr lang="en-US"/>
              <a:pPr/>
              <a:t>69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6275"/>
            <a:ext cx="4584700" cy="3438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1587" cy="4127500"/>
          </a:xfrm>
          <a:ln/>
        </p:spPr>
        <p:txBody>
          <a:bodyPr lIns="90832" tIns="44619" rIns="90832" bIns="4461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5978A-394B-40C8-9E5D-934CA1F581E9}" type="slidenum">
              <a:rPr lang="en-US"/>
              <a:pPr/>
              <a:t>70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6275"/>
            <a:ext cx="4584700" cy="3438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1587" cy="4127500"/>
          </a:xfrm>
          <a:ln/>
        </p:spPr>
        <p:txBody>
          <a:bodyPr lIns="90832" tIns="44619" rIns="90832" bIns="4461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D0965-6AED-48B5-892E-BBE5190325AB}" type="slidenum">
              <a:rPr lang="en-US"/>
              <a:pPr/>
              <a:t>71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6275"/>
            <a:ext cx="4584700" cy="3438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1587" cy="4127500"/>
          </a:xfrm>
          <a:ln/>
        </p:spPr>
        <p:txBody>
          <a:bodyPr lIns="90832" tIns="44619" rIns="90832" bIns="4461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A5F04-3680-4FDC-9160-3E49B7672EC9}" type="slidenum">
              <a:rPr lang="en-US"/>
              <a:pPr/>
              <a:t>72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6275"/>
            <a:ext cx="4584700" cy="3438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1587" cy="4127500"/>
          </a:xfrm>
          <a:ln/>
        </p:spPr>
        <p:txBody>
          <a:bodyPr lIns="90832" tIns="44619" rIns="90832" bIns="4461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C34C4-19B0-4CFB-99C4-3004C53B2D95}" type="slidenum">
              <a:rPr lang="en-US"/>
              <a:pPr/>
              <a:t>73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6275"/>
            <a:ext cx="4584700" cy="3438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1587" cy="4127500"/>
          </a:xfrm>
          <a:ln/>
        </p:spPr>
        <p:txBody>
          <a:bodyPr lIns="90832" tIns="44619" rIns="90832" bIns="4461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48A93-2C94-4E98-A709-08D4E053F7F1}" type="slidenum">
              <a:rPr lang="en-US"/>
              <a:pPr/>
              <a:t>9</a:t>
            </a:fld>
            <a:endParaRPr lang="en-U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99F7E-6471-40BC-841D-2D9EF93F14E4}" type="slidenum">
              <a:rPr lang="en-US"/>
              <a:pPr/>
              <a:t>74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6275"/>
            <a:ext cx="4584700" cy="3438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1587" cy="4127500"/>
          </a:xfrm>
          <a:ln/>
        </p:spPr>
        <p:txBody>
          <a:bodyPr lIns="90832" tIns="44619" rIns="90832" bIns="4461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24B1-B69F-437E-8DB8-8C05157029CE}" type="slidenum">
              <a:rPr lang="en-US"/>
              <a:pPr/>
              <a:t>10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46A74-86A5-4F48-B22E-08C14FEE6A42}" type="slidenum">
              <a:rPr lang="en-US"/>
              <a:pPr/>
              <a:t>11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88975"/>
            <a:ext cx="4538662" cy="3403600"/>
          </a:xfrm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CE1AC-61E1-4CDB-B754-9DBB463A811A}" type="slidenum">
              <a:rPr lang="en-US"/>
              <a:pPr/>
              <a:t>12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31213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6050"/>
            <a:ext cx="8415338" cy="70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270125"/>
            <a:ext cx="8415338" cy="701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62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572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A21A0BDE-57D7-49A4-8328-0916A79FBC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985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31213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6050"/>
            <a:ext cx="4130675" cy="155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416050"/>
            <a:ext cx="4132263" cy="1555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62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572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fld id="{45898578-04C1-446C-B8FF-A17E57501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89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February 10,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February 10,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78F1A-C5D7-4CDD-B860-BC70C668CF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February 10, 2011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Practical Aspects of Modern Cryptography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+mj-lt"/>
              </a:defRPr>
            </a:lvl1pPr>
          </a:lstStyle>
          <a:p>
            <a:fld id="{9AE78F1A-C5D7-4CDD-B860-BC70C668CFB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7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4.bin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3.bin"/><Relationship Id="rId24" Type="http://schemas.openxmlformats.org/officeDocument/2006/relationships/oleObject" Target="../embeddings/oleObject54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7.wmf"/><Relationship Id="rId22" Type="http://schemas.openxmlformats.org/officeDocument/2006/relationships/oleObject" Target="../embeddings/oleObject5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rgbClr val="92D050"/>
                </a:solidFill>
              </a:rPr>
              <a:t>Practical Aspects </a:t>
            </a:r>
            <a:r>
              <a:rPr lang="en-US" sz="4800" dirty="0" smtClean="0">
                <a:solidFill>
                  <a:srgbClr val="92D050"/>
                </a:solidFill>
              </a:rPr>
              <a:t>of        </a:t>
            </a:r>
            <a:r>
              <a:rPr lang="en-US" sz="4800" dirty="0">
                <a:solidFill>
                  <a:srgbClr val="92D050"/>
                </a:solidFill>
              </a:rPr>
              <a:t>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3600" dirty="0">
                <a:solidFill>
                  <a:srgbClr val="FFFF66"/>
                </a:solidFill>
              </a:rPr>
              <a:t>Brian </a:t>
            </a:r>
            <a:r>
              <a:rPr lang="en-US" sz="3600" dirty="0" smtClean="0">
                <a:solidFill>
                  <a:srgbClr val="FFFF66"/>
                </a:solidFill>
              </a:rPr>
              <a:t>LaMacchia</a:t>
            </a:r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352800"/>
            <a:ext cx="25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Winter 2011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1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76C3-3EFD-4CE6-A49C-46E2A6C84980}" type="slidenum">
              <a:rPr lang="en-US"/>
              <a:pPr/>
              <a:t>10</a:t>
            </a:fld>
            <a:endParaRPr 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Encrypting Messages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6050"/>
            <a:ext cx="8415338" cy="4786313"/>
          </a:xfrm>
        </p:spPr>
        <p:txBody>
          <a:bodyPr/>
          <a:lstStyle/>
          <a:p>
            <a:r>
              <a:rPr lang="en-US"/>
              <a:t>We use symmetric encryption with randomly-generated session keys to encrypt message bodies</a:t>
            </a:r>
          </a:p>
          <a:p>
            <a:pPr lvl="1"/>
            <a:r>
              <a:rPr lang="en-US"/>
              <a:t>Since symmetric encryption is fast and messages may be arbitrarily large</a:t>
            </a:r>
          </a:p>
          <a:p>
            <a:r>
              <a:rPr lang="en-US"/>
              <a:t>We use public-key encryption to encrypt the session keys to message recipients</a:t>
            </a:r>
          </a:p>
          <a:p>
            <a:r>
              <a:rPr lang="en-US"/>
              <a:t>We send both encrypted message and session key as a unit to recipients…</a:t>
            </a:r>
          </a:p>
        </p:txBody>
      </p:sp>
    </p:spTree>
    <p:extLst>
      <p:ext uri="{BB962C8B-B14F-4D97-AF65-F5344CB8AC3E}">
        <p14:creationId xmlns:p14="http://schemas.microsoft.com/office/powerpoint/2010/main" val="7259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E8DF3-CE53-45BE-BBD6-DD021DB8740E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735234" name="Group 2"/>
          <p:cNvGrpSpPr>
            <a:grpSpLocks/>
          </p:cNvGrpSpPr>
          <p:nvPr/>
        </p:nvGrpSpPr>
        <p:grpSpPr bwMode="auto">
          <a:xfrm>
            <a:off x="6553200" y="2362200"/>
            <a:ext cx="2278063" cy="1765300"/>
            <a:chOff x="4128" y="3112"/>
            <a:chExt cx="1435" cy="1112"/>
          </a:xfrm>
        </p:grpSpPr>
        <p:grpSp>
          <p:nvGrpSpPr>
            <p:cNvPr id="735235" name="Group 3"/>
            <p:cNvGrpSpPr>
              <a:grpSpLocks/>
            </p:cNvGrpSpPr>
            <p:nvPr/>
          </p:nvGrpSpPr>
          <p:grpSpPr bwMode="auto">
            <a:xfrm>
              <a:off x="4128" y="3112"/>
              <a:ext cx="1435" cy="912"/>
              <a:chOff x="4128" y="3112"/>
              <a:chExt cx="1435" cy="912"/>
            </a:xfrm>
          </p:grpSpPr>
          <p:sp>
            <p:nvSpPr>
              <p:cNvPr id="735236" name="AutoShape 4"/>
              <p:cNvSpPr>
                <a:spLocks noChangeArrowheads="1"/>
              </p:cNvSpPr>
              <p:nvPr/>
            </p:nvSpPr>
            <p:spPr bwMode="auto">
              <a:xfrm>
                <a:off x="4128" y="3112"/>
                <a:ext cx="1435" cy="912"/>
              </a:xfrm>
              <a:prstGeom prst="parallelogram">
                <a:avLst>
                  <a:gd name="adj" fmla="val 13804"/>
                </a:avLst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5237" name="Group 5"/>
              <p:cNvGrpSpPr>
                <a:grpSpLocks/>
              </p:cNvGrpSpPr>
              <p:nvPr/>
            </p:nvGrpSpPr>
            <p:grpSpPr bwMode="auto">
              <a:xfrm>
                <a:off x="4272" y="3216"/>
                <a:ext cx="1104" cy="756"/>
                <a:chOff x="3648" y="2976"/>
                <a:chExt cx="1104" cy="756"/>
              </a:xfrm>
            </p:grpSpPr>
            <p:grpSp>
              <p:nvGrpSpPr>
                <p:cNvPr id="735238" name="Group 6"/>
                <p:cNvGrpSpPr>
                  <a:grpSpLocks/>
                </p:cNvGrpSpPr>
                <p:nvPr/>
              </p:nvGrpSpPr>
              <p:grpSpPr bwMode="auto">
                <a:xfrm>
                  <a:off x="3648" y="3024"/>
                  <a:ext cx="576" cy="513"/>
                  <a:chOff x="3360" y="2940"/>
                  <a:chExt cx="733" cy="705"/>
                </a:xfrm>
              </p:grpSpPr>
              <p:sp>
                <p:nvSpPr>
                  <p:cNvPr id="735239" name="Freeform 7"/>
                  <p:cNvSpPr>
                    <a:spLocks/>
                  </p:cNvSpPr>
                  <p:nvPr/>
                </p:nvSpPr>
                <p:spPr bwMode="auto">
                  <a:xfrm>
                    <a:off x="3372" y="2950"/>
                    <a:ext cx="716" cy="695"/>
                  </a:xfrm>
                  <a:custGeom>
                    <a:avLst/>
                    <a:gdLst>
                      <a:gd name="T0" fmla="*/ 0 w 2866"/>
                      <a:gd name="T1" fmla="*/ 414 h 2780"/>
                      <a:gd name="T2" fmla="*/ 752 w 2866"/>
                      <a:gd name="T3" fmla="*/ 126 h 2780"/>
                      <a:gd name="T4" fmla="*/ 1467 w 2866"/>
                      <a:gd name="T5" fmla="*/ 0 h 2780"/>
                      <a:gd name="T6" fmla="*/ 2176 w 2866"/>
                      <a:gd name="T7" fmla="*/ 192 h 2780"/>
                      <a:gd name="T8" fmla="*/ 2866 w 2866"/>
                      <a:gd name="T9" fmla="*/ 409 h 2780"/>
                      <a:gd name="T10" fmla="*/ 2639 w 2866"/>
                      <a:gd name="T11" fmla="*/ 1489 h 2780"/>
                      <a:gd name="T12" fmla="*/ 2611 w 2866"/>
                      <a:gd name="T13" fmla="*/ 2074 h 2780"/>
                      <a:gd name="T14" fmla="*/ 2444 w 2866"/>
                      <a:gd name="T15" fmla="*/ 2223 h 2780"/>
                      <a:gd name="T16" fmla="*/ 2370 w 2866"/>
                      <a:gd name="T17" fmla="*/ 2140 h 2780"/>
                      <a:gd name="T18" fmla="*/ 1880 w 2866"/>
                      <a:gd name="T19" fmla="*/ 2501 h 2780"/>
                      <a:gd name="T20" fmla="*/ 1880 w 2866"/>
                      <a:gd name="T21" fmla="*/ 2723 h 2780"/>
                      <a:gd name="T22" fmla="*/ 1630 w 2866"/>
                      <a:gd name="T23" fmla="*/ 2780 h 2780"/>
                      <a:gd name="T24" fmla="*/ 1434 w 2866"/>
                      <a:gd name="T25" fmla="*/ 2731 h 2780"/>
                      <a:gd name="T26" fmla="*/ 1371 w 2866"/>
                      <a:gd name="T27" fmla="*/ 2501 h 2780"/>
                      <a:gd name="T28" fmla="*/ 880 w 2866"/>
                      <a:gd name="T29" fmla="*/ 2316 h 2780"/>
                      <a:gd name="T30" fmla="*/ 560 w 2866"/>
                      <a:gd name="T31" fmla="*/ 2274 h 2780"/>
                      <a:gd name="T32" fmla="*/ 426 w 2866"/>
                      <a:gd name="T33" fmla="*/ 2501 h 2780"/>
                      <a:gd name="T34" fmla="*/ 233 w 2866"/>
                      <a:gd name="T35" fmla="*/ 2381 h 2780"/>
                      <a:gd name="T36" fmla="*/ 223 w 2866"/>
                      <a:gd name="T37" fmla="*/ 1917 h 2780"/>
                      <a:gd name="T38" fmla="*/ 0 w 2866"/>
                      <a:gd name="T39" fmla="*/ 414 h 2780"/>
                      <a:gd name="T40" fmla="*/ 0 w 2866"/>
                      <a:gd name="T41" fmla="*/ 414 h 2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866" h="2780">
                        <a:moveTo>
                          <a:pt x="0" y="414"/>
                        </a:moveTo>
                        <a:lnTo>
                          <a:pt x="752" y="126"/>
                        </a:lnTo>
                        <a:lnTo>
                          <a:pt x="1467" y="0"/>
                        </a:lnTo>
                        <a:lnTo>
                          <a:pt x="2176" y="192"/>
                        </a:lnTo>
                        <a:lnTo>
                          <a:pt x="2866" y="409"/>
                        </a:lnTo>
                        <a:lnTo>
                          <a:pt x="2639" y="1489"/>
                        </a:lnTo>
                        <a:lnTo>
                          <a:pt x="2611" y="2074"/>
                        </a:lnTo>
                        <a:lnTo>
                          <a:pt x="2444" y="2223"/>
                        </a:lnTo>
                        <a:lnTo>
                          <a:pt x="2370" y="2140"/>
                        </a:lnTo>
                        <a:lnTo>
                          <a:pt x="1880" y="2501"/>
                        </a:lnTo>
                        <a:lnTo>
                          <a:pt x="1880" y="2723"/>
                        </a:lnTo>
                        <a:lnTo>
                          <a:pt x="1630" y="2780"/>
                        </a:lnTo>
                        <a:lnTo>
                          <a:pt x="1434" y="2731"/>
                        </a:lnTo>
                        <a:lnTo>
                          <a:pt x="1371" y="2501"/>
                        </a:lnTo>
                        <a:lnTo>
                          <a:pt x="880" y="2316"/>
                        </a:lnTo>
                        <a:lnTo>
                          <a:pt x="560" y="2274"/>
                        </a:lnTo>
                        <a:lnTo>
                          <a:pt x="426" y="2501"/>
                        </a:lnTo>
                        <a:lnTo>
                          <a:pt x="233" y="2381"/>
                        </a:lnTo>
                        <a:lnTo>
                          <a:pt x="223" y="1917"/>
                        </a:lnTo>
                        <a:lnTo>
                          <a:pt x="0" y="414"/>
                        </a:lnTo>
                        <a:lnTo>
                          <a:pt x="0" y="414"/>
                        </a:lnTo>
                        <a:close/>
                      </a:path>
                    </a:pathLst>
                  </a:custGeom>
                  <a:solidFill>
                    <a:srgbClr val="D1BA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0" name="Freeform 8"/>
                  <p:cNvSpPr>
                    <a:spLocks/>
                  </p:cNvSpPr>
                  <p:nvPr/>
                </p:nvSpPr>
                <p:spPr bwMode="auto">
                  <a:xfrm>
                    <a:off x="3452" y="2993"/>
                    <a:ext cx="205" cy="104"/>
                  </a:xfrm>
                  <a:custGeom>
                    <a:avLst/>
                    <a:gdLst>
                      <a:gd name="T0" fmla="*/ 0 w 823"/>
                      <a:gd name="T1" fmla="*/ 209 h 417"/>
                      <a:gd name="T2" fmla="*/ 418 w 823"/>
                      <a:gd name="T3" fmla="*/ 78 h 417"/>
                      <a:gd name="T4" fmla="*/ 823 w 823"/>
                      <a:gd name="T5" fmla="*/ 0 h 417"/>
                      <a:gd name="T6" fmla="*/ 669 w 823"/>
                      <a:gd name="T7" fmla="*/ 164 h 417"/>
                      <a:gd name="T8" fmla="*/ 734 w 823"/>
                      <a:gd name="T9" fmla="*/ 417 h 417"/>
                      <a:gd name="T10" fmla="*/ 0 w 823"/>
                      <a:gd name="T11" fmla="*/ 209 h 417"/>
                      <a:gd name="T12" fmla="*/ 0 w 823"/>
                      <a:gd name="T13" fmla="*/ 209 h 4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23" h="417">
                        <a:moveTo>
                          <a:pt x="0" y="209"/>
                        </a:moveTo>
                        <a:lnTo>
                          <a:pt x="418" y="78"/>
                        </a:lnTo>
                        <a:lnTo>
                          <a:pt x="823" y="0"/>
                        </a:lnTo>
                        <a:lnTo>
                          <a:pt x="669" y="164"/>
                        </a:lnTo>
                        <a:lnTo>
                          <a:pt x="734" y="417"/>
                        </a:lnTo>
                        <a:lnTo>
                          <a:pt x="0" y="209"/>
                        </a:lnTo>
                        <a:lnTo>
                          <a:pt x="0" y="209"/>
                        </a:lnTo>
                        <a:close/>
                      </a:path>
                    </a:pathLst>
                  </a:custGeom>
                  <a:solidFill>
                    <a:srgbClr val="A3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1" name="Freeform 9"/>
                  <p:cNvSpPr>
                    <a:spLocks/>
                  </p:cNvSpPr>
                  <p:nvPr/>
                </p:nvSpPr>
                <p:spPr bwMode="auto">
                  <a:xfrm>
                    <a:off x="3486" y="3179"/>
                    <a:ext cx="185" cy="183"/>
                  </a:xfrm>
                  <a:custGeom>
                    <a:avLst/>
                    <a:gdLst>
                      <a:gd name="T0" fmla="*/ 192 w 739"/>
                      <a:gd name="T1" fmla="*/ 20 h 731"/>
                      <a:gd name="T2" fmla="*/ 87 w 739"/>
                      <a:gd name="T3" fmla="*/ 97 h 731"/>
                      <a:gd name="T4" fmla="*/ 19 w 739"/>
                      <a:gd name="T5" fmla="*/ 198 h 731"/>
                      <a:gd name="T6" fmla="*/ 0 w 739"/>
                      <a:gd name="T7" fmla="*/ 347 h 731"/>
                      <a:gd name="T8" fmla="*/ 34 w 739"/>
                      <a:gd name="T9" fmla="*/ 491 h 731"/>
                      <a:gd name="T10" fmla="*/ 111 w 739"/>
                      <a:gd name="T11" fmla="*/ 606 h 731"/>
                      <a:gd name="T12" fmla="*/ 201 w 739"/>
                      <a:gd name="T13" fmla="*/ 693 h 731"/>
                      <a:gd name="T14" fmla="*/ 269 w 739"/>
                      <a:gd name="T15" fmla="*/ 722 h 731"/>
                      <a:gd name="T16" fmla="*/ 552 w 739"/>
                      <a:gd name="T17" fmla="*/ 731 h 731"/>
                      <a:gd name="T18" fmla="*/ 691 w 739"/>
                      <a:gd name="T19" fmla="*/ 630 h 731"/>
                      <a:gd name="T20" fmla="*/ 739 w 739"/>
                      <a:gd name="T21" fmla="*/ 520 h 731"/>
                      <a:gd name="T22" fmla="*/ 724 w 739"/>
                      <a:gd name="T23" fmla="*/ 351 h 731"/>
                      <a:gd name="T24" fmla="*/ 676 w 739"/>
                      <a:gd name="T25" fmla="*/ 208 h 731"/>
                      <a:gd name="T26" fmla="*/ 575 w 739"/>
                      <a:gd name="T27" fmla="*/ 102 h 731"/>
                      <a:gd name="T28" fmla="*/ 441 w 739"/>
                      <a:gd name="T29" fmla="*/ 24 h 731"/>
                      <a:gd name="T30" fmla="*/ 278 w 739"/>
                      <a:gd name="T31" fmla="*/ 0 h 731"/>
                      <a:gd name="T32" fmla="*/ 192 w 739"/>
                      <a:gd name="T33" fmla="*/ 20 h 731"/>
                      <a:gd name="T34" fmla="*/ 192 w 739"/>
                      <a:gd name="T35" fmla="*/ 20 h 7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39" h="731">
                        <a:moveTo>
                          <a:pt x="192" y="20"/>
                        </a:moveTo>
                        <a:lnTo>
                          <a:pt x="87" y="97"/>
                        </a:lnTo>
                        <a:lnTo>
                          <a:pt x="19" y="198"/>
                        </a:lnTo>
                        <a:lnTo>
                          <a:pt x="0" y="347"/>
                        </a:lnTo>
                        <a:lnTo>
                          <a:pt x="34" y="491"/>
                        </a:lnTo>
                        <a:lnTo>
                          <a:pt x="111" y="606"/>
                        </a:lnTo>
                        <a:lnTo>
                          <a:pt x="201" y="693"/>
                        </a:lnTo>
                        <a:lnTo>
                          <a:pt x="269" y="722"/>
                        </a:lnTo>
                        <a:lnTo>
                          <a:pt x="552" y="731"/>
                        </a:lnTo>
                        <a:lnTo>
                          <a:pt x="691" y="630"/>
                        </a:lnTo>
                        <a:lnTo>
                          <a:pt x="739" y="520"/>
                        </a:lnTo>
                        <a:lnTo>
                          <a:pt x="724" y="351"/>
                        </a:lnTo>
                        <a:lnTo>
                          <a:pt x="676" y="208"/>
                        </a:lnTo>
                        <a:lnTo>
                          <a:pt x="575" y="102"/>
                        </a:lnTo>
                        <a:lnTo>
                          <a:pt x="441" y="24"/>
                        </a:lnTo>
                        <a:lnTo>
                          <a:pt x="278" y="0"/>
                        </a:lnTo>
                        <a:lnTo>
                          <a:pt x="192" y="20"/>
                        </a:lnTo>
                        <a:lnTo>
                          <a:pt x="192" y="20"/>
                        </a:lnTo>
                        <a:close/>
                      </a:path>
                    </a:pathLst>
                  </a:custGeom>
                  <a:solidFill>
                    <a:srgbClr val="FFF7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2" name="Freeform 10"/>
                  <p:cNvSpPr>
                    <a:spLocks/>
                  </p:cNvSpPr>
                  <p:nvPr/>
                </p:nvSpPr>
                <p:spPr bwMode="auto">
                  <a:xfrm>
                    <a:off x="3492" y="3188"/>
                    <a:ext cx="164" cy="125"/>
                  </a:xfrm>
                  <a:custGeom>
                    <a:avLst/>
                    <a:gdLst>
                      <a:gd name="T0" fmla="*/ 637 w 660"/>
                      <a:gd name="T1" fmla="*/ 202 h 498"/>
                      <a:gd name="T2" fmla="*/ 523 w 660"/>
                      <a:gd name="T3" fmla="*/ 231 h 498"/>
                      <a:gd name="T4" fmla="*/ 587 w 660"/>
                      <a:gd name="T5" fmla="*/ 138 h 498"/>
                      <a:gd name="T6" fmla="*/ 516 w 660"/>
                      <a:gd name="T7" fmla="*/ 89 h 498"/>
                      <a:gd name="T8" fmla="*/ 449 w 660"/>
                      <a:gd name="T9" fmla="*/ 122 h 498"/>
                      <a:gd name="T10" fmla="*/ 446 w 660"/>
                      <a:gd name="T11" fmla="*/ 39 h 498"/>
                      <a:gd name="T12" fmla="*/ 340 w 660"/>
                      <a:gd name="T13" fmla="*/ 20 h 498"/>
                      <a:gd name="T14" fmla="*/ 242 w 660"/>
                      <a:gd name="T15" fmla="*/ 0 h 498"/>
                      <a:gd name="T16" fmla="*/ 122 w 660"/>
                      <a:gd name="T17" fmla="*/ 54 h 498"/>
                      <a:gd name="T18" fmla="*/ 68 w 660"/>
                      <a:gd name="T19" fmla="*/ 118 h 498"/>
                      <a:gd name="T20" fmla="*/ 91 w 660"/>
                      <a:gd name="T21" fmla="*/ 173 h 498"/>
                      <a:gd name="T22" fmla="*/ 42 w 660"/>
                      <a:gd name="T23" fmla="*/ 147 h 498"/>
                      <a:gd name="T24" fmla="*/ 4 w 660"/>
                      <a:gd name="T25" fmla="*/ 242 h 498"/>
                      <a:gd name="T26" fmla="*/ 76 w 660"/>
                      <a:gd name="T27" fmla="*/ 290 h 498"/>
                      <a:gd name="T28" fmla="*/ 0 w 660"/>
                      <a:gd name="T29" fmla="*/ 305 h 498"/>
                      <a:gd name="T30" fmla="*/ 42 w 660"/>
                      <a:gd name="T31" fmla="*/ 423 h 498"/>
                      <a:gd name="T32" fmla="*/ 106 w 660"/>
                      <a:gd name="T33" fmla="*/ 498 h 498"/>
                      <a:gd name="T34" fmla="*/ 100 w 660"/>
                      <a:gd name="T35" fmla="*/ 372 h 498"/>
                      <a:gd name="T36" fmla="*/ 146 w 660"/>
                      <a:gd name="T37" fmla="*/ 157 h 498"/>
                      <a:gd name="T38" fmla="*/ 279 w 660"/>
                      <a:gd name="T39" fmla="*/ 115 h 498"/>
                      <a:gd name="T40" fmla="*/ 416 w 660"/>
                      <a:gd name="T41" fmla="*/ 168 h 498"/>
                      <a:gd name="T42" fmla="*/ 504 w 660"/>
                      <a:gd name="T43" fmla="*/ 242 h 498"/>
                      <a:gd name="T44" fmla="*/ 617 w 660"/>
                      <a:gd name="T45" fmla="*/ 437 h 498"/>
                      <a:gd name="T46" fmla="*/ 600 w 660"/>
                      <a:gd name="T47" fmla="*/ 295 h 498"/>
                      <a:gd name="T48" fmla="*/ 660 w 660"/>
                      <a:gd name="T49" fmla="*/ 251 h 498"/>
                      <a:gd name="T50" fmla="*/ 637 w 660"/>
                      <a:gd name="T51" fmla="*/ 202 h 498"/>
                      <a:gd name="T52" fmla="*/ 637 w 660"/>
                      <a:gd name="T53" fmla="*/ 202 h 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60" h="498">
                        <a:moveTo>
                          <a:pt x="637" y="202"/>
                        </a:moveTo>
                        <a:lnTo>
                          <a:pt x="523" y="231"/>
                        </a:lnTo>
                        <a:lnTo>
                          <a:pt x="587" y="138"/>
                        </a:lnTo>
                        <a:lnTo>
                          <a:pt x="516" y="89"/>
                        </a:lnTo>
                        <a:lnTo>
                          <a:pt x="449" y="122"/>
                        </a:lnTo>
                        <a:lnTo>
                          <a:pt x="446" y="39"/>
                        </a:lnTo>
                        <a:lnTo>
                          <a:pt x="340" y="20"/>
                        </a:lnTo>
                        <a:lnTo>
                          <a:pt x="242" y="0"/>
                        </a:lnTo>
                        <a:lnTo>
                          <a:pt x="122" y="54"/>
                        </a:lnTo>
                        <a:lnTo>
                          <a:pt x="68" y="118"/>
                        </a:lnTo>
                        <a:lnTo>
                          <a:pt x="91" y="173"/>
                        </a:lnTo>
                        <a:lnTo>
                          <a:pt x="42" y="147"/>
                        </a:lnTo>
                        <a:lnTo>
                          <a:pt x="4" y="242"/>
                        </a:lnTo>
                        <a:lnTo>
                          <a:pt x="76" y="290"/>
                        </a:lnTo>
                        <a:lnTo>
                          <a:pt x="0" y="305"/>
                        </a:lnTo>
                        <a:lnTo>
                          <a:pt x="42" y="423"/>
                        </a:lnTo>
                        <a:lnTo>
                          <a:pt x="106" y="498"/>
                        </a:lnTo>
                        <a:lnTo>
                          <a:pt x="100" y="372"/>
                        </a:lnTo>
                        <a:lnTo>
                          <a:pt x="146" y="157"/>
                        </a:lnTo>
                        <a:lnTo>
                          <a:pt x="279" y="115"/>
                        </a:lnTo>
                        <a:lnTo>
                          <a:pt x="416" y="168"/>
                        </a:lnTo>
                        <a:lnTo>
                          <a:pt x="504" y="242"/>
                        </a:lnTo>
                        <a:lnTo>
                          <a:pt x="617" y="437"/>
                        </a:lnTo>
                        <a:lnTo>
                          <a:pt x="600" y="295"/>
                        </a:lnTo>
                        <a:lnTo>
                          <a:pt x="660" y="251"/>
                        </a:lnTo>
                        <a:lnTo>
                          <a:pt x="637" y="202"/>
                        </a:lnTo>
                        <a:lnTo>
                          <a:pt x="637" y="202"/>
                        </a:lnTo>
                        <a:close/>
                      </a:path>
                    </a:pathLst>
                  </a:custGeom>
                  <a:solidFill>
                    <a:srgbClr val="CC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3" name="Freeform 11"/>
                  <p:cNvSpPr>
                    <a:spLocks/>
                  </p:cNvSpPr>
                  <p:nvPr/>
                </p:nvSpPr>
                <p:spPr bwMode="auto">
                  <a:xfrm>
                    <a:off x="3548" y="3264"/>
                    <a:ext cx="33" cy="60"/>
                  </a:xfrm>
                  <a:custGeom>
                    <a:avLst/>
                    <a:gdLst>
                      <a:gd name="T0" fmla="*/ 70 w 134"/>
                      <a:gd name="T1" fmla="*/ 0 h 239"/>
                      <a:gd name="T2" fmla="*/ 134 w 134"/>
                      <a:gd name="T3" fmla="*/ 120 h 239"/>
                      <a:gd name="T4" fmla="*/ 121 w 134"/>
                      <a:gd name="T5" fmla="*/ 204 h 239"/>
                      <a:gd name="T6" fmla="*/ 52 w 134"/>
                      <a:gd name="T7" fmla="*/ 239 h 239"/>
                      <a:gd name="T8" fmla="*/ 0 w 134"/>
                      <a:gd name="T9" fmla="*/ 148 h 239"/>
                      <a:gd name="T10" fmla="*/ 70 w 134"/>
                      <a:gd name="T11" fmla="*/ 0 h 239"/>
                      <a:gd name="T12" fmla="*/ 70 w 134"/>
                      <a:gd name="T13" fmla="*/ 0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" h="239">
                        <a:moveTo>
                          <a:pt x="70" y="0"/>
                        </a:moveTo>
                        <a:lnTo>
                          <a:pt x="134" y="120"/>
                        </a:lnTo>
                        <a:lnTo>
                          <a:pt x="121" y="204"/>
                        </a:lnTo>
                        <a:lnTo>
                          <a:pt x="52" y="239"/>
                        </a:lnTo>
                        <a:lnTo>
                          <a:pt x="0" y="148"/>
                        </a:lnTo>
                        <a:lnTo>
                          <a:pt x="70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CC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4" name="Freeform 12"/>
                  <p:cNvSpPr>
                    <a:spLocks/>
                  </p:cNvSpPr>
                  <p:nvPr/>
                </p:nvSpPr>
                <p:spPr bwMode="auto">
                  <a:xfrm>
                    <a:off x="3748" y="3247"/>
                    <a:ext cx="83" cy="201"/>
                  </a:xfrm>
                  <a:custGeom>
                    <a:avLst/>
                    <a:gdLst>
                      <a:gd name="T0" fmla="*/ 82 w 336"/>
                      <a:gd name="T1" fmla="*/ 0 h 804"/>
                      <a:gd name="T2" fmla="*/ 336 w 336"/>
                      <a:gd name="T3" fmla="*/ 438 h 804"/>
                      <a:gd name="T4" fmla="*/ 288 w 336"/>
                      <a:gd name="T5" fmla="*/ 804 h 804"/>
                      <a:gd name="T6" fmla="*/ 0 w 336"/>
                      <a:gd name="T7" fmla="*/ 491 h 804"/>
                      <a:gd name="T8" fmla="*/ 87 w 336"/>
                      <a:gd name="T9" fmla="*/ 424 h 804"/>
                      <a:gd name="T10" fmla="*/ 82 w 336"/>
                      <a:gd name="T11" fmla="*/ 0 h 804"/>
                      <a:gd name="T12" fmla="*/ 82 w 336"/>
                      <a:gd name="T13" fmla="*/ 0 h 8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36" h="804">
                        <a:moveTo>
                          <a:pt x="82" y="0"/>
                        </a:moveTo>
                        <a:lnTo>
                          <a:pt x="336" y="438"/>
                        </a:lnTo>
                        <a:lnTo>
                          <a:pt x="288" y="804"/>
                        </a:lnTo>
                        <a:lnTo>
                          <a:pt x="0" y="491"/>
                        </a:lnTo>
                        <a:lnTo>
                          <a:pt x="87" y="424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5" name="Freeform 13"/>
                  <p:cNvSpPr>
                    <a:spLocks/>
                  </p:cNvSpPr>
                  <p:nvPr/>
                </p:nvSpPr>
                <p:spPr bwMode="auto">
                  <a:xfrm>
                    <a:off x="3733" y="3426"/>
                    <a:ext cx="76" cy="133"/>
                  </a:xfrm>
                  <a:custGeom>
                    <a:avLst/>
                    <a:gdLst>
                      <a:gd name="T0" fmla="*/ 148 w 301"/>
                      <a:gd name="T1" fmla="*/ 0 h 534"/>
                      <a:gd name="T2" fmla="*/ 301 w 301"/>
                      <a:gd name="T3" fmla="*/ 111 h 534"/>
                      <a:gd name="T4" fmla="*/ 272 w 301"/>
                      <a:gd name="T5" fmla="*/ 467 h 534"/>
                      <a:gd name="T6" fmla="*/ 138 w 301"/>
                      <a:gd name="T7" fmla="*/ 534 h 534"/>
                      <a:gd name="T8" fmla="*/ 0 w 301"/>
                      <a:gd name="T9" fmla="*/ 409 h 534"/>
                      <a:gd name="T10" fmla="*/ 104 w 301"/>
                      <a:gd name="T11" fmla="*/ 322 h 534"/>
                      <a:gd name="T12" fmla="*/ 148 w 301"/>
                      <a:gd name="T13" fmla="*/ 0 h 534"/>
                      <a:gd name="T14" fmla="*/ 148 w 301"/>
                      <a:gd name="T15" fmla="*/ 0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01" h="534">
                        <a:moveTo>
                          <a:pt x="148" y="0"/>
                        </a:moveTo>
                        <a:lnTo>
                          <a:pt x="301" y="111"/>
                        </a:lnTo>
                        <a:lnTo>
                          <a:pt x="272" y="467"/>
                        </a:lnTo>
                        <a:lnTo>
                          <a:pt x="138" y="534"/>
                        </a:lnTo>
                        <a:lnTo>
                          <a:pt x="0" y="409"/>
                        </a:lnTo>
                        <a:lnTo>
                          <a:pt x="104" y="322"/>
                        </a:lnTo>
                        <a:lnTo>
                          <a:pt x="148" y="0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6" name="Freeform 14"/>
                  <p:cNvSpPr>
                    <a:spLocks/>
                  </p:cNvSpPr>
                  <p:nvPr/>
                </p:nvSpPr>
                <p:spPr bwMode="auto">
                  <a:xfrm>
                    <a:off x="3779" y="3071"/>
                    <a:ext cx="291" cy="574"/>
                  </a:xfrm>
                  <a:custGeom>
                    <a:avLst/>
                    <a:gdLst>
                      <a:gd name="T0" fmla="*/ 92 w 1165"/>
                      <a:gd name="T1" fmla="*/ 507 h 2295"/>
                      <a:gd name="T2" fmla="*/ 558 w 1165"/>
                      <a:gd name="T3" fmla="*/ 268 h 2295"/>
                      <a:gd name="T4" fmla="*/ 1165 w 1165"/>
                      <a:gd name="T5" fmla="*/ 0 h 2295"/>
                      <a:gd name="T6" fmla="*/ 992 w 1165"/>
                      <a:gd name="T7" fmla="*/ 925 h 2295"/>
                      <a:gd name="T8" fmla="*/ 981 w 1165"/>
                      <a:gd name="T9" fmla="*/ 1589 h 2295"/>
                      <a:gd name="T10" fmla="*/ 814 w 1165"/>
                      <a:gd name="T11" fmla="*/ 1738 h 2295"/>
                      <a:gd name="T12" fmla="*/ 799 w 1165"/>
                      <a:gd name="T13" fmla="*/ 1577 h 2295"/>
                      <a:gd name="T14" fmla="*/ 256 w 1165"/>
                      <a:gd name="T15" fmla="*/ 2039 h 2295"/>
                      <a:gd name="T16" fmla="*/ 259 w 1165"/>
                      <a:gd name="T17" fmla="*/ 2213 h 2295"/>
                      <a:gd name="T18" fmla="*/ 0 w 1165"/>
                      <a:gd name="T19" fmla="*/ 2295 h 2295"/>
                      <a:gd name="T20" fmla="*/ 92 w 1165"/>
                      <a:gd name="T21" fmla="*/ 507 h 2295"/>
                      <a:gd name="T22" fmla="*/ 92 w 1165"/>
                      <a:gd name="T23" fmla="*/ 507 h 2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65" h="2295">
                        <a:moveTo>
                          <a:pt x="92" y="507"/>
                        </a:moveTo>
                        <a:lnTo>
                          <a:pt x="558" y="268"/>
                        </a:lnTo>
                        <a:lnTo>
                          <a:pt x="1165" y="0"/>
                        </a:lnTo>
                        <a:lnTo>
                          <a:pt x="992" y="925"/>
                        </a:lnTo>
                        <a:lnTo>
                          <a:pt x="981" y="1589"/>
                        </a:lnTo>
                        <a:lnTo>
                          <a:pt x="814" y="1738"/>
                        </a:lnTo>
                        <a:lnTo>
                          <a:pt x="799" y="1577"/>
                        </a:lnTo>
                        <a:lnTo>
                          <a:pt x="256" y="2039"/>
                        </a:lnTo>
                        <a:lnTo>
                          <a:pt x="259" y="2213"/>
                        </a:lnTo>
                        <a:lnTo>
                          <a:pt x="0" y="2295"/>
                        </a:lnTo>
                        <a:lnTo>
                          <a:pt x="92" y="507"/>
                        </a:lnTo>
                        <a:lnTo>
                          <a:pt x="92" y="507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7" name="Freeform 15"/>
                  <p:cNvSpPr>
                    <a:spLocks/>
                  </p:cNvSpPr>
                  <p:nvPr/>
                </p:nvSpPr>
                <p:spPr bwMode="auto">
                  <a:xfrm>
                    <a:off x="3468" y="3475"/>
                    <a:ext cx="297" cy="84"/>
                  </a:xfrm>
                  <a:custGeom>
                    <a:avLst/>
                    <a:gdLst>
                      <a:gd name="T0" fmla="*/ 0 w 1185"/>
                      <a:gd name="T1" fmla="*/ 0 h 336"/>
                      <a:gd name="T2" fmla="*/ 33 w 1185"/>
                      <a:gd name="T3" fmla="*/ 61 h 336"/>
                      <a:gd name="T4" fmla="*/ 1117 w 1185"/>
                      <a:gd name="T5" fmla="*/ 336 h 336"/>
                      <a:gd name="T6" fmla="*/ 1185 w 1185"/>
                      <a:gd name="T7" fmla="*/ 220 h 336"/>
                      <a:gd name="T8" fmla="*/ 1031 w 1185"/>
                      <a:gd name="T9" fmla="*/ 250 h 336"/>
                      <a:gd name="T10" fmla="*/ 523 w 1185"/>
                      <a:gd name="T11" fmla="*/ 114 h 336"/>
                      <a:gd name="T12" fmla="*/ 0 w 1185"/>
                      <a:gd name="T13" fmla="*/ 0 h 336"/>
                      <a:gd name="T14" fmla="*/ 0 w 1185"/>
                      <a:gd name="T15" fmla="*/ 0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85" h="336">
                        <a:moveTo>
                          <a:pt x="0" y="0"/>
                        </a:moveTo>
                        <a:lnTo>
                          <a:pt x="33" y="61"/>
                        </a:lnTo>
                        <a:lnTo>
                          <a:pt x="1117" y="336"/>
                        </a:lnTo>
                        <a:lnTo>
                          <a:pt x="1185" y="220"/>
                        </a:lnTo>
                        <a:lnTo>
                          <a:pt x="1031" y="250"/>
                        </a:lnTo>
                        <a:lnTo>
                          <a:pt x="523" y="11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8" name="Freeform 16"/>
                  <p:cNvSpPr>
                    <a:spLocks/>
                  </p:cNvSpPr>
                  <p:nvPr/>
                </p:nvSpPr>
                <p:spPr bwMode="auto">
                  <a:xfrm>
                    <a:off x="3706" y="3224"/>
                    <a:ext cx="65" cy="136"/>
                  </a:xfrm>
                  <a:custGeom>
                    <a:avLst/>
                    <a:gdLst>
                      <a:gd name="T0" fmla="*/ 4 w 260"/>
                      <a:gd name="T1" fmla="*/ 61 h 543"/>
                      <a:gd name="T2" fmla="*/ 154 w 260"/>
                      <a:gd name="T3" fmla="*/ 0 h 543"/>
                      <a:gd name="T4" fmla="*/ 260 w 260"/>
                      <a:gd name="T5" fmla="*/ 87 h 543"/>
                      <a:gd name="T6" fmla="*/ 254 w 260"/>
                      <a:gd name="T7" fmla="*/ 514 h 543"/>
                      <a:gd name="T8" fmla="*/ 67 w 260"/>
                      <a:gd name="T9" fmla="*/ 543 h 543"/>
                      <a:gd name="T10" fmla="*/ 0 w 260"/>
                      <a:gd name="T11" fmla="*/ 110 h 543"/>
                      <a:gd name="T12" fmla="*/ 4 w 260"/>
                      <a:gd name="T13" fmla="*/ 61 h 543"/>
                      <a:gd name="T14" fmla="*/ 4 w 260"/>
                      <a:gd name="T15" fmla="*/ 61 h 5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0" h="543">
                        <a:moveTo>
                          <a:pt x="4" y="61"/>
                        </a:moveTo>
                        <a:lnTo>
                          <a:pt x="154" y="0"/>
                        </a:lnTo>
                        <a:lnTo>
                          <a:pt x="260" y="87"/>
                        </a:lnTo>
                        <a:lnTo>
                          <a:pt x="254" y="514"/>
                        </a:lnTo>
                        <a:lnTo>
                          <a:pt x="67" y="543"/>
                        </a:lnTo>
                        <a:lnTo>
                          <a:pt x="0" y="110"/>
                        </a:lnTo>
                        <a:lnTo>
                          <a:pt x="4" y="61"/>
                        </a:lnTo>
                        <a:lnTo>
                          <a:pt x="4" y="61"/>
                        </a:lnTo>
                        <a:close/>
                      </a:path>
                    </a:pathLst>
                  </a:custGeom>
                  <a:solidFill>
                    <a:srgbClr val="FFF7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49" name="Freeform 17"/>
                  <p:cNvSpPr>
                    <a:spLocks/>
                  </p:cNvSpPr>
                  <p:nvPr/>
                </p:nvSpPr>
                <p:spPr bwMode="auto">
                  <a:xfrm>
                    <a:off x="3712" y="3393"/>
                    <a:ext cx="59" cy="133"/>
                  </a:xfrm>
                  <a:custGeom>
                    <a:avLst/>
                    <a:gdLst>
                      <a:gd name="T0" fmla="*/ 0 w 235"/>
                      <a:gd name="T1" fmla="*/ 48 h 528"/>
                      <a:gd name="T2" fmla="*/ 82 w 235"/>
                      <a:gd name="T3" fmla="*/ 0 h 528"/>
                      <a:gd name="T4" fmla="*/ 143 w 235"/>
                      <a:gd name="T5" fmla="*/ 5 h 528"/>
                      <a:gd name="T6" fmla="*/ 235 w 235"/>
                      <a:gd name="T7" fmla="*/ 90 h 528"/>
                      <a:gd name="T8" fmla="*/ 191 w 235"/>
                      <a:gd name="T9" fmla="*/ 451 h 528"/>
                      <a:gd name="T10" fmla="*/ 114 w 235"/>
                      <a:gd name="T11" fmla="*/ 528 h 528"/>
                      <a:gd name="T12" fmla="*/ 48 w 235"/>
                      <a:gd name="T13" fmla="*/ 480 h 528"/>
                      <a:gd name="T14" fmla="*/ 0 w 235"/>
                      <a:gd name="T15" fmla="*/ 48 h 528"/>
                      <a:gd name="T16" fmla="*/ 0 w 235"/>
                      <a:gd name="T17" fmla="*/ 4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5" h="528">
                        <a:moveTo>
                          <a:pt x="0" y="48"/>
                        </a:moveTo>
                        <a:lnTo>
                          <a:pt x="82" y="0"/>
                        </a:lnTo>
                        <a:lnTo>
                          <a:pt x="143" y="5"/>
                        </a:lnTo>
                        <a:lnTo>
                          <a:pt x="235" y="90"/>
                        </a:lnTo>
                        <a:lnTo>
                          <a:pt x="191" y="451"/>
                        </a:lnTo>
                        <a:lnTo>
                          <a:pt x="114" y="528"/>
                        </a:lnTo>
                        <a:lnTo>
                          <a:pt x="48" y="48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FFF7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0" name="Freeform 18"/>
                  <p:cNvSpPr>
                    <a:spLocks/>
                  </p:cNvSpPr>
                  <p:nvPr/>
                </p:nvSpPr>
                <p:spPr bwMode="auto">
                  <a:xfrm>
                    <a:off x="3540" y="3264"/>
                    <a:ext cx="166" cy="162"/>
                  </a:xfrm>
                  <a:custGeom>
                    <a:avLst/>
                    <a:gdLst>
                      <a:gd name="T0" fmla="*/ 0 w 662"/>
                      <a:gd name="T1" fmla="*/ 363 h 649"/>
                      <a:gd name="T2" fmla="*/ 122 w 662"/>
                      <a:gd name="T3" fmla="*/ 507 h 649"/>
                      <a:gd name="T4" fmla="*/ 210 w 662"/>
                      <a:gd name="T5" fmla="*/ 581 h 649"/>
                      <a:gd name="T6" fmla="*/ 309 w 662"/>
                      <a:gd name="T7" fmla="*/ 649 h 649"/>
                      <a:gd name="T8" fmla="*/ 442 w 662"/>
                      <a:gd name="T9" fmla="*/ 644 h 649"/>
                      <a:gd name="T10" fmla="*/ 576 w 662"/>
                      <a:gd name="T11" fmla="*/ 577 h 649"/>
                      <a:gd name="T12" fmla="*/ 638 w 662"/>
                      <a:gd name="T13" fmla="*/ 468 h 649"/>
                      <a:gd name="T14" fmla="*/ 662 w 662"/>
                      <a:gd name="T15" fmla="*/ 338 h 649"/>
                      <a:gd name="T16" fmla="*/ 609 w 662"/>
                      <a:gd name="T17" fmla="*/ 146 h 649"/>
                      <a:gd name="T18" fmla="*/ 501 w 662"/>
                      <a:gd name="T19" fmla="*/ 0 h 649"/>
                      <a:gd name="T20" fmla="*/ 523 w 662"/>
                      <a:gd name="T21" fmla="*/ 143 h 649"/>
                      <a:gd name="T22" fmla="*/ 486 w 662"/>
                      <a:gd name="T23" fmla="*/ 253 h 649"/>
                      <a:gd name="T24" fmla="*/ 407 w 662"/>
                      <a:gd name="T25" fmla="*/ 329 h 649"/>
                      <a:gd name="T26" fmla="*/ 254 w 662"/>
                      <a:gd name="T27" fmla="*/ 391 h 649"/>
                      <a:gd name="T28" fmla="*/ 0 w 662"/>
                      <a:gd name="T29" fmla="*/ 363 h 649"/>
                      <a:gd name="T30" fmla="*/ 0 w 662"/>
                      <a:gd name="T31" fmla="*/ 363 h 6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62" h="649">
                        <a:moveTo>
                          <a:pt x="0" y="363"/>
                        </a:moveTo>
                        <a:lnTo>
                          <a:pt x="122" y="507"/>
                        </a:lnTo>
                        <a:lnTo>
                          <a:pt x="210" y="581"/>
                        </a:lnTo>
                        <a:lnTo>
                          <a:pt x="309" y="649"/>
                        </a:lnTo>
                        <a:lnTo>
                          <a:pt x="442" y="644"/>
                        </a:lnTo>
                        <a:lnTo>
                          <a:pt x="576" y="577"/>
                        </a:lnTo>
                        <a:lnTo>
                          <a:pt x="638" y="468"/>
                        </a:lnTo>
                        <a:lnTo>
                          <a:pt x="662" y="338"/>
                        </a:lnTo>
                        <a:lnTo>
                          <a:pt x="609" y="146"/>
                        </a:lnTo>
                        <a:lnTo>
                          <a:pt x="501" y="0"/>
                        </a:lnTo>
                        <a:lnTo>
                          <a:pt x="523" y="143"/>
                        </a:lnTo>
                        <a:lnTo>
                          <a:pt x="486" y="253"/>
                        </a:lnTo>
                        <a:lnTo>
                          <a:pt x="407" y="329"/>
                        </a:lnTo>
                        <a:lnTo>
                          <a:pt x="254" y="391"/>
                        </a:lnTo>
                        <a:lnTo>
                          <a:pt x="0" y="363"/>
                        </a:lnTo>
                        <a:lnTo>
                          <a:pt x="0" y="363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1" name="Freeform 19"/>
                  <p:cNvSpPr>
                    <a:spLocks/>
                  </p:cNvSpPr>
                  <p:nvPr/>
                </p:nvSpPr>
                <p:spPr bwMode="auto">
                  <a:xfrm>
                    <a:off x="3525" y="3266"/>
                    <a:ext cx="139" cy="95"/>
                  </a:xfrm>
                  <a:custGeom>
                    <a:avLst/>
                    <a:gdLst>
                      <a:gd name="T0" fmla="*/ 0 w 557"/>
                      <a:gd name="T1" fmla="*/ 282 h 380"/>
                      <a:gd name="T2" fmla="*/ 54 w 557"/>
                      <a:gd name="T3" fmla="*/ 331 h 380"/>
                      <a:gd name="T4" fmla="*/ 157 w 557"/>
                      <a:gd name="T5" fmla="*/ 375 h 380"/>
                      <a:gd name="T6" fmla="*/ 296 w 557"/>
                      <a:gd name="T7" fmla="*/ 380 h 380"/>
                      <a:gd name="T8" fmla="*/ 420 w 557"/>
                      <a:gd name="T9" fmla="*/ 349 h 380"/>
                      <a:gd name="T10" fmla="*/ 549 w 557"/>
                      <a:gd name="T11" fmla="*/ 254 h 380"/>
                      <a:gd name="T12" fmla="*/ 557 w 557"/>
                      <a:gd name="T13" fmla="*/ 176 h 380"/>
                      <a:gd name="T14" fmla="*/ 540 w 557"/>
                      <a:gd name="T15" fmla="*/ 97 h 380"/>
                      <a:gd name="T16" fmla="*/ 477 w 557"/>
                      <a:gd name="T17" fmla="*/ 73 h 380"/>
                      <a:gd name="T18" fmla="*/ 408 w 557"/>
                      <a:gd name="T19" fmla="*/ 0 h 380"/>
                      <a:gd name="T20" fmla="*/ 291 w 557"/>
                      <a:gd name="T21" fmla="*/ 43 h 380"/>
                      <a:gd name="T22" fmla="*/ 289 w 557"/>
                      <a:gd name="T23" fmla="*/ 159 h 380"/>
                      <a:gd name="T24" fmla="*/ 257 w 557"/>
                      <a:gd name="T25" fmla="*/ 241 h 380"/>
                      <a:gd name="T26" fmla="*/ 196 w 557"/>
                      <a:gd name="T27" fmla="*/ 288 h 380"/>
                      <a:gd name="T28" fmla="*/ 59 w 557"/>
                      <a:gd name="T29" fmla="*/ 264 h 380"/>
                      <a:gd name="T30" fmla="*/ 10 w 557"/>
                      <a:gd name="T31" fmla="*/ 220 h 380"/>
                      <a:gd name="T32" fmla="*/ 0 w 557"/>
                      <a:gd name="T33" fmla="*/ 282 h 380"/>
                      <a:gd name="T34" fmla="*/ 0 w 557"/>
                      <a:gd name="T35" fmla="*/ 282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7" h="380">
                        <a:moveTo>
                          <a:pt x="0" y="282"/>
                        </a:moveTo>
                        <a:lnTo>
                          <a:pt x="54" y="331"/>
                        </a:lnTo>
                        <a:lnTo>
                          <a:pt x="157" y="375"/>
                        </a:lnTo>
                        <a:lnTo>
                          <a:pt x="296" y="380"/>
                        </a:lnTo>
                        <a:lnTo>
                          <a:pt x="420" y="349"/>
                        </a:lnTo>
                        <a:lnTo>
                          <a:pt x="549" y="254"/>
                        </a:lnTo>
                        <a:lnTo>
                          <a:pt x="557" y="176"/>
                        </a:lnTo>
                        <a:lnTo>
                          <a:pt x="540" y="97"/>
                        </a:lnTo>
                        <a:lnTo>
                          <a:pt x="477" y="73"/>
                        </a:lnTo>
                        <a:lnTo>
                          <a:pt x="408" y="0"/>
                        </a:lnTo>
                        <a:lnTo>
                          <a:pt x="291" y="43"/>
                        </a:lnTo>
                        <a:lnTo>
                          <a:pt x="289" y="159"/>
                        </a:lnTo>
                        <a:lnTo>
                          <a:pt x="257" y="241"/>
                        </a:lnTo>
                        <a:lnTo>
                          <a:pt x="196" y="288"/>
                        </a:lnTo>
                        <a:lnTo>
                          <a:pt x="59" y="264"/>
                        </a:lnTo>
                        <a:lnTo>
                          <a:pt x="10" y="220"/>
                        </a:lnTo>
                        <a:lnTo>
                          <a:pt x="0" y="282"/>
                        </a:lnTo>
                        <a:lnTo>
                          <a:pt x="0" y="282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2" name="Freeform 20"/>
                  <p:cNvSpPr>
                    <a:spLocks/>
                  </p:cNvSpPr>
                  <p:nvPr/>
                </p:nvSpPr>
                <p:spPr bwMode="auto">
                  <a:xfrm>
                    <a:off x="3526" y="3253"/>
                    <a:ext cx="50" cy="68"/>
                  </a:xfrm>
                  <a:custGeom>
                    <a:avLst/>
                    <a:gdLst>
                      <a:gd name="T0" fmla="*/ 0 w 198"/>
                      <a:gd name="T1" fmla="*/ 94 h 273"/>
                      <a:gd name="T2" fmla="*/ 33 w 198"/>
                      <a:gd name="T3" fmla="*/ 19 h 273"/>
                      <a:gd name="T4" fmla="*/ 93 w 198"/>
                      <a:gd name="T5" fmla="*/ 0 h 273"/>
                      <a:gd name="T6" fmla="*/ 153 w 198"/>
                      <a:gd name="T7" fmla="*/ 22 h 273"/>
                      <a:gd name="T8" fmla="*/ 198 w 198"/>
                      <a:gd name="T9" fmla="*/ 110 h 273"/>
                      <a:gd name="T10" fmla="*/ 148 w 198"/>
                      <a:gd name="T11" fmla="*/ 163 h 273"/>
                      <a:gd name="T12" fmla="*/ 143 w 198"/>
                      <a:gd name="T13" fmla="*/ 273 h 273"/>
                      <a:gd name="T14" fmla="*/ 61 w 198"/>
                      <a:gd name="T15" fmla="*/ 221 h 273"/>
                      <a:gd name="T16" fmla="*/ 19 w 198"/>
                      <a:gd name="T17" fmla="*/ 146 h 273"/>
                      <a:gd name="T18" fmla="*/ 0 w 198"/>
                      <a:gd name="T19" fmla="*/ 94 h 273"/>
                      <a:gd name="T20" fmla="*/ 0 w 198"/>
                      <a:gd name="T21" fmla="*/ 94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98" h="273">
                        <a:moveTo>
                          <a:pt x="0" y="94"/>
                        </a:moveTo>
                        <a:lnTo>
                          <a:pt x="33" y="19"/>
                        </a:lnTo>
                        <a:lnTo>
                          <a:pt x="93" y="0"/>
                        </a:lnTo>
                        <a:lnTo>
                          <a:pt x="153" y="22"/>
                        </a:lnTo>
                        <a:lnTo>
                          <a:pt x="198" y="110"/>
                        </a:lnTo>
                        <a:lnTo>
                          <a:pt x="148" y="163"/>
                        </a:lnTo>
                        <a:lnTo>
                          <a:pt x="143" y="273"/>
                        </a:lnTo>
                        <a:lnTo>
                          <a:pt x="61" y="221"/>
                        </a:lnTo>
                        <a:lnTo>
                          <a:pt x="19" y="146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3" name="Freeform 21"/>
                  <p:cNvSpPr>
                    <a:spLocks/>
                  </p:cNvSpPr>
                  <p:nvPr/>
                </p:nvSpPr>
                <p:spPr bwMode="auto">
                  <a:xfrm>
                    <a:off x="3734" y="3251"/>
                    <a:ext cx="30" cy="115"/>
                  </a:xfrm>
                  <a:custGeom>
                    <a:avLst/>
                    <a:gdLst>
                      <a:gd name="T0" fmla="*/ 0 w 118"/>
                      <a:gd name="T1" fmla="*/ 67 h 460"/>
                      <a:gd name="T2" fmla="*/ 2 w 118"/>
                      <a:gd name="T3" fmla="*/ 391 h 460"/>
                      <a:gd name="T4" fmla="*/ 116 w 118"/>
                      <a:gd name="T5" fmla="*/ 460 h 460"/>
                      <a:gd name="T6" fmla="*/ 118 w 118"/>
                      <a:gd name="T7" fmla="*/ 0 h 460"/>
                      <a:gd name="T8" fmla="*/ 44 w 118"/>
                      <a:gd name="T9" fmla="*/ 50 h 460"/>
                      <a:gd name="T10" fmla="*/ 0 w 118"/>
                      <a:gd name="T11" fmla="*/ 67 h 460"/>
                      <a:gd name="T12" fmla="*/ 0 w 118"/>
                      <a:gd name="T13" fmla="*/ 67 h 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8" h="460">
                        <a:moveTo>
                          <a:pt x="0" y="67"/>
                        </a:moveTo>
                        <a:lnTo>
                          <a:pt x="2" y="391"/>
                        </a:lnTo>
                        <a:lnTo>
                          <a:pt x="116" y="460"/>
                        </a:lnTo>
                        <a:lnTo>
                          <a:pt x="118" y="0"/>
                        </a:lnTo>
                        <a:lnTo>
                          <a:pt x="44" y="50"/>
                        </a:lnTo>
                        <a:lnTo>
                          <a:pt x="0" y="67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4" name="Freeform 22"/>
                  <p:cNvSpPr>
                    <a:spLocks/>
                  </p:cNvSpPr>
                  <p:nvPr/>
                </p:nvSpPr>
                <p:spPr bwMode="auto">
                  <a:xfrm>
                    <a:off x="3734" y="3416"/>
                    <a:ext cx="28" cy="102"/>
                  </a:xfrm>
                  <a:custGeom>
                    <a:avLst/>
                    <a:gdLst>
                      <a:gd name="T0" fmla="*/ 7 w 110"/>
                      <a:gd name="T1" fmla="*/ 63 h 407"/>
                      <a:gd name="T2" fmla="*/ 105 w 110"/>
                      <a:gd name="T3" fmla="*/ 0 h 407"/>
                      <a:gd name="T4" fmla="*/ 110 w 110"/>
                      <a:gd name="T5" fmla="*/ 380 h 407"/>
                      <a:gd name="T6" fmla="*/ 36 w 110"/>
                      <a:gd name="T7" fmla="*/ 407 h 407"/>
                      <a:gd name="T8" fmla="*/ 0 w 110"/>
                      <a:gd name="T9" fmla="*/ 374 h 407"/>
                      <a:gd name="T10" fmla="*/ 7 w 110"/>
                      <a:gd name="T11" fmla="*/ 63 h 407"/>
                      <a:gd name="T12" fmla="*/ 7 w 110"/>
                      <a:gd name="T13" fmla="*/ 63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0" h="407">
                        <a:moveTo>
                          <a:pt x="7" y="63"/>
                        </a:moveTo>
                        <a:lnTo>
                          <a:pt x="105" y="0"/>
                        </a:lnTo>
                        <a:lnTo>
                          <a:pt x="110" y="380"/>
                        </a:lnTo>
                        <a:lnTo>
                          <a:pt x="36" y="407"/>
                        </a:lnTo>
                        <a:lnTo>
                          <a:pt x="0" y="374"/>
                        </a:lnTo>
                        <a:lnTo>
                          <a:pt x="7" y="63"/>
                        </a:lnTo>
                        <a:lnTo>
                          <a:pt x="7" y="63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5" name="Freeform 23"/>
                  <p:cNvSpPr>
                    <a:spLocks/>
                  </p:cNvSpPr>
                  <p:nvPr/>
                </p:nvSpPr>
                <p:spPr bwMode="auto">
                  <a:xfrm>
                    <a:off x="3414" y="3122"/>
                    <a:ext cx="338" cy="424"/>
                  </a:xfrm>
                  <a:custGeom>
                    <a:avLst/>
                    <a:gdLst>
                      <a:gd name="T0" fmla="*/ 1351 w 1351"/>
                      <a:gd name="T1" fmla="*/ 450 h 1696"/>
                      <a:gd name="T2" fmla="*/ 1351 w 1351"/>
                      <a:gd name="T3" fmla="*/ 321 h 1696"/>
                      <a:gd name="T4" fmla="*/ 673 w 1351"/>
                      <a:gd name="T5" fmla="*/ 119 h 1696"/>
                      <a:gd name="T6" fmla="*/ 109 w 1351"/>
                      <a:gd name="T7" fmla="*/ 0 h 1696"/>
                      <a:gd name="T8" fmla="*/ 0 w 1351"/>
                      <a:gd name="T9" fmla="*/ 35 h 1696"/>
                      <a:gd name="T10" fmla="*/ 58 w 1351"/>
                      <a:gd name="T11" fmla="*/ 352 h 1696"/>
                      <a:gd name="T12" fmla="*/ 129 w 1351"/>
                      <a:gd name="T13" fmla="*/ 985 h 1696"/>
                      <a:gd name="T14" fmla="*/ 192 w 1351"/>
                      <a:gd name="T15" fmla="*/ 1431 h 1696"/>
                      <a:gd name="T16" fmla="*/ 310 w 1351"/>
                      <a:gd name="T17" fmla="*/ 1467 h 1696"/>
                      <a:gd name="T18" fmla="*/ 689 w 1351"/>
                      <a:gd name="T19" fmla="*/ 1535 h 1696"/>
                      <a:gd name="T20" fmla="*/ 1170 w 1351"/>
                      <a:gd name="T21" fmla="*/ 1659 h 1696"/>
                      <a:gd name="T22" fmla="*/ 1243 w 1351"/>
                      <a:gd name="T23" fmla="*/ 1696 h 1696"/>
                      <a:gd name="T24" fmla="*/ 1314 w 1351"/>
                      <a:gd name="T25" fmla="*/ 1674 h 1696"/>
                      <a:gd name="T26" fmla="*/ 1336 w 1351"/>
                      <a:gd name="T27" fmla="*/ 1596 h 1696"/>
                      <a:gd name="T28" fmla="*/ 1258 w 1351"/>
                      <a:gd name="T29" fmla="*/ 1586 h 1696"/>
                      <a:gd name="T30" fmla="*/ 1248 w 1351"/>
                      <a:gd name="T31" fmla="*/ 1633 h 1696"/>
                      <a:gd name="T32" fmla="*/ 973 w 1351"/>
                      <a:gd name="T33" fmla="*/ 1561 h 1696"/>
                      <a:gd name="T34" fmla="*/ 627 w 1351"/>
                      <a:gd name="T35" fmla="*/ 1478 h 1696"/>
                      <a:gd name="T36" fmla="*/ 234 w 1351"/>
                      <a:gd name="T37" fmla="*/ 1405 h 1696"/>
                      <a:gd name="T38" fmla="*/ 141 w 1351"/>
                      <a:gd name="T39" fmla="*/ 653 h 1696"/>
                      <a:gd name="T40" fmla="*/ 78 w 1351"/>
                      <a:gd name="T41" fmla="*/ 103 h 1696"/>
                      <a:gd name="T42" fmla="*/ 466 w 1351"/>
                      <a:gd name="T43" fmla="*/ 155 h 1696"/>
                      <a:gd name="T44" fmla="*/ 859 w 1351"/>
                      <a:gd name="T45" fmla="*/ 238 h 1696"/>
                      <a:gd name="T46" fmla="*/ 1258 w 1351"/>
                      <a:gd name="T47" fmla="*/ 362 h 1696"/>
                      <a:gd name="T48" fmla="*/ 1273 w 1351"/>
                      <a:gd name="T49" fmla="*/ 445 h 1696"/>
                      <a:gd name="T50" fmla="*/ 1351 w 1351"/>
                      <a:gd name="T51" fmla="*/ 450 h 1696"/>
                      <a:gd name="T52" fmla="*/ 1351 w 1351"/>
                      <a:gd name="T53" fmla="*/ 450 h 1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51" h="1696">
                        <a:moveTo>
                          <a:pt x="1351" y="450"/>
                        </a:moveTo>
                        <a:lnTo>
                          <a:pt x="1351" y="321"/>
                        </a:lnTo>
                        <a:lnTo>
                          <a:pt x="673" y="119"/>
                        </a:lnTo>
                        <a:lnTo>
                          <a:pt x="109" y="0"/>
                        </a:lnTo>
                        <a:lnTo>
                          <a:pt x="0" y="35"/>
                        </a:lnTo>
                        <a:lnTo>
                          <a:pt x="58" y="352"/>
                        </a:lnTo>
                        <a:lnTo>
                          <a:pt x="129" y="985"/>
                        </a:lnTo>
                        <a:lnTo>
                          <a:pt x="192" y="1431"/>
                        </a:lnTo>
                        <a:lnTo>
                          <a:pt x="310" y="1467"/>
                        </a:lnTo>
                        <a:lnTo>
                          <a:pt x="689" y="1535"/>
                        </a:lnTo>
                        <a:lnTo>
                          <a:pt x="1170" y="1659"/>
                        </a:lnTo>
                        <a:lnTo>
                          <a:pt x="1243" y="1696"/>
                        </a:lnTo>
                        <a:lnTo>
                          <a:pt x="1314" y="1674"/>
                        </a:lnTo>
                        <a:lnTo>
                          <a:pt x="1336" y="1596"/>
                        </a:lnTo>
                        <a:lnTo>
                          <a:pt x="1258" y="1586"/>
                        </a:lnTo>
                        <a:lnTo>
                          <a:pt x="1248" y="1633"/>
                        </a:lnTo>
                        <a:lnTo>
                          <a:pt x="973" y="1561"/>
                        </a:lnTo>
                        <a:lnTo>
                          <a:pt x="627" y="1478"/>
                        </a:lnTo>
                        <a:lnTo>
                          <a:pt x="234" y="1405"/>
                        </a:lnTo>
                        <a:lnTo>
                          <a:pt x="141" y="653"/>
                        </a:lnTo>
                        <a:lnTo>
                          <a:pt x="78" y="103"/>
                        </a:lnTo>
                        <a:lnTo>
                          <a:pt x="466" y="155"/>
                        </a:lnTo>
                        <a:lnTo>
                          <a:pt x="859" y="238"/>
                        </a:lnTo>
                        <a:lnTo>
                          <a:pt x="1258" y="362"/>
                        </a:lnTo>
                        <a:lnTo>
                          <a:pt x="1273" y="445"/>
                        </a:lnTo>
                        <a:lnTo>
                          <a:pt x="1351" y="450"/>
                        </a:lnTo>
                        <a:lnTo>
                          <a:pt x="1351" y="4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6" name="Freeform 24"/>
                  <p:cNvSpPr>
                    <a:spLocks/>
                  </p:cNvSpPr>
                  <p:nvPr/>
                </p:nvSpPr>
                <p:spPr bwMode="auto">
                  <a:xfrm>
                    <a:off x="3701" y="3238"/>
                    <a:ext cx="84" cy="157"/>
                  </a:xfrm>
                  <a:custGeom>
                    <a:avLst/>
                    <a:gdLst>
                      <a:gd name="T0" fmla="*/ 0 w 337"/>
                      <a:gd name="T1" fmla="*/ 61 h 626"/>
                      <a:gd name="T2" fmla="*/ 53 w 337"/>
                      <a:gd name="T3" fmla="*/ 461 h 626"/>
                      <a:gd name="T4" fmla="*/ 68 w 337"/>
                      <a:gd name="T5" fmla="*/ 502 h 626"/>
                      <a:gd name="T6" fmla="*/ 120 w 337"/>
                      <a:gd name="T7" fmla="*/ 508 h 626"/>
                      <a:gd name="T8" fmla="*/ 115 w 337"/>
                      <a:gd name="T9" fmla="*/ 621 h 626"/>
                      <a:gd name="T10" fmla="*/ 198 w 337"/>
                      <a:gd name="T11" fmla="*/ 626 h 626"/>
                      <a:gd name="T12" fmla="*/ 196 w 337"/>
                      <a:gd name="T13" fmla="*/ 556 h 626"/>
                      <a:gd name="T14" fmla="*/ 325 w 337"/>
                      <a:gd name="T15" fmla="*/ 524 h 626"/>
                      <a:gd name="T16" fmla="*/ 337 w 337"/>
                      <a:gd name="T17" fmla="*/ 118 h 626"/>
                      <a:gd name="T18" fmla="*/ 271 w 337"/>
                      <a:gd name="T19" fmla="*/ 15 h 626"/>
                      <a:gd name="T20" fmla="*/ 223 w 337"/>
                      <a:gd name="T21" fmla="*/ 445 h 626"/>
                      <a:gd name="T22" fmla="*/ 127 w 337"/>
                      <a:gd name="T23" fmla="*/ 475 h 626"/>
                      <a:gd name="T24" fmla="*/ 92 w 337"/>
                      <a:gd name="T25" fmla="*/ 425 h 626"/>
                      <a:gd name="T26" fmla="*/ 39 w 337"/>
                      <a:gd name="T27" fmla="*/ 47 h 626"/>
                      <a:gd name="T28" fmla="*/ 105 w 337"/>
                      <a:gd name="T29" fmla="*/ 108 h 626"/>
                      <a:gd name="T30" fmla="*/ 198 w 337"/>
                      <a:gd name="T31" fmla="*/ 61 h 626"/>
                      <a:gd name="T32" fmla="*/ 106 w 337"/>
                      <a:gd name="T33" fmla="*/ 39 h 626"/>
                      <a:gd name="T34" fmla="*/ 73 w 337"/>
                      <a:gd name="T35" fmla="*/ 0 h 626"/>
                      <a:gd name="T36" fmla="*/ 22 w 337"/>
                      <a:gd name="T37" fmla="*/ 10 h 626"/>
                      <a:gd name="T38" fmla="*/ 0 w 337"/>
                      <a:gd name="T39" fmla="*/ 61 h 626"/>
                      <a:gd name="T40" fmla="*/ 0 w 337"/>
                      <a:gd name="T41" fmla="*/ 61 h 6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37" h="626">
                        <a:moveTo>
                          <a:pt x="0" y="61"/>
                        </a:moveTo>
                        <a:lnTo>
                          <a:pt x="53" y="461"/>
                        </a:lnTo>
                        <a:lnTo>
                          <a:pt x="68" y="502"/>
                        </a:lnTo>
                        <a:lnTo>
                          <a:pt x="120" y="508"/>
                        </a:lnTo>
                        <a:lnTo>
                          <a:pt x="115" y="621"/>
                        </a:lnTo>
                        <a:lnTo>
                          <a:pt x="198" y="626"/>
                        </a:lnTo>
                        <a:lnTo>
                          <a:pt x="196" y="556"/>
                        </a:lnTo>
                        <a:lnTo>
                          <a:pt x="325" y="524"/>
                        </a:lnTo>
                        <a:lnTo>
                          <a:pt x="337" y="118"/>
                        </a:lnTo>
                        <a:lnTo>
                          <a:pt x="271" y="15"/>
                        </a:lnTo>
                        <a:lnTo>
                          <a:pt x="223" y="445"/>
                        </a:lnTo>
                        <a:lnTo>
                          <a:pt x="127" y="475"/>
                        </a:lnTo>
                        <a:lnTo>
                          <a:pt x="92" y="425"/>
                        </a:lnTo>
                        <a:lnTo>
                          <a:pt x="39" y="47"/>
                        </a:lnTo>
                        <a:lnTo>
                          <a:pt x="105" y="108"/>
                        </a:lnTo>
                        <a:lnTo>
                          <a:pt x="198" y="61"/>
                        </a:lnTo>
                        <a:lnTo>
                          <a:pt x="106" y="39"/>
                        </a:lnTo>
                        <a:lnTo>
                          <a:pt x="73" y="0"/>
                        </a:lnTo>
                        <a:lnTo>
                          <a:pt x="22" y="10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7" name="Freeform 25"/>
                  <p:cNvSpPr>
                    <a:spLocks/>
                  </p:cNvSpPr>
                  <p:nvPr/>
                </p:nvSpPr>
                <p:spPr bwMode="auto">
                  <a:xfrm>
                    <a:off x="3784" y="3064"/>
                    <a:ext cx="288" cy="571"/>
                  </a:xfrm>
                  <a:custGeom>
                    <a:avLst/>
                    <a:gdLst>
                      <a:gd name="T0" fmla="*/ 1153 w 1153"/>
                      <a:gd name="T1" fmla="*/ 0 h 2282"/>
                      <a:gd name="T2" fmla="*/ 508 w 1153"/>
                      <a:gd name="T3" fmla="*/ 337 h 2282"/>
                      <a:gd name="T4" fmla="*/ 140 w 1153"/>
                      <a:gd name="T5" fmla="*/ 601 h 2282"/>
                      <a:gd name="T6" fmla="*/ 62 w 1153"/>
                      <a:gd name="T7" fmla="*/ 1353 h 2282"/>
                      <a:gd name="T8" fmla="*/ 21 w 1153"/>
                      <a:gd name="T9" fmla="*/ 1852 h 2282"/>
                      <a:gd name="T10" fmla="*/ 0 w 1153"/>
                      <a:gd name="T11" fmla="*/ 2282 h 2282"/>
                      <a:gd name="T12" fmla="*/ 165 w 1153"/>
                      <a:gd name="T13" fmla="*/ 2200 h 2282"/>
                      <a:gd name="T14" fmla="*/ 156 w 1153"/>
                      <a:gd name="T15" fmla="*/ 2116 h 2282"/>
                      <a:gd name="T16" fmla="*/ 67 w 1153"/>
                      <a:gd name="T17" fmla="*/ 2132 h 2282"/>
                      <a:gd name="T18" fmla="*/ 124 w 1153"/>
                      <a:gd name="T19" fmla="*/ 2043 h 2282"/>
                      <a:gd name="T20" fmla="*/ 341 w 1153"/>
                      <a:gd name="T21" fmla="*/ 1903 h 2282"/>
                      <a:gd name="T22" fmla="*/ 318 w 1153"/>
                      <a:gd name="T23" fmla="*/ 1858 h 2282"/>
                      <a:gd name="T24" fmla="*/ 114 w 1153"/>
                      <a:gd name="T25" fmla="*/ 1878 h 2282"/>
                      <a:gd name="T26" fmla="*/ 145 w 1153"/>
                      <a:gd name="T27" fmla="*/ 1825 h 2282"/>
                      <a:gd name="T28" fmla="*/ 336 w 1153"/>
                      <a:gd name="T29" fmla="*/ 1795 h 2282"/>
                      <a:gd name="T30" fmla="*/ 398 w 1153"/>
                      <a:gd name="T31" fmla="*/ 1649 h 2282"/>
                      <a:gd name="T32" fmla="*/ 150 w 1153"/>
                      <a:gd name="T33" fmla="*/ 1701 h 2282"/>
                      <a:gd name="T34" fmla="*/ 450 w 1153"/>
                      <a:gd name="T35" fmla="*/ 1561 h 2282"/>
                      <a:gd name="T36" fmla="*/ 491 w 1153"/>
                      <a:gd name="T37" fmla="*/ 1473 h 2282"/>
                      <a:gd name="T38" fmla="*/ 156 w 1153"/>
                      <a:gd name="T39" fmla="*/ 1566 h 2282"/>
                      <a:gd name="T40" fmla="*/ 513 w 1153"/>
                      <a:gd name="T41" fmla="*/ 1390 h 2282"/>
                      <a:gd name="T42" fmla="*/ 574 w 1153"/>
                      <a:gd name="T43" fmla="*/ 1275 h 2282"/>
                      <a:gd name="T44" fmla="*/ 196 w 1153"/>
                      <a:gd name="T45" fmla="*/ 1411 h 2282"/>
                      <a:gd name="T46" fmla="*/ 596 w 1153"/>
                      <a:gd name="T47" fmla="*/ 1204 h 2282"/>
                      <a:gd name="T48" fmla="*/ 672 w 1153"/>
                      <a:gd name="T49" fmla="*/ 1074 h 2282"/>
                      <a:gd name="T50" fmla="*/ 196 w 1153"/>
                      <a:gd name="T51" fmla="*/ 1265 h 2282"/>
                      <a:gd name="T52" fmla="*/ 501 w 1153"/>
                      <a:gd name="T53" fmla="*/ 1074 h 2282"/>
                      <a:gd name="T54" fmla="*/ 704 w 1153"/>
                      <a:gd name="T55" fmla="*/ 986 h 2282"/>
                      <a:gd name="T56" fmla="*/ 750 w 1153"/>
                      <a:gd name="T57" fmla="*/ 908 h 2282"/>
                      <a:gd name="T58" fmla="*/ 486 w 1153"/>
                      <a:gd name="T59" fmla="*/ 975 h 2282"/>
                      <a:gd name="T60" fmla="*/ 238 w 1153"/>
                      <a:gd name="T61" fmla="*/ 1038 h 2282"/>
                      <a:gd name="T62" fmla="*/ 518 w 1153"/>
                      <a:gd name="T63" fmla="*/ 887 h 2282"/>
                      <a:gd name="T64" fmla="*/ 815 w 1153"/>
                      <a:gd name="T65" fmla="*/ 806 h 2282"/>
                      <a:gd name="T66" fmla="*/ 864 w 1153"/>
                      <a:gd name="T67" fmla="*/ 703 h 2282"/>
                      <a:gd name="T68" fmla="*/ 548 w 1153"/>
                      <a:gd name="T69" fmla="*/ 772 h 2282"/>
                      <a:gd name="T70" fmla="*/ 290 w 1153"/>
                      <a:gd name="T71" fmla="*/ 862 h 2282"/>
                      <a:gd name="T72" fmla="*/ 564 w 1153"/>
                      <a:gd name="T73" fmla="*/ 706 h 2282"/>
                      <a:gd name="T74" fmla="*/ 901 w 1153"/>
                      <a:gd name="T75" fmla="*/ 618 h 2282"/>
                      <a:gd name="T76" fmla="*/ 964 w 1153"/>
                      <a:gd name="T77" fmla="*/ 514 h 2282"/>
                      <a:gd name="T78" fmla="*/ 589 w 1153"/>
                      <a:gd name="T79" fmla="*/ 601 h 2282"/>
                      <a:gd name="T80" fmla="*/ 330 w 1153"/>
                      <a:gd name="T81" fmla="*/ 669 h 2282"/>
                      <a:gd name="T82" fmla="*/ 616 w 1153"/>
                      <a:gd name="T83" fmla="*/ 540 h 2282"/>
                      <a:gd name="T84" fmla="*/ 1008 w 1153"/>
                      <a:gd name="T85" fmla="*/ 420 h 2282"/>
                      <a:gd name="T86" fmla="*/ 1035 w 1153"/>
                      <a:gd name="T87" fmla="*/ 322 h 2282"/>
                      <a:gd name="T88" fmla="*/ 589 w 1153"/>
                      <a:gd name="T89" fmla="*/ 405 h 2282"/>
                      <a:gd name="T90" fmla="*/ 911 w 1153"/>
                      <a:gd name="T91" fmla="*/ 254 h 2282"/>
                      <a:gd name="T92" fmla="*/ 1097 w 1153"/>
                      <a:gd name="T93" fmla="*/ 174 h 2282"/>
                      <a:gd name="T94" fmla="*/ 1153 w 1153"/>
                      <a:gd name="T95" fmla="*/ 0 h 2282"/>
                      <a:gd name="T96" fmla="*/ 1153 w 1153"/>
                      <a:gd name="T97" fmla="*/ 0 h 2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53" h="2282">
                        <a:moveTo>
                          <a:pt x="1153" y="0"/>
                        </a:moveTo>
                        <a:lnTo>
                          <a:pt x="508" y="337"/>
                        </a:lnTo>
                        <a:lnTo>
                          <a:pt x="140" y="601"/>
                        </a:lnTo>
                        <a:lnTo>
                          <a:pt x="62" y="1353"/>
                        </a:lnTo>
                        <a:lnTo>
                          <a:pt x="21" y="1852"/>
                        </a:lnTo>
                        <a:lnTo>
                          <a:pt x="0" y="2282"/>
                        </a:lnTo>
                        <a:lnTo>
                          <a:pt x="165" y="2200"/>
                        </a:lnTo>
                        <a:lnTo>
                          <a:pt x="156" y="2116"/>
                        </a:lnTo>
                        <a:lnTo>
                          <a:pt x="67" y="2132"/>
                        </a:lnTo>
                        <a:lnTo>
                          <a:pt x="124" y="2043"/>
                        </a:lnTo>
                        <a:lnTo>
                          <a:pt x="341" y="1903"/>
                        </a:lnTo>
                        <a:lnTo>
                          <a:pt x="318" y="1858"/>
                        </a:lnTo>
                        <a:lnTo>
                          <a:pt x="114" y="1878"/>
                        </a:lnTo>
                        <a:lnTo>
                          <a:pt x="145" y="1825"/>
                        </a:lnTo>
                        <a:lnTo>
                          <a:pt x="336" y="1795"/>
                        </a:lnTo>
                        <a:lnTo>
                          <a:pt x="398" y="1649"/>
                        </a:lnTo>
                        <a:lnTo>
                          <a:pt x="150" y="1701"/>
                        </a:lnTo>
                        <a:lnTo>
                          <a:pt x="450" y="1561"/>
                        </a:lnTo>
                        <a:lnTo>
                          <a:pt x="491" y="1473"/>
                        </a:lnTo>
                        <a:lnTo>
                          <a:pt x="156" y="1566"/>
                        </a:lnTo>
                        <a:lnTo>
                          <a:pt x="513" y="1390"/>
                        </a:lnTo>
                        <a:lnTo>
                          <a:pt x="574" y="1275"/>
                        </a:lnTo>
                        <a:lnTo>
                          <a:pt x="196" y="1411"/>
                        </a:lnTo>
                        <a:lnTo>
                          <a:pt x="596" y="1204"/>
                        </a:lnTo>
                        <a:lnTo>
                          <a:pt x="672" y="1074"/>
                        </a:lnTo>
                        <a:lnTo>
                          <a:pt x="196" y="1265"/>
                        </a:lnTo>
                        <a:lnTo>
                          <a:pt x="501" y="1074"/>
                        </a:lnTo>
                        <a:lnTo>
                          <a:pt x="704" y="986"/>
                        </a:lnTo>
                        <a:lnTo>
                          <a:pt x="750" y="908"/>
                        </a:lnTo>
                        <a:lnTo>
                          <a:pt x="486" y="975"/>
                        </a:lnTo>
                        <a:lnTo>
                          <a:pt x="238" y="1038"/>
                        </a:lnTo>
                        <a:lnTo>
                          <a:pt x="518" y="887"/>
                        </a:lnTo>
                        <a:lnTo>
                          <a:pt x="815" y="806"/>
                        </a:lnTo>
                        <a:lnTo>
                          <a:pt x="864" y="703"/>
                        </a:lnTo>
                        <a:lnTo>
                          <a:pt x="548" y="772"/>
                        </a:lnTo>
                        <a:lnTo>
                          <a:pt x="290" y="862"/>
                        </a:lnTo>
                        <a:lnTo>
                          <a:pt x="564" y="706"/>
                        </a:lnTo>
                        <a:lnTo>
                          <a:pt x="901" y="618"/>
                        </a:lnTo>
                        <a:lnTo>
                          <a:pt x="964" y="514"/>
                        </a:lnTo>
                        <a:lnTo>
                          <a:pt x="589" y="601"/>
                        </a:lnTo>
                        <a:lnTo>
                          <a:pt x="330" y="669"/>
                        </a:lnTo>
                        <a:lnTo>
                          <a:pt x="616" y="540"/>
                        </a:lnTo>
                        <a:lnTo>
                          <a:pt x="1008" y="420"/>
                        </a:lnTo>
                        <a:lnTo>
                          <a:pt x="1035" y="322"/>
                        </a:lnTo>
                        <a:lnTo>
                          <a:pt x="589" y="405"/>
                        </a:lnTo>
                        <a:lnTo>
                          <a:pt x="911" y="254"/>
                        </a:lnTo>
                        <a:lnTo>
                          <a:pt x="1097" y="174"/>
                        </a:lnTo>
                        <a:lnTo>
                          <a:pt x="1153" y="0"/>
                        </a:lnTo>
                        <a:lnTo>
                          <a:pt x="1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8" name="Freeform 26"/>
                  <p:cNvSpPr>
                    <a:spLocks/>
                  </p:cNvSpPr>
                  <p:nvPr/>
                </p:nvSpPr>
                <p:spPr bwMode="auto">
                  <a:xfrm>
                    <a:off x="3798" y="3059"/>
                    <a:ext cx="295" cy="581"/>
                  </a:xfrm>
                  <a:custGeom>
                    <a:avLst/>
                    <a:gdLst>
                      <a:gd name="T0" fmla="*/ 1179 w 1179"/>
                      <a:gd name="T1" fmla="*/ 56 h 2323"/>
                      <a:gd name="T2" fmla="*/ 1118 w 1179"/>
                      <a:gd name="T3" fmla="*/ 368 h 2323"/>
                      <a:gd name="T4" fmla="*/ 988 w 1179"/>
                      <a:gd name="T5" fmla="*/ 938 h 2323"/>
                      <a:gd name="T6" fmla="*/ 952 w 1179"/>
                      <a:gd name="T7" fmla="*/ 1295 h 2323"/>
                      <a:gd name="T8" fmla="*/ 937 w 1179"/>
                      <a:gd name="T9" fmla="*/ 1644 h 2323"/>
                      <a:gd name="T10" fmla="*/ 765 w 1179"/>
                      <a:gd name="T11" fmla="*/ 1826 h 2323"/>
                      <a:gd name="T12" fmla="*/ 594 w 1179"/>
                      <a:gd name="T13" fmla="*/ 1785 h 2323"/>
                      <a:gd name="T14" fmla="*/ 212 w 1179"/>
                      <a:gd name="T15" fmla="*/ 2069 h 2323"/>
                      <a:gd name="T16" fmla="*/ 208 w 1179"/>
                      <a:gd name="T17" fmla="*/ 2287 h 2323"/>
                      <a:gd name="T18" fmla="*/ 0 w 1179"/>
                      <a:gd name="T19" fmla="*/ 2323 h 2323"/>
                      <a:gd name="T20" fmla="*/ 139 w 1179"/>
                      <a:gd name="T21" fmla="*/ 2235 h 2323"/>
                      <a:gd name="T22" fmla="*/ 149 w 1179"/>
                      <a:gd name="T23" fmla="*/ 2084 h 2323"/>
                      <a:gd name="T24" fmla="*/ 497 w 1179"/>
                      <a:gd name="T25" fmla="*/ 1762 h 2323"/>
                      <a:gd name="T26" fmla="*/ 735 w 1179"/>
                      <a:gd name="T27" fmla="*/ 1591 h 2323"/>
                      <a:gd name="T28" fmla="*/ 740 w 1179"/>
                      <a:gd name="T29" fmla="*/ 1747 h 2323"/>
                      <a:gd name="T30" fmla="*/ 884 w 1179"/>
                      <a:gd name="T31" fmla="*/ 1612 h 2323"/>
                      <a:gd name="T32" fmla="*/ 910 w 1179"/>
                      <a:gd name="T33" fmla="*/ 1099 h 2323"/>
                      <a:gd name="T34" fmla="*/ 1065 w 1179"/>
                      <a:gd name="T35" fmla="*/ 352 h 2323"/>
                      <a:gd name="T36" fmla="*/ 1128 w 1179"/>
                      <a:gd name="T37" fmla="*/ 0 h 2323"/>
                      <a:gd name="T38" fmla="*/ 1179 w 1179"/>
                      <a:gd name="T39" fmla="*/ 56 h 2323"/>
                      <a:gd name="T40" fmla="*/ 1179 w 1179"/>
                      <a:gd name="T41" fmla="*/ 56 h 23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79" h="2323">
                        <a:moveTo>
                          <a:pt x="1179" y="56"/>
                        </a:moveTo>
                        <a:lnTo>
                          <a:pt x="1118" y="368"/>
                        </a:lnTo>
                        <a:lnTo>
                          <a:pt x="988" y="938"/>
                        </a:lnTo>
                        <a:lnTo>
                          <a:pt x="952" y="1295"/>
                        </a:lnTo>
                        <a:lnTo>
                          <a:pt x="937" y="1644"/>
                        </a:lnTo>
                        <a:lnTo>
                          <a:pt x="765" y="1826"/>
                        </a:lnTo>
                        <a:lnTo>
                          <a:pt x="594" y="1785"/>
                        </a:lnTo>
                        <a:lnTo>
                          <a:pt x="212" y="2069"/>
                        </a:lnTo>
                        <a:lnTo>
                          <a:pt x="208" y="2287"/>
                        </a:lnTo>
                        <a:lnTo>
                          <a:pt x="0" y="2323"/>
                        </a:lnTo>
                        <a:lnTo>
                          <a:pt x="139" y="2235"/>
                        </a:lnTo>
                        <a:lnTo>
                          <a:pt x="149" y="2084"/>
                        </a:lnTo>
                        <a:lnTo>
                          <a:pt x="497" y="1762"/>
                        </a:lnTo>
                        <a:lnTo>
                          <a:pt x="735" y="1591"/>
                        </a:lnTo>
                        <a:lnTo>
                          <a:pt x="740" y="1747"/>
                        </a:lnTo>
                        <a:lnTo>
                          <a:pt x="884" y="1612"/>
                        </a:lnTo>
                        <a:lnTo>
                          <a:pt x="910" y="1099"/>
                        </a:lnTo>
                        <a:lnTo>
                          <a:pt x="1065" y="352"/>
                        </a:lnTo>
                        <a:lnTo>
                          <a:pt x="1128" y="0"/>
                        </a:lnTo>
                        <a:lnTo>
                          <a:pt x="1179" y="56"/>
                        </a:lnTo>
                        <a:lnTo>
                          <a:pt x="1179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59" name="Freeform 27"/>
                  <p:cNvSpPr>
                    <a:spLocks/>
                  </p:cNvSpPr>
                  <p:nvPr/>
                </p:nvSpPr>
                <p:spPr bwMode="auto">
                  <a:xfrm>
                    <a:off x="3476" y="3508"/>
                    <a:ext cx="303" cy="137"/>
                  </a:xfrm>
                  <a:custGeom>
                    <a:avLst/>
                    <a:gdLst>
                      <a:gd name="T0" fmla="*/ 207 w 1211"/>
                      <a:gd name="T1" fmla="*/ 73 h 547"/>
                      <a:gd name="T2" fmla="*/ 181 w 1211"/>
                      <a:gd name="T3" fmla="*/ 171 h 547"/>
                      <a:gd name="T4" fmla="*/ 0 w 1211"/>
                      <a:gd name="T5" fmla="*/ 264 h 547"/>
                      <a:gd name="T6" fmla="*/ 15 w 1211"/>
                      <a:gd name="T7" fmla="*/ 0 h 547"/>
                      <a:gd name="T8" fmla="*/ 466 w 1211"/>
                      <a:gd name="T9" fmla="*/ 68 h 547"/>
                      <a:gd name="T10" fmla="*/ 987 w 1211"/>
                      <a:gd name="T11" fmla="*/ 234 h 547"/>
                      <a:gd name="T12" fmla="*/ 1050 w 1211"/>
                      <a:gd name="T13" fmla="*/ 476 h 547"/>
                      <a:gd name="T14" fmla="*/ 1211 w 1211"/>
                      <a:gd name="T15" fmla="*/ 547 h 547"/>
                      <a:gd name="T16" fmla="*/ 972 w 1211"/>
                      <a:gd name="T17" fmla="*/ 488 h 547"/>
                      <a:gd name="T18" fmla="*/ 906 w 1211"/>
                      <a:gd name="T19" fmla="*/ 259 h 547"/>
                      <a:gd name="T20" fmla="*/ 486 w 1211"/>
                      <a:gd name="T21" fmla="*/ 114 h 547"/>
                      <a:gd name="T22" fmla="*/ 207 w 1211"/>
                      <a:gd name="T23" fmla="*/ 73 h 547"/>
                      <a:gd name="T24" fmla="*/ 207 w 1211"/>
                      <a:gd name="T25" fmla="*/ 73 h 5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11" h="547">
                        <a:moveTo>
                          <a:pt x="207" y="73"/>
                        </a:moveTo>
                        <a:lnTo>
                          <a:pt x="181" y="171"/>
                        </a:lnTo>
                        <a:lnTo>
                          <a:pt x="0" y="264"/>
                        </a:lnTo>
                        <a:lnTo>
                          <a:pt x="15" y="0"/>
                        </a:lnTo>
                        <a:lnTo>
                          <a:pt x="466" y="68"/>
                        </a:lnTo>
                        <a:lnTo>
                          <a:pt x="987" y="234"/>
                        </a:lnTo>
                        <a:lnTo>
                          <a:pt x="1050" y="476"/>
                        </a:lnTo>
                        <a:lnTo>
                          <a:pt x="1211" y="547"/>
                        </a:lnTo>
                        <a:lnTo>
                          <a:pt x="972" y="488"/>
                        </a:lnTo>
                        <a:lnTo>
                          <a:pt x="906" y="259"/>
                        </a:lnTo>
                        <a:lnTo>
                          <a:pt x="486" y="114"/>
                        </a:lnTo>
                        <a:lnTo>
                          <a:pt x="207" y="73"/>
                        </a:lnTo>
                        <a:lnTo>
                          <a:pt x="207" y="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0" name="Freeform 28"/>
                  <p:cNvSpPr>
                    <a:spLocks/>
                  </p:cNvSpPr>
                  <p:nvPr/>
                </p:nvSpPr>
                <p:spPr bwMode="auto">
                  <a:xfrm>
                    <a:off x="3360" y="2940"/>
                    <a:ext cx="720" cy="622"/>
                  </a:xfrm>
                  <a:custGeom>
                    <a:avLst/>
                    <a:gdLst>
                      <a:gd name="T0" fmla="*/ 0 w 2881"/>
                      <a:gd name="T1" fmla="*/ 441 h 2489"/>
                      <a:gd name="T2" fmla="*/ 72 w 2881"/>
                      <a:gd name="T3" fmla="*/ 887 h 2489"/>
                      <a:gd name="T4" fmla="*/ 206 w 2881"/>
                      <a:gd name="T5" fmla="*/ 1743 h 2489"/>
                      <a:gd name="T6" fmla="*/ 232 w 2881"/>
                      <a:gd name="T7" fmla="*/ 2152 h 2489"/>
                      <a:gd name="T8" fmla="*/ 253 w 2881"/>
                      <a:gd name="T9" fmla="*/ 2459 h 2489"/>
                      <a:gd name="T10" fmla="*/ 403 w 2881"/>
                      <a:gd name="T11" fmla="*/ 2489 h 2489"/>
                      <a:gd name="T12" fmla="*/ 299 w 2881"/>
                      <a:gd name="T13" fmla="*/ 2391 h 2489"/>
                      <a:gd name="T14" fmla="*/ 289 w 2881"/>
                      <a:gd name="T15" fmla="*/ 2007 h 2489"/>
                      <a:gd name="T16" fmla="*/ 232 w 2881"/>
                      <a:gd name="T17" fmla="*/ 1566 h 2489"/>
                      <a:gd name="T18" fmla="*/ 98 w 2881"/>
                      <a:gd name="T19" fmla="*/ 633 h 2489"/>
                      <a:gd name="T20" fmla="*/ 118 w 2881"/>
                      <a:gd name="T21" fmla="*/ 539 h 2489"/>
                      <a:gd name="T22" fmla="*/ 403 w 2881"/>
                      <a:gd name="T23" fmla="*/ 581 h 2489"/>
                      <a:gd name="T24" fmla="*/ 920 w 2881"/>
                      <a:gd name="T25" fmla="*/ 706 h 2489"/>
                      <a:gd name="T26" fmla="*/ 1645 w 2881"/>
                      <a:gd name="T27" fmla="*/ 945 h 2489"/>
                      <a:gd name="T28" fmla="*/ 1049 w 2881"/>
                      <a:gd name="T29" fmla="*/ 664 h 2489"/>
                      <a:gd name="T30" fmla="*/ 475 w 2881"/>
                      <a:gd name="T31" fmla="*/ 488 h 2489"/>
                      <a:gd name="T32" fmla="*/ 248 w 2881"/>
                      <a:gd name="T33" fmla="*/ 436 h 2489"/>
                      <a:gd name="T34" fmla="*/ 672 w 2881"/>
                      <a:gd name="T35" fmla="*/ 249 h 2489"/>
                      <a:gd name="T36" fmla="*/ 1158 w 2881"/>
                      <a:gd name="T37" fmla="*/ 129 h 2489"/>
                      <a:gd name="T38" fmla="*/ 1593 w 2881"/>
                      <a:gd name="T39" fmla="*/ 83 h 2489"/>
                      <a:gd name="T40" fmla="*/ 2373 w 2881"/>
                      <a:gd name="T41" fmla="*/ 302 h 2489"/>
                      <a:gd name="T42" fmla="*/ 2881 w 2881"/>
                      <a:gd name="T43" fmla="*/ 478 h 2489"/>
                      <a:gd name="T44" fmla="*/ 2581 w 2881"/>
                      <a:gd name="T45" fmla="*/ 327 h 2489"/>
                      <a:gd name="T46" fmla="*/ 2136 w 2881"/>
                      <a:gd name="T47" fmla="*/ 166 h 2489"/>
                      <a:gd name="T48" fmla="*/ 1535 w 2881"/>
                      <a:gd name="T49" fmla="*/ 0 h 2489"/>
                      <a:gd name="T50" fmla="*/ 1013 w 2881"/>
                      <a:gd name="T51" fmla="*/ 68 h 2489"/>
                      <a:gd name="T52" fmla="*/ 465 w 2881"/>
                      <a:gd name="T53" fmla="*/ 234 h 2489"/>
                      <a:gd name="T54" fmla="*/ 0 w 2881"/>
                      <a:gd name="T55" fmla="*/ 441 h 2489"/>
                      <a:gd name="T56" fmla="*/ 0 w 2881"/>
                      <a:gd name="T57" fmla="*/ 441 h 24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1" h="2489">
                        <a:moveTo>
                          <a:pt x="0" y="441"/>
                        </a:moveTo>
                        <a:lnTo>
                          <a:pt x="72" y="887"/>
                        </a:lnTo>
                        <a:lnTo>
                          <a:pt x="206" y="1743"/>
                        </a:lnTo>
                        <a:lnTo>
                          <a:pt x="232" y="2152"/>
                        </a:lnTo>
                        <a:lnTo>
                          <a:pt x="253" y="2459"/>
                        </a:lnTo>
                        <a:lnTo>
                          <a:pt x="403" y="2489"/>
                        </a:lnTo>
                        <a:lnTo>
                          <a:pt x="299" y="2391"/>
                        </a:lnTo>
                        <a:lnTo>
                          <a:pt x="289" y="2007"/>
                        </a:lnTo>
                        <a:lnTo>
                          <a:pt x="232" y="1566"/>
                        </a:lnTo>
                        <a:lnTo>
                          <a:pt x="98" y="633"/>
                        </a:lnTo>
                        <a:lnTo>
                          <a:pt x="118" y="539"/>
                        </a:lnTo>
                        <a:lnTo>
                          <a:pt x="403" y="581"/>
                        </a:lnTo>
                        <a:lnTo>
                          <a:pt x="920" y="706"/>
                        </a:lnTo>
                        <a:lnTo>
                          <a:pt x="1645" y="945"/>
                        </a:lnTo>
                        <a:lnTo>
                          <a:pt x="1049" y="664"/>
                        </a:lnTo>
                        <a:lnTo>
                          <a:pt x="475" y="488"/>
                        </a:lnTo>
                        <a:lnTo>
                          <a:pt x="248" y="436"/>
                        </a:lnTo>
                        <a:lnTo>
                          <a:pt x="672" y="249"/>
                        </a:lnTo>
                        <a:lnTo>
                          <a:pt x="1158" y="129"/>
                        </a:lnTo>
                        <a:lnTo>
                          <a:pt x="1593" y="83"/>
                        </a:lnTo>
                        <a:lnTo>
                          <a:pt x="2373" y="302"/>
                        </a:lnTo>
                        <a:lnTo>
                          <a:pt x="2881" y="478"/>
                        </a:lnTo>
                        <a:lnTo>
                          <a:pt x="2581" y="327"/>
                        </a:lnTo>
                        <a:lnTo>
                          <a:pt x="2136" y="166"/>
                        </a:lnTo>
                        <a:lnTo>
                          <a:pt x="1535" y="0"/>
                        </a:lnTo>
                        <a:lnTo>
                          <a:pt x="1013" y="68"/>
                        </a:lnTo>
                        <a:lnTo>
                          <a:pt x="465" y="234"/>
                        </a:lnTo>
                        <a:lnTo>
                          <a:pt x="0" y="441"/>
                        </a:lnTo>
                        <a:lnTo>
                          <a:pt x="0" y="4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1" name="Freeform 29"/>
                  <p:cNvSpPr>
                    <a:spLocks/>
                  </p:cNvSpPr>
                  <p:nvPr/>
                </p:nvSpPr>
                <p:spPr bwMode="auto">
                  <a:xfrm>
                    <a:off x="3466" y="3012"/>
                    <a:ext cx="79" cy="43"/>
                  </a:xfrm>
                  <a:custGeom>
                    <a:avLst/>
                    <a:gdLst>
                      <a:gd name="T0" fmla="*/ 0 w 315"/>
                      <a:gd name="T1" fmla="*/ 125 h 171"/>
                      <a:gd name="T2" fmla="*/ 170 w 315"/>
                      <a:gd name="T3" fmla="*/ 37 h 171"/>
                      <a:gd name="T4" fmla="*/ 315 w 315"/>
                      <a:gd name="T5" fmla="*/ 0 h 171"/>
                      <a:gd name="T6" fmla="*/ 144 w 315"/>
                      <a:gd name="T7" fmla="*/ 171 h 171"/>
                      <a:gd name="T8" fmla="*/ 0 w 315"/>
                      <a:gd name="T9" fmla="*/ 125 h 171"/>
                      <a:gd name="T10" fmla="*/ 0 w 315"/>
                      <a:gd name="T11" fmla="*/ 125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5" h="171">
                        <a:moveTo>
                          <a:pt x="0" y="125"/>
                        </a:moveTo>
                        <a:lnTo>
                          <a:pt x="170" y="37"/>
                        </a:lnTo>
                        <a:lnTo>
                          <a:pt x="315" y="0"/>
                        </a:lnTo>
                        <a:lnTo>
                          <a:pt x="144" y="171"/>
                        </a:lnTo>
                        <a:lnTo>
                          <a:pt x="0" y="125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2" name="Freeform 30"/>
                  <p:cNvSpPr>
                    <a:spLocks/>
                  </p:cNvSpPr>
                  <p:nvPr/>
                </p:nvSpPr>
                <p:spPr bwMode="auto">
                  <a:xfrm>
                    <a:off x="3514" y="3003"/>
                    <a:ext cx="73" cy="66"/>
                  </a:xfrm>
                  <a:custGeom>
                    <a:avLst/>
                    <a:gdLst>
                      <a:gd name="T0" fmla="*/ 0 w 296"/>
                      <a:gd name="T1" fmla="*/ 212 h 264"/>
                      <a:gd name="T2" fmla="*/ 171 w 296"/>
                      <a:gd name="T3" fmla="*/ 36 h 264"/>
                      <a:gd name="T4" fmla="*/ 296 w 296"/>
                      <a:gd name="T5" fmla="*/ 0 h 264"/>
                      <a:gd name="T6" fmla="*/ 183 w 296"/>
                      <a:gd name="T7" fmla="*/ 129 h 264"/>
                      <a:gd name="T8" fmla="*/ 130 w 296"/>
                      <a:gd name="T9" fmla="*/ 264 h 264"/>
                      <a:gd name="T10" fmla="*/ 0 w 296"/>
                      <a:gd name="T11" fmla="*/ 212 h 264"/>
                      <a:gd name="T12" fmla="*/ 0 w 296"/>
                      <a:gd name="T13" fmla="*/ 212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6" h="264">
                        <a:moveTo>
                          <a:pt x="0" y="212"/>
                        </a:moveTo>
                        <a:lnTo>
                          <a:pt x="171" y="36"/>
                        </a:lnTo>
                        <a:lnTo>
                          <a:pt x="296" y="0"/>
                        </a:lnTo>
                        <a:lnTo>
                          <a:pt x="183" y="129"/>
                        </a:lnTo>
                        <a:lnTo>
                          <a:pt x="130" y="264"/>
                        </a:lnTo>
                        <a:lnTo>
                          <a:pt x="0" y="212"/>
                        </a:lnTo>
                        <a:lnTo>
                          <a:pt x="0" y="2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3" name="Freeform 31"/>
                  <p:cNvSpPr>
                    <a:spLocks/>
                  </p:cNvSpPr>
                  <p:nvPr/>
                </p:nvSpPr>
                <p:spPr bwMode="auto">
                  <a:xfrm>
                    <a:off x="3559" y="2999"/>
                    <a:ext cx="71" cy="82"/>
                  </a:xfrm>
                  <a:custGeom>
                    <a:avLst/>
                    <a:gdLst>
                      <a:gd name="T0" fmla="*/ 0 w 281"/>
                      <a:gd name="T1" fmla="*/ 287 h 327"/>
                      <a:gd name="T2" fmla="*/ 56 w 281"/>
                      <a:gd name="T3" fmla="*/ 137 h 327"/>
                      <a:gd name="T4" fmla="*/ 191 w 281"/>
                      <a:gd name="T5" fmla="*/ 13 h 327"/>
                      <a:gd name="T6" fmla="*/ 281 w 281"/>
                      <a:gd name="T7" fmla="*/ 0 h 327"/>
                      <a:gd name="T8" fmla="*/ 171 w 281"/>
                      <a:gd name="T9" fmla="*/ 132 h 327"/>
                      <a:gd name="T10" fmla="*/ 146 w 281"/>
                      <a:gd name="T11" fmla="*/ 327 h 327"/>
                      <a:gd name="T12" fmla="*/ 0 w 281"/>
                      <a:gd name="T13" fmla="*/ 287 h 327"/>
                      <a:gd name="T14" fmla="*/ 0 w 281"/>
                      <a:gd name="T15" fmla="*/ 287 h 3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81" h="327">
                        <a:moveTo>
                          <a:pt x="0" y="287"/>
                        </a:moveTo>
                        <a:lnTo>
                          <a:pt x="56" y="137"/>
                        </a:lnTo>
                        <a:lnTo>
                          <a:pt x="191" y="13"/>
                        </a:lnTo>
                        <a:lnTo>
                          <a:pt x="281" y="0"/>
                        </a:lnTo>
                        <a:lnTo>
                          <a:pt x="171" y="132"/>
                        </a:lnTo>
                        <a:lnTo>
                          <a:pt x="146" y="327"/>
                        </a:lnTo>
                        <a:lnTo>
                          <a:pt x="0" y="287"/>
                        </a:lnTo>
                        <a:lnTo>
                          <a:pt x="0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4" name="Freeform 32"/>
                  <p:cNvSpPr>
                    <a:spLocks/>
                  </p:cNvSpPr>
                  <p:nvPr/>
                </p:nvSpPr>
                <p:spPr bwMode="auto">
                  <a:xfrm>
                    <a:off x="3605" y="3041"/>
                    <a:ext cx="30" cy="56"/>
                  </a:xfrm>
                  <a:custGeom>
                    <a:avLst/>
                    <a:gdLst>
                      <a:gd name="T0" fmla="*/ 0 w 120"/>
                      <a:gd name="T1" fmla="*/ 176 h 223"/>
                      <a:gd name="T2" fmla="*/ 53 w 120"/>
                      <a:gd name="T3" fmla="*/ 0 h 223"/>
                      <a:gd name="T4" fmla="*/ 110 w 120"/>
                      <a:gd name="T5" fmla="*/ 46 h 223"/>
                      <a:gd name="T6" fmla="*/ 120 w 120"/>
                      <a:gd name="T7" fmla="*/ 223 h 223"/>
                      <a:gd name="T8" fmla="*/ 0 w 120"/>
                      <a:gd name="T9" fmla="*/ 176 h 223"/>
                      <a:gd name="T10" fmla="*/ 0 w 120"/>
                      <a:gd name="T11" fmla="*/ 176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0" h="223">
                        <a:moveTo>
                          <a:pt x="0" y="176"/>
                        </a:moveTo>
                        <a:lnTo>
                          <a:pt x="53" y="0"/>
                        </a:lnTo>
                        <a:lnTo>
                          <a:pt x="110" y="46"/>
                        </a:lnTo>
                        <a:lnTo>
                          <a:pt x="120" y="223"/>
                        </a:lnTo>
                        <a:lnTo>
                          <a:pt x="0" y="176"/>
                        </a:lnTo>
                        <a:lnTo>
                          <a:pt x="0" y="1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5" name="Freeform 33"/>
                  <p:cNvSpPr>
                    <a:spLocks/>
                  </p:cNvSpPr>
                  <p:nvPr/>
                </p:nvSpPr>
                <p:spPr bwMode="auto">
                  <a:xfrm>
                    <a:off x="3619" y="3003"/>
                    <a:ext cx="37" cy="43"/>
                  </a:xfrm>
                  <a:custGeom>
                    <a:avLst/>
                    <a:gdLst>
                      <a:gd name="T0" fmla="*/ 0 w 149"/>
                      <a:gd name="T1" fmla="*/ 121 h 168"/>
                      <a:gd name="T2" fmla="*/ 88 w 149"/>
                      <a:gd name="T3" fmla="*/ 0 h 168"/>
                      <a:gd name="T4" fmla="*/ 149 w 149"/>
                      <a:gd name="T5" fmla="*/ 4 h 168"/>
                      <a:gd name="T6" fmla="*/ 68 w 149"/>
                      <a:gd name="T7" fmla="*/ 168 h 168"/>
                      <a:gd name="T8" fmla="*/ 0 w 149"/>
                      <a:gd name="T9" fmla="*/ 121 h 168"/>
                      <a:gd name="T10" fmla="*/ 0 w 149"/>
                      <a:gd name="T11" fmla="*/ 121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9" h="168">
                        <a:moveTo>
                          <a:pt x="0" y="121"/>
                        </a:moveTo>
                        <a:lnTo>
                          <a:pt x="88" y="0"/>
                        </a:lnTo>
                        <a:lnTo>
                          <a:pt x="149" y="4"/>
                        </a:lnTo>
                        <a:lnTo>
                          <a:pt x="68" y="168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6" name="Freeform 34"/>
                  <p:cNvSpPr>
                    <a:spLocks/>
                  </p:cNvSpPr>
                  <p:nvPr/>
                </p:nvSpPr>
                <p:spPr bwMode="auto">
                  <a:xfrm>
                    <a:off x="3645" y="2984"/>
                    <a:ext cx="36" cy="14"/>
                  </a:xfrm>
                  <a:custGeom>
                    <a:avLst/>
                    <a:gdLst>
                      <a:gd name="T0" fmla="*/ 15 w 144"/>
                      <a:gd name="T1" fmla="*/ 26 h 56"/>
                      <a:gd name="T2" fmla="*/ 144 w 144"/>
                      <a:gd name="T3" fmla="*/ 0 h 56"/>
                      <a:gd name="T4" fmla="*/ 83 w 144"/>
                      <a:gd name="T5" fmla="*/ 51 h 56"/>
                      <a:gd name="T6" fmla="*/ 0 w 144"/>
                      <a:gd name="T7" fmla="*/ 56 h 56"/>
                      <a:gd name="T8" fmla="*/ 15 w 144"/>
                      <a:gd name="T9" fmla="*/ 26 h 56"/>
                      <a:gd name="T10" fmla="*/ 15 w 144"/>
                      <a:gd name="T11" fmla="*/ 2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4" h="56">
                        <a:moveTo>
                          <a:pt x="15" y="26"/>
                        </a:moveTo>
                        <a:lnTo>
                          <a:pt x="144" y="0"/>
                        </a:lnTo>
                        <a:lnTo>
                          <a:pt x="83" y="51"/>
                        </a:lnTo>
                        <a:lnTo>
                          <a:pt x="0" y="56"/>
                        </a:lnTo>
                        <a:lnTo>
                          <a:pt x="15" y="26"/>
                        </a:lnTo>
                        <a:lnTo>
                          <a:pt x="15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7" name="Freeform 35"/>
                  <p:cNvSpPr>
                    <a:spLocks/>
                  </p:cNvSpPr>
                  <p:nvPr/>
                </p:nvSpPr>
                <p:spPr bwMode="auto">
                  <a:xfrm>
                    <a:off x="3475" y="3362"/>
                    <a:ext cx="103" cy="97"/>
                  </a:xfrm>
                  <a:custGeom>
                    <a:avLst/>
                    <a:gdLst>
                      <a:gd name="T0" fmla="*/ 14 w 412"/>
                      <a:gd name="T1" fmla="*/ 14 h 389"/>
                      <a:gd name="T2" fmla="*/ 87 w 412"/>
                      <a:gd name="T3" fmla="*/ 33 h 389"/>
                      <a:gd name="T4" fmla="*/ 129 w 412"/>
                      <a:gd name="T5" fmla="*/ 0 h 389"/>
                      <a:gd name="T6" fmla="*/ 216 w 412"/>
                      <a:gd name="T7" fmla="*/ 19 h 389"/>
                      <a:gd name="T8" fmla="*/ 264 w 412"/>
                      <a:gd name="T9" fmla="*/ 87 h 389"/>
                      <a:gd name="T10" fmla="*/ 240 w 412"/>
                      <a:gd name="T11" fmla="*/ 201 h 389"/>
                      <a:gd name="T12" fmla="*/ 412 w 412"/>
                      <a:gd name="T13" fmla="*/ 288 h 389"/>
                      <a:gd name="T14" fmla="*/ 412 w 412"/>
                      <a:gd name="T15" fmla="*/ 331 h 389"/>
                      <a:gd name="T16" fmla="*/ 336 w 412"/>
                      <a:gd name="T17" fmla="*/ 385 h 389"/>
                      <a:gd name="T18" fmla="*/ 250 w 412"/>
                      <a:gd name="T19" fmla="*/ 389 h 389"/>
                      <a:gd name="T20" fmla="*/ 140 w 412"/>
                      <a:gd name="T21" fmla="*/ 331 h 389"/>
                      <a:gd name="T22" fmla="*/ 106 w 412"/>
                      <a:gd name="T23" fmla="*/ 196 h 389"/>
                      <a:gd name="T24" fmla="*/ 24 w 412"/>
                      <a:gd name="T25" fmla="*/ 154 h 389"/>
                      <a:gd name="T26" fmla="*/ 0 w 412"/>
                      <a:gd name="T27" fmla="*/ 96 h 389"/>
                      <a:gd name="T28" fmla="*/ 14 w 412"/>
                      <a:gd name="T29" fmla="*/ 14 h 389"/>
                      <a:gd name="T30" fmla="*/ 14 w 412"/>
                      <a:gd name="T31" fmla="*/ 14 h 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12" h="389">
                        <a:moveTo>
                          <a:pt x="14" y="14"/>
                        </a:moveTo>
                        <a:lnTo>
                          <a:pt x="87" y="33"/>
                        </a:lnTo>
                        <a:lnTo>
                          <a:pt x="129" y="0"/>
                        </a:lnTo>
                        <a:lnTo>
                          <a:pt x="216" y="19"/>
                        </a:lnTo>
                        <a:lnTo>
                          <a:pt x="264" y="87"/>
                        </a:lnTo>
                        <a:lnTo>
                          <a:pt x="240" y="201"/>
                        </a:lnTo>
                        <a:lnTo>
                          <a:pt x="412" y="288"/>
                        </a:lnTo>
                        <a:lnTo>
                          <a:pt x="412" y="331"/>
                        </a:lnTo>
                        <a:lnTo>
                          <a:pt x="336" y="385"/>
                        </a:lnTo>
                        <a:lnTo>
                          <a:pt x="250" y="389"/>
                        </a:lnTo>
                        <a:lnTo>
                          <a:pt x="140" y="331"/>
                        </a:lnTo>
                        <a:lnTo>
                          <a:pt x="106" y="196"/>
                        </a:lnTo>
                        <a:lnTo>
                          <a:pt x="24" y="154"/>
                        </a:lnTo>
                        <a:lnTo>
                          <a:pt x="0" y="96"/>
                        </a:lnTo>
                        <a:lnTo>
                          <a:pt x="14" y="14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FFF7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8" name="Freeform 36"/>
                  <p:cNvSpPr>
                    <a:spLocks/>
                  </p:cNvSpPr>
                  <p:nvPr/>
                </p:nvSpPr>
                <p:spPr bwMode="auto">
                  <a:xfrm>
                    <a:off x="3481" y="3382"/>
                    <a:ext cx="21" cy="37"/>
                  </a:xfrm>
                  <a:custGeom>
                    <a:avLst/>
                    <a:gdLst>
                      <a:gd name="T0" fmla="*/ 0 w 84"/>
                      <a:gd name="T1" fmla="*/ 48 h 146"/>
                      <a:gd name="T2" fmla="*/ 26 w 84"/>
                      <a:gd name="T3" fmla="*/ 3 h 146"/>
                      <a:gd name="T4" fmla="*/ 79 w 84"/>
                      <a:gd name="T5" fmla="*/ 0 h 146"/>
                      <a:gd name="T6" fmla="*/ 84 w 84"/>
                      <a:gd name="T7" fmla="*/ 146 h 146"/>
                      <a:gd name="T8" fmla="*/ 0 w 84"/>
                      <a:gd name="T9" fmla="*/ 75 h 146"/>
                      <a:gd name="T10" fmla="*/ 0 w 84"/>
                      <a:gd name="T11" fmla="*/ 48 h 146"/>
                      <a:gd name="T12" fmla="*/ 0 w 84"/>
                      <a:gd name="T13" fmla="*/ 48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4" h="146">
                        <a:moveTo>
                          <a:pt x="0" y="48"/>
                        </a:moveTo>
                        <a:lnTo>
                          <a:pt x="26" y="3"/>
                        </a:lnTo>
                        <a:lnTo>
                          <a:pt x="79" y="0"/>
                        </a:lnTo>
                        <a:lnTo>
                          <a:pt x="84" y="146"/>
                        </a:lnTo>
                        <a:lnTo>
                          <a:pt x="0" y="75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69" name="Freeform 37"/>
                  <p:cNvSpPr>
                    <a:spLocks/>
                  </p:cNvSpPr>
                  <p:nvPr/>
                </p:nvSpPr>
                <p:spPr bwMode="auto">
                  <a:xfrm>
                    <a:off x="3514" y="3435"/>
                    <a:ext cx="63" cy="31"/>
                  </a:xfrm>
                  <a:custGeom>
                    <a:avLst/>
                    <a:gdLst>
                      <a:gd name="T0" fmla="*/ 0 w 253"/>
                      <a:gd name="T1" fmla="*/ 31 h 123"/>
                      <a:gd name="T2" fmla="*/ 111 w 253"/>
                      <a:gd name="T3" fmla="*/ 43 h 123"/>
                      <a:gd name="T4" fmla="*/ 130 w 253"/>
                      <a:gd name="T5" fmla="*/ 0 h 123"/>
                      <a:gd name="T6" fmla="*/ 253 w 253"/>
                      <a:gd name="T7" fmla="*/ 21 h 123"/>
                      <a:gd name="T8" fmla="*/ 211 w 253"/>
                      <a:gd name="T9" fmla="*/ 123 h 123"/>
                      <a:gd name="T10" fmla="*/ 58 w 253"/>
                      <a:gd name="T11" fmla="*/ 103 h 123"/>
                      <a:gd name="T12" fmla="*/ 0 w 253"/>
                      <a:gd name="T13" fmla="*/ 31 h 123"/>
                      <a:gd name="T14" fmla="*/ 0 w 253"/>
                      <a:gd name="T15" fmla="*/ 31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3" h="123">
                        <a:moveTo>
                          <a:pt x="0" y="31"/>
                        </a:moveTo>
                        <a:lnTo>
                          <a:pt x="111" y="43"/>
                        </a:lnTo>
                        <a:lnTo>
                          <a:pt x="130" y="0"/>
                        </a:lnTo>
                        <a:lnTo>
                          <a:pt x="253" y="21"/>
                        </a:lnTo>
                        <a:lnTo>
                          <a:pt x="211" y="123"/>
                        </a:lnTo>
                        <a:lnTo>
                          <a:pt x="58" y="103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0" name="Freeform 38"/>
                  <p:cNvSpPr>
                    <a:spLocks/>
                  </p:cNvSpPr>
                  <p:nvPr/>
                </p:nvSpPr>
                <p:spPr bwMode="auto">
                  <a:xfrm>
                    <a:off x="3515" y="3372"/>
                    <a:ext cx="26" cy="35"/>
                  </a:xfrm>
                  <a:custGeom>
                    <a:avLst/>
                    <a:gdLst>
                      <a:gd name="T0" fmla="*/ 51 w 106"/>
                      <a:gd name="T1" fmla="*/ 140 h 140"/>
                      <a:gd name="T2" fmla="*/ 0 w 106"/>
                      <a:gd name="T3" fmla="*/ 31 h 140"/>
                      <a:gd name="T4" fmla="*/ 53 w 106"/>
                      <a:gd name="T5" fmla="*/ 0 h 140"/>
                      <a:gd name="T6" fmla="*/ 106 w 106"/>
                      <a:gd name="T7" fmla="*/ 49 h 140"/>
                      <a:gd name="T8" fmla="*/ 96 w 106"/>
                      <a:gd name="T9" fmla="*/ 128 h 140"/>
                      <a:gd name="T10" fmla="*/ 51 w 106"/>
                      <a:gd name="T11" fmla="*/ 140 h 140"/>
                      <a:gd name="T12" fmla="*/ 51 w 106"/>
                      <a:gd name="T13" fmla="*/ 140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6" h="140">
                        <a:moveTo>
                          <a:pt x="51" y="140"/>
                        </a:moveTo>
                        <a:lnTo>
                          <a:pt x="0" y="31"/>
                        </a:lnTo>
                        <a:lnTo>
                          <a:pt x="53" y="0"/>
                        </a:lnTo>
                        <a:lnTo>
                          <a:pt x="106" y="49"/>
                        </a:lnTo>
                        <a:lnTo>
                          <a:pt x="96" y="128"/>
                        </a:lnTo>
                        <a:lnTo>
                          <a:pt x="51" y="140"/>
                        </a:lnTo>
                        <a:lnTo>
                          <a:pt x="51" y="140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1" name="Freeform 39"/>
                  <p:cNvSpPr>
                    <a:spLocks/>
                  </p:cNvSpPr>
                  <p:nvPr/>
                </p:nvSpPr>
                <p:spPr bwMode="auto">
                  <a:xfrm>
                    <a:off x="3517" y="3365"/>
                    <a:ext cx="39" cy="62"/>
                  </a:xfrm>
                  <a:custGeom>
                    <a:avLst/>
                    <a:gdLst>
                      <a:gd name="T0" fmla="*/ 71 w 156"/>
                      <a:gd name="T1" fmla="*/ 52 h 249"/>
                      <a:gd name="T2" fmla="*/ 27 w 156"/>
                      <a:gd name="T3" fmla="*/ 120 h 249"/>
                      <a:gd name="T4" fmla="*/ 49 w 156"/>
                      <a:gd name="T5" fmla="*/ 194 h 249"/>
                      <a:gd name="T6" fmla="*/ 156 w 156"/>
                      <a:gd name="T7" fmla="*/ 249 h 249"/>
                      <a:gd name="T8" fmla="*/ 125 w 156"/>
                      <a:gd name="T9" fmla="*/ 176 h 249"/>
                      <a:gd name="T10" fmla="*/ 132 w 156"/>
                      <a:gd name="T11" fmla="*/ 72 h 249"/>
                      <a:gd name="T12" fmla="*/ 73 w 156"/>
                      <a:gd name="T13" fmla="*/ 15 h 249"/>
                      <a:gd name="T14" fmla="*/ 0 w 156"/>
                      <a:gd name="T15" fmla="*/ 0 h 249"/>
                      <a:gd name="T16" fmla="*/ 71 w 156"/>
                      <a:gd name="T17" fmla="*/ 52 h 249"/>
                      <a:gd name="T18" fmla="*/ 71 w 156"/>
                      <a:gd name="T19" fmla="*/ 52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6" h="249">
                        <a:moveTo>
                          <a:pt x="71" y="52"/>
                        </a:moveTo>
                        <a:lnTo>
                          <a:pt x="27" y="120"/>
                        </a:lnTo>
                        <a:lnTo>
                          <a:pt x="49" y="194"/>
                        </a:lnTo>
                        <a:lnTo>
                          <a:pt x="156" y="249"/>
                        </a:lnTo>
                        <a:lnTo>
                          <a:pt x="125" y="176"/>
                        </a:lnTo>
                        <a:lnTo>
                          <a:pt x="132" y="72"/>
                        </a:lnTo>
                        <a:lnTo>
                          <a:pt x="73" y="15"/>
                        </a:lnTo>
                        <a:lnTo>
                          <a:pt x="0" y="0"/>
                        </a:lnTo>
                        <a:lnTo>
                          <a:pt x="71" y="52"/>
                        </a:lnTo>
                        <a:lnTo>
                          <a:pt x="71" y="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2" name="Freeform 40"/>
                  <p:cNvSpPr>
                    <a:spLocks/>
                  </p:cNvSpPr>
                  <p:nvPr/>
                </p:nvSpPr>
                <p:spPr bwMode="auto">
                  <a:xfrm>
                    <a:off x="3472" y="3361"/>
                    <a:ext cx="108" cy="106"/>
                  </a:xfrm>
                  <a:custGeom>
                    <a:avLst/>
                    <a:gdLst>
                      <a:gd name="T0" fmla="*/ 36 w 432"/>
                      <a:gd name="T1" fmla="*/ 61 h 423"/>
                      <a:gd name="T2" fmla="*/ 29 w 432"/>
                      <a:gd name="T3" fmla="*/ 125 h 423"/>
                      <a:gd name="T4" fmla="*/ 88 w 432"/>
                      <a:gd name="T5" fmla="*/ 166 h 423"/>
                      <a:gd name="T6" fmla="*/ 115 w 432"/>
                      <a:gd name="T7" fmla="*/ 112 h 423"/>
                      <a:gd name="T8" fmla="*/ 144 w 432"/>
                      <a:gd name="T9" fmla="*/ 249 h 423"/>
                      <a:gd name="T10" fmla="*/ 196 w 432"/>
                      <a:gd name="T11" fmla="*/ 346 h 423"/>
                      <a:gd name="T12" fmla="*/ 308 w 432"/>
                      <a:gd name="T13" fmla="*/ 393 h 423"/>
                      <a:gd name="T14" fmla="*/ 352 w 432"/>
                      <a:gd name="T15" fmla="*/ 332 h 423"/>
                      <a:gd name="T16" fmla="*/ 427 w 432"/>
                      <a:gd name="T17" fmla="*/ 307 h 423"/>
                      <a:gd name="T18" fmla="*/ 432 w 432"/>
                      <a:gd name="T19" fmla="*/ 364 h 423"/>
                      <a:gd name="T20" fmla="*/ 369 w 432"/>
                      <a:gd name="T21" fmla="*/ 423 h 423"/>
                      <a:gd name="T22" fmla="*/ 245 w 432"/>
                      <a:gd name="T23" fmla="*/ 415 h 423"/>
                      <a:gd name="T24" fmla="*/ 122 w 432"/>
                      <a:gd name="T25" fmla="*/ 361 h 423"/>
                      <a:gd name="T26" fmla="*/ 90 w 432"/>
                      <a:gd name="T27" fmla="*/ 208 h 423"/>
                      <a:gd name="T28" fmla="*/ 36 w 432"/>
                      <a:gd name="T29" fmla="*/ 164 h 423"/>
                      <a:gd name="T30" fmla="*/ 0 w 432"/>
                      <a:gd name="T31" fmla="*/ 112 h 423"/>
                      <a:gd name="T32" fmla="*/ 15 w 432"/>
                      <a:gd name="T33" fmla="*/ 22 h 423"/>
                      <a:gd name="T34" fmla="*/ 93 w 432"/>
                      <a:gd name="T35" fmla="*/ 0 h 423"/>
                      <a:gd name="T36" fmla="*/ 129 w 432"/>
                      <a:gd name="T37" fmla="*/ 17 h 423"/>
                      <a:gd name="T38" fmla="*/ 108 w 432"/>
                      <a:gd name="T39" fmla="*/ 68 h 423"/>
                      <a:gd name="T40" fmla="*/ 75 w 432"/>
                      <a:gd name="T41" fmla="*/ 45 h 423"/>
                      <a:gd name="T42" fmla="*/ 36 w 432"/>
                      <a:gd name="T43" fmla="*/ 61 h 423"/>
                      <a:gd name="T44" fmla="*/ 36 w 432"/>
                      <a:gd name="T45" fmla="*/ 61 h 4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2" h="423">
                        <a:moveTo>
                          <a:pt x="36" y="61"/>
                        </a:moveTo>
                        <a:lnTo>
                          <a:pt x="29" y="125"/>
                        </a:lnTo>
                        <a:lnTo>
                          <a:pt x="88" y="166"/>
                        </a:lnTo>
                        <a:lnTo>
                          <a:pt x="115" y="112"/>
                        </a:lnTo>
                        <a:lnTo>
                          <a:pt x="144" y="249"/>
                        </a:lnTo>
                        <a:lnTo>
                          <a:pt x="196" y="346"/>
                        </a:lnTo>
                        <a:lnTo>
                          <a:pt x="308" y="393"/>
                        </a:lnTo>
                        <a:lnTo>
                          <a:pt x="352" y="332"/>
                        </a:lnTo>
                        <a:lnTo>
                          <a:pt x="427" y="307"/>
                        </a:lnTo>
                        <a:lnTo>
                          <a:pt x="432" y="364"/>
                        </a:lnTo>
                        <a:lnTo>
                          <a:pt x="369" y="423"/>
                        </a:lnTo>
                        <a:lnTo>
                          <a:pt x="245" y="415"/>
                        </a:lnTo>
                        <a:lnTo>
                          <a:pt x="122" y="361"/>
                        </a:lnTo>
                        <a:lnTo>
                          <a:pt x="90" y="208"/>
                        </a:lnTo>
                        <a:lnTo>
                          <a:pt x="36" y="164"/>
                        </a:lnTo>
                        <a:lnTo>
                          <a:pt x="0" y="112"/>
                        </a:lnTo>
                        <a:lnTo>
                          <a:pt x="15" y="22"/>
                        </a:lnTo>
                        <a:lnTo>
                          <a:pt x="93" y="0"/>
                        </a:lnTo>
                        <a:lnTo>
                          <a:pt x="129" y="17"/>
                        </a:lnTo>
                        <a:lnTo>
                          <a:pt x="108" y="68"/>
                        </a:lnTo>
                        <a:lnTo>
                          <a:pt x="75" y="45"/>
                        </a:lnTo>
                        <a:lnTo>
                          <a:pt x="36" y="61"/>
                        </a:lnTo>
                        <a:lnTo>
                          <a:pt x="36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3" name="Freeform 41"/>
                  <p:cNvSpPr>
                    <a:spLocks/>
                  </p:cNvSpPr>
                  <p:nvPr/>
                </p:nvSpPr>
                <p:spPr bwMode="auto">
                  <a:xfrm>
                    <a:off x="3569" y="3248"/>
                    <a:ext cx="62" cy="92"/>
                  </a:xfrm>
                  <a:custGeom>
                    <a:avLst/>
                    <a:gdLst>
                      <a:gd name="T0" fmla="*/ 49 w 246"/>
                      <a:gd name="T1" fmla="*/ 79 h 370"/>
                      <a:gd name="T2" fmla="*/ 176 w 246"/>
                      <a:gd name="T3" fmla="*/ 0 h 370"/>
                      <a:gd name="T4" fmla="*/ 217 w 246"/>
                      <a:gd name="T5" fmla="*/ 52 h 370"/>
                      <a:gd name="T6" fmla="*/ 112 w 246"/>
                      <a:gd name="T7" fmla="*/ 98 h 370"/>
                      <a:gd name="T8" fmla="*/ 119 w 246"/>
                      <a:gd name="T9" fmla="*/ 137 h 370"/>
                      <a:gd name="T10" fmla="*/ 246 w 246"/>
                      <a:gd name="T11" fmla="*/ 103 h 370"/>
                      <a:gd name="T12" fmla="*/ 233 w 246"/>
                      <a:gd name="T13" fmla="*/ 160 h 370"/>
                      <a:gd name="T14" fmla="*/ 138 w 246"/>
                      <a:gd name="T15" fmla="*/ 196 h 370"/>
                      <a:gd name="T16" fmla="*/ 129 w 246"/>
                      <a:gd name="T17" fmla="*/ 223 h 370"/>
                      <a:gd name="T18" fmla="*/ 243 w 246"/>
                      <a:gd name="T19" fmla="*/ 225 h 370"/>
                      <a:gd name="T20" fmla="*/ 205 w 246"/>
                      <a:gd name="T21" fmla="*/ 296 h 370"/>
                      <a:gd name="T22" fmla="*/ 124 w 246"/>
                      <a:gd name="T23" fmla="*/ 284 h 370"/>
                      <a:gd name="T24" fmla="*/ 104 w 246"/>
                      <a:gd name="T25" fmla="*/ 311 h 370"/>
                      <a:gd name="T26" fmla="*/ 173 w 246"/>
                      <a:gd name="T27" fmla="*/ 336 h 370"/>
                      <a:gd name="T28" fmla="*/ 114 w 246"/>
                      <a:gd name="T29" fmla="*/ 362 h 370"/>
                      <a:gd name="T30" fmla="*/ 0 w 246"/>
                      <a:gd name="T31" fmla="*/ 370 h 370"/>
                      <a:gd name="T32" fmla="*/ 68 w 246"/>
                      <a:gd name="T33" fmla="*/ 316 h 370"/>
                      <a:gd name="T34" fmla="*/ 96 w 246"/>
                      <a:gd name="T35" fmla="*/ 201 h 370"/>
                      <a:gd name="T36" fmla="*/ 49 w 246"/>
                      <a:gd name="T37" fmla="*/ 79 h 370"/>
                      <a:gd name="T38" fmla="*/ 49 w 246"/>
                      <a:gd name="T39" fmla="*/ 79 h 3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46" h="370">
                        <a:moveTo>
                          <a:pt x="49" y="79"/>
                        </a:moveTo>
                        <a:lnTo>
                          <a:pt x="176" y="0"/>
                        </a:lnTo>
                        <a:lnTo>
                          <a:pt x="217" y="52"/>
                        </a:lnTo>
                        <a:lnTo>
                          <a:pt x="112" y="98"/>
                        </a:lnTo>
                        <a:lnTo>
                          <a:pt x="119" y="137"/>
                        </a:lnTo>
                        <a:lnTo>
                          <a:pt x="246" y="103"/>
                        </a:lnTo>
                        <a:lnTo>
                          <a:pt x="233" y="160"/>
                        </a:lnTo>
                        <a:lnTo>
                          <a:pt x="138" y="196"/>
                        </a:lnTo>
                        <a:lnTo>
                          <a:pt x="129" y="223"/>
                        </a:lnTo>
                        <a:lnTo>
                          <a:pt x="243" y="225"/>
                        </a:lnTo>
                        <a:lnTo>
                          <a:pt x="205" y="296"/>
                        </a:lnTo>
                        <a:lnTo>
                          <a:pt x="124" y="284"/>
                        </a:lnTo>
                        <a:lnTo>
                          <a:pt x="104" y="311"/>
                        </a:lnTo>
                        <a:lnTo>
                          <a:pt x="173" y="336"/>
                        </a:lnTo>
                        <a:lnTo>
                          <a:pt x="114" y="362"/>
                        </a:lnTo>
                        <a:lnTo>
                          <a:pt x="0" y="370"/>
                        </a:lnTo>
                        <a:lnTo>
                          <a:pt x="68" y="316"/>
                        </a:lnTo>
                        <a:lnTo>
                          <a:pt x="96" y="201"/>
                        </a:lnTo>
                        <a:lnTo>
                          <a:pt x="49" y="79"/>
                        </a:lnTo>
                        <a:lnTo>
                          <a:pt x="49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4" name="Freeform 42"/>
                  <p:cNvSpPr>
                    <a:spLocks/>
                  </p:cNvSpPr>
                  <p:nvPr/>
                </p:nvSpPr>
                <p:spPr bwMode="auto">
                  <a:xfrm>
                    <a:off x="3567" y="3231"/>
                    <a:ext cx="34" cy="27"/>
                  </a:xfrm>
                  <a:custGeom>
                    <a:avLst/>
                    <a:gdLst>
                      <a:gd name="T0" fmla="*/ 31 w 137"/>
                      <a:gd name="T1" fmla="*/ 105 h 105"/>
                      <a:gd name="T2" fmla="*/ 137 w 137"/>
                      <a:gd name="T3" fmla="*/ 22 h 105"/>
                      <a:gd name="T4" fmla="*/ 101 w 137"/>
                      <a:gd name="T5" fmla="*/ 0 h 105"/>
                      <a:gd name="T6" fmla="*/ 0 w 137"/>
                      <a:gd name="T7" fmla="*/ 85 h 105"/>
                      <a:gd name="T8" fmla="*/ 31 w 137"/>
                      <a:gd name="T9" fmla="*/ 105 h 105"/>
                      <a:gd name="T10" fmla="*/ 31 w 137"/>
                      <a:gd name="T11" fmla="*/ 10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7" h="105">
                        <a:moveTo>
                          <a:pt x="31" y="105"/>
                        </a:moveTo>
                        <a:lnTo>
                          <a:pt x="137" y="22"/>
                        </a:lnTo>
                        <a:lnTo>
                          <a:pt x="101" y="0"/>
                        </a:lnTo>
                        <a:lnTo>
                          <a:pt x="0" y="85"/>
                        </a:lnTo>
                        <a:lnTo>
                          <a:pt x="31" y="105"/>
                        </a:lnTo>
                        <a:lnTo>
                          <a:pt x="31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5" name="Freeform 43"/>
                  <p:cNvSpPr>
                    <a:spLocks/>
                  </p:cNvSpPr>
                  <p:nvPr/>
                </p:nvSpPr>
                <p:spPr bwMode="auto">
                  <a:xfrm>
                    <a:off x="3547" y="3221"/>
                    <a:ext cx="27" cy="22"/>
                  </a:xfrm>
                  <a:custGeom>
                    <a:avLst/>
                    <a:gdLst>
                      <a:gd name="T0" fmla="*/ 39 w 107"/>
                      <a:gd name="T1" fmla="*/ 91 h 91"/>
                      <a:gd name="T2" fmla="*/ 107 w 107"/>
                      <a:gd name="T3" fmla="*/ 15 h 91"/>
                      <a:gd name="T4" fmla="*/ 36 w 107"/>
                      <a:gd name="T5" fmla="*/ 0 h 91"/>
                      <a:gd name="T6" fmla="*/ 0 w 107"/>
                      <a:gd name="T7" fmla="*/ 81 h 91"/>
                      <a:gd name="T8" fmla="*/ 39 w 107"/>
                      <a:gd name="T9" fmla="*/ 91 h 91"/>
                      <a:gd name="T10" fmla="*/ 39 w 107"/>
                      <a:gd name="T11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7" h="91">
                        <a:moveTo>
                          <a:pt x="39" y="91"/>
                        </a:moveTo>
                        <a:lnTo>
                          <a:pt x="107" y="15"/>
                        </a:lnTo>
                        <a:lnTo>
                          <a:pt x="36" y="0"/>
                        </a:lnTo>
                        <a:lnTo>
                          <a:pt x="0" y="81"/>
                        </a:lnTo>
                        <a:lnTo>
                          <a:pt x="39" y="91"/>
                        </a:lnTo>
                        <a:lnTo>
                          <a:pt x="39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6" name="Freeform 44"/>
                  <p:cNvSpPr>
                    <a:spLocks/>
                  </p:cNvSpPr>
                  <p:nvPr/>
                </p:nvSpPr>
                <p:spPr bwMode="auto">
                  <a:xfrm>
                    <a:off x="3527" y="3255"/>
                    <a:ext cx="44" cy="69"/>
                  </a:xfrm>
                  <a:custGeom>
                    <a:avLst/>
                    <a:gdLst>
                      <a:gd name="T0" fmla="*/ 111 w 176"/>
                      <a:gd name="T1" fmla="*/ 17 h 276"/>
                      <a:gd name="T2" fmla="*/ 82 w 176"/>
                      <a:gd name="T3" fmla="*/ 0 h 276"/>
                      <a:gd name="T4" fmla="*/ 18 w 176"/>
                      <a:gd name="T5" fmla="*/ 29 h 276"/>
                      <a:gd name="T6" fmla="*/ 0 w 176"/>
                      <a:gd name="T7" fmla="*/ 81 h 276"/>
                      <a:gd name="T8" fmla="*/ 5 w 176"/>
                      <a:gd name="T9" fmla="*/ 149 h 276"/>
                      <a:gd name="T10" fmla="*/ 35 w 176"/>
                      <a:gd name="T11" fmla="*/ 198 h 276"/>
                      <a:gd name="T12" fmla="*/ 74 w 176"/>
                      <a:gd name="T13" fmla="*/ 244 h 276"/>
                      <a:gd name="T14" fmla="*/ 135 w 176"/>
                      <a:gd name="T15" fmla="*/ 276 h 276"/>
                      <a:gd name="T16" fmla="*/ 176 w 176"/>
                      <a:gd name="T17" fmla="*/ 276 h 276"/>
                      <a:gd name="T18" fmla="*/ 157 w 176"/>
                      <a:gd name="T19" fmla="*/ 249 h 276"/>
                      <a:gd name="T20" fmla="*/ 82 w 176"/>
                      <a:gd name="T21" fmla="*/ 210 h 276"/>
                      <a:gd name="T22" fmla="*/ 123 w 176"/>
                      <a:gd name="T23" fmla="*/ 193 h 276"/>
                      <a:gd name="T24" fmla="*/ 135 w 176"/>
                      <a:gd name="T25" fmla="*/ 169 h 276"/>
                      <a:gd name="T26" fmla="*/ 47 w 176"/>
                      <a:gd name="T27" fmla="*/ 154 h 276"/>
                      <a:gd name="T28" fmla="*/ 121 w 176"/>
                      <a:gd name="T29" fmla="*/ 139 h 276"/>
                      <a:gd name="T30" fmla="*/ 140 w 176"/>
                      <a:gd name="T31" fmla="*/ 100 h 276"/>
                      <a:gd name="T32" fmla="*/ 42 w 176"/>
                      <a:gd name="T33" fmla="*/ 102 h 276"/>
                      <a:gd name="T34" fmla="*/ 49 w 176"/>
                      <a:gd name="T35" fmla="*/ 73 h 276"/>
                      <a:gd name="T36" fmla="*/ 127 w 176"/>
                      <a:gd name="T37" fmla="*/ 52 h 276"/>
                      <a:gd name="T38" fmla="*/ 111 w 176"/>
                      <a:gd name="T39" fmla="*/ 17 h 276"/>
                      <a:gd name="T40" fmla="*/ 111 w 176"/>
                      <a:gd name="T41" fmla="*/ 17 h 2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76" h="276">
                        <a:moveTo>
                          <a:pt x="111" y="17"/>
                        </a:moveTo>
                        <a:lnTo>
                          <a:pt x="82" y="0"/>
                        </a:lnTo>
                        <a:lnTo>
                          <a:pt x="18" y="29"/>
                        </a:lnTo>
                        <a:lnTo>
                          <a:pt x="0" y="81"/>
                        </a:lnTo>
                        <a:lnTo>
                          <a:pt x="5" y="149"/>
                        </a:lnTo>
                        <a:lnTo>
                          <a:pt x="35" y="198"/>
                        </a:lnTo>
                        <a:lnTo>
                          <a:pt x="74" y="244"/>
                        </a:lnTo>
                        <a:lnTo>
                          <a:pt x="135" y="276"/>
                        </a:lnTo>
                        <a:lnTo>
                          <a:pt x="176" y="276"/>
                        </a:lnTo>
                        <a:lnTo>
                          <a:pt x="157" y="249"/>
                        </a:lnTo>
                        <a:lnTo>
                          <a:pt x="82" y="210"/>
                        </a:lnTo>
                        <a:lnTo>
                          <a:pt x="123" y="193"/>
                        </a:lnTo>
                        <a:lnTo>
                          <a:pt x="135" y="169"/>
                        </a:lnTo>
                        <a:lnTo>
                          <a:pt x="47" y="154"/>
                        </a:lnTo>
                        <a:lnTo>
                          <a:pt x="121" y="139"/>
                        </a:lnTo>
                        <a:lnTo>
                          <a:pt x="140" y="100"/>
                        </a:lnTo>
                        <a:lnTo>
                          <a:pt x="42" y="102"/>
                        </a:lnTo>
                        <a:lnTo>
                          <a:pt x="49" y="73"/>
                        </a:lnTo>
                        <a:lnTo>
                          <a:pt x="127" y="52"/>
                        </a:lnTo>
                        <a:lnTo>
                          <a:pt x="111" y="17"/>
                        </a:lnTo>
                        <a:lnTo>
                          <a:pt x="111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7" name="Freeform 45"/>
                  <p:cNvSpPr>
                    <a:spLocks/>
                  </p:cNvSpPr>
                  <p:nvPr/>
                </p:nvSpPr>
                <p:spPr bwMode="auto">
                  <a:xfrm>
                    <a:off x="3511" y="3221"/>
                    <a:ext cx="51" cy="118"/>
                  </a:xfrm>
                  <a:custGeom>
                    <a:avLst/>
                    <a:gdLst>
                      <a:gd name="T0" fmla="*/ 142 w 205"/>
                      <a:gd name="T1" fmla="*/ 0 h 472"/>
                      <a:gd name="T2" fmla="*/ 52 w 205"/>
                      <a:gd name="T3" fmla="*/ 34 h 472"/>
                      <a:gd name="T4" fmla="*/ 15 w 205"/>
                      <a:gd name="T5" fmla="*/ 174 h 472"/>
                      <a:gd name="T6" fmla="*/ 0 w 205"/>
                      <a:gd name="T7" fmla="*/ 298 h 472"/>
                      <a:gd name="T8" fmla="*/ 27 w 205"/>
                      <a:gd name="T9" fmla="*/ 381 h 472"/>
                      <a:gd name="T10" fmla="*/ 105 w 205"/>
                      <a:gd name="T11" fmla="*/ 449 h 472"/>
                      <a:gd name="T12" fmla="*/ 205 w 205"/>
                      <a:gd name="T13" fmla="*/ 472 h 472"/>
                      <a:gd name="T14" fmla="*/ 135 w 205"/>
                      <a:gd name="T15" fmla="*/ 435 h 472"/>
                      <a:gd name="T16" fmla="*/ 52 w 205"/>
                      <a:gd name="T17" fmla="*/ 352 h 472"/>
                      <a:gd name="T18" fmla="*/ 34 w 205"/>
                      <a:gd name="T19" fmla="*/ 267 h 472"/>
                      <a:gd name="T20" fmla="*/ 52 w 205"/>
                      <a:gd name="T21" fmla="*/ 130 h 472"/>
                      <a:gd name="T22" fmla="*/ 107 w 205"/>
                      <a:gd name="T23" fmla="*/ 86 h 472"/>
                      <a:gd name="T24" fmla="*/ 142 w 205"/>
                      <a:gd name="T25" fmla="*/ 0 h 472"/>
                      <a:gd name="T26" fmla="*/ 142 w 205"/>
                      <a:gd name="T27" fmla="*/ 0 h 4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5" h="472">
                        <a:moveTo>
                          <a:pt x="142" y="0"/>
                        </a:moveTo>
                        <a:lnTo>
                          <a:pt x="52" y="34"/>
                        </a:lnTo>
                        <a:lnTo>
                          <a:pt x="15" y="174"/>
                        </a:lnTo>
                        <a:lnTo>
                          <a:pt x="0" y="298"/>
                        </a:lnTo>
                        <a:lnTo>
                          <a:pt x="27" y="381"/>
                        </a:lnTo>
                        <a:lnTo>
                          <a:pt x="105" y="449"/>
                        </a:lnTo>
                        <a:lnTo>
                          <a:pt x="205" y="472"/>
                        </a:lnTo>
                        <a:lnTo>
                          <a:pt x="135" y="435"/>
                        </a:lnTo>
                        <a:lnTo>
                          <a:pt x="52" y="352"/>
                        </a:lnTo>
                        <a:lnTo>
                          <a:pt x="34" y="267"/>
                        </a:lnTo>
                        <a:lnTo>
                          <a:pt x="52" y="130"/>
                        </a:lnTo>
                        <a:lnTo>
                          <a:pt x="107" y="86"/>
                        </a:lnTo>
                        <a:lnTo>
                          <a:pt x="142" y="0"/>
                        </a:lnTo>
                        <a:lnTo>
                          <a:pt x="1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8" name="Freeform 46"/>
                  <p:cNvSpPr>
                    <a:spLocks/>
                  </p:cNvSpPr>
                  <p:nvPr/>
                </p:nvSpPr>
                <p:spPr bwMode="auto">
                  <a:xfrm>
                    <a:off x="3576" y="3188"/>
                    <a:ext cx="15" cy="29"/>
                  </a:xfrm>
                  <a:custGeom>
                    <a:avLst/>
                    <a:gdLst>
                      <a:gd name="T0" fmla="*/ 9 w 62"/>
                      <a:gd name="T1" fmla="*/ 0 h 116"/>
                      <a:gd name="T2" fmla="*/ 62 w 62"/>
                      <a:gd name="T3" fmla="*/ 5 h 116"/>
                      <a:gd name="T4" fmla="*/ 15 w 62"/>
                      <a:gd name="T5" fmla="*/ 116 h 116"/>
                      <a:gd name="T6" fmla="*/ 0 w 62"/>
                      <a:gd name="T7" fmla="*/ 102 h 116"/>
                      <a:gd name="T8" fmla="*/ 9 w 62"/>
                      <a:gd name="T9" fmla="*/ 0 h 116"/>
                      <a:gd name="T10" fmla="*/ 9 w 62"/>
                      <a:gd name="T11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116">
                        <a:moveTo>
                          <a:pt x="9" y="0"/>
                        </a:moveTo>
                        <a:lnTo>
                          <a:pt x="62" y="5"/>
                        </a:lnTo>
                        <a:lnTo>
                          <a:pt x="15" y="116"/>
                        </a:lnTo>
                        <a:lnTo>
                          <a:pt x="0" y="102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79" name="Freeform 47"/>
                  <p:cNvSpPr>
                    <a:spLocks/>
                  </p:cNvSpPr>
                  <p:nvPr/>
                </p:nvSpPr>
                <p:spPr bwMode="auto">
                  <a:xfrm>
                    <a:off x="3542" y="3188"/>
                    <a:ext cx="13" cy="24"/>
                  </a:xfrm>
                  <a:custGeom>
                    <a:avLst/>
                    <a:gdLst>
                      <a:gd name="T0" fmla="*/ 0 w 51"/>
                      <a:gd name="T1" fmla="*/ 10 h 95"/>
                      <a:gd name="T2" fmla="*/ 39 w 51"/>
                      <a:gd name="T3" fmla="*/ 0 h 95"/>
                      <a:gd name="T4" fmla="*/ 51 w 51"/>
                      <a:gd name="T5" fmla="*/ 95 h 95"/>
                      <a:gd name="T6" fmla="*/ 26 w 51"/>
                      <a:gd name="T7" fmla="*/ 93 h 95"/>
                      <a:gd name="T8" fmla="*/ 0 w 51"/>
                      <a:gd name="T9" fmla="*/ 10 h 95"/>
                      <a:gd name="T10" fmla="*/ 0 w 51"/>
                      <a:gd name="T11" fmla="*/ 1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" h="95">
                        <a:moveTo>
                          <a:pt x="0" y="10"/>
                        </a:moveTo>
                        <a:lnTo>
                          <a:pt x="39" y="0"/>
                        </a:lnTo>
                        <a:lnTo>
                          <a:pt x="51" y="95"/>
                        </a:lnTo>
                        <a:lnTo>
                          <a:pt x="26" y="93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0" name="Freeform 48"/>
                  <p:cNvSpPr>
                    <a:spLocks/>
                  </p:cNvSpPr>
                  <p:nvPr/>
                </p:nvSpPr>
                <p:spPr bwMode="auto">
                  <a:xfrm>
                    <a:off x="3514" y="3202"/>
                    <a:ext cx="22" cy="18"/>
                  </a:xfrm>
                  <a:custGeom>
                    <a:avLst/>
                    <a:gdLst>
                      <a:gd name="T0" fmla="*/ 0 w 88"/>
                      <a:gd name="T1" fmla="*/ 21 h 70"/>
                      <a:gd name="T2" fmla="*/ 34 w 88"/>
                      <a:gd name="T3" fmla="*/ 0 h 70"/>
                      <a:gd name="T4" fmla="*/ 88 w 88"/>
                      <a:gd name="T5" fmla="*/ 70 h 70"/>
                      <a:gd name="T6" fmla="*/ 56 w 88"/>
                      <a:gd name="T7" fmla="*/ 68 h 70"/>
                      <a:gd name="T8" fmla="*/ 0 w 88"/>
                      <a:gd name="T9" fmla="*/ 21 h 70"/>
                      <a:gd name="T10" fmla="*/ 0 w 88"/>
                      <a:gd name="T11" fmla="*/ 2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8" h="70">
                        <a:moveTo>
                          <a:pt x="0" y="21"/>
                        </a:moveTo>
                        <a:lnTo>
                          <a:pt x="34" y="0"/>
                        </a:lnTo>
                        <a:lnTo>
                          <a:pt x="88" y="70"/>
                        </a:lnTo>
                        <a:lnTo>
                          <a:pt x="56" y="68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1" name="Freeform 49"/>
                  <p:cNvSpPr>
                    <a:spLocks/>
                  </p:cNvSpPr>
                  <p:nvPr/>
                </p:nvSpPr>
                <p:spPr bwMode="auto">
                  <a:xfrm>
                    <a:off x="3497" y="3225"/>
                    <a:ext cx="21" cy="15"/>
                  </a:xfrm>
                  <a:custGeom>
                    <a:avLst/>
                    <a:gdLst>
                      <a:gd name="T0" fmla="*/ 0 w 84"/>
                      <a:gd name="T1" fmla="*/ 39 h 60"/>
                      <a:gd name="T2" fmla="*/ 20 w 84"/>
                      <a:gd name="T3" fmla="*/ 0 h 60"/>
                      <a:gd name="T4" fmla="*/ 84 w 84"/>
                      <a:gd name="T5" fmla="*/ 46 h 60"/>
                      <a:gd name="T6" fmla="*/ 70 w 84"/>
                      <a:gd name="T7" fmla="*/ 60 h 60"/>
                      <a:gd name="T8" fmla="*/ 0 w 84"/>
                      <a:gd name="T9" fmla="*/ 39 h 60"/>
                      <a:gd name="T10" fmla="*/ 0 w 84"/>
                      <a:gd name="T11" fmla="*/ 39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4" h="60">
                        <a:moveTo>
                          <a:pt x="0" y="39"/>
                        </a:moveTo>
                        <a:lnTo>
                          <a:pt x="20" y="0"/>
                        </a:lnTo>
                        <a:lnTo>
                          <a:pt x="84" y="46"/>
                        </a:lnTo>
                        <a:lnTo>
                          <a:pt x="70" y="60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2" name="Freeform 50"/>
                  <p:cNvSpPr>
                    <a:spLocks/>
                  </p:cNvSpPr>
                  <p:nvPr/>
                </p:nvSpPr>
                <p:spPr bwMode="auto">
                  <a:xfrm>
                    <a:off x="3491" y="3259"/>
                    <a:ext cx="19" cy="12"/>
                  </a:xfrm>
                  <a:custGeom>
                    <a:avLst/>
                    <a:gdLst>
                      <a:gd name="T0" fmla="*/ 0 w 78"/>
                      <a:gd name="T1" fmla="*/ 0 h 46"/>
                      <a:gd name="T2" fmla="*/ 78 w 78"/>
                      <a:gd name="T3" fmla="*/ 7 h 46"/>
                      <a:gd name="T4" fmla="*/ 68 w 78"/>
                      <a:gd name="T5" fmla="*/ 41 h 46"/>
                      <a:gd name="T6" fmla="*/ 7 w 78"/>
                      <a:gd name="T7" fmla="*/ 46 h 46"/>
                      <a:gd name="T8" fmla="*/ 0 w 78"/>
                      <a:gd name="T9" fmla="*/ 0 h 46"/>
                      <a:gd name="T10" fmla="*/ 0 w 78"/>
                      <a:gd name="T11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8" h="46">
                        <a:moveTo>
                          <a:pt x="0" y="0"/>
                        </a:moveTo>
                        <a:lnTo>
                          <a:pt x="78" y="7"/>
                        </a:lnTo>
                        <a:lnTo>
                          <a:pt x="68" y="41"/>
                        </a:lnTo>
                        <a:lnTo>
                          <a:pt x="7" y="4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3" name="Freeform 51"/>
                  <p:cNvSpPr>
                    <a:spLocks/>
                  </p:cNvSpPr>
                  <p:nvPr/>
                </p:nvSpPr>
                <p:spPr bwMode="auto">
                  <a:xfrm>
                    <a:off x="3600" y="3201"/>
                    <a:ext cx="27" cy="20"/>
                  </a:xfrm>
                  <a:custGeom>
                    <a:avLst/>
                    <a:gdLst>
                      <a:gd name="T0" fmla="*/ 0 w 107"/>
                      <a:gd name="T1" fmla="*/ 63 h 78"/>
                      <a:gd name="T2" fmla="*/ 63 w 107"/>
                      <a:gd name="T3" fmla="*/ 0 h 78"/>
                      <a:gd name="T4" fmla="*/ 107 w 107"/>
                      <a:gd name="T5" fmla="*/ 37 h 78"/>
                      <a:gd name="T6" fmla="*/ 26 w 107"/>
                      <a:gd name="T7" fmla="*/ 78 h 78"/>
                      <a:gd name="T8" fmla="*/ 0 w 107"/>
                      <a:gd name="T9" fmla="*/ 63 h 78"/>
                      <a:gd name="T10" fmla="*/ 0 w 107"/>
                      <a:gd name="T11" fmla="*/ 6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7" h="78">
                        <a:moveTo>
                          <a:pt x="0" y="63"/>
                        </a:moveTo>
                        <a:lnTo>
                          <a:pt x="63" y="0"/>
                        </a:lnTo>
                        <a:lnTo>
                          <a:pt x="107" y="37"/>
                        </a:lnTo>
                        <a:lnTo>
                          <a:pt x="26" y="78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4" name="Freeform 52"/>
                  <p:cNvSpPr>
                    <a:spLocks/>
                  </p:cNvSpPr>
                  <p:nvPr/>
                </p:nvSpPr>
                <p:spPr bwMode="auto">
                  <a:xfrm>
                    <a:off x="3622" y="3229"/>
                    <a:ext cx="29" cy="17"/>
                  </a:xfrm>
                  <a:custGeom>
                    <a:avLst/>
                    <a:gdLst>
                      <a:gd name="T0" fmla="*/ 6 w 114"/>
                      <a:gd name="T1" fmla="*/ 44 h 70"/>
                      <a:gd name="T2" fmla="*/ 91 w 114"/>
                      <a:gd name="T3" fmla="*/ 0 h 70"/>
                      <a:gd name="T4" fmla="*/ 114 w 114"/>
                      <a:gd name="T5" fmla="*/ 41 h 70"/>
                      <a:gd name="T6" fmla="*/ 0 w 114"/>
                      <a:gd name="T7" fmla="*/ 70 h 70"/>
                      <a:gd name="T8" fmla="*/ 6 w 114"/>
                      <a:gd name="T9" fmla="*/ 44 h 70"/>
                      <a:gd name="T10" fmla="*/ 6 w 114"/>
                      <a:gd name="T11" fmla="*/ 44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70">
                        <a:moveTo>
                          <a:pt x="6" y="44"/>
                        </a:moveTo>
                        <a:lnTo>
                          <a:pt x="91" y="0"/>
                        </a:lnTo>
                        <a:lnTo>
                          <a:pt x="114" y="41"/>
                        </a:lnTo>
                        <a:lnTo>
                          <a:pt x="0" y="70"/>
                        </a:lnTo>
                        <a:lnTo>
                          <a:pt x="6" y="44"/>
                        </a:lnTo>
                        <a:lnTo>
                          <a:pt x="6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5" name="Freeform 53"/>
                  <p:cNvSpPr>
                    <a:spLocks/>
                  </p:cNvSpPr>
                  <p:nvPr/>
                </p:nvSpPr>
                <p:spPr bwMode="auto">
                  <a:xfrm>
                    <a:off x="3640" y="3263"/>
                    <a:ext cx="25" cy="14"/>
                  </a:xfrm>
                  <a:custGeom>
                    <a:avLst/>
                    <a:gdLst>
                      <a:gd name="T0" fmla="*/ 0 w 101"/>
                      <a:gd name="T1" fmla="*/ 12 h 56"/>
                      <a:gd name="T2" fmla="*/ 96 w 101"/>
                      <a:gd name="T3" fmla="*/ 0 h 56"/>
                      <a:gd name="T4" fmla="*/ 101 w 101"/>
                      <a:gd name="T5" fmla="*/ 56 h 56"/>
                      <a:gd name="T6" fmla="*/ 18 w 101"/>
                      <a:gd name="T7" fmla="*/ 46 h 56"/>
                      <a:gd name="T8" fmla="*/ 0 w 101"/>
                      <a:gd name="T9" fmla="*/ 12 h 56"/>
                      <a:gd name="T10" fmla="*/ 0 w 101"/>
                      <a:gd name="T11" fmla="*/ 1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56">
                        <a:moveTo>
                          <a:pt x="0" y="12"/>
                        </a:moveTo>
                        <a:lnTo>
                          <a:pt x="96" y="0"/>
                        </a:lnTo>
                        <a:lnTo>
                          <a:pt x="101" y="56"/>
                        </a:lnTo>
                        <a:lnTo>
                          <a:pt x="18" y="46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6" name="Freeform 54"/>
                  <p:cNvSpPr>
                    <a:spLocks/>
                  </p:cNvSpPr>
                  <p:nvPr/>
                </p:nvSpPr>
                <p:spPr bwMode="auto">
                  <a:xfrm>
                    <a:off x="3538" y="3292"/>
                    <a:ext cx="129" cy="73"/>
                  </a:xfrm>
                  <a:custGeom>
                    <a:avLst/>
                    <a:gdLst>
                      <a:gd name="T0" fmla="*/ 429 w 516"/>
                      <a:gd name="T1" fmla="*/ 0 h 293"/>
                      <a:gd name="T2" fmla="*/ 516 w 516"/>
                      <a:gd name="T3" fmla="*/ 15 h 293"/>
                      <a:gd name="T4" fmla="*/ 516 w 516"/>
                      <a:gd name="T5" fmla="*/ 56 h 293"/>
                      <a:gd name="T6" fmla="*/ 440 w 516"/>
                      <a:gd name="T7" fmla="*/ 46 h 293"/>
                      <a:gd name="T8" fmla="*/ 406 w 516"/>
                      <a:gd name="T9" fmla="*/ 117 h 293"/>
                      <a:gd name="T10" fmla="*/ 475 w 516"/>
                      <a:gd name="T11" fmla="*/ 168 h 293"/>
                      <a:gd name="T12" fmla="*/ 387 w 516"/>
                      <a:gd name="T13" fmla="*/ 244 h 293"/>
                      <a:gd name="T14" fmla="*/ 294 w 516"/>
                      <a:gd name="T15" fmla="*/ 281 h 293"/>
                      <a:gd name="T16" fmla="*/ 189 w 516"/>
                      <a:gd name="T17" fmla="*/ 293 h 293"/>
                      <a:gd name="T18" fmla="*/ 64 w 516"/>
                      <a:gd name="T19" fmla="*/ 266 h 293"/>
                      <a:gd name="T20" fmla="*/ 3 w 516"/>
                      <a:gd name="T21" fmla="*/ 212 h 293"/>
                      <a:gd name="T22" fmla="*/ 0 w 516"/>
                      <a:gd name="T23" fmla="*/ 181 h 293"/>
                      <a:gd name="T24" fmla="*/ 54 w 516"/>
                      <a:gd name="T25" fmla="*/ 191 h 293"/>
                      <a:gd name="T26" fmla="*/ 93 w 516"/>
                      <a:gd name="T27" fmla="*/ 251 h 293"/>
                      <a:gd name="T28" fmla="*/ 101 w 516"/>
                      <a:gd name="T29" fmla="*/ 210 h 293"/>
                      <a:gd name="T30" fmla="*/ 152 w 516"/>
                      <a:gd name="T31" fmla="*/ 212 h 293"/>
                      <a:gd name="T32" fmla="*/ 178 w 516"/>
                      <a:gd name="T33" fmla="*/ 271 h 293"/>
                      <a:gd name="T34" fmla="*/ 233 w 516"/>
                      <a:gd name="T35" fmla="*/ 269 h 293"/>
                      <a:gd name="T36" fmla="*/ 220 w 516"/>
                      <a:gd name="T37" fmla="*/ 215 h 293"/>
                      <a:gd name="T38" fmla="*/ 250 w 516"/>
                      <a:gd name="T39" fmla="*/ 205 h 293"/>
                      <a:gd name="T40" fmla="*/ 302 w 516"/>
                      <a:gd name="T41" fmla="*/ 254 h 293"/>
                      <a:gd name="T42" fmla="*/ 362 w 516"/>
                      <a:gd name="T43" fmla="*/ 222 h 293"/>
                      <a:gd name="T44" fmla="*/ 325 w 516"/>
                      <a:gd name="T45" fmla="*/ 178 h 293"/>
                      <a:gd name="T46" fmla="*/ 348 w 516"/>
                      <a:gd name="T47" fmla="*/ 139 h 293"/>
                      <a:gd name="T48" fmla="*/ 382 w 516"/>
                      <a:gd name="T49" fmla="*/ 98 h 293"/>
                      <a:gd name="T50" fmla="*/ 408 w 516"/>
                      <a:gd name="T51" fmla="*/ 32 h 293"/>
                      <a:gd name="T52" fmla="*/ 429 w 516"/>
                      <a:gd name="T53" fmla="*/ 0 h 293"/>
                      <a:gd name="T54" fmla="*/ 429 w 516"/>
                      <a:gd name="T55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16" h="293">
                        <a:moveTo>
                          <a:pt x="429" y="0"/>
                        </a:moveTo>
                        <a:lnTo>
                          <a:pt x="516" y="15"/>
                        </a:lnTo>
                        <a:lnTo>
                          <a:pt x="516" y="56"/>
                        </a:lnTo>
                        <a:lnTo>
                          <a:pt x="440" y="46"/>
                        </a:lnTo>
                        <a:lnTo>
                          <a:pt x="406" y="117"/>
                        </a:lnTo>
                        <a:lnTo>
                          <a:pt x="475" y="168"/>
                        </a:lnTo>
                        <a:lnTo>
                          <a:pt x="387" y="244"/>
                        </a:lnTo>
                        <a:lnTo>
                          <a:pt x="294" y="281"/>
                        </a:lnTo>
                        <a:lnTo>
                          <a:pt x="189" y="293"/>
                        </a:lnTo>
                        <a:lnTo>
                          <a:pt x="64" y="266"/>
                        </a:lnTo>
                        <a:lnTo>
                          <a:pt x="3" y="212"/>
                        </a:lnTo>
                        <a:lnTo>
                          <a:pt x="0" y="181"/>
                        </a:lnTo>
                        <a:lnTo>
                          <a:pt x="54" y="191"/>
                        </a:lnTo>
                        <a:lnTo>
                          <a:pt x="93" y="251"/>
                        </a:lnTo>
                        <a:lnTo>
                          <a:pt x="101" y="210"/>
                        </a:lnTo>
                        <a:lnTo>
                          <a:pt x="152" y="212"/>
                        </a:lnTo>
                        <a:lnTo>
                          <a:pt x="178" y="271"/>
                        </a:lnTo>
                        <a:lnTo>
                          <a:pt x="233" y="269"/>
                        </a:lnTo>
                        <a:lnTo>
                          <a:pt x="220" y="215"/>
                        </a:lnTo>
                        <a:lnTo>
                          <a:pt x="250" y="205"/>
                        </a:lnTo>
                        <a:lnTo>
                          <a:pt x="302" y="254"/>
                        </a:lnTo>
                        <a:lnTo>
                          <a:pt x="362" y="222"/>
                        </a:lnTo>
                        <a:lnTo>
                          <a:pt x="325" y="178"/>
                        </a:lnTo>
                        <a:lnTo>
                          <a:pt x="348" y="139"/>
                        </a:lnTo>
                        <a:lnTo>
                          <a:pt x="382" y="98"/>
                        </a:lnTo>
                        <a:lnTo>
                          <a:pt x="408" y="32"/>
                        </a:lnTo>
                        <a:lnTo>
                          <a:pt x="429" y="0"/>
                        </a:lnTo>
                        <a:lnTo>
                          <a:pt x="4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7" name="Freeform 55"/>
                  <p:cNvSpPr>
                    <a:spLocks/>
                  </p:cNvSpPr>
                  <p:nvPr/>
                </p:nvSpPr>
                <p:spPr bwMode="auto">
                  <a:xfrm>
                    <a:off x="3555" y="3308"/>
                    <a:ext cx="134" cy="112"/>
                  </a:xfrm>
                  <a:custGeom>
                    <a:avLst/>
                    <a:gdLst>
                      <a:gd name="T0" fmla="*/ 37 w 535"/>
                      <a:gd name="T1" fmla="*/ 262 h 452"/>
                      <a:gd name="T2" fmla="*/ 186 w 535"/>
                      <a:gd name="T3" fmla="*/ 398 h 452"/>
                      <a:gd name="T4" fmla="*/ 318 w 535"/>
                      <a:gd name="T5" fmla="*/ 452 h 452"/>
                      <a:gd name="T6" fmla="*/ 357 w 535"/>
                      <a:gd name="T7" fmla="*/ 433 h 452"/>
                      <a:gd name="T8" fmla="*/ 251 w 535"/>
                      <a:gd name="T9" fmla="*/ 296 h 452"/>
                      <a:gd name="T10" fmla="*/ 388 w 535"/>
                      <a:gd name="T11" fmla="*/ 400 h 452"/>
                      <a:gd name="T12" fmla="*/ 435 w 535"/>
                      <a:gd name="T13" fmla="*/ 348 h 452"/>
                      <a:gd name="T14" fmla="*/ 347 w 535"/>
                      <a:gd name="T15" fmla="*/ 254 h 452"/>
                      <a:gd name="T16" fmla="*/ 469 w 535"/>
                      <a:gd name="T17" fmla="*/ 303 h 452"/>
                      <a:gd name="T18" fmla="*/ 491 w 535"/>
                      <a:gd name="T19" fmla="*/ 268 h 452"/>
                      <a:gd name="T20" fmla="*/ 425 w 535"/>
                      <a:gd name="T21" fmla="*/ 171 h 452"/>
                      <a:gd name="T22" fmla="*/ 513 w 535"/>
                      <a:gd name="T23" fmla="*/ 213 h 452"/>
                      <a:gd name="T24" fmla="*/ 535 w 535"/>
                      <a:gd name="T25" fmla="*/ 159 h 452"/>
                      <a:gd name="T26" fmla="*/ 466 w 535"/>
                      <a:gd name="T27" fmla="*/ 98 h 452"/>
                      <a:gd name="T28" fmla="*/ 528 w 535"/>
                      <a:gd name="T29" fmla="*/ 110 h 452"/>
                      <a:gd name="T30" fmla="*/ 530 w 535"/>
                      <a:gd name="T31" fmla="*/ 61 h 452"/>
                      <a:gd name="T32" fmla="*/ 471 w 535"/>
                      <a:gd name="T33" fmla="*/ 0 h 452"/>
                      <a:gd name="T34" fmla="*/ 440 w 535"/>
                      <a:gd name="T35" fmla="*/ 96 h 452"/>
                      <a:gd name="T36" fmla="*/ 357 w 535"/>
                      <a:gd name="T37" fmla="*/ 190 h 452"/>
                      <a:gd name="T38" fmla="*/ 254 w 535"/>
                      <a:gd name="T39" fmla="*/ 242 h 452"/>
                      <a:gd name="T40" fmla="*/ 140 w 535"/>
                      <a:gd name="T41" fmla="*/ 254 h 452"/>
                      <a:gd name="T42" fmla="*/ 0 w 535"/>
                      <a:gd name="T43" fmla="*/ 229 h 452"/>
                      <a:gd name="T44" fmla="*/ 37 w 535"/>
                      <a:gd name="T45" fmla="*/ 262 h 452"/>
                      <a:gd name="T46" fmla="*/ 37 w 535"/>
                      <a:gd name="T47" fmla="*/ 262 h 4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35" h="452">
                        <a:moveTo>
                          <a:pt x="37" y="262"/>
                        </a:moveTo>
                        <a:lnTo>
                          <a:pt x="186" y="398"/>
                        </a:lnTo>
                        <a:lnTo>
                          <a:pt x="318" y="452"/>
                        </a:lnTo>
                        <a:lnTo>
                          <a:pt x="357" y="433"/>
                        </a:lnTo>
                        <a:lnTo>
                          <a:pt x="251" y="296"/>
                        </a:lnTo>
                        <a:lnTo>
                          <a:pt x="388" y="400"/>
                        </a:lnTo>
                        <a:lnTo>
                          <a:pt x="435" y="348"/>
                        </a:lnTo>
                        <a:lnTo>
                          <a:pt x="347" y="254"/>
                        </a:lnTo>
                        <a:lnTo>
                          <a:pt x="469" y="303"/>
                        </a:lnTo>
                        <a:lnTo>
                          <a:pt x="491" y="268"/>
                        </a:lnTo>
                        <a:lnTo>
                          <a:pt x="425" y="171"/>
                        </a:lnTo>
                        <a:lnTo>
                          <a:pt x="513" y="213"/>
                        </a:lnTo>
                        <a:lnTo>
                          <a:pt x="535" y="159"/>
                        </a:lnTo>
                        <a:lnTo>
                          <a:pt x="466" y="98"/>
                        </a:lnTo>
                        <a:lnTo>
                          <a:pt x="528" y="110"/>
                        </a:lnTo>
                        <a:lnTo>
                          <a:pt x="530" y="61"/>
                        </a:lnTo>
                        <a:lnTo>
                          <a:pt x="471" y="0"/>
                        </a:lnTo>
                        <a:lnTo>
                          <a:pt x="440" y="96"/>
                        </a:lnTo>
                        <a:lnTo>
                          <a:pt x="357" y="190"/>
                        </a:lnTo>
                        <a:lnTo>
                          <a:pt x="254" y="242"/>
                        </a:lnTo>
                        <a:lnTo>
                          <a:pt x="140" y="254"/>
                        </a:lnTo>
                        <a:lnTo>
                          <a:pt x="0" y="229"/>
                        </a:lnTo>
                        <a:lnTo>
                          <a:pt x="37" y="262"/>
                        </a:lnTo>
                        <a:lnTo>
                          <a:pt x="37" y="2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8" name="Freeform 56"/>
                  <p:cNvSpPr>
                    <a:spLocks/>
                  </p:cNvSpPr>
                  <p:nvPr/>
                </p:nvSpPr>
                <p:spPr bwMode="auto">
                  <a:xfrm>
                    <a:off x="3714" y="3258"/>
                    <a:ext cx="46" cy="91"/>
                  </a:xfrm>
                  <a:custGeom>
                    <a:avLst/>
                    <a:gdLst>
                      <a:gd name="T0" fmla="*/ 0 w 186"/>
                      <a:gd name="T1" fmla="*/ 12 h 363"/>
                      <a:gd name="T2" fmla="*/ 55 w 186"/>
                      <a:gd name="T3" fmla="*/ 52 h 363"/>
                      <a:gd name="T4" fmla="*/ 110 w 186"/>
                      <a:gd name="T5" fmla="*/ 52 h 363"/>
                      <a:gd name="T6" fmla="*/ 186 w 186"/>
                      <a:gd name="T7" fmla="*/ 0 h 363"/>
                      <a:gd name="T8" fmla="*/ 152 w 186"/>
                      <a:gd name="T9" fmla="*/ 325 h 363"/>
                      <a:gd name="T10" fmla="*/ 115 w 186"/>
                      <a:gd name="T11" fmla="*/ 363 h 363"/>
                      <a:gd name="T12" fmla="*/ 118 w 186"/>
                      <a:gd name="T13" fmla="*/ 291 h 363"/>
                      <a:gd name="T14" fmla="*/ 88 w 186"/>
                      <a:gd name="T15" fmla="*/ 303 h 363"/>
                      <a:gd name="T16" fmla="*/ 54 w 186"/>
                      <a:gd name="T17" fmla="*/ 285 h 363"/>
                      <a:gd name="T18" fmla="*/ 35 w 186"/>
                      <a:gd name="T19" fmla="*/ 231 h 363"/>
                      <a:gd name="T20" fmla="*/ 79 w 186"/>
                      <a:gd name="T21" fmla="*/ 255 h 363"/>
                      <a:gd name="T22" fmla="*/ 122 w 186"/>
                      <a:gd name="T23" fmla="*/ 239 h 363"/>
                      <a:gd name="T24" fmla="*/ 129 w 186"/>
                      <a:gd name="T25" fmla="*/ 188 h 363"/>
                      <a:gd name="T26" fmla="*/ 80 w 186"/>
                      <a:gd name="T27" fmla="*/ 202 h 363"/>
                      <a:gd name="T28" fmla="*/ 32 w 186"/>
                      <a:gd name="T29" fmla="*/ 176 h 363"/>
                      <a:gd name="T30" fmla="*/ 16 w 186"/>
                      <a:gd name="T31" fmla="*/ 122 h 363"/>
                      <a:gd name="T32" fmla="*/ 71 w 186"/>
                      <a:gd name="T33" fmla="*/ 151 h 363"/>
                      <a:gd name="T34" fmla="*/ 124 w 186"/>
                      <a:gd name="T35" fmla="*/ 142 h 363"/>
                      <a:gd name="T36" fmla="*/ 122 w 186"/>
                      <a:gd name="T37" fmla="*/ 86 h 363"/>
                      <a:gd name="T38" fmla="*/ 71 w 186"/>
                      <a:gd name="T39" fmla="*/ 94 h 363"/>
                      <a:gd name="T40" fmla="*/ 16 w 186"/>
                      <a:gd name="T41" fmla="*/ 70 h 363"/>
                      <a:gd name="T42" fmla="*/ 0 w 186"/>
                      <a:gd name="T43" fmla="*/ 12 h 363"/>
                      <a:gd name="T44" fmla="*/ 0 w 186"/>
                      <a:gd name="T45" fmla="*/ 12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86" h="363">
                        <a:moveTo>
                          <a:pt x="0" y="12"/>
                        </a:moveTo>
                        <a:lnTo>
                          <a:pt x="55" y="52"/>
                        </a:lnTo>
                        <a:lnTo>
                          <a:pt x="110" y="52"/>
                        </a:lnTo>
                        <a:lnTo>
                          <a:pt x="186" y="0"/>
                        </a:lnTo>
                        <a:lnTo>
                          <a:pt x="152" y="325"/>
                        </a:lnTo>
                        <a:lnTo>
                          <a:pt x="115" y="363"/>
                        </a:lnTo>
                        <a:lnTo>
                          <a:pt x="118" y="291"/>
                        </a:lnTo>
                        <a:lnTo>
                          <a:pt x="88" y="303"/>
                        </a:lnTo>
                        <a:lnTo>
                          <a:pt x="54" y="285"/>
                        </a:lnTo>
                        <a:lnTo>
                          <a:pt x="35" y="231"/>
                        </a:lnTo>
                        <a:lnTo>
                          <a:pt x="79" y="255"/>
                        </a:lnTo>
                        <a:lnTo>
                          <a:pt x="122" y="239"/>
                        </a:lnTo>
                        <a:lnTo>
                          <a:pt x="129" y="188"/>
                        </a:lnTo>
                        <a:lnTo>
                          <a:pt x="80" y="202"/>
                        </a:lnTo>
                        <a:lnTo>
                          <a:pt x="32" y="176"/>
                        </a:lnTo>
                        <a:lnTo>
                          <a:pt x="16" y="122"/>
                        </a:lnTo>
                        <a:lnTo>
                          <a:pt x="71" y="151"/>
                        </a:lnTo>
                        <a:lnTo>
                          <a:pt x="124" y="142"/>
                        </a:lnTo>
                        <a:lnTo>
                          <a:pt x="122" y="86"/>
                        </a:lnTo>
                        <a:lnTo>
                          <a:pt x="71" y="94"/>
                        </a:lnTo>
                        <a:lnTo>
                          <a:pt x="16" y="70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89" name="Freeform 57"/>
                  <p:cNvSpPr>
                    <a:spLocks/>
                  </p:cNvSpPr>
                  <p:nvPr/>
                </p:nvSpPr>
                <p:spPr bwMode="auto">
                  <a:xfrm>
                    <a:off x="3728" y="3412"/>
                    <a:ext cx="58" cy="122"/>
                  </a:xfrm>
                  <a:custGeom>
                    <a:avLst/>
                    <a:gdLst>
                      <a:gd name="T0" fmla="*/ 148 w 231"/>
                      <a:gd name="T1" fmla="*/ 0 h 488"/>
                      <a:gd name="T2" fmla="*/ 101 w 231"/>
                      <a:gd name="T3" fmla="*/ 389 h 488"/>
                      <a:gd name="T4" fmla="*/ 0 w 231"/>
                      <a:gd name="T5" fmla="*/ 425 h 488"/>
                      <a:gd name="T6" fmla="*/ 17 w 231"/>
                      <a:gd name="T7" fmla="*/ 488 h 488"/>
                      <a:gd name="T8" fmla="*/ 127 w 231"/>
                      <a:gd name="T9" fmla="*/ 463 h 488"/>
                      <a:gd name="T10" fmla="*/ 231 w 231"/>
                      <a:gd name="T11" fmla="*/ 72 h 488"/>
                      <a:gd name="T12" fmla="*/ 148 w 231"/>
                      <a:gd name="T13" fmla="*/ 0 h 488"/>
                      <a:gd name="T14" fmla="*/ 148 w 231"/>
                      <a:gd name="T15" fmla="*/ 0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1" h="488">
                        <a:moveTo>
                          <a:pt x="148" y="0"/>
                        </a:moveTo>
                        <a:lnTo>
                          <a:pt x="101" y="389"/>
                        </a:lnTo>
                        <a:lnTo>
                          <a:pt x="0" y="425"/>
                        </a:lnTo>
                        <a:lnTo>
                          <a:pt x="17" y="488"/>
                        </a:lnTo>
                        <a:lnTo>
                          <a:pt x="127" y="463"/>
                        </a:lnTo>
                        <a:lnTo>
                          <a:pt x="231" y="72"/>
                        </a:lnTo>
                        <a:lnTo>
                          <a:pt x="148" y="0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90" name="Freeform 58"/>
                  <p:cNvSpPr>
                    <a:spLocks/>
                  </p:cNvSpPr>
                  <p:nvPr/>
                </p:nvSpPr>
                <p:spPr bwMode="auto">
                  <a:xfrm>
                    <a:off x="3726" y="3423"/>
                    <a:ext cx="35" cy="85"/>
                  </a:xfrm>
                  <a:custGeom>
                    <a:avLst/>
                    <a:gdLst>
                      <a:gd name="T0" fmla="*/ 6 w 139"/>
                      <a:gd name="T1" fmla="*/ 0 h 338"/>
                      <a:gd name="T2" fmla="*/ 42 w 139"/>
                      <a:gd name="T3" fmla="*/ 35 h 338"/>
                      <a:gd name="T4" fmla="*/ 139 w 139"/>
                      <a:gd name="T5" fmla="*/ 0 h 338"/>
                      <a:gd name="T6" fmla="*/ 106 w 139"/>
                      <a:gd name="T7" fmla="*/ 299 h 338"/>
                      <a:gd name="T8" fmla="*/ 73 w 139"/>
                      <a:gd name="T9" fmla="*/ 338 h 338"/>
                      <a:gd name="T10" fmla="*/ 78 w 139"/>
                      <a:gd name="T11" fmla="*/ 278 h 338"/>
                      <a:gd name="T12" fmla="*/ 55 w 139"/>
                      <a:gd name="T13" fmla="*/ 284 h 338"/>
                      <a:gd name="T14" fmla="*/ 18 w 139"/>
                      <a:gd name="T15" fmla="*/ 255 h 338"/>
                      <a:gd name="T16" fmla="*/ 16 w 139"/>
                      <a:gd name="T17" fmla="*/ 214 h 338"/>
                      <a:gd name="T18" fmla="*/ 52 w 139"/>
                      <a:gd name="T19" fmla="*/ 229 h 338"/>
                      <a:gd name="T20" fmla="*/ 76 w 139"/>
                      <a:gd name="T21" fmla="*/ 214 h 338"/>
                      <a:gd name="T22" fmla="*/ 80 w 139"/>
                      <a:gd name="T23" fmla="*/ 179 h 338"/>
                      <a:gd name="T24" fmla="*/ 44 w 139"/>
                      <a:gd name="T25" fmla="*/ 184 h 338"/>
                      <a:gd name="T26" fmla="*/ 6 w 139"/>
                      <a:gd name="T27" fmla="*/ 156 h 338"/>
                      <a:gd name="T28" fmla="*/ 0 w 139"/>
                      <a:gd name="T29" fmla="*/ 114 h 338"/>
                      <a:gd name="T30" fmla="*/ 44 w 139"/>
                      <a:gd name="T31" fmla="*/ 135 h 338"/>
                      <a:gd name="T32" fmla="*/ 86 w 139"/>
                      <a:gd name="T33" fmla="*/ 117 h 338"/>
                      <a:gd name="T34" fmla="*/ 98 w 139"/>
                      <a:gd name="T35" fmla="*/ 62 h 338"/>
                      <a:gd name="T36" fmla="*/ 45 w 139"/>
                      <a:gd name="T37" fmla="*/ 82 h 338"/>
                      <a:gd name="T38" fmla="*/ 6 w 139"/>
                      <a:gd name="T39" fmla="*/ 53 h 338"/>
                      <a:gd name="T40" fmla="*/ 6 w 139"/>
                      <a:gd name="T41" fmla="*/ 0 h 338"/>
                      <a:gd name="T42" fmla="*/ 6 w 139"/>
                      <a:gd name="T43" fmla="*/ 0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9" h="338">
                        <a:moveTo>
                          <a:pt x="6" y="0"/>
                        </a:moveTo>
                        <a:lnTo>
                          <a:pt x="42" y="35"/>
                        </a:lnTo>
                        <a:lnTo>
                          <a:pt x="139" y="0"/>
                        </a:lnTo>
                        <a:lnTo>
                          <a:pt x="106" y="299"/>
                        </a:lnTo>
                        <a:lnTo>
                          <a:pt x="73" y="338"/>
                        </a:lnTo>
                        <a:lnTo>
                          <a:pt x="78" y="278"/>
                        </a:lnTo>
                        <a:lnTo>
                          <a:pt x="55" y="284"/>
                        </a:lnTo>
                        <a:lnTo>
                          <a:pt x="18" y="255"/>
                        </a:lnTo>
                        <a:lnTo>
                          <a:pt x="16" y="214"/>
                        </a:lnTo>
                        <a:lnTo>
                          <a:pt x="52" y="229"/>
                        </a:lnTo>
                        <a:lnTo>
                          <a:pt x="76" y="214"/>
                        </a:lnTo>
                        <a:lnTo>
                          <a:pt x="80" y="179"/>
                        </a:lnTo>
                        <a:lnTo>
                          <a:pt x="44" y="184"/>
                        </a:lnTo>
                        <a:lnTo>
                          <a:pt x="6" y="156"/>
                        </a:lnTo>
                        <a:lnTo>
                          <a:pt x="0" y="114"/>
                        </a:lnTo>
                        <a:lnTo>
                          <a:pt x="44" y="135"/>
                        </a:lnTo>
                        <a:lnTo>
                          <a:pt x="86" y="117"/>
                        </a:lnTo>
                        <a:lnTo>
                          <a:pt x="98" y="62"/>
                        </a:lnTo>
                        <a:lnTo>
                          <a:pt x="45" y="82"/>
                        </a:lnTo>
                        <a:lnTo>
                          <a:pt x="6" y="53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91" name="Freeform 59"/>
                  <p:cNvSpPr>
                    <a:spLocks/>
                  </p:cNvSpPr>
                  <p:nvPr/>
                </p:nvSpPr>
                <p:spPr bwMode="auto">
                  <a:xfrm>
                    <a:off x="3707" y="3398"/>
                    <a:ext cx="47" cy="130"/>
                  </a:xfrm>
                  <a:custGeom>
                    <a:avLst/>
                    <a:gdLst>
                      <a:gd name="T0" fmla="*/ 13 w 186"/>
                      <a:gd name="T1" fmla="*/ 30 h 519"/>
                      <a:gd name="T2" fmla="*/ 84 w 186"/>
                      <a:gd name="T3" fmla="*/ 0 h 519"/>
                      <a:gd name="T4" fmla="*/ 103 w 186"/>
                      <a:gd name="T5" fmla="*/ 59 h 519"/>
                      <a:gd name="T6" fmla="*/ 186 w 186"/>
                      <a:gd name="T7" fmla="*/ 61 h 519"/>
                      <a:gd name="T8" fmla="*/ 112 w 186"/>
                      <a:gd name="T9" fmla="*/ 108 h 519"/>
                      <a:gd name="T10" fmla="*/ 59 w 186"/>
                      <a:gd name="T11" fmla="*/ 65 h 519"/>
                      <a:gd name="T12" fmla="*/ 71 w 186"/>
                      <a:gd name="T13" fmla="*/ 425 h 519"/>
                      <a:gd name="T14" fmla="*/ 117 w 186"/>
                      <a:gd name="T15" fmla="*/ 485 h 519"/>
                      <a:gd name="T16" fmla="*/ 106 w 186"/>
                      <a:gd name="T17" fmla="*/ 519 h 519"/>
                      <a:gd name="T18" fmla="*/ 51 w 186"/>
                      <a:gd name="T19" fmla="*/ 491 h 519"/>
                      <a:gd name="T20" fmla="*/ 32 w 186"/>
                      <a:gd name="T21" fmla="*/ 341 h 519"/>
                      <a:gd name="T22" fmla="*/ 0 w 186"/>
                      <a:gd name="T23" fmla="*/ 94 h 519"/>
                      <a:gd name="T24" fmla="*/ 13 w 186"/>
                      <a:gd name="T25" fmla="*/ 30 h 519"/>
                      <a:gd name="T26" fmla="*/ 13 w 186"/>
                      <a:gd name="T27" fmla="*/ 30 h 5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86" h="519">
                        <a:moveTo>
                          <a:pt x="13" y="30"/>
                        </a:moveTo>
                        <a:lnTo>
                          <a:pt x="84" y="0"/>
                        </a:lnTo>
                        <a:lnTo>
                          <a:pt x="103" y="59"/>
                        </a:lnTo>
                        <a:lnTo>
                          <a:pt x="186" y="61"/>
                        </a:lnTo>
                        <a:lnTo>
                          <a:pt x="112" y="108"/>
                        </a:lnTo>
                        <a:lnTo>
                          <a:pt x="59" y="65"/>
                        </a:lnTo>
                        <a:lnTo>
                          <a:pt x="71" y="425"/>
                        </a:lnTo>
                        <a:lnTo>
                          <a:pt x="117" y="485"/>
                        </a:lnTo>
                        <a:lnTo>
                          <a:pt x="106" y="519"/>
                        </a:lnTo>
                        <a:lnTo>
                          <a:pt x="51" y="491"/>
                        </a:lnTo>
                        <a:lnTo>
                          <a:pt x="32" y="341"/>
                        </a:lnTo>
                        <a:lnTo>
                          <a:pt x="0" y="94"/>
                        </a:lnTo>
                        <a:lnTo>
                          <a:pt x="13" y="30"/>
                        </a:lnTo>
                        <a:lnTo>
                          <a:pt x="13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92" name="Freeform 60"/>
                  <p:cNvSpPr>
                    <a:spLocks/>
                  </p:cNvSpPr>
                  <p:nvPr/>
                </p:nvSpPr>
                <p:spPr bwMode="auto">
                  <a:xfrm>
                    <a:off x="3657" y="2973"/>
                    <a:ext cx="402" cy="200"/>
                  </a:xfrm>
                  <a:custGeom>
                    <a:avLst/>
                    <a:gdLst>
                      <a:gd name="T0" fmla="*/ 408 w 1607"/>
                      <a:gd name="T1" fmla="*/ 0 h 799"/>
                      <a:gd name="T2" fmla="*/ 167 w 1607"/>
                      <a:gd name="T3" fmla="*/ 60 h 799"/>
                      <a:gd name="T4" fmla="*/ 24 w 1607"/>
                      <a:gd name="T5" fmla="*/ 292 h 799"/>
                      <a:gd name="T6" fmla="*/ 0 w 1607"/>
                      <a:gd name="T7" fmla="*/ 502 h 799"/>
                      <a:gd name="T8" fmla="*/ 629 w 1607"/>
                      <a:gd name="T9" fmla="*/ 799 h 799"/>
                      <a:gd name="T10" fmla="*/ 986 w 1607"/>
                      <a:gd name="T11" fmla="*/ 594 h 799"/>
                      <a:gd name="T12" fmla="*/ 1607 w 1607"/>
                      <a:gd name="T13" fmla="*/ 352 h 799"/>
                      <a:gd name="T14" fmla="*/ 978 w 1607"/>
                      <a:gd name="T15" fmla="*/ 186 h 799"/>
                      <a:gd name="T16" fmla="*/ 408 w 1607"/>
                      <a:gd name="T17" fmla="*/ 0 h 799"/>
                      <a:gd name="T18" fmla="*/ 408 w 1607"/>
                      <a:gd name="T19" fmla="*/ 0 h 7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07" h="799">
                        <a:moveTo>
                          <a:pt x="408" y="0"/>
                        </a:moveTo>
                        <a:lnTo>
                          <a:pt x="167" y="60"/>
                        </a:lnTo>
                        <a:lnTo>
                          <a:pt x="24" y="292"/>
                        </a:lnTo>
                        <a:lnTo>
                          <a:pt x="0" y="502"/>
                        </a:lnTo>
                        <a:lnTo>
                          <a:pt x="629" y="799"/>
                        </a:lnTo>
                        <a:lnTo>
                          <a:pt x="986" y="594"/>
                        </a:lnTo>
                        <a:lnTo>
                          <a:pt x="1607" y="352"/>
                        </a:lnTo>
                        <a:lnTo>
                          <a:pt x="978" y="186"/>
                        </a:lnTo>
                        <a:lnTo>
                          <a:pt x="408" y="0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solidFill>
                    <a:srgbClr val="FF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93" name="Freeform 61"/>
                  <p:cNvSpPr>
                    <a:spLocks/>
                  </p:cNvSpPr>
                  <p:nvPr/>
                </p:nvSpPr>
                <p:spPr bwMode="auto">
                  <a:xfrm>
                    <a:off x="3502" y="3295"/>
                    <a:ext cx="9" cy="13"/>
                  </a:xfrm>
                  <a:custGeom>
                    <a:avLst/>
                    <a:gdLst>
                      <a:gd name="T0" fmla="*/ 0 w 36"/>
                      <a:gd name="T1" fmla="*/ 10 h 49"/>
                      <a:gd name="T2" fmla="*/ 36 w 36"/>
                      <a:gd name="T3" fmla="*/ 0 h 49"/>
                      <a:gd name="T4" fmla="*/ 34 w 36"/>
                      <a:gd name="T5" fmla="*/ 30 h 49"/>
                      <a:gd name="T6" fmla="*/ 11 w 36"/>
                      <a:gd name="T7" fmla="*/ 49 h 49"/>
                      <a:gd name="T8" fmla="*/ 0 w 36"/>
                      <a:gd name="T9" fmla="*/ 10 h 49"/>
                      <a:gd name="T10" fmla="*/ 0 w 36"/>
                      <a:gd name="T11" fmla="*/ 1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9">
                        <a:moveTo>
                          <a:pt x="0" y="10"/>
                        </a:moveTo>
                        <a:lnTo>
                          <a:pt x="36" y="0"/>
                        </a:lnTo>
                        <a:lnTo>
                          <a:pt x="34" y="30"/>
                        </a:lnTo>
                        <a:lnTo>
                          <a:pt x="11" y="49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5294" name="Freeform 62"/>
                  <p:cNvSpPr>
                    <a:spLocks/>
                  </p:cNvSpPr>
                  <p:nvPr/>
                </p:nvSpPr>
                <p:spPr bwMode="auto">
                  <a:xfrm>
                    <a:off x="3515" y="3318"/>
                    <a:ext cx="15" cy="18"/>
                  </a:xfrm>
                  <a:custGeom>
                    <a:avLst/>
                    <a:gdLst>
                      <a:gd name="T0" fmla="*/ 0 w 60"/>
                      <a:gd name="T1" fmla="*/ 36 h 71"/>
                      <a:gd name="T2" fmla="*/ 45 w 60"/>
                      <a:gd name="T3" fmla="*/ 0 h 71"/>
                      <a:gd name="T4" fmla="*/ 60 w 60"/>
                      <a:gd name="T5" fmla="*/ 29 h 71"/>
                      <a:gd name="T6" fmla="*/ 27 w 60"/>
                      <a:gd name="T7" fmla="*/ 71 h 71"/>
                      <a:gd name="T8" fmla="*/ 0 w 60"/>
                      <a:gd name="T9" fmla="*/ 36 h 71"/>
                      <a:gd name="T10" fmla="*/ 0 w 60"/>
                      <a:gd name="T11" fmla="*/ 3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" h="71">
                        <a:moveTo>
                          <a:pt x="0" y="36"/>
                        </a:moveTo>
                        <a:lnTo>
                          <a:pt x="45" y="0"/>
                        </a:lnTo>
                        <a:lnTo>
                          <a:pt x="60" y="29"/>
                        </a:lnTo>
                        <a:lnTo>
                          <a:pt x="27" y="71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5295" name="Group 63"/>
                <p:cNvGrpSpPr>
                  <a:grpSpLocks/>
                </p:cNvGrpSpPr>
                <p:nvPr/>
              </p:nvGrpSpPr>
              <p:grpSpPr bwMode="auto">
                <a:xfrm>
                  <a:off x="4080" y="2976"/>
                  <a:ext cx="672" cy="756"/>
                  <a:chOff x="2544" y="3456"/>
                  <a:chExt cx="672" cy="756"/>
                </a:xfrm>
              </p:grpSpPr>
              <p:graphicFrame>
                <p:nvGraphicFramePr>
                  <p:cNvPr id="735296" name="Object 64"/>
                  <p:cNvGraphicFramePr>
                    <a:graphicFrameLocks noChangeAspect="1"/>
                  </p:cNvGraphicFramePr>
                  <p:nvPr/>
                </p:nvGraphicFramePr>
                <p:xfrm>
                  <a:off x="2544" y="3456"/>
                  <a:ext cx="629" cy="5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1" name="Clip" r:id="rId4" imgW="1387800" imgH="1143720" progId="MS_ClipArt_Gallery.2">
                          <p:embed/>
                        </p:oleObj>
                      </mc:Choice>
                      <mc:Fallback>
                        <p:oleObj name="Clip" r:id="rId4" imgW="1387800" imgH="11437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44" y="3456"/>
                                <a:ext cx="629" cy="5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35297" name="Object 65"/>
                  <p:cNvGraphicFramePr>
                    <a:graphicFrameLocks noChangeAspect="1"/>
                  </p:cNvGraphicFramePr>
                  <p:nvPr/>
                </p:nvGraphicFramePr>
                <p:xfrm>
                  <a:off x="2832" y="3744"/>
                  <a:ext cx="384" cy="46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2" name="Clip" r:id="rId6" imgW="1992960" imgH="3468960" progId="MS_ClipArt_Gallery.2">
                          <p:embed/>
                        </p:oleObj>
                      </mc:Choice>
                      <mc:Fallback>
                        <p:oleObj name="Clip" r:id="rId6" imgW="1992960" imgH="346896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2" y="3744"/>
                                <a:ext cx="384" cy="46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sp>
          <p:nvSpPr>
            <p:cNvPr id="735298" name="Text Box 66"/>
            <p:cNvSpPr txBox="1">
              <a:spLocks noChangeArrowheads="1"/>
            </p:cNvSpPr>
            <p:nvPr/>
          </p:nvSpPr>
          <p:spPr bwMode="auto">
            <a:xfrm>
              <a:off x="4368" y="3936"/>
              <a:ext cx="8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effectLst/>
                </a:rPr>
                <a:t>Message</a:t>
              </a:r>
            </a:p>
          </p:txBody>
        </p:sp>
      </p:grpSp>
      <p:sp>
        <p:nvSpPr>
          <p:cNvPr id="735299" name="Rectangle 67"/>
          <p:cNvSpPr>
            <a:spLocks noChangeArrowheads="1"/>
          </p:cNvSpPr>
          <p:nvPr/>
        </p:nvSpPr>
        <p:spPr bwMode="auto">
          <a:xfrm>
            <a:off x="685800" y="2578100"/>
            <a:ext cx="1219200" cy="9906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Alice</a:t>
            </a:r>
          </a:p>
        </p:txBody>
      </p:sp>
      <p:grpSp>
        <p:nvGrpSpPr>
          <p:cNvPr id="735303" name="Group 71"/>
          <p:cNvGrpSpPr>
            <a:grpSpLocks/>
          </p:cNvGrpSpPr>
          <p:nvPr/>
        </p:nvGrpSpPr>
        <p:grpSpPr bwMode="auto">
          <a:xfrm>
            <a:off x="1135063" y="3143250"/>
            <a:ext cx="1087437" cy="1108075"/>
            <a:chOff x="715" y="2852"/>
            <a:chExt cx="685" cy="698"/>
          </a:xfrm>
        </p:grpSpPr>
        <p:graphicFrame>
          <p:nvGraphicFramePr>
            <p:cNvPr id="735304" name="Object 72"/>
            <p:cNvGraphicFramePr>
              <a:graphicFrameLocks noChangeAspect="1"/>
            </p:cNvGraphicFramePr>
            <p:nvPr/>
          </p:nvGraphicFramePr>
          <p:xfrm>
            <a:off x="715" y="2852"/>
            <a:ext cx="685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Clip" r:id="rId8" imgW="1087920" imgH="1108080" progId="MS_ClipArt_Gallery.2">
                    <p:embed/>
                  </p:oleObj>
                </mc:Choice>
                <mc:Fallback>
                  <p:oleObj name="Clip" r:id="rId8" imgW="1087920" imgH="1108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" y="2852"/>
                          <a:ext cx="685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5305" name="Text Box 73"/>
            <p:cNvSpPr txBox="1">
              <a:spLocks noChangeArrowheads="1"/>
            </p:cNvSpPr>
            <p:nvPr/>
          </p:nvSpPr>
          <p:spPr bwMode="auto">
            <a:xfrm>
              <a:off x="864" y="3072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effectLst/>
                </a:rPr>
                <a:t>m</a:t>
              </a:r>
              <a:endParaRPr lang="en-US" sz="3600" b="1">
                <a:effectLst/>
              </a:endParaRPr>
            </a:p>
          </p:txBody>
        </p:sp>
      </p:grpSp>
      <p:grpSp>
        <p:nvGrpSpPr>
          <p:cNvPr id="735306" name="Group 74"/>
          <p:cNvGrpSpPr>
            <a:grpSpLocks/>
          </p:cNvGrpSpPr>
          <p:nvPr/>
        </p:nvGrpSpPr>
        <p:grpSpPr bwMode="auto">
          <a:xfrm>
            <a:off x="2819400" y="2667000"/>
            <a:ext cx="1676400" cy="1200150"/>
            <a:chOff x="1584" y="3072"/>
            <a:chExt cx="1056" cy="756"/>
          </a:xfrm>
        </p:grpSpPr>
        <p:grpSp>
          <p:nvGrpSpPr>
            <p:cNvPr id="735307" name="Group 75"/>
            <p:cNvGrpSpPr>
              <a:grpSpLocks/>
            </p:cNvGrpSpPr>
            <p:nvPr/>
          </p:nvGrpSpPr>
          <p:grpSpPr bwMode="auto">
            <a:xfrm>
              <a:off x="1584" y="3072"/>
              <a:ext cx="1034" cy="756"/>
              <a:chOff x="1584" y="3072"/>
              <a:chExt cx="1034" cy="756"/>
            </a:xfrm>
          </p:grpSpPr>
          <p:grpSp>
            <p:nvGrpSpPr>
              <p:cNvPr id="735308" name="Group 76"/>
              <p:cNvGrpSpPr>
                <a:grpSpLocks/>
              </p:cNvGrpSpPr>
              <p:nvPr/>
            </p:nvGrpSpPr>
            <p:grpSpPr bwMode="auto">
              <a:xfrm>
                <a:off x="1584" y="3072"/>
                <a:ext cx="672" cy="756"/>
                <a:chOff x="2544" y="3456"/>
                <a:chExt cx="672" cy="756"/>
              </a:xfrm>
            </p:grpSpPr>
            <p:graphicFrame>
              <p:nvGraphicFramePr>
                <p:cNvPr id="735309" name="Object 77"/>
                <p:cNvGraphicFramePr>
                  <a:graphicFrameLocks noChangeAspect="1"/>
                </p:cNvGraphicFramePr>
                <p:nvPr/>
              </p:nvGraphicFramePr>
              <p:xfrm>
                <a:off x="2544" y="3456"/>
                <a:ext cx="629" cy="5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4" name="Clip" r:id="rId10" imgW="1387800" imgH="1143720" progId="MS_ClipArt_Gallery.2">
                        <p:embed/>
                      </p:oleObj>
                    </mc:Choice>
                    <mc:Fallback>
                      <p:oleObj name="Clip" r:id="rId10" imgW="1387800" imgH="114372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44" y="3456"/>
                              <a:ext cx="629" cy="5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35310" name="Object 78"/>
                <p:cNvGraphicFramePr>
                  <a:graphicFrameLocks noChangeAspect="1"/>
                </p:cNvGraphicFramePr>
                <p:nvPr/>
              </p:nvGraphicFramePr>
              <p:xfrm>
                <a:off x="2832" y="3744"/>
                <a:ext cx="384" cy="4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5" name="Clip" r:id="rId11" imgW="1992960" imgH="3468960" progId="MS_ClipArt_Gallery.2">
                        <p:embed/>
                      </p:oleObj>
                    </mc:Choice>
                    <mc:Fallback>
                      <p:oleObj name="Clip" r:id="rId11" imgW="1992960" imgH="34689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2" y="3744"/>
                              <a:ext cx="384" cy="4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735311" name="Group 79"/>
              <p:cNvGrpSpPr>
                <a:grpSpLocks/>
              </p:cNvGrpSpPr>
              <p:nvPr/>
            </p:nvGrpSpPr>
            <p:grpSpPr bwMode="auto">
              <a:xfrm>
                <a:off x="2141" y="3427"/>
                <a:ext cx="477" cy="287"/>
                <a:chOff x="3792" y="2735"/>
                <a:chExt cx="477" cy="287"/>
              </a:xfrm>
            </p:grpSpPr>
            <p:sp>
              <p:nvSpPr>
                <p:cNvPr id="735312" name="Freeform 80"/>
                <p:cNvSpPr>
                  <a:spLocks/>
                </p:cNvSpPr>
                <p:nvPr/>
              </p:nvSpPr>
              <p:spPr bwMode="auto">
                <a:xfrm>
                  <a:off x="4178" y="2758"/>
                  <a:ext cx="83" cy="148"/>
                </a:xfrm>
                <a:custGeom>
                  <a:avLst/>
                  <a:gdLst>
                    <a:gd name="T0" fmla="*/ 0 w 582"/>
                    <a:gd name="T1" fmla="*/ 147 h 1037"/>
                    <a:gd name="T2" fmla="*/ 252 w 582"/>
                    <a:gd name="T3" fmla="*/ 388 h 1037"/>
                    <a:gd name="T4" fmla="*/ 282 w 582"/>
                    <a:gd name="T5" fmla="*/ 686 h 1037"/>
                    <a:gd name="T6" fmla="*/ 189 w 582"/>
                    <a:gd name="T7" fmla="*/ 964 h 1037"/>
                    <a:gd name="T8" fmla="*/ 506 w 582"/>
                    <a:gd name="T9" fmla="*/ 1037 h 1037"/>
                    <a:gd name="T10" fmla="*/ 582 w 582"/>
                    <a:gd name="T11" fmla="*/ 653 h 1037"/>
                    <a:gd name="T12" fmla="*/ 515 w 582"/>
                    <a:gd name="T13" fmla="*/ 346 h 1037"/>
                    <a:gd name="T14" fmla="*/ 224 w 582"/>
                    <a:gd name="T15" fmla="*/ 0 h 1037"/>
                    <a:gd name="T16" fmla="*/ 0 w 582"/>
                    <a:gd name="T17" fmla="*/ 147 h 1037"/>
                    <a:gd name="T18" fmla="*/ 0 w 582"/>
                    <a:gd name="T19" fmla="*/ 147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2" h="1037">
                      <a:moveTo>
                        <a:pt x="0" y="147"/>
                      </a:moveTo>
                      <a:lnTo>
                        <a:pt x="252" y="388"/>
                      </a:lnTo>
                      <a:lnTo>
                        <a:pt x="282" y="686"/>
                      </a:lnTo>
                      <a:lnTo>
                        <a:pt x="189" y="964"/>
                      </a:lnTo>
                      <a:lnTo>
                        <a:pt x="506" y="1037"/>
                      </a:lnTo>
                      <a:lnTo>
                        <a:pt x="582" y="653"/>
                      </a:lnTo>
                      <a:lnTo>
                        <a:pt x="515" y="346"/>
                      </a:lnTo>
                      <a:lnTo>
                        <a:pt x="224" y="0"/>
                      </a:lnTo>
                      <a:lnTo>
                        <a:pt x="0" y="147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13" name="Freeform 81"/>
                <p:cNvSpPr>
                  <a:spLocks/>
                </p:cNvSpPr>
                <p:nvPr/>
              </p:nvSpPr>
              <p:spPr bwMode="auto">
                <a:xfrm>
                  <a:off x="3798" y="2744"/>
                  <a:ext cx="455" cy="268"/>
                </a:xfrm>
                <a:custGeom>
                  <a:avLst/>
                  <a:gdLst>
                    <a:gd name="T0" fmla="*/ 0 w 3190"/>
                    <a:gd name="T1" fmla="*/ 1513 h 1874"/>
                    <a:gd name="T2" fmla="*/ 130 w 3190"/>
                    <a:gd name="T3" fmla="*/ 1238 h 1874"/>
                    <a:gd name="T4" fmla="*/ 1569 w 3190"/>
                    <a:gd name="T5" fmla="*/ 759 h 1874"/>
                    <a:gd name="T6" fmla="*/ 1548 w 3190"/>
                    <a:gd name="T7" fmla="*/ 578 h 1874"/>
                    <a:gd name="T8" fmla="*/ 1848 w 3190"/>
                    <a:gd name="T9" fmla="*/ 477 h 1874"/>
                    <a:gd name="T10" fmla="*/ 2063 w 3190"/>
                    <a:gd name="T11" fmla="*/ 173 h 1874"/>
                    <a:gd name="T12" fmla="*/ 2333 w 3190"/>
                    <a:gd name="T13" fmla="*/ 25 h 1874"/>
                    <a:gd name="T14" fmla="*/ 2612 w 3190"/>
                    <a:gd name="T15" fmla="*/ 0 h 1874"/>
                    <a:gd name="T16" fmla="*/ 2958 w 3190"/>
                    <a:gd name="T17" fmla="*/ 118 h 1874"/>
                    <a:gd name="T18" fmla="*/ 2375 w 3190"/>
                    <a:gd name="T19" fmla="*/ 574 h 1874"/>
                    <a:gd name="T20" fmla="*/ 2532 w 3190"/>
                    <a:gd name="T21" fmla="*/ 918 h 1874"/>
                    <a:gd name="T22" fmla="*/ 3190 w 3190"/>
                    <a:gd name="T23" fmla="*/ 1032 h 1874"/>
                    <a:gd name="T24" fmla="*/ 2988 w 3190"/>
                    <a:gd name="T25" fmla="*/ 1305 h 1874"/>
                    <a:gd name="T26" fmla="*/ 2700 w 3190"/>
                    <a:gd name="T27" fmla="*/ 1486 h 1874"/>
                    <a:gd name="T28" fmla="*/ 2414 w 3190"/>
                    <a:gd name="T29" fmla="*/ 1486 h 1874"/>
                    <a:gd name="T30" fmla="*/ 2050 w 3190"/>
                    <a:gd name="T31" fmla="*/ 1348 h 1874"/>
                    <a:gd name="T32" fmla="*/ 1751 w 3190"/>
                    <a:gd name="T33" fmla="*/ 1461 h 1874"/>
                    <a:gd name="T34" fmla="*/ 1653 w 3190"/>
                    <a:gd name="T35" fmla="*/ 1226 h 1874"/>
                    <a:gd name="T36" fmla="*/ 1426 w 3190"/>
                    <a:gd name="T37" fmla="*/ 1559 h 1874"/>
                    <a:gd name="T38" fmla="*/ 1270 w 3190"/>
                    <a:gd name="T39" fmla="*/ 1412 h 1874"/>
                    <a:gd name="T40" fmla="*/ 1122 w 3190"/>
                    <a:gd name="T41" fmla="*/ 1668 h 1874"/>
                    <a:gd name="T42" fmla="*/ 983 w 3190"/>
                    <a:gd name="T43" fmla="*/ 1486 h 1874"/>
                    <a:gd name="T44" fmla="*/ 819 w 3190"/>
                    <a:gd name="T45" fmla="*/ 1765 h 1874"/>
                    <a:gd name="T46" fmla="*/ 713 w 3190"/>
                    <a:gd name="T47" fmla="*/ 1575 h 1874"/>
                    <a:gd name="T48" fmla="*/ 535 w 3190"/>
                    <a:gd name="T49" fmla="*/ 1845 h 1874"/>
                    <a:gd name="T50" fmla="*/ 396 w 3190"/>
                    <a:gd name="T51" fmla="*/ 1702 h 1874"/>
                    <a:gd name="T52" fmla="*/ 270 w 3190"/>
                    <a:gd name="T53" fmla="*/ 1874 h 1874"/>
                    <a:gd name="T54" fmla="*/ 92 w 3190"/>
                    <a:gd name="T55" fmla="*/ 1718 h 1874"/>
                    <a:gd name="T56" fmla="*/ 0 w 3190"/>
                    <a:gd name="T57" fmla="*/ 1513 h 1874"/>
                    <a:gd name="T58" fmla="*/ 0 w 3190"/>
                    <a:gd name="T59" fmla="*/ 1513 h 1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190" h="1874">
                      <a:moveTo>
                        <a:pt x="0" y="1513"/>
                      </a:moveTo>
                      <a:lnTo>
                        <a:pt x="130" y="1238"/>
                      </a:lnTo>
                      <a:lnTo>
                        <a:pt x="1569" y="759"/>
                      </a:lnTo>
                      <a:lnTo>
                        <a:pt x="1548" y="578"/>
                      </a:lnTo>
                      <a:lnTo>
                        <a:pt x="1848" y="477"/>
                      </a:lnTo>
                      <a:lnTo>
                        <a:pt x="2063" y="173"/>
                      </a:lnTo>
                      <a:lnTo>
                        <a:pt x="2333" y="25"/>
                      </a:lnTo>
                      <a:lnTo>
                        <a:pt x="2612" y="0"/>
                      </a:lnTo>
                      <a:lnTo>
                        <a:pt x="2958" y="118"/>
                      </a:lnTo>
                      <a:lnTo>
                        <a:pt x="2375" y="574"/>
                      </a:lnTo>
                      <a:lnTo>
                        <a:pt x="2532" y="918"/>
                      </a:lnTo>
                      <a:lnTo>
                        <a:pt x="3190" y="1032"/>
                      </a:lnTo>
                      <a:lnTo>
                        <a:pt x="2988" y="1305"/>
                      </a:lnTo>
                      <a:lnTo>
                        <a:pt x="2700" y="1486"/>
                      </a:lnTo>
                      <a:lnTo>
                        <a:pt x="2414" y="1486"/>
                      </a:lnTo>
                      <a:lnTo>
                        <a:pt x="2050" y="1348"/>
                      </a:lnTo>
                      <a:lnTo>
                        <a:pt x="1751" y="1461"/>
                      </a:lnTo>
                      <a:lnTo>
                        <a:pt x="1653" y="1226"/>
                      </a:lnTo>
                      <a:lnTo>
                        <a:pt x="1426" y="1559"/>
                      </a:lnTo>
                      <a:lnTo>
                        <a:pt x="1270" y="1412"/>
                      </a:lnTo>
                      <a:lnTo>
                        <a:pt x="1122" y="1668"/>
                      </a:lnTo>
                      <a:lnTo>
                        <a:pt x="983" y="1486"/>
                      </a:lnTo>
                      <a:lnTo>
                        <a:pt x="819" y="1765"/>
                      </a:lnTo>
                      <a:lnTo>
                        <a:pt x="713" y="1575"/>
                      </a:lnTo>
                      <a:lnTo>
                        <a:pt x="535" y="1845"/>
                      </a:lnTo>
                      <a:lnTo>
                        <a:pt x="396" y="1702"/>
                      </a:lnTo>
                      <a:lnTo>
                        <a:pt x="270" y="1874"/>
                      </a:lnTo>
                      <a:lnTo>
                        <a:pt x="92" y="1718"/>
                      </a:lnTo>
                      <a:lnTo>
                        <a:pt x="0" y="1513"/>
                      </a:lnTo>
                      <a:lnTo>
                        <a:pt x="0" y="1513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14" name="Freeform 82"/>
                <p:cNvSpPr>
                  <a:spLocks/>
                </p:cNvSpPr>
                <p:nvPr/>
              </p:nvSpPr>
              <p:spPr bwMode="auto">
                <a:xfrm>
                  <a:off x="3815" y="2874"/>
                  <a:ext cx="221" cy="85"/>
                </a:xfrm>
                <a:custGeom>
                  <a:avLst/>
                  <a:gdLst>
                    <a:gd name="T0" fmla="*/ 33 w 1544"/>
                    <a:gd name="T1" fmla="*/ 539 h 594"/>
                    <a:gd name="T2" fmla="*/ 0 w 1544"/>
                    <a:gd name="T3" fmla="*/ 594 h 594"/>
                    <a:gd name="T4" fmla="*/ 35 w 1544"/>
                    <a:gd name="T5" fmla="*/ 590 h 594"/>
                    <a:gd name="T6" fmla="*/ 1507 w 1544"/>
                    <a:gd name="T7" fmla="*/ 83 h 594"/>
                    <a:gd name="T8" fmla="*/ 1544 w 1544"/>
                    <a:gd name="T9" fmla="*/ 0 h 594"/>
                    <a:gd name="T10" fmla="*/ 33 w 1544"/>
                    <a:gd name="T11" fmla="*/ 539 h 594"/>
                    <a:gd name="T12" fmla="*/ 33 w 1544"/>
                    <a:gd name="T13" fmla="*/ 539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4" h="594">
                      <a:moveTo>
                        <a:pt x="33" y="539"/>
                      </a:moveTo>
                      <a:lnTo>
                        <a:pt x="0" y="594"/>
                      </a:lnTo>
                      <a:lnTo>
                        <a:pt x="35" y="590"/>
                      </a:lnTo>
                      <a:lnTo>
                        <a:pt x="1507" y="83"/>
                      </a:lnTo>
                      <a:lnTo>
                        <a:pt x="1544" y="0"/>
                      </a:lnTo>
                      <a:lnTo>
                        <a:pt x="33" y="539"/>
                      </a:lnTo>
                      <a:lnTo>
                        <a:pt x="33" y="539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15" name="Freeform 83"/>
                <p:cNvSpPr>
                  <a:spLocks/>
                </p:cNvSpPr>
                <p:nvPr/>
              </p:nvSpPr>
              <p:spPr bwMode="auto">
                <a:xfrm>
                  <a:off x="4031" y="2824"/>
                  <a:ext cx="91" cy="106"/>
                </a:xfrm>
                <a:custGeom>
                  <a:avLst/>
                  <a:gdLst>
                    <a:gd name="T0" fmla="*/ 0 w 637"/>
                    <a:gd name="T1" fmla="*/ 122 h 742"/>
                    <a:gd name="T2" fmla="*/ 38 w 637"/>
                    <a:gd name="T3" fmla="*/ 249 h 742"/>
                    <a:gd name="T4" fmla="*/ 142 w 637"/>
                    <a:gd name="T5" fmla="*/ 232 h 742"/>
                    <a:gd name="T6" fmla="*/ 215 w 637"/>
                    <a:gd name="T7" fmla="*/ 510 h 742"/>
                    <a:gd name="T8" fmla="*/ 101 w 637"/>
                    <a:gd name="T9" fmla="*/ 552 h 742"/>
                    <a:gd name="T10" fmla="*/ 165 w 637"/>
                    <a:gd name="T11" fmla="*/ 742 h 742"/>
                    <a:gd name="T12" fmla="*/ 388 w 637"/>
                    <a:gd name="T13" fmla="*/ 653 h 742"/>
                    <a:gd name="T14" fmla="*/ 637 w 637"/>
                    <a:gd name="T15" fmla="*/ 425 h 742"/>
                    <a:gd name="T16" fmla="*/ 282 w 637"/>
                    <a:gd name="T17" fmla="*/ 439 h 742"/>
                    <a:gd name="T18" fmla="*/ 557 w 637"/>
                    <a:gd name="T19" fmla="*/ 202 h 742"/>
                    <a:gd name="T20" fmla="*/ 241 w 637"/>
                    <a:gd name="T21" fmla="*/ 182 h 742"/>
                    <a:gd name="T22" fmla="*/ 536 w 637"/>
                    <a:gd name="T23" fmla="*/ 0 h 742"/>
                    <a:gd name="T24" fmla="*/ 257 w 637"/>
                    <a:gd name="T25" fmla="*/ 21 h 742"/>
                    <a:gd name="T26" fmla="*/ 0 w 637"/>
                    <a:gd name="T27" fmla="*/ 122 h 742"/>
                    <a:gd name="T28" fmla="*/ 0 w 637"/>
                    <a:gd name="T29" fmla="*/ 122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37" h="742">
                      <a:moveTo>
                        <a:pt x="0" y="122"/>
                      </a:moveTo>
                      <a:lnTo>
                        <a:pt x="38" y="249"/>
                      </a:lnTo>
                      <a:lnTo>
                        <a:pt x="142" y="232"/>
                      </a:lnTo>
                      <a:lnTo>
                        <a:pt x="215" y="510"/>
                      </a:lnTo>
                      <a:lnTo>
                        <a:pt x="101" y="552"/>
                      </a:lnTo>
                      <a:lnTo>
                        <a:pt x="165" y="742"/>
                      </a:lnTo>
                      <a:lnTo>
                        <a:pt x="388" y="653"/>
                      </a:lnTo>
                      <a:lnTo>
                        <a:pt x="637" y="425"/>
                      </a:lnTo>
                      <a:lnTo>
                        <a:pt x="282" y="439"/>
                      </a:lnTo>
                      <a:lnTo>
                        <a:pt x="557" y="202"/>
                      </a:lnTo>
                      <a:lnTo>
                        <a:pt x="241" y="182"/>
                      </a:lnTo>
                      <a:lnTo>
                        <a:pt x="536" y="0"/>
                      </a:lnTo>
                      <a:lnTo>
                        <a:pt x="257" y="21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16" name="Freeform 84"/>
                <p:cNvSpPr>
                  <a:spLocks/>
                </p:cNvSpPr>
                <p:nvPr/>
              </p:nvSpPr>
              <p:spPr bwMode="auto">
                <a:xfrm>
                  <a:off x="3819" y="2905"/>
                  <a:ext cx="202" cy="87"/>
                </a:xfrm>
                <a:custGeom>
                  <a:avLst/>
                  <a:gdLst>
                    <a:gd name="T0" fmla="*/ 25 w 1418"/>
                    <a:gd name="T1" fmla="*/ 421 h 611"/>
                    <a:gd name="T2" fmla="*/ 0 w 1418"/>
                    <a:gd name="T3" fmla="*/ 471 h 611"/>
                    <a:gd name="T4" fmla="*/ 127 w 1418"/>
                    <a:gd name="T5" fmla="*/ 611 h 611"/>
                    <a:gd name="T6" fmla="*/ 245 w 1418"/>
                    <a:gd name="T7" fmla="*/ 434 h 611"/>
                    <a:gd name="T8" fmla="*/ 397 w 1418"/>
                    <a:gd name="T9" fmla="*/ 589 h 611"/>
                    <a:gd name="T10" fmla="*/ 548 w 1418"/>
                    <a:gd name="T11" fmla="*/ 333 h 611"/>
                    <a:gd name="T12" fmla="*/ 684 w 1418"/>
                    <a:gd name="T13" fmla="*/ 492 h 611"/>
                    <a:gd name="T14" fmla="*/ 857 w 1418"/>
                    <a:gd name="T15" fmla="*/ 239 h 611"/>
                    <a:gd name="T16" fmla="*/ 966 w 1418"/>
                    <a:gd name="T17" fmla="*/ 404 h 611"/>
                    <a:gd name="T18" fmla="*/ 1127 w 1418"/>
                    <a:gd name="T19" fmla="*/ 152 h 611"/>
                    <a:gd name="T20" fmla="*/ 1266 w 1418"/>
                    <a:gd name="T21" fmla="*/ 303 h 611"/>
                    <a:gd name="T22" fmla="*/ 1418 w 1418"/>
                    <a:gd name="T23" fmla="*/ 42 h 611"/>
                    <a:gd name="T24" fmla="*/ 1380 w 1418"/>
                    <a:gd name="T25" fmla="*/ 0 h 611"/>
                    <a:gd name="T26" fmla="*/ 25 w 1418"/>
                    <a:gd name="T27" fmla="*/ 421 h 611"/>
                    <a:gd name="T28" fmla="*/ 25 w 1418"/>
                    <a:gd name="T29" fmla="*/ 421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18" h="611">
                      <a:moveTo>
                        <a:pt x="25" y="421"/>
                      </a:moveTo>
                      <a:lnTo>
                        <a:pt x="0" y="471"/>
                      </a:lnTo>
                      <a:lnTo>
                        <a:pt x="127" y="611"/>
                      </a:lnTo>
                      <a:lnTo>
                        <a:pt x="245" y="434"/>
                      </a:lnTo>
                      <a:lnTo>
                        <a:pt x="397" y="589"/>
                      </a:lnTo>
                      <a:lnTo>
                        <a:pt x="548" y="333"/>
                      </a:lnTo>
                      <a:lnTo>
                        <a:pt x="684" y="492"/>
                      </a:lnTo>
                      <a:lnTo>
                        <a:pt x="857" y="239"/>
                      </a:lnTo>
                      <a:lnTo>
                        <a:pt x="966" y="404"/>
                      </a:lnTo>
                      <a:lnTo>
                        <a:pt x="1127" y="152"/>
                      </a:lnTo>
                      <a:lnTo>
                        <a:pt x="1266" y="303"/>
                      </a:lnTo>
                      <a:lnTo>
                        <a:pt x="1418" y="42"/>
                      </a:lnTo>
                      <a:lnTo>
                        <a:pt x="1380" y="0"/>
                      </a:lnTo>
                      <a:lnTo>
                        <a:pt x="25" y="421"/>
                      </a:lnTo>
                      <a:lnTo>
                        <a:pt x="25" y="42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17" name="Freeform 85"/>
                <p:cNvSpPr>
                  <a:spLocks/>
                </p:cNvSpPr>
                <p:nvPr/>
              </p:nvSpPr>
              <p:spPr bwMode="auto">
                <a:xfrm>
                  <a:off x="3814" y="2857"/>
                  <a:ext cx="223" cy="80"/>
                </a:xfrm>
                <a:custGeom>
                  <a:avLst/>
                  <a:gdLst>
                    <a:gd name="T0" fmla="*/ 32 w 1564"/>
                    <a:gd name="T1" fmla="*/ 467 h 563"/>
                    <a:gd name="T2" fmla="*/ 0 w 1564"/>
                    <a:gd name="T3" fmla="*/ 563 h 563"/>
                    <a:gd name="T4" fmla="*/ 1564 w 1564"/>
                    <a:gd name="T5" fmla="*/ 39 h 563"/>
                    <a:gd name="T6" fmla="*/ 1478 w 1564"/>
                    <a:gd name="T7" fmla="*/ 0 h 563"/>
                    <a:gd name="T8" fmla="*/ 32 w 1564"/>
                    <a:gd name="T9" fmla="*/ 467 h 563"/>
                    <a:gd name="T10" fmla="*/ 32 w 1564"/>
                    <a:gd name="T11" fmla="*/ 467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4" h="563">
                      <a:moveTo>
                        <a:pt x="32" y="467"/>
                      </a:moveTo>
                      <a:lnTo>
                        <a:pt x="0" y="563"/>
                      </a:lnTo>
                      <a:lnTo>
                        <a:pt x="1564" y="39"/>
                      </a:lnTo>
                      <a:lnTo>
                        <a:pt x="1478" y="0"/>
                      </a:lnTo>
                      <a:lnTo>
                        <a:pt x="32" y="467"/>
                      </a:lnTo>
                      <a:lnTo>
                        <a:pt x="32" y="467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18" name="Freeform 86"/>
                <p:cNvSpPr>
                  <a:spLocks/>
                </p:cNvSpPr>
                <p:nvPr/>
              </p:nvSpPr>
              <p:spPr bwMode="auto">
                <a:xfrm>
                  <a:off x="4121" y="2745"/>
                  <a:ext cx="136" cy="210"/>
                </a:xfrm>
                <a:custGeom>
                  <a:avLst/>
                  <a:gdLst>
                    <a:gd name="T0" fmla="*/ 0 w 955"/>
                    <a:gd name="T1" fmla="*/ 104 h 1464"/>
                    <a:gd name="T2" fmla="*/ 254 w 955"/>
                    <a:gd name="T3" fmla="*/ 100 h 1464"/>
                    <a:gd name="T4" fmla="*/ 395 w 955"/>
                    <a:gd name="T5" fmla="*/ 126 h 1464"/>
                    <a:gd name="T6" fmla="*/ 514 w 955"/>
                    <a:gd name="T7" fmla="*/ 168 h 1464"/>
                    <a:gd name="T8" fmla="*/ 646 w 955"/>
                    <a:gd name="T9" fmla="*/ 254 h 1464"/>
                    <a:gd name="T10" fmla="*/ 746 w 955"/>
                    <a:gd name="T11" fmla="*/ 375 h 1464"/>
                    <a:gd name="T12" fmla="*/ 809 w 955"/>
                    <a:gd name="T13" fmla="*/ 490 h 1464"/>
                    <a:gd name="T14" fmla="*/ 851 w 955"/>
                    <a:gd name="T15" fmla="*/ 626 h 1464"/>
                    <a:gd name="T16" fmla="*/ 859 w 955"/>
                    <a:gd name="T17" fmla="*/ 775 h 1464"/>
                    <a:gd name="T18" fmla="*/ 828 w 955"/>
                    <a:gd name="T19" fmla="*/ 916 h 1464"/>
                    <a:gd name="T20" fmla="*/ 782 w 955"/>
                    <a:gd name="T21" fmla="*/ 1039 h 1464"/>
                    <a:gd name="T22" fmla="*/ 710 w 955"/>
                    <a:gd name="T23" fmla="*/ 1138 h 1464"/>
                    <a:gd name="T24" fmla="*/ 609 w 955"/>
                    <a:gd name="T25" fmla="*/ 1233 h 1464"/>
                    <a:gd name="T26" fmla="*/ 514 w 955"/>
                    <a:gd name="T27" fmla="*/ 1310 h 1464"/>
                    <a:gd name="T28" fmla="*/ 395 w 955"/>
                    <a:gd name="T29" fmla="*/ 1356 h 1464"/>
                    <a:gd name="T30" fmla="*/ 291 w 955"/>
                    <a:gd name="T31" fmla="*/ 1383 h 1464"/>
                    <a:gd name="T32" fmla="*/ 241 w 955"/>
                    <a:gd name="T33" fmla="*/ 1464 h 1464"/>
                    <a:gd name="T34" fmla="*/ 583 w 955"/>
                    <a:gd name="T35" fmla="*/ 1402 h 1464"/>
                    <a:gd name="T36" fmla="*/ 836 w 955"/>
                    <a:gd name="T37" fmla="*/ 1197 h 1464"/>
                    <a:gd name="T38" fmla="*/ 955 w 955"/>
                    <a:gd name="T39" fmla="*/ 825 h 1464"/>
                    <a:gd name="T40" fmla="*/ 915 w 955"/>
                    <a:gd name="T41" fmla="*/ 485 h 1464"/>
                    <a:gd name="T42" fmla="*/ 778 w 955"/>
                    <a:gd name="T43" fmla="*/ 217 h 1464"/>
                    <a:gd name="T44" fmla="*/ 400 w 955"/>
                    <a:gd name="T45" fmla="*/ 40 h 1464"/>
                    <a:gd name="T46" fmla="*/ 200 w 955"/>
                    <a:gd name="T47" fmla="*/ 0 h 1464"/>
                    <a:gd name="T48" fmla="*/ 0 w 955"/>
                    <a:gd name="T49" fmla="*/ 104 h 1464"/>
                    <a:gd name="T50" fmla="*/ 0 w 955"/>
                    <a:gd name="T51" fmla="*/ 104 h 1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5" h="1464">
                      <a:moveTo>
                        <a:pt x="0" y="104"/>
                      </a:moveTo>
                      <a:lnTo>
                        <a:pt x="254" y="100"/>
                      </a:lnTo>
                      <a:lnTo>
                        <a:pt x="395" y="126"/>
                      </a:lnTo>
                      <a:lnTo>
                        <a:pt x="514" y="168"/>
                      </a:lnTo>
                      <a:lnTo>
                        <a:pt x="646" y="254"/>
                      </a:lnTo>
                      <a:lnTo>
                        <a:pt x="746" y="375"/>
                      </a:lnTo>
                      <a:lnTo>
                        <a:pt x="809" y="490"/>
                      </a:lnTo>
                      <a:lnTo>
                        <a:pt x="851" y="626"/>
                      </a:lnTo>
                      <a:lnTo>
                        <a:pt x="859" y="775"/>
                      </a:lnTo>
                      <a:lnTo>
                        <a:pt x="828" y="916"/>
                      </a:lnTo>
                      <a:lnTo>
                        <a:pt x="782" y="1039"/>
                      </a:lnTo>
                      <a:lnTo>
                        <a:pt x="710" y="1138"/>
                      </a:lnTo>
                      <a:lnTo>
                        <a:pt x="609" y="1233"/>
                      </a:lnTo>
                      <a:lnTo>
                        <a:pt x="514" y="1310"/>
                      </a:lnTo>
                      <a:lnTo>
                        <a:pt x="395" y="1356"/>
                      </a:lnTo>
                      <a:lnTo>
                        <a:pt x="291" y="1383"/>
                      </a:lnTo>
                      <a:lnTo>
                        <a:pt x="241" y="1464"/>
                      </a:lnTo>
                      <a:lnTo>
                        <a:pt x="583" y="1402"/>
                      </a:lnTo>
                      <a:lnTo>
                        <a:pt x="836" y="1197"/>
                      </a:lnTo>
                      <a:lnTo>
                        <a:pt x="955" y="825"/>
                      </a:lnTo>
                      <a:lnTo>
                        <a:pt x="915" y="485"/>
                      </a:lnTo>
                      <a:lnTo>
                        <a:pt x="778" y="217"/>
                      </a:lnTo>
                      <a:lnTo>
                        <a:pt x="400" y="40"/>
                      </a:lnTo>
                      <a:lnTo>
                        <a:pt x="200" y="0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19" name="Freeform 87"/>
                <p:cNvSpPr>
                  <a:spLocks/>
                </p:cNvSpPr>
                <p:nvPr/>
              </p:nvSpPr>
              <p:spPr bwMode="auto">
                <a:xfrm>
                  <a:off x="3792" y="2792"/>
                  <a:ext cx="291" cy="230"/>
                </a:xfrm>
                <a:custGeom>
                  <a:avLst/>
                  <a:gdLst>
                    <a:gd name="T0" fmla="*/ 127 w 2034"/>
                    <a:gd name="T1" fmla="*/ 1121 h 1607"/>
                    <a:gd name="T2" fmla="*/ 200 w 2034"/>
                    <a:gd name="T3" fmla="*/ 950 h 1607"/>
                    <a:gd name="T4" fmla="*/ 1679 w 2034"/>
                    <a:gd name="T5" fmla="*/ 461 h 1607"/>
                    <a:gd name="T6" fmla="*/ 1630 w 2034"/>
                    <a:gd name="T7" fmla="*/ 307 h 1607"/>
                    <a:gd name="T8" fmla="*/ 1952 w 2034"/>
                    <a:gd name="T9" fmla="*/ 198 h 1607"/>
                    <a:gd name="T10" fmla="*/ 2034 w 2034"/>
                    <a:gd name="T11" fmla="*/ 0 h 1607"/>
                    <a:gd name="T12" fmla="*/ 1508 w 2034"/>
                    <a:gd name="T13" fmla="*/ 179 h 1607"/>
                    <a:gd name="T14" fmla="*/ 1562 w 2034"/>
                    <a:gd name="T15" fmla="*/ 374 h 1607"/>
                    <a:gd name="T16" fmla="*/ 127 w 2034"/>
                    <a:gd name="T17" fmla="*/ 852 h 1607"/>
                    <a:gd name="T18" fmla="*/ 0 w 2034"/>
                    <a:gd name="T19" fmla="*/ 1139 h 1607"/>
                    <a:gd name="T20" fmla="*/ 103 w 2034"/>
                    <a:gd name="T21" fmla="*/ 1422 h 1607"/>
                    <a:gd name="T22" fmla="*/ 325 w 2034"/>
                    <a:gd name="T23" fmla="*/ 1607 h 1607"/>
                    <a:gd name="T24" fmla="*/ 335 w 2034"/>
                    <a:gd name="T25" fmla="*/ 1463 h 1607"/>
                    <a:gd name="T26" fmla="*/ 182 w 2034"/>
                    <a:gd name="T27" fmla="*/ 1325 h 1607"/>
                    <a:gd name="T28" fmla="*/ 127 w 2034"/>
                    <a:gd name="T29" fmla="*/ 1121 h 1607"/>
                    <a:gd name="T30" fmla="*/ 127 w 2034"/>
                    <a:gd name="T31" fmla="*/ 1121 h 1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34" h="1607">
                      <a:moveTo>
                        <a:pt x="127" y="1121"/>
                      </a:moveTo>
                      <a:lnTo>
                        <a:pt x="200" y="950"/>
                      </a:lnTo>
                      <a:lnTo>
                        <a:pt x="1679" y="461"/>
                      </a:lnTo>
                      <a:lnTo>
                        <a:pt x="1630" y="307"/>
                      </a:lnTo>
                      <a:lnTo>
                        <a:pt x="1952" y="198"/>
                      </a:lnTo>
                      <a:lnTo>
                        <a:pt x="2034" y="0"/>
                      </a:lnTo>
                      <a:lnTo>
                        <a:pt x="1508" y="179"/>
                      </a:lnTo>
                      <a:lnTo>
                        <a:pt x="1562" y="374"/>
                      </a:lnTo>
                      <a:lnTo>
                        <a:pt x="127" y="852"/>
                      </a:lnTo>
                      <a:lnTo>
                        <a:pt x="0" y="1139"/>
                      </a:lnTo>
                      <a:lnTo>
                        <a:pt x="103" y="1422"/>
                      </a:lnTo>
                      <a:lnTo>
                        <a:pt x="325" y="1607"/>
                      </a:lnTo>
                      <a:lnTo>
                        <a:pt x="335" y="1463"/>
                      </a:lnTo>
                      <a:lnTo>
                        <a:pt x="182" y="1325"/>
                      </a:lnTo>
                      <a:lnTo>
                        <a:pt x="127" y="1121"/>
                      </a:lnTo>
                      <a:lnTo>
                        <a:pt x="127" y="1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20" name="Freeform 88"/>
                <p:cNvSpPr>
                  <a:spLocks/>
                </p:cNvSpPr>
                <p:nvPr/>
              </p:nvSpPr>
              <p:spPr bwMode="auto">
                <a:xfrm>
                  <a:off x="3833" y="2912"/>
                  <a:ext cx="270" cy="110"/>
                </a:xfrm>
                <a:custGeom>
                  <a:avLst/>
                  <a:gdLst>
                    <a:gd name="T0" fmla="*/ 0 w 1886"/>
                    <a:gd name="T1" fmla="*/ 631 h 768"/>
                    <a:gd name="T2" fmla="*/ 156 w 1886"/>
                    <a:gd name="T3" fmla="*/ 431 h 768"/>
                    <a:gd name="T4" fmla="*/ 286 w 1886"/>
                    <a:gd name="T5" fmla="*/ 580 h 768"/>
                    <a:gd name="T6" fmla="*/ 453 w 1886"/>
                    <a:gd name="T7" fmla="*/ 318 h 768"/>
                    <a:gd name="T8" fmla="*/ 580 w 1886"/>
                    <a:gd name="T9" fmla="*/ 490 h 768"/>
                    <a:gd name="T10" fmla="*/ 749 w 1886"/>
                    <a:gd name="T11" fmla="*/ 218 h 768"/>
                    <a:gd name="T12" fmla="*/ 863 w 1886"/>
                    <a:gd name="T13" fmla="*/ 403 h 768"/>
                    <a:gd name="T14" fmla="*/ 1024 w 1886"/>
                    <a:gd name="T15" fmla="*/ 122 h 768"/>
                    <a:gd name="T16" fmla="*/ 1168 w 1886"/>
                    <a:gd name="T17" fmla="*/ 308 h 768"/>
                    <a:gd name="T18" fmla="*/ 1334 w 1886"/>
                    <a:gd name="T19" fmla="*/ 44 h 768"/>
                    <a:gd name="T20" fmla="*/ 1465 w 1886"/>
                    <a:gd name="T21" fmla="*/ 0 h 768"/>
                    <a:gd name="T22" fmla="*/ 1529 w 1886"/>
                    <a:gd name="T23" fmla="*/ 188 h 768"/>
                    <a:gd name="T24" fmla="*/ 1822 w 1886"/>
                    <a:gd name="T25" fmla="*/ 59 h 768"/>
                    <a:gd name="T26" fmla="*/ 1886 w 1886"/>
                    <a:gd name="T27" fmla="*/ 206 h 768"/>
                    <a:gd name="T28" fmla="*/ 1465 w 1886"/>
                    <a:gd name="T29" fmla="*/ 380 h 768"/>
                    <a:gd name="T30" fmla="*/ 1391 w 1886"/>
                    <a:gd name="T31" fmla="*/ 135 h 768"/>
                    <a:gd name="T32" fmla="*/ 1177 w 1886"/>
                    <a:gd name="T33" fmla="*/ 499 h 768"/>
                    <a:gd name="T34" fmla="*/ 1028 w 1886"/>
                    <a:gd name="T35" fmla="*/ 299 h 768"/>
                    <a:gd name="T36" fmla="*/ 872 w 1886"/>
                    <a:gd name="T37" fmla="*/ 599 h 768"/>
                    <a:gd name="T38" fmla="*/ 745 w 1886"/>
                    <a:gd name="T39" fmla="*/ 389 h 768"/>
                    <a:gd name="T40" fmla="*/ 596 w 1886"/>
                    <a:gd name="T41" fmla="*/ 663 h 768"/>
                    <a:gd name="T42" fmla="*/ 470 w 1886"/>
                    <a:gd name="T43" fmla="*/ 480 h 768"/>
                    <a:gd name="T44" fmla="*/ 317 w 1886"/>
                    <a:gd name="T45" fmla="*/ 763 h 768"/>
                    <a:gd name="T46" fmla="*/ 161 w 1886"/>
                    <a:gd name="T47" fmla="*/ 576 h 768"/>
                    <a:gd name="T48" fmla="*/ 37 w 1886"/>
                    <a:gd name="T49" fmla="*/ 768 h 768"/>
                    <a:gd name="T50" fmla="*/ 0 w 1886"/>
                    <a:gd name="T51" fmla="*/ 631 h 768"/>
                    <a:gd name="T52" fmla="*/ 0 w 1886"/>
                    <a:gd name="T53" fmla="*/ 631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86" h="768">
                      <a:moveTo>
                        <a:pt x="0" y="631"/>
                      </a:moveTo>
                      <a:lnTo>
                        <a:pt x="156" y="431"/>
                      </a:lnTo>
                      <a:lnTo>
                        <a:pt x="286" y="580"/>
                      </a:lnTo>
                      <a:lnTo>
                        <a:pt x="453" y="318"/>
                      </a:lnTo>
                      <a:lnTo>
                        <a:pt x="580" y="490"/>
                      </a:lnTo>
                      <a:lnTo>
                        <a:pt x="749" y="218"/>
                      </a:lnTo>
                      <a:lnTo>
                        <a:pt x="863" y="403"/>
                      </a:lnTo>
                      <a:lnTo>
                        <a:pt x="1024" y="122"/>
                      </a:lnTo>
                      <a:lnTo>
                        <a:pt x="1168" y="308"/>
                      </a:lnTo>
                      <a:lnTo>
                        <a:pt x="1334" y="44"/>
                      </a:lnTo>
                      <a:lnTo>
                        <a:pt x="1465" y="0"/>
                      </a:lnTo>
                      <a:lnTo>
                        <a:pt x="1529" y="188"/>
                      </a:lnTo>
                      <a:lnTo>
                        <a:pt x="1822" y="59"/>
                      </a:lnTo>
                      <a:lnTo>
                        <a:pt x="1886" y="206"/>
                      </a:lnTo>
                      <a:lnTo>
                        <a:pt x="1465" y="380"/>
                      </a:lnTo>
                      <a:lnTo>
                        <a:pt x="1391" y="135"/>
                      </a:lnTo>
                      <a:lnTo>
                        <a:pt x="1177" y="499"/>
                      </a:lnTo>
                      <a:lnTo>
                        <a:pt x="1028" y="299"/>
                      </a:lnTo>
                      <a:lnTo>
                        <a:pt x="872" y="599"/>
                      </a:lnTo>
                      <a:lnTo>
                        <a:pt x="745" y="389"/>
                      </a:lnTo>
                      <a:lnTo>
                        <a:pt x="596" y="663"/>
                      </a:lnTo>
                      <a:lnTo>
                        <a:pt x="470" y="480"/>
                      </a:lnTo>
                      <a:lnTo>
                        <a:pt x="317" y="763"/>
                      </a:lnTo>
                      <a:lnTo>
                        <a:pt x="161" y="576"/>
                      </a:lnTo>
                      <a:lnTo>
                        <a:pt x="37" y="768"/>
                      </a:lnTo>
                      <a:lnTo>
                        <a:pt x="0" y="631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21" name="Freeform 89"/>
                <p:cNvSpPr>
                  <a:spLocks/>
                </p:cNvSpPr>
                <p:nvPr/>
              </p:nvSpPr>
              <p:spPr bwMode="auto">
                <a:xfrm>
                  <a:off x="4057" y="2735"/>
                  <a:ext cx="212" cy="232"/>
                </a:xfrm>
                <a:custGeom>
                  <a:avLst/>
                  <a:gdLst>
                    <a:gd name="T0" fmla="*/ 197 w 1482"/>
                    <a:gd name="T1" fmla="*/ 1445 h 1621"/>
                    <a:gd name="T2" fmla="*/ 343 w 1482"/>
                    <a:gd name="T3" fmla="*/ 1530 h 1621"/>
                    <a:gd name="T4" fmla="*/ 526 w 1482"/>
                    <a:gd name="T5" fmla="*/ 1601 h 1621"/>
                    <a:gd name="T6" fmla="*/ 720 w 1482"/>
                    <a:gd name="T7" fmla="*/ 1621 h 1621"/>
                    <a:gd name="T8" fmla="*/ 913 w 1482"/>
                    <a:gd name="T9" fmla="*/ 1593 h 1621"/>
                    <a:gd name="T10" fmla="*/ 1094 w 1482"/>
                    <a:gd name="T11" fmla="*/ 1514 h 1621"/>
                    <a:gd name="T12" fmla="*/ 1249 w 1482"/>
                    <a:gd name="T13" fmla="*/ 1391 h 1621"/>
                    <a:gd name="T14" fmla="*/ 1370 w 1482"/>
                    <a:gd name="T15" fmla="*/ 1230 h 1621"/>
                    <a:gd name="T16" fmla="*/ 1450 w 1482"/>
                    <a:gd name="T17" fmla="*/ 1046 h 1621"/>
                    <a:gd name="T18" fmla="*/ 1482 w 1482"/>
                    <a:gd name="T19" fmla="*/ 845 h 1621"/>
                    <a:gd name="T20" fmla="*/ 1465 w 1482"/>
                    <a:gd name="T21" fmla="*/ 643 h 1621"/>
                    <a:gd name="T22" fmla="*/ 1401 w 1482"/>
                    <a:gd name="T23" fmla="*/ 450 h 1621"/>
                    <a:gd name="T24" fmla="*/ 1293 w 1482"/>
                    <a:gd name="T25" fmla="*/ 281 h 1621"/>
                    <a:gd name="T26" fmla="*/ 1148 w 1482"/>
                    <a:gd name="T27" fmla="*/ 145 h 1621"/>
                    <a:gd name="T28" fmla="*/ 975 w 1482"/>
                    <a:gd name="T29" fmla="*/ 51 h 1621"/>
                    <a:gd name="T30" fmla="*/ 785 w 1482"/>
                    <a:gd name="T31" fmla="*/ 4 h 1621"/>
                    <a:gd name="T32" fmla="*/ 590 w 1482"/>
                    <a:gd name="T33" fmla="*/ 9 h 1621"/>
                    <a:gd name="T34" fmla="*/ 402 w 1482"/>
                    <a:gd name="T35" fmla="*/ 64 h 1621"/>
                    <a:gd name="T36" fmla="*/ 233 w 1482"/>
                    <a:gd name="T37" fmla="*/ 165 h 1621"/>
                    <a:gd name="T38" fmla="*/ 94 w 1482"/>
                    <a:gd name="T39" fmla="*/ 308 h 1621"/>
                    <a:gd name="T40" fmla="*/ 0 w 1482"/>
                    <a:gd name="T41" fmla="*/ 465 h 1621"/>
                    <a:gd name="T42" fmla="*/ 192 w 1482"/>
                    <a:gd name="T43" fmla="*/ 404 h 1621"/>
                    <a:gd name="T44" fmla="*/ 305 w 1482"/>
                    <a:gd name="T45" fmla="*/ 283 h 1621"/>
                    <a:gd name="T46" fmla="*/ 441 w 1482"/>
                    <a:gd name="T47" fmla="*/ 196 h 1621"/>
                    <a:gd name="T48" fmla="*/ 597 w 1482"/>
                    <a:gd name="T49" fmla="*/ 146 h 1621"/>
                    <a:gd name="T50" fmla="*/ 758 w 1482"/>
                    <a:gd name="T51" fmla="*/ 138 h 1621"/>
                    <a:gd name="T52" fmla="*/ 915 w 1482"/>
                    <a:gd name="T53" fmla="*/ 172 h 1621"/>
                    <a:gd name="T54" fmla="*/ 1060 w 1482"/>
                    <a:gd name="T55" fmla="*/ 246 h 1621"/>
                    <a:gd name="T56" fmla="*/ 1183 w 1482"/>
                    <a:gd name="T57" fmla="*/ 356 h 1621"/>
                    <a:gd name="T58" fmla="*/ 1276 w 1482"/>
                    <a:gd name="T59" fmla="*/ 493 h 1621"/>
                    <a:gd name="T60" fmla="*/ 1333 w 1482"/>
                    <a:gd name="T61" fmla="*/ 650 h 1621"/>
                    <a:gd name="T62" fmla="*/ 1351 w 1482"/>
                    <a:gd name="T63" fmla="*/ 817 h 1621"/>
                    <a:gd name="T64" fmla="*/ 1328 w 1482"/>
                    <a:gd name="T65" fmla="*/ 984 h 1621"/>
                    <a:gd name="T66" fmla="*/ 1266 w 1482"/>
                    <a:gd name="T67" fmla="*/ 1139 h 1621"/>
                    <a:gd name="T68" fmla="*/ 1169 w 1482"/>
                    <a:gd name="T69" fmla="*/ 1274 h 1621"/>
                    <a:gd name="T70" fmla="*/ 1043 w 1482"/>
                    <a:gd name="T71" fmla="*/ 1379 h 1621"/>
                    <a:gd name="T72" fmla="*/ 895 w 1482"/>
                    <a:gd name="T73" fmla="*/ 1448 h 1621"/>
                    <a:gd name="T74" fmla="*/ 737 w 1482"/>
                    <a:gd name="T75" fmla="*/ 1476 h 1621"/>
                    <a:gd name="T76" fmla="*/ 576 w 1482"/>
                    <a:gd name="T77" fmla="*/ 1463 h 1621"/>
                    <a:gd name="T78" fmla="*/ 423 w 1482"/>
                    <a:gd name="T79" fmla="*/ 1409 h 1621"/>
                    <a:gd name="T80" fmla="*/ 288 w 1482"/>
                    <a:gd name="T81" fmla="*/ 1317 h 1621"/>
                    <a:gd name="T82" fmla="*/ 125 w 1482"/>
                    <a:gd name="T83" fmla="*/ 1378 h 1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82" h="1621">
                      <a:moveTo>
                        <a:pt x="125" y="1378"/>
                      </a:moveTo>
                      <a:lnTo>
                        <a:pt x="197" y="1445"/>
                      </a:lnTo>
                      <a:lnTo>
                        <a:pt x="259" y="1478"/>
                      </a:lnTo>
                      <a:lnTo>
                        <a:pt x="343" y="1530"/>
                      </a:lnTo>
                      <a:lnTo>
                        <a:pt x="433" y="1571"/>
                      </a:lnTo>
                      <a:lnTo>
                        <a:pt x="526" y="1601"/>
                      </a:lnTo>
                      <a:lnTo>
                        <a:pt x="622" y="1618"/>
                      </a:lnTo>
                      <a:lnTo>
                        <a:pt x="720" y="1621"/>
                      </a:lnTo>
                      <a:lnTo>
                        <a:pt x="817" y="1614"/>
                      </a:lnTo>
                      <a:lnTo>
                        <a:pt x="913" y="1593"/>
                      </a:lnTo>
                      <a:lnTo>
                        <a:pt x="1006" y="1559"/>
                      </a:lnTo>
                      <a:lnTo>
                        <a:pt x="1094" y="1514"/>
                      </a:lnTo>
                      <a:lnTo>
                        <a:pt x="1175" y="1457"/>
                      </a:lnTo>
                      <a:lnTo>
                        <a:pt x="1249" y="1391"/>
                      </a:lnTo>
                      <a:lnTo>
                        <a:pt x="1314" y="1314"/>
                      </a:lnTo>
                      <a:lnTo>
                        <a:pt x="1370" y="1230"/>
                      </a:lnTo>
                      <a:lnTo>
                        <a:pt x="1415" y="1140"/>
                      </a:lnTo>
                      <a:lnTo>
                        <a:pt x="1450" y="1046"/>
                      </a:lnTo>
                      <a:lnTo>
                        <a:pt x="1472" y="946"/>
                      </a:lnTo>
                      <a:lnTo>
                        <a:pt x="1482" y="845"/>
                      </a:lnTo>
                      <a:lnTo>
                        <a:pt x="1480" y="743"/>
                      </a:lnTo>
                      <a:lnTo>
                        <a:pt x="1465" y="643"/>
                      </a:lnTo>
                      <a:lnTo>
                        <a:pt x="1439" y="544"/>
                      </a:lnTo>
                      <a:lnTo>
                        <a:pt x="1401" y="450"/>
                      </a:lnTo>
                      <a:lnTo>
                        <a:pt x="1352" y="362"/>
                      </a:lnTo>
                      <a:lnTo>
                        <a:pt x="1293" y="281"/>
                      </a:lnTo>
                      <a:lnTo>
                        <a:pt x="1224" y="208"/>
                      </a:lnTo>
                      <a:lnTo>
                        <a:pt x="1148" y="145"/>
                      </a:lnTo>
                      <a:lnTo>
                        <a:pt x="1064" y="92"/>
                      </a:lnTo>
                      <a:lnTo>
                        <a:pt x="975" y="51"/>
                      </a:lnTo>
                      <a:lnTo>
                        <a:pt x="881" y="22"/>
                      </a:lnTo>
                      <a:lnTo>
                        <a:pt x="785" y="4"/>
                      </a:lnTo>
                      <a:lnTo>
                        <a:pt x="687" y="0"/>
                      </a:lnTo>
                      <a:lnTo>
                        <a:pt x="590" y="9"/>
                      </a:lnTo>
                      <a:lnTo>
                        <a:pt x="494" y="30"/>
                      </a:lnTo>
                      <a:lnTo>
                        <a:pt x="402" y="64"/>
                      </a:lnTo>
                      <a:lnTo>
                        <a:pt x="315" y="109"/>
                      </a:lnTo>
                      <a:lnTo>
                        <a:pt x="233" y="165"/>
                      </a:lnTo>
                      <a:lnTo>
                        <a:pt x="159" y="232"/>
                      </a:lnTo>
                      <a:lnTo>
                        <a:pt x="94" y="308"/>
                      </a:lnTo>
                      <a:lnTo>
                        <a:pt x="38" y="391"/>
                      </a:lnTo>
                      <a:lnTo>
                        <a:pt x="0" y="465"/>
                      </a:lnTo>
                      <a:lnTo>
                        <a:pt x="147" y="475"/>
                      </a:lnTo>
                      <a:lnTo>
                        <a:pt x="192" y="404"/>
                      </a:lnTo>
                      <a:lnTo>
                        <a:pt x="244" y="341"/>
                      </a:lnTo>
                      <a:lnTo>
                        <a:pt x="305" y="283"/>
                      </a:lnTo>
                      <a:lnTo>
                        <a:pt x="371" y="235"/>
                      </a:lnTo>
                      <a:lnTo>
                        <a:pt x="441" y="196"/>
                      </a:lnTo>
                      <a:lnTo>
                        <a:pt x="517" y="166"/>
                      </a:lnTo>
                      <a:lnTo>
                        <a:pt x="597" y="146"/>
                      </a:lnTo>
                      <a:lnTo>
                        <a:pt x="676" y="137"/>
                      </a:lnTo>
                      <a:lnTo>
                        <a:pt x="758" y="138"/>
                      </a:lnTo>
                      <a:lnTo>
                        <a:pt x="838" y="150"/>
                      </a:lnTo>
                      <a:lnTo>
                        <a:pt x="915" y="172"/>
                      </a:lnTo>
                      <a:lnTo>
                        <a:pt x="990" y="204"/>
                      </a:lnTo>
                      <a:lnTo>
                        <a:pt x="1060" y="246"/>
                      </a:lnTo>
                      <a:lnTo>
                        <a:pt x="1125" y="298"/>
                      </a:lnTo>
                      <a:lnTo>
                        <a:pt x="1183" y="356"/>
                      </a:lnTo>
                      <a:lnTo>
                        <a:pt x="1234" y="421"/>
                      </a:lnTo>
                      <a:lnTo>
                        <a:pt x="1276" y="493"/>
                      </a:lnTo>
                      <a:lnTo>
                        <a:pt x="1309" y="570"/>
                      </a:lnTo>
                      <a:lnTo>
                        <a:pt x="1333" y="650"/>
                      </a:lnTo>
                      <a:lnTo>
                        <a:pt x="1346" y="734"/>
                      </a:lnTo>
                      <a:lnTo>
                        <a:pt x="1351" y="817"/>
                      </a:lnTo>
                      <a:lnTo>
                        <a:pt x="1344" y="902"/>
                      </a:lnTo>
                      <a:lnTo>
                        <a:pt x="1328" y="984"/>
                      </a:lnTo>
                      <a:lnTo>
                        <a:pt x="1301" y="1063"/>
                      </a:lnTo>
                      <a:lnTo>
                        <a:pt x="1266" y="1139"/>
                      </a:lnTo>
                      <a:lnTo>
                        <a:pt x="1222" y="1209"/>
                      </a:lnTo>
                      <a:lnTo>
                        <a:pt x="1169" y="1274"/>
                      </a:lnTo>
                      <a:lnTo>
                        <a:pt x="1109" y="1330"/>
                      </a:lnTo>
                      <a:lnTo>
                        <a:pt x="1043" y="1379"/>
                      </a:lnTo>
                      <a:lnTo>
                        <a:pt x="972" y="1418"/>
                      </a:lnTo>
                      <a:lnTo>
                        <a:pt x="895" y="1448"/>
                      </a:lnTo>
                      <a:lnTo>
                        <a:pt x="817" y="1468"/>
                      </a:lnTo>
                      <a:lnTo>
                        <a:pt x="737" y="1476"/>
                      </a:lnTo>
                      <a:lnTo>
                        <a:pt x="656" y="1476"/>
                      </a:lnTo>
                      <a:lnTo>
                        <a:pt x="576" y="1463"/>
                      </a:lnTo>
                      <a:lnTo>
                        <a:pt x="498" y="1441"/>
                      </a:lnTo>
                      <a:lnTo>
                        <a:pt x="423" y="1409"/>
                      </a:lnTo>
                      <a:lnTo>
                        <a:pt x="353" y="1368"/>
                      </a:lnTo>
                      <a:lnTo>
                        <a:pt x="288" y="1317"/>
                      </a:lnTo>
                      <a:lnTo>
                        <a:pt x="254" y="1298"/>
                      </a:lnTo>
                      <a:lnTo>
                        <a:pt x="125" y="1378"/>
                      </a:lnTo>
                      <a:lnTo>
                        <a:pt x="125" y="13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22" name="Freeform 90"/>
                <p:cNvSpPr>
                  <a:spLocks/>
                </p:cNvSpPr>
                <p:nvPr/>
              </p:nvSpPr>
              <p:spPr bwMode="auto">
                <a:xfrm>
                  <a:off x="3816" y="2863"/>
                  <a:ext cx="240" cy="121"/>
                </a:xfrm>
                <a:custGeom>
                  <a:avLst/>
                  <a:gdLst>
                    <a:gd name="T0" fmla="*/ 0 w 1676"/>
                    <a:gd name="T1" fmla="*/ 638 h 843"/>
                    <a:gd name="T2" fmla="*/ 64 w 1676"/>
                    <a:gd name="T3" fmla="*/ 528 h 843"/>
                    <a:gd name="T4" fmla="*/ 1622 w 1676"/>
                    <a:gd name="T5" fmla="*/ 0 h 843"/>
                    <a:gd name="T6" fmla="*/ 1676 w 1676"/>
                    <a:gd name="T7" fmla="*/ 216 h 843"/>
                    <a:gd name="T8" fmla="*/ 1414 w 1676"/>
                    <a:gd name="T9" fmla="*/ 310 h 843"/>
                    <a:gd name="T10" fmla="*/ 1281 w 1676"/>
                    <a:gd name="T11" fmla="*/ 534 h 843"/>
                    <a:gd name="T12" fmla="*/ 1147 w 1676"/>
                    <a:gd name="T13" fmla="*/ 386 h 843"/>
                    <a:gd name="T14" fmla="*/ 991 w 1676"/>
                    <a:gd name="T15" fmla="*/ 638 h 843"/>
                    <a:gd name="T16" fmla="*/ 877 w 1676"/>
                    <a:gd name="T17" fmla="*/ 474 h 843"/>
                    <a:gd name="T18" fmla="*/ 696 w 1676"/>
                    <a:gd name="T19" fmla="*/ 718 h 843"/>
                    <a:gd name="T20" fmla="*/ 564 w 1676"/>
                    <a:gd name="T21" fmla="*/ 563 h 843"/>
                    <a:gd name="T22" fmla="*/ 399 w 1676"/>
                    <a:gd name="T23" fmla="*/ 818 h 843"/>
                    <a:gd name="T24" fmla="*/ 258 w 1676"/>
                    <a:gd name="T25" fmla="*/ 663 h 843"/>
                    <a:gd name="T26" fmla="*/ 136 w 1676"/>
                    <a:gd name="T27" fmla="*/ 843 h 843"/>
                    <a:gd name="T28" fmla="*/ 15 w 1676"/>
                    <a:gd name="T29" fmla="*/ 713 h 843"/>
                    <a:gd name="T30" fmla="*/ 1430 w 1676"/>
                    <a:gd name="T31" fmla="*/ 232 h 843"/>
                    <a:gd name="T32" fmla="*/ 1524 w 1676"/>
                    <a:gd name="T33" fmla="*/ 99 h 843"/>
                    <a:gd name="T34" fmla="*/ 0 w 1676"/>
                    <a:gd name="T35" fmla="*/ 638 h 843"/>
                    <a:gd name="T36" fmla="*/ 0 w 1676"/>
                    <a:gd name="T37" fmla="*/ 638 h 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76" h="843">
                      <a:moveTo>
                        <a:pt x="0" y="638"/>
                      </a:moveTo>
                      <a:lnTo>
                        <a:pt x="64" y="528"/>
                      </a:lnTo>
                      <a:lnTo>
                        <a:pt x="1622" y="0"/>
                      </a:lnTo>
                      <a:lnTo>
                        <a:pt x="1676" y="216"/>
                      </a:lnTo>
                      <a:lnTo>
                        <a:pt x="1414" y="310"/>
                      </a:lnTo>
                      <a:lnTo>
                        <a:pt x="1281" y="534"/>
                      </a:lnTo>
                      <a:lnTo>
                        <a:pt x="1147" y="386"/>
                      </a:lnTo>
                      <a:lnTo>
                        <a:pt x="991" y="638"/>
                      </a:lnTo>
                      <a:lnTo>
                        <a:pt x="877" y="474"/>
                      </a:lnTo>
                      <a:lnTo>
                        <a:pt x="696" y="718"/>
                      </a:lnTo>
                      <a:lnTo>
                        <a:pt x="564" y="563"/>
                      </a:lnTo>
                      <a:lnTo>
                        <a:pt x="399" y="818"/>
                      </a:lnTo>
                      <a:lnTo>
                        <a:pt x="258" y="663"/>
                      </a:lnTo>
                      <a:lnTo>
                        <a:pt x="136" y="843"/>
                      </a:lnTo>
                      <a:lnTo>
                        <a:pt x="15" y="713"/>
                      </a:lnTo>
                      <a:lnTo>
                        <a:pt x="1430" y="232"/>
                      </a:lnTo>
                      <a:lnTo>
                        <a:pt x="1524" y="99"/>
                      </a:lnTo>
                      <a:lnTo>
                        <a:pt x="0" y="638"/>
                      </a:lnTo>
                      <a:lnTo>
                        <a:pt x="0" y="638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23" name="Freeform 91"/>
                <p:cNvSpPr>
                  <a:spLocks/>
                </p:cNvSpPr>
                <p:nvPr/>
              </p:nvSpPr>
              <p:spPr bwMode="auto">
                <a:xfrm>
                  <a:off x="4078" y="2765"/>
                  <a:ext cx="157" cy="167"/>
                </a:xfrm>
                <a:custGeom>
                  <a:avLst/>
                  <a:gdLst>
                    <a:gd name="T0" fmla="*/ 1078 w 1102"/>
                    <a:gd name="T1" fmla="*/ 412 h 1168"/>
                    <a:gd name="T2" fmla="*/ 1102 w 1102"/>
                    <a:gd name="T3" fmla="*/ 556 h 1168"/>
                    <a:gd name="T4" fmla="*/ 1091 w 1102"/>
                    <a:gd name="T5" fmla="*/ 701 h 1168"/>
                    <a:gd name="T6" fmla="*/ 1046 w 1102"/>
                    <a:gd name="T7" fmla="*/ 840 h 1168"/>
                    <a:gd name="T8" fmla="*/ 969 w 1102"/>
                    <a:gd name="T9" fmla="*/ 962 h 1168"/>
                    <a:gd name="T10" fmla="*/ 865 w 1102"/>
                    <a:gd name="T11" fmla="*/ 1061 h 1168"/>
                    <a:gd name="T12" fmla="*/ 741 w 1102"/>
                    <a:gd name="T13" fmla="*/ 1129 h 1168"/>
                    <a:gd name="T14" fmla="*/ 605 w 1102"/>
                    <a:gd name="T15" fmla="*/ 1163 h 1168"/>
                    <a:gd name="T16" fmla="*/ 464 w 1102"/>
                    <a:gd name="T17" fmla="*/ 1162 h 1168"/>
                    <a:gd name="T18" fmla="*/ 328 w 1102"/>
                    <a:gd name="T19" fmla="*/ 1124 h 1168"/>
                    <a:gd name="T20" fmla="*/ 153 w 1102"/>
                    <a:gd name="T21" fmla="*/ 1003 h 1168"/>
                    <a:gd name="T22" fmla="*/ 19 w 1102"/>
                    <a:gd name="T23" fmla="*/ 812 h 1168"/>
                    <a:gd name="T24" fmla="*/ 0 w 1102"/>
                    <a:gd name="T25" fmla="*/ 560 h 1168"/>
                    <a:gd name="T26" fmla="*/ 31 w 1102"/>
                    <a:gd name="T27" fmla="*/ 356 h 1168"/>
                    <a:gd name="T28" fmla="*/ 126 w 1102"/>
                    <a:gd name="T29" fmla="*/ 181 h 1168"/>
                    <a:gd name="T30" fmla="*/ 280 w 1102"/>
                    <a:gd name="T31" fmla="*/ 68 h 1168"/>
                    <a:gd name="T32" fmla="*/ 411 w 1102"/>
                    <a:gd name="T33" fmla="*/ 16 h 1168"/>
                    <a:gd name="T34" fmla="*/ 551 w 1102"/>
                    <a:gd name="T35" fmla="*/ 0 h 1168"/>
                    <a:gd name="T36" fmla="*/ 690 w 1102"/>
                    <a:gd name="T37" fmla="*/ 21 h 1168"/>
                    <a:gd name="T38" fmla="*/ 820 w 1102"/>
                    <a:gd name="T39" fmla="*/ 76 h 1168"/>
                    <a:gd name="T40" fmla="*/ 932 w 1102"/>
                    <a:gd name="T41" fmla="*/ 164 h 1168"/>
                    <a:gd name="T42" fmla="*/ 1021 w 1102"/>
                    <a:gd name="T43" fmla="*/ 278 h 1168"/>
                    <a:gd name="T44" fmla="*/ 884 w 1102"/>
                    <a:gd name="T45" fmla="*/ 374 h 1168"/>
                    <a:gd name="T46" fmla="*/ 849 w 1102"/>
                    <a:gd name="T47" fmla="*/ 338 h 1168"/>
                    <a:gd name="T48" fmla="*/ 806 w 1102"/>
                    <a:gd name="T49" fmla="*/ 314 h 1168"/>
                    <a:gd name="T50" fmla="*/ 758 w 1102"/>
                    <a:gd name="T51" fmla="*/ 301 h 1168"/>
                    <a:gd name="T52" fmla="*/ 710 w 1102"/>
                    <a:gd name="T53" fmla="*/ 300 h 1168"/>
                    <a:gd name="T54" fmla="*/ 662 w 1102"/>
                    <a:gd name="T55" fmla="*/ 313 h 1168"/>
                    <a:gd name="T56" fmla="*/ 618 w 1102"/>
                    <a:gd name="T57" fmla="*/ 337 h 1168"/>
                    <a:gd name="T58" fmla="*/ 583 w 1102"/>
                    <a:gd name="T59" fmla="*/ 371 h 1168"/>
                    <a:gd name="T60" fmla="*/ 557 w 1102"/>
                    <a:gd name="T61" fmla="*/ 415 h 1168"/>
                    <a:gd name="T62" fmla="*/ 541 w 1102"/>
                    <a:gd name="T63" fmla="*/ 464 h 1168"/>
                    <a:gd name="T64" fmla="*/ 538 w 1102"/>
                    <a:gd name="T65" fmla="*/ 514 h 1168"/>
                    <a:gd name="T66" fmla="*/ 547 w 1102"/>
                    <a:gd name="T67" fmla="*/ 565 h 1168"/>
                    <a:gd name="T68" fmla="*/ 568 w 1102"/>
                    <a:gd name="T69" fmla="*/ 611 h 1168"/>
                    <a:gd name="T70" fmla="*/ 598 w 1102"/>
                    <a:gd name="T71" fmla="*/ 650 h 1168"/>
                    <a:gd name="T72" fmla="*/ 637 w 1102"/>
                    <a:gd name="T73" fmla="*/ 680 h 1168"/>
                    <a:gd name="T74" fmla="*/ 683 w 1102"/>
                    <a:gd name="T75" fmla="*/ 700 h 1168"/>
                    <a:gd name="T76" fmla="*/ 732 w 1102"/>
                    <a:gd name="T77" fmla="*/ 706 h 1168"/>
                    <a:gd name="T78" fmla="*/ 780 w 1102"/>
                    <a:gd name="T79" fmla="*/ 700 h 1168"/>
                    <a:gd name="T80" fmla="*/ 827 w 1102"/>
                    <a:gd name="T81" fmla="*/ 681 h 1168"/>
                    <a:gd name="T82" fmla="*/ 865 w 1102"/>
                    <a:gd name="T83" fmla="*/ 651 h 1168"/>
                    <a:gd name="T84" fmla="*/ 897 w 1102"/>
                    <a:gd name="T85" fmla="*/ 613 h 1168"/>
                    <a:gd name="T86" fmla="*/ 918 w 1102"/>
                    <a:gd name="T87" fmla="*/ 567 h 1168"/>
                    <a:gd name="T88" fmla="*/ 928 w 1102"/>
                    <a:gd name="T89" fmla="*/ 516 h 1168"/>
                    <a:gd name="T90" fmla="*/ 925 w 1102"/>
                    <a:gd name="T91" fmla="*/ 466 h 1168"/>
                    <a:gd name="T92" fmla="*/ 910 w 1102"/>
                    <a:gd name="T93" fmla="*/ 416 h 1168"/>
                    <a:gd name="T94" fmla="*/ 1056 w 1102"/>
                    <a:gd name="T95" fmla="*/ 353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02" h="1168">
                      <a:moveTo>
                        <a:pt x="1056" y="353"/>
                      </a:moveTo>
                      <a:lnTo>
                        <a:pt x="1078" y="412"/>
                      </a:lnTo>
                      <a:lnTo>
                        <a:pt x="1095" y="483"/>
                      </a:lnTo>
                      <a:lnTo>
                        <a:pt x="1102" y="556"/>
                      </a:lnTo>
                      <a:lnTo>
                        <a:pt x="1101" y="629"/>
                      </a:lnTo>
                      <a:lnTo>
                        <a:pt x="1091" y="701"/>
                      </a:lnTo>
                      <a:lnTo>
                        <a:pt x="1072" y="772"/>
                      </a:lnTo>
                      <a:lnTo>
                        <a:pt x="1046" y="840"/>
                      </a:lnTo>
                      <a:lnTo>
                        <a:pt x="1011" y="904"/>
                      </a:lnTo>
                      <a:lnTo>
                        <a:pt x="969" y="962"/>
                      </a:lnTo>
                      <a:lnTo>
                        <a:pt x="920" y="1015"/>
                      </a:lnTo>
                      <a:lnTo>
                        <a:pt x="865" y="1061"/>
                      </a:lnTo>
                      <a:lnTo>
                        <a:pt x="805" y="1100"/>
                      </a:lnTo>
                      <a:lnTo>
                        <a:pt x="741" y="1129"/>
                      </a:lnTo>
                      <a:lnTo>
                        <a:pt x="673" y="1151"/>
                      </a:lnTo>
                      <a:lnTo>
                        <a:pt x="605" y="1163"/>
                      </a:lnTo>
                      <a:lnTo>
                        <a:pt x="533" y="1168"/>
                      </a:lnTo>
                      <a:lnTo>
                        <a:pt x="464" y="1162"/>
                      </a:lnTo>
                      <a:lnTo>
                        <a:pt x="396" y="1147"/>
                      </a:lnTo>
                      <a:lnTo>
                        <a:pt x="328" y="1124"/>
                      </a:lnTo>
                      <a:lnTo>
                        <a:pt x="586" y="971"/>
                      </a:lnTo>
                      <a:lnTo>
                        <a:pt x="153" y="1003"/>
                      </a:lnTo>
                      <a:lnTo>
                        <a:pt x="444" y="782"/>
                      </a:lnTo>
                      <a:lnTo>
                        <a:pt x="19" y="812"/>
                      </a:lnTo>
                      <a:lnTo>
                        <a:pt x="358" y="566"/>
                      </a:lnTo>
                      <a:lnTo>
                        <a:pt x="0" y="560"/>
                      </a:lnTo>
                      <a:lnTo>
                        <a:pt x="338" y="366"/>
                      </a:lnTo>
                      <a:lnTo>
                        <a:pt x="31" y="356"/>
                      </a:lnTo>
                      <a:lnTo>
                        <a:pt x="368" y="186"/>
                      </a:lnTo>
                      <a:lnTo>
                        <a:pt x="126" y="181"/>
                      </a:lnTo>
                      <a:lnTo>
                        <a:pt x="219" y="107"/>
                      </a:lnTo>
                      <a:lnTo>
                        <a:pt x="280" y="68"/>
                      </a:lnTo>
                      <a:lnTo>
                        <a:pt x="344" y="37"/>
                      </a:lnTo>
                      <a:lnTo>
                        <a:pt x="411" y="16"/>
                      </a:lnTo>
                      <a:lnTo>
                        <a:pt x="481" y="3"/>
                      </a:lnTo>
                      <a:lnTo>
                        <a:pt x="551" y="0"/>
                      </a:lnTo>
                      <a:lnTo>
                        <a:pt x="621" y="5"/>
                      </a:lnTo>
                      <a:lnTo>
                        <a:pt x="690" y="21"/>
                      </a:lnTo>
                      <a:lnTo>
                        <a:pt x="756" y="44"/>
                      </a:lnTo>
                      <a:lnTo>
                        <a:pt x="820" y="76"/>
                      </a:lnTo>
                      <a:lnTo>
                        <a:pt x="878" y="116"/>
                      </a:lnTo>
                      <a:lnTo>
                        <a:pt x="932" y="164"/>
                      </a:lnTo>
                      <a:lnTo>
                        <a:pt x="980" y="219"/>
                      </a:lnTo>
                      <a:lnTo>
                        <a:pt x="1021" y="278"/>
                      </a:lnTo>
                      <a:lnTo>
                        <a:pt x="898" y="394"/>
                      </a:lnTo>
                      <a:lnTo>
                        <a:pt x="884" y="374"/>
                      </a:lnTo>
                      <a:lnTo>
                        <a:pt x="867" y="355"/>
                      </a:lnTo>
                      <a:lnTo>
                        <a:pt x="849" y="338"/>
                      </a:lnTo>
                      <a:lnTo>
                        <a:pt x="828" y="325"/>
                      </a:lnTo>
                      <a:lnTo>
                        <a:pt x="806" y="314"/>
                      </a:lnTo>
                      <a:lnTo>
                        <a:pt x="783" y="306"/>
                      </a:lnTo>
                      <a:lnTo>
                        <a:pt x="758" y="301"/>
                      </a:lnTo>
                      <a:lnTo>
                        <a:pt x="734" y="299"/>
                      </a:lnTo>
                      <a:lnTo>
                        <a:pt x="710" y="300"/>
                      </a:lnTo>
                      <a:lnTo>
                        <a:pt x="686" y="305"/>
                      </a:lnTo>
                      <a:lnTo>
                        <a:pt x="662" y="313"/>
                      </a:lnTo>
                      <a:lnTo>
                        <a:pt x="640" y="324"/>
                      </a:lnTo>
                      <a:lnTo>
                        <a:pt x="618" y="337"/>
                      </a:lnTo>
                      <a:lnTo>
                        <a:pt x="600" y="354"/>
                      </a:lnTo>
                      <a:lnTo>
                        <a:pt x="583" y="371"/>
                      </a:lnTo>
                      <a:lnTo>
                        <a:pt x="569" y="392"/>
                      </a:lnTo>
                      <a:lnTo>
                        <a:pt x="557" y="415"/>
                      </a:lnTo>
                      <a:lnTo>
                        <a:pt x="547" y="438"/>
                      </a:lnTo>
                      <a:lnTo>
                        <a:pt x="541" y="464"/>
                      </a:lnTo>
                      <a:lnTo>
                        <a:pt x="538" y="489"/>
                      </a:lnTo>
                      <a:lnTo>
                        <a:pt x="538" y="514"/>
                      </a:lnTo>
                      <a:lnTo>
                        <a:pt x="540" y="539"/>
                      </a:lnTo>
                      <a:lnTo>
                        <a:pt x="547" y="565"/>
                      </a:lnTo>
                      <a:lnTo>
                        <a:pt x="555" y="588"/>
                      </a:lnTo>
                      <a:lnTo>
                        <a:pt x="568" y="611"/>
                      </a:lnTo>
                      <a:lnTo>
                        <a:pt x="582" y="632"/>
                      </a:lnTo>
                      <a:lnTo>
                        <a:pt x="598" y="650"/>
                      </a:lnTo>
                      <a:lnTo>
                        <a:pt x="617" y="667"/>
                      </a:lnTo>
                      <a:lnTo>
                        <a:pt x="637" y="680"/>
                      </a:lnTo>
                      <a:lnTo>
                        <a:pt x="659" y="691"/>
                      </a:lnTo>
                      <a:lnTo>
                        <a:pt x="683" y="700"/>
                      </a:lnTo>
                      <a:lnTo>
                        <a:pt x="708" y="704"/>
                      </a:lnTo>
                      <a:lnTo>
                        <a:pt x="732" y="706"/>
                      </a:lnTo>
                      <a:lnTo>
                        <a:pt x="756" y="704"/>
                      </a:lnTo>
                      <a:lnTo>
                        <a:pt x="780" y="700"/>
                      </a:lnTo>
                      <a:lnTo>
                        <a:pt x="804" y="692"/>
                      </a:lnTo>
                      <a:lnTo>
                        <a:pt x="827" y="681"/>
                      </a:lnTo>
                      <a:lnTo>
                        <a:pt x="847" y="668"/>
                      </a:lnTo>
                      <a:lnTo>
                        <a:pt x="865" y="651"/>
                      </a:lnTo>
                      <a:lnTo>
                        <a:pt x="883" y="633"/>
                      </a:lnTo>
                      <a:lnTo>
                        <a:pt x="897" y="613"/>
                      </a:lnTo>
                      <a:lnTo>
                        <a:pt x="909" y="590"/>
                      </a:lnTo>
                      <a:lnTo>
                        <a:pt x="918" y="567"/>
                      </a:lnTo>
                      <a:lnTo>
                        <a:pt x="925" y="542"/>
                      </a:lnTo>
                      <a:lnTo>
                        <a:pt x="928" y="516"/>
                      </a:lnTo>
                      <a:lnTo>
                        <a:pt x="928" y="491"/>
                      </a:lnTo>
                      <a:lnTo>
                        <a:pt x="925" y="466"/>
                      </a:lnTo>
                      <a:lnTo>
                        <a:pt x="919" y="441"/>
                      </a:lnTo>
                      <a:lnTo>
                        <a:pt x="910" y="416"/>
                      </a:lnTo>
                      <a:lnTo>
                        <a:pt x="1056" y="353"/>
                      </a:lnTo>
                      <a:lnTo>
                        <a:pt x="1056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24" name="Freeform 92"/>
                <p:cNvSpPr>
                  <a:spLocks/>
                </p:cNvSpPr>
                <p:nvPr/>
              </p:nvSpPr>
              <p:spPr bwMode="auto">
                <a:xfrm>
                  <a:off x="4206" y="2804"/>
                  <a:ext cx="24" cy="22"/>
                </a:xfrm>
                <a:custGeom>
                  <a:avLst/>
                  <a:gdLst>
                    <a:gd name="T0" fmla="*/ 0 w 168"/>
                    <a:gd name="T1" fmla="*/ 130 h 152"/>
                    <a:gd name="T2" fmla="*/ 12 w 168"/>
                    <a:gd name="T3" fmla="*/ 152 h 152"/>
                    <a:gd name="T4" fmla="*/ 168 w 168"/>
                    <a:gd name="T5" fmla="*/ 117 h 152"/>
                    <a:gd name="T6" fmla="*/ 158 w 168"/>
                    <a:gd name="T7" fmla="*/ 89 h 152"/>
                    <a:gd name="T8" fmla="*/ 123 w 168"/>
                    <a:gd name="T9" fmla="*/ 14 h 152"/>
                    <a:gd name="T10" fmla="*/ 96 w 168"/>
                    <a:gd name="T11" fmla="*/ 0 h 152"/>
                    <a:gd name="T12" fmla="*/ 0 w 168"/>
                    <a:gd name="T13" fmla="*/ 130 h 152"/>
                    <a:gd name="T14" fmla="*/ 0 w 168"/>
                    <a:gd name="T15" fmla="*/ 13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52">
                      <a:moveTo>
                        <a:pt x="0" y="130"/>
                      </a:moveTo>
                      <a:lnTo>
                        <a:pt x="12" y="152"/>
                      </a:lnTo>
                      <a:lnTo>
                        <a:pt x="168" y="117"/>
                      </a:lnTo>
                      <a:lnTo>
                        <a:pt x="158" y="89"/>
                      </a:lnTo>
                      <a:lnTo>
                        <a:pt x="123" y="14"/>
                      </a:lnTo>
                      <a:lnTo>
                        <a:pt x="96" y="0"/>
                      </a:lnTo>
                      <a:lnTo>
                        <a:pt x="0" y="13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5325" name="Text Box 93"/>
            <p:cNvSpPr txBox="1">
              <a:spLocks noChangeArrowheads="1"/>
            </p:cNvSpPr>
            <p:nvPr/>
          </p:nvSpPr>
          <p:spPr bwMode="auto">
            <a:xfrm>
              <a:off x="2160" y="3216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>
                  <a:effectLst/>
                </a:rPr>
                <a:t>Sym.</a:t>
              </a:r>
            </a:p>
          </p:txBody>
        </p:sp>
      </p:grpSp>
      <p:sp>
        <p:nvSpPr>
          <p:cNvPr id="735326" name="Freeform 94"/>
          <p:cNvSpPr>
            <a:spLocks/>
          </p:cNvSpPr>
          <p:nvPr/>
        </p:nvSpPr>
        <p:spPr bwMode="auto">
          <a:xfrm>
            <a:off x="1981200" y="3733800"/>
            <a:ext cx="1371600" cy="304800"/>
          </a:xfrm>
          <a:custGeom>
            <a:avLst/>
            <a:gdLst>
              <a:gd name="T0" fmla="*/ 0 w 576"/>
              <a:gd name="T1" fmla="*/ 0 h 192"/>
              <a:gd name="T2" fmla="*/ 336 w 576"/>
              <a:gd name="T3" fmla="*/ 192 h 192"/>
              <a:gd name="T4" fmla="*/ 576 w 576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92">
                <a:moveTo>
                  <a:pt x="0" y="0"/>
                </a:moveTo>
                <a:cubicBezTo>
                  <a:pt x="120" y="96"/>
                  <a:pt x="240" y="192"/>
                  <a:pt x="336" y="192"/>
                </a:cubicBezTo>
                <a:cubicBezTo>
                  <a:pt x="432" y="192"/>
                  <a:pt x="504" y="96"/>
                  <a:pt x="576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327" name="Freeform 95"/>
          <p:cNvSpPr>
            <a:spLocks/>
          </p:cNvSpPr>
          <p:nvPr/>
        </p:nvSpPr>
        <p:spPr bwMode="auto">
          <a:xfrm>
            <a:off x="4343400" y="3505200"/>
            <a:ext cx="1371600" cy="457200"/>
          </a:xfrm>
          <a:custGeom>
            <a:avLst/>
            <a:gdLst>
              <a:gd name="T0" fmla="*/ 0 w 768"/>
              <a:gd name="T1" fmla="*/ 95 h 231"/>
              <a:gd name="T2" fmla="*/ 464 w 768"/>
              <a:gd name="T3" fmla="*/ 23 h 231"/>
              <a:gd name="T4" fmla="*/ 768 w 768"/>
              <a:gd name="T5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31">
                <a:moveTo>
                  <a:pt x="0" y="95"/>
                </a:moveTo>
                <a:cubicBezTo>
                  <a:pt x="77" y="83"/>
                  <a:pt x="336" y="0"/>
                  <a:pt x="464" y="23"/>
                </a:cubicBezTo>
                <a:cubicBezTo>
                  <a:pt x="592" y="46"/>
                  <a:pt x="705" y="188"/>
                  <a:pt x="768" y="23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330" name="Freeform 98"/>
          <p:cNvSpPr>
            <a:spLocks/>
          </p:cNvSpPr>
          <p:nvPr/>
        </p:nvSpPr>
        <p:spPr bwMode="auto">
          <a:xfrm>
            <a:off x="3810000" y="1752600"/>
            <a:ext cx="4165600" cy="1066800"/>
          </a:xfrm>
          <a:custGeom>
            <a:avLst/>
            <a:gdLst>
              <a:gd name="T0" fmla="*/ 0 w 2720"/>
              <a:gd name="T1" fmla="*/ 349 h 349"/>
              <a:gd name="T2" fmla="*/ 448 w 2720"/>
              <a:gd name="T3" fmla="*/ 181 h 349"/>
              <a:gd name="T4" fmla="*/ 1712 w 2720"/>
              <a:gd name="T5" fmla="*/ 21 h 349"/>
              <a:gd name="T6" fmla="*/ 2720 w 2720"/>
              <a:gd name="T7" fmla="*/ 30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20" h="349">
                <a:moveTo>
                  <a:pt x="0" y="349"/>
                </a:moveTo>
                <a:cubicBezTo>
                  <a:pt x="76" y="321"/>
                  <a:pt x="163" y="236"/>
                  <a:pt x="448" y="181"/>
                </a:cubicBezTo>
                <a:cubicBezTo>
                  <a:pt x="733" y="126"/>
                  <a:pt x="1333" y="0"/>
                  <a:pt x="1712" y="21"/>
                </a:cubicBezTo>
                <a:cubicBezTo>
                  <a:pt x="2091" y="42"/>
                  <a:pt x="2510" y="249"/>
                  <a:pt x="2720" y="30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5334" name="Group 102"/>
          <p:cNvGrpSpPr>
            <a:grpSpLocks/>
          </p:cNvGrpSpPr>
          <p:nvPr/>
        </p:nvGrpSpPr>
        <p:grpSpPr bwMode="auto">
          <a:xfrm>
            <a:off x="4724400" y="3962400"/>
            <a:ext cx="1524000" cy="814388"/>
            <a:chOff x="2544" y="3600"/>
            <a:chExt cx="960" cy="513"/>
          </a:xfrm>
        </p:grpSpPr>
        <p:grpSp>
          <p:nvGrpSpPr>
            <p:cNvPr id="735335" name="Group 103"/>
            <p:cNvGrpSpPr>
              <a:grpSpLocks/>
            </p:cNvGrpSpPr>
            <p:nvPr/>
          </p:nvGrpSpPr>
          <p:grpSpPr bwMode="auto">
            <a:xfrm>
              <a:off x="2928" y="3600"/>
              <a:ext cx="576" cy="513"/>
              <a:chOff x="3360" y="2940"/>
              <a:chExt cx="733" cy="705"/>
            </a:xfrm>
          </p:grpSpPr>
          <p:sp>
            <p:nvSpPr>
              <p:cNvPr id="735336" name="Freeform 104"/>
              <p:cNvSpPr>
                <a:spLocks/>
              </p:cNvSpPr>
              <p:nvPr/>
            </p:nvSpPr>
            <p:spPr bwMode="auto">
              <a:xfrm>
                <a:off x="3372" y="2950"/>
                <a:ext cx="716" cy="695"/>
              </a:xfrm>
              <a:custGeom>
                <a:avLst/>
                <a:gdLst>
                  <a:gd name="T0" fmla="*/ 0 w 2866"/>
                  <a:gd name="T1" fmla="*/ 414 h 2780"/>
                  <a:gd name="T2" fmla="*/ 752 w 2866"/>
                  <a:gd name="T3" fmla="*/ 126 h 2780"/>
                  <a:gd name="T4" fmla="*/ 1467 w 2866"/>
                  <a:gd name="T5" fmla="*/ 0 h 2780"/>
                  <a:gd name="T6" fmla="*/ 2176 w 2866"/>
                  <a:gd name="T7" fmla="*/ 192 h 2780"/>
                  <a:gd name="T8" fmla="*/ 2866 w 2866"/>
                  <a:gd name="T9" fmla="*/ 409 h 2780"/>
                  <a:gd name="T10" fmla="*/ 2639 w 2866"/>
                  <a:gd name="T11" fmla="*/ 1489 h 2780"/>
                  <a:gd name="T12" fmla="*/ 2611 w 2866"/>
                  <a:gd name="T13" fmla="*/ 2074 h 2780"/>
                  <a:gd name="T14" fmla="*/ 2444 w 2866"/>
                  <a:gd name="T15" fmla="*/ 2223 h 2780"/>
                  <a:gd name="T16" fmla="*/ 2370 w 2866"/>
                  <a:gd name="T17" fmla="*/ 2140 h 2780"/>
                  <a:gd name="T18" fmla="*/ 1880 w 2866"/>
                  <a:gd name="T19" fmla="*/ 2501 h 2780"/>
                  <a:gd name="T20" fmla="*/ 1880 w 2866"/>
                  <a:gd name="T21" fmla="*/ 2723 h 2780"/>
                  <a:gd name="T22" fmla="*/ 1630 w 2866"/>
                  <a:gd name="T23" fmla="*/ 2780 h 2780"/>
                  <a:gd name="T24" fmla="*/ 1434 w 2866"/>
                  <a:gd name="T25" fmla="*/ 2731 h 2780"/>
                  <a:gd name="T26" fmla="*/ 1371 w 2866"/>
                  <a:gd name="T27" fmla="*/ 2501 h 2780"/>
                  <a:gd name="T28" fmla="*/ 880 w 2866"/>
                  <a:gd name="T29" fmla="*/ 2316 h 2780"/>
                  <a:gd name="T30" fmla="*/ 560 w 2866"/>
                  <a:gd name="T31" fmla="*/ 2274 h 2780"/>
                  <a:gd name="T32" fmla="*/ 426 w 2866"/>
                  <a:gd name="T33" fmla="*/ 2501 h 2780"/>
                  <a:gd name="T34" fmla="*/ 233 w 2866"/>
                  <a:gd name="T35" fmla="*/ 2381 h 2780"/>
                  <a:gd name="T36" fmla="*/ 223 w 2866"/>
                  <a:gd name="T37" fmla="*/ 1917 h 2780"/>
                  <a:gd name="T38" fmla="*/ 0 w 2866"/>
                  <a:gd name="T39" fmla="*/ 414 h 2780"/>
                  <a:gd name="T40" fmla="*/ 0 w 2866"/>
                  <a:gd name="T41" fmla="*/ 414 h 2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66" h="2780">
                    <a:moveTo>
                      <a:pt x="0" y="414"/>
                    </a:moveTo>
                    <a:lnTo>
                      <a:pt x="752" y="126"/>
                    </a:lnTo>
                    <a:lnTo>
                      <a:pt x="1467" y="0"/>
                    </a:lnTo>
                    <a:lnTo>
                      <a:pt x="2176" y="192"/>
                    </a:lnTo>
                    <a:lnTo>
                      <a:pt x="2866" y="409"/>
                    </a:lnTo>
                    <a:lnTo>
                      <a:pt x="2639" y="1489"/>
                    </a:lnTo>
                    <a:lnTo>
                      <a:pt x="2611" y="2074"/>
                    </a:lnTo>
                    <a:lnTo>
                      <a:pt x="2444" y="2223"/>
                    </a:lnTo>
                    <a:lnTo>
                      <a:pt x="2370" y="2140"/>
                    </a:lnTo>
                    <a:lnTo>
                      <a:pt x="1880" y="2501"/>
                    </a:lnTo>
                    <a:lnTo>
                      <a:pt x="1880" y="2723"/>
                    </a:lnTo>
                    <a:lnTo>
                      <a:pt x="1630" y="2780"/>
                    </a:lnTo>
                    <a:lnTo>
                      <a:pt x="1434" y="2731"/>
                    </a:lnTo>
                    <a:lnTo>
                      <a:pt x="1371" y="2501"/>
                    </a:lnTo>
                    <a:lnTo>
                      <a:pt x="880" y="2316"/>
                    </a:lnTo>
                    <a:lnTo>
                      <a:pt x="560" y="2274"/>
                    </a:lnTo>
                    <a:lnTo>
                      <a:pt x="426" y="2501"/>
                    </a:lnTo>
                    <a:lnTo>
                      <a:pt x="233" y="2381"/>
                    </a:lnTo>
                    <a:lnTo>
                      <a:pt x="223" y="1917"/>
                    </a:lnTo>
                    <a:lnTo>
                      <a:pt x="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37" name="Freeform 105"/>
              <p:cNvSpPr>
                <a:spLocks/>
              </p:cNvSpPr>
              <p:nvPr/>
            </p:nvSpPr>
            <p:spPr bwMode="auto">
              <a:xfrm>
                <a:off x="3452" y="2993"/>
                <a:ext cx="205" cy="104"/>
              </a:xfrm>
              <a:custGeom>
                <a:avLst/>
                <a:gdLst>
                  <a:gd name="T0" fmla="*/ 0 w 823"/>
                  <a:gd name="T1" fmla="*/ 209 h 417"/>
                  <a:gd name="T2" fmla="*/ 418 w 823"/>
                  <a:gd name="T3" fmla="*/ 78 h 417"/>
                  <a:gd name="T4" fmla="*/ 823 w 823"/>
                  <a:gd name="T5" fmla="*/ 0 h 417"/>
                  <a:gd name="T6" fmla="*/ 669 w 823"/>
                  <a:gd name="T7" fmla="*/ 164 h 417"/>
                  <a:gd name="T8" fmla="*/ 734 w 823"/>
                  <a:gd name="T9" fmla="*/ 417 h 417"/>
                  <a:gd name="T10" fmla="*/ 0 w 823"/>
                  <a:gd name="T11" fmla="*/ 209 h 417"/>
                  <a:gd name="T12" fmla="*/ 0 w 823"/>
                  <a:gd name="T13" fmla="*/ 20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3" h="417">
                    <a:moveTo>
                      <a:pt x="0" y="209"/>
                    </a:moveTo>
                    <a:lnTo>
                      <a:pt x="418" y="78"/>
                    </a:lnTo>
                    <a:lnTo>
                      <a:pt x="823" y="0"/>
                    </a:lnTo>
                    <a:lnTo>
                      <a:pt x="669" y="164"/>
                    </a:lnTo>
                    <a:lnTo>
                      <a:pt x="734" y="417"/>
                    </a:lnTo>
                    <a:lnTo>
                      <a:pt x="0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38" name="Freeform 106"/>
              <p:cNvSpPr>
                <a:spLocks/>
              </p:cNvSpPr>
              <p:nvPr/>
            </p:nvSpPr>
            <p:spPr bwMode="auto">
              <a:xfrm>
                <a:off x="3486" y="3179"/>
                <a:ext cx="185" cy="183"/>
              </a:xfrm>
              <a:custGeom>
                <a:avLst/>
                <a:gdLst>
                  <a:gd name="T0" fmla="*/ 192 w 739"/>
                  <a:gd name="T1" fmla="*/ 20 h 731"/>
                  <a:gd name="T2" fmla="*/ 87 w 739"/>
                  <a:gd name="T3" fmla="*/ 97 h 731"/>
                  <a:gd name="T4" fmla="*/ 19 w 739"/>
                  <a:gd name="T5" fmla="*/ 198 h 731"/>
                  <a:gd name="T6" fmla="*/ 0 w 739"/>
                  <a:gd name="T7" fmla="*/ 347 h 731"/>
                  <a:gd name="T8" fmla="*/ 34 w 739"/>
                  <a:gd name="T9" fmla="*/ 491 h 731"/>
                  <a:gd name="T10" fmla="*/ 111 w 739"/>
                  <a:gd name="T11" fmla="*/ 606 h 731"/>
                  <a:gd name="T12" fmla="*/ 201 w 739"/>
                  <a:gd name="T13" fmla="*/ 693 h 731"/>
                  <a:gd name="T14" fmla="*/ 269 w 739"/>
                  <a:gd name="T15" fmla="*/ 722 h 731"/>
                  <a:gd name="T16" fmla="*/ 552 w 739"/>
                  <a:gd name="T17" fmla="*/ 731 h 731"/>
                  <a:gd name="T18" fmla="*/ 691 w 739"/>
                  <a:gd name="T19" fmla="*/ 630 h 731"/>
                  <a:gd name="T20" fmla="*/ 739 w 739"/>
                  <a:gd name="T21" fmla="*/ 520 h 731"/>
                  <a:gd name="T22" fmla="*/ 724 w 739"/>
                  <a:gd name="T23" fmla="*/ 351 h 731"/>
                  <a:gd name="T24" fmla="*/ 676 w 739"/>
                  <a:gd name="T25" fmla="*/ 208 h 731"/>
                  <a:gd name="T26" fmla="*/ 575 w 739"/>
                  <a:gd name="T27" fmla="*/ 102 h 731"/>
                  <a:gd name="T28" fmla="*/ 441 w 739"/>
                  <a:gd name="T29" fmla="*/ 24 h 731"/>
                  <a:gd name="T30" fmla="*/ 278 w 739"/>
                  <a:gd name="T31" fmla="*/ 0 h 731"/>
                  <a:gd name="T32" fmla="*/ 192 w 739"/>
                  <a:gd name="T33" fmla="*/ 20 h 731"/>
                  <a:gd name="T34" fmla="*/ 192 w 739"/>
                  <a:gd name="T35" fmla="*/ 2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9" h="731">
                    <a:moveTo>
                      <a:pt x="192" y="20"/>
                    </a:moveTo>
                    <a:lnTo>
                      <a:pt x="87" y="97"/>
                    </a:lnTo>
                    <a:lnTo>
                      <a:pt x="19" y="198"/>
                    </a:lnTo>
                    <a:lnTo>
                      <a:pt x="0" y="347"/>
                    </a:lnTo>
                    <a:lnTo>
                      <a:pt x="34" y="491"/>
                    </a:lnTo>
                    <a:lnTo>
                      <a:pt x="111" y="606"/>
                    </a:lnTo>
                    <a:lnTo>
                      <a:pt x="201" y="693"/>
                    </a:lnTo>
                    <a:lnTo>
                      <a:pt x="269" y="722"/>
                    </a:lnTo>
                    <a:lnTo>
                      <a:pt x="552" y="731"/>
                    </a:lnTo>
                    <a:lnTo>
                      <a:pt x="691" y="630"/>
                    </a:lnTo>
                    <a:lnTo>
                      <a:pt x="739" y="520"/>
                    </a:lnTo>
                    <a:lnTo>
                      <a:pt x="724" y="351"/>
                    </a:lnTo>
                    <a:lnTo>
                      <a:pt x="676" y="208"/>
                    </a:lnTo>
                    <a:lnTo>
                      <a:pt x="575" y="102"/>
                    </a:lnTo>
                    <a:lnTo>
                      <a:pt x="441" y="24"/>
                    </a:lnTo>
                    <a:lnTo>
                      <a:pt x="278" y="0"/>
                    </a:lnTo>
                    <a:lnTo>
                      <a:pt x="192" y="20"/>
                    </a:lnTo>
                    <a:lnTo>
                      <a:pt x="192" y="20"/>
                    </a:lnTo>
                    <a:close/>
                  </a:path>
                </a:pathLst>
              </a:custGeom>
              <a:solidFill>
                <a:srgbClr val="FF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39" name="Freeform 107"/>
              <p:cNvSpPr>
                <a:spLocks/>
              </p:cNvSpPr>
              <p:nvPr/>
            </p:nvSpPr>
            <p:spPr bwMode="auto">
              <a:xfrm>
                <a:off x="3492" y="3188"/>
                <a:ext cx="164" cy="125"/>
              </a:xfrm>
              <a:custGeom>
                <a:avLst/>
                <a:gdLst>
                  <a:gd name="T0" fmla="*/ 637 w 660"/>
                  <a:gd name="T1" fmla="*/ 202 h 498"/>
                  <a:gd name="T2" fmla="*/ 523 w 660"/>
                  <a:gd name="T3" fmla="*/ 231 h 498"/>
                  <a:gd name="T4" fmla="*/ 587 w 660"/>
                  <a:gd name="T5" fmla="*/ 138 h 498"/>
                  <a:gd name="T6" fmla="*/ 516 w 660"/>
                  <a:gd name="T7" fmla="*/ 89 h 498"/>
                  <a:gd name="T8" fmla="*/ 449 w 660"/>
                  <a:gd name="T9" fmla="*/ 122 h 498"/>
                  <a:gd name="T10" fmla="*/ 446 w 660"/>
                  <a:gd name="T11" fmla="*/ 39 h 498"/>
                  <a:gd name="T12" fmla="*/ 340 w 660"/>
                  <a:gd name="T13" fmla="*/ 20 h 498"/>
                  <a:gd name="T14" fmla="*/ 242 w 660"/>
                  <a:gd name="T15" fmla="*/ 0 h 498"/>
                  <a:gd name="T16" fmla="*/ 122 w 660"/>
                  <a:gd name="T17" fmla="*/ 54 h 498"/>
                  <a:gd name="T18" fmla="*/ 68 w 660"/>
                  <a:gd name="T19" fmla="*/ 118 h 498"/>
                  <a:gd name="T20" fmla="*/ 91 w 660"/>
                  <a:gd name="T21" fmla="*/ 173 h 498"/>
                  <a:gd name="T22" fmla="*/ 42 w 660"/>
                  <a:gd name="T23" fmla="*/ 147 h 498"/>
                  <a:gd name="T24" fmla="*/ 4 w 660"/>
                  <a:gd name="T25" fmla="*/ 242 h 498"/>
                  <a:gd name="T26" fmla="*/ 76 w 660"/>
                  <a:gd name="T27" fmla="*/ 290 h 498"/>
                  <a:gd name="T28" fmla="*/ 0 w 660"/>
                  <a:gd name="T29" fmla="*/ 305 h 498"/>
                  <a:gd name="T30" fmla="*/ 42 w 660"/>
                  <a:gd name="T31" fmla="*/ 423 h 498"/>
                  <a:gd name="T32" fmla="*/ 106 w 660"/>
                  <a:gd name="T33" fmla="*/ 498 h 498"/>
                  <a:gd name="T34" fmla="*/ 100 w 660"/>
                  <a:gd name="T35" fmla="*/ 372 h 498"/>
                  <a:gd name="T36" fmla="*/ 146 w 660"/>
                  <a:gd name="T37" fmla="*/ 157 h 498"/>
                  <a:gd name="T38" fmla="*/ 279 w 660"/>
                  <a:gd name="T39" fmla="*/ 115 h 498"/>
                  <a:gd name="T40" fmla="*/ 416 w 660"/>
                  <a:gd name="T41" fmla="*/ 168 h 498"/>
                  <a:gd name="T42" fmla="*/ 504 w 660"/>
                  <a:gd name="T43" fmla="*/ 242 h 498"/>
                  <a:gd name="T44" fmla="*/ 617 w 660"/>
                  <a:gd name="T45" fmla="*/ 437 h 498"/>
                  <a:gd name="T46" fmla="*/ 600 w 660"/>
                  <a:gd name="T47" fmla="*/ 295 h 498"/>
                  <a:gd name="T48" fmla="*/ 660 w 660"/>
                  <a:gd name="T49" fmla="*/ 251 h 498"/>
                  <a:gd name="T50" fmla="*/ 637 w 660"/>
                  <a:gd name="T51" fmla="*/ 202 h 498"/>
                  <a:gd name="T52" fmla="*/ 637 w 660"/>
                  <a:gd name="T53" fmla="*/ 202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0" h="498">
                    <a:moveTo>
                      <a:pt x="637" y="202"/>
                    </a:moveTo>
                    <a:lnTo>
                      <a:pt x="523" y="231"/>
                    </a:lnTo>
                    <a:lnTo>
                      <a:pt x="587" y="138"/>
                    </a:lnTo>
                    <a:lnTo>
                      <a:pt x="516" y="89"/>
                    </a:lnTo>
                    <a:lnTo>
                      <a:pt x="449" y="122"/>
                    </a:lnTo>
                    <a:lnTo>
                      <a:pt x="446" y="39"/>
                    </a:lnTo>
                    <a:lnTo>
                      <a:pt x="340" y="20"/>
                    </a:lnTo>
                    <a:lnTo>
                      <a:pt x="242" y="0"/>
                    </a:lnTo>
                    <a:lnTo>
                      <a:pt x="122" y="54"/>
                    </a:lnTo>
                    <a:lnTo>
                      <a:pt x="68" y="118"/>
                    </a:lnTo>
                    <a:lnTo>
                      <a:pt x="91" y="173"/>
                    </a:lnTo>
                    <a:lnTo>
                      <a:pt x="42" y="147"/>
                    </a:lnTo>
                    <a:lnTo>
                      <a:pt x="4" y="242"/>
                    </a:lnTo>
                    <a:lnTo>
                      <a:pt x="76" y="290"/>
                    </a:lnTo>
                    <a:lnTo>
                      <a:pt x="0" y="305"/>
                    </a:lnTo>
                    <a:lnTo>
                      <a:pt x="42" y="423"/>
                    </a:lnTo>
                    <a:lnTo>
                      <a:pt x="106" y="498"/>
                    </a:lnTo>
                    <a:lnTo>
                      <a:pt x="100" y="372"/>
                    </a:lnTo>
                    <a:lnTo>
                      <a:pt x="146" y="157"/>
                    </a:lnTo>
                    <a:lnTo>
                      <a:pt x="279" y="115"/>
                    </a:lnTo>
                    <a:lnTo>
                      <a:pt x="416" y="168"/>
                    </a:lnTo>
                    <a:lnTo>
                      <a:pt x="504" y="242"/>
                    </a:lnTo>
                    <a:lnTo>
                      <a:pt x="617" y="437"/>
                    </a:lnTo>
                    <a:lnTo>
                      <a:pt x="600" y="295"/>
                    </a:lnTo>
                    <a:lnTo>
                      <a:pt x="660" y="251"/>
                    </a:lnTo>
                    <a:lnTo>
                      <a:pt x="637" y="202"/>
                    </a:lnTo>
                    <a:lnTo>
                      <a:pt x="637" y="202"/>
                    </a:lnTo>
                    <a:close/>
                  </a:path>
                </a:pathLst>
              </a:custGeom>
              <a:solidFill>
                <a:srgbClr val="CCB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0" name="Freeform 108"/>
              <p:cNvSpPr>
                <a:spLocks/>
              </p:cNvSpPr>
              <p:nvPr/>
            </p:nvSpPr>
            <p:spPr bwMode="auto">
              <a:xfrm>
                <a:off x="3548" y="3264"/>
                <a:ext cx="33" cy="60"/>
              </a:xfrm>
              <a:custGeom>
                <a:avLst/>
                <a:gdLst>
                  <a:gd name="T0" fmla="*/ 70 w 134"/>
                  <a:gd name="T1" fmla="*/ 0 h 239"/>
                  <a:gd name="T2" fmla="*/ 134 w 134"/>
                  <a:gd name="T3" fmla="*/ 120 h 239"/>
                  <a:gd name="T4" fmla="*/ 121 w 134"/>
                  <a:gd name="T5" fmla="*/ 204 h 239"/>
                  <a:gd name="T6" fmla="*/ 52 w 134"/>
                  <a:gd name="T7" fmla="*/ 239 h 239"/>
                  <a:gd name="T8" fmla="*/ 0 w 134"/>
                  <a:gd name="T9" fmla="*/ 148 h 239"/>
                  <a:gd name="T10" fmla="*/ 70 w 134"/>
                  <a:gd name="T11" fmla="*/ 0 h 239"/>
                  <a:gd name="T12" fmla="*/ 70 w 134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239">
                    <a:moveTo>
                      <a:pt x="70" y="0"/>
                    </a:moveTo>
                    <a:lnTo>
                      <a:pt x="134" y="120"/>
                    </a:lnTo>
                    <a:lnTo>
                      <a:pt x="121" y="204"/>
                    </a:lnTo>
                    <a:lnTo>
                      <a:pt x="52" y="239"/>
                    </a:lnTo>
                    <a:lnTo>
                      <a:pt x="0" y="148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CB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1" name="Freeform 109"/>
              <p:cNvSpPr>
                <a:spLocks/>
              </p:cNvSpPr>
              <p:nvPr/>
            </p:nvSpPr>
            <p:spPr bwMode="auto">
              <a:xfrm>
                <a:off x="3748" y="3247"/>
                <a:ext cx="83" cy="201"/>
              </a:xfrm>
              <a:custGeom>
                <a:avLst/>
                <a:gdLst>
                  <a:gd name="T0" fmla="*/ 82 w 336"/>
                  <a:gd name="T1" fmla="*/ 0 h 804"/>
                  <a:gd name="T2" fmla="*/ 336 w 336"/>
                  <a:gd name="T3" fmla="*/ 438 h 804"/>
                  <a:gd name="T4" fmla="*/ 288 w 336"/>
                  <a:gd name="T5" fmla="*/ 804 h 804"/>
                  <a:gd name="T6" fmla="*/ 0 w 336"/>
                  <a:gd name="T7" fmla="*/ 491 h 804"/>
                  <a:gd name="T8" fmla="*/ 87 w 336"/>
                  <a:gd name="T9" fmla="*/ 424 h 804"/>
                  <a:gd name="T10" fmla="*/ 82 w 336"/>
                  <a:gd name="T11" fmla="*/ 0 h 804"/>
                  <a:gd name="T12" fmla="*/ 82 w 336"/>
                  <a:gd name="T13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804">
                    <a:moveTo>
                      <a:pt x="82" y="0"/>
                    </a:moveTo>
                    <a:lnTo>
                      <a:pt x="336" y="438"/>
                    </a:lnTo>
                    <a:lnTo>
                      <a:pt x="288" y="804"/>
                    </a:lnTo>
                    <a:lnTo>
                      <a:pt x="0" y="491"/>
                    </a:lnTo>
                    <a:lnTo>
                      <a:pt x="87" y="424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2" name="Freeform 110"/>
              <p:cNvSpPr>
                <a:spLocks/>
              </p:cNvSpPr>
              <p:nvPr/>
            </p:nvSpPr>
            <p:spPr bwMode="auto">
              <a:xfrm>
                <a:off x="3733" y="3426"/>
                <a:ext cx="76" cy="133"/>
              </a:xfrm>
              <a:custGeom>
                <a:avLst/>
                <a:gdLst>
                  <a:gd name="T0" fmla="*/ 148 w 301"/>
                  <a:gd name="T1" fmla="*/ 0 h 534"/>
                  <a:gd name="T2" fmla="*/ 301 w 301"/>
                  <a:gd name="T3" fmla="*/ 111 h 534"/>
                  <a:gd name="T4" fmla="*/ 272 w 301"/>
                  <a:gd name="T5" fmla="*/ 467 h 534"/>
                  <a:gd name="T6" fmla="*/ 138 w 301"/>
                  <a:gd name="T7" fmla="*/ 534 h 534"/>
                  <a:gd name="T8" fmla="*/ 0 w 301"/>
                  <a:gd name="T9" fmla="*/ 409 h 534"/>
                  <a:gd name="T10" fmla="*/ 104 w 301"/>
                  <a:gd name="T11" fmla="*/ 322 h 534"/>
                  <a:gd name="T12" fmla="*/ 148 w 301"/>
                  <a:gd name="T13" fmla="*/ 0 h 534"/>
                  <a:gd name="T14" fmla="*/ 148 w 301"/>
                  <a:gd name="T15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1" h="534">
                    <a:moveTo>
                      <a:pt x="148" y="0"/>
                    </a:moveTo>
                    <a:lnTo>
                      <a:pt x="301" y="111"/>
                    </a:lnTo>
                    <a:lnTo>
                      <a:pt x="272" y="467"/>
                    </a:lnTo>
                    <a:lnTo>
                      <a:pt x="138" y="534"/>
                    </a:lnTo>
                    <a:lnTo>
                      <a:pt x="0" y="409"/>
                    </a:lnTo>
                    <a:lnTo>
                      <a:pt x="104" y="322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3" name="Freeform 111"/>
              <p:cNvSpPr>
                <a:spLocks/>
              </p:cNvSpPr>
              <p:nvPr/>
            </p:nvSpPr>
            <p:spPr bwMode="auto">
              <a:xfrm>
                <a:off x="3779" y="3071"/>
                <a:ext cx="291" cy="574"/>
              </a:xfrm>
              <a:custGeom>
                <a:avLst/>
                <a:gdLst>
                  <a:gd name="T0" fmla="*/ 92 w 1165"/>
                  <a:gd name="T1" fmla="*/ 507 h 2295"/>
                  <a:gd name="T2" fmla="*/ 558 w 1165"/>
                  <a:gd name="T3" fmla="*/ 268 h 2295"/>
                  <a:gd name="T4" fmla="*/ 1165 w 1165"/>
                  <a:gd name="T5" fmla="*/ 0 h 2295"/>
                  <a:gd name="T6" fmla="*/ 992 w 1165"/>
                  <a:gd name="T7" fmla="*/ 925 h 2295"/>
                  <a:gd name="T8" fmla="*/ 981 w 1165"/>
                  <a:gd name="T9" fmla="*/ 1589 h 2295"/>
                  <a:gd name="T10" fmla="*/ 814 w 1165"/>
                  <a:gd name="T11" fmla="*/ 1738 h 2295"/>
                  <a:gd name="T12" fmla="*/ 799 w 1165"/>
                  <a:gd name="T13" fmla="*/ 1577 h 2295"/>
                  <a:gd name="T14" fmla="*/ 256 w 1165"/>
                  <a:gd name="T15" fmla="*/ 2039 h 2295"/>
                  <a:gd name="T16" fmla="*/ 259 w 1165"/>
                  <a:gd name="T17" fmla="*/ 2213 h 2295"/>
                  <a:gd name="T18" fmla="*/ 0 w 1165"/>
                  <a:gd name="T19" fmla="*/ 2295 h 2295"/>
                  <a:gd name="T20" fmla="*/ 92 w 1165"/>
                  <a:gd name="T21" fmla="*/ 507 h 2295"/>
                  <a:gd name="T22" fmla="*/ 92 w 1165"/>
                  <a:gd name="T23" fmla="*/ 507 h 2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5" h="2295">
                    <a:moveTo>
                      <a:pt x="92" y="507"/>
                    </a:moveTo>
                    <a:lnTo>
                      <a:pt x="558" y="268"/>
                    </a:lnTo>
                    <a:lnTo>
                      <a:pt x="1165" y="0"/>
                    </a:lnTo>
                    <a:lnTo>
                      <a:pt x="992" y="925"/>
                    </a:lnTo>
                    <a:lnTo>
                      <a:pt x="981" y="1589"/>
                    </a:lnTo>
                    <a:lnTo>
                      <a:pt x="814" y="1738"/>
                    </a:lnTo>
                    <a:lnTo>
                      <a:pt x="799" y="1577"/>
                    </a:lnTo>
                    <a:lnTo>
                      <a:pt x="256" y="2039"/>
                    </a:lnTo>
                    <a:lnTo>
                      <a:pt x="259" y="2213"/>
                    </a:lnTo>
                    <a:lnTo>
                      <a:pt x="0" y="2295"/>
                    </a:lnTo>
                    <a:lnTo>
                      <a:pt x="92" y="507"/>
                    </a:lnTo>
                    <a:lnTo>
                      <a:pt x="92" y="507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4" name="Freeform 112"/>
              <p:cNvSpPr>
                <a:spLocks/>
              </p:cNvSpPr>
              <p:nvPr/>
            </p:nvSpPr>
            <p:spPr bwMode="auto">
              <a:xfrm>
                <a:off x="3468" y="3475"/>
                <a:ext cx="297" cy="84"/>
              </a:xfrm>
              <a:custGeom>
                <a:avLst/>
                <a:gdLst>
                  <a:gd name="T0" fmla="*/ 0 w 1185"/>
                  <a:gd name="T1" fmla="*/ 0 h 336"/>
                  <a:gd name="T2" fmla="*/ 33 w 1185"/>
                  <a:gd name="T3" fmla="*/ 61 h 336"/>
                  <a:gd name="T4" fmla="*/ 1117 w 1185"/>
                  <a:gd name="T5" fmla="*/ 336 h 336"/>
                  <a:gd name="T6" fmla="*/ 1185 w 1185"/>
                  <a:gd name="T7" fmla="*/ 220 h 336"/>
                  <a:gd name="T8" fmla="*/ 1031 w 1185"/>
                  <a:gd name="T9" fmla="*/ 250 h 336"/>
                  <a:gd name="T10" fmla="*/ 523 w 1185"/>
                  <a:gd name="T11" fmla="*/ 114 h 336"/>
                  <a:gd name="T12" fmla="*/ 0 w 1185"/>
                  <a:gd name="T13" fmla="*/ 0 h 336"/>
                  <a:gd name="T14" fmla="*/ 0 w 1185"/>
                  <a:gd name="T1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5" h="336">
                    <a:moveTo>
                      <a:pt x="0" y="0"/>
                    </a:moveTo>
                    <a:lnTo>
                      <a:pt x="33" y="61"/>
                    </a:lnTo>
                    <a:lnTo>
                      <a:pt x="1117" y="336"/>
                    </a:lnTo>
                    <a:lnTo>
                      <a:pt x="1185" y="220"/>
                    </a:lnTo>
                    <a:lnTo>
                      <a:pt x="1031" y="250"/>
                    </a:lnTo>
                    <a:lnTo>
                      <a:pt x="523" y="1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5" name="Freeform 113"/>
              <p:cNvSpPr>
                <a:spLocks/>
              </p:cNvSpPr>
              <p:nvPr/>
            </p:nvSpPr>
            <p:spPr bwMode="auto">
              <a:xfrm>
                <a:off x="3706" y="3224"/>
                <a:ext cx="65" cy="136"/>
              </a:xfrm>
              <a:custGeom>
                <a:avLst/>
                <a:gdLst>
                  <a:gd name="T0" fmla="*/ 4 w 260"/>
                  <a:gd name="T1" fmla="*/ 61 h 543"/>
                  <a:gd name="T2" fmla="*/ 154 w 260"/>
                  <a:gd name="T3" fmla="*/ 0 h 543"/>
                  <a:gd name="T4" fmla="*/ 260 w 260"/>
                  <a:gd name="T5" fmla="*/ 87 h 543"/>
                  <a:gd name="T6" fmla="*/ 254 w 260"/>
                  <a:gd name="T7" fmla="*/ 514 h 543"/>
                  <a:gd name="T8" fmla="*/ 67 w 260"/>
                  <a:gd name="T9" fmla="*/ 543 h 543"/>
                  <a:gd name="T10" fmla="*/ 0 w 260"/>
                  <a:gd name="T11" fmla="*/ 110 h 543"/>
                  <a:gd name="T12" fmla="*/ 4 w 260"/>
                  <a:gd name="T13" fmla="*/ 61 h 543"/>
                  <a:gd name="T14" fmla="*/ 4 w 260"/>
                  <a:gd name="T15" fmla="*/ 61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543">
                    <a:moveTo>
                      <a:pt x="4" y="61"/>
                    </a:moveTo>
                    <a:lnTo>
                      <a:pt x="154" y="0"/>
                    </a:lnTo>
                    <a:lnTo>
                      <a:pt x="260" y="87"/>
                    </a:lnTo>
                    <a:lnTo>
                      <a:pt x="254" y="514"/>
                    </a:lnTo>
                    <a:lnTo>
                      <a:pt x="67" y="543"/>
                    </a:lnTo>
                    <a:lnTo>
                      <a:pt x="0" y="110"/>
                    </a:lnTo>
                    <a:lnTo>
                      <a:pt x="4" y="61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FF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6" name="Freeform 114"/>
              <p:cNvSpPr>
                <a:spLocks/>
              </p:cNvSpPr>
              <p:nvPr/>
            </p:nvSpPr>
            <p:spPr bwMode="auto">
              <a:xfrm>
                <a:off x="3712" y="3393"/>
                <a:ext cx="59" cy="133"/>
              </a:xfrm>
              <a:custGeom>
                <a:avLst/>
                <a:gdLst>
                  <a:gd name="T0" fmla="*/ 0 w 235"/>
                  <a:gd name="T1" fmla="*/ 48 h 528"/>
                  <a:gd name="T2" fmla="*/ 82 w 235"/>
                  <a:gd name="T3" fmla="*/ 0 h 528"/>
                  <a:gd name="T4" fmla="*/ 143 w 235"/>
                  <a:gd name="T5" fmla="*/ 5 h 528"/>
                  <a:gd name="T6" fmla="*/ 235 w 235"/>
                  <a:gd name="T7" fmla="*/ 90 h 528"/>
                  <a:gd name="T8" fmla="*/ 191 w 235"/>
                  <a:gd name="T9" fmla="*/ 451 h 528"/>
                  <a:gd name="T10" fmla="*/ 114 w 235"/>
                  <a:gd name="T11" fmla="*/ 528 h 528"/>
                  <a:gd name="T12" fmla="*/ 48 w 235"/>
                  <a:gd name="T13" fmla="*/ 480 h 528"/>
                  <a:gd name="T14" fmla="*/ 0 w 235"/>
                  <a:gd name="T15" fmla="*/ 48 h 528"/>
                  <a:gd name="T16" fmla="*/ 0 w 235"/>
                  <a:gd name="T17" fmla="*/ 4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528">
                    <a:moveTo>
                      <a:pt x="0" y="48"/>
                    </a:moveTo>
                    <a:lnTo>
                      <a:pt x="82" y="0"/>
                    </a:lnTo>
                    <a:lnTo>
                      <a:pt x="143" y="5"/>
                    </a:lnTo>
                    <a:lnTo>
                      <a:pt x="235" y="90"/>
                    </a:lnTo>
                    <a:lnTo>
                      <a:pt x="191" y="451"/>
                    </a:lnTo>
                    <a:lnTo>
                      <a:pt x="114" y="528"/>
                    </a:lnTo>
                    <a:lnTo>
                      <a:pt x="48" y="48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7" name="Freeform 115"/>
              <p:cNvSpPr>
                <a:spLocks/>
              </p:cNvSpPr>
              <p:nvPr/>
            </p:nvSpPr>
            <p:spPr bwMode="auto">
              <a:xfrm>
                <a:off x="3540" y="3264"/>
                <a:ext cx="166" cy="162"/>
              </a:xfrm>
              <a:custGeom>
                <a:avLst/>
                <a:gdLst>
                  <a:gd name="T0" fmla="*/ 0 w 662"/>
                  <a:gd name="T1" fmla="*/ 363 h 649"/>
                  <a:gd name="T2" fmla="*/ 122 w 662"/>
                  <a:gd name="T3" fmla="*/ 507 h 649"/>
                  <a:gd name="T4" fmla="*/ 210 w 662"/>
                  <a:gd name="T5" fmla="*/ 581 h 649"/>
                  <a:gd name="T6" fmla="*/ 309 w 662"/>
                  <a:gd name="T7" fmla="*/ 649 h 649"/>
                  <a:gd name="T8" fmla="*/ 442 w 662"/>
                  <a:gd name="T9" fmla="*/ 644 h 649"/>
                  <a:gd name="T10" fmla="*/ 576 w 662"/>
                  <a:gd name="T11" fmla="*/ 577 h 649"/>
                  <a:gd name="T12" fmla="*/ 638 w 662"/>
                  <a:gd name="T13" fmla="*/ 468 h 649"/>
                  <a:gd name="T14" fmla="*/ 662 w 662"/>
                  <a:gd name="T15" fmla="*/ 338 h 649"/>
                  <a:gd name="T16" fmla="*/ 609 w 662"/>
                  <a:gd name="T17" fmla="*/ 146 h 649"/>
                  <a:gd name="T18" fmla="*/ 501 w 662"/>
                  <a:gd name="T19" fmla="*/ 0 h 649"/>
                  <a:gd name="T20" fmla="*/ 523 w 662"/>
                  <a:gd name="T21" fmla="*/ 143 h 649"/>
                  <a:gd name="T22" fmla="*/ 486 w 662"/>
                  <a:gd name="T23" fmla="*/ 253 h 649"/>
                  <a:gd name="T24" fmla="*/ 407 w 662"/>
                  <a:gd name="T25" fmla="*/ 329 h 649"/>
                  <a:gd name="T26" fmla="*/ 254 w 662"/>
                  <a:gd name="T27" fmla="*/ 391 h 649"/>
                  <a:gd name="T28" fmla="*/ 0 w 662"/>
                  <a:gd name="T29" fmla="*/ 363 h 649"/>
                  <a:gd name="T30" fmla="*/ 0 w 662"/>
                  <a:gd name="T31" fmla="*/ 363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2" h="649">
                    <a:moveTo>
                      <a:pt x="0" y="363"/>
                    </a:moveTo>
                    <a:lnTo>
                      <a:pt x="122" y="507"/>
                    </a:lnTo>
                    <a:lnTo>
                      <a:pt x="210" y="581"/>
                    </a:lnTo>
                    <a:lnTo>
                      <a:pt x="309" y="649"/>
                    </a:lnTo>
                    <a:lnTo>
                      <a:pt x="442" y="644"/>
                    </a:lnTo>
                    <a:lnTo>
                      <a:pt x="576" y="577"/>
                    </a:lnTo>
                    <a:lnTo>
                      <a:pt x="638" y="468"/>
                    </a:lnTo>
                    <a:lnTo>
                      <a:pt x="662" y="338"/>
                    </a:lnTo>
                    <a:lnTo>
                      <a:pt x="609" y="146"/>
                    </a:lnTo>
                    <a:lnTo>
                      <a:pt x="501" y="0"/>
                    </a:lnTo>
                    <a:lnTo>
                      <a:pt x="523" y="143"/>
                    </a:lnTo>
                    <a:lnTo>
                      <a:pt x="486" y="253"/>
                    </a:lnTo>
                    <a:lnTo>
                      <a:pt x="407" y="329"/>
                    </a:lnTo>
                    <a:lnTo>
                      <a:pt x="254" y="391"/>
                    </a:lnTo>
                    <a:lnTo>
                      <a:pt x="0" y="363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8" name="Freeform 116"/>
              <p:cNvSpPr>
                <a:spLocks/>
              </p:cNvSpPr>
              <p:nvPr/>
            </p:nvSpPr>
            <p:spPr bwMode="auto">
              <a:xfrm>
                <a:off x="3525" y="3266"/>
                <a:ext cx="139" cy="95"/>
              </a:xfrm>
              <a:custGeom>
                <a:avLst/>
                <a:gdLst>
                  <a:gd name="T0" fmla="*/ 0 w 557"/>
                  <a:gd name="T1" fmla="*/ 282 h 380"/>
                  <a:gd name="T2" fmla="*/ 54 w 557"/>
                  <a:gd name="T3" fmla="*/ 331 h 380"/>
                  <a:gd name="T4" fmla="*/ 157 w 557"/>
                  <a:gd name="T5" fmla="*/ 375 h 380"/>
                  <a:gd name="T6" fmla="*/ 296 w 557"/>
                  <a:gd name="T7" fmla="*/ 380 h 380"/>
                  <a:gd name="T8" fmla="*/ 420 w 557"/>
                  <a:gd name="T9" fmla="*/ 349 h 380"/>
                  <a:gd name="T10" fmla="*/ 549 w 557"/>
                  <a:gd name="T11" fmla="*/ 254 h 380"/>
                  <a:gd name="T12" fmla="*/ 557 w 557"/>
                  <a:gd name="T13" fmla="*/ 176 h 380"/>
                  <a:gd name="T14" fmla="*/ 540 w 557"/>
                  <a:gd name="T15" fmla="*/ 97 h 380"/>
                  <a:gd name="T16" fmla="*/ 477 w 557"/>
                  <a:gd name="T17" fmla="*/ 73 h 380"/>
                  <a:gd name="T18" fmla="*/ 408 w 557"/>
                  <a:gd name="T19" fmla="*/ 0 h 380"/>
                  <a:gd name="T20" fmla="*/ 291 w 557"/>
                  <a:gd name="T21" fmla="*/ 43 h 380"/>
                  <a:gd name="T22" fmla="*/ 289 w 557"/>
                  <a:gd name="T23" fmla="*/ 159 h 380"/>
                  <a:gd name="T24" fmla="*/ 257 w 557"/>
                  <a:gd name="T25" fmla="*/ 241 h 380"/>
                  <a:gd name="T26" fmla="*/ 196 w 557"/>
                  <a:gd name="T27" fmla="*/ 288 h 380"/>
                  <a:gd name="T28" fmla="*/ 59 w 557"/>
                  <a:gd name="T29" fmla="*/ 264 h 380"/>
                  <a:gd name="T30" fmla="*/ 10 w 557"/>
                  <a:gd name="T31" fmla="*/ 220 h 380"/>
                  <a:gd name="T32" fmla="*/ 0 w 557"/>
                  <a:gd name="T33" fmla="*/ 282 h 380"/>
                  <a:gd name="T34" fmla="*/ 0 w 557"/>
                  <a:gd name="T35" fmla="*/ 282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7" h="380">
                    <a:moveTo>
                      <a:pt x="0" y="282"/>
                    </a:moveTo>
                    <a:lnTo>
                      <a:pt x="54" y="331"/>
                    </a:lnTo>
                    <a:lnTo>
                      <a:pt x="157" y="375"/>
                    </a:lnTo>
                    <a:lnTo>
                      <a:pt x="296" y="380"/>
                    </a:lnTo>
                    <a:lnTo>
                      <a:pt x="420" y="349"/>
                    </a:lnTo>
                    <a:lnTo>
                      <a:pt x="549" y="254"/>
                    </a:lnTo>
                    <a:lnTo>
                      <a:pt x="557" y="176"/>
                    </a:lnTo>
                    <a:lnTo>
                      <a:pt x="540" y="97"/>
                    </a:lnTo>
                    <a:lnTo>
                      <a:pt x="477" y="73"/>
                    </a:lnTo>
                    <a:lnTo>
                      <a:pt x="408" y="0"/>
                    </a:lnTo>
                    <a:lnTo>
                      <a:pt x="291" y="43"/>
                    </a:lnTo>
                    <a:lnTo>
                      <a:pt x="289" y="159"/>
                    </a:lnTo>
                    <a:lnTo>
                      <a:pt x="257" y="241"/>
                    </a:lnTo>
                    <a:lnTo>
                      <a:pt x="196" y="288"/>
                    </a:lnTo>
                    <a:lnTo>
                      <a:pt x="59" y="264"/>
                    </a:lnTo>
                    <a:lnTo>
                      <a:pt x="10" y="220"/>
                    </a:lnTo>
                    <a:lnTo>
                      <a:pt x="0" y="282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49" name="Freeform 117"/>
              <p:cNvSpPr>
                <a:spLocks/>
              </p:cNvSpPr>
              <p:nvPr/>
            </p:nvSpPr>
            <p:spPr bwMode="auto">
              <a:xfrm>
                <a:off x="3526" y="3253"/>
                <a:ext cx="50" cy="68"/>
              </a:xfrm>
              <a:custGeom>
                <a:avLst/>
                <a:gdLst>
                  <a:gd name="T0" fmla="*/ 0 w 198"/>
                  <a:gd name="T1" fmla="*/ 94 h 273"/>
                  <a:gd name="T2" fmla="*/ 33 w 198"/>
                  <a:gd name="T3" fmla="*/ 19 h 273"/>
                  <a:gd name="T4" fmla="*/ 93 w 198"/>
                  <a:gd name="T5" fmla="*/ 0 h 273"/>
                  <a:gd name="T6" fmla="*/ 153 w 198"/>
                  <a:gd name="T7" fmla="*/ 22 h 273"/>
                  <a:gd name="T8" fmla="*/ 198 w 198"/>
                  <a:gd name="T9" fmla="*/ 110 h 273"/>
                  <a:gd name="T10" fmla="*/ 148 w 198"/>
                  <a:gd name="T11" fmla="*/ 163 h 273"/>
                  <a:gd name="T12" fmla="*/ 143 w 198"/>
                  <a:gd name="T13" fmla="*/ 273 h 273"/>
                  <a:gd name="T14" fmla="*/ 61 w 198"/>
                  <a:gd name="T15" fmla="*/ 221 h 273"/>
                  <a:gd name="T16" fmla="*/ 19 w 198"/>
                  <a:gd name="T17" fmla="*/ 146 h 273"/>
                  <a:gd name="T18" fmla="*/ 0 w 198"/>
                  <a:gd name="T19" fmla="*/ 94 h 273"/>
                  <a:gd name="T20" fmla="*/ 0 w 198"/>
                  <a:gd name="T21" fmla="*/ 94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8" h="273">
                    <a:moveTo>
                      <a:pt x="0" y="94"/>
                    </a:moveTo>
                    <a:lnTo>
                      <a:pt x="33" y="19"/>
                    </a:lnTo>
                    <a:lnTo>
                      <a:pt x="93" y="0"/>
                    </a:lnTo>
                    <a:lnTo>
                      <a:pt x="153" y="22"/>
                    </a:lnTo>
                    <a:lnTo>
                      <a:pt x="198" y="110"/>
                    </a:lnTo>
                    <a:lnTo>
                      <a:pt x="148" y="163"/>
                    </a:lnTo>
                    <a:lnTo>
                      <a:pt x="143" y="273"/>
                    </a:lnTo>
                    <a:lnTo>
                      <a:pt x="61" y="221"/>
                    </a:lnTo>
                    <a:lnTo>
                      <a:pt x="19" y="146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0" name="Freeform 118"/>
              <p:cNvSpPr>
                <a:spLocks/>
              </p:cNvSpPr>
              <p:nvPr/>
            </p:nvSpPr>
            <p:spPr bwMode="auto">
              <a:xfrm>
                <a:off x="3734" y="3251"/>
                <a:ext cx="30" cy="115"/>
              </a:xfrm>
              <a:custGeom>
                <a:avLst/>
                <a:gdLst>
                  <a:gd name="T0" fmla="*/ 0 w 118"/>
                  <a:gd name="T1" fmla="*/ 67 h 460"/>
                  <a:gd name="T2" fmla="*/ 2 w 118"/>
                  <a:gd name="T3" fmla="*/ 391 h 460"/>
                  <a:gd name="T4" fmla="*/ 116 w 118"/>
                  <a:gd name="T5" fmla="*/ 460 h 460"/>
                  <a:gd name="T6" fmla="*/ 118 w 118"/>
                  <a:gd name="T7" fmla="*/ 0 h 460"/>
                  <a:gd name="T8" fmla="*/ 44 w 118"/>
                  <a:gd name="T9" fmla="*/ 50 h 460"/>
                  <a:gd name="T10" fmla="*/ 0 w 118"/>
                  <a:gd name="T11" fmla="*/ 67 h 460"/>
                  <a:gd name="T12" fmla="*/ 0 w 118"/>
                  <a:gd name="T13" fmla="*/ 67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460">
                    <a:moveTo>
                      <a:pt x="0" y="67"/>
                    </a:moveTo>
                    <a:lnTo>
                      <a:pt x="2" y="391"/>
                    </a:lnTo>
                    <a:lnTo>
                      <a:pt x="116" y="460"/>
                    </a:lnTo>
                    <a:lnTo>
                      <a:pt x="118" y="0"/>
                    </a:lnTo>
                    <a:lnTo>
                      <a:pt x="44" y="50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1" name="Freeform 119"/>
              <p:cNvSpPr>
                <a:spLocks/>
              </p:cNvSpPr>
              <p:nvPr/>
            </p:nvSpPr>
            <p:spPr bwMode="auto">
              <a:xfrm>
                <a:off x="3734" y="3416"/>
                <a:ext cx="28" cy="102"/>
              </a:xfrm>
              <a:custGeom>
                <a:avLst/>
                <a:gdLst>
                  <a:gd name="T0" fmla="*/ 7 w 110"/>
                  <a:gd name="T1" fmla="*/ 63 h 407"/>
                  <a:gd name="T2" fmla="*/ 105 w 110"/>
                  <a:gd name="T3" fmla="*/ 0 h 407"/>
                  <a:gd name="T4" fmla="*/ 110 w 110"/>
                  <a:gd name="T5" fmla="*/ 380 h 407"/>
                  <a:gd name="T6" fmla="*/ 36 w 110"/>
                  <a:gd name="T7" fmla="*/ 407 h 407"/>
                  <a:gd name="T8" fmla="*/ 0 w 110"/>
                  <a:gd name="T9" fmla="*/ 374 h 407"/>
                  <a:gd name="T10" fmla="*/ 7 w 110"/>
                  <a:gd name="T11" fmla="*/ 63 h 407"/>
                  <a:gd name="T12" fmla="*/ 7 w 110"/>
                  <a:gd name="T13" fmla="*/ 6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407">
                    <a:moveTo>
                      <a:pt x="7" y="63"/>
                    </a:moveTo>
                    <a:lnTo>
                      <a:pt x="105" y="0"/>
                    </a:lnTo>
                    <a:lnTo>
                      <a:pt x="110" y="380"/>
                    </a:lnTo>
                    <a:lnTo>
                      <a:pt x="36" y="407"/>
                    </a:lnTo>
                    <a:lnTo>
                      <a:pt x="0" y="374"/>
                    </a:lnTo>
                    <a:lnTo>
                      <a:pt x="7" y="63"/>
                    </a:lnTo>
                    <a:lnTo>
                      <a:pt x="7" y="63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2" name="Freeform 120"/>
              <p:cNvSpPr>
                <a:spLocks/>
              </p:cNvSpPr>
              <p:nvPr/>
            </p:nvSpPr>
            <p:spPr bwMode="auto">
              <a:xfrm>
                <a:off x="3414" y="3122"/>
                <a:ext cx="338" cy="424"/>
              </a:xfrm>
              <a:custGeom>
                <a:avLst/>
                <a:gdLst>
                  <a:gd name="T0" fmla="*/ 1351 w 1351"/>
                  <a:gd name="T1" fmla="*/ 450 h 1696"/>
                  <a:gd name="T2" fmla="*/ 1351 w 1351"/>
                  <a:gd name="T3" fmla="*/ 321 h 1696"/>
                  <a:gd name="T4" fmla="*/ 673 w 1351"/>
                  <a:gd name="T5" fmla="*/ 119 h 1696"/>
                  <a:gd name="T6" fmla="*/ 109 w 1351"/>
                  <a:gd name="T7" fmla="*/ 0 h 1696"/>
                  <a:gd name="T8" fmla="*/ 0 w 1351"/>
                  <a:gd name="T9" fmla="*/ 35 h 1696"/>
                  <a:gd name="T10" fmla="*/ 58 w 1351"/>
                  <a:gd name="T11" fmla="*/ 352 h 1696"/>
                  <a:gd name="T12" fmla="*/ 129 w 1351"/>
                  <a:gd name="T13" fmla="*/ 985 h 1696"/>
                  <a:gd name="T14" fmla="*/ 192 w 1351"/>
                  <a:gd name="T15" fmla="*/ 1431 h 1696"/>
                  <a:gd name="T16" fmla="*/ 310 w 1351"/>
                  <a:gd name="T17" fmla="*/ 1467 h 1696"/>
                  <a:gd name="T18" fmla="*/ 689 w 1351"/>
                  <a:gd name="T19" fmla="*/ 1535 h 1696"/>
                  <a:gd name="T20" fmla="*/ 1170 w 1351"/>
                  <a:gd name="T21" fmla="*/ 1659 h 1696"/>
                  <a:gd name="T22" fmla="*/ 1243 w 1351"/>
                  <a:gd name="T23" fmla="*/ 1696 h 1696"/>
                  <a:gd name="T24" fmla="*/ 1314 w 1351"/>
                  <a:gd name="T25" fmla="*/ 1674 h 1696"/>
                  <a:gd name="T26" fmla="*/ 1336 w 1351"/>
                  <a:gd name="T27" fmla="*/ 1596 h 1696"/>
                  <a:gd name="T28" fmla="*/ 1258 w 1351"/>
                  <a:gd name="T29" fmla="*/ 1586 h 1696"/>
                  <a:gd name="T30" fmla="*/ 1248 w 1351"/>
                  <a:gd name="T31" fmla="*/ 1633 h 1696"/>
                  <a:gd name="T32" fmla="*/ 973 w 1351"/>
                  <a:gd name="T33" fmla="*/ 1561 h 1696"/>
                  <a:gd name="T34" fmla="*/ 627 w 1351"/>
                  <a:gd name="T35" fmla="*/ 1478 h 1696"/>
                  <a:gd name="T36" fmla="*/ 234 w 1351"/>
                  <a:gd name="T37" fmla="*/ 1405 h 1696"/>
                  <a:gd name="T38" fmla="*/ 141 w 1351"/>
                  <a:gd name="T39" fmla="*/ 653 h 1696"/>
                  <a:gd name="T40" fmla="*/ 78 w 1351"/>
                  <a:gd name="T41" fmla="*/ 103 h 1696"/>
                  <a:gd name="T42" fmla="*/ 466 w 1351"/>
                  <a:gd name="T43" fmla="*/ 155 h 1696"/>
                  <a:gd name="T44" fmla="*/ 859 w 1351"/>
                  <a:gd name="T45" fmla="*/ 238 h 1696"/>
                  <a:gd name="T46" fmla="*/ 1258 w 1351"/>
                  <a:gd name="T47" fmla="*/ 362 h 1696"/>
                  <a:gd name="T48" fmla="*/ 1273 w 1351"/>
                  <a:gd name="T49" fmla="*/ 445 h 1696"/>
                  <a:gd name="T50" fmla="*/ 1351 w 1351"/>
                  <a:gd name="T51" fmla="*/ 450 h 1696"/>
                  <a:gd name="T52" fmla="*/ 1351 w 1351"/>
                  <a:gd name="T53" fmla="*/ 45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1" h="1696">
                    <a:moveTo>
                      <a:pt x="1351" y="450"/>
                    </a:moveTo>
                    <a:lnTo>
                      <a:pt x="1351" y="321"/>
                    </a:lnTo>
                    <a:lnTo>
                      <a:pt x="673" y="119"/>
                    </a:lnTo>
                    <a:lnTo>
                      <a:pt x="109" y="0"/>
                    </a:lnTo>
                    <a:lnTo>
                      <a:pt x="0" y="35"/>
                    </a:lnTo>
                    <a:lnTo>
                      <a:pt x="58" y="352"/>
                    </a:lnTo>
                    <a:lnTo>
                      <a:pt x="129" y="985"/>
                    </a:lnTo>
                    <a:lnTo>
                      <a:pt x="192" y="1431"/>
                    </a:lnTo>
                    <a:lnTo>
                      <a:pt x="310" y="1467"/>
                    </a:lnTo>
                    <a:lnTo>
                      <a:pt x="689" y="1535"/>
                    </a:lnTo>
                    <a:lnTo>
                      <a:pt x="1170" y="1659"/>
                    </a:lnTo>
                    <a:lnTo>
                      <a:pt x="1243" y="1696"/>
                    </a:lnTo>
                    <a:lnTo>
                      <a:pt x="1314" y="1674"/>
                    </a:lnTo>
                    <a:lnTo>
                      <a:pt x="1336" y="1596"/>
                    </a:lnTo>
                    <a:lnTo>
                      <a:pt x="1258" y="1586"/>
                    </a:lnTo>
                    <a:lnTo>
                      <a:pt x="1248" y="1633"/>
                    </a:lnTo>
                    <a:lnTo>
                      <a:pt x="973" y="1561"/>
                    </a:lnTo>
                    <a:lnTo>
                      <a:pt x="627" y="1478"/>
                    </a:lnTo>
                    <a:lnTo>
                      <a:pt x="234" y="1405"/>
                    </a:lnTo>
                    <a:lnTo>
                      <a:pt x="141" y="653"/>
                    </a:lnTo>
                    <a:lnTo>
                      <a:pt x="78" y="103"/>
                    </a:lnTo>
                    <a:lnTo>
                      <a:pt x="466" y="155"/>
                    </a:lnTo>
                    <a:lnTo>
                      <a:pt x="859" y="238"/>
                    </a:lnTo>
                    <a:lnTo>
                      <a:pt x="1258" y="362"/>
                    </a:lnTo>
                    <a:lnTo>
                      <a:pt x="1273" y="445"/>
                    </a:lnTo>
                    <a:lnTo>
                      <a:pt x="1351" y="450"/>
                    </a:lnTo>
                    <a:lnTo>
                      <a:pt x="1351" y="4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3" name="Freeform 121"/>
              <p:cNvSpPr>
                <a:spLocks/>
              </p:cNvSpPr>
              <p:nvPr/>
            </p:nvSpPr>
            <p:spPr bwMode="auto">
              <a:xfrm>
                <a:off x="3701" y="3238"/>
                <a:ext cx="84" cy="157"/>
              </a:xfrm>
              <a:custGeom>
                <a:avLst/>
                <a:gdLst>
                  <a:gd name="T0" fmla="*/ 0 w 337"/>
                  <a:gd name="T1" fmla="*/ 61 h 626"/>
                  <a:gd name="T2" fmla="*/ 53 w 337"/>
                  <a:gd name="T3" fmla="*/ 461 h 626"/>
                  <a:gd name="T4" fmla="*/ 68 w 337"/>
                  <a:gd name="T5" fmla="*/ 502 h 626"/>
                  <a:gd name="T6" fmla="*/ 120 w 337"/>
                  <a:gd name="T7" fmla="*/ 508 h 626"/>
                  <a:gd name="T8" fmla="*/ 115 w 337"/>
                  <a:gd name="T9" fmla="*/ 621 h 626"/>
                  <a:gd name="T10" fmla="*/ 198 w 337"/>
                  <a:gd name="T11" fmla="*/ 626 h 626"/>
                  <a:gd name="T12" fmla="*/ 196 w 337"/>
                  <a:gd name="T13" fmla="*/ 556 h 626"/>
                  <a:gd name="T14" fmla="*/ 325 w 337"/>
                  <a:gd name="T15" fmla="*/ 524 h 626"/>
                  <a:gd name="T16" fmla="*/ 337 w 337"/>
                  <a:gd name="T17" fmla="*/ 118 h 626"/>
                  <a:gd name="T18" fmla="*/ 271 w 337"/>
                  <a:gd name="T19" fmla="*/ 15 h 626"/>
                  <a:gd name="T20" fmla="*/ 223 w 337"/>
                  <a:gd name="T21" fmla="*/ 445 h 626"/>
                  <a:gd name="T22" fmla="*/ 127 w 337"/>
                  <a:gd name="T23" fmla="*/ 475 h 626"/>
                  <a:gd name="T24" fmla="*/ 92 w 337"/>
                  <a:gd name="T25" fmla="*/ 425 h 626"/>
                  <a:gd name="T26" fmla="*/ 39 w 337"/>
                  <a:gd name="T27" fmla="*/ 47 h 626"/>
                  <a:gd name="T28" fmla="*/ 105 w 337"/>
                  <a:gd name="T29" fmla="*/ 108 h 626"/>
                  <a:gd name="T30" fmla="*/ 198 w 337"/>
                  <a:gd name="T31" fmla="*/ 61 h 626"/>
                  <a:gd name="T32" fmla="*/ 106 w 337"/>
                  <a:gd name="T33" fmla="*/ 39 h 626"/>
                  <a:gd name="T34" fmla="*/ 73 w 337"/>
                  <a:gd name="T35" fmla="*/ 0 h 626"/>
                  <a:gd name="T36" fmla="*/ 22 w 337"/>
                  <a:gd name="T37" fmla="*/ 10 h 626"/>
                  <a:gd name="T38" fmla="*/ 0 w 337"/>
                  <a:gd name="T39" fmla="*/ 61 h 626"/>
                  <a:gd name="T40" fmla="*/ 0 w 337"/>
                  <a:gd name="T41" fmla="*/ 61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626">
                    <a:moveTo>
                      <a:pt x="0" y="61"/>
                    </a:moveTo>
                    <a:lnTo>
                      <a:pt x="53" y="461"/>
                    </a:lnTo>
                    <a:lnTo>
                      <a:pt x="68" y="502"/>
                    </a:lnTo>
                    <a:lnTo>
                      <a:pt x="120" y="508"/>
                    </a:lnTo>
                    <a:lnTo>
                      <a:pt x="115" y="621"/>
                    </a:lnTo>
                    <a:lnTo>
                      <a:pt x="198" y="626"/>
                    </a:lnTo>
                    <a:lnTo>
                      <a:pt x="196" y="556"/>
                    </a:lnTo>
                    <a:lnTo>
                      <a:pt x="325" y="524"/>
                    </a:lnTo>
                    <a:lnTo>
                      <a:pt x="337" y="118"/>
                    </a:lnTo>
                    <a:lnTo>
                      <a:pt x="271" y="15"/>
                    </a:lnTo>
                    <a:lnTo>
                      <a:pt x="223" y="445"/>
                    </a:lnTo>
                    <a:lnTo>
                      <a:pt x="127" y="475"/>
                    </a:lnTo>
                    <a:lnTo>
                      <a:pt x="92" y="425"/>
                    </a:lnTo>
                    <a:lnTo>
                      <a:pt x="39" y="47"/>
                    </a:lnTo>
                    <a:lnTo>
                      <a:pt x="105" y="108"/>
                    </a:lnTo>
                    <a:lnTo>
                      <a:pt x="198" y="61"/>
                    </a:lnTo>
                    <a:lnTo>
                      <a:pt x="106" y="39"/>
                    </a:lnTo>
                    <a:lnTo>
                      <a:pt x="73" y="0"/>
                    </a:lnTo>
                    <a:lnTo>
                      <a:pt x="22" y="1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4" name="Freeform 122"/>
              <p:cNvSpPr>
                <a:spLocks/>
              </p:cNvSpPr>
              <p:nvPr/>
            </p:nvSpPr>
            <p:spPr bwMode="auto">
              <a:xfrm>
                <a:off x="3784" y="3064"/>
                <a:ext cx="288" cy="571"/>
              </a:xfrm>
              <a:custGeom>
                <a:avLst/>
                <a:gdLst>
                  <a:gd name="T0" fmla="*/ 1153 w 1153"/>
                  <a:gd name="T1" fmla="*/ 0 h 2282"/>
                  <a:gd name="T2" fmla="*/ 508 w 1153"/>
                  <a:gd name="T3" fmla="*/ 337 h 2282"/>
                  <a:gd name="T4" fmla="*/ 140 w 1153"/>
                  <a:gd name="T5" fmla="*/ 601 h 2282"/>
                  <a:gd name="T6" fmla="*/ 62 w 1153"/>
                  <a:gd name="T7" fmla="*/ 1353 h 2282"/>
                  <a:gd name="T8" fmla="*/ 21 w 1153"/>
                  <a:gd name="T9" fmla="*/ 1852 h 2282"/>
                  <a:gd name="T10" fmla="*/ 0 w 1153"/>
                  <a:gd name="T11" fmla="*/ 2282 h 2282"/>
                  <a:gd name="T12" fmla="*/ 165 w 1153"/>
                  <a:gd name="T13" fmla="*/ 2200 h 2282"/>
                  <a:gd name="T14" fmla="*/ 156 w 1153"/>
                  <a:gd name="T15" fmla="*/ 2116 h 2282"/>
                  <a:gd name="T16" fmla="*/ 67 w 1153"/>
                  <a:gd name="T17" fmla="*/ 2132 h 2282"/>
                  <a:gd name="T18" fmla="*/ 124 w 1153"/>
                  <a:gd name="T19" fmla="*/ 2043 h 2282"/>
                  <a:gd name="T20" fmla="*/ 341 w 1153"/>
                  <a:gd name="T21" fmla="*/ 1903 h 2282"/>
                  <a:gd name="T22" fmla="*/ 318 w 1153"/>
                  <a:gd name="T23" fmla="*/ 1858 h 2282"/>
                  <a:gd name="T24" fmla="*/ 114 w 1153"/>
                  <a:gd name="T25" fmla="*/ 1878 h 2282"/>
                  <a:gd name="T26" fmla="*/ 145 w 1153"/>
                  <a:gd name="T27" fmla="*/ 1825 h 2282"/>
                  <a:gd name="T28" fmla="*/ 336 w 1153"/>
                  <a:gd name="T29" fmla="*/ 1795 h 2282"/>
                  <a:gd name="T30" fmla="*/ 398 w 1153"/>
                  <a:gd name="T31" fmla="*/ 1649 h 2282"/>
                  <a:gd name="T32" fmla="*/ 150 w 1153"/>
                  <a:gd name="T33" fmla="*/ 1701 h 2282"/>
                  <a:gd name="T34" fmla="*/ 450 w 1153"/>
                  <a:gd name="T35" fmla="*/ 1561 h 2282"/>
                  <a:gd name="T36" fmla="*/ 491 w 1153"/>
                  <a:gd name="T37" fmla="*/ 1473 h 2282"/>
                  <a:gd name="T38" fmla="*/ 156 w 1153"/>
                  <a:gd name="T39" fmla="*/ 1566 h 2282"/>
                  <a:gd name="T40" fmla="*/ 513 w 1153"/>
                  <a:gd name="T41" fmla="*/ 1390 h 2282"/>
                  <a:gd name="T42" fmla="*/ 574 w 1153"/>
                  <a:gd name="T43" fmla="*/ 1275 h 2282"/>
                  <a:gd name="T44" fmla="*/ 196 w 1153"/>
                  <a:gd name="T45" fmla="*/ 1411 h 2282"/>
                  <a:gd name="T46" fmla="*/ 596 w 1153"/>
                  <a:gd name="T47" fmla="*/ 1204 h 2282"/>
                  <a:gd name="T48" fmla="*/ 672 w 1153"/>
                  <a:gd name="T49" fmla="*/ 1074 h 2282"/>
                  <a:gd name="T50" fmla="*/ 196 w 1153"/>
                  <a:gd name="T51" fmla="*/ 1265 h 2282"/>
                  <a:gd name="T52" fmla="*/ 501 w 1153"/>
                  <a:gd name="T53" fmla="*/ 1074 h 2282"/>
                  <a:gd name="T54" fmla="*/ 704 w 1153"/>
                  <a:gd name="T55" fmla="*/ 986 h 2282"/>
                  <a:gd name="T56" fmla="*/ 750 w 1153"/>
                  <a:gd name="T57" fmla="*/ 908 h 2282"/>
                  <a:gd name="T58" fmla="*/ 486 w 1153"/>
                  <a:gd name="T59" fmla="*/ 975 h 2282"/>
                  <a:gd name="T60" fmla="*/ 238 w 1153"/>
                  <a:gd name="T61" fmla="*/ 1038 h 2282"/>
                  <a:gd name="T62" fmla="*/ 518 w 1153"/>
                  <a:gd name="T63" fmla="*/ 887 h 2282"/>
                  <a:gd name="T64" fmla="*/ 815 w 1153"/>
                  <a:gd name="T65" fmla="*/ 806 h 2282"/>
                  <a:gd name="T66" fmla="*/ 864 w 1153"/>
                  <a:gd name="T67" fmla="*/ 703 h 2282"/>
                  <a:gd name="T68" fmla="*/ 548 w 1153"/>
                  <a:gd name="T69" fmla="*/ 772 h 2282"/>
                  <a:gd name="T70" fmla="*/ 290 w 1153"/>
                  <a:gd name="T71" fmla="*/ 862 h 2282"/>
                  <a:gd name="T72" fmla="*/ 564 w 1153"/>
                  <a:gd name="T73" fmla="*/ 706 h 2282"/>
                  <a:gd name="T74" fmla="*/ 901 w 1153"/>
                  <a:gd name="T75" fmla="*/ 618 h 2282"/>
                  <a:gd name="T76" fmla="*/ 964 w 1153"/>
                  <a:gd name="T77" fmla="*/ 514 h 2282"/>
                  <a:gd name="T78" fmla="*/ 589 w 1153"/>
                  <a:gd name="T79" fmla="*/ 601 h 2282"/>
                  <a:gd name="T80" fmla="*/ 330 w 1153"/>
                  <a:gd name="T81" fmla="*/ 669 h 2282"/>
                  <a:gd name="T82" fmla="*/ 616 w 1153"/>
                  <a:gd name="T83" fmla="*/ 540 h 2282"/>
                  <a:gd name="T84" fmla="*/ 1008 w 1153"/>
                  <a:gd name="T85" fmla="*/ 420 h 2282"/>
                  <a:gd name="T86" fmla="*/ 1035 w 1153"/>
                  <a:gd name="T87" fmla="*/ 322 h 2282"/>
                  <a:gd name="T88" fmla="*/ 589 w 1153"/>
                  <a:gd name="T89" fmla="*/ 405 h 2282"/>
                  <a:gd name="T90" fmla="*/ 911 w 1153"/>
                  <a:gd name="T91" fmla="*/ 254 h 2282"/>
                  <a:gd name="T92" fmla="*/ 1097 w 1153"/>
                  <a:gd name="T93" fmla="*/ 174 h 2282"/>
                  <a:gd name="T94" fmla="*/ 1153 w 1153"/>
                  <a:gd name="T95" fmla="*/ 0 h 2282"/>
                  <a:gd name="T96" fmla="*/ 1153 w 1153"/>
                  <a:gd name="T97" fmla="*/ 0 h 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3" h="2282">
                    <a:moveTo>
                      <a:pt x="1153" y="0"/>
                    </a:moveTo>
                    <a:lnTo>
                      <a:pt x="508" y="337"/>
                    </a:lnTo>
                    <a:lnTo>
                      <a:pt x="140" y="601"/>
                    </a:lnTo>
                    <a:lnTo>
                      <a:pt x="62" y="1353"/>
                    </a:lnTo>
                    <a:lnTo>
                      <a:pt x="21" y="1852"/>
                    </a:lnTo>
                    <a:lnTo>
                      <a:pt x="0" y="2282"/>
                    </a:lnTo>
                    <a:lnTo>
                      <a:pt x="165" y="2200"/>
                    </a:lnTo>
                    <a:lnTo>
                      <a:pt x="156" y="2116"/>
                    </a:lnTo>
                    <a:lnTo>
                      <a:pt x="67" y="2132"/>
                    </a:lnTo>
                    <a:lnTo>
                      <a:pt x="124" y="2043"/>
                    </a:lnTo>
                    <a:lnTo>
                      <a:pt x="341" y="1903"/>
                    </a:lnTo>
                    <a:lnTo>
                      <a:pt x="318" y="1858"/>
                    </a:lnTo>
                    <a:lnTo>
                      <a:pt x="114" y="1878"/>
                    </a:lnTo>
                    <a:lnTo>
                      <a:pt x="145" y="1825"/>
                    </a:lnTo>
                    <a:lnTo>
                      <a:pt x="336" y="1795"/>
                    </a:lnTo>
                    <a:lnTo>
                      <a:pt x="398" y="1649"/>
                    </a:lnTo>
                    <a:lnTo>
                      <a:pt x="150" y="1701"/>
                    </a:lnTo>
                    <a:lnTo>
                      <a:pt x="450" y="1561"/>
                    </a:lnTo>
                    <a:lnTo>
                      <a:pt x="491" y="1473"/>
                    </a:lnTo>
                    <a:lnTo>
                      <a:pt x="156" y="1566"/>
                    </a:lnTo>
                    <a:lnTo>
                      <a:pt x="513" y="1390"/>
                    </a:lnTo>
                    <a:lnTo>
                      <a:pt x="574" y="1275"/>
                    </a:lnTo>
                    <a:lnTo>
                      <a:pt x="196" y="1411"/>
                    </a:lnTo>
                    <a:lnTo>
                      <a:pt x="596" y="1204"/>
                    </a:lnTo>
                    <a:lnTo>
                      <a:pt x="672" y="1074"/>
                    </a:lnTo>
                    <a:lnTo>
                      <a:pt x="196" y="1265"/>
                    </a:lnTo>
                    <a:lnTo>
                      <a:pt x="501" y="1074"/>
                    </a:lnTo>
                    <a:lnTo>
                      <a:pt x="704" y="986"/>
                    </a:lnTo>
                    <a:lnTo>
                      <a:pt x="750" y="908"/>
                    </a:lnTo>
                    <a:lnTo>
                      <a:pt x="486" y="975"/>
                    </a:lnTo>
                    <a:lnTo>
                      <a:pt x="238" y="1038"/>
                    </a:lnTo>
                    <a:lnTo>
                      <a:pt x="518" y="887"/>
                    </a:lnTo>
                    <a:lnTo>
                      <a:pt x="815" y="806"/>
                    </a:lnTo>
                    <a:lnTo>
                      <a:pt x="864" y="703"/>
                    </a:lnTo>
                    <a:lnTo>
                      <a:pt x="548" y="772"/>
                    </a:lnTo>
                    <a:lnTo>
                      <a:pt x="290" y="862"/>
                    </a:lnTo>
                    <a:lnTo>
                      <a:pt x="564" y="706"/>
                    </a:lnTo>
                    <a:lnTo>
                      <a:pt x="901" y="618"/>
                    </a:lnTo>
                    <a:lnTo>
                      <a:pt x="964" y="514"/>
                    </a:lnTo>
                    <a:lnTo>
                      <a:pt x="589" y="601"/>
                    </a:lnTo>
                    <a:lnTo>
                      <a:pt x="330" y="669"/>
                    </a:lnTo>
                    <a:lnTo>
                      <a:pt x="616" y="540"/>
                    </a:lnTo>
                    <a:lnTo>
                      <a:pt x="1008" y="420"/>
                    </a:lnTo>
                    <a:lnTo>
                      <a:pt x="1035" y="322"/>
                    </a:lnTo>
                    <a:lnTo>
                      <a:pt x="589" y="405"/>
                    </a:lnTo>
                    <a:lnTo>
                      <a:pt x="911" y="254"/>
                    </a:lnTo>
                    <a:lnTo>
                      <a:pt x="1097" y="174"/>
                    </a:lnTo>
                    <a:lnTo>
                      <a:pt x="1153" y="0"/>
                    </a:lnTo>
                    <a:lnTo>
                      <a:pt x="1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5" name="Freeform 123"/>
              <p:cNvSpPr>
                <a:spLocks/>
              </p:cNvSpPr>
              <p:nvPr/>
            </p:nvSpPr>
            <p:spPr bwMode="auto">
              <a:xfrm>
                <a:off x="3798" y="3059"/>
                <a:ext cx="295" cy="581"/>
              </a:xfrm>
              <a:custGeom>
                <a:avLst/>
                <a:gdLst>
                  <a:gd name="T0" fmla="*/ 1179 w 1179"/>
                  <a:gd name="T1" fmla="*/ 56 h 2323"/>
                  <a:gd name="T2" fmla="*/ 1118 w 1179"/>
                  <a:gd name="T3" fmla="*/ 368 h 2323"/>
                  <a:gd name="T4" fmla="*/ 988 w 1179"/>
                  <a:gd name="T5" fmla="*/ 938 h 2323"/>
                  <a:gd name="T6" fmla="*/ 952 w 1179"/>
                  <a:gd name="T7" fmla="*/ 1295 h 2323"/>
                  <a:gd name="T8" fmla="*/ 937 w 1179"/>
                  <a:gd name="T9" fmla="*/ 1644 h 2323"/>
                  <a:gd name="T10" fmla="*/ 765 w 1179"/>
                  <a:gd name="T11" fmla="*/ 1826 h 2323"/>
                  <a:gd name="T12" fmla="*/ 594 w 1179"/>
                  <a:gd name="T13" fmla="*/ 1785 h 2323"/>
                  <a:gd name="T14" fmla="*/ 212 w 1179"/>
                  <a:gd name="T15" fmla="*/ 2069 h 2323"/>
                  <a:gd name="T16" fmla="*/ 208 w 1179"/>
                  <a:gd name="T17" fmla="*/ 2287 h 2323"/>
                  <a:gd name="T18" fmla="*/ 0 w 1179"/>
                  <a:gd name="T19" fmla="*/ 2323 h 2323"/>
                  <a:gd name="T20" fmla="*/ 139 w 1179"/>
                  <a:gd name="T21" fmla="*/ 2235 h 2323"/>
                  <a:gd name="T22" fmla="*/ 149 w 1179"/>
                  <a:gd name="T23" fmla="*/ 2084 h 2323"/>
                  <a:gd name="T24" fmla="*/ 497 w 1179"/>
                  <a:gd name="T25" fmla="*/ 1762 h 2323"/>
                  <a:gd name="T26" fmla="*/ 735 w 1179"/>
                  <a:gd name="T27" fmla="*/ 1591 h 2323"/>
                  <a:gd name="T28" fmla="*/ 740 w 1179"/>
                  <a:gd name="T29" fmla="*/ 1747 h 2323"/>
                  <a:gd name="T30" fmla="*/ 884 w 1179"/>
                  <a:gd name="T31" fmla="*/ 1612 h 2323"/>
                  <a:gd name="T32" fmla="*/ 910 w 1179"/>
                  <a:gd name="T33" fmla="*/ 1099 h 2323"/>
                  <a:gd name="T34" fmla="*/ 1065 w 1179"/>
                  <a:gd name="T35" fmla="*/ 352 h 2323"/>
                  <a:gd name="T36" fmla="*/ 1128 w 1179"/>
                  <a:gd name="T37" fmla="*/ 0 h 2323"/>
                  <a:gd name="T38" fmla="*/ 1179 w 1179"/>
                  <a:gd name="T39" fmla="*/ 56 h 2323"/>
                  <a:gd name="T40" fmla="*/ 1179 w 1179"/>
                  <a:gd name="T41" fmla="*/ 56 h 2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9" h="2323">
                    <a:moveTo>
                      <a:pt x="1179" y="56"/>
                    </a:moveTo>
                    <a:lnTo>
                      <a:pt x="1118" y="368"/>
                    </a:lnTo>
                    <a:lnTo>
                      <a:pt x="988" y="938"/>
                    </a:lnTo>
                    <a:lnTo>
                      <a:pt x="952" y="1295"/>
                    </a:lnTo>
                    <a:lnTo>
                      <a:pt x="937" y="1644"/>
                    </a:lnTo>
                    <a:lnTo>
                      <a:pt x="765" y="1826"/>
                    </a:lnTo>
                    <a:lnTo>
                      <a:pt x="594" y="1785"/>
                    </a:lnTo>
                    <a:lnTo>
                      <a:pt x="212" y="2069"/>
                    </a:lnTo>
                    <a:lnTo>
                      <a:pt x="208" y="2287"/>
                    </a:lnTo>
                    <a:lnTo>
                      <a:pt x="0" y="2323"/>
                    </a:lnTo>
                    <a:lnTo>
                      <a:pt x="139" y="2235"/>
                    </a:lnTo>
                    <a:lnTo>
                      <a:pt x="149" y="2084"/>
                    </a:lnTo>
                    <a:lnTo>
                      <a:pt x="497" y="1762"/>
                    </a:lnTo>
                    <a:lnTo>
                      <a:pt x="735" y="1591"/>
                    </a:lnTo>
                    <a:lnTo>
                      <a:pt x="740" y="1747"/>
                    </a:lnTo>
                    <a:lnTo>
                      <a:pt x="884" y="1612"/>
                    </a:lnTo>
                    <a:lnTo>
                      <a:pt x="910" y="1099"/>
                    </a:lnTo>
                    <a:lnTo>
                      <a:pt x="1065" y="352"/>
                    </a:lnTo>
                    <a:lnTo>
                      <a:pt x="1128" y="0"/>
                    </a:lnTo>
                    <a:lnTo>
                      <a:pt x="1179" y="56"/>
                    </a:lnTo>
                    <a:lnTo>
                      <a:pt x="1179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6" name="Freeform 124"/>
              <p:cNvSpPr>
                <a:spLocks/>
              </p:cNvSpPr>
              <p:nvPr/>
            </p:nvSpPr>
            <p:spPr bwMode="auto">
              <a:xfrm>
                <a:off x="3476" y="3508"/>
                <a:ext cx="303" cy="137"/>
              </a:xfrm>
              <a:custGeom>
                <a:avLst/>
                <a:gdLst>
                  <a:gd name="T0" fmla="*/ 207 w 1211"/>
                  <a:gd name="T1" fmla="*/ 73 h 547"/>
                  <a:gd name="T2" fmla="*/ 181 w 1211"/>
                  <a:gd name="T3" fmla="*/ 171 h 547"/>
                  <a:gd name="T4" fmla="*/ 0 w 1211"/>
                  <a:gd name="T5" fmla="*/ 264 h 547"/>
                  <a:gd name="T6" fmla="*/ 15 w 1211"/>
                  <a:gd name="T7" fmla="*/ 0 h 547"/>
                  <a:gd name="T8" fmla="*/ 466 w 1211"/>
                  <a:gd name="T9" fmla="*/ 68 h 547"/>
                  <a:gd name="T10" fmla="*/ 987 w 1211"/>
                  <a:gd name="T11" fmla="*/ 234 h 547"/>
                  <a:gd name="T12" fmla="*/ 1050 w 1211"/>
                  <a:gd name="T13" fmla="*/ 476 h 547"/>
                  <a:gd name="T14" fmla="*/ 1211 w 1211"/>
                  <a:gd name="T15" fmla="*/ 547 h 547"/>
                  <a:gd name="T16" fmla="*/ 972 w 1211"/>
                  <a:gd name="T17" fmla="*/ 488 h 547"/>
                  <a:gd name="T18" fmla="*/ 906 w 1211"/>
                  <a:gd name="T19" fmla="*/ 259 h 547"/>
                  <a:gd name="T20" fmla="*/ 486 w 1211"/>
                  <a:gd name="T21" fmla="*/ 114 h 547"/>
                  <a:gd name="T22" fmla="*/ 207 w 1211"/>
                  <a:gd name="T23" fmla="*/ 73 h 547"/>
                  <a:gd name="T24" fmla="*/ 207 w 1211"/>
                  <a:gd name="T25" fmla="*/ 73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1" h="547">
                    <a:moveTo>
                      <a:pt x="207" y="73"/>
                    </a:moveTo>
                    <a:lnTo>
                      <a:pt x="181" y="171"/>
                    </a:lnTo>
                    <a:lnTo>
                      <a:pt x="0" y="264"/>
                    </a:lnTo>
                    <a:lnTo>
                      <a:pt x="15" y="0"/>
                    </a:lnTo>
                    <a:lnTo>
                      <a:pt x="466" y="68"/>
                    </a:lnTo>
                    <a:lnTo>
                      <a:pt x="987" y="234"/>
                    </a:lnTo>
                    <a:lnTo>
                      <a:pt x="1050" y="476"/>
                    </a:lnTo>
                    <a:lnTo>
                      <a:pt x="1211" y="547"/>
                    </a:lnTo>
                    <a:lnTo>
                      <a:pt x="972" y="488"/>
                    </a:lnTo>
                    <a:lnTo>
                      <a:pt x="906" y="259"/>
                    </a:lnTo>
                    <a:lnTo>
                      <a:pt x="486" y="114"/>
                    </a:lnTo>
                    <a:lnTo>
                      <a:pt x="207" y="73"/>
                    </a:lnTo>
                    <a:lnTo>
                      <a:pt x="207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7" name="Freeform 125"/>
              <p:cNvSpPr>
                <a:spLocks/>
              </p:cNvSpPr>
              <p:nvPr/>
            </p:nvSpPr>
            <p:spPr bwMode="auto">
              <a:xfrm>
                <a:off x="3360" y="2940"/>
                <a:ext cx="720" cy="622"/>
              </a:xfrm>
              <a:custGeom>
                <a:avLst/>
                <a:gdLst>
                  <a:gd name="T0" fmla="*/ 0 w 2881"/>
                  <a:gd name="T1" fmla="*/ 441 h 2489"/>
                  <a:gd name="T2" fmla="*/ 72 w 2881"/>
                  <a:gd name="T3" fmla="*/ 887 h 2489"/>
                  <a:gd name="T4" fmla="*/ 206 w 2881"/>
                  <a:gd name="T5" fmla="*/ 1743 h 2489"/>
                  <a:gd name="T6" fmla="*/ 232 w 2881"/>
                  <a:gd name="T7" fmla="*/ 2152 h 2489"/>
                  <a:gd name="T8" fmla="*/ 253 w 2881"/>
                  <a:gd name="T9" fmla="*/ 2459 h 2489"/>
                  <a:gd name="T10" fmla="*/ 403 w 2881"/>
                  <a:gd name="T11" fmla="*/ 2489 h 2489"/>
                  <a:gd name="T12" fmla="*/ 299 w 2881"/>
                  <a:gd name="T13" fmla="*/ 2391 h 2489"/>
                  <a:gd name="T14" fmla="*/ 289 w 2881"/>
                  <a:gd name="T15" fmla="*/ 2007 h 2489"/>
                  <a:gd name="T16" fmla="*/ 232 w 2881"/>
                  <a:gd name="T17" fmla="*/ 1566 h 2489"/>
                  <a:gd name="T18" fmla="*/ 98 w 2881"/>
                  <a:gd name="T19" fmla="*/ 633 h 2489"/>
                  <a:gd name="T20" fmla="*/ 118 w 2881"/>
                  <a:gd name="T21" fmla="*/ 539 h 2489"/>
                  <a:gd name="T22" fmla="*/ 403 w 2881"/>
                  <a:gd name="T23" fmla="*/ 581 h 2489"/>
                  <a:gd name="T24" fmla="*/ 920 w 2881"/>
                  <a:gd name="T25" fmla="*/ 706 h 2489"/>
                  <a:gd name="T26" fmla="*/ 1645 w 2881"/>
                  <a:gd name="T27" fmla="*/ 945 h 2489"/>
                  <a:gd name="T28" fmla="*/ 1049 w 2881"/>
                  <a:gd name="T29" fmla="*/ 664 h 2489"/>
                  <a:gd name="T30" fmla="*/ 475 w 2881"/>
                  <a:gd name="T31" fmla="*/ 488 h 2489"/>
                  <a:gd name="T32" fmla="*/ 248 w 2881"/>
                  <a:gd name="T33" fmla="*/ 436 h 2489"/>
                  <a:gd name="T34" fmla="*/ 672 w 2881"/>
                  <a:gd name="T35" fmla="*/ 249 h 2489"/>
                  <a:gd name="T36" fmla="*/ 1158 w 2881"/>
                  <a:gd name="T37" fmla="*/ 129 h 2489"/>
                  <a:gd name="T38" fmla="*/ 1593 w 2881"/>
                  <a:gd name="T39" fmla="*/ 83 h 2489"/>
                  <a:gd name="T40" fmla="*/ 2373 w 2881"/>
                  <a:gd name="T41" fmla="*/ 302 h 2489"/>
                  <a:gd name="T42" fmla="*/ 2881 w 2881"/>
                  <a:gd name="T43" fmla="*/ 478 h 2489"/>
                  <a:gd name="T44" fmla="*/ 2581 w 2881"/>
                  <a:gd name="T45" fmla="*/ 327 h 2489"/>
                  <a:gd name="T46" fmla="*/ 2136 w 2881"/>
                  <a:gd name="T47" fmla="*/ 166 h 2489"/>
                  <a:gd name="T48" fmla="*/ 1535 w 2881"/>
                  <a:gd name="T49" fmla="*/ 0 h 2489"/>
                  <a:gd name="T50" fmla="*/ 1013 w 2881"/>
                  <a:gd name="T51" fmla="*/ 68 h 2489"/>
                  <a:gd name="T52" fmla="*/ 465 w 2881"/>
                  <a:gd name="T53" fmla="*/ 234 h 2489"/>
                  <a:gd name="T54" fmla="*/ 0 w 2881"/>
                  <a:gd name="T55" fmla="*/ 441 h 2489"/>
                  <a:gd name="T56" fmla="*/ 0 w 2881"/>
                  <a:gd name="T57" fmla="*/ 441 h 2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1" h="2489">
                    <a:moveTo>
                      <a:pt x="0" y="441"/>
                    </a:moveTo>
                    <a:lnTo>
                      <a:pt x="72" y="887"/>
                    </a:lnTo>
                    <a:lnTo>
                      <a:pt x="206" y="1743"/>
                    </a:lnTo>
                    <a:lnTo>
                      <a:pt x="232" y="2152"/>
                    </a:lnTo>
                    <a:lnTo>
                      <a:pt x="253" y="2459"/>
                    </a:lnTo>
                    <a:lnTo>
                      <a:pt x="403" y="2489"/>
                    </a:lnTo>
                    <a:lnTo>
                      <a:pt x="299" y="2391"/>
                    </a:lnTo>
                    <a:lnTo>
                      <a:pt x="289" y="2007"/>
                    </a:lnTo>
                    <a:lnTo>
                      <a:pt x="232" y="1566"/>
                    </a:lnTo>
                    <a:lnTo>
                      <a:pt x="98" y="633"/>
                    </a:lnTo>
                    <a:lnTo>
                      <a:pt x="118" y="539"/>
                    </a:lnTo>
                    <a:lnTo>
                      <a:pt x="403" y="581"/>
                    </a:lnTo>
                    <a:lnTo>
                      <a:pt x="920" y="706"/>
                    </a:lnTo>
                    <a:lnTo>
                      <a:pt x="1645" y="945"/>
                    </a:lnTo>
                    <a:lnTo>
                      <a:pt x="1049" y="664"/>
                    </a:lnTo>
                    <a:lnTo>
                      <a:pt x="475" y="488"/>
                    </a:lnTo>
                    <a:lnTo>
                      <a:pt x="248" y="436"/>
                    </a:lnTo>
                    <a:lnTo>
                      <a:pt x="672" y="249"/>
                    </a:lnTo>
                    <a:lnTo>
                      <a:pt x="1158" y="129"/>
                    </a:lnTo>
                    <a:lnTo>
                      <a:pt x="1593" y="83"/>
                    </a:lnTo>
                    <a:lnTo>
                      <a:pt x="2373" y="302"/>
                    </a:lnTo>
                    <a:lnTo>
                      <a:pt x="2881" y="478"/>
                    </a:lnTo>
                    <a:lnTo>
                      <a:pt x="2581" y="327"/>
                    </a:lnTo>
                    <a:lnTo>
                      <a:pt x="2136" y="166"/>
                    </a:lnTo>
                    <a:lnTo>
                      <a:pt x="1535" y="0"/>
                    </a:lnTo>
                    <a:lnTo>
                      <a:pt x="1013" y="68"/>
                    </a:lnTo>
                    <a:lnTo>
                      <a:pt x="465" y="234"/>
                    </a:lnTo>
                    <a:lnTo>
                      <a:pt x="0" y="441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8" name="Freeform 126"/>
              <p:cNvSpPr>
                <a:spLocks/>
              </p:cNvSpPr>
              <p:nvPr/>
            </p:nvSpPr>
            <p:spPr bwMode="auto">
              <a:xfrm>
                <a:off x="3466" y="3012"/>
                <a:ext cx="79" cy="43"/>
              </a:xfrm>
              <a:custGeom>
                <a:avLst/>
                <a:gdLst>
                  <a:gd name="T0" fmla="*/ 0 w 315"/>
                  <a:gd name="T1" fmla="*/ 125 h 171"/>
                  <a:gd name="T2" fmla="*/ 170 w 315"/>
                  <a:gd name="T3" fmla="*/ 37 h 171"/>
                  <a:gd name="T4" fmla="*/ 315 w 315"/>
                  <a:gd name="T5" fmla="*/ 0 h 171"/>
                  <a:gd name="T6" fmla="*/ 144 w 315"/>
                  <a:gd name="T7" fmla="*/ 171 h 171"/>
                  <a:gd name="T8" fmla="*/ 0 w 315"/>
                  <a:gd name="T9" fmla="*/ 125 h 171"/>
                  <a:gd name="T10" fmla="*/ 0 w 315"/>
                  <a:gd name="T11" fmla="*/ 12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5" h="171">
                    <a:moveTo>
                      <a:pt x="0" y="125"/>
                    </a:moveTo>
                    <a:lnTo>
                      <a:pt x="170" y="37"/>
                    </a:lnTo>
                    <a:lnTo>
                      <a:pt x="315" y="0"/>
                    </a:lnTo>
                    <a:lnTo>
                      <a:pt x="144" y="171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59" name="Freeform 127"/>
              <p:cNvSpPr>
                <a:spLocks/>
              </p:cNvSpPr>
              <p:nvPr/>
            </p:nvSpPr>
            <p:spPr bwMode="auto">
              <a:xfrm>
                <a:off x="3514" y="3003"/>
                <a:ext cx="73" cy="66"/>
              </a:xfrm>
              <a:custGeom>
                <a:avLst/>
                <a:gdLst>
                  <a:gd name="T0" fmla="*/ 0 w 296"/>
                  <a:gd name="T1" fmla="*/ 212 h 264"/>
                  <a:gd name="T2" fmla="*/ 171 w 296"/>
                  <a:gd name="T3" fmla="*/ 36 h 264"/>
                  <a:gd name="T4" fmla="*/ 296 w 296"/>
                  <a:gd name="T5" fmla="*/ 0 h 264"/>
                  <a:gd name="T6" fmla="*/ 183 w 296"/>
                  <a:gd name="T7" fmla="*/ 129 h 264"/>
                  <a:gd name="T8" fmla="*/ 130 w 296"/>
                  <a:gd name="T9" fmla="*/ 264 h 264"/>
                  <a:gd name="T10" fmla="*/ 0 w 296"/>
                  <a:gd name="T11" fmla="*/ 212 h 264"/>
                  <a:gd name="T12" fmla="*/ 0 w 296"/>
                  <a:gd name="T13" fmla="*/ 21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264">
                    <a:moveTo>
                      <a:pt x="0" y="212"/>
                    </a:moveTo>
                    <a:lnTo>
                      <a:pt x="171" y="36"/>
                    </a:lnTo>
                    <a:lnTo>
                      <a:pt x="296" y="0"/>
                    </a:lnTo>
                    <a:lnTo>
                      <a:pt x="183" y="129"/>
                    </a:lnTo>
                    <a:lnTo>
                      <a:pt x="130" y="264"/>
                    </a:lnTo>
                    <a:lnTo>
                      <a:pt x="0" y="212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0" name="Freeform 128"/>
              <p:cNvSpPr>
                <a:spLocks/>
              </p:cNvSpPr>
              <p:nvPr/>
            </p:nvSpPr>
            <p:spPr bwMode="auto">
              <a:xfrm>
                <a:off x="3559" y="2999"/>
                <a:ext cx="71" cy="82"/>
              </a:xfrm>
              <a:custGeom>
                <a:avLst/>
                <a:gdLst>
                  <a:gd name="T0" fmla="*/ 0 w 281"/>
                  <a:gd name="T1" fmla="*/ 287 h 327"/>
                  <a:gd name="T2" fmla="*/ 56 w 281"/>
                  <a:gd name="T3" fmla="*/ 137 h 327"/>
                  <a:gd name="T4" fmla="*/ 191 w 281"/>
                  <a:gd name="T5" fmla="*/ 13 h 327"/>
                  <a:gd name="T6" fmla="*/ 281 w 281"/>
                  <a:gd name="T7" fmla="*/ 0 h 327"/>
                  <a:gd name="T8" fmla="*/ 171 w 281"/>
                  <a:gd name="T9" fmla="*/ 132 h 327"/>
                  <a:gd name="T10" fmla="*/ 146 w 281"/>
                  <a:gd name="T11" fmla="*/ 327 h 327"/>
                  <a:gd name="T12" fmla="*/ 0 w 281"/>
                  <a:gd name="T13" fmla="*/ 287 h 327"/>
                  <a:gd name="T14" fmla="*/ 0 w 281"/>
                  <a:gd name="T15" fmla="*/ 28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27">
                    <a:moveTo>
                      <a:pt x="0" y="287"/>
                    </a:moveTo>
                    <a:lnTo>
                      <a:pt x="56" y="137"/>
                    </a:lnTo>
                    <a:lnTo>
                      <a:pt x="191" y="13"/>
                    </a:lnTo>
                    <a:lnTo>
                      <a:pt x="281" y="0"/>
                    </a:lnTo>
                    <a:lnTo>
                      <a:pt x="171" y="132"/>
                    </a:lnTo>
                    <a:lnTo>
                      <a:pt x="146" y="327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1" name="Freeform 129"/>
              <p:cNvSpPr>
                <a:spLocks/>
              </p:cNvSpPr>
              <p:nvPr/>
            </p:nvSpPr>
            <p:spPr bwMode="auto">
              <a:xfrm>
                <a:off x="3605" y="3041"/>
                <a:ext cx="30" cy="56"/>
              </a:xfrm>
              <a:custGeom>
                <a:avLst/>
                <a:gdLst>
                  <a:gd name="T0" fmla="*/ 0 w 120"/>
                  <a:gd name="T1" fmla="*/ 176 h 223"/>
                  <a:gd name="T2" fmla="*/ 53 w 120"/>
                  <a:gd name="T3" fmla="*/ 0 h 223"/>
                  <a:gd name="T4" fmla="*/ 110 w 120"/>
                  <a:gd name="T5" fmla="*/ 46 h 223"/>
                  <a:gd name="T6" fmla="*/ 120 w 120"/>
                  <a:gd name="T7" fmla="*/ 223 h 223"/>
                  <a:gd name="T8" fmla="*/ 0 w 120"/>
                  <a:gd name="T9" fmla="*/ 176 h 223"/>
                  <a:gd name="T10" fmla="*/ 0 w 120"/>
                  <a:gd name="T11" fmla="*/ 17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23">
                    <a:moveTo>
                      <a:pt x="0" y="176"/>
                    </a:moveTo>
                    <a:lnTo>
                      <a:pt x="53" y="0"/>
                    </a:lnTo>
                    <a:lnTo>
                      <a:pt x="110" y="46"/>
                    </a:lnTo>
                    <a:lnTo>
                      <a:pt x="120" y="223"/>
                    </a:lnTo>
                    <a:lnTo>
                      <a:pt x="0" y="176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2" name="Freeform 130"/>
              <p:cNvSpPr>
                <a:spLocks/>
              </p:cNvSpPr>
              <p:nvPr/>
            </p:nvSpPr>
            <p:spPr bwMode="auto">
              <a:xfrm>
                <a:off x="3619" y="3003"/>
                <a:ext cx="37" cy="43"/>
              </a:xfrm>
              <a:custGeom>
                <a:avLst/>
                <a:gdLst>
                  <a:gd name="T0" fmla="*/ 0 w 149"/>
                  <a:gd name="T1" fmla="*/ 121 h 168"/>
                  <a:gd name="T2" fmla="*/ 88 w 149"/>
                  <a:gd name="T3" fmla="*/ 0 h 168"/>
                  <a:gd name="T4" fmla="*/ 149 w 149"/>
                  <a:gd name="T5" fmla="*/ 4 h 168"/>
                  <a:gd name="T6" fmla="*/ 68 w 149"/>
                  <a:gd name="T7" fmla="*/ 168 h 168"/>
                  <a:gd name="T8" fmla="*/ 0 w 149"/>
                  <a:gd name="T9" fmla="*/ 121 h 168"/>
                  <a:gd name="T10" fmla="*/ 0 w 149"/>
                  <a:gd name="T11" fmla="*/ 12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68">
                    <a:moveTo>
                      <a:pt x="0" y="121"/>
                    </a:moveTo>
                    <a:lnTo>
                      <a:pt x="88" y="0"/>
                    </a:lnTo>
                    <a:lnTo>
                      <a:pt x="149" y="4"/>
                    </a:lnTo>
                    <a:lnTo>
                      <a:pt x="68" y="168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3" name="Freeform 131"/>
              <p:cNvSpPr>
                <a:spLocks/>
              </p:cNvSpPr>
              <p:nvPr/>
            </p:nvSpPr>
            <p:spPr bwMode="auto">
              <a:xfrm>
                <a:off x="3645" y="2984"/>
                <a:ext cx="36" cy="14"/>
              </a:xfrm>
              <a:custGeom>
                <a:avLst/>
                <a:gdLst>
                  <a:gd name="T0" fmla="*/ 15 w 144"/>
                  <a:gd name="T1" fmla="*/ 26 h 56"/>
                  <a:gd name="T2" fmla="*/ 144 w 144"/>
                  <a:gd name="T3" fmla="*/ 0 h 56"/>
                  <a:gd name="T4" fmla="*/ 83 w 144"/>
                  <a:gd name="T5" fmla="*/ 51 h 56"/>
                  <a:gd name="T6" fmla="*/ 0 w 144"/>
                  <a:gd name="T7" fmla="*/ 56 h 56"/>
                  <a:gd name="T8" fmla="*/ 15 w 144"/>
                  <a:gd name="T9" fmla="*/ 26 h 56"/>
                  <a:gd name="T10" fmla="*/ 15 w 144"/>
                  <a:gd name="T11" fmla="*/ 2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56">
                    <a:moveTo>
                      <a:pt x="15" y="26"/>
                    </a:moveTo>
                    <a:lnTo>
                      <a:pt x="144" y="0"/>
                    </a:lnTo>
                    <a:lnTo>
                      <a:pt x="83" y="51"/>
                    </a:lnTo>
                    <a:lnTo>
                      <a:pt x="0" y="56"/>
                    </a:lnTo>
                    <a:lnTo>
                      <a:pt x="15" y="26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4" name="Freeform 132"/>
              <p:cNvSpPr>
                <a:spLocks/>
              </p:cNvSpPr>
              <p:nvPr/>
            </p:nvSpPr>
            <p:spPr bwMode="auto">
              <a:xfrm>
                <a:off x="3475" y="3362"/>
                <a:ext cx="103" cy="97"/>
              </a:xfrm>
              <a:custGeom>
                <a:avLst/>
                <a:gdLst>
                  <a:gd name="T0" fmla="*/ 14 w 412"/>
                  <a:gd name="T1" fmla="*/ 14 h 389"/>
                  <a:gd name="T2" fmla="*/ 87 w 412"/>
                  <a:gd name="T3" fmla="*/ 33 h 389"/>
                  <a:gd name="T4" fmla="*/ 129 w 412"/>
                  <a:gd name="T5" fmla="*/ 0 h 389"/>
                  <a:gd name="T6" fmla="*/ 216 w 412"/>
                  <a:gd name="T7" fmla="*/ 19 h 389"/>
                  <a:gd name="T8" fmla="*/ 264 w 412"/>
                  <a:gd name="T9" fmla="*/ 87 h 389"/>
                  <a:gd name="T10" fmla="*/ 240 w 412"/>
                  <a:gd name="T11" fmla="*/ 201 h 389"/>
                  <a:gd name="T12" fmla="*/ 412 w 412"/>
                  <a:gd name="T13" fmla="*/ 288 h 389"/>
                  <a:gd name="T14" fmla="*/ 412 w 412"/>
                  <a:gd name="T15" fmla="*/ 331 h 389"/>
                  <a:gd name="T16" fmla="*/ 336 w 412"/>
                  <a:gd name="T17" fmla="*/ 385 h 389"/>
                  <a:gd name="T18" fmla="*/ 250 w 412"/>
                  <a:gd name="T19" fmla="*/ 389 h 389"/>
                  <a:gd name="T20" fmla="*/ 140 w 412"/>
                  <a:gd name="T21" fmla="*/ 331 h 389"/>
                  <a:gd name="T22" fmla="*/ 106 w 412"/>
                  <a:gd name="T23" fmla="*/ 196 h 389"/>
                  <a:gd name="T24" fmla="*/ 24 w 412"/>
                  <a:gd name="T25" fmla="*/ 154 h 389"/>
                  <a:gd name="T26" fmla="*/ 0 w 412"/>
                  <a:gd name="T27" fmla="*/ 96 h 389"/>
                  <a:gd name="T28" fmla="*/ 14 w 412"/>
                  <a:gd name="T29" fmla="*/ 14 h 389"/>
                  <a:gd name="T30" fmla="*/ 14 w 412"/>
                  <a:gd name="T31" fmla="*/ 1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2" h="389">
                    <a:moveTo>
                      <a:pt x="14" y="14"/>
                    </a:moveTo>
                    <a:lnTo>
                      <a:pt x="87" y="33"/>
                    </a:lnTo>
                    <a:lnTo>
                      <a:pt x="129" y="0"/>
                    </a:lnTo>
                    <a:lnTo>
                      <a:pt x="216" y="19"/>
                    </a:lnTo>
                    <a:lnTo>
                      <a:pt x="264" y="87"/>
                    </a:lnTo>
                    <a:lnTo>
                      <a:pt x="240" y="201"/>
                    </a:lnTo>
                    <a:lnTo>
                      <a:pt x="412" y="288"/>
                    </a:lnTo>
                    <a:lnTo>
                      <a:pt x="412" y="331"/>
                    </a:lnTo>
                    <a:lnTo>
                      <a:pt x="336" y="385"/>
                    </a:lnTo>
                    <a:lnTo>
                      <a:pt x="250" y="389"/>
                    </a:lnTo>
                    <a:lnTo>
                      <a:pt x="140" y="331"/>
                    </a:lnTo>
                    <a:lnTo>
                      <a:pt x="106" y="196"/>
                    </a:lnTo>
                    <a:lnTo>
                      <a:pt x="24" y="154"/>
                    </a:lnTo>
                    <a:lnTo>
                      <a:pt x="0" y="9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5" name="Freeform 133"/>
              <p:cNvSpPr>
                <a:spLocks/>
              </p:cNvSpPr>
              <p:nvPr/>
            </p:nvSpPr>
            <p:spPr bwMode="auto">
              <a:xfrm>
                <a:off x="3481" y="3382"/>
                <a:ext cx="21" cy="37"/>
              </a:xfrm>
              <a:custGeom>
                <a:avLst/>
                <a:gdLst>
                  <a:gd name="T0" fmla="*/ 0 w 84"/>
                  <a:gd name="T1" fmla="*/ 48 h 146"/>
                  <a:gd name="T2" fmla="*/ 26 w 84"/>
                  <a:gd name="T3" fmla="*/ 3 h 146"/>
                  <a:gd name="T4" fmla="*/ 79 w 84"/>
                  <a:gd name="T5" fmla="*/ 0 h 146"/>
                  <a:gd name="T6" fmla="*/ 84 w 84"/>
                  <a:gd name="T7" fmla="*/ 146 h 146"/>
                  <a:gd name="T8" fmla="*/ 0 w 84"/>
                  <a:gd name="T9" fmla="*/ 75 h 146"/>
                  <a:gd name="T10" fmla="*/ 0 w 84"/>
                  <a:gd name="T11" fmla="*/ 48 h 146"/>
                  <a:gd name="T12" fmla="*/ 0 w 84"/>
                  <a:gd name="T13" fmla="*/ 4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6">
                    <a:moveTo>
                      <a:pt x="0" y="48"/>
                    </a:moveTo>
                    <a:lnTo>
                      <a:pt x="26" y="3"/>
                    </a:lnTo>
                    <a:lnTo>
                      <a:pt x="79" y="0"/>
                    </a:lnTo>
                    <a:lnTo>
                      <a:pt x="84" y="146"/>
                    </a:lnTo>
                    <a:lnTo>
                      <a:pt x="0" y="75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6" name="Freeform 134"/>
              <p:cNvSpPr>
                <a:spLocks/>
              </p:cNvSpPr>
              <p:nvPr/>
            </p:nvSpPr>
            <p:spPr bwMode="auto">
              <a:xfrm>
                <a:off x="3514" y="3435"/>
                <a:ext cx="63" cy="31"/>
              </a:xfrm>
              <a:custGeom>
                <a:avLst/>
                <a:gdLst>
                  <a:gd name="T0" fmla="*/ 0 w 253"/>
                  <a:gd name="T1" fmla="*/ 31 h 123"/>
                  <a:gd name="T2" fmla="*/ 111 w 253"/>
                  <a:gd name="T3" fmla="*/ 43 h 123"/>
                  <a:gd name="T4" fmla="*/ 130 w 253"/>
                  <a:gd name="T5" fmla="*/ 0 h 123"/>
                  <a:gd name="T6" fmla="*/ 253 w 253"/>
                  <a:gd name="T7" fmla="*/ 21 h 123"/>
                  <a:gd name="T8" fmla="*/ 211 w 253"/>
                  <a:gd name="T9" fmla="*/ 123 h 123"/>
                  <a:gd name="T10" fmla="*/ 58 w 253"/>
                  <a:gd name="T11" fmla="*/ 103 h 123"/>
                  <a:gd name="T12" fmla="*/ 0 w 253"/>
                  <a:gd name="T13" fmla="*/ 31 h 123"/>
                  <a:gd name="T14" fmla="*/ 0 w 253"/>
                  <a:gd name="T15" fmla="*/ 3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123">
                    <a:moveTo>
                      <a:pt x="0" y="31"/>
                    </a:moveTo>
                    <a:lnTo>
                      <a:pt x="111" y="43"/>
                    </a:lnTo>
                    <a:lnTo>
                      <a:pt x="130" y="0"/>
                    </a:lnTo>
                    <a:lnTo>
                      <a:pt x="253" y="21"/>
                    </a:lnTo>
                    <a:lnTo>
                      <a:pt x="211" y="123"/>
                    </a:lnTo>
                    <a:lnTo>
                      <a:pt x="58" y="103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7" name="Freeform 135"/>
              <p:cNvSpPr>
                <a:spLocks/>
              </p:cNvSpPr>
              <p:nvPr/>
            </p:nvSpPr>
            <p:spPr bwMode="auto">
              <a:xfrm>
                <a:off x="3515" y="3372"/>
                <a:ext cx="26" cy="35"/>
              </a:xfrm>
              <a:custGeom>
                <a:avLst/>
                <a:gdLst>
                  <a:gd name="T0" fmla="*/ 51 w 106"/>
                  <a:gd name="T1" fmla="*/ 140 h 140"/>
                  <a:gd name="T2" fmla="*/ 0 w 106"/>
                  <a:gd name="T3" fmla="*/ 31 h 140"/>
                  <a:gd name="T4" fmla="*/ 53 w 106"/>
                  <a:gd name="T5" fmla="*/ 0 h 140"/>
                  <a:gd name="T6" fmla="*/ 106 w 106"/>
                  <a:gd name="T7" fmla="*/ 49 h 140"/>
                  <a:gd name="T8" fmla="*/ 96 w 106"/>
                  <a:gd name="T9" fmla="*/ 128 h 140"/>
                  <a:gd name="T10" fmla="*/ 51 w 106"/>
                  <a:gd name="T11" fmla="*/ 140 h 140"/>
                  <a:gd name="T12" fmla="*/ 51 w 106"/>
                  <a:gd name="T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40">
                    <a:moveTo>
                      <a:pt x="51" y="140"/>
                    </a:moveTo>
                    <a:lnTo>
                      <a:pt x="0" y="31"/>
                    </a:lnTo>
                    <a:lnTo>
                      <a:pt x="53" y="0"/>
                    </a:lnTo>
                    <a:lnTo>
                      <a:pt x="106" y="49"/>
                    </a:lnTo>
                    <a:lnTo>
                      <a:pt x="96" y="128"/>
                    </a:lnTo>
                    <a:lnTo>
                      <a:pt x="51" y="140"/>
                    </a:lnTo>
                    <a:lnTo>
                      <a:pt x="51" y="140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8" name="Freeform 136"/>
              <p:cNvSpPr>
                <a:spLocks/>
              </p:cNvSpPr>
              <p:nvPr/>
            </p:nvSpPr>
            <p:spPr bwMode="auto">
              <a:xfrm>
                <a:off x="3517" y="3365"/>
                <a:ext cx="39" cy="62"/>
              </a:xfrm>
              <a:custGeom>
                <a:avLst/>
                <a:gdLst>
                  <a:gd name="T0" fmla="*/ 71 w 156"/>
                  <a:gd name="T1" fmla="*/ 52 h 249"/>
                  <a:gd name="T2" fmla="*/ 27 w 156"/>
                  <a:gd name="T3" fmla="*/ 120 h 249"/>
                  <a:gd name="T4" fmla="*/ 49 w 156"/>
                  <a:gd name="T5" fmla="*/ 194 h 249"/>
                  <a:gd name="T6" fmla="*/ 156 w 156"/>
                  <a:gd name="T7" fmla="*/ 249 h 249"/>
                  <a:gd name="T8" fmla="*/ 125 w 156"/>
                  <a:gd name="T9" fmla="*/ 176 h 249"/>
                  <a:gd name="T10" fmla="*/ 132 w 156"/>
                  <a:gd name="T11" fmla="*/ 72 h 249"/>
                  <a:gd name="T12" fmla="*/ 73 w 156"/>
                  <a:gd name="T13" fmla="*/ 15 h 249"/>
                  <a:gd name="T14" fmla="*/ 0 w 156"/>
                  <a:gd name="T15" fmla="*/ 0 h 249"/>
                  <a:gd name="T16" fmla="*/ 71 w 156"/>
                  <a:gd name="T17" fmla="*/ 52 h 249"/>
                  <a:gd name="T18" fmla="*/ 71 w 156"/>
                  <a:gd name="T19" fmla="*/ 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49">
                    <a:moveTo>
                      <a:pt x="71" y="52"/>
                    </a:moveTo>
                    <a:lnTo>
                      <a:pt x="27" y="120"/>
                    </a:lnTo>
                    <a:lnTo>
                      <a:pt x="49" y="194"/>
                    </a:lnTo>
                    <a:lnTo>
                      <a:pt x="156" y="249"/>
                    </a:lnTo>
                    <a:lnTo>
                      <a:pt x="125" y="176"/>
                    </a:lnTo>
                    <a:lnTo>
                      <a:pt x="132" y="72"/>
                    </a:lnTo>
                    <a:lnTo>
                      <a:pt x="73" y="15"/>
                    </a:lnTo>
                    <a:lnTo>
                      <a:pt x="0" y="0"/>
                    </a:lnTo>
                    <a:lnTo>
                      <a:pt x="71" y="52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69" name="Freeform 137"/>
              <p:cNvSpPr>
                <a:spLocks/>
              </p:cNvSpPr>
              <p:nvPr/>
            </p:nvSpPr>
            <p:spPr bwMode="auto">
              <a:xfrm>
                <a:off x="3472" y="3361"/>
                <a:ext cx="108" cy="106"/>
              </a:xfrm>
              <a:custGeom>
                <a:avLst/>
                <a:gdLst>
                  <a:gd name="T0" fmla="*/ 36 w 432"/>
                  <a:gd name="T1" fmla="*/ 61 h 423"/>
                  <a:gd name="T2" fmla="*/ 29 w 432"/>
                  <a:gd name="T3" fmla="*/ 125 h 423"/>
                  <a:gd name="T4" fmla="*/ 88 w 432"/>
                  <a:gd name="T5" fmla="*/ 166 h 423"/>
                  <a:gd name="T6" fmla="*/ 115 w 432"/>
                  <a:gd name="T7" fmla="*/ 112 h 423"/>
                  <a:gd name="T8" fmla="*/ 144 w 432"/>
                  <a:gd name="T9" fmla="*/ 249 h 423"/>
                  <a:gd name="T10" fmla="*/ 196 w 432"/>
                  <a:gd name="T11" fmla="*/ 346 h 423"/>
                  <a:gd name="T12" fmla="*/ 308 w 432"/>
                  <a:gd name="T13" fmla="*/ 393 h 423"/>
                  <a:gd name="T14" fmla="*/ 352 w 432"/>
                  <a:gd name="T15" fmla="*/ 332 h 423"/>
                  <a:gd name="T16" fmla="*/ 427 w 432"/>
                  <a:gd name="T17" fmla="*/ 307 h 423"/>
                  <a:gd name="T18" fmla="*/ 432 w 432"/>
                  <a:gd name="T19" fmla="*/ 364 h 423"/>
                  <a:gd name="T20" fmla="*/ 369 w 432"/>
                  <a:gd name="T21" fmla="*/ 423 h 423"/>
                  <a:gd name="T22" fmla="*/ 245 w 432"/>
                  <a:gd name="T23" fmla="*/ 415 h 423"/>
                  <a:gd name="T24" fmla="*/ 122 w 432"/>
                  <a:gd name="T25" fmla="*/ 361 h 423"/>
                  <a:gd name="T26" fmla="*/ 90 w 432"/>
                  <a:gd name="T27" fmla="*/ 208 h 423"/>
                  <a:gd name="T28" fmla="*/ 36 w 432"/>
                  <a:gd name="T29" fmla="*/ 164 h 423"/>
                  <a:gd name="T30" fmla="*/ 0 w 432"/>
                  <a:gd name="T31" fmla="*/ 112 h 423"/>
                  <a:gd name="T32" fmla="*/ 15 w 432"/>
                  <a:gd name="T33" fmla="*/ 22 h 423"/>
                  <a:gd name="T34" fmla="*/ 93 w 432"/>
                  <a:gd name="T35" fmla="*/ 0 h 423"/>
                  <a:gd name="T36" fmla="*/ 129 w 432"/>
                  <a:gd name="T37" fmla="*/ 17 h 423"/>
                  <a:gd name="T38" fmla="*/ 108 w 432"/>
                  <a:gd name="T39" fmla="*/ 68 h 423"/>
                  <a:gd name="T40" fmla="*/ 75 w 432"/>
                  <a:gd name="T41" fmla="*/ 45 h 423"/>
                  <a:gd name="T42" fmla="*/ 36 w 432"/>
                  <a:gd name="T43" fmla="*/ 61 h 423"/>
                  <a:gd name="T44" fmla="*/ 36 w 432"/>
                  <a:gd name="T45" fmla="*/ 6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2" h="423">
                    <a:moveTo>
                      <a:pt x="36" y="61"/>
                    </a:moveTo>
                    <a:lnTo>
                      <a:pt x="29" y="125"/>
                    </a:lnTo>
                    <a:lnTo>
                      <a:pt x="88" y="166"/>
                    </a:lnTo>
                    <a:lnTo>
                      <a:pt x="115" y="112"/>
                    </a:lnTo>
                    <a:lnTo>
                      <a:pt x="144" y="249"/>
                    </a:lnTo>
                    <a:lnTo>
                      <a:pt x="196" y="346"/>
                    </a:lnTo>
                    <a:lnTo>
                      <a:pt x="308" y="393"/>
                    </a:lnTo>
                    <a:lnTo>
                      <a:pt x="352" y="332"/>
                    </a:lnTo>
                    <a:lnTo>
                      <a:pt x="427" y="307"/>
                    </a:lnTo>
                    <a:lnTo>
                      <a:pt x="432" y="364"/>
                    </a:lnTo>
                    <a:lnTo>
                      <a:pt x="369" y="423"/>
                    </a:lnTo>
                    <a:lnTo>
                      <a:pt x="245" y="415"/>
                    </a:lnTo>
                    <a:lnTo>
                      <a:pt x="122" y="361"/>
                    </a:lnTo>
                    <a:lnTo>
                      <a:pt x="90" y="208"/>
                    </a:lnTo>
                    <a:lnTo>
                      <a:pt x="36" y="164"/>
                    </a:lnTo>
                    <a:lnTo>
                      <a:pt x="0" y="112"/>
                    </a:lnTo>
                    <a:lnTo>
                      <a:pt x="15" y="22"/>
                    </a:lnTo>
                    <a:lnTo>
                      <a:pt x="93" y="0"/>
                    </a:lnTo>
                    <a:lnTo>
                      <a:pt x="129" y="17"/>
                    </a:lnTo>
                    <a:lnTo>
                      <a:pt x="108" y="68"/>
                    </a:lnTo>
                    <a:lnTo>
                      <a:pt x="75" y="45"/>
                    </a:lnTo>
                    <a:lnTo>
                      <a:pt x="36" y="61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0" name="Freeform 138"/>
              <p:cNvSpPr>
                <a:spLocks/>
              </p:cNvSpPr>
              <p:nvPr/>
            </p:nvSpPr>
            <p:spPr bwMode="auto">
              <a:xfrm>
                <a:off x="3569" y="3248"/>
                <a:ext cx="62" cy="92"/>
              </a:xfrm>
              <a:custGeom>
                <a:avLst/>
                <a:gdLst>
                  <a:gd name="T0" fmla="*/ 49 w 246"/>
                  <a:gd name="T1" fmla="*/ 79 h 370"/>
                  <a:gd name="T2" fmla="*/ 176 w 246"/>
                  <a:gd name="T3" fmla="*/ 0 h 370"/>
                  <a:gd name="T4" fmla="*/ 217 w 246"/>
                  <a:gd name="T5" fmla="*/ 52 h 370"/>
                  <a:gd name="T6" fmla="*/ 112 w 246"/>
                  <a:gd name="T7" fmla="*/ 98 h 370"/>
                  <a:gd name="T8" fmla="*/ 119 w 246"/>
                  <a:gd name="T9" fmla="*/ 137 h 370"/>
                  <a:gd name="T10" fmla="*/ 246 w 246"/>
                  <a:gd name="T11" fmla="*/ 103 h 370"/>
                  <a:gd name="T12" fmla="*/ 233 w 246"/>
                  <a:gd name="T13" fmla="*/ 160 h 370"/>
                  <a:gd name="T14" fmla="*/ 138 w 246"/>
                  <a:gd name="T15" fmla="*/ 196 h 370"/>
                  <a:gd name="T16" fmla="*/ 129 w 246"/>
                  <a:gd name="T17" fmla="*/ 223 h 370"/>
                  <a:gd name="T18" fmla="*/ 243 w 246"/>
                  <a:gd name="T19" fmla="*/ 225 h 370"/>
                  <a:gd name="T20" fmla="*/ 205 w 246"/>
                  <a:gd name="T21" fmla="*/ 296 h 370"/>
                  <a:gd name="T22" fmla="*/ 124 w 246"/>
                  <a:gd name="T23" fmla="*/ 284 h 370"/>
                  <a:gd name="T24" fmla="*/ 104 w 246"/>
                  <a:gd name="T25" fmla="*/ 311 h 370"/>
                  <a:gd name="T26" fmla="*/ 173 w 246"/>
                  <a:gd name="T27" fmla="*/ 336 h 370"/>
                  <a:gd name="T28" fmla="*/ 114 w 246"/>
                  <a:gd name="T29" fmla="*/ 362 h 370"/>
                  <a:gd name="T30" fmla="*/ 0 w 246"/>
                  <a:gd name="T31" fmla="*/ 370 h 370"/>
                  <a:gd name="T32" fmla="*/ 68 w 246"/>
                  <a:gd name="T33" fmla="*/ 316 h 370"/>
                  <a:gd name="T34" fmla="*/ 96 w 246"/>
                  <a:gd name="T35" fmla="*/ 201 h 370"/>
                  <a:gd name="T36" fmla="*/ 49 w 246"/>
                  <a:gd name="T37" fmla="*/ 79 h 370"/>
                  <a:gd name="T38" fmla="*/ 49 w 246"/>
                  <a:gd name="T39" fmla="*/ 7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6" h="370">
                    <a:moveTo>
                      <a:pt x="49" y="79"/>
                    </a:moveTo>
                    <a:lnTo>
                      <a:pt x="176" y="0"/>
                    </a:lnTo>
                    <a:lnTo>
                      <a:pt x="217" y="52"/>
                    </a:lnTo>
                    <a:lnTo>
                      <a:pt x="112" y="98"/>
                    </a:lnTo>
                    <a:lnTo>
                      <a:pt x="119" y="137"/>
                    </a:lnTo>
                    <a:lnTo>
                      <a:pt x="246" y="103"/>
                    </a:lnTo>
                    <a:lnTo>
                      <a:pt x="233" y="160"/>
                    </a:lnTo>
                    <a:lnTo>
                      <a:pt x="138" y="196"/>
                    </a:lnTo>
                    <a:lnTo>
                      <a:pt x="129" y="223"/>
                    </a:lnTo>
                    <a:lnTo>
                      <a:pt x="243" y="225"/>
                    </a:lnTo>
                    <a:lnTo>
                      <a:pt x="205" y="296"/>
                    </a:lnTo>
                    <a:lnTo>
                      <a:pt x="124" y="284"/>
                    </a:lnTo>
                    <a:lnTo>
                      <a:pt x="104" y="311"/>
                    </a:lnTo>
                    <a:lnTo>
                      <a:pt x="173" y="336"/>
                    </a:lnTo>
                    <a:lnTo>
                      <a:pt x="114" y="362"/>
                    </a:lnTo>
                    <a:lnTo>
                      <a:pt x="0" y="370"/>
                    </a:lnTo>
                    <a:lnTo>
                      <a:pt x="68" y="316"/>
                    </a:lnTo>
                    <a:lnTo>
                      <a:pt x="96" y="201"/>
                    </a:lnTo>
                    <a:lnTo>
                      <a:pt x="49" y="79"/>
                    </a:lnTo>
                    <a:lnTo>
                      <a:pt x="49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1" name="Freeform 139"/>
              <p:cNvSpPr>
                <a:spLocks/>
              </p:cNvSpPr>
              <p:nvPr/>
            </p:nvSpPr>
            <p:spPr bwMode="auto">
              <a:xfrm>
                <a:off x="3567" y="3231"/>
                <a:ext cx="34" cy="27"/>
              </a:xfrm>
              <a:custGeom>
                <a:avLst/>
                <a:gdLst>
                  <a:gd name="T0" fmla="*/ 31 w 137"/>
                  <a:gd name="T1" fmla="*/ 105 h 105"/>
                  <a:gd name="T2" fmla="*/ 137 w 137"/>
                  <a:gd name="T3" fmla="*/ 22 h 105"/>
                  <a:gd name="T4" fmla="*/ 101 w 137"/>
                  <a:gd name="T5" fmla="*/ 0 h 105"/>
                  <a:gd name="T6" fmla="*/ 0 w 137"/>
                  <a:gd name="T7" fmla="*/ 85 h 105"/>
                  <a:gd name="T8" fmla="*/ 31 w 137"/>
                  <a:gd name="T9" fmla="*/ 105 h 105"/>
                  <a:gd name="T10" fmla="*/ 31 w 137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05">
                    <a:moveTo>
                      <a:pt x="31" y="105"/>
                    </a:moveTo>
                    <a:lnTo>
                      <a:pt x="137" y="22"/>
                    </a:lnTo>
                    <a:lnTo>
                      <a:pt x="101" y="0"/>
                    </a:lnTo>
                    <a:lnTo>
                      <a:pt x="0" y="85"/>
                    </a:lnTo>
                    <a:lnTo>
                      <a:pt x="31" y="105"/>
                    </a:lnTo>
                    <a:lnTo>
                      <a:pt x="31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2" name="Freeform 140"/>
              <p:cNvSpPr>
                <a:spLocks/>
              </p:cNvSpPr>
              <p:nvPr/>
            </p:nvSpPr>
            <p:spPr bwMode="auto">
              <a:xfrm>
                <a:off x="3547" y="3221"/>
                <a:ext cx="27" cy="22"/>
              </a:xfrm>
              <a:custGeom>
                <a:avLst/>
                <a:gdLst>
                  <a:gd name="T0" fmla="*/ 39 w 107"/>
                  <a:gd name="T1" fmla="*/ 91 h 91"/>
                  <a:gd name="T2" fmla="*/ 107 w 107"/>
                  <a:gd name="T3" fmla="*/ 15 h 91"/>
                  <a:gd name="T4" fmla="*/ 36 w 107"/>
                  <a:gd name="T5" fmla="*/ 0 h 91"/>
                  <a:gd name="T6" fmla="*/ 0 w 107"/>
                  <a:gd name="T7" fmla="*/ 81 h 91"/>
                  <a:gd name="T8" fmla="*/ 39 w 107"/>
                  <a:gd name="T9" fmla="*/ 91 h 91"/>
                  <a:gd name="T10" fmla="*/ 39 w 107"/>
                  <a:gd name="T1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91">
                    <a:moveTo>
                      <a:pt x="39" y="91"/>
                    </a:moveTo>
                    <a:lnTo>
                      <a:pt x="107" y="15"/>
                    </a:lnTo>
                    <a:lnTo>
                      <a:pt x="36" y="0"/>
                    </a:lnTo>
                    <a:lnTo>
                      <a:pt x="0" y="81"/>
                    </a:lnTo>
                    <a:lnTo>
                      <a:pt x="39" y="91"/>
                    </a:lnTo>
                    <a:lnTo>
                      <a:pt x="39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3" name="Freeform 141"/>
              <p:cNvSpPr>
                <a:spLocks/>
              </p:cNvSpPr>
              <p:nvPr/>
            </p:nvSpPr>
            <p:spPr bwMode="auto">
              <a:xfrm>
                <a:off x="3527" y="3255"/>
                <a:ext cx="44" cy="69"/>
              </a:xfrm>
              <a:custGeom>
                <a:avLst/>
                <a:gdLst>
                  <a:gd name="T0" fmla="*/ 111 w 176"/>
                  <a:gd name="T1" fmla="*/ 17 h 276"/>
                  <a:gd name="T2" fmla="*/ 82 w 176"/>
                  <a:gd name="T3" fmla="*/ 0 h 276"/>
                  <a:gd name="T4" fmla="*/ 18 w 176"/>
                  <a:gd name="T5" fmla="*/ 29 h 276"/>
                  <a:gd name="T6" fmla="*/ 0 w 176"/>
                  <a:gd name="T7" fmla="*/ 81 h 276"/>
                  <a:gd name="T8" fmla="*/ 5 w 176"/>
                  <a:gd name="T9" fmla="*/ 149 h 276"/>
                  <a:gd name="T10" fmla="*/ 35 w 176"/>
                  <a:gd name="T11" fmla="*/ 198 h 276"/>
                  <a:gd name="T12" fmla="*/ 74 w 176"/>
                  <a:gd name="T13" fmla="*/ 244 h 276"/>
                  <a:gd name="T14" fmla="*/ 135 w 176"/>
                  <a:gd name="T15" fmla="*/ 276 h 276"/>
                  <a:gd name="T16" fmla="*/ 176 w 176"/>
                  <a:gd name="T17" fmla="*/ 276 h 276"/>
                  <a:gd name="T18" fmla="*/ 157 w 176"/>
                  <a:gd name="T19" fmla="*/ 249 h 276"/>
                  <a:gd name="T20" fmla="*/ 82 w 176"/>
                  <a:gd name="T21" fmla="*/ 210 h 276"/>
                  <a:gd name="T22" fmla="*/ 123 w 176"/>
                  <a:gd name="T23" fmla="*/ 193 h 276"/>
                  <a:gd name="T24" fmla="*/ 135 w 176"/>
                  <a:gd name="T25" fmla="*/ 169 h 276"/>
                  <a:gd name="T26" fmla="*/ 47 w 176"/>
                  <a:gd name="T27" fmla="*/ 154 h 276"/>
                  <a:gd name="T28" fmla="*/ 121 w 176"/>
                  <a:gd name="T29" fmla="*/ 139 h 276"/>
                  <a:gd name="T30" fmla="*/ 140 w 176"/>
                  <a:gd name="T31" fmla="*/ 100 h 276"/>
                  <a:gd name="T32" fmla="*/ 42 w 176"/>
                  <a:gd name="T33" fmla="*/ 102 h 276"/>
                  <a:gd name="T34" fmla="*/ 49 w 176"/>
                  <a:gd name="T35" fmla="*/ 73 h 276"/>
                  <a:gd name="T36" fmla="*/ 127 w 176"/>
                  <a:gd name="T37" fmla="*/ 52 h 276"/>
                  <a:gd name="T38" fmla="*/ 111 w 176"/>
                  <a:gd name="T39" fmla="*/ 17 h 276"/>
                  <a:gd name="T40" fmla="*/ 111 w 176"/>
                  <a:gd name="T41" fmla="*/ 1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6" h="276">
                    <a:moveTo>
                      <a:pt x="111" y="17"/>
                    </a:moveTo>
                    <a:lnTo>
                      <a:pt x="82" y="0"/>
                    </a:lnTo>
                    <a:lnTo>
                      <a:pt x="18" y="29"/>
                    </a:lnTo>
                    <a:lnTo>
                      <a:pt x="0" y="81"/>
                    </a:lnTo>
                    <a:lnTo>
                      <a:pt x="5" y="149"/>
                    </a:lnTo>
                    <a:lnTo>
                      <a:pt x="35" y="198"/>
                    </a:lnTo>
                    <a:lnTo>
                      <a:pt x="74" y="244"/>
                    </a:lnTo>
                    <a:lnTo>
                      <a:pt x="135" y="276"/>
                    </a:lnTo>
                    <a:lnTo>
                      <a:pt x="176" y="276"/>
                    </a:lnTo>
                    <a:lnTo>
                      <a:pt x="157" y="249"/>
                    </a:lnTo>
                    <a:lnTo>
                      <a:pt x="82" y="210"/>
                    </a:lnTo>
                    <a:lnTo>
                      <a:pt x="123" y="193"/>
                    </a:lnTo>
                    <a:lnTo>
                      <a:pt x="135" y="169"/>
                    </a:lnTo>
                    <a:lnTo>
                      <a:pt x="47" y="154"/>
                    </a:lnTo>
                    <a:lnTo>
                      <a:pt x="121" y="139"/>
                    </a:lnTo>
                    <a:lnTo>
                      <a:pt x="140" y="100"/>
                    </a:lnTo>
                    <a:lnTo>
                      <a:pt x="42" y="102"/>
                    </a:lnTo>
                    <a:lnTo>
                      <a:pt x="49" y="73"/>
                    </a:lnTo>
                    <a:lnTo>
                      <a:pt x="127" y="52"/>
                    </a:lnTo>
                    <a:lnTo>
                      <a:pt x="111" y="17"/>
                    </a:lnTo>
                    <a:lnTo>
                      <a:pt x="11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4" name="Freeform 142"/>
              <p:cNvSpPr>
                <a:spLocks/>
              </p:cNvSpPr>
              <p:nvPr/>
            </p:nvSpPr>
            <p:spPr bwMode="auto">
              <a:xfrm>
                <a:off x="3511" y="3221"/>
                <a:ext cx="51" cy="118"/>
              </a:xfrm>
              <a:custGeom>
                <a:avLst/>
                <a:gdLst>
                  <a:gd name="T0" fmla="*/ 142 w 205"/>
                  <a:gd name="T1" fmla="*/ 0 h 472"/>
                  <a:gd name="T2" fmla="*/ 52 w 205"/>
                  <a:gd name="T3" fmla="*/ 34 h 472"/>
                  <a:gd name="T4" fmla="*/ 15 w 205"/>
                  <a:gd name="T5" fmla="*/ 174 h 472"/>
                  <a:gd name="T6" fmla="*/ 0 w 205"/>
                  <a:gd name="T7" fmla="*/ 298 h 472"/>
                  <a:gd name="T8" fmla="*/ 27 w 205"/>
                  <a:gd name="T9" fmla="*/ 381 h 472"/>
                  <a:gd name="T10" fmla="*/ 105 w 205"/>
                  <a:gd name="T11" fmla="*/ 449 h 472"/>
                  <a:gd name="T12" fmla="*/ 205 w 205"/>
                  <a:gd name="T13" fmla="*/ 472 h 472"/>
                  <a:gd name="T14" fmla="*/ 135 w 205"/>
                  <a:gd name="T15" fmla="*/ 435 h 472"/>
                  <a:gd name="T16" fmla="*/ 52 w 205"/>
                  <a:gd name="T17" fmla="*/ 352 h 472"/>
                  <a:gd name="T18" fmla="*/ 34 w 205"/>
                  <a:gd name="T19" fmla="*/ 267 h 472"/>
                  <a:gd name="T20" fmla="*/ 52 w 205"/>
                  <a:gd name="T21" fmla="*/ 130 h 472"/>
                  <a:gd name="T22" fmla="*/ 107 w 205"/>
                  <a:gd name="T23" fmla="*/ 86 h 472"/>
                  <a:gd name="T24" fmla="*/ 142 w 205"/>
                  <a:gd name="T25" fmla="*/ 0 h 472"/>
                  <a:gd name="T26" fmla="*/ 142 w 205"/>
                  <a:gd name="T2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5" h="472">
                    <a:moveTo>
                      <a:pt x="142" y="0"/>
                    </a:moveTo>
                    <a:lnTo>
                      <a:pt x="52" y="34"/>
                    </a:lnTo>
                    <a:lnTo>
                      <a:pt x="15" y="174"/>
                    </a:lnTo>
                    <a:lnTo>
                      <a:pt x="0" y="298"/>
                    </a:lnTo>
                    <a:lnTo>
                      <a:pt x="27" y="381"/>
                    </a:lnTo>
                    <a:lnTo>
                      <a:pt x="105" y="449"/>
                    </a:lnTo>
                    <a:lnTo>
                      <a:pt x="205" y="472"/>
                    </a:lnTo>
                    <a:lnTo>
                      <a:pt x="135" y="435"/>
                    </a:lnTo>
                    <a:lnTo>
                      <a:pt x="52" y="352"/>
                    </a:lnTo>
                    <a:lnTo>
                      <a:pt x="34" y="267"/>
                    </a:lnTo>
                    <a:lnTo>
                      <a:pt x="52" y="130"/>
                    </a:lnTo>
                    <a:lnTo>
                      <a:pt x="107" y="86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5" name="Freeform 143"/>
              <p:cNvSpPr>
                <a:spLocks/>
              </p:cNvSpPr>
              <p:nvPr/>
            </p:nvSpPr>
            <p:spPr bwMode="auto">
              <a:xfrm>
                <a:off x="3576" y="3188"/>
                <a:ext cx="15" cy="29"/>
              </a:xfrm>
              <a:custGeom>
                <a:avLst/>
                <a:gdLst>
                  <a:gd name="T0" fmla="*/ 9 w 62"/>
                  <a:gd name="T1" fmla="*/ 0 h 116"/>
                  <a:gd name="T2" fmla="*/ 62 w 62"/>
                  <a:gd name="T3" fmla="*/ 5 h 116"/>
                  <a:gd name="T4" fmla="*/ 15 w 62"/>
                  <a:gd name="T5" fmla="*/ 116 h 116"/>
                  <a:gd name="T6" fmla="*/ 0 w 62"/>
                  <a:gd name="T7" fmla="*/ 102 h 116"/>
                  <a:gd name="T8" fmla="*/ 9 w 62"/>
                  <a:gd name="T9" fmla="*/ 0 h 116"/>
                  <a:gd name="T10" fmla="*/ 9 w 62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16">
                    <a:moveTo>
                      <a:pt x="9" y="0"/>
                    </a:moveTo>
                    <a:lnTo>
                      <a:pt x="62" y="5"/>
                    </a:lnTo>
                    <a:lnTo>
                      <a:pt x="15" y="116"/>
                    </a:lnTo>
                    <a:lnTo>
                      <a:pt x="0" y="102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6" name="Freeform 144"/>
              <p:cNvSpPr>
                <a:spLocks/>
              </p:cNvSpPr>
              <p:nvPr/>
            </p:nvSpPr>
            <p:spPr bwMode="auto">
              <a:xfrm>
                <a:off x="3542" y="3188"/>
                <a:ext cx="13" cy="24"/>
              </a:xfrm>
              <a:custGeom>
                <a:avLst/>
                <a:gdLst>
                  <a:gd name="T0" fmla="*/ 0 w 51"/>
                  <a:gd name="T1" fmla="*/ 10 h 95"/>
                  <a:gd name="T2" fmla="*/ 39 w 51"/>
                  <a:gd name="T3" fmla="*/ 0 h 95"/>
                  <a:gd name="T4" fmla="*/ 51 w 51"/>
                  <a:gd name="T5" fmla="*/ 95 h 95"/>
                  <a:gd name="T6" fmla="*/ 26 w 51"/>
                  <a:gd name="T7" fmla="*/ 93 h 95"/>
                  <a:gd name="T8" fmla="*/ 0 w 51"/>
                  <a:gd name="T9" fmla="*/ 10 h 95"/>
                  <a:gd name="T10" fmla="*/ 0 w 51"/>
                  <a:gd name="T11" fmla="*/ 1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95">
                    <a:moveTo>
                      <a:pt x="0" y="10"/>
                    </a:moveTo>
                    <a:lnTo>
                      <a:pt x="39" y="0"/>
                    </a:lnTo>
                    <a:lnTo>
                      <a:pt x="51" y="95"/>
                    </a:lnTo>
                    <a:lnTo>
                      <a:pt x="26" y="93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7" name="Freeform 145"/>
              <p:cNvSpPr>
                <a:spLocks/>
              </p:cNvSpPr>
              <p:nvPr/>
            </p:nvSpPr>
            <p:spPr bwMode="auto">
              <a:xfrm>
                <a:off x="3514" y="3202"/>
                <a:ext cx="22" cy="18"/>
              </a:xfrm>
              <a:custGeom>
                <a:avLst/>
                <a:gdLst>
                  <a:gd name="T0" fmla="*/ 0 w 88"/>
                  <a:gd name="T1" fmla="*/ 21 h 70"/>
                  <a:gd name="T2" fmla="*/ 34 w 88"/>
                  <a:gd name="T3" fmla="*/ 0 h 70"/>
                  <a:gd name="T4" fmla="*/ 88 w 88"/>
                  <a:gd name="T5" fmla="*/ 70 h 70"/>
                  <a:gd name="T6" fmla="*/ 56 w 88"/>
                  <a:gd name="T7" fmla="*/ 68 h 70"/>
                  <a:gd name="T8" fmla="*/ 0 w 88"/>
                  <a:gd name="T9" fmla="*/ 21 h 70"/>
                  <a:gd name="T10" fmla="*/ 0 w 88"/>
                  <a:gd name="T11" fmla="*/ 2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0">
                    <a:moveTo>
                      <a:pt x="0" y="21"/>
                    </a:moveTo>
                    <a:lnTo>
                      <a:pt x="34" y="0"/>
                    </a:lnTo>
                    <a:lnTo>
                      <a:pt x="88" y="70"/>
                    </a:lnTo>
                    <a:lnTo>
                      <a:pt x="56" y="68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8" name="Freeform 146"/>
              <p:cNvSpPr>
                <a:spLocks/>
              </p:cNvSpPr>
              <p:nvPr/>
            </p:nvSpPr>
            <p:spPr bwMode="auto">
              <a:xfrm>
                <a:off x="3497" y="3225"/>
                <a:ext cx="21" cy="15"/>
              </a:xfrm>
              <a:custGeom>
                <a:avLst/>
                <a:gdLst>
                  <a:gd name="T0" fmla="*/ 0 w 84"/>
                  <a:gd name="T1" fmla="*/ 39 h 60"/>
                  <a:gd name="T2" fmla="*/ 20 w 84"/>
                  <a:gd name="T3" fmla="*/ 0 h 60"/>
                  <a:gd name="T4" fmla="*/ 84 w 84"/>
                  <a:gd name="T5" fmla="*/ 46 h 60"/>
                  <a:gd name="T6" fmla="*/ 70 w 84"/>
                  <a:gd name="T7" fmla="*/ 60 h 60"/>
                  <a:gd name="T8" fmla="*/ 0 w 84"/>
                  <a:gd name="T9" fmla="*/ 39 h 60"/>
                  <a:gd name="T10" fmla="*/ 0 w 84"/>
                  <a:gd name="T11" fmla="*/ 3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0">
                    <a:moveTo>
                      <a:pt x="0" y="39"/>
                    </a:moveTo>
                    <a:lnTo>
                      <a:pt x="20" y="0"/>
                    </a:lnTo>
                    <a:lnTo>
                      <a:pt x="84" y="46"/>
                    </a:lnTo>
                    <a:lnTo>
                      <a:pt x="70" y="60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79" name="Freeform 147"/>
              <p:cNvSpPr>
                <a:spLocks/>
              </p:cNvSpPr>
              <p:nvPr/>
            </p:nvSpPr>
            <p:spPr bwMode="auto">
              <a:xfrm>
                <a:off x="3491" y="3259"/>
                <a:ext cx="19" cy="12"/>
              </a:xfrm>
              <a:custGeom>
                <a:avLst/>
                <a:gdLst>
                  <a:gd name="T0" fmla="*/ 0 w 78"/>
                  <a:gd name="T1" fmla="*/ 0 h 46"/>
                  <a:gd name="T2" fmla="*/ 78 w 78"/>
                  <a:gd name="T3" fmla="*/ 7 h 46"/>
                  <a:gd name="T4" fmla="*/ 68 w 78"/>
                  <a:gd name="T5" fmla="*/ 41 h 46"/>
                  <a:gd name="T6" fmla="*/ 7 w 78"/>
                  <a:gd name="T7" fmla="*/ 46 h 46"/>
                  <a:gd name="T8" fmla="*/ 0 w 78"/>
                  <a:gd name="T9" fmla="*/ 0 h 46"/>
                  <a:gd name="T10" fmla="*/ 0 w 78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46">
                    <a:moveTo>
                      <a:pt x="0" y="0"/>
                    </a:moveTo>
                    <a:lnTo>
                      <a:pt x="78" y="7"/>
                    </a:lnTo>
                    <a:lnTo>
                      <a:pt x="68" y="41"/>
                    </a:lnTo>
                    <a:lnTo>
                      <a:pt x="7" y="4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0" name="Freeform 148"/>
              <p:cNvSpPr>
                <a:spLocks/>
              </p:cNvSpPr>
              <p:nvPr/>
            </p:nvSpPr>
            <p:spPr bwMode="auto">
              <a:xfrm>
                <a:off x="3600" y="3201"/>
                <a:ext cx="27" cy="20"/>
              </a:xfrm>
              <a:custGeom>
                <a:avLst/>
                <a:gdLst>
                  <a:gd name="T0" fmla="*/ 0 w 107"/>
                  <a:gd name="T1" fmla="*/ 63 h 78"/>
                  <a:gd name="T2" fmla="*/ 63 w 107"/>
                  <a:gd name="T3" fmla="*/ 0 h 78"/>
                  <a:gd name="T4" fmla="*/ 107 w 107"/>
                  <a:gd name="T5" fmla="*/ 37 h 78"/>
                  <a:gd name="T6" fmla="*/ 26 w 107"/>
                  <a:gd name="T7" fmla="*/ 78 h 78"/>
                  <a:gd name="T8" fmla="*/ 0 w 107"/>
                  <a:gd name="T9" fmla="*/ 63 h 78"/>
                  <a:gd name="T10" fmla="*/ 0 w 107"/>
                  <a:gd name="T1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78">
                    <a:moveTo>
                      <a:pt x="0" y="63"/>
                    </a:moveTo>
                    <a:lnTo>
                      <a:pt x="63" y="0"/>
                    </a:lnTo>
                    <a:lnTo>
                      <a:pt x="107" y="37"/>
                    </a:lnTo>
                    <a:lnTo>
                      <a:pt x="26" y="78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1" name="Freeform 149"/>
              <p:cNvSpPr>
                <a:spLocks/>
              </p:cNvSpPr>
              <p:nvPr/>
            </p:nvSpPr>
            <p:spPr bwMode="auto">
              <a:xfrm>
                <a:off x="3622" y="3229"/>
                <a:ext cx="29" cy="17"/>
              </a:xfrm>
              <a:custGeom>
                <a:avLst/>
                <a:gdLst>
                  <a:gd name="T0" fmla="*/ 6 w 114"/>
                  <a:gd name="T1" fmla="*/ 44 h 70"/>
                  <a:gd name="T2" fmla="*/ 91 w 114"/>
                  <a:gd name="T3" fmla="*/ 0 h 70"/>
                  <a:gd name="T4" fmla="*/ 114 w 114"/>
                  <a:gd name="T5" fmla="*/ 41 h 70"/>
                  <a:gd name="T6" fmla="*/ 0 w 114"/>
                  <a:gd name="T7" fmla="*/ 70 h 70"/>
                  <a:gd name="T8" fmla="*/ 6 w 114"/>
                  <a:gd name="T9" fmla="*/ 44 h 70"/>
                  <a:gd name="T10" fmla="*/ 6 w 114"/>
                  <a:gd name="T11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70">
                    <a:moveTo>
                      <a:pt x="6" y="44"/>
                    </a:moveTo>
                    <a:lnTo>
                      <a:pt x="91" y="0"/>
                    </a:lnTo>
                    <a:lnTo>
                      <a:pt x="114" y="41"/>
                    </a:lnTo>
                    <a:lnTo>
                      <a:pt x="0" y="70"/>
                    </a:lnTo>
                    <a:lnTo>
                      <a:pt x="6" y="44"/>
                    </a:ln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2" name="Freeform 150"/>
              <p:cNvSpPr>
                <a:spLocks/>
              </p:cNvSpPr>
              <p:nvPr/>
            </p:nvSpPr>
            <p:spPr bwMode="auto">
              <a:xfrm>
                <a:off x="3640" y="3263"/>
                <a:ext cx="25" cy="14"/>
              </a:xfrm>
              <a:custGeom>
                <a:avLst/>
                <a:gdLst>
                  <a:gd name="T0" fmla="*/ 0 w 101"/>
                  <a:gd name="T1" fmla="*/ 12 h 56"/>
                  <a:gd name="T2" fmla="*/ 96 w 101"/>
                  <a:gd name="T3" fmla="*/ 0 h 56"/>
                  <a:gd name="T4" fmla="*/ 101 w 101"/>
                  <a:gd name="T5" fmla="*/ 56 h 56"/>
                  <a:gd name="T6" fmla="*/ 18 w 101"/>
                  <a:gd name="T7" fmla="*/ 46 h 56"/>
                  <a:gd name="T8" fmla="*/ 0 w 101"/>
                  <a:gd name="T9" fmla="*/ 12 h 56"/>
                  <a:gd name="T10" fmla="*/ 0 w 101"/>
                  <a:gd name="T11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56">
                    <a:moveTo>
                      <a:pt x="0" y="12"/>
                    </a:moveTo>
                    <a:lnTo>
                      <a:pt x="96" y="0"/>
                    </a:lnTo>
                    <a:lnTo>
                      <a:pt x="101" y="56"/>
                    </a:lnTo>
                    <a:lnTo>
                      <a:pt x="18" y="4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3" name="Freeform 151"/>
              <p:cNvSpPr>
                <a:spLocks/>
              </p:cNvSpPr>
              <p:nvPr/>
            </p:nvSpPr>
            <p:spPr bwMode="auto">
              <a:xfrm>
                <a:off x="3538" y="3292"/>
                <a:ext cx="129" cy="73"/>
              </a:xfrm>
              <a:custGeom>
                <a:avLst/>
                <a:gdLst>
                  <a:gd name="T0" fmla="*/ 429 w 516"/>
                  <a:gd name="T1" fmla="*/ 0 h 293"/>
                  <a:gd name="T2" fmla="*/ 516 w 516"/>
                  <a:gd name="T3" fmla="*/ 15 h 293"/>
                  <a:gd name="T4" fmla="*/ 516 w 516"/>
                  <a:gd name="T5" fmla="*/ 56 h 293"/>
                  <a:gd name="T6" fmla="*/ 440 w 516"/>
                  <a:gd name="T7" fmla="*/ 46 h 293"/>
                  <a:gd name="T8" fmla="*/ 406 w 516"/>
                  <a:gd name="T9" fmla="*/ 117 h 293"/>
                  <a:gd name="T10" fmla="*/ 475 w 516"/>
                  <a:gd name="T11" fmla="*/ 168 h 293"/>
                  <a:gd name="T12" fmla="*/ 387 w 516"/>
                  <a:gd name="T13" fmla="*/ 244 h 293"/>
                  <a:gd name="T14" fmla="*/ 294 w 516"/>
                  <a:gd name="T15" fmla="*/ 281 h 293"/>
                  <a:gd name="T16" fmla="*/ 189 w 516"/>
                  <a:gd name="T17" fmla="*/ 293 h 293"/>
                  <a:gd name="T18" fmla="*/ 64 w 516"/>
                  <a:gd name="T19" fmla="*/ 266 h 293"/>
                  <a:gd name="T20" fmla="*/ 3 w 516"/>
                  <a:gd name="T21" fmla="*/ 212 h 293"/>
                  <a:gd name="T22" fmla="*/ 0 w 516"/>
                  <a:gd name="T23" fmla="*/ 181 h 293"/>
                  <a:gd name="T24" fmla="*/ 54 w 516"/>
                  <a:gd name="T25" fmla="*/ 191 h 293"/>
                  <a:gd name="T26" fmla="*/ 93 w 516"/>
                  <a:gd name="T27" fmla="*/ 251 h 293"/>
                  <a:gd name="T28" fmla="*/ 101 w 516"/>
                  <a:gd name="T29" fmla="*/ 210 h 293"/>
                  <a:gd name="T30" fmla="*/ 152 w 516"/>
                  <a:gd name="T31" fmla="*/ 212 h 293"/>
                  <a:gd name="T32" fmla="*/ 178 w 516"/>
                  <a:gd name="T33" fmla="*/ 271 h 293"/>
                  <a:gd name="T34" fmla="*/ 233 w 516"/>
                  <a:gd name="T35" fmla="*/ 269 h 293"/>
                  <a:gd name="T36" fmla="*/ 220 w 516"/>
                  <a:gd name="T37" fmla="*/ 215 h 293"/>
                  <a:gd name="T38" fmla="*/ 250 w 516"/>
                  <a:gd name="T39" fmla="*/ 205 h 293"/>
                  <a:gd name="T40" fmla="*/ 302 w 516"/>
                  <a:gd name="T41" fmla="*/ 254 h 293"/>
                  <a:gd name="T42" fmla="*/ 362 w 516"/>
                  <a:gd name="T43" fmla="*/ 222 h 293"/>
                  <a:gd name="T44" fmla="*/ 325 w 516"/>
                  <a:gd name="T45" fmla="*/ 178 h 293"/>
                  <a:gd name="T46" fmla="*/ 348 w 516"/>
                  <a:gd name="T47" fmla="*/ 139 h 293"/>
                  <a:gd name="T48" fmla="*/ 382 w 516"/>
                  <a:gd name="T49" fmla="*/ 98 h 293"/>
                  <a:gd name="T50" fmla="*/ 408 w 516"/>
                  <a:gd name="T51" fmla="*/ 32 h 293"/>
                  <a:gd name="T52" fmla="*/ 429 w 516"/>
                  <a:gd name="T53" fmla="*/ 0 h 293"/>
                  <a:gd name="T54" fmla="*/ 429 w 516"/>
                  <a:gd name="T5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6" h="293">
                    <a:moveTo>
                      <a:pt x="429" y="0"/>
                    </a:moveTo>
                    <a:lnTo>
                      <a:pt x="516" y="15"/>
                    </a:lnTo>
                    <a:lnTo>
                      <a:pt x="516" y="56"/>
                    </a:lnTo>
                    <a:lnTo>
                      <a:pt x="440" y="46"/>
                    </a:lnTo>
                    <a:lnTo>
                      <a:pt x="406" y="117"/>
                    </a:lnTo>
                    <a:lnTo>
                      <a:pt x="475" y="168"/>
                    </a:lnTo>
                    <a:lnTo>
                      <a:pt x="387" y="244"/>
                    </a:lnTo>
                    <a:lnTo>
                      <a:pt x="294" y="281"/>
                    </a:lnTo>
                    <a:lnTo>
                      <a:pt x="189" y="293"/>
                    </a:lnTo>
                    <a:lnTo>
                      <a:pt x="64" y="266"/>
                    </a:lnTo>
                    <a:lnTo>
                      <a:pt x="3" y="212"/>
                    </a:lnTo>
                    <a:lnTo>
                      <a:pt x="0" y="181"/>
                    </a:lnTo>
                    <a:lnTo>
                      <a:pt x="54" y="191"/>
                    </a:lnTo>
                    <a:lnTo>
                      <a:pt x="93" y="251"/>
                    </a:lnTo>
                    <a:lnTo>
                      <a:pt x="101" y="210"/>
                    </a:lnTo>
                    <a:lnTo>
                      <a:pt x="152" y="212"/>
                    </a:lnTo>
                    <a:lnTo>
                      <a:pt x="178" y="271"/>
                    </a:lnTo>
                    <a:lnTo>
                      <a:pt x="233" y="269"/>
                    </a:lnTo>
                    <a:lnTo>
                      <a:pt x="220" y="215"/>
                    </a:lnTo>
                    <a:lnTo>
                      <a:pt x="250" y="205"/>
                    </a:lnTo>
                    <a:lnTo>
                      <a:pt x="302" y="254"/>
                    </a:lnTo>
                    <a:lnTo>
                      <a:pt x="362" y="222"/>
                    </a:lnTo>
                    <a:lnTo>
                      <a:pt x="325" y="178"/>
                    </a:lnTo>
                    <a:lnTo>
                      <a:pt x="348" y="139"/>
                    </a:lnTo>
                    <a:lnTo>
                      <a:pt x="382" y="98"/>
                    </a:lnTo>
                    <a:lnTo>
                      <a:pt x="408" y="32"/>
                    </a:lnTo>
                    <a:lnTo>
                      <a:pt x="429" y="0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4" name="Freeform 152"/>
              <p:cNvSpPr>
                <a:spLocks/>
              </p:cNvSpPr>
              <p:nvPr/>
            </p:nvSpPr>
            <p:spPr bwMode="auto">
              <a:xfrm>
                <a:off x="3555" y="3308"/>
                <a:ext cx="134" cy="112"/>
              </a:xfrm>
              <a:custGeom>
                <a:avLst/>
                <a:gdLst>
                  <a:gd name="T0" fmla="*/ 37 w 535"/>
                  <a:gd name="T1" fmla="*/ 262 h 452"/>
                  <a:gd name="T2" fmla="*/ 186 w 535"/>
                  <a:gd name="T3" fmla="*/ 398 h 452"/>
                  <a:gd name="T4" fmla="*/ 318 w 535"/>
                  <a:gd name="T5" fmla="*/ 452 h 452"/>
                  <a:gd name="T6" fmla="*/ 357 w 535"/>
                  <a:gd name="T7" fmla="*/ 433 h 452"/>
                  <a:gd name="T8" fmla="*/ 251 w 535"/>
                  <a:gd name="T9" fmla="*/ 296 h 452"/>
                  <a:gd name="T10" fmla="*/ 388 w 535"/>
                  <a:gd name="T11" fmla="*/ 400 h 452"/>
                  <a:gd name="T12" fmla="*/ 435 w 535"/>
                  <a:gd name="T13" fmla="*/ 348 h 452"/>
                  <a:gd name="T14" fmla="*/ 347 w 535"/>
                  <a:gd name="T15" fmla="*/ 254 h 452"/>
                  <a:gd name="T16" fmla="*/ 469 w 535"/>
                  <a:gd name="T17" fmla="*/ 303 h 452"/>
                  <a:gd name="T18" fmla="*/ 491 w 535"/>
                  <a:gd name="T19" fmla="*/ 268 h 452"/>
                  <a:gd name="T20" fmla="*/ 425 w 535"/>
                  <a:gd name="T21" fmla="*/ 171 h 452"/>
                  <a:gd name="T22" fmla="*/ 513 w 535"/>
                  <a:gd name="T23" fmla="*/ 213 h 452"/>
                  <a:gd name="T24" fmla="*/ 535 w 535"/>
                  <a:gd name="T25" fmla="*/ 159 h 452"/>
                  <a:gd name="T26" fmla="*/ 466 w 535"/>
                  <a:gd name="T27" fmla="*/ 98 h 452"/>
                  <a:gd name="T28" fmla="*/ 528 w 535"/>
                  <a:gd name="T29" fmla="*/ 110 h 452"/>
                  <a:gd name="T30" fmla="*/ 530 w 535"/>
                  <a:gd name="T31" fmla="*/ 61 h 452"/>
                  <a:gd name="T32" fmla="*/ 471 w 535"/>
                  <a:gd name="T33" fmla="*/ 0 h 452"/>
                  <a:gd name="T34" fmla="*/ 440 w 535"/>
                  <a:gd name="T35" fmla="*/ 96 h 452"/>
                  <a:gd name="T36" fmla="*/ 357 w 535"/>
                  <a:gd name="T37" fmla="*/ 190 h 452"/>
                  <a:gd name="T38" fmla="*/ 254 w 535"/>
                  <a:gd name="T39" fmla="*/ 242 h 452"/>
                  <a:gd name="T40" fmla="*/ 140 w 535"/>
                  <a:gd name="T41" fmla="*/ 254 h 452"/>
                  <a:gd name="T42" fmla="*/ 0 w 535"/>
                  <a:gd name="T43" fmla="*/ 229 h 452"/>
                  <a:gd name="T44" fmla="*/ 37 w 535"/>
                  <a:gd name="T45" fmla="*/ 262 h 452"/>
                  <a:gd name="T46" fmla="*/ 37 w 535"/>
                  <a:gd name="T47" fmla="*/ 26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5" h="452">
                    <a:moveTo>
                      <a:pt x="37" y="262"/>
                    </a:moveTo>
                    <a:lnTo>
                      <a:pt x="186" y="398"/>
                    </a:lnTo>
                    <a:lnTo>
                      <a:pt x="318" y="452"/>
                    </a:lnTo>
                    <a:lnTo>
                      <a:pt x="357" y="433"/>
                    </a:lnTo>
                    <a:lnTo>
                      <a:pt x="251" y="296"/>
                    </a:lnTo>
                    <a:lnTo>
                      <a:pt x="388" y="400"/>
                    </a:lnTo>
                    <a:lnTo>
                      <a:pt x="435" y="348"/>
                    </a:lnTo>
                    <a:lnTo>
                      <a:pt x="347" y="254"/>
                    </a:lnTo>
                    <a:lnTo>
                      <a:pt x="469" y="303"/>
                    </a:lnTo>
                    <a:lnTo>
                      <a:pt x="491" y="268"/>
                    </a:lnTo>
                    <a:lnTo>
                      <a:pt x="425" y="171"/>
                    </a:lnTo>
                    <a:lnTo>
                      <a:pt x="513" y="213"/>
                    </a:lnTo>
                    <a:lnTo>
                      <a:pt x="535" y="159"/>
                    </a:lnTo>
                    <a:lnTo>
                      <a:pt x="466" y="98"/>
                    </a:lnTo>
                    <a:lnTo>
                      <a:pt x="528" y="110"/>
                    </a:lnTo>
                    <a:lnTo>
                      <a:pt x="530" y="61"/>
                    </a:lnTo>
                    <a:lnTo>
                      <a:pt x="471" y="0"/>
                    </a:lnTo>
                    <a:lnTo>
                      <a:pt x="440" y="96"/>
                    </a:lnTo>
                    <a:lnTo>
                      <a:pt x="357" y="190"/>
                    </a:lnTo>
                    <a:lnTo>
                      <a:pt x="254" y="242"/>
                    </a:lnTo>
                    <a:lnTo>
                      <a:pt x="140" y="254"/>
                    </a:lnTo>
                    <a:lnTo>
                      <a:pt x="0" y="229"/>
                    </a:lnTo>
                    <a:lnTo>
                      <a:pt x="37" y="262"/>
                    </a:lnTo>
                    <a:lnTo>
                      <a:pt x="37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5" name="Freeform 153"/>
              <p:cNvSpPr>
                <a:spLocks/>
              </p:cNvSpPr>
              <p:nvPr/>
            </p:nvSpPr>
            <p:spPr bwMode="auto">
              <a:xfrm>
                <a:off x="3714" y="3258"/>
                <a:ext cx="46" cy="91"/>
              </a:xfrm>
              <a:custGeom>
                <a:avLst/>
                <a:gdLst>
                  <a:gd name="T0" fmla="*/ 0 w 186"/>
                  <a:gd name="T1" fmla="*/ 12 h 363"/>
                  <a:gd name="T2" fmla="*/ 55 w 186"/>
                  <a:gd name="T3" fmla="*/ 52 h 363"/>
                  <a:gd name="T4" fmla="*/ 110 w 186"/>
                  <a:gd name="T5" fmla="*/ 52 h 363"/>
                  <a:gd name="T6" fmla="*/ 186 w 186"/>
                  <a:gd name="T7" fmla="*/ 0 h 363"/>
                  <a:gd name="T8" fmla="*/ 152 w 186"/>
                  <a:gd name="T9" fmla="*/ 325 h 363"/>
                  <a:gd name="T10" fmla="*/ 115 w 186"/>
                  <a:gd name="T11" fmla="*/ 363 h 363"/>
                  <a:gd name="T12" fmla="*/ 118 w 186"/>
                  <a:gd name="T13" fmla="*/ 291 h 363"/>
                  <a:gd name="T14" fmla="*/ 88 w 186"/>
                  <a:gd name="T15" fmla="*/ 303 h 363"/>
                  <a:gd name="T16" fmla="*/ 54 w 186"/>
                  <a:gd name="T17" fmla="*/ 285 h 363"/>
                  <a:gd name="T18" fmla="*/ 35 w 186"/>
                  <a:gd name="T19" fmla="*/ 231 h 363"/>
                  <a:gd name="T20" fmla="*/ 79 w 186"/>
                  <a:gd name="T21" fmla="*/ 255 h 363"/>
                  <a:gd name="T22" fmla="*/ 122 w 186"/>
                  <a:gd name="T23" fmla="*/ 239 h 363"/>
                  <a:gd name="T24" fmla="*/ 129 w 186"/>
                  <a:gd name="T25" fmla="*/ 188 h 363"/>
                  <a:gd name="T26" fmla="*/ 80 w 186"/>
                  <a:gd name="T27" fmla="*/ 202 h 363"/>
                  <a:gd name="T28" fmla="*/ 32 w 186"/>
                  <a:gd name="T29" fmla="*/ 176 h 363"/>
                  <a:gd name="T30" fmla="*/ 16 w 186"/>
                  <a:gd name="T31" fmla="*/ 122 h 363"/>
                  <a:gd name="T32" fmla="*/ 71 w 186"/>
                  <a:gd name="T33" fmla="*/ 151 h 363"/>
                  <a:gd name="T34" fmla="*/ 124 w 186"/>
                  <a:gd name="T35" fmla="*/ 142 h 363"/>
                  <a:gd name="T36" fmla="*/ 122 w 186"/>
                  <a:gd name="T37" fmla="*/ 86 h 363"/>
                  <a:gd name="T38" fmla="*/ 71 w 186"/>
                  <a:gd name="T39" fmla="*/ 94 h 363"/>
                  <a:gd name="T40" fmla="*/ 16 w 186"/>
                  <a:gd name="T41" fmla="*/ 70 h 363"/>
                  <a:gd name="T42" fmla="*/ 0 w 186"/>
                  <a:gd name="T43" fmla="*/ 12 h 363"/>
                  <a:gd name="T44" fmla="*/ 0 w 186"/>
                  <a:gd name="T45" fmla="*/ 1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6" h="363">
                    <a:moveTo>
                      <a:pt x="0" y="12"/>
                    </a:moveTo>
                    <a:lnTo>
                      <a:pt x="55" y="52"/>
                    </a:lnTo>
                    <a:lnTo>
                      <a:pt x="110" y="52"/>
                    </a:lnTo>
                    <a:lnTo>
                      <a:pt x="186" y="0"/>
                    </a:lnTo>
                    <a:lnTo>
                      <a:pt x="152" y="325"/>
                    </a:lnTo>
                    <a:lnTo>
                      <a:pt x="115" y="363"/>
                    </a:lnTo>
                    <a:lnTo>
                      <a:pt x="118" y="291"/>
                    </a:lnTo>
                    <a:lnTo>
                      <a:pt x="88" y="303"/>
                    </a:lnTo>
                    <a:lnTo>
                      <a:pt x="54" y="285"/>
                    </a:lnTo>
                    <a:lnTo>
                      <a:pt x="35" y="231"/>
                    </a:lnTo>
                    <a:lnTo>
                      <a:pt x="79" y="255"/>
                    </a:lnTo>
                    <a:lnTo>
                      <a:pt x="122" y="239"/>
                    </a:lnTo>
                    <a:lnTo>
                      <a:pt x="129" y="188"/>
                    </a:lnTo>
                    <a:lnTo>
                      <a:pt x="80" y="202"/>
                    </a:lnTo>
                    <a:lnTo>
                      <a:pt x="32" y="176"/>
                    </a:lnTo>
                    <a:lnTo>
                      <a:pt x="16" y="122"/>
                    </a:lnTo>
                    <a:lnTo>
                      <a:pt x="71" y="151"/>
                    </a:lnTo>
                    <a:lnTo>
                      <a:pt x="124" y="142"/>
                    </a:lnTo>
                    <a:lnTo>
                      <a:pt x="122" y="86"/>
                    </a:lnTo>
                    <a:lnTo>
                      <a:pt x="71" y="94"/>
                    </a:lnTo>
                    <a:lnTo>
                      <a:pt x="16" y="7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6" name="Freeform 154"/>
              <p:cNvSpPr>
                <a:spLocks/>
              </p:cNvSpPr>
              <p:nvPr/>
            </p:nvSpPr>
            <p:spPr bwMode="auto">
              <a:xfrm>
                <a:off x="3728" y="3412"/>
                <a:ext cx="58" cy="122"/>
              </a:xfrm>
              <a:custGeom>
                <a:avLst/>
                <a:gdLst>
                  <a:gd name="T0" fmla="*/ 148 w 231"/>
                  <a:gd name="T1" fmla="*/ 0 h 488"/>
                  <a:gd name="T2" fmla="*/ 101 w 231"/>
                  <a:gd name="T3" fmla="*/ 389 h 488"/>
                  <a:gd name="T4" fmla="*/ 0 w 231"/>
                  <a:gd name="T5" fmla="*/ 425 h 488"/>
                  <a:gd name="T6" fmla="*/ 17 w 231"/>
                  <a:gd name="T7" fmla="*/ 488 h 488"/>
                  <a:gd name="T8" fmla="*/ 127 w 231"/>
                  <a:gd name="T9" fmla="*/ 463 h 488"/>
                  <a:gd name="T10" fmla="*/ 231 w 231"/>
                  <a:gd name="T11" fmla="*/ 72 h 488"/>
                  <a:gd name="T12" fmla="*/ 148 w 231"/>
                  <a:gd name="T13" fmla="*/ 0 h 488"/>
                  <a:gd name="T14" fmla="*/ 148 w 231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1" h="488">
                    <a:moveTo>
                      <a:pt x="148" y="0"/>
                    </a:moveTo>
                    <a:lnTo>
                      <a:pt x="101" y="389"/>
                    </a:lnTo>
                    <a:lnTo>
                      <a:pt x="0" y="425"/>
                    </a:lnTo>
                    <a:lnTo>
                      <a:pt x="17" y="488"/>
                    </a:lnTo>
                    <a:lnTo>
                      <a:pt x="127" y="463"/>
                    </a:lnTo>
                    <a:lnTo>
                      <a:pt x="231" y="72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7" name="Freeform 155"/>
              <p:cNvSpPr>
                <a:spLocks/>
              </p:cNvSpPr>
              <p:nvPr/>
            </p:nvSpPr>
            <p:spPr bwMode="auto">
              <a:xfrm>
                <a:off x="3726" y="3423"/>
                <a:ext cx="35" cy="85"/>
              </a:xfrm>
              <a:custGeom>
                <a:avLst/>
                <a:gdLst>
                  <a:gd name="T0" fmla="*/ 6 w 139"/>
                  <a:gd name="T1" fmla="*/ 0 h 338"/>
                  <a:gd name="T2" fmla="*/ 42 w 139"/>
                  <a:gd name="T3" fmla="*/ 35 h 338"/>
                  <a:gd name="T4" fmla="*/ 139 w 139"/>
                  <a:gd name="T5" fmla="*/ 0 h 338"/>
                  <a:gd name="T6" fmla="*/ 106 w 139"/>
                  <a:gd name="T7" fmla="*/ 299 h 338"/>
                  <a:gd name="T8" fmla="*/ 73 w 139"/>
                  <a:gd name="T9" fmla="*/ 338 h 338"/>
                  <a:gd name="T10" fmla="*/ 78 w 139"/>
                  <a:gd name="T11" fmla="*/ 278 h 338"/>
                  <a:gd name="T12" fmla="*/ 55 w 139"/>
                  <a:gd name="T13" fmla="*/ 284 h 338"/>
                  <a:gd name="T14" fmla="*/ 18 w 139"/>
                  <a:gd name="T15" fmla="*/ 255 h 338"/>
                  <a:gd name="T16" fmla="*/ 16 w 139"/>
                  <a:gd name="T17" fmla="*/ 214 h 338"/>
                  <a:gd name="T18" fmla="*/ 52 w 139"/>
                  <a:gd name="T19" fmla="*/ 229 h 338"/>
                  <a:gd name="T20" fmla="*/ 76 w 139"/>
                  <a:gd name="T21" fmla="*/ 214 h 338"/>
                  <a:gd name="T22" fmla="*/ 80 w 139"/>
                  <a:gd name="T23" fmla="*/ 179 h 338"/>
                  <a:gd name="T24" fmla="*/ 44 w 139"/>
                  <a:gd name="T25" fmla="*/ 184 h 338"/>
                  <a:gd name="T26" fmla="*/ 6 w 139"/>
                  <a:gd name="T27" fmla="*/ 156 h 338"/>
                  <a:gd name="T28" fmla="*/ 0 w 139"/>
                  <a:gd name="T29" fmla="*/ 114 h 338"/>
                  <a:gd name="T30" fmla="*/ 44 w 139"/>
                  <a:gd name="T31" fmla="*/ 135 h 338"/>
                  <a:gd name="T32" fmla="*/ 86 w 139"/>
                  <a:gd name="T33" fmla="*/ 117 h 338"/>
                  <a:gd name="T34" fmla="*/ 98 w 139"/>
                  <a:gd name="T35" fmla="*/ 62 h 338"/>
                  <a:gd name="T36" fmla="*/ 45 w 139"/>
                  <a:gd name="T37" fmla="*/ 82 h 338"/>
                  <a:gd name="T38" fmla="*/ 6 w 139"/>
                  <a:gd name="T39" fmla="*/ 53 h 338"/>
                  <a:gd name="T40" fmla="*/ 6 w 139"/>
                  <a:gd name="T41" fmla="*/ 0 h 338"/>
                  <a:gd name="T42" fmla="*/ 6 w 139"/>
                  <a:gd name="T4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338">
                    <a:moveTo>
                      <a:pt x="6" y="0"/>
                    </a:moveTo>
                    <a:lnTo>
                      <a:pt x="42" y="35"/>
                    </a:lnTo>
                    <a:lnTo>
                      <a:pt x="139" y="0"/>
                    </a:lnTo>
                    <a:lnTo>
                      <a:pt x="106" y="299"/>
                    </a:lnTo>
                    <a:lnTo>
                      <a:pt x="73" y="338"/>
                    </a:lnTo>
                    <a:lnTo>
                      <a:pt x="78" y="278"/>
                    </a:lnTo>
                    <a:lnTo>
                      <a:pt x="55" y="284"/>
                    </a:lnTo>
                    <a:lnTo>
                      <a:pt x="18" y="255"/>
                    </a:lnTo>
                    <a:lnTo>
                      <a:pt x="16" y="214"/>
                    </a:lnTo>
                    <a:lnTo>
                      <a:pt x="52" y="229"/>
                    </a:lnTo>
                    <a:lnTo>
                      <a:pt x="76" y="214"/>
                    </a:lnTo>
                    <a:lnTo>
                      <a:pt x="80" y="179"/>
                    </a:lnTo>
                    <a:lnTo>
                      <a:pt x="44" y="184"/>
                    </a:lnTo>
                    <a:lnTo>
                      <a:pt x="6" y="156"/>
                    </a:lnTo>
                    <a:lnTo>
                      <a:pt x="0" y="114"/>
                    </a:lnTo>
                    <a:lnTo>
                      <a:pt x="44" y="135"/>
                    </a:lnTo>
                    <a:lnTo>
                      <a:pt x="86" y="117"/>
                    </a:lnTo>
                    <a:lnTo>
                      <a:pt x="98" y="62"/>
                    </a:lnTo>
                    <a:lnTo>
                      <a:pt x="45" y="82"/>
                    </a:lnTo>
                    <a:lnTo>
                      <a:pt x="6" y="5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8" name="Freeform 156"/>
              <p:cNvSpPr>
                <a:spLocks/>
              </p:cNvSpPr>
              <p:nvPr/>
            </p:nvSpPr>
            <p:spPr bwMode="auto">
              <a:xfrm>
                <a:off x="3707" y="3398"/>
                <a:ext cx="47" cy="130"/>
              </a:xfrm>
              <a:custGeom>
                <a:avLst/>
                <a:gdLst>
                  <a:gd name="T0" fmla="*/ 13 w 186"/>
                  <a:gd name="T1" fmla="*/ 30 h 519"/>
                  <a:gd name="T2" fmla="*/ 84 w 186"/>
                  <a:gd name="T3" fmla="*/ 0 h 519"/>
                  <a:gd name="T4" fmla="*/ 103 w 186"/>
                  <a:gd name="T5" fmla="*/ 59 h 519"/>
                  <a:gd name="T6" fmla="*/ 186 w 186"/>
                  <a:gd name="T7" fmla="*/ 61 h 519"/>
                  <a:gd name="T8" fmla="*/ 112 w 186"/>
                  <a:gd name="T9" fmla="*/ 108 h 519"/>
                  <a:gd name="T10" fmla="*/ 59 w 186"/>
                  <a:gd name="T11" fmla="*/ 65 h 519"/>
                  <a:gd name="T12" fmla="*/ 71 w 186"/>
                  <a:gd name="T13" fmla="*/ 425 h 519"/>
                  <a:gd name="T14" fmla="*/ 117 w 186"/>
                  <a:gd name="T15" fmla="*/ 485 h 519"/>
                  <a:gd name="T16" fmla="*/ 106 w 186"/>
                  <a:gd name="T17" fmla="*/ 519 h 519"/>
                  <a:gd name="T18" fmla="*/ 51 w 186"/>
                  <a:gd name="T19" fmla="*/ 491 h 519"/>
                  <a:gd name="T20" fmla="*/ 32 w 186"/>
                  <a:gd name="T21" fmla="*/ 341 h 519"/>
                  <a:gd name="T22" fmla="*/ 0 w 186"/>
                  <a:gd name="T23" fmla="*/ 94 h 519"/>
                  <a:gd name="T24" fmla="*/ 13 w 186"/>
                  <a:gd name="T25" fmla="*/ 30 h 519"/>
                  <a:gd name="T26" fmla="*/ 13 w 186"/>
                  <a:gd name="T27" fmla="*/ 3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6" h="519">
                    <a:moveTo>
                      <a:pt x="13" y="30"/>
                    </a:moveTo>
                    <a:lnTo>
                      <a:pt x="84" y="0"/>
                    </a:lnTo>
                    <a:lnTo>
                      <a:pt x="103" y="59"/>
                    </a:lnTo>
                    <a:lnTo>
                      <a:pt x="186" y="61"/>
                    </a:lnTo>
                    <a:lnTo>
                      <a:pt x="112" y="108"/>
                    </a:lnTo>
                    <a:lnTo>
                      <a:pt x="59" y="65"/>
                    </a:lnTo>
                    <a:lnTo>
                      <a:pt x="71" y="425"/>
                    </a:lnTo>
                    <a:lnTo>
                      <a:pt x="117" y="485"/>
                    </a:lnTo>
                    <a:lnTo>
                      <a:pt x="106" y="519"/>
                    </a:lnTo>
                    <a:lnTo>
                      <a:pt x="51" y="491"/>
                    </a:lnTo>
                    <a:lnTo>
                      <a:pt x="32" y="341"/>
                    </a:lnTo>
                    <a:lnTo>
                      <a:pt x="0" y="94"/>
                    </a:lnTo>
                    <a:lnTo>
                      <a:pt x="13" y="30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89" name="Freeform 157"/>
              <p:cNvSpPr>
                <a:spLocks/>
              </p:cNvSpPr>
              <p:nvPr/>
            </p:nvSpPr>
            <p:spPr bwMode="auto">
              <a:xfrm>
                <a:off x="3657" y="2973"/>
                <a:ext cx="402" cy="200"/>
              </a:xfrm>
              <a:custGeom>
                <a:avLst/>
                <a:gdLst>
                  <a:gd name="T0" fmla="*/ 408 w 1607"/>
                  <a:gd name="T1" fmla="*/ 0 h 799"/>
                  <a:gd name="T2" fmla="*/ 167 w 1607"/>
                  <a:gd name="T3" fmla="*/ 60 h 799"/>
                  <a:gd name="T4" fmla="*/ 24 w 1607"/>
                  <a:gd name="T5" fmla="*/ 292 h 799"/>
                  <a:gd name="T6" fmla="*/ 0 w 1607"/>
                  <a:gd name="T7" fmla="*/ 502 h 799"/>
                  <a:gd name="T8" fmla="*/ 629 w 1607"/>
                  <a:gd name="T9" fmla="*/ 799 h 799"/>
                  <a:gd name="T10" fmla="*/ 986 w 1607"/>
                  <a:gd name="T11" fmla="*/ 594 h 799"/>
                  <a:gd name="T12" fmla="*/ 1607 w 1607"/>
                  <a:gd name="T13" fmla="*/ 352 h 799"/>
                  <a:gd name="T14" fmla="*/ 978 w 1607"/>
                  <a:gd name="T15" fmla="*/ 186 h 799"/>
                  <a:gd name="T16" fmla="*/ 408 w 1607"/>
                  <a:gd name="T17" fmla="*/ 0 h 799"/>
                  <a:gd name="T18" fmla="*/ 408 w 1607"/>
                  <a:gd name="T19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7" h="799">
                    <a:moveTo>
                      <a:pt x="408" y="0"/>
                    </a:moveTo>
                    <a:lnTo>
                      <a:pt x="167" y="60"/>
                    </a:lnTo>
                    <a:lnTo>
                      <a:pt x="24" y="292"/>
                    </a:lnTo>
                    <a:lnTo>
                      <a:pt x="0" y="502"/>
                    </a:lnTo>
                    <a:lnTo>
                      <a:pt x="629" y="799"/>
                    </a:lnTo>
                    <a:lnTo>
                      <a:pt x="986" y="594"/>
                    </a:lnTo>
                    <a:lnTo>
                      <a:pt x="1607" y="352"/>
                    </a:lnTo>
                    <a:lnTo>
                      <a:pt x="978" y="186"/>
                    </a:lnTo>
                    <a:lnTo>
                      <a:pt x="408" y="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90" name="Freeform 158"/>
              <p:cNvSpPr>
                <a:spLocks/>
              </p:cNvSpPr>
              <p:nvPr/>
            </p:nvSpPr>
            <p:spPr bwMode="auto">
              <a:xfrm>
                <a:off x="3502" y="3295"/>
                <a:ext cx="9" cy="13"/>
              </a:xfrm>
              <a:custGeom>
                <a:avLst/>
                <a:gdLst>
                  <a:gd name="T0" fmla="*/ 0 w 36"/>
                  <a:gd name="T1" fmla="*/ 10 h 49"/>
                  <a:gd name="T2" fmla="*/ 36 w 36"/>
                  <a:gd name="T3" fmla="*/ 0 h 49"/>
                  <a:gd name="T4" fmla="*/ 34 w 36"/>
                  <a:gd name="T5" fmla="*/ 30 h 49"/>
                  <a:gd name="T6" fmla="*/ 11 w 36"/>
                  <a:gd name="T7" fmla="*/ 49 h 49"/>
                  <a:gd name="T8" fmla="*/ 0 w 36"/>
                  <a:gd name="T9" fmla="*/ 10 h 49"/>
                  <a:gd name="T10" fmla="*/ 0 w 36"/>
                  <a:gd name="T11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9">
                    <a:moveTo>
                      <a:pt x="0" y="10"/>
                    </a:moveTo>
                    <a:lnTo>
                      <a:pt x="36" y="0"/>
                    </a:lnTo>
                    <a:lnTo>
                      <a:pt x="34" y="30"/>
                    </a:lnTo>
                    <a:lnTo>
                      <a:pt x="11" y="49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91" name="Freeform 159"/>
              <p:cNvSpPr>
                <a:spLocks/>
              </p:cNvSpPr>
              <p:nvPr/>
            </p:nvSpPr>
            <p:spPr bwMode="auto">
              <a:xfrm>
                <a:off x="3515" y="3318"/>
                <a:ext cx="15" cy="18"/>
              </a:xfrm>
              <a:custGeom>
                <a:avLst/>
                <a:gdLst>
                  <a:gd name="T0" fmla="*/ 0 w 60"/>
                  <a:gd name="T1" fmla="*/ 36 h 71"/>
                  <a:gd name="T2" fmla="*/ 45 w 60"/>
                  <a:gd name="T3" fmla="*/ 0 h 71"/>
                  <a:gd name="T4" fmla="*/ 60 w 60"/>
                  <a:gd name="T5" fmla="*/ 29 h 71"/>
                  <a:gd name="T6" fmla="*/ 27 w 60"/>
                  <a:gd name="T7" fmla="*/ 71 h 71"/>
                  <a:gd name="T8" fmla="*/ 0 w 60"/>
                  <a:gd name="T9" fmla="*/ 36 h 71"/>
                  <a:gd name="T10" fmla="*/ 0 w 60"/>
                  <a:gd name="T11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71">
                    <a:moveTo>
                      <a:pt x="0" y="36"/>
                    </a:moveTo>
                    <a:lnTo>
                      <a:pt x="45" y="0"/>
                    </a:lnTo>
                    <a:lnTo>
                      <a:pt x="60" y="29"/>
                    </a:lnTo>
                    <a:lnTo>
                      <a:pt x="27" y="7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5392" name="Group 160"/>
            <p:cNvGrpSpPr>
              <a:grpSpLocks/>
            </p:cNvGrpSpPr>
            <p:nvPr/>
          </p:nvGrpSpPr>
          <p:grpSpPr bwMode="auto">
            <a:xfrm flipH="1">
              <a:off x="2544" y="3648"/>
              <a:ext cx="480" cy="287"/>
              <a:chOff x="3648" y="3459"/>
              <a:chExt cx="477" cy="287"/>
            </a:xfrm>
          </p:grpSpPr>
          <p:sp>
            <p:nvSpPr>
              <p:cNvPr id="735393" name="Freeform 161"/>
              <p:cNvSpPr>
                <a:spLocks/>
              </p:cNvSpPr>
              <p:nvPr/>
            </p:nvSpPr>
            <p:spPr bwMode="auto">
              <a:xfrm>
                <a:off x="4034" y="3481"/>
                <a:ext cx="83" cy="148"/>
              </a:xfrm>
              <a:custGeom>
                <a:avLst/>
                <a:gdLst>
                  <a:gd name="T0" fmla="*/ 0 w 582"/>
                  <a:gd name="T1" fmla="*/ 147 h 1037"/>
                  <a:gd name="T2" fmla="*/ 252 w 582"/>
                  <a:gd name="T3" fmla="*/ 388 h 1037"/>
                  <a:gd name="T4" fmla="*/ 282 w 582"/>
                  <a:gd name="T5" fmla="*/ 686 h 1037"/>
                  <a:gd name="T6" fmla="*/ 189 w 582"/>
                  <a:gd name="T7" fmla="*/ 964 h 1037"/>
                  <a:gd name="T8" fmla="*/ 506 w 582"/>
                  <a:gd name="T9" fmla="*/ 1037 h 1037"/>
                  <a:gd name="T10" fmla="*/ 582 w 582"/>
                  <a:gd name="T11" fmla="*/ 653 h 1037"/>
                  <a:gd name="T12" fmla="*/ 515 w 582"/>
                  <a:gd name="T13" fmla="*/ 346 h 1037"/>
                  <a:gd name="T14" fmla="*/ 224 w 582"/>
                  <a:gd name="T15" fmla="*/ 0 h 1037"/>
                  <a:gd name="T16" fmla="*/ 0 w 582"/>
                  <a:gd name="T17" fmla="*/ 147 h 1037"/>
                  <a:gd name="T18" fmla="*/ 0 w 582"/>
                  <a:gd name="T19" fmla="*/ 14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037">
                    <a:moveTo>
                      <a:pt x="0" y="147"/>
                    </a:moveTo>
                    <a:lnTo>
                      <a:pt x="252" y="388"/>
                    </a:lnTo>
                    <a:lnTo>
                      <a:pt x="282" y="686"/>
                    </a:lnTo>
                    <a:lnTo>
                      <a:pt x="189" y="964"/>
                    </a:lnTo>
                    <a:lnTo>
                      <a:pt x="506" y="1037"/>
                    </a:lnTo>
                    <a:lnTo>
                      <a:pt x="582" y="653"/>
                    </a:lnTo>
                    <a:lnTo>
                      <a:pt x="515" y="346"/>
                    </a:lnTo>
                    <a:lnTo>
                      <a:pt x="224" y="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94" name="Freeform 162"/>
              <p:cNvSpPr>
                <a:spLocks/>
              </p:cNvSpPr>
              <p:nvPr/>
            </p:nvSpPr>
            <p:spPr bwMode="auto">
              <a:xfrm>
                <a:off x="3654" y="3467"/>
                <a:ext cx="455" cy="268"/>
              </a:xfrm>
              <a:custGeom>
                <a:avLst/>
                <a:gdLst>
                  <a:gd name="T0" fmla="*/ 0 w 3190"/>
                  <a:gd name="T1" fmla="*/ 1513 h 1874"/>
                  <a:gd name="T2" fmla="*/ 130 w 3190"/>
                  <a:gd name="T3" fmla="*/ 1238 h 1874"/>
                  <a:gd name="T4" fmla="*/ 1569 w 3190"/>
                  <a:gd name="T5" fmla="*/ 759 h 1874"/>
                  <a:gd name="T6" fmla="*/ 1548 w 3190"/>
                  <a:gd name="T7" fmla="*/ 578 h 1874"/>
                  <a:gd name="T8" fmla="*/ 1848 w 3190"/>
                  <a:gd name="T9" fmla="*/ 477 h 1874"/>
                  <a:gd name="T10" fmla="*/ 2063 w 3190"/>
                  <a:gd name="T11" fmla="*/ 173 h 1874"/>
                  <a:gd name="T12" fmla="*/ 2333 w 3190"/>
                  <a:gd name="T13" fmla="*/ 25 h 1874"/>
                  <a:gd name="T14" fmla="*/ 2612 w 3190"/>
                  <a:gd name="T15" fmla="*/ 0 h 1874"/>
                  <a:gd name="T16" fmla="*/ 2958 w 3190"/>
                  <a:gd name="T17" fmla="*/ 118 h 1874"/>
                  <a:gd name="T18" fmla="*/ 2375 w 3190"/>
                  <a:gd name="T19" fmla="*/ 574 h 1874"/>
                  <a:gd name="T20" fmla="*/ 2532 w 3190"/>
                  <a:gd name="T21" fmla="*/ 918 h 1874"/>
                  <a:gd name="T22" fmla="*/ 3190 w 3190"/>
                  <a:gd name="T23" fmla="*/ 1032 h 1874"/>
                  <a:gd name="T24" fmla="*/ 2988 w 3190"/>
                  <a:gd name="T25" fmla="*/ 1305 h 1874"/>
                  <a:gd name="T26" fmla="*/ 2700 w 3190"/>
                  <a:gd name="T27" fmla="*/ 1486 h 1874"/>
                  <a:gd name="T28" fmla="*/ 2414 w 3190"/>
                  <a:gd name="T29" fmla="*/ 1486 h 1874"/>
                  <a:gd name="T30" fmla="*/ 2050 w 3190"/>
                  <a:gd name="T31" fmla="*/ 1348 h 1874"/>
                  <a:gd name="T32" fmla="*/ 1751 w 3190"/>
                  <a:gd name="T33" fmla="*/ 1461 h 1874"/>
                  <a:gd name="T34" fmla="*/ 1653 w 3190"/>
                  <a:gd name="T35" fmla="*/ 1226 h 1874"/>
                  <a:gd name="T36" fmla="*/ 1426 w 3190"/>
                  <a:gd name="T37" fmla="*/ 1559 h 1874"/>
                  <a:gd name="T38" fmla="*/ 1270 w 3190"/>
                  <a:gd name="T39" fmla="*/ 1412 h 1874"/>
                  <a:gd name="T40" fmla="*/ 1122 w 3190"/>
                  <a:gd name="T41" fmla="*/ 1668 h 1874"/>
                  <a:gd name="T42" fmla="*/ 983 w 3190"/>
                  <a:gd name="T43" fmla="*/ 1486 h 1874"/>
                  <a:gd name="T44" fmla="*/ 819 w 3190"/>
                  <a:gd name="T45" fmla="*/ 1765 h 1874"/>
                  <a:gd name="T46" fmla="*/ 713 w 3190"/>
                  <a:gd name="T47" fmla="*/ 1575 h 1874"/>
                  <a:gd name="T48" fmla="*/ 535 w 3190"/>
                  <a:gd name="T49" fmla="*/ 1845 h 1874"/>
                  <a:gd name="T50" fmla="*/ 396 w 3190"/>
                  <a:gd name="T51" fmla="*/ 1702 h 1874"/>
                  <a:gd name="T52" fmla="*/ 270 w 3190"/>
                  <a:gd name="T53" fmla="*/ 1874 h 1874"/>
                  <a:gd name="T54" fmla="*/ 92 w 3190"/>
                  <a:gd name="T55" fmla="*/ 1718 h 1874"/>
                  <a:gd name="T56" fmla="*/ 0 w 3190"/>
                  <a:gd name="T57" fmla="*/ 1513 h 1874"/>
                  <a:gd name="T58" fmla="*/ 0 w 3190"/>
                  <a:gd name="T59" fmla="*/ 1513 h 1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0" h="1874">
                    <a:moveTo>
                      <a:pt x="0" y="1513"/>
                    </a:moveTo>
                    <a:lnTo>
                      <a:pt x="130" y="1238"/>
                    </a:lnTo>
                    <a:lnTo>
                      <a:pt x="1569" y="759"/>
                    </a:lnTo>
                    <a:lnTo>
                      <a:pt x="1548" y="578"/>
                    </a:lnTo>
                    <a:lnTo>
                      <a:pt x="1848" y="477"/>
                    </a:lnTo>
                    <a:lnTo>
                      <a:pt x="2063" y="173"/>
                    </a:lnTo>
                    <a:lnTo>
                      <a:pt x="2333" y="25"/>
                    </a:lnTo>
                    <a:lnTo>
                      <a:pt x="2612" y="0"/>
                    </a:lnTo>
                    <a:lnTo>
                      <a:pt x="2958" y="118"/>
                    </a:lnTo>
                    <a:lnTo>
                      <a:pt x="2375" y="574"/>
                    </a:lnTo>
                    <a:lnTo>
                      <a:pt x="2532" y="918"/>
                    </a:lnTo>
                    <a:lnTo>
                      <a:pt x="3190" y="1032"/>
                    </a:lnTo>
                    <a:lnTo>
                      <a:pt x="2988" y="1305"/>
                    </a:lnTo>
                    <a:lnTo>
                      <a:pt x="2700" y="1486"/>
                    </a:lnTo>
                    <a:lnTo>
                      <a:pt x="2414" y="1486"/>
                    </a:lnTo>
                    <a:lnTo>
                      <a:pt x="2050" y="1348"/>
                    </a:lnTo>
                    <a:lnTo>
                      <a:pt x="1751" y="1461"/>
                    </a:lnTo>
                    <a:lnTo>
                      <a:pt x="1653" y="1226"/>
                    </a:lnTo>
                    <a:lnTo>
                      <a:pt x="1426" y="1559"/>
                    </a:lnTo>
                    <a:lnTo>
                      <a:pt x="1270" y="1412"/>
                    </a:lnTo>
                    <a:lnTo>
                      <a:pt x="1122" y="1668"/>
                    </a:lnTo>
                    <a:lnTo>
                      <a:pt x="983" y="1486"/>
                    </a:lnTo>
                    <a:lnTo>
                      <a:pt x="819" y="1765"/>
                    </a:lnTo>
                    <a:lnTo>
                      <a:pt x="713" y="1575"/>
                    </a:lnTo>
                    <a:lnTo>
                      <a:pt x="535" y="1845"/>
                    </a:lnTo>
                    <a:lnTo>
                      <a:pt x="396" y="1702"/>
                    </a:lnTo>
                    <a:lnTo>
                      <a:pt x="270" y="1874"/>
                    </a:lnTo>
                    <a:lnTo>
                      <a:pt x="92" y="1718"/>
                    </a:lnTo>
                    <a:lnTo>
                      <a:pt x="0" y="1513"/>
                    </a:lnTo>
                    <a:lnTo>
                      <a:pt x="0" y="151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95" name="Freeform 163"/>
              <p:cNvSpPr>
                <a:spLocks/>
              </p:cNvSpPr>
              <p:nvPr/>
            </p:nvSpPr>
            <p:spPr bwMode="auto">
              <a:xfrm>
                <a:off x="3671" y="3597"/>
                <a:ext cx="221" cy="85"/>
              </a:xfrm>
              <a:custGeom>
                <a:avLst/>
                <a:gdLst>
                  <a:gd name="T0" fmla="*/ 33 w 1544"/>
                  <a:gd name="T1" fmla="*/ 539 h 594"/>
                  <a:gd name="T2" fmla="*/ 0 w 1544"/>
                  <a:gd name="T3" fmla="*/ 594 h 594"/>
                  <a:gd name="T4" fmla="*/ 35 w 1544"/>
                  <a:gd name="T5" fmla="*/ 590 h 594"/>
                  <a:gd name="T6" fmla="*/ 1507 w 1544"/>
                  <a:gd name="T7" fmla="*/ 83 h 594"/>
                  <a:gd name="T8" fmla="*/ 1544 w 1544"/>
                  <a:gd name="T9" fmla="*/ 0 h 594"/>
                  <a:gd name="T10" fmla="*/ 33 w 1544"/>
                  <a:gd name="T11" fmla="*/ 539 h 594"/>
                  <a:gd name="T12" fmla="*/ 33 w 1544"/>
                  <a:gd name="T13" fmla="*/ 539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4" h="594">
                    <a:moveTo>
                      <a:pt x="33" y="539"/>
                    </a:moveTo>
                    <a:lnTo>
                      <a:pt x="0" y="594"/>
                    </a:lnTo>
                    <a:lnTo>
                      <a:pt x="35" y="590"/>
                    </a:lnTo>
                    <a:lnTo>
                      <a:pt x="1507" y="83"/>
                    </a:lnTo>
                    <a:lnTo>
                      <a:pt x="1544" y="0"/>
                    </a:lnTo>
                    <a:lnTo>
                      <a:pt x="33" y="539"/>
                    </a:lnTo>
                    <a:lnTo>
                      <a:pt x="33" y="539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96" name="Freeform 164"/>
              <p:cNvSpPr>
                <a:spLocks/>
              </p:cNvSpPr>
              <p:nvPr/>
            </p:nvSpPr>
            <p:spPr bwMode="auto">
              <a:xfrm>
                <a:off x="3887" y="3547"/>
                <a:ext cx="91" cy="106"/>
              </a:xfrm>
              <a:custGeom>
                <a:avLst/>
                <a:gdLst>
                  <a:gd name="T0" fmla="*/ 0 w 637"/>
                  <a:gd name="T1" fmla="*/ 122 h 742"/>
                  <a:gd name="T2" fmla="*/ 38 w 637"/>
                  <a:gd name="T3" fmla="*/ 249 h 742"/>
                  <a:gd name="T4" fmla="*/ 142 w 637"/>
                  <a:gd name="T5" fmla="*/ 232 h 742"/>
                  <a:gd name="T6" fmla="*/ 215 w 637"/>
                  <a:gd name="T7" fmla="*/ 510 h 742"/>
                  <a:gd name="T8" fmla="*/ 101 w 637"/>
                  <a:gd name="T9" fmla="*/ 552 h 742"/>
                  <a:gd name="T10" fmla="*/ 165 w 637"/>
                  <a:gd name="T11" fmla="*/ 742 h 742"/>
                  <a:gd name="T12" fmla="*/ 388 w 637"/>
                  <a:gd name="T13" fmla="*/ 653 h 742"/>
                  <a:gd name="T14" fmla="*/ 637 w 637"/>
                  <a:gd name="T15" fmla="*/ 425 h 742"/>
                  <a:gd name="T16" fmla="*/ 282 w 637"/>
                  <a:gd name="T17" fmla="*/ 439 h 742"/>
                  <a:gd name="T18" fmla="*/ 557 w 637"/>
                  <a:gd name="T19" fmla="*/ 202 h 742"/>
                  <a:gd name="T20" fmla="*/ 241 w 637"/>
                  <a:gd name="T21" fmla="*/ 182 h 742"/>
                  <a:gd name="T22" fmla="*/ 536 w 637"/>
                  <a:gd name="T23" fmla="*/ 0 h 742"/>
                  <a:gd name="T24" fmla="*/ 257 w 637"/>
                  <a:gd name="T25" fmla="*/ 21 h 742"/>
                  <a:gd name="T26" fmla="*/ 0 w 637"/>
                  <a:gd name="T27" fmla="*/ 122 h 742"/>
                  <a:gd name="T28" fmla="*/ 0 w 637"/>
                  <a:gd name="T29" fmla="*/ 12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7" h="742">
                    <a:moveTo>
                      <a:pt x="0" y="122"/>
                    </a:moveTo>
                    <a:lnTo>
                      <a:pt x="38" y="249"/>
                    </a:lnTo>
                    <a:lnTo>
                      <a:pt x="142" y="232"/>
                    </a:lnTo>
                    <a:lnTo>
                      <a:pt x="215" y="510"/>
                    </a:lnTo>
                    <a:lnTo>
                      <a:pt x="101" y="552"/>
                    </a:lnTo>
                    <a:lnTo>
                      <a:pt x="165" y="742"/>
                    </a:lnTo>
                    <a:lnTo>
                      <a:pt x="388" y="653"/>
                    </a:lnTo>
                    <a:lnTo>
                      <a:pt x="637" y="425"/>
                    </a:lnTo>
                    <a:lnTo>
                      <a:pt x="282" y="439"/>
                    </a:lnTo>
                    <a:lnTo>
                      <a:pt x="557" y="202"/>
                    </a:lnTo>
                    <a:lnTo>
                      <a:pt x="241" y="182"/>
                    </a:lnTo>
                    <a:lnTo>
                      <a:pt x="536" y="0"/>
                    </a:lnTo>
                    <a:lnTo>
                      <a:pt x="257" y="21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97" name="Freeform 165"/>
              <p:cNvSpPr>
                <a:spLocks/>
              </p:cNvSpPr>
              <p:nvPr/>
            </p:nvSpPr>
            <p:spPr bwMode="auto">
              <a:xfrm>
                <a:off x="3675" y="3628"/>
                <a:ext cx="202" cy="87"/>
              </a:xfrm>
              <a:custGeom>
                <a:avLst/>
                <a:gdLst>
                  <a:gd name="T0" fmla="*/ 25 w 1418"/>
                  <a:gd name="T1" fmla="*/ 421 h 611"/>
                  <a:gd name="T2" fmla="*/ 0 w 1418"/>
                  <a:gd name="T3" fmla="*/ 471 h 611"/>
                  <a:gd name="T4" fmla="*/ 127 w 1418"/>
                  <a:gd name="T5" fmla="*/ 611 h 611"/>
                  <a:gd name="T6" fmla="*/ 245 w 1418"/>
                  <a:gd name="T7" fmla="*/ 434 h 611"/>
                  <a:gd name="T8" fmla="*/ 397 w 1418"/>
                  <a:gd name="T9" fmla="*/ 589 h 611"/>
                  <a:gd name="T10" fmla="*/ 548 w 1418"/>
                  <a:gd name="T11" fmla="*/ 333 h 611"/>
                  <a:gd name="T12" fmla="*/ 684 w 1418"/>
                  <a:gd name="T13" fmla="*/ 492 h 611"/>
                  <a:gd name="T14" fmla="*/ 857 w 1418"/>
                  <a:gd name="T15" fmla="*/ 239 h 611"/>
                  <a:gd name="T16" fmla="*/ 966 w 1418"/>
                  <a:gd name="T17" fmla="*/ 404 h 611"/>
                  <a:gd name="T18" fmla="*/ 1127 w 1418"/>
                  <a:gd name="T19" fmla="*/ 152 h 611"/>
                  <a:gd name="T20" fmla="*/ 1266 w 1418"/>
                  <a:gd name="T21" fmla="*/ 303 h 611"/>
                  <a:gd name="T22" fmla="*/ 1418 w 1418"/>
                  <a:gd name="T23" fmla="*/ 42 h 611"/>
                  <a:gd name="T24" fmla="*/ 1380 w 1418"/>
                  <a:gd name="T25" fmla="*/ 0 h 611"/>
                  <a:gd name="T26" fmla="*/ 25 w 1418"/>
                  <a:gd name="T27" fmla="*/ 421 h 611"/>
                  <a:gd name="T28" fmla="*/ 25 w 1418"/>
                  <a:gd name="T29" fmla="*/ 42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8" h="611">
                    <a:moveTo>
                      <a:pt x="25" y="421"/>
                    </a:moveTo>
                    <a:lnTo>
                      <a:pt x="0" y="471"/>
                    </a:lnTo>
                    <a:lnTo>
                      <a:pt x="127" y="611"/>
                    </a:lnTo>
                    <a:lnTo>
                      <a:pt x="245" y="434"/>
                    </a:lnTo>
                    <a:lnTo>
                      <a:pt x="397" y="589"/>
                    </a:lnTo>
                    <a:lnTo>
                      <a:pt x="548" y="333"/>
                    </a:lnTo>
                    <a:lnTo>
                      <a:pt x="684" y="492"/>
                    </a:lnTo>
                    <a:lnTo>
                      <a:pt x="857" y="239"/>
                    </a:lnTo>
                    <a:lnTo>
                      <a:pt x="966" y="404"/>
                    </a:lnTo>
                    <a:lnTo>
                      <a:pt x="1127" y="152"/>
                    </a:lnTo>
                    <a:lnTo>
                      <a:pt x="1266" y="303"/>
                    </a:lnTo>
                    <a:lnTo>
                      <a:pt x="1418" y="42"/>
                    </a:lnTo>
                    <a:lnTo>
                      <a:pt x="1380" y="0"/>
                    </a:lnTo>
                    <a:lnTo>
                      <a:pt x="25" y="421"/>
                    </a:lnTo>
                    <a:lnTo>
                      <a:pt x="25" y="421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98" name="Freeform 166"/>
              <p:cNvSpPr>
                <a:spLocks/>
              </p:cNvSpPr>
              <p:nvPr/>
            </p:nvSpPr>
            <p:spPr bwMode="auto">
              <a:xfrm>
                <a:off x="3670" y="3580"/>
                <a:ext cx="223" cy="80"/>
              </a:xfrm>
              <a:custGeom>
                <a:avLst/>
                <a:gdLst>
                  <a:gd name="T0" fmla="*/ 32 w 1564"/>
                  <a:gd name="T1" fmla="*/ 467 h 563"/>
                  <a:gd name="T2" fmla="*/ 0 w 1564"/>
                  <a:gd name="T3" fmla="*/ 563 h 563"/>
                  <a:gd name="T4" fmla="*/ 1564 w 1564"/>
                  <a:gd name="T5" fmla="*/ 39 h 563"/>
                  <a:gd name="T6" fmla="*/ 1478 w 1564"/>
                  <a:gd name="T7" fmla="*/ 0 h 563"/>
                  <a:gd name="T8" fmla="*/ 32 w 1564"/>
                  <a:gd name="T9" fmla="*/ 467 h 563"/>
                  <a:gd name="T10" fmla="*/ 32 w 1564"/>
                  <a:gd name="T11" fmla="*/ 467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4" h="563">
                    <a:moveTo>
                      <a:pt x="32" y="467"/>
                    </a:moveTo>
                    <a:lnTo>
                      <a:pt x="0" y="563"/>
                    </a:lnTo>
                    <a:lnTo>
                      <a:pt x="1564" y="39"/>
                    </a:lnTo>
                    <a:lnTo>
                      <a:pt x="1478" y="0"/>
                    </a:lnTo>
                    <a:lnTo>
                      <a:pt x="32" y="467"/>
                    </a:lnTo>
                    <a:lnTo>
                      <a:pt x="32" y="467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399" name="Freeform 167"/>
              <p:cNvSpPr>
                <a:spLocks/>
              </p:cNvSpPr>
              <p:nvPr/>
            </p:nvSpPr>
            <p:spPr bwMode="auto">
              <a:xfrm>
                <a:off x="3977" y="3468"/>
                <a:ext cx="136" cy="210"/>
              </a:xfrm>
              <a:custGeom>
                <a:avLst/>
                <a:gdLst>
                  <a:gd name="T0" fmla="*/ 0 w 955"/>
                  <a:gd name="T1" fmla="*/ 104 h 1464"/>
                  <a:gd name="T2" fmla="*/ 254 w 955"/>
                  <a:gd name="T3" fmla="*/ 100 h 1464"/>
                  <a:gd name="T4" fmla="*/ 395 w 955"/>
                  <a:gd name="T5" fmla="*/ 126 h 1464"/>
                  <a:gd name="T6" fmla="*/ 514 w 955"/>
                  <a:gd name="T7" fmla="*/ 168 h 1464"/>
                  <a:gd name="T8" fmla="*/ 646 w 955"/>
                  <a:gd name="T9" fmla="*/ 254 h 1464"/>
                  <a:gd name="T10" fmla="*/ 746 w 955"/>
                  <a:gd name="T11" fmla="*/ 375 h 1464"/>
                  <a:gd name="T12" fmla="*/ 809 w 955"/>
                  <a:gd name="T13" fmla="*/ 490 h 1464"/>
                  <a:gd name="T14" fmla="*/ 851 w 955"/>
                  <a:gd name="T15" fmla="*/ 626 h 1464"/>
                  <a:gd name="T16" fmla="*/ 859 w 955"/>
                  <a:gd name="T17" fmla="*/ 775 h 1464"/>
                  <a:gd name="T18" fmla="*/ 828 w 955"/>
                  <a:gd name="T19" fmla="*/ 916 h 1464"/>
                  <a:gd name="T20" fmla="*/ 782 w 955"/>
                  <a:gd name="T21" fmla="*/ 1039 h 1464"/>
                  <a:gd name="T22" fmla="*/ 710 w 955"/>
                  <a:gd name="T23" fmla="*/ 1138 h 1464"/>
                  <a:gd name="T24" fmla="*/ 609 w 955"/>
                  <a:gd name="T25" fmla="*/ 1233 h 1464"/>
                  <a:gd name="T26" fmla="*/ 514 w 955"/>
                  <a:gd name="T27" fmla="*/ 1310 h 1464"/>
                  <a:gd name="T28" fmla="*/ 395 w 955"/>
                  <a:gd name="T29" fmla="*/ 1356 h 1464"/>
                  <a:gd name="T30" fmla="*/ 291 w 955"/>
                  <a:gd name="T31" fmla="*/ 1383 h 1464"/>
                  <a:gd name="T32" fmla="*/ 241 w 955"/>
                  <a:gd name="T33" fmla="*/ 1464 h 1464"/>
                  <a:gd name="T34" fmla="*/ 583 w 955"/>
                  <a:gd name="T35" fmla="*/ 1402 h 1464"/>
                  <a:gd name="T36" fmla="*/ 836 w 955"/>
                  <a:gd name="T37" fmla="*/ 1197 h 1464"/>
                  <a:gd name="T38" fmla="*/ 955 w 955"/>
                  <a:gd name="T39" fmla="*/ 825 h 1464"/>
                  <a:gd name="T40" fmla="*/ 915 w 955"/>
                  <a:gd name="T41" fmla="*/ 485 h 1464"/>
                  <a:gd name="T42" fmla="*/ 778 w 955"/>
                  <a:gd name="T43" fmla="*/ 217 h 1464"/>
                  <a:gd name="T44" fmla="*/ 400 w 955"/>
                  <a:gd name="T45" fmla="*/ 40 h 1464"/>
                  <a:gd name="T46" fmla="*/ 200 w 955"/>
                  <a:gd name="T47" fmla="*/ 0 h 1464"/>
                  <a:gd name="T48" fmla="*/ 0 w 955"/>
                  <a:gd name="T49" fmla="*/ 104 h 1464"/>
                  <a:gd name="T50" fmla="*/ 0 w 955"/>
                  <a:gd name="T51" fmla="*/ 104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5" h="1464">
                    <a:moveTo>
                      <a:pt x="0" y="104"/>
                    </a:moveTo>
                    <a:lnTo>
                      <a:pt x="254" y="100"/>
                    </a:lnTo>
                    <a:lnTo>
                      <a:pt x="395" y="126"/>
                    </a:lnTo>
                    <a:lnTo>
                      <a:pt x="514" y="168"/>
                    </a:lnTo>
                    <a:lnTo>
                      <a:pt x="646" y="254"/>
                    </a:lnTo>
                    <a:lnTo>
                      <a:pt x="746" y="375"/>
                    </a:lnTo>
                    <a:lnTo>
                      <a:pt x="809" y="490"/>
                    </a:lnTo>
                    <a:lnTo>
                      <a:pt x="851" y="626"/>
                    </a:lnTo>
                    <a:lnTo>
                      <a:pt x="859" y="775"/>
                    </a:lnTo>
                    <a:lnTo>
                      <a:pt x="828" y="916"/>
                    </a:lnTo>
                    <a:lnTo>
                      <a:pt x="782" y="1039"/>
                    </a:lnTo>
                    <a:lnTo>
                      <a:pt x="710" y="1138"/>
                    </a:lnTo>
                    <a:lnTo>
                      <a:pt x="609" y="1233"/>
                    </a:lnTo>
                    <a:lnTo>
                      <a:pt x="514" y="1310"/>
                    </a:lnTo>
                    <a:lnTo>
                      <a:pt x="395" y="1356"/>
                    </a:lnTo>
                    <a:lnTo>
                      <a:pt x="291" y="1383"/>
                    </a:lnTo>
                    <a:lnTo>
                      <a:pt x="241" y="1464"/>
                    </a:lnTo>
                    <a:lnTo>
                      <a:pt x="583" y="1402"/>
                    </a:lnTo>
                    <a:lnTo>
                      <a:pt x="836" y="1197"/>
                    </a:lnTo>
                    <a:lnTo>
                      <a:pt x="955" y="825"/>
                    </a:lnTo>
                    <a:lnTo>
                      <a:pt x="915" y="485"/>
                    </a:lnTo>
                    <a:lnTo>
                      <a:pt x="778" y="217"/>
                    </a:lnTo>
                    <a:lnTo>
                      <a:pt x="400" y="40"/>
                    </a:lnTo>
                    <a:lnTo>
                      <a:pt x="200" y="0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00" name="Freeform 168"/>
              <p:cNvSpPr>
                <a:spLocks/>
              </p:cNvSpPr>
              <p:nvPr/>
            </p:nvSpPr>
            <p:spPr bwMode="auto">
              <a:xfrm>
                <a:off x="3648" y="3516"/>
                <a:ext cx="291" cy="230"/>
              </a:xfrm>
              <a:custGeom>
                <a:avLst/>
                <a:gdLst>
                  <a:gd name="T0" fmla="*/ 127 w 2034"/>
                  <a:gd name="T1" fmla="*/ 1121 h 1607"/>
                  <a:gd name="T2" fmla="*/ 200 w 2034"/>
                  <a:gd name="T3" fmla="*/ 950 h 1607"/>
                  <a:gd name="T4" fmla="*/ 1679 w 2034"/>
                  <a:gd name="T5" fmla="*/ 461 h 1607"/>
                  <a:gd name="T6" fmla="*/ 1630 w 2034"/>
                  <a:gd name="T7" fmla="*/ 307 h 1607"/>
                  <a:gd name="T8" fmla="*/ 1952 w 2034"/>
                  <a:gd name="T9" fmla="*/ 198 h 1607"/>
                  <a:gd name="T10" fmla="*/ 2034 w 2034"/>
                  <a:gd name="T11" fmla="*/ 0 h 1607"/>
                  <a:gd name="T12" fmla="*/ 1508 w 2034"/>
                  <a:gd name="T13" fmla="*/ 179 h 1607"/>
                  <a:gd name="T14" fmla="*/ 1562 w 2034"/>
                  <a:gd name="T15" fmla="*/ 374 h 1607"/>
                  <a:gd name="T16" fmla="*/ 127 w 2034"/>
                  <a:gd name="T17" fmla="*/ 852 h 1607"/>
                  <a:gd name="T18" fmla="*/ 0 w 2034"/>
                  <a:gd name="T19" fmla="*/ 1139 h 1607"/>
                  <a:gd name="T20" fmla="*/ 103 w 2034"/>
                  <a:gd name="T21" fmla="*/ 1422 h 1607"/>
                  <a:gd name="T22" fmla="*/ 325 w 2034"/>
                  <a:gd name="T23" fmla="*/ 1607 h 1607"/>
                  <a:gd name="T24" fmla="*/ 335 w 2034"/>
                  <a:gd name="T25" fmla="*/ 1463 h 1607"/>
                  <a:gd name="T26" fmla="*/ 182 w 2034"/>
                  <a:gd name="T27" fmla="*/ 1325 h 1607"/>
                  <a:gd name="T28" fmla="*/ 127 w 2034"/>
                  <a:gd name="T29" fmla="*/ 1121 h 1607"/>
                  <a:gd name="T30" fmla="*/ 127 w 2034"/>
                  <a:gd name="T31" fmla="*/ 1121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34" h="1607">
                    <a:moveTo>
                      <a:pt x="127" y="1121"/>
                    </a:moveTo>
                    <a:lnTo>
                      <a:pt x="200" y="950"/>
                    </a:lnTo>
                    <a:lnTo>
                      <a:pt x="1679" y="461"/>
                    </a:lnTo>
                    <a:lnTo>
                      <a:pt x="1630" y="307"/>
                    </a:lnTo>
                    <a:lnTo>
                      <a:pt x="1952" y="198"/>
                    </a:lnTo>
                    <a:lnTo>
                      <a:pt x="2034" y="0"/>
                    </a:lnTo>
                    <a:lnTo>
                      <a:pt x="1508" y="179"/>
                    </a:lnTo>
                    <a:lnTo>
                      <a:pt x="1562" y="374"/>
                    </a:lnTo>
                    <a:lnTo>
                      <a:pt x="127" y="852"/>
                    </a:lnTo>
                    <a:lnTo>
                      <a:pt x="0" y="1139"/>
                    </a:lnTo>
                    <a:lnTo>
                      <a:pt x="103" y="1422"/>
                    </a:lnTo>
                    <a:lnTo>
                      <a:pt x="325" y="1607"/>
                    </a:lnTo>
                    <a:lnTo>
                      <a:pt x="335" y="1463"/>
                    </a:lnTo>
                    <a:lnTo>
                      <a:pt x="182" y="1325"/>
                    </a:lnTo>
                    <a:lnTo>
                      <a:pt x="127" y="1121"/>
                    </a:lnTo>
                    <a:lnTo>
                      <a:pt x="127" y="1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01" name="Freeform 169"/>
              <p:cNvSpPr>
                <a:spLocks/>
              </p:cNvSpPr>
              <p:nvPr/>
            </p:nvSpPr>
            <p:spPr bwMode="auto">
              <a:xfrm>
                <a:off x="3689" y="3636"/>
                <a:ext cx="270" cy="110"/>
              </a:xfrm>
              <a:custGeom>
                <a:avLst/>
                <a:gdLst>
                  <a:gd name="T0" fmla="*/ 0 w 1886"/>
                  <a:gd name="T1" fmla="*/ 631 h 768"/>
                  <a:gd name="T2" fmla="*/ 156 w 1886"/>
                  <a:gd name="T3" fmla="*/ 431 h 768"/>
                  <a:gd name="T4" fmla="*/ 286 w 1886"/>
                  <a:gd name="T5" fmla="*/ 580 h 768"/>
                  <a:gd name="T6" fmla="*/ 453 w 1886"/>
                  <a:gd name="T7" fmla="*/ 318 h 768"/>
                  <a:gd name="T8" fmla="*/ 580 w 1886"/>
                  <a:gd name="T9" fmla="*/ 490 h 768"/>
                  <a:gd name="T10" fmla="*/ 749 w 1886"/>
                  <a:gd name="T11" fmla="*/ 218 h 768"/>
                  <a:gd name="T12" fmla="*/ 863 w 1886"/>
                  <a:gd name="T13" fmla="*/ 403 h 768"/>
                  <a:gd name="T14" fmla="*/ 1024 w 1886"/>
                  <a:gd name="T15" fmla="*/ 122 h 768"/>
                  <a:gd name="T16" fmla="*/ 1168 w 1886"/>
                  <a:gd name="T17" fmla="*/ 308 h 768"/>
                  <a:gd name="T18" fmla="*/ 1334 w 1886"/>
                  <a:gd name="T19" fmla="*/ 44 h 768"/>
                  <a:gd name="T20" fmla="*/ 1465 w 1886"/>
                  <a:gd name="T21" fmla="*/ 0 h 768"/>
                  <a:gd name="T22" fmla="*/ 1529 w 1886"/>
                  <a:gd name="T23" fmla="*/ 188 h 768"/>
                  <a:gd name="T24" fmla="*/ 1822 w 1886"/>
                  <a:gd name="T25" fmla="*/ 59 h 768"/>
                  <a:gd name="T26" fmla="*/ 1886 w 1886"/>
                  <a:gd name="T27" fmla="*/ 206 h 768"/>
                  <a:gd name="T28" fmla="*/ 1465 w 1886"/>
                  <a:gd name="T29" fmla="*/ 380 h 768"/>
                  <a:gd name="T30" fmla="*/ 1391 w 1886"/>
                  <a:gd name="T31" fmla="*/ 135 h 768"/>
                  <a:gd name="T32" fmla="*/ 1177 w 1886"/>
                  <a:gd name="T33" fmla="*/ 499 h 768"/>
                  <a:gd name="T34" fmla="*/ 1028 w 1886"/>
                  <a:gd name="T35" fmla="*/ 299 h 768"/>
                  <a:gd name="T36" fmla="*/ 872 w 1886"/>
                  <a:gd name="T37" fmla="*/ 599 h 768"/>
                  <a:gd name="T38" fmla="*/ 745 w 1886"/>
                  <a:gd name="T39" fmla="*/ 389 h 768"/>
                  <a:gd name="T40" fmla="*/ 596 w 1886"/>
                  <a:gd name="T41" fmla="*/ 663 h 768"/>
                  <a:gd name="T42" fmla="*/ 470 w 1886"/>
                  <a:gd name="T43" fmla="*/ 480 h 768"/>
                  <a:gd name="T44" fmla="*/ 317 w 1886"/>
                  <a:gd name="T45" fmla="*/ 763 h 768"/>
                  <a:gd name="T46" fmla="*/ 161 w 1886"/>
                  <a:gd name="T47" fmla="*/ 576 h 768"/>
                  <a:gd name="T48" fmla="*/ 37 w 1886"/>
                  <a:gd name="T49" fmla="*/ 768 h 768"/>
                  <a:gd name="T50" fmla="*/ 0 w 1886"/>
                  <a:gd name="T51" fmla="*/ 631 h 768"/>
                  <a:gd name="T52" fmla="*/ 0 w 1886"/>
                  <a:gd name="T53" fmla="*/ 631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86" h="768">
                    <a:moveTo>
                      <a:pt x="0" y="631"/>
                    </a:moveTo>
                    <a:lnTo>
                      <a:pt x="156" y="431"/>
                    </a:lnTo>
                    <a:lnTo>
                      <a:pt x="286" y="580"/>
                    </a:lnTo>
                    <a:lnTo>
                      <a:pt x="453" y="318"/>
                    </a:lnTo>
                    <a:lnTo>
                      <a:pt x="580" y="490"/>
                    </a:lnTo>
                    <a:lnTo>
                      <a:pt x="749" y="218"/>
                    </a:lnTo>
                    <a:lnTo>
                      <a:pt x="863" y="403"/>
                    </a:lnTo>
                    <a:lnTo>
                      <a:pt x="1024" y="122"/>
                    </a:lnTo>
                    <a:lnTo>
                      <a:pt x="1168" y="308"/>
                    </a:lnTo>
                    <a:lnTo>
                      <a:pt x="1334" y="44"/>
                    </a:lnTo>
                    <a:lnTo>
                      <a:pt x="1465" y="0"/>
                    </a:lnTo>
                    <a:lnTo>
                      <a:pt x="1529" y="188"/>
                    </a:lnTo>
                    <a:lnTo>
                      <a:pt x="1822" y="59"/>
                    </a:lnTo>
                    <a:lnTo>
                      <a:pt x="1886" y="206"/>
                    </a:lnTo>
                    <a:lnTo>
                      <a:pt x="1465" y="380"/>
                    </a:lnTo>
                    <a:lnTo>
                      <a:pt x="1391" y="135"/>
                    </a:lnTo>
                    <a:lnTo>
                      <a:pt x="1177" y="499"/>
                    </a:lnTo>
                    <a:lnTo>
                      <a:pt x="1028" y="299"/>
                    </a:lnTo>
                    <a:lnTo>
                      <a:pt x="872" y="599"/>
                    </a:lnTo>
                    <a:lnTo>
                      <a:pt x="745" y="389"/>
                    </a:lnTo>
                    <a:lnTo>
                      <a:pt x="596" y="663"/>
                    </a:lnTo>
                    <a:lnTo>
                      <a:pt x="470" y="480"/>
                    </a:lnTo>
                    <a:lnTo>
                      <a:pt x="317" y="763"/>
                    </a:lnTo>
                    <a:lnTo>
                      <a:pt x="161" y="576"/>
                    </a:lnTo>
                    <a:lnTo>
                      <a:pt x="37" y="768"/>
                    </a:lnTo>
                    <a:lnTo>
                      <a:pt x="0" y="631"/>
                    </a:lnTo>
                    <a:lnTo>
                      <a:pt x="0" y="6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02" name="Freeform 170"/>
              <p:cNvSpPr>
                <a:spLocks/>
              </p:cNvSpPr>
              <p:nvPr/>
            </p:nvSpPr>
            <p:spPr bwMode="auto">
              <a:xfrm>
                <a:off x="3913" y="3459"/>
                <a:ext cx="212" cy="232"/>
              </a:xfrm>
              <a:custGeom>
                <a:avLst/>
                <a:gdLst>
                  <a:gd name="T0" fmla="*/ 197 w 1482"/>
                  <a:gd name="T1" fmla="*/ 1445 h 1621"/>
                  <a:gd name="T2" fmla="*/ 343 w 1482"/>
                  <a:gd name="T3" fmla="*/ 1530 h 1621"/>
                  <a:gd name="T4" fmla="*/ 526 w 1482"/>
                  <a:gd name="T5" fmla="*/ 1601 h 1621"/>
                  <a:gd name="T6" fmla="*/ 720 w 1482"/>
                  <a:gd name="T7" fmla="*/ 1621 h 1621"/>
                  <a:gd name="T8" fmla="*/ 913 w 1482"/>
                  <a:gd name="T9" fmla="*/ 1593 h 1621"/>
                  <a:gd name="T10" fmla="*/ 1094 w 1482"/>
                  <a:gd name="T11" fmla="*/ 1514 h 1621"/>
                  <a:gd name="T12" fmla="*/ 1249 w 1482"/>
                  <a:gd name="T13" fmla="*/ 1391 h 1621"/>
                  <a:gd name="T14" fmla="*/ 1370 w 1482"/>
                  <a:gd name="T15" fmla="*/ 1230 h 1621"/>
                  <a:gd name="T16" fmla="*/ 1450 w 1482"/>
                  <a:gd name="T17" fmla="*/ 1046 h 1621"/>
                  <a:gd name="T18" fmla="*/ 1482 w 1482"/>
                  <a:gd name="T19" fmla="*/ 845 h 1621"/>
                  <a:gd name="T20" fmla="*/ 1465 w 1482"/>
                  <a:gd name="T21" fmla="*/ 643 h 1621"/>
                  <a:gd name="T22" fmla="*/ 1401 w 1482"/>
                  <a:gd name="T23" fmla="*/ 450 h 1621"/>
                  <a:gd name="T24" fmla="*/ 1293 w 1482"/>
                  <a:gd name="T25" fmla="*/ 281 h 1621"/>
                  <a:gd name="T26" fmla="*/ 1148 w 1482"/>
                  <a:gd name="T27" fmla="*/ 145 h 1621"/>
                  <a:gd name="T28" fmla="*/ 975 w 1482"/>
                  <a:gd name="T29" fmla="*/ 51 h 1621"/>
                  <a:gd name="T30" fmla="*/ 785 w 1482"/>
                  <a:gd name="T31" fmla="*/ 4 h 1621"/>
                  <a:gd name="T32" fmla="*/ 590 w 1482"/>
                  <a:gd name="T33" fmla="*/ 9 h 1621"/>
                  <a:gd name="T34" fmla="*/ 402 w 1482"/>
                  <a:gd name="T35" fmla="*/ 64 h 1621"/>
                  <a:gd name="T36" fmla="*/ 233 w 1482"/>
                  <a:gd name="T37" fmla="*/ 165 h 1621"/>
                  <a:gd name="T38" fmla="*/ 94 w 1482"/>
                  <a:gd name="T39" fmla="*/ 308 h 1621"/>
                  <a:gd name="T40" fmla="*/ 0 w 1482"/>
                  <a:gd name="T41" fmla="*/ 465 h 1621"/>
                  <a:gd name="T42" fmla="*/ 192 w 1482"/>
                  <a:gd name="T43" fmla="*/ 404 h 1621"/>
                  <a:gd name="T44" fmla="*/ 305 w 1482"/>
                  <a:gd name="T45" fmla="*/ 283 h 1621"/>
                  <a:gd name="T46" fmla="*/ 441 w 1482"/>
                  <a:gd name="T47" fmla="*/ 196 h 1621"/>
                  <a:gd name="T48" fmla="*/ 597 w 1482"/>
                  <a:gd name="T49" fmla="*/ 146 h 1621"/>
                  <a:gd name="T50" fmla="*/ 758 w 1482"/>
                  <a:gd name="T51" fmla="*/ 138 h 1621"/>
                  <a:gd name="T52" fmla="*/ 915 w 1482"/>
                  <a:gd name="T53" fmla="*/ 172 h 1621"/>
                  <a:gd name="T54" fmla="*/ 1060 w 1482"/>
                  <a:gd name="T55" fmla="*/ 246 h 1621"/>
                  <a:gd name="T56" fmla="*/ 1183 w 1482"/>
                  <a:gd name="T57" fmla="*/ 356 h 1621"/>
                  <a:gd name="T58" fmla="*/ 1276 w 1482"/>
                  <a:gd name="T59" fmla="*/ 493 h 1621"/>
                  <a:gd name="T60" fmla="*/ 1333 w 1482"/>
                  <a:gd name="T61" fmla="*/ 650 h 1621"/>
                  <a:gd name="T62" fmla="*/ 1351 w 1482"/>
                  <a:gd name="T63" fmla="*/ 817 h 1621"/>
                  <a:gd name="T64" fmla="*/ 1328 w 1482"/>
                  <a:gd name="T65" fmla="*/ 984 h 1621"/>
                  <a:gd name="T66" fmla="*/ 1266 w 1482"/>
                  <a:gd name="T67" fmla="*/ 1139 h 1621"/>
                  <a:gd name="T68" fmla="*/ 1169 w 1482"/>
                  <a:gd name="T69" fmla="*/ 1274 h 1621"/>
                  <a:gd name="T70" fmla="*/ 1043 w 1482"/>
                  <a:gd name="T71" fmla="*/ 1379 h 1621"/>
                  <a:gd name="T72" fmla="*/ 895 w 1482"/>
                  <a:gd name="T73" fmla="*/ 1448 h 1621"/>
                  <a:gd name="T74" fmla="*/ 737 w 1482"/>
                  <a:gd name="T75" fmla="*/ 1476 h 1621"/>
                  <a:gd name="T76" fmla="*/ 576 w 1482"/>
                  <a:gd name="T77" fmla="*/ 1463 h 1621"/>
                  <a:gd name="T78" fmla="*/ 423 w 1482"/>
                  <a:gd name="T79" fmla="*/ 1409 h 1621"/>
                  <a:gd name="T80" fmla="*/ 288 w 1482"/>
                  <a:gd name="T81" fmla="*/ 1317 h 1621"/>
                  <a:gd name="T82" fmla="*/ 125 w 1482"/>
                  <a:gd name="T83" fmla="*/ 1378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2" h="1621">
                    <a:moveTo>
                      <a:pt x="125" y="1378"/>
                    </a:moveTo>
                    <a:lnTo>
                      <a:pt x="197" y="1445"/>
                    </a:lnTo>
                    <a:lnTo>
                      <a:pt x="259" y="1478"/>
                    </a:lnTo>
                    <a:lnTo>
                      <a:pt x="343" y="1530"/>
                    </a:lnTo>
                    <a:lnTo>
                      <a:pt x="433" y="1571"/>
                    </a:lnTo>
                    <a:lnTo>
                      <a:pt x="526" y="1601"/>
                    </a:lnTo>
                    <a:lnTo>
                      <a:pt x="622" y="1618"/>
                    </a:lnTo>
                    <a:lnTo>
                      <a:pt x="720" y="1621"/>
                    </a:lnTo>
                    <a:lnTo>
                      <a:pt x="817" y="1614"/>
                    </a:lnTo>
                    <a:lnTo>
                      <a:pt x="913" y="1593"/>
                    </a:lnTo>
                    <a:lnTo>
                      <a:pt x="1006" y="1559"/>
                    </a:lnTo>
                    <a:lnTo>
                      <a:pt x="1094" y="1514"/>
                    </a:lnTo>
                    <a:lnTo>
                      <a:pt x="1175" y="1457"/>
                    </a:lnTo>
                    <a:lnTo>
                      <a:pt x="1249" y="1391"/>
                    </a:lnTo>
                    <a:lnTo>
                      <a:pt x="1314" y="1314"/>
                    </a:lnTo>
                    <a:lnTo>
                      <a:pt x="1370" y="1230"/>
                    </a:lnTo>
                    <a:lnTo>
                      <a:pt x="1415" y="1140"/>
                    </a:lnTo>
                    <a:lnTo>
                      <a:pt x="1450" y="1046"/>
                    </a:lnTo>
                    <a:lnTo>
                      <a:pt x="1472" y="946"/>
                    </a:lnTo>
                    <a:lnTo>
                      <a:pt x="1482" y="845"/>
                    </a:lnTo>
                    <a:lnTo>
                      <a:pt x="1480" y="743"/>
                    </a:lnTo>
                    <a:lnTo>
                      <a:pt x="1465" y="643"/>
                    </a:lnTo>
                    <a:lnTo>
                      <a:pt x="1439" y="544"/>
                    </a:lnTo>
                    <a:lnTo>
                      <a:pt x="1401" y="450"/>
                    </a:lnTo>
                    <a:lnTo>
                      <a:pt x="1352" y="362"/>
                    </a:lnTo>
                    <a:lnTo>
                      <a:pt x="1293" y="281"/>
                    </a:lnTo>
                    <a:lnTo>
                      <a:pt x="1224" y="208"/>
                    </a:lnTo>
                    <a:lnTo>
                      <a:pt x="1148" y="145"/>
                    </a:lnTo>
                    <a:lnTo>
                      <a:pt x="1064" y="92"/>
                    </a:lnTo>
                    <a:lnTo>
                      <a:pt x="975" y="51"/>
                    </a:lnTo>
                    <a:lnTo>
                      <a:pt x="881" y="22"/>
                    </a:lnTo>
                    <a:lnTo>
                      <a:pt x="785" y="4"/>
                    </a:lnTo>
                    <a:lnTo>
                      <a:pt x="687" y="0"/>
                    </a:lnTo>
                    <a:lnTo>
                      <a:pt x="590" y="9"/>
                    </a:lnTo>
                    <a:lnTo>
                      <a:pt x="494" y="30"/>
                    </a:lnTo>
                    <a:lnTo>
                      <a:pt x="402" y="64"/>
                    </a:lnTo>
                    <a:lnTo>
                      <a:pt x="315" y="109"/>
                    </a:lnTo>
                    <a:lnTo>
                      <a:pt x="233" y="165"/>
                    </a:lnTo>
                    <a:lnTo>
                      <a:pt x="159" y="232"/>
                    </a:lnTo>
                    <a:lnTo>
                      <a:pt x="94" y="308"/>
                    </a:lnTo>
                    <a:lnTo>
                      <a:pt x="38" y="391"/>
                    </a:lnTo>
                    <a:lnTo>
                      <a:pt x="0" y="465"/>
                    </a:lnTo>
                    <a:lnTo>
                      <a:pt x="147" y="475"/>
                    </a:lnTo>
                    <a:lnTo>
                      <a:pt x="192" y="404"/>
                    </a:lnTo>
                    <a:lnTo>
                      <a:pt x="244" y="341"/>
                    </a:lnTo>
                    <a:lnTo>
                      <a:pt x="305" y="283"/>
                    </a:lnTo>
                    <a:lnTo>
                      <a:pt x="371" y="235"/>
                    </a:lnTo>
                    <a:lnTo>
                      <a:pt x="441" y="196"/>
                    </a:lnTo>
                    <a:lnTo>
                      <a:pt x="517" y="166"/>
                    </a:lnTo>
                    <a:lnTo>
                      <a:pt x="597" y="146"/>
                    </a:lnTo>
                    <a:lnTo>
                      <a:pt x="676" y="137"/>
                    </a:lnTo>
                    <a:lnTo>
                      <a:pt x="758" y="138"/>
                    </a:lnTo>
                    <a:lnTo>
                      <a:pt x="838" y="150"/>
                    </a:lnTo>
                    <a:lnTo>
                      <a:pt x="915" y="172"/>
                    </a:lnTo>
                    <a:lnTo>
                      <a:pt x="990" y="204"/>
                    </a:lnTo>
                    <a:lnTo>
                      <a:pt x="1060" y="246"/>
                    </a:lnTo>
                    <a:lnTo>
                      <a:pt x="1125" y="298"/>
                    </a:lnTo>
                    <a:lnTo>
                      <a:pt x="1183" y="356"/>
                    </a:lnTo>
                    <a:lnTo>
                      <a:pt x="1234" y="421"/>
                    </a:lnTo>
                    <a:lnTo>
                      <a:pt x="1276" y="493"/>
                    </a:lnTo>
                    <a:lnTo>
                      <a:pt x="1309" y="570"/>
                    </a:lnTo>
                    <a:lnTo>
                      <a:pt x="1333" y="650"/>
                    </a:lnTo>
                    <a:lnTo>
                      <a:pt x="1346" y="734"/>
                    </a:lnTo>
                    <a:lnTo>
                      <a:pt x="1351" y="817"/>
                    </a:lnTo>
                    <a:lnTo>
                      <a:pt x="1344" y="902"/>
                    </a:lnTo>
                    <a:lnTo>
                      <a:pt x="1328" y="984"/>
                    </a:lnTo>
                    <a:lnTo>
                      <a:pt x="1301" y="1063"/>
                    </a:lnTo>
                    <a:lnTo>
                      <a:pt x="1266" y="1139"/>
                    </a:lnTo>
                    <a:lnTo>
                      <a:pt x="1222" y="1209"/>
                    </a:lnTo>
                    <a:lnTo>
                      <a:pt x="1169" y="1274"/>
                    </a:lnTo>
                    <a:lnTo>
                      <a:pt x="1109" y="1330"/>
                    </a:lnTo>
                    <a:lnTo>
                      <a:pt x="1043" y="1379"/>
                    </a:lnTo>
                    <a:lnTo>
                      <a:pt x="972" y="1418"/>
                    </a:lnTo>
                    <a:lnTo>
                      <a:pt x="895" y="1448"/>
                    </a:lnTo>
                    <a:lnTo>
                      <a:pt x="817" y="1468"/>
                    </a:lnTo>
                    <a:lnTo>
                      <a:pt x="737" y="1476"/>
                    </a:lnTo>
                    <a:lnTo>
                      <a:pt x="656" y="1476"/>
                    </a:lnTo>
                    <a:lnTo>
                      <a:pt x="576" y="1463"/>
                    </a:lnTo>
                    <a:lnTo>
                      <a:pt x="498" y="1441"/>
                    </a:lnTo>
                    <a:lnTo>
                      <a:pt x="423" y="1409"/>
                    </a:lnTo>
                    <a:lnTo>
                      <a:pt x="353" y="1368"/>
                    </a:lnTo>
                    <a:lnTo>
                      <a:pt x="288" y="1317"/>
                    </a:lnTo>
                    <a:lnTo>
                      <a:pt x="254" y="1298"/>
                    </a:lnTo>
                    <a:lnTo>
                      <a:pt x="125" y="1378"/>
                    </a:lnTo>
                    <a:lnTo>
                      <a:pt x="125" y="13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03" name="Freeform 171"/>
              <p:cNvSpPr>
                <a:spLocks/>
              </p:cNvSpPr>
              <p:nvPr/>
            </p:nvSpPr>
            <p:spPr bwMode="auto">
              <a:xfrm>
                <a:off x="3672" y="3586"/>
                <a:ext cx="240" cy="121"/>
              </a:xfrm>
              <a:custGeom>
                <a:avLst/>
                <a:gdLst>
                  <a:gd name="T0" fmla="*/ 0 w 1676"/>
                  <a:gd name="T1" fmla="*/ 638 h 843"/>
                  <a:gd name="T2" fmla="*/ 64 w 1676"/>
                  <a:gd name="T3" fmla="*/ 528 h 843"/>
                  <a:gd name="T4" fmla="*/ 1622 w 1676"/>
                  <a:gd name="T5" fmla="*/ 0 h 843"/>
                  <a:gd name="T6" fmla="*/ 1676 w 1676"/>
                  <a:gd name="T7" fmla="*/ 216 h 843"/>
                  <a:gd name="T8" fmla="*/ 1414 w 1676"/>
                  <a:gd name="T9" fmla="*/ 310 h 843"/>
                  <a:gd name="T10" fmla="*/ 1281 w 1676"/>
                  <a:gd name="T11" fmla="*/ 534 h 843"/>
                  <a:gd name="T12" fmla="*/ 1147 w 1676"/>
                  <a:gd name="T13" fmla="*/ 386 h 843"/>
                  <a:gd name="T14" fmla="*/ 991 w 1676"/>
                  <a:gd name="T15" fmla="*/ 638 h 843"/>
                  <a:gd name="T16" fmla="*/ 877 w 1676"/>
                  <a:gd name="T17" fmla="*/ 474 h 843"/>
                  <a:gd name="T18" fmla="*/ 696 w 1676"/>
                  <a:gd name="T19" fmla="*/ 718 h 843"/>
                  <a:gd name="T20" fmla="*/ 564 w 1676"/>
                  <a:gd name="T21" fmla="*/ 563 h 843"/>
                  <a:gd name="T22" fmla="*/ 399 w 1676"/>
                  <a:gd name="T23" fmla="*/ 818 h 843"/>
                  <a:gd name="T24" fmla="*/ 258 w 1676"/>
                  <a:gd name="T25" fmla="*/ 663 h 843"/>
                  <a:gd name="T26" fmla="*/ 136 w 1676"/>
                  <a:gd name="T27" fmla="*/ 843 h 843"/>
                  <a:gd name="T28" fmla="*/ 15 w 1676"/>
                  <a:gd name="T29" fmla="*/ 713 h 843"/>
                  <a:gd name="T30" fmla="*/ 1430 w 1676"/>
                  <a:gd name="T31" fmla="*/ 232 h 843"/>
                  <a:gd name="T32" fmla="*/ 1524 w 1676"/>
                  <a:gd name="T33" fmla="*/ 99 h 843"/>
                  <a:gd name="T34" fmla="*/ 0 w 1676"/>
                  <a:gd name="T35" fmla="*/ 638 h 843"/>
                  <a:gd name="T36" fmla="*/ 0 w 1676"/>
                  <a:gd name="T37" fmla="*/ 638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6" h="843">
                    <a:moveTo>
                      <a:pt x="0" y="638"/>
                    </a:moveTo>
                    <a:lnTo>
                      <a:pt x="64" y="528"/>
                    </a:lnTo>
                    <a:lnTo>
                      <a:pt x="1622" y="0"/>
                    </a:lnTo>
                    <a:lnTo>
                      <a:pt x="1676" y="216"/>
                    </a:lnTo>
                    <a:lnTo>
                      <a:pt x="1414" y="310"/>
                    </a:lnTo>
                    <a:lnTo>
                      <a:pt x="1281" y="534"/>
                    </a:lnTo>
                    <a:lnTo>
                      <a:pt x="1147" y="386"/>
                    </a:lnTo>
                    <a:lnTo>
                      <a:pt x="991" y="638"/>
                    </a:lnTo>
                    <a:lnTo>
                      <a:pt x="877" y="474"/>
                    </a:lnTo>
                    <a:lnTo>
                      <a:pt x="696" y="718"/>
                    </a:lnTo>
                    <a:lnTo>
                      <a:pt x="564" y="563"/>
                    </a:lnTo>
                    <a:lnTo>
                      <a:pt x="399" y="818"/>
                    </a:lnTo>
                    <a:lnTo>
                      <a:pt x="258" y="663"/>
                    </a:lnTo>
                    <a:lnTo>
                      <a:pt x="136" y="843"/>
                    </a:lnTo>
                    <a:lnTo>
                      <a:pt x="15" y="713"/>
                    </a:lnTo>
                    <a:lnTo>
                      <a:pt x="1430" y="232"/>
                    </a:lnTo>
                    <a:lnTo>
                      <a:pt x="1524" y="99"/>
                    </a:lnTo>
                    <a:lnTo>
                      <a:pt x="0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04" name="Freeform 172"/>
              <p:cNvSpPr>
                <a:spLocks/>
              </p:cNvSpPr>
              <p:nvPr/>
            </p:nvSpPr>
            <p:spPr bwMode="auto">
              <a:xfrm>
                <a:off x="3934" y="3489"/>
                <a:ext cx="157" cy="167"/>
              </a:xfrm>
              <a:custGeom>
                <a:avLst/>
                <a:gdLst>
                  <a:gd name="T0" fmla="*/ 1078 w 1102"/>
                  <a:gd name="T1" fmla="*/ 412 h 1168"/>
                  <a:gd name="T2" fmla="*/ 1102 w 1102"/>
                  <a:gd name="T3" fmla="*/ 556 h 1168"/>
                  <a:gd name="T4" fmla="*/ 1091 w 1102"/>
                  <a:gd name="T5" fmla="*/ 701 h 1168"/>
                  <a:gd name="T6" fmla="*/ 1046 w 1102"/>
                  <a:gd name="T7" fmla="*/ 840 h 1168"/>
                  <a:gd name="T8" fmla="*/ 969 w 1102"/>
                  <a:gd name="T9" fmla="*/ 962 h 1168"/>
                  <a:gd name="T10" fmla="*/ 865 w 1102"/>
                  <a:gd name="T11" fmla="*/ 1061 h 1168"/>
                  <a:gd name="T12" fmla="*/ 741 w 1102"/>
                  <a:gd name="T13" fmla="*/ 1129 h 1168"/>
                  <a:gd name="T14" fmla="*/ 605 w 1102"/>
                  <a:gd name="T15" fmla="*/ 1163 h 1168"/>
                  <a:gd name="T16" fmla="*/ 464 w 1102"/>
                  <a:gd name="T17" fmla="*/ 1162 h 1168"/>
                  <a:gd name="T18" fmla="*/ 328 w 1102"/>
                  <a:gd name="T19" fmla="*/ 1124 h 1168"/>
                  <a:gd name="T20" fmla="*/ 153 w 1102"/>
                  <a:gd name="T21" fmla="*/ 1003 h 1168"/>
                  <a:gd name="T22" fmla="*/ 19 w 1102"/>
                  <a:gd name="T23" fmla="*/ 812 h 1168"/>
                  <a:gd name="T24" fmla="*/ 0 w 1102"/>
                  <a:gd name="T25" fmla="*/ 560 h 1168"/>
                  <a:gd name="T26" fmla="*/ 31 w 1102"/>
                  <a:gd name="T27" fmla="*/ 356 h 1168"/>
                  <a:gd name="T28" fmla="*/ 126 w 1102"/>
                  <a:gd name="T29" fmla="*/ 181 h 1168"/>
                  <a:gd name="T30" fmla="*/ 280 w 1102"/>
                  <a:gd name="T31" fmla="*/ 68 h 1168"/>
                  <a:gd name="T32" fmla="*/ 411 w 1102"/>
                  <a:gd name="T33" fmla="*/ 16 h 1168"/>
                  <a:gd name="T34" fmla="*/ 551 w 1102"/>
                  <a:gd name="T35" fmla="*/ 0 h 1168"/>
                  <a:gd name="T36" fmla="*/ 690 w 1102"/>
                  <a:gd name="T37" fmla="*/ 21 h 1168"/>
                  <a:gd name="T38" fmla="*/ 820 w 1102"/>
                  <a:gd name="T39" fmla="*/ 76 h 1168"/>
                  <a:gd name="T40" fmla="*/ 932 w 1102"/>
                  <a:gd name="T41" fmla="*/ 164 h 1168"/>
                  <a:gd name="T42" fmla="*/ 1021 w 1102"/>
                  <a:gd name="T43" fmla="*/ 278 h 1168"/>
                  <a:gd name="T44" fmla="*/ 884 w 1102"/>
                  <a:gd name="T45" fmla="*/ 374 h 1168"/>
                  <a:gd name="T46" fmla="*/ 849 w 1102"/>
                  <a:gd name="T47" fmla="*/ 338 h 1168"/>
                  <a:gd name="T48" fmla="*/ 806 w 1102"/>
                  <a:gd name="T49" fmla="*/ 314 h 1168"/>
                  <a:gd name="T50" fmla="*/ 758 w 1102"/>
                  <a:gd name="T51" fmla="*/ 301 h 1168"/>
                  <a:gd name="T52" fmla="*/ 710 w 1102"/>
                  <a:gd name="T53" fmla="*/ 300 h 1168"/>
                  <a:gd name="T54" fmla="*/ 662 w 1102"/>
                  <a:gd name="T55" fmla="*/ 313 h 1168"/>
                  <a:gd name="T56" fmla="*/ 618 w 1102"/>
                  <a:gd name="T57" fmla="*/ 337 h 1168"/>
                  <a:gd name="T58" fmla="*/ 583 w 1102"/>
                  <a:gd name="T59" fmla="*/ 371 h 1168"/>
                  <a:gd name="T60" fmla="*/ 557 w 1102"/>
                  <a:gd name="T61" fmla="*/ 415 h 1168"/>
                  <a:gd name="T62" fmla="*/ 541 w 1102"/>
                  <a:gd name="T63" fmla="*/ 464 h 1168"/>
                  <a:gd name="T64" fmla="*/ 538 w 1102"/>
                  <a:gd name="T65" fmla="*/ 514 h 1168"/>
                  <a:gd name="T66" fmla="*/ 547 w 1102"/>
                  <a:gd name="T67" fmla="*/ 565 h 1168"/>
                  <a:gd name="T68" fmla="*/ 568 w 1102"/>
                  <a:gd name="T69" fmla="*/ 611 h 1168"/>
                  <a:gd name="T70" fmla="*/ 598 w 1102"/>
                  <a:gd name="T71" fmla="*/ 650 h 1168"/>
                  <a:gd name="T72" fmla="*/ 637 w 1102"/>
                  <a:gd name="T73" fmla="*/ 680 h 1168"/>
                  <a:gd name="T74" fmla="*/ 683 w 1102"/>
                  <a:gd name="T75" fmla="*/ 700 h 1168"/>
                  <a:gd name="T76" fmla="*/ 732 w 1102"/>
                  <a:gd name="T77" fmla="*/ 706 h 1168"/>
                  <a:gd name="T78" fmla="*/ 780 w 1102"/>
                  <a:gd name="T79" fmla="*/ 700 h 1168"/>
                  <a:gd name="T80" fmla="*/ 827 w 1102"/>
                  <a:gd name="T81" fmla="*/ 681 h 1168"/>
                  <a:gd name="T82" fmla="*/ 865 w 1102"/>
                  <a:gd name="T83" fmla="*/ 651 h 1168"/>
                  <a:gd name="T84" fmla="*/ 897 w 1102"/>
                  <a:gd name="T85" fmla="*/ 613 h 1168"/>
                  <a:gd name="T86" fmla="*/ 918 w 1102"/>
                  <a:gd name="T87" fmla="*/ 567 h 1168"/>
                  <a:gd name="T88" fmla="*/ 928 w 1102"/>
                  <a:gd name="T89" fmla="*/ 516 h 1168"/>
                  <a:gd name="T90" fmla="*/ 925 w 1102"/>
                  <a:gd name="T91" fmla="*/ 466 h 1168"/>
                  <a:gd name="T92" fmla="*/ 910 w 1102"/>
                  <a:gd name="T93" fmla="*/ 416 h 1168"/>
                  <a:gd name="T94" fmla="*/ 1056 w 1102"/>
                  <a:gd name="T95" fmla="*/ 353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2" h="1168">
                    <a:moveTo>
                      <a:pt x="1056" y="353"/>
                    </a:moveTo>
                    <a:lnTo>
                      <a:pt x="1078" y="412"/>
                    </a:lnTo>
                    <a:lnTo>
                      <a:pt x="1095" y="483"/>
                    </a:lnTo>
                    <a:lnTo>
                      <a:pt x="1102" y="556"/>
                    </a:lnTo>
                    <a:lnTo>
                      <a:pt x="1101" y="629"/>
                    </a:lnTo>
                    <a:lnTo>
                      <a:pt x="1091" y="701"/>
                    </a:lnTo>
                    <a:lnTo>
                      <a:pt x="1072" y="772"/>
                    </a:lnTo>
                    <a:lnTo>
                      <a:pt x="1046" y="840"/>
                    </a:lnTo>
                    <a:lnTo>
                      <a:pt x="1011" y="904"/>
                    </a:lnTo>
                    <a:lnTo>
                      <a:pt x="969" y="962"/>
                    </a:lnTo>
                    <a:lnTo>
                      <a:pt x="920" y="1015"/>
                    </a:lnTo>
                    <a:lnTo>
                      <a:pt x="865" y="1061"/>
                    </a:lnTo>
                    <a:lnTo>
                      <a:pt x="805" y="1100"/>
                    </a:lnTo>
                    <a:lnTo>
                      <a:pt x="741" y="1129"/>
                    </a:lnTo>
                    <a:lnTo>
                      <a:pt x="673" y="1151"/>
                    </a:lnTo>
                    <a:lnTo>
                      <a:pt x="605" y="1163"/>
                    </a:lnTo>
                    <a:lnTo>
                      <a:pt x="533" y="1168"/>
                    </a:lnTo>
                    <a:lnTo>
                      <a:pt x="464" y="1162"/>
                    </a:lnTo>
                    <a:lnTo>
                      <a:pt x="396" y="1147"/>
                    </a:lnTo>
                    <a:lnTo>
                      <a:pt x="328" y="1124"/>
                    </a:lnTo>
                    <a:lnTo>
                      <a:pt x="586" y="971"/>
                    </a:lnTo>
                    <a:lnTo>
                      <a:pt x="153" y="1003"/>
                    </a:lnTo>
                    <a:lnTo>
                      <a:pt x="444" y="782"/>
                    </a:lnTo>
                    <a:lnTo>
                      <a:pt x="19" y="812"/>
                    </a:lnTo>
                    <a:lnTo>
                      <a:pt x="358" y="566"/>
                    </a:lnTo>
                    <a:lnTo>
                      <a:pt x="0" y="560"/>
                    </a:lnTo>
                    <a:lnTo>
                      <a:pt x="338" y="366"/>
                    </a:lnTo>
                    <a:lnTo>
                      <a:pt x="31" y="356"/>
                    </a:lnTo>
                    <a:lnTo>
                      <a:pt x="368" y="186"/>
                    </a:lnTo>
                    <a:lnTo>
                      <a:pt x="126" y="181"/>
                    </a:lnTo>
                    <a:lnTo>
                      <a:pt x="219" y="107"/>
                    </a:lnTo>
                    <a:lnTo>
                      <a:pt x="280" y="68"/>
                    </a:lnTo>
                    <a:lnTo>
                      <a:pt x="344" y="37"/>
                    </a:lnTo>
                    <a:lnTo>
                      <a:pt x="411" y="16"/>
                    </a:lnTo>
                    <a:lnTo>
                      <a:pt x="481" y="3"/>
                    </a:lnTo>
                    <a:lnTo>
                      <a:pt x="551" y="0"/>
                    </a:lnTo>
                    <a:lnTo>
                      <a:pt x="621" y="5"/>
                    </a:lnTo>
                    <a:lnTo>
                      <a:pt x="690" y="21"/>
                    </a:lnTo>
                    <a:lnTo>
                      <a:pt x="756" y="44"/>
                    </a:lnTo>
                    <a:lnTo>
                      <a:pt x="820" y="76"/>
                    </a:lnTo>
                    <a:lnTo>
                      <a:pt x="878" y="116"/>
                    </a:lnTo>
                    <a:lnTo>
                      <a:pt x="932" y="164"/>
                    </a:lnTo>
                    <a:lnTo>
                      <a:pt x="980" y="219"/>
                    </a:lnTo>
                    <a:lnTo>
                      <a:pt x="1021" y="278"/>
                    </a:lnTo>
                    <a:lnTo>
                      <a:pt x="898" y="394"/>
                    </a:lnTo>
                    <a:lnTo>
                      <a:pt x="884" y="374"/>
                    </a:lnTo>
                    <a:lnTo>
                      <a:pt x="867" y="355"/>
                    </a:lnTo>
                    <a:lnTo>
                      <a:pt x="849" y="338"/>
                    </a:lnTo>
                    <a:lnTo>
                      <a:pt x="828" y="325"/>
                    </a:lnTo>
                    <a:lnTo>
                      <a:pt x="806" y="314"/>
                    </a:lnTo>
                    <a:lnTo>
                      <a:pt x="783" y="306"/>
                    </a:lnTo>
                    <a:lnTo>
                      <a:pt x="758" y="301"/>
                    </a:lnTo>
                    <a:lnTo>
                      <a:pt x="734" y="299"/>
                    </a:lnTo>
                    <a:lnTo>
                      <a:pt x="710" y="300"/>
                    </a:lnTo>
                    <a:lnTo>
                      <a:pt x="686" y="305"/>
                    </a:lnTo>
                    <a:lnTo>
                      <a:pt x="662" y="313"/>
                    </a:lnTo>
                    <a:lnTo>
                      <a:pt x="640" y="324"/>
                    </a:lnTo>
                    <a:lnTo>
                      <a:pt x="618" y="337"/>
                    </a:lnTo>
                    <a:lnTo>
                      <a:pt x="600" y="354"/>
                    </a:lnTo>
                    <a:lnTo>
                      <a:pt x="583" y="371"/>
                    </a:lnTo>
                    <a:lnTo>
                      <a:pt x="569" y="392"/>
                    </a:lnTo>
                    <a:lnTo>
                      <a:pt x="557" y="415"/>
                    </a:lnTo>
                    <a:lnTo>
                      <a:pt x="547" y="438"/>
                    </a:lnTo>
                    <a:lnTo>
                      <a:pt x="541" y="464"/>
                    </a:lnTo>
                    <a:lnTo>
                      <a:pt x="538" y="489"/>
                    </a:lnTo>
                    <a:lnTo>
                      <a:pt x="538" y="514"/>
                    </a:lnTo>
                    <a:lnTo>
                      <a:pt x="540" y="539"/>
                    </a:lnTo>
                    <a:lnTo>
                      <a:pt x="547" y="565"/>
                    </a:lnTo>
                    <a:lnTo>
                      <a:pt x="555" y="588"/>
                    </a:lnTo>
                    <a:lnTo>
                      <a:pt x="568" y="611"/>
                    </a:lnTo>
                    <a:lnTo>
                      <a:pt x="582" y="632"/>
                    </a:lnTo>
                    <a:lnTo>
                      <a:pt x="598" y="650"/>
                    </a:lnTo>
                    <a:lnTo>
                      <a:pt x="617" y="667"/>
                    </a:lnTo>
                    <a:lnTo>
                      <a:pt x="637" y="680"/>
                    </a:lnTo>
                    <a:lnTo>
                      <a:pt x="659" y="691"/>
                    </a:lnTo>
                    <a:lnTo>
                      <a:pt x="683" y="700"/>
                    </a:lnTo>
                    <a:lnTo>
                      <a:pt x="708" y="704"/>
                    </a:lnTo>
                    <a:lnTo>
                      <a:pt x="732" y="706"/>
                    </a:lnTo>
                    <a:lnTo>
                      <a:pt x="756" y="704"/>
                    </a:lnTo>
                    <a:lnTo>
                      <a:pt x="780" y="700"/>
                    </a:lnTo>
                    <a:lnTo>
                      <a:pt x="804" y="692"/>
                    </a:lnTo>
                    <a:lnTo>
                      <a:pt x="827" y="681"/>
                    </a:lnTo>
                    <a:lnTo>
                      <a:pt x="847" y="668"/>
                    </a:lnTo>
                    <a:lnTo>
                      <a:pt x="865" y="651"/>
                    </a:lnTo>
                    <a:lnTo>
                      <a:pt x="883" y="633"/>
                    </a:lnTo>
                    <a:lnTo>
                      <a:pt x="897" y="613"/>
                    </a:lnTo>
                    <a:lnTo>
                      <a:pt x="909" y="590"/>
                    </a:lnTo>
                    <a:lnTo>
                      <a:pt x="918" y="567"/>
                    </a:lnTo>
                    <a:lnTo>
                      <a:pt x="925" y="542"/>
                    </a:lnTo>
                    <a:lnTo>
                      <a:pt x="928" y="516"/>
                    </a:lnTo>
                    <a:lnTo>
                      <a:pt x="928" y="491"/>
                    </a:lnTo>
                    <a:lnTo>
                      <a:pt x="925" y="466"/>
                    </a:lnTo>
                    <a:lnTo>
                      <a:pt x="919" y="441"/>
                    </a:lnTo>
                    <a:lnTo>
                      <a:pt x="910" y="416"/>
                    </a:lnTo>
                    <a:lnTo>
                      <a:pt x="1056" y="353"/>
                    </a:lnTo>
                    <a:lnTo>
                      <a:pt x="1056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405" name="Freeform 173"/>
              <p:cNvSpPr>
                <a:spLocks/>
              </p:cNvSpPr>
              <p:nvPr/>
            </p:nvSpPr>
            <p:spPr bwMode="auto">
              <a:xfrm>
                <a:off x="4062" y="3527"/>
                <a:ext cx="24" cy="22"/>
              </a:xfrm>
              <a:custGeom>
                <a:avLst/>
                <a:gdLst>
                  <a:gd name="T0" fmla="*/ 0 w 168"/>
                  <a:gd name="T1" fmla="*/ 130 h 152"/>
                  <a:gd name="T2" fmla="*/ 12 w 168"/>
                  <a:gd name="T3" fmla="*/ 152 h 152"/>
                  <a:gd name="T4" fmla="*/ 168 w 168"/>
                  <a:gd name="T5" fmla="*/ 117 h 152"/>
                  <a:gd name="T6" fmla="*/ 158 w 168"/>
                  <a:gd name="T7" fmla="*/ 89 h 152"/>
                  <a:gd name="T8" fmla="*/ 123 w 168"/>
                  <a:gd name="T9" fmla="*/ 14 h 152"/>
                  <a:gd name="T10" fmla="*/ 96 w 168"/>
                  <a:gd name="T11" fmla="*/ 0 h 152"/>
                  <a:gd name="T12" fmla="*/ 0 w 168"/>
                  <a:gd name="T13" fmla="*/ 130 h 152"/>
                  <a:gd name="T14" fmla="*/ 0 w 168"/>
                  <a:gd name="T15" fmla="*/ 13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152">
                    <a:moveTo>
                      <a:pt x="0" y="130"/>
                    </a:moveTo>
                    <a:lnTo>
                      <a:pt x="12" y="152"/>
                    </a:lnTo>
                    <a:lnTo>
                      <a:pt x="168" y="117"/>
                    </a:lnTo>
                    <a:lnTo>
                      <a:pt x="158" y="89"/>
                    </a:lnTo>
                    <a:lnTo>
                      <a:pt x="123" y="14"/>
                    </a:lnTo>
                    <a:lnTo>
                      <a:pt x="96" y="0"/>
                    </a:lnTo>
                    <a:lnTo>
                      <a:pt x="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5406" name="Rectangle 1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Encryption</a:t>
            </a:r>
          </a:p>
        </p:txBody>
      </p:sp>
      <p:cxnSp>
        <p:nvCxnSpPr>
          <p:cNvPr id="735437" name="AutoShape 205"/>
          <p:cNvCxnSpPr>
            <a:cxnSpLocks noChangeShapeType="1"/>
            <a:stCxn id="735355" idx="3"/>
            <a:endCxn id="735259" idx="2"/>
          </p:cNvCxnSpPr>
          <p:nvPr/>
        </p:nvCxnSpPr>
        <p:spPr bwMode="auto">
          <a:xfrm flipV="1">
            <a:off x="6176963" y="3335338"/>
            <a:ext cx="749300" cy="1138237"/>
          </a:xfrm>
          <a:prstGeom prst="curvedConnector3">
            <a:avLst>
              <a:gd name="adj1" fmla="val 84319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54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Decrypting Messages</a:t>
            </a:r>
            <a:endParaRPr lang="en-US"/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Message decryption is just the reverse from encryption</a:t>
            </a:r>
          </a:p>
          <a:p>
            <a:r>
              <a:rPr lang="en-US" smtClean="0"/>
              <a:t>Recipients use their private encryption key to decrypt the session key for the message</a:t>
            </a:r>
          </a:p>
          <a:p>
            <a:r>
              <a:rPr lang="en-US" smtClean="0"/>
              <a:t>Recipients then use the session key to symmetrically decrypt the message body.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1931-22B4-4737-8174-370788A3B3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2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82D8-E1B5-44BA-A29F-910CC7ABA462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737282" name="Group 2"/>
          <p:cNvGrpSpPr>
            <a:grpSpLocks/>
          </p:cNvGrpSpPr>
          <p:nvPr/>
        </p:nvGrpSpPr>
        <p:grpSpPr bwMode="auto">
          <a:xfrm>
            <a:off x="2895600" y="2462213"/>
            <a:ext cx="2209800" cy="2871787"/>
            <a:chOff x="1824" y="2304"/>
            <a:chExt cx="1392" cy="1809"/>
          </a:xfrm>
        </p:grpSpPr>
        <p:grpSp>
          <p:nvGrpSpPr>
            <p:cNvPr id="737283" name="Group 3"/>
            <p:cNvGrpSpPr>
              <a:grpSpLocks/>
            </p:cNvGrpSpPr>
            <p:nvPr/>
          </p:nvGrpSpPr>
          <p:grpSpPr bwMode="auto">
            <a:xfrm>
              <a:off x="1824" y="3600"/>
              <a:ext cx="576" cy="513"/>
              <a:chOff x="3360" y="2940"/>
              <a:chExt cx="733" cy="705"/>
            </a:xfrm>
          </p:grpSpPr>
          <p:sp>
            <p:nvSpPr>
              <p:cNvPr id="737284" name="Freeform 4"/>
              <p:cNvSpPr>
                <a:spLocks/>
              </p:cNvSpPr>
              <p:nvPr/>
            </p:nvSpPr>
            <p:spPr bwMode="auto">
              <a:xfrm>
                <a:off x="3372" y="2950"/>
                <a:ext cx="716" cy="695"/>
              </a:xfrm>
              <a:custGeom>
                <a:avLst/>
                <a:gdLst>
                  <a:gd name="T0" fmla="*/ 0 w 2866"/>
                  <a:gd name="T1" fmla="*/ 414 h 2780"/>
                  <a:gd name="T2" fmla="*/ 752 w 2866"/>
                  <a:gd name="T3" fmla="*/ 126 h 2780"/>
                  <a:gd name="T4" fmla="*/ 1467 w 2866"/>
                  <a:gd name="T5" fmla="*/ 0 h 2780"/>
                  <a:gd name="T6" fmla="*/ 2176 w 2866"/>
                  <a:gd name="T7" fmla="*/ 192 h 2780"/>
                  <a:gd name="T8" fmla="*/ 2866 w 2866"/>
                  <a:gd name="T9" fmla="*/ 409 h 2780"/>
                  <a:gd name="T10" fmla="*/ 2639 w 2866"/>
                  <a:gd name="T11" fmla="*/ 1489 h 2780"/>
                  <a:gd name="T12" fmla="*/ 2611 w 2866"/>
                  <a:gd name="T13" fmla="*/ 2074 h 2780"/>
                  <a:gd name="T14" fmla="*/ 2444 w 2866"/>
                  <a:gd name="T15" fmla="*/ 2223 h 2780"/>
                  <a:gd name="T16" fmla="*/ 2370 w 2866"/>
                  <a:gd name="T17" fmla="*/ 2140 h 2780"/>
                  <a:gd name="T18" fmla="*/ 1880 w 2866"/>
                  <a:gd name="T19" fmla="*/ 2501 h 2780"/>
                  <a:gd name="T20" fmla="*/ 1880 w 2866"/>
                  <a:gd name="T21" fmla="*/ 2723 h 2780"/>
                  <a:gd name="T22" fmla="*/ 1630 w 2866"/>
                  <a:gd name="T23" fmla="*/ 2780 h 2780"/>
                  <a:gd name="T24" fmla="*/ 1434 w 2866"/>
                  <a:gd name="T25" fmla="*/ 2731 h 2780"/>
                  <a:gd name="T26" fmla="*/ 1371 w 2866"/>
                  <a:gd name="T27" fmla="*/ 2501 h 2780"/>
                  <a:gd name="T28" fmla="*/ 880 w 2866"/>
                  <a:gd name="T29" fmla="*/ 2316 h 2780"/>
                  <a:gd name="T30" fmla="*/ 560 w 2866"/>
                  <a:gd name="T31" fmla="*/ 2274 h 2780"/>
                  <a:gd name="T32" fmla="*/ 426 w 2866"/>
                  <a:gd name="T33" fmla="*/ 2501 h 2780"/>
                  <a:gd name="T34" fmla="*/ 233 w 2866"/>
                  <a:gd name="T35" fmla="*/ 2381 h 2780"/>
                  <a:gd name="T36" fmla="*/ 223 w 2866"/>
                  <a:gd name="T37" fmla="*/ 1917 h 2780"/>
                  <a:gd name="T38" fmla="*/ 0 w 2866"/>
                  <a:gd name="T39" fmla="*/ 414 h 2780"/>
                  <a:gd name="T40" fmla="*/ 0 w 2866"/>
                  <a:gd name="T41" fmla="*/ 414 h 2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66" h="2780">
                    <a:moveTo>
                      <a:pt x="0" y="414"/>
                    </a:moveTo>
                    <a:lnTo>
                      <a:pt x="752" y="126"/>
                    </a:lnTo>
                    <a:lnTo>
                      <a:pt x="1467" y="0"/>
                    </a:lnTo>
                    <a:lnTo>
                      <a:pt x="2176" y="192"/>
                    </a:lnTo>
                    <a:lnTo>
                      <a:pt x="2866" y="409"/>
                    </a:lnTo>
                    <a:lnTo>
                      <a:pt x="2639" y="1489"/>
                    </a:lnTo>
                    <a:lnTo>
                      <a:pt x="2611" y="2074"/>
                    </a:lnTo>
                    <a:lnTo>
                      <a:pt x="2444" y="2223"/>
                    </a:lnTo>
                    <a:lnTo>
                      <a:pt x="2370" y="2140"/>
                    </a:lnTo>
                    <a:lnTo>
                      <a:pt x="1880" y="2501"/>
                    </a:lnTo>
                    <a:lnTo>
                      <a:pt x="1880" y="2723"/>
                    </a:lnTo>
                    <a:lnTo>
                      <a:pt x="1630" y="2780"/>
                    </a:lnTo>
                    <a:lnTo>
                      <a:pt x="1434" y="2731"/>
                    </a:lnTo>
                    <a:lnTo>
                      <a:pt x="1371" y="2501"/>
                    </a:lnTo>
                    <a:lnTo>
                      <a:pt x="880" y="2316"/>
                    </a:lnTo>
                    <a:lnTo>
                      <a:pt x="560" y="2274"/>
                    </a:lnTo>
                    <a:lnTo>
                      <a:pt x="426" y="2501"/>
                    </a:lnTo>
                    <a:lnTo>
                      <a:pt x="233" y="2381"/>
                    </a:lnTo>
                    <a:lnTo>
                      <a:pt x="223" y="1917"/>
                    </a:lnTo>
                    <a:lnTo>
                      <a:pt x="0" y="414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85" name="Freeform 5"/>
              <p:cNvSpPr>
                <a:spLocks/>
              </p:cNvSpPr>
              <p:nvPr/>
            </p:nvSpPr>
            <p:spPr bwMode="auto">
              <a:xfrm>
                <a:off x="3452" y="2993"/>
                <a:ext cx="205" cy="104"/>
              </a:xfrm>
              <a:custGeom>
                <a:avLst/>
                <a:gdLst>
                  <a:gd name="T0" fmla="*/ 0 w 823"/>
                  <a:gd name="T1" fmla="*/ 209 h 417"/>
                  <a:gd name="T2" fmla="*/ 418 w 823"/>
                  <a:gd name="T3" fmla="*/ 78 h 417"/>
                  <a:gd name="T4" fmla="*/ 823 w 823"/>
                  <a:gd name="T5" fmla="*/ 0 h 417"/>
                  <a:gd name="T6" fmla="*/ 669 w 823"/>
                  <a:gd name="T7" fmla="*/ 164 h 417"/>
                  <a:gd name="T8" fmla="*/ 734 w 823"/>
                  <a:gd name="T9" fmla="*/ 417 h 417"/>
                  <a:gd name="T10" fmla="*/ 0 w 823"/>
                  <a:gd name="T11" fmla="*/ 209 h 417"/>
                  <a:gd name="T12" fmla="*/ 0 w 823"/>
                  <a:gd name="T13" fmla="*/ 20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3" h="417">
                    <a:moveTo>
                      <a:pt x="0" y="209"/>
                    </a:moveTo>
                    <a:lnTo>
                      <a:pt x="418" y="78"/>
                    </a:lnTo>
                    <a:lnTo>
                      <a:pt x="823" y="0"/>
                    </a:lnTo>
                    <a:lnTo>
                      <a:pt x="669" y="164"/>
                    </a:lnTo>
                    <a:lnTo>
                      <a:pt x="734" y="417"/>
                    </a:lnTo>
                    <a:lnTo>
                      <a:pt x="0" y="209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86" name="Freeform 6"/>
              <p:cNvSpPr>
                <a:spLocks/>
              </p:cNvSpPr>
              <p:nvPr/>
            </p:nvSpPr>
            <p:spPr bwMode="auto">
              <a:xfrm>
                <a:off x="3486" y="3179"/>
                <a:ext cx="185" cy="183"/>
              </a:xfrm>
              <a:custGeom>
                <a:avLst/>
                <a:gdLst>
                  <a:gd name="T0" fmla="*/ 192 w 739"/>
                  <a:gd name="T1" fmla="*/ 20 h 731"/>
                  <a:gd name="T2" fmla="*/ 87 w 739"/>
                  <a:gd name="T3" fmla="*/ 97 h 731"/>
                  <a:gd name="T4" fmla="*/ 19 w 739"/>
                  <a:gd name="T5" fmla="*/ 198 h 731"/>
                  <a:gd name="T6" fmla="*/ 0 w 739"/>
                  <a:gd name="T7" fmla="*/ 347 h 731"/>
                  <a:gd name="T8" fmla="*/ 34 w 739"/>
                  <a:gd name="T9" fmla="*/ 491 h 731"/>
                  <a:gd name="T10" fmla="*/ 111 w 739"/>
                  <a:gd name="T11" fmla="*/ 606 h 731"/>
                  <a:gd name="T12" fmla="*/ 201 w 739"/>
                  <a:gd name="T13" fmla="*/ 693 h 731"/>
                  <a:gd name="T14" fmla="*/ 269 w 739"/>
                  <a:gd name="T15" fmla="*/ 722 h 731"/>
                  <a:gd name="T16" fmla="*/ 552 w 739"/>
                  <a:gd name="T17" fmla="*/ 731 h 731"/>
                  <a:gd name="T18" fmla="*/ 691 w 739"/>
                  <a:gd name="T19" fmla="*/ 630 h 731"/>
                  <a:gd name="T20" fmla="*/ 739 w 739"/>
                  <a:gd name="T21" fmla="*/ 520 h 731"/>
                  <a:gd name="T22" fmla="*/ 724 w 739"/>
                  <a:gd name="T23" fmla="*/ 351 h 731"/>
                  <a:gd name="T24" fmla="*/ 676 w 739"/>
                  <a:gd name="T25" fmla="*/ 208 h 731"/>
                  <a:gd name="T26" fmla="*/ 575 w 739"/>
                  <a:gd name="T27" fmla="*/ 102 h 731"/>
                  <a:gd name="T28" fmla="*/ 441 w 739"/>
                  <a:gd name="T29" fmla="*/ 24 h 731"/>
                  <a:gd name="T30" fmla="*/ 278 w 739"/>
                  <a:gd name="T31" fmla="*/ 0 h 731"/>
                  <a:gd name="T32" fmla="*/ 192 w 739"/>
                  <a:gd name="T33" fmla="*/ 20 h 731"/>
                  <a:gd name="T34" fmla="*/ 192 w 739"/>
                  <a:gd name="T35" fmla="*/ 2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9" h="731">
                    <a:moveTo>
                      <a:pt x="192" y="20"/>
                    </a:moveTo>
                    <a:lnTo>
                      <a:pt x="87" y="97"/>
                    </a:lnTo>
                    <a:lnTo>
                      <a:pt x="19" y="198"/>
                    </a:lnTo>
                    <a:lnTo>
                      <a:pt x="0" y="347"/>
                    </a:lnTo>
                    <a:lnTo>
                      <a:pt x="34" y="491"/>
                    </a:lnTo>
                    <a:lnTo>
                      <a:pt x="111" y="606"/>
                    </a:lnTo>
                    <a:lnTo>
                      <a:pt x="201" y="693"/>
                    </a:lnTo>
                    <a:lnTo>
                      <a:pt x="269" y="722"/>
                    </a:lnTo>
                    <a:lnTo>
                      <a:pt x="552" y="731"/>
                    </a:lnTo>
                    <a:lnTo>
                      <a:pt x="691" y="630"/>
                    </a:lnTo>
                    <a:lnTo>
                      <a:pt x="739" y="520"/>
                    </a:lnTo>
                    <a:lnTo>
                      <a:pt x="724" y="351"/>
                    </a:lnTo>
                    <a:lnTo>
                      <a:pt x="676" y="208"/>
                    </a:lnTo>
                    <a:lnTo>
                      <a:pt x="575" y="102"/>
                    </a:lnTo>
                    <a:lnTo>
                      <a:pt x="441" y="24"/>
                    </a:lnTo>
                    <a:lnTo>
                      <a:pt x="278" y="0"/>
                    </a:lnTo>
                    <a:lnTo>
                      <a:pt x="192" y="20"/>
                    </a:lnTo>
                    <a:lnTo>
                      <a:pt x="192" y="20"/>
                    </a:lnTo>
                    <a:close/>
                  </a:path>
                </a:pathLst>
              </a:custGeom>
              <a:solidFill>
                <a:srgbClr val="FF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87" name="Freeform 7"/>
              <p:cNvSpPr>
                <a:spLocks/>
              </p:cNvSpPr>
              <p:nvPr/>
            </p:nvSpPr>
            <p:spPr bwMode="auto">
              <a:xfrm>
                <a:off x="3492" y="3188"/>
                <a:ext cx="164" cy="125"/>
              </a:xfrm>
              <a:custGeom>
                <a:avLst/>
                <a:gdLst>
                  <a:gd name="T0" fmla="*/ 637 w 660"/>
                  <a:gd name="T1" fmla="*/ 202 h 498"/>
                  <a:gd name="T2" fmla="*/ 523 w 660"/>
                  <a:gd name="T3" fmla="*/ 231 h 498"/>
                  <a:gd name="T4" fmla="*/ 587 w 660"/>
                  <a:gd name="T5" fmla="*/ 138 h 498"/>
                  <a:gd name="T6" fmla="*/ 516 w 660"/>
                  <a:gd name="T7" fmla="*/ 89 h 498"/>
                  <a:gd name="T8" fmla="*/ 449 w 660"/>
                  <a:gd name="T9" fmla="*/ 122 h 498"/>
                  <a:gd name="T10" fmla="*/ 446 w 660"/>
                  <a:gd name="T11" fmla="*/ 39 h 498"/>
                  <a:gd name="T12" fmla="*/ 340 w 660"/>
                  <a:gd name="T13" fmla="*/ 20 h 498"/>
                  <a:gd name="T14" fmla="*/ 242 w 660"/>
                  <a:gd name="T15" fmla="*/ 0 h 498"/>
                  <a:gd name="T16" fmla="*/ 122 w 660"/>
                  <a:gd name="T17" fmla="*/ 54 h 498"/>
                  <a:gd name="T18" fmla="*/ 68 w 660"/>
                  <a:gd name="T19" fmla="*/ 118 h 498"/>
                  <a:gd name="T20" fmla="*/ 91 w 660"/>
                  <a:gd name="T21" fmla="*/ 173 h 498"/>
                  <a:gd name="T22" fmla="*/ 42 w 660"/>
                  <a:gd name="T23" fmla="*/ 147 h 498"/>
                  <a:gd name="T24" fmla="*/ 4 w 660"/>
                  <a:gd name="T25" fmla="*/ 242 h 498"/>
                  <a:gd name="T26" fmla="*/ 76 w 660"/>
                  <a:gd name="T27" fmla="*/ 290 h 498"/>
                  <a:gd name="T28" fmla="*/ 0 w 660"/>
                  <a:gd name="T29" fmla="*/ 305 h 498"/>
                  <a:gd name="T30" fmla="*/ 42 w 660"/>
                  <a:gd name="T31" fmla="*/ 423 h 498"/>
                  <a:gd name="T32" fmla="*/ 106 w 660"/>
                  <a:gd name="T33" fmla="*/ 498 h 498"/>
                  <a:gd name="T34" fmla="*/ 100 w 660"/>
                  <a:gd name="T35" fmla="*/ 372 h 498"/>
                  <a:gd name="T36" fmla="*/ 146 w 660"/>
                  <a:gd name="T37" fmla="*/ 157 h 498"/>
                  <a:gd name="T38" fmla="*/ 279 w 660"/>
                  <a:gd name="T39" fmla="*/ 115 h 498"/>
                  <a:gd name="T40" fmla="*/ 416 w 660"/>
                  <a:gd name="T41" fmla="*/ 168 h 498"/>
                  <a:gd name="T42" fmla="*/ 504 w 660"/>
                  <a:gd name="T43" fmla="*/ 242 h 498"/>
                  <a:gd name="T44" fmla="*/ 617 w 660"/>
                  <a:gd name="T45" fmla="*/ 437 h 498"/>
                  <a:gd name="T46" fmla="*/ 600 w 660"/>
                  <a:gd name="T47" fmla="*/ 295 h 498"/>
                  <a:gd name="T48" fmla="*/ 660 w 660"/>
                  <a:gd name="T49" fmla="*/ 251 h 498"/>
                  <a:gd name="T50" fmla="*/ 637 w 660"/>
                  <a:gd name="T51" fmla="*/ 202 h 498"/>
                  <a:gd name="T52" fmla="*/ 637 w 660"/>
                  <a:gd name="T53" fmla="*/ 202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0" h="498">
                    <a:moveTo>
                      <a:pt x="637" y="202"/>
                    </a:moveTo>
                    <a:lnTo>
                      <a:pt x="523" y="231"/>
                    </a:lnTo>
                    <a:lnTo>
                      <a:pt x="587" y="138"/>
                    </a:lnTo>
                    <a:lnTo>
                      <a:pt x="516" y="89"/>
                    </a:lnTo>
                    <a:lnTo>
                      <a:pt x="449" y="122"/>
                    </a:lnTo>
                    <a:lnTo>
                      <a:pt x="446" y="39"/>
                    </a:lnTo>
                    <a:lnTo>
                      <a:pt x="340" y="20"/>
                    </a:lnTo>
                    <a:lnTo>
                      <a:pt x="242" y="0"/>
                    </a:lnTo>
                    <a:lnTo>
                      <a:pt x="122" y="54"/>
                    </a:lnTo>
                    <a:lnTo>
                      <a:pt x="68" y="118"/>
                    </a:lnTo>
                    <a:lnTo>
                      <a:pt x="91" y="173"/>
                    </a:lnTo>
                    <a:lnTo>
                      <a:pt x="42" y="147"/>
                    </a:lnTo>
                    <a:lnTo>
                      <a:pt x="4" y="242"/>
                    </a:lnTo>
                    <a:lnTo>
                      <a:pt x="76" y="290"/>
                    </a:lnTo>
                    <a:lnTo>
                      <a:pt x="0" y="305"/>
                    </a:lnTo>
                    <a:lnTo>
                      <a:pt x="42" y="423"/>
                    </a:lnTo>
                    <a:lnTo>
                      <a:pt x="106" y="498"/>
                    </a:lnTo>
                    <a:lnTo>
                      <a:pt x="100" y="372"/>
                    </a:lnTo>
                    <a:lnTo>
                      <a:pt x="146" y="157"/>
                    </a:lnTo>
                    <a:lnTo>
                      <a:pt x="279" y="115"/>
                    </a:lnTo>
                    <a:lnTo>
                      <a:pt x="416" y="168"/>
                    </a:lnTo>
                    <a:lnTo>
                      <a:pt x="504" y="242"/>
                    </a:lnTo>
                    <a:lnTo>
                      <a:pt x="617" y="437"/>
                    </a:lnTo>
                    <a:lnTo>
                      <a:pt x="600" y="295"/>
                    </a:lnTo>
                    <a:lnTo>
                      <a:pt x="660" y="251"/>
                    </a:lnTo>
                    <a:lnTo>
                      <a:pt x="637" y="202"/>
                    </a:lnTo>
                    <a:lnTo>
                      <a:pt x="637" y="202"/>
                    </a:lnTo>
                    <a:close/>
                  </a:path>
                </a:pathLst>
              </a:custGeom>
              <a:solidFill>
                <a:srgbClr val="CCB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88" name="Freeform 8"/>
              <p:cNvSpPr>
                <a:spLocks/>
              </p:cNvSpPr>
              <p:nvPr/>
            </p:nvSpPr>
            <p:spPr bwMode="auto">
              <a:xfrm>
                <a:off x="3548" y="3264"/>
                <a:ext cx="33" cy="60"/>
              </a:xfrm>
              <a:custGeom>
                <a:avLst/>
                <a:gdLst>
                  <a:gd name="T0" fmla="*/ 70 w 134"/>
                  <a:gd name="T1" fmla="*/ 0 h 239"/>
                  <a:gd name="T2" fmla="*/ 134 w 134"/>
                  <a:gd name="T3" fmla="*/ 120 h 239"/>
                  <a:gd name="T4" fmla="*/ 121 w 134"/>
                  <a:gd name="T5" fmla="*/ 204 h 239"/>
                  <a:gd name="T6" fmla="*/ 52 w 134"/>
                  <a:gd name="T7" fmla="*/ 239 h 239"/>
                  <a:gd name="T8" fmla="*/ 0 w 134"/>
                  <a:gd name="T9" fmla="*/ 148 h 239"/>
                  <a:gd name="T10" fmla="*/ 70 w 134"/>
                  <a:gd name="T11" fmla="*/ 0 h 239"/>
                  <a:gd name="T12" fmla="*/ 70 w 134"/>
                  <a:gd name="T13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239">
                    <a:moveTo>
                      <a:pt x="70" y="0"/>
                    </a:moveTo>
                    <a:lnTo>
                      <a:pt x="134" y="120"/>
                    </a:lnTo>
                    <a:lnTo>
                      <a:pt x="121" y="204"/>
                    </a:lnTo>
                    <a:lnTo>
                      <a:pt x="52" y="239"/>
                    </a:lnTo>
                    <a:lnTo>
                      <a:pt x="0" y="148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CB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89" name="Freeform 9"/>
              <p:cNvSpPr>
                <a:spLocks/>
              </p:cNvSpPr>
              <p:nvPr/>
            </p:nvSpPr>
            <p:spPr bwMode="auto">
              <a:xfrm>
                <a:off x="3748" y="3247"/>
                <a:ext cx="83" cy="201"/>
              </a:xfrm>
              <a:custGeom>
                <a:avLst/>
                <a:gdLst>
                  <a:gd name="T0" fmla="*/ 82 w 336"/>
                  <a:gd name="T1" fmla="*/ 0 h 804"/>
                  <a:gd name="T2" fmla="*/ 336 w 336"/>
                  <a:gd name="T3" fmla="*/ 438 h 804"/>
                  <a:gd name="T4" fmla="*/ 288 w 336"/>
                  <a:gd name="T5" fmla="*/ 804 h 804"/>
                  <a:gd name="T6" fmla="*/ 0 w 336"/>
                  <a:gd name="T7" fmla="*/ 491 h 804"/>
                  <a:gd name="T8" fmla="*/ 87 w 336"/>
                  <a:gd name="T9" fmla="*/ 424 h 804"/>
                  <a:gd name="T10" fmla="*/ 82 w 336"/>
                  <a:gd name="T11" fmla="*/ 0 h 804"/>
                  <a:gd name="T12" fmla="*/ 82 w 336"/>
                  <a:gd name="T13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804">
                    <a:moveTo>
                      <a:pt x="82" y="0"/>
                    </a:moveTo>
                    <a:lnTo>
                      <a:pt x="336" y="438"/>
                    </a:lnTo>
                    <a:lnTo>
                      <a:pt x="288" y="804"/>
                    </a:lnTo>
                    <a:lnTo>
                      <a:pt x="0" y="491"/>
                    </a:lnTo>
                    <a:lnTo>
                      <a:pt x="87" y="424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0" name="Freeform 10"/>
              <p:cNvSpPr>
                <a:spLocks/>
              </p:cNvSpPr>
              <p:nvPr/>
            </p:nvSpPr>
            <p:spPr bwMode="auto">
              <a:xfrm>
                <a:off x="3733" y="3426"/>
                <a:ext cx="76" cy="133"/>
              </a:xfrm>
              <a:custGeom>
                <a:avLst/>
                <a:gdLst>
                  <a:gd name="T0" fmla="*/ 148 w 301"/>
                  <a:gd name="T1" fmla="*/ 0 h 534"/>
                  <a:gd name="T2" fmla="*/ 301 w 301"/>
                  <a:gd name="T3" fmla="*/ 111 h 534"/>
                  <a:gd name="T4" fmla="*/ 272 w 301"/>
                  <a:gd name="T5" fmla="*/ 467 h 534"/>
                  <a:gd name="T6" fmla="*/ 138 w 301"/>
                  <a:gd name="T7" fmla="*/ 534 h 534"/>
                  <a:gd name="T8" fmla="*/ 0 w 301"/>
                  <a:gd name="T9" fmla="*/ 409 h 534"/>
                  <a:gd name="T10" fmla="*/ 104 w 301"/>
                  <a:gd name="T11" fmla="*/ 322 h 534"/>
                  <a:gd name="T12" fmla="*/ 148 w 301"/>
                  <a:gd name="T13" fmla="*/ 0 h 534"/>
                  <a:gd name="T14" fmla="*/ 148 w 301"/>
                  <a:gd name="T15" fmla="*/ 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1" h="534">
                    <a:moveTo>
                      <a:pt x="148" y="0"/>
                    </a:moveTo>
                    <a:lnTo>
                      <a:pt x="301" y="111"/>
                    </a:lnTo>
                    <a:lnTo>
                      <a:pt x="272" y="467"/>
                    </a:lnTo>
                    <a:lnTo>
                      <a:pt x="138" y="534"/>
                    </a:lnTo>
                    <a:lnTo>
                      <a:pt x="0" y="409"/>
                    </a:lnTo>
                    <a:lnTo>
                      <a:pt x="104" y="322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1" name="Freeform 11"/>
              <p:cNvSpPr>
                <a:spLocks/>
              </p:cNvSpPr>
              <p:nvPr/>
            </p:nvSpPr>
            <p:spPr bwMode="auto">
              <a:xfrm>
                <a:off x="3779" y="3071"/>
                <a:ext cx="291" cy="574"/>
              </a:xfrm>
              <a:custGeom>
                <a:avLst/>
                <a:gdLst>
                  <a:gd name="T0" fmla="*/ 92 w 1165"/>
                  <a:gd name="T1" fmla="*/ 507 h 2295"/>
                  <a:gd name="T2" fmla="*/ 558 w 1165"/>
                  <a:gd name="T3" fmla="*/ 268 h 2295"/>
                  <a:gd name="T4" fmla="*/ 1165 w 1165"/>
                  <a:gd name="T5" fmla="*/ 0 h 2295"/>
                  <a:gd name="T6" fmla="*/ 992 w 1165"/>
                  <a:gd name="T7" fmla="*/ 925 h 2295"/>
                  <a:gd name="T8" fmla="*/ 981 w 1165"/>
                  <a:gd name="T9" fmla="*/ 1589 h 2295"/>
                  <a:gd name="T10" fmla="*/ 814 w 1165"/>
                  <a:gd name="T11" fmla="*/ 1738 h 2295"/>
                  <a:gd name="T12" fmla="*/ 799 w 1165"/>
                  <a:gd name="T13" fmla="*/ 1577 h 2295"/>
                  <a:gd name="T14" fmla="*/ 256 w 1165"/>
                  <a:gd name="T15" fmla="*/ 2039 h 2295"/>
                  <a:gd name="T16" fmla="*/ 259 w 1165"/>
                  <a:gd name="T17" fmla="*/ 2213 h 2295"/>
                  <a:gd name="T18" fmla="*/ 0 w 1165"/>
                  <a:gd name="T19" fmla="*/ 2295 h 2295"/>
                  <a:gd name="T20" fmla="*/ 92 w 1165"/>
                  <a:gd name="T21" fmla="*/ 507 h 2295"/>
                  <a:gd name="T22" fmla="*/ 92 w 1165"/>
                  <a:gd name="T23" fmla="*/ 507 h 2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5" h="2295">
                    <a:moveTo>
                      <a:pt x="92" y="507"/>
                    </a:moveTo>
                    <a:lnTo>
                      <a:pt x="558" y="268"/>
                    </a:lnTo>
                    <a:lnTo>
                      <a:pt x="1165" y="0"/>
                    </a:lnTo>
                    <a:lnTo>
                      <a:pt x="992" y="925"/>
                    </a:lnTo>
                    <a:lnTo>
                      <a:pt x="981" y="1589"/>
                    </a:lnTo>
                    <a:lnTo>
                      <a:pt x="814" y="1738"/>
                    </a:lnTo>
                    <a:lnTo>
                      <a:pt x="799" y="1577"/>
                    </a:lnTo>
                    <a:lnTo>
                      <a:pt x="256" y="2039"/>
                    </a:lnTo>
                    <a:lnTo>
                      <a:pt x="259" y="2213"/>
                    </a:lnTo>
                    <a:lnTo>
                      <a:pt x="0" y="2295"/>
                    </a:lnTo>
                    <a:lnTo>
                      <a:pt x="92" y="507"/>
                    </a:lnTo>
                    <a:lnTo>
                      <a:pt x="92" y="507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2" name="Freeform 12"/>
              <p:cNvSpPr>
                <a:spLocks/>
              </p:cNvSpPr>
              <p:nvPr/>
            </p:nvSpPr>
            <p:spPr bwMode="auto">
              <a:xfrm>
                <a:off x="3468" y="3475"/>
                <a:ext cx="297" cy="84"/>
              </a:xfrm>
              <a:custGeom>
                <a:avLst/>
                <a:gdLst>
                  <a:gd name="T0" fmla="*/ 0 w 1185"/>
                  <a:gd name="T1" fmla="*/ 0 h 336"/>
                  <a:gd name="T2" fmla="*/ 33 w 1185"/>
                  <a:gd name="T3" fmla="*/ 61 h 336"/>
                  <a:gd name="T4" fmla="*/ 1117 w 1185"/>
                  <a:gd name="T5" fmla="*/ 336 h 336"/>
                  <a:gd name="T6" fmla="*/ 1185 w 1185"/>
                  <a:gd name="T7" fmla="*/ 220 h 336"/>
                  <a:gd name="T8" fmla="*/ 1031 w 1185"/>
                  <a:gd name="T9" fmla="*/ 250 h 336"/>
                  <a:gd name="T10" fmla="*/ 523 w 1185"/>
                  <a:gd name="T11" fmla="*/ 114 h 336"/>
                  <a:gd name="T12" fmla="*/ 0 w 1185"/>
                  <a:gd name="T13" fmla="*/ 0 h 336"/>
                  <a:gd name="T14" fmla="*/ 0 w 1185"/>
                  <a:gd name="T1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5" h="336">
                    <a:moveTo>
                      <a:pt x="0" y="0"/>
                    </a:moveTo>
                    <a:lnTo>
                      <a:pt x="33" y="61"/>
                    </a:lnTo>
                    <a:lnTo>
                      <a:pt x="1117" y="336"/>
                    </a:lnTo>
                    <a:lnTo>
                      <a:pt x="1185" y="220"/>
                    </a:lnTo>
                    <a:lnTo>
                      <a:pt x="1031" y="250"/>
                    </a:lnTo>
                    <a:lnTo>
                      <a:pt x="523" y="1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3" name="Freeform 13"/>
              <p:cNvSpPr>
                <a:spLocks/>
              </p:cNvSpPr>
              <p:nvPr/>
            </p:nvSpPr>
            <p:spPr bwMode="auto">
              <a:xfrm>
                <a:off x="3706" y="3224"/>
                <a:ext cx="65" cy="136"/>
              </a:xfrm>
              <a:custGeom>
                <a:avLst/>
                <a:gdLst>
                  <a:gd name="T0" fmla="*/ 4 w 260"/>
                  <a:gd name="T1" fmla="*/ 61 h 543"/>
                  <a:gd name="T2" fmla="*/ 154 w 260"/>
                  <a:gd name="T3" fmla="*/ 0 h 543"/>
                  <a:gd name="T4" fmla="*/ 260 w 260"/>
                  <a:gd name="T5" fmla="*/ 87 h 543"/>
                  <a:gd name="T6" fmla="*/ 254 w 260"/>
                  <a:gd name="T7" fmla="*/ 514 h 543"/>
                  <a:gd name="T8" fmla="*/ 67 w 260"/>
                  <a:gd name="T9" fmla="*/ 543 h 543"/>
                  <a:gd name="T10" fmla="*/ 0 w 260"/>
                  <a:gd name="T11" fmla="*/ 110 h 543"/>
                  <a:gd name="T12" fmla="*/ 4 w 260"/>
                  <a:gd name="T13" fmla="*/ 61 h 543"/>
                  <a:gd name="T14" fmla="*/ 4 w 260"/>
                  <a:gd name="T15" fmla="*/ 61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543">
                    <a:moveTo>
                      <a:pt x="4" y="61"/>
                    </a:moveTo>
                    <a:lnTo>
                      <a:pt x="154" y="0"/>
                    </a:lnTo>
                    <a:lnTo>
                      <a:pt x="260" y="87"/>
                    </a:lnTo>
                    <a:lnTo>
                      <a:pt x="254" y="514"/>
                    </a:lnTo>
                    <a:lnTo>
                      <a:pt x="67" y="543"/>
                    </a:lnTo>
                    <a:lnTo>
                      <a:pt x="0" y="110"/>
                    </a:lnTo>
                    <a:lnTo>
                      <a:pt x="4" y="61"/>
                    </a:lnTo>
                    <a:lnTo>
                      <a:pt x="4" y="61"/>
                    </a:lnTo>
                    <a:close/>
                  </a:path>
                </a:pathLst>
              </a:custGeom>
              <a:solidFill>
                <a:srgbClr val="FF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4" name="Freeform 14"/>
              <p:cNvSpPr>
                <a:spLocks/>
              </p:cNvSpPr>
              <p:nvPr/>
            </p:nvSpPr>
            <p:spPr bwMode="auto">
              <a:xfrm>
                <a:off x="3712" y="3393"/>
                <a:ext cx="59" cy="133"/>
              </a:xfrm>
              <a:custGeom>
                <a:avLst/>
                <a:gdLst>
                  <a:gd name="T0" fmla="*/ 0 w 235"/>
                  <a:gd name="T1" fmla="*/ 48 h 528"/>
                  <a:gd name="T2" fmla="*/ 82 w 235"/>
                  <a:gd name="T3" fmla="*/ 0 h 528"/>
                  <a:gd name="T4" fmla="*/ 143 w 235"/>
                  <a:gd name="T5" fmla="*/ 5 h 528"/>
                  <a:gd name="T6" fmla="*/ 235 w 235"/>
                  <a:gd name="T7" fmla="*/ 90 h 528"/>
                  <a:gd name="T8" fmla="*/ 191 w 235"/>
                  <a:gd name="T9" fmla="*/ 451 h 528"/>
                  <a:gd name="T10" fmla="*/ 114 w 235"/>
                  <a:gd name="T11" fmla="*/ 528 h 528"/>
                  <a:gd name="T12" fmla="*/ 48 w 235"/>
                  <a:gd name="T13" fmla="*/ 480 h 528"/>
                  <a:gd name="T14" fmla="*/ 0 w 235"/>
                  <a:gd name="T15" fmla="*/ 48 h 528"/>
                  <a:gd name="T16" fmla="*/ 0 w 235"/>
                  <a:gd name="T17" fmla="*/ 4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528">
                    <a:moveTo>
                      <a:pt x="0" y="48"/>
                    </a:moveTo>
                    <a:lnTo>
                      <a:pt x="82" y="0"/>
                    </a:lnTo>
                    <a:lnTo>
                      <a:pt x="143" y="5"/>
                    </a:lnTo>
                    <a:lnTo>
                      <a:pt x="235" y="90"/>
                    </a:lnTo>
                    <a:lnTo>
                      <a:pt x="191" y="451"/>
                    </a:lnTo>
                    <a:lnTo>
                      <a:pt x="114" y="528"/>
                    </a:lnTo>
                    <a:lnTo>
                      <a:pt x="48" y="48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5" name="Freeform 15"/>
              <p:cNvSpPr>
                <a:spLocks/>
              </p:cNvSpPr>
              <p:nvPr/>
            </p:nvSpPr>
            <p:spPr bwMode="auto">
              <a:xfrm>
                <a:off x="3540" y="3264"/>
                <a:ext cx="166" cy="162"/>
              </a:xfrm>
              <a:custGeom>
                <a:avLst/>
                <a:gdLst>
                  <a:gd name="T0" fmla="*/ 0 w 662"/>
                  <a:gd name="T1" fmla="*/ 363 h 649"/>
                  <a:gd name="T2" fmla="*/ 122 w 662"/>
                  <a:gd name="T3" fmla="*/ 507 h 649"/>
                  <a:gd name="T4" fmla="*/ 210 w 662"/>
                  <a:gd name="T5" fmla="*/ 581 h 649"/>
                  <a:gd name="T6" fmla="*/ 309 w 662"/>
                  <a:gd name="T7" fmla="*/ 649 h 649"/>
                  <a:gd name="T8" fmla="*/ 442 w 662"/>
                  <a:gd name="T9" fmla="*/ 644 h 649"/>
                  <a:gd name="T10" fmla="*/ 576 w 662"/>
                  <a:gd name="T11" fmla="*/ 577 h 649"/>
                  <a:gd name="T12" fmla="*/ 638 w 662"/>
                  <a:gd name="T13" fmla="*/ 468 h 649"/>
                  <a:gd name="T14" fmla="*/ 662 w 662"/>
                  <a:gd name="T15" fmla="*/ 338 h 649"/>
                  <a:gd name="T16" fmla="*/ 609 w 662"/>
                  <a:gd name="T17" fmla="*/ 146 h 649"/>
                  <a:gd name="T18" fmla="*/ 501 w 662"/>
                  <a:gd name="T19" fmla="*/ 0 h 649"/>
                  <a:gd name="T20" fmla="*/ 523 w 662"/>
                  <a:gd name="T21" fmla="*/ 143 h 649"/>
                  <a:gd name="T22" fmla="*/ 486 w 662"/>
                  <a:gd name="T23" fmla="*/ 253 h 649"/>
                  <a:gd name="T24" fmla="*/ 407 w 662"/>
                  <a:gd name="T25" fmla="*/ 329 h 649"/>
                  <a:gd name="T26" fmla="*/ 254 w 662"/>
                  <a:gd name="T27" fmla="*/ 391 h 649"/>
                  <a:gd name="T28" fmla="*/ 0 w 662"/>
                  <a:gd name="T29" fmla="*/ 363 h 649"/>
                  <a:gd name="T30" fmla="*/ 0 w 662"/>
                  <a:gd name="T31" fmla="*/ 363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2" h="649">
                    <a:moveTo>
                      <a:pt x="0" y="363"/>
                    </a:moveTo>
                    <a:lnTo>
                      <a:pt x="122" y="507"/>
                    </a:lnTo>
                    <a:lnTo>
                      <a:pt x="210" y="581"/>
                    </a:lnTo>
                    <a:lnTo>
                      <a:pt x="309" y="649"/>
                    </a:lnTo>
                    <a:lnTo>
                      <a:pt x="442" y="644"/>
                    </a:lnTo>
                    <a:lnTo>
                      <a:pt x="576" y="577"/>
                    </a:lnTo>
                    <a:lnTo>
                      <a:pt x="638" y="468"/>
                    </a:lnTo>
                    <a:lnTo>
                      <a:pt x="662" y="338"/>
                    </a:lnTo>
                    <a:lnTo>
                      <a:pt x="609" y="146"/>
                    </a:lnTo>
                    <a:lnTo>
                      <a:pt x="501" y="0"/>
                    </a:lnTo>
                    <a:lnTo>
                      <a:pt x="523" y="143"/>
                    </a:lnTo>
                    <a:lnTo>
                      <a:pt x="486" y="253"/>
                    </a:lnTo>
                    <a:lnTo>
                      <a:pt x="407" y="329"/>
                    </a:lnTo>
                    <a:lnTo>
                      <a:pt x="254" y="391"/>
                    </a:lnTo>
                    <a:lnTo>
                      <a:pt x="0" y="363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6" name="Freeform 16"/>
              <p:cNvSpPr>
                <a:spLocks/>
              </p:cNvSpPr>
              <p:nvPr/>
            </p:nvSpPr>
            <p:spPr bwMode="auto">
              <a:xfrm>
                <a:off x="3525" y="3266"/>
                <a:ext cx="139" cy="95"/>
              </a:xfrm>
              <a:custGeom>
                <a:avLst/>
                <a:gdLst>
                  <a:gd name="T0" fmla="*/ 0 w 557"/>
                  <a:gd name="T1" fmla="*/ 282 h 380"/>
                  <a:gd name="T2" fmla="*/ 54 w 557"/>
                  <a:gd name="T3" fmla="*/ 331 h 380"/>
                  <a:gd name="T4" fmla="*/ 157 w 557"/>
                  <a:gd name="T5" fmla="*/ 375 h 380"/>
                  <a:gd name="T6" fmla="*/ 296 w 557"/>
                  <a:gd name="T7" fmla="*/ 380 h 380"/>
                  <a:gd name="T8" fmla="*/ 420 w 557"/>
                  <a:gd name="T9" fmla="*/ 349 h 380"/>
                  <a:gd name="T10" fmla="*/ 549 w 557"/>
                  <a:gd name="T11" fmla="*/ 254 h 380"/>
                  <a:gd name="T12" fmla="*/ 557 w 557"/>
                  <a:gd name="T13" fmla="*/ 176 h 380"/>
                  <a:gd name="T14" fmla="*/ 540 w 557"/>
                  <a:gd name="T15" fmla="*/ 97 h 380"/>
                  <a:gd name="T16" fmla="*/ 477 w 557"/>
                  <a:gd name="T17" fmla="*/ 73 h 380"/>
                  <a:gd name="T18" fmla="*/ 408 w 557"/>
                  <a:gd name="T19" fmla="*/ 0 h 380"/>
                  <a:gd name="T20" fmla="*/ 291 w 557"/>
                  <a:gd name="T21" fmla="*/ 43 h 380"/>
                  <a:gd name="T22" fmla="*/ 289 w 557"/>
                  <a:gd name="T23" fmla="*/ 159 h 380"/>
                  <a:gd name="T24" fmla="*/ 257 w 557"/>
                  <a:gd name="T25" fmla="*/ 241 h 380"/>
                  <a:gd name="T26" fmla="*/ 196 w 557"/>
                  <a:gd name="T27" fmla="*/ 288 h 380"/>
                  <a:gd name="T28" fmla="*/ 59 w 557"/>
                  <a:gd name="T29" fmla="*/ 264 h 380"/>
                  <a:gd name="T30" fmla="*/ 10 w 557"/>
                  <a:gd name="T31" fmla="*/ 220 h 380"/>
                  <a:gd name="T32" fmla="*/ 0 w 557"/>
                  <a:gd name="T33" fmla="*/ 282 h 380"/>
                  <a:gd name="T34" fmla="*/ 0 w 557"/>
                  <a:gd name="T35" fmla="*/ 282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7" h="380">
                    <a:moveTo>
                      <a:pt x="0" y="282"/>
                    </a:moveTo>
                    <a:lnTo>
                      <a:pt x="54" y="331"/>
                    </a:lnTo>
                    <a:lnTo>
                      <a:pt x="157" y="375"/>
                    </a:lnTo>
                    <a:lnTo>
                      <a:pt x="296" y="380"/>
                    </a:lnTo>
                    <a:lnTo>
                      <a:pt x="420" y="349"/>
                    </a:lnTo>
                    <a:lnTo>
                      <a:pt x="549" y="254"/>
                    </a:lnTo>
                    <a:lnTo>
                      <a:pt x="557" y="176"/>
                    </a:lnTo>
                    <a:lnTo>
                      <a:pt x="540" y="97"/>
                    </a:lnTo>
                    <a:lnTo>
                      <a:pt x="477" y="73"/>
                    </a:lnTo>
                    <a:lnTo>
                      <a:pt x="408" y="0"/>
                    </a:lnTo>
                    <a:lnTo>
                      <a:pt x="291" y="43"/>
                    </a:lnTo>
                    <a:lnTo>
                      <a:pt x="289" y="159"/>
                    </a:lnTo>
                    <a:lnTo>
                      <a:pt x="257" y="241"/>
                    </a:lnTo>
                    <a:lnTo>
                      <a:pt x="196" y="288"/>
                    </a:lnTo>
                    <a:lnTo>
                      <a:pt x="59" y="264"/>
                    </a:lnTo>
                    <a:lnTo>
                      <a:pt x="10" y="220"/>
                    </a:lnTo>
                    <a:lnTo>
                      <a:pt x="0" y="282"/>
                    </a:lnTo>
                    <a:lnTo>
                      <a:pt x="0" y="282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7" name="Freeform 17"/>
              <p:cNvSpPr>
                <a:spLocks/>
              </p:cNvSpPr>
              <p:nvPr/>
            </p:nvSpPr>
            <p:spPr bwMode="auto">
              <a:xfrm>
                <a:off x="3526" y="3253"/>
                <a:ext cx="50" cy="68"/>
              </a:xfrm>
              <a:custGeom>
                <a:avLst/>
                <a:gdLst>
                  <a:gd name="T0" fmla="*/ 0 w 198"/>
                  <a:gd name="T1" fmla="*/ 94 h 273"/>
                  <a:gd name="T2" fmla="*/ 33 w 198"/>
                  <a:gd name="T3" fmla="*/ 19 h 273"/>
                  <a:gd name="T4" fmla="*/ 93 w 198"/>
                  <a:gd name="T5" fmla="*/ 0 h 273"/>
                  <a:gd name="T6" fmla="*/ 153 w 198"/>
                  <a:gd name="T7" fmla="*/ 22 h 273"/>
                  <a:gd name="T8" fmla="*/ 198 w 198"/>
                  <a:gd name="T9" fmla="*/ 110 h 273"/>
                  <a:gd name="T10" fmla="*/ 148 w 198"/>
                  <a:gd name="T11" fmla="*/ 163 h 273"/>
                  <a:gd name="T12" fmla="*/ 143 w 198"/>
                  <a:gd name="T13" fmla="*/ 273 h 273"/>
                  <a:gd name="T14" fmla="*/ 61 w 198"/>
                  <a:gd name="T15" fmla="*/ 221 h 273"/>
                  <a:gd name="T16" fmla="*/ 19 w 198"/>
                  <a:gd name="T17" fmla="*/ 146 h 273"/>
                  <a:gd name="T18" fmla="*/ 0 w 198"/>
                  <a:gd name="T19" fmla="*/ 94 h 273"/>
                  <a:gd name="T20" fmla="*/ 0 w 198"/>
                  <a:gd name="T21" fmla="*/ 94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8" h="273">
                    <a:moveTo>
                      <a:pt x="0" y="94"/>
                    </a:moveTo>
                    <a:lnTo>
                      <a:pt x="33" y="19"/>
                    </a:lnTo>
                    <a:lnTo>
                      <a:pt x="93" y="0"/>
                    </a:lnTo>
                    <a:lnTo>
                      <a:pt x="153" y="22"/>
                    </a:lnTo>
                    <a:lnTo>
                      <a:pt x="198" y="110"/>
                    </a:lnTo>
                    <a:lnTo>
                      <a:pt x="148" y="163"/>
                    </a:lnTo>
                    <a:lnTo>
                      <a:pt x="143" y="273"/>
                    </a:lnTo>
                    <a:lnTo>
                      <a:pt x="61" y="221"/>
                    </a:lnTo>
                    <a:lnTo>
                      <a:pt x="19" y="146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8" name="Freeform 18"/>
              <p:cNvSpPr>
                <a:spLocks/>
              </p:cNvSpPr>
              <p:nvPr/>
            </p:nvSpPr>
            <p:spPr bwMode="auto">
              <a:xfrm>
                <a:off x="3734" y="3251"/>
                <a:ext cx="30" cy="115"/>
              </a:xfrm>
              <a:custGeom>
                <a:avLst/>
                <a:gdLst>
                  <a:gd name="T0" fmla="*/ 0 w 118"/>
                  <a:gd name="T1" fmla="*/ 67 h 460"/>
                  <a:gd name="T2" fmla="*/ 2 w 118"/>
                  <a:gd name="T3" fmla="*/ 391 h 460"/>
                  <a:gd name="T4" fmla="*/ 116 w 118"/>
                  <a:gd name="T5" fmla="*/ 460 h 460"/>
                  <a:gd name="T6" fmla="*/ 118 w 118"/>
                  <a:gd name="T7" fmla="*/ 0 h 460"/>
                  <a:gd name="T8" fmla="*/ 44 w 118"/>
                  <a:gd name="T9" fmla="*/ 50 h 460"/>
                  <a:gd name="T10" fmla="*/ 0 w 118"/>
                  <a:gd name="T11" fmla="*/ 67 h 460"/>
                  <a:gd name="T12" fmla="*/ 0 w 118"/>
                  <a:gd name="T13" fmla="*/ 67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460">
                    <a:moveTo>
                      <a:pt x="0" y="67"/>
                    </a:moveTo>
                    <a:lnTo>
                      <a:pt x="2" y="391"/>
                    </a:lnTo>
                    <a:lnTo>
                      <a:pt x="116" y="460"/>
                    </a:lnTo>
                    <a:lnTo>
                      <a:pt x="118" y="0"/>
                    </a:lnTo>
                    <a:lnTo>
                      <a:pt x="44" y="50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299" name="Freeform 19"/>
              <p:cNvSpPr>
                <a:spLocks/>
              </p:cNvSpPr>
              <p:nvPr/>
            </p:nvSpPr>
            <p:spPr bwMode="auto">
              <a:xfrm>
                <a:off x="3734" y="3416"/>
                <a:ext cx="28" cy="102"/>
              </a:xfrm>
              <a:custGeom>
                <a:avLst/>
                <a:gdLst>
                  <a:gd name="T0" fmla="*/ 7 w 110"/>
                  <a:gd name="T1" fmla="*/ 63 h 407"/>
                  <a:gd name="T2" fmla="*/ 105 w 110"/>
                  <a:gd name="T3" fmla="*/ 0 h 407"/>
                  <a:gd name="T4" fmla="*/ 110 w 110"/>
                  <a:gd name="T5" fmla="*/ 380 h 407"/>
                  <a:gd name="T6" fmla="*/ 36 w 110"/>
                  <a:gd name="T7" fmla="*/ 407 h 407"/>
                  <a:gd name="T8" fmla="*/ 0 w 110"/>
                  <a:gd name="T9" fmla="*/ 374 h 407"/>
                  <a:gd name="T10" fmla="*/ 7 w 110"/>
                  <a:gd name="T11" fmla="*/ 63 h 407"/>
                  <a:gd name="T12" fmla="*/ 7 w 110"/>
                  <a:gd name="T13" fmla="*/ 6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407">
                    <a:moveTo>
                      <a:pt x="7" y="63"/>
                    </a:moveTo>
                    <a:lnTo>
                      <a:pt x="105" y="0"/>
                    </a:lnTo>
                    <a:lnTo>
                      <a:pt x="110" y="380"/>
                    </a:lnTo>
                    <a:lnTo>
                      <a:pt x="36" y="407"/>
                    </a:lnTo>
                    <a:lnTo>
                      <a:pt x="0" y="374"/>
                    </a:lnTo>
                    <a:lnTo>
                      <a:pt x="7" y="63"/>
                    </a:lnTo>
                    <a:lnTo>
                      <a:pt x="7" y="63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0" name="Freeform 20"/>
              <p:cNvSpPr>
                <a:spLocks/>
              </p:cNvSpPr>
              <p:nvPr/>
            </p:nvSpPr>
            <p:spPr bwMode="auto">
              <a:xfrm>
                <a:off x="3414" y="3122"/>
                <a:ext cx="338" cy="424"/>
              </a:xfrm>
              <a:custGeom>
                <a:avLst/>
                <a:gdLst>
                  <a:gd name="T0" fmla="*/ 1351 w 1351"/>
                  <a:gd name="T1" fmla="*/ 450 h 1696"/>
                  <a:gd name="T2" fmla="*/ 1351 w 1351"/>
                  <a:gd name="T3" fmla="*/ 321 h 1696"/>
                  <a:gd name="T4" fmla="*/ 673 w 1351"/>
                  <a:gd name="T5" fmla="*/ 119 h 1696"/>
                  <a:gd name="T6" fmla="*/ 109 w 1351"/>
                  <a:gd name="T7" fmla="*/ 0 h 1696"/>
                  <a:gd name="T8" fmla="*/ 0 w 1351"/>
                  <a:gd name="T9" fmla="*/ 35 h 1696"/>
                  <a:gd name="T10" fmla="*/ 58 w 1351"/>
                  <a:gd name="T11" fmla="*/ 352 h 1696"/>
                  <a:gd name="T12" fmla="*/ 129 w 1351"/>
                  <a:gd name="T13" fmla="*/ 985 h 1696"/>
                  <a:gd name="T14" fmla="*/ 192 w 1351"/>
                  <a:gd name="T15" fmla="*/ 1431 h 1696"/>
                  <a:gd name="T16" fmla="*/ 310 w 1351"/>
                  <a:gd name="T17" fmla="*/ 1467 h 1696"/>
                  <a:gd name="T18" fmla="*/ 689 w 1351"/>
                  <a:gd name="T19" fmla="*/ 1535 h 1696"/>
                  <a:gd name="T20" fmla="*/ 1170 w 1351"/>
                  <a:gd name="T21" fmla="*/ 1659 h 1696"/>
                  <a:gd name="T22" fmla="*/ 1243 w 1351"/>
                  <a:gd name="T23" fmla="*/ 1696 h 1696"/>
                  <a:gd name="T24" fmla="*/ 1314 w 1351"/>
                  <a:gd name="T25" fmla="*/ 1674 h 1696"/>
                  <a:gd name="T26" fmla="*/ 1336 w 1351"/>
                  <a:gd name="T27" fmla="*/ 1596 h 1696"/>
                  <a:gd name="T28" fmla="*/ 1258 w 1351"/>
                  <a:gd name="T29" fmla="*/ 1586 h 1696"/>
                  <a:gd name="T30" fmla="*/ 1248 w 1351"/>
                  <a:gd name="T31" fmla="*/ 1633 h 1696"/>
                  <a:gd name="T32" fmla="*/ 973 w 1351"/>
                  <a:gd name="T33" fmla="*/ 1561 h 1696"/>
                  <a:gd name="T34" fmla="*/ 627 w 1351"/>
                  <a:gd name="T35" fmla="*/ 1478 h 1696"/>
                  <a:gd name="T36" fmla="*/ 234 w 1351"/>
                  <a:gd name="T37" fmla="*/ 1405 h 1696"/>
                  <a:gd name="T38" fmla="*/ 141 w 1351"/>
                  <a:gd name="T39" fmla="*/ 653 h 1696"/>
                  <a:gd name="T40" fmla="*/ 78 w 1351"/>
                  <a:gd name="T41" fmla="*/ 103 h 1696"/>
                  <a:gd name="T42" fmla="*/ 466 w 1351"/>
                  <a:gd name="T43" fmla="*/ 155 h 1696"/>
                  <a:gd name="T44" fmla="*/ 859 w 1351"/>
                  <a:gd name="T45" fmla="*/ 238 h 1696"/>
                  <a:gd name="T46" fmla="*/ 1258 w 1351"/>
                  <a:gd name="T47" fmla="*/ 362 h 1696"/>
                  <a:gd name="T48" fmla="*/ 1273 w 1351"/>
                  <a:gd name="T49" fmla="*/ 445 h 1696"/>
                  <a:gd name="T50" fmla="*/ 1351 w 1351"/>
                  <a:gd name="T51" fmla="*/ 450 h 1696"/>
                  <a:gd name="T52" fmla="*/ 1351 w 1351"/>
                  <a:gd name="T53" fmla="*/ 45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51" h="1696">
                    <a:moveTo>
                      <a:pt x="1351" y="450"/>
                    </a:moveTo>
                    <a:lnTo>
                      <a:pt x="1351" y="321"/>
                    </a:lnTo>
                    <a:lnTo>
                      <a:pt x="673" y="119"/>
                    </a:lnTo>
                    <a:lnTo>
                      <a:pt x="109" y="0"/>
                    </a:lnTo>
                    <a:lnTo>
                      <a:pt x="0" y="35"/>
                    </a:lnTo>
                    <a:lnTo>
                      <a:pt x="58" y="352"/>
                    </a:lnTo>
                    <a:lnTo>
                      <a:pt x="129" y="985"/>
                    </a:lnTo>
                    <a:lnTo>
                      <a:pt x="192" y="1431"/>
                    </a:lnTo>
                    <a:lnTo>
                      <a:pt x="310" y="1467"/>
                    </a:lnTo>
                    <a:lnTo>
                      <a:pt x="689" y="1535"/>
                    </a:lnTo>
                    <a:lnTo>
                      <a:pt x="1170" y="1659"/>
                    </a:lnTo>
                    <a:lnTo>
                      <a:pt x="1243" y="1696"/>
                    </a:lnTo>
                    <a:lnTo>
                      <a:pt x="1314" y="1674"/>
                    </a:lnTo>
                    <a:lnTo>
                      <a:pt x="1336" y="1596"/>
                    </a:lnTo>
                    <a:lnTo>
                      <a:pt x="1258" y="1586"/>
                    </a:lnTo>
                    <a:lnTo>
                      <a:pt x="1248" y="1633"/>
                    </a:lnTo>
                    <a:lnTo>
                      <a:pt x="973" y="1561"/>
                    </a:lnTo>
                    <a:lnTo>
                      <a:pt x="627" y="1478"/>
                    </a:lnTo>
                    <a:lnTo>
                      <a:pt x="234" y="1405"/>
                    </a:lnTo>
                    <a:lnTo>
                      <a:pt x="141" y="653"/>
                    </a:lnTo>
                    <a:lnTo>
                      <a:pt x="78" y="103"/>
                    </a:lnTo>
                    <a:lnTo>
                      <a:pt x="466" y="155"/>
                    </a:lnTo>
                    <a:lnTo>
                      <a:pt x="859" y="238"/>
                    </a:lnTo>
                    <a:lnTo>
                      <a:pt x="1258" y="362"/>
                    </a:lnTo>
                    <a:lnTo>
                      <a:pt x="1273" y="445"/>
                    </a:lnTo>
                    <a:lnTo>
                      <a:pt x="1351" y="450"/>
                    </a:lnTo>
                    <a:lnTo>
                      <a:pt x="1351" y="4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1" name="Freeform 21"/>
              <p:cNvSpPr>
                <a:spLocks/>
              </p:cNvSpPr>
              <p:nvPr/>
            </p:nvSpPr>
            <p:spPr bwMode="auto">
              <a:xfrm>
                <a:off x="3701" y="3238"/>
                <a:ext cx="84" cy="157"/>
              </a:xfrm>
              <a:custGeom>
                <a:avLst/>
                <a:gdLst>
                  <a:gd name="T0" fmla="*/ 0 w 337"/>
                  <a:gd name="T1" fmla="*/ 61 h 626"/>
                  <a:gd name="T2" fmla="*/ 53 w 337"/>
                  <a:gd name="T3" fmla="*/ 461 h 626"/>
                  <a:gd name="T4" fmla="*/ 68 w 337"/>
                  <a:gd name="T5" fmla="*/ 502 h 626"/>
                  <a:gd name="T6" fmla="*/ 120 w 337"/>
                  <a:gd name="T7" fmla="*/ 508 h 626"/>
                  <a:gd name="T8" fmla="*/ 115 w 337"/>
                  <a:gd name="T9" fmla="*/ 621 h 626"/>
                  <a:gd name="T10" fmla="*/ 198 w 337"/>
                  <a:gd name="T11" fmla="*/ 626 h 626"/>
                  <a:gd name="T12" fmla="*/ 196 w 337"/>
                  <a:gd name="T13" fmla="*/ 556 h 626"/>
                  <a:gd name="T14" fmla="*/ 325 w 337"/>
                  <a:gd name="T15" fmla="*/ 524 h 626"/>
                  <a:gd name="T16" fmla="*/ 337 w 337"/>
                  <a:gd name="T17" fmla="*/ 118 h 626"/>
                  <a:gd name="T18" fmla="*/ 271 w 337"/>
                  <a:gd name="T19" fmla="*/ 15 h 626"/>
                  <a:gd name="T20" fmla="*/ 223 w 337"/>
                  <a:gd name="T21" fmla="*/ 445 h 626"/>
                  <a:gd name="T22" fmla="*/ 127 w 337"/>
                  <a:gd name="T23" fmla="*/ 475 h 626"/>
                  <a:gd name="T24" fmla="*/ 92 w 337"/>
                  <a:gd name="T25" fmla="*/ 425 h 626"/>
                  <a:gd name="T26" fmla="*/ 39 w 337"/>
                  <a:gd name="T27" fmla="*/ 47 h 626"/>
                  <a:gd name="T28" fmla="*/ 105 w 337"/>
                  <a:gd name="T29" fmla="*/ 108 h 626"/>
                  <a:gd name="T30" fmla="*/ 198 w 337"/>
                  <a:gd name="T31" fmla="*/ 61 h 626"/>
                  <a:gd name="T32" fmla="*/ 106 w 337"/>
                  <a:gd name="T33" fmla="*/ 39 h 626"/>
                  <a:gd name="T34" fmla="*/ 73 w 337"/>
                  <a:gd name="T35" fmla="*/ 0 h 626"/>
                  <a:gd name="T36" fmla="*/ 22 w 337"/>
                  <a:gd name="T37" fmla="*/ 10 h 626"/>
                  <a:gd name="T38" fmla="*/ 0 w 337"/>
                  <a:gd name="T39" fmla="*/ 61 h 626"/>
                  <a:gd name="T40" fmla="*/ 0 w 337"/>
                  <a:gd name="T41" fmla="*/ 61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626">
                    <a:moveTo>
                      <a:pt x="0" y="61"/>
                    </a:moveTo>
                    <a:lnTo>
                      <a:pt x="53" y="461"/>
                    </a:lnTo>
                    <a:lnTo>
                      <a:pt x="68" y="502"/>
                    </a:lnTo>
                    <a:lnTo>
                      <a:pt x="120" y="508"/>
                    </a:lnTo>
                    <a:lnTo>
                      <a:pt x="115" y="621"/>
                    </a:lnTo>
                    <a:lnTo>
                      <a:pt x="198" y="626"/>
                    </a:lnTo>
                    <a:lnTo>
                      <a:pt x="196" y="556"/>
                    </a:lnTo>
                    <a:lnTo>
                      <a:pt x="325" y="524"/>
                    </a:lnTo>
                    <a:lnTo>
                      <a:pt x="337" y="118"/>
                    </a:lnTo>
                    <a:lnTo>
                      <a:pt x="271" y="15"/>
                    </a:lnTo>
                    <a:lnTo>
                      <a:pt x="223" y="445"/>
                    </a:lnTo>
                    <a:lnTo>
                      <a:pt x="127" y="475"/>
                    </a:lnTo>
                    <a:lnTo>
                      <a:pt x="92" y="425"/>
                    </a:lnTo>
                    <a:lnTo>
                      <a:pt x="39" y="47"/>
                    </a:lnTo>
                    <a:lnTo>
                      <a:pt x="105" y="108"/>
                    </a:lnTo>
                    <a:lnTo>
                      <a:pt x="198" y="61"/>
                    </a:lnTo>
                    <a:lnTo>
                      <a:pt x="106" y="39"/>
                    </a:lnTo>
                    <a:lnTo>
                      <a:pt x="73" y="0"/>
                    </a:lnTo>
                    <a:lnTo>
                      <a:pt x="22" y="1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2" name="Freeform 22"/>
              <p:cNvSpPr>
                <a:spLocks/>
              </p:cNvSpPr>
              <p:nvPr/>
            </p:nvSpPr>
            <p:spPr bwMode="auto">
              <a:xfrm>
                <a:off x="3784" y="3064"/>
                <a:ext cx="288" cy="571"/>
              </a:xfrm>
              <a:custGeom>
                <a:avLst/>
                <a:gdLst>
                  <a:gd name="T0" fmla="*/ 1153 w 1153"/>
                  <a:gd name="T1" fmla="*/ 0 h 2282"/>
                  <a:gd name="T2" fmla="*/ 508 w 1153"/>
                  <a:gd name="T3" fmla="*/ 337 h 2282"/>
                  <a:gd name="T4" fmla="*/ 140 w 1153"/>
                  <a:gd name="T5" fmla="*/ 601 h 2282"/>
                  <a:gd name="T6" fmla="*/ 62 w 1153"/>
                  <a:gd name="T7" fmla="*/ 1353 h 2282"/>
                  <a:gd name="T8" fmla="*/ 21 w 1153"/>
                  <a:gd name="T9" fmla="*/ 1852 h 2282"/>
                  <a:gd name="T10" fmla="*/ 0 w 1153"/>
                  <a:gd name="T11" fmla="*/ 2282 h 2282"/>
                  <a:gd name="T12" fmla="*/ 165 w 1153"/>
                  <a:gd name="T13" fmla="*/ 2200 h 2282"/>
                  <a:gd name="T14" fmla="*/ 156 w 1153"/>
                  <a:gd name="T15" fmla="*/ 2116 h 2282"/>
                  <a:gd name="T16" fmla="*/ 67 w 1153"/>
                  <a:gd name="T17" fmla="*/ 2132 h 2282"/>
                  <a:gd name="T18" fmla="*/ 124 w 1153"/>
                  <a:gd name="T19" fmla="*/ 2043 h 2282"/>
                  <a:gd name="T20" fmla="*/ 341 w 1153"/>
                  <a:gd name="T21" fmla="*/ 1903 h 2282"/>
                  <a:gd name="T22" fmla="*/ 318 w 1153"/>
                  <a:gd name="T23" fmla="*/ 1858 h 2282"/>
                  <a:gd name="T24" fmla="*/ 114 w 1153"/>
                  <a:gd name="T25" fmla="*/ 1878 h 2282"/>
                  <a:gd name="T26" fmla="*/ 145 w 1153"/>
                  <a:gd name="T27" fmla="*/ 1825 h 2282"/>
                  <a:gd name="T28" fmla="*/ 336 w 1153"/>
                  <a:gd name="T29" fmla="*/ 1795 h 2282"/>
                  <a:gd name="T30" fmla="*/ 398 w 1153"/>
                  <a:gd name="T31" fmla="*/ 1649 h 2282"/>
                  <a:gd name="T32" fmla="*/ 150 w 1153"/>
                  <a:gd name="T33" fmla="*/ 1701 h 2282"/>
                  <a:gd name="T34" fmla="*/ 450 w 1153"/>
                  <a:gd name="T35" fmla="*/ 1561 h 2282"/>
                  <a:gd name="T36" fmla="*/ 491 w 1153"/>
                  <a:gd name="T37" fmla="*/ 1473 h 2282"/>
                  <a:gd name="T38" fmla="*/ 156 w 1153"/>
                  <a:gd name="T39" fmla="*/ 1566 h 2282"/>
                  <a:gd name="T40" fmla="*/ 513 w 1153"/>
                  <a:gd name="T41" fmla="*/ 1390 h 2282"/>
                  <a:gd name="T42" fmla="*/ 574 w 1153"/>
                  <a:gd name="T43" fmla="*/ 1275 h 2282"/>
                  <a:gd name="T44" fmla="*/ 196 w 1153"/>
                  <a:gd name="T45" fmla="*/ 1411 h 2282"/>
                  <a:gd name="T46" fmla="*/ 596 w 1153"/>
                  <a:gd name="T47" fmla="*/ 1204 h 2282"/>
                  <a:gd name="T48" fmla="*/ 672 w 1153"/>
                  <a:gd name="T49" fmla="*/ 1074 h 2282"/>
                  <a:gd name="T50" fmla="*/ 196 w 1153"/>
                  <a:gd name="T51" fmla="*/ 1265 h 2282"/>
                  <a:gd name="T52" fmla="*/ 501 w 1153"/>
                  <a:gd name="T53" fmla="*/ 1074 h 2282"/>
                  <a:gd name="T54" fmla="*/ 704 w 1153"/>
                  <a:gd name="T55" fmla="*/ 986 h 2282"/>
                  <a:gd name="T56" fmla="*/ 750 w 1153"/>
                  <a:gd name="T57" fmla="*/ 908 h 2282"/>
                  <a:gd name="T58" fmla="*/ 486 w 1153"/>
                  <a:gd name="T59" fmla="*/ 975 h 2282"/>
                  <a:gd name="T60" fmla="*/ 238 w 1153"/>
                  <a:gd name="T61" fmla="*/ 1038 h 2282"/>
                  <a:gd name="T62" fmla="*/ 518 w 1153"/>
                  <a:gd name="T63" fmla="*/ 887 h 2282"/>
                  <a:gd name="T64" fmla="*/ 815 w 1153"/>
                  <a:gd name="T65" fmla="*/ 806 h 2282"/>
                  <a:gd name="T66" fmla="*/ 864 w 1153"/>
                  <a:gd name="T67" fmla="*/ 703 h 2282"/>
                  <a:gd name="T68" fmla="*/ 548 w 1153"/>
                  <a:gd name="T69" fmla="*/ 772 h 2282"/>
                  <a:gd name="T70" fmla="*/ 290 w 1153"/>
                  <a:gd name="T71" fmla="*/ 862 h 2282"/>
                  <a:gd name="T72" fmla="*/ 564 w 1153"/>
                  <a:gd name="T73" fmla="*/ 706 h 2282"/>
                  <a:gd name="T74" fmla="*/ 901 w 1153"/>
                  <a:gd name="T75" fmla="*/ 618 h 2282"/>
                  <a:gd name="T76" fmla="*/ 964 w 1153"/>
                  <a:gd name="T77" fmla="*/ 514 h 2282"/>
                  <a:gd name="T78" fmla="*/ 589 w 1153"/>
                  <a:gd name="T79" fmla="*/ 601 h 2282"/>
                  <a:gd name="T80" fmla="*/ 330 w 1153"/>
                  <a:gd name="T81" fmla="*/ 669 h 2282"/>
                  <a:gd name="T82" fmla="*/ 616 w 1153"/>
                  <a:gd name="T83" fmla="*/ 540 h 2282"/>
                  <a:gd name="T84" fmla="*/ 1008 w 1153"/>
                  <a:gd name="T85" fmla="*/ 420 h 2282"/>
                  <a:gd name="T86" fmla="*/ 1035 w 1153"/>
                  <a:gd name="T87" fmla="*/ 322 h 2282"/>
                  <a:gd name="T88" fmla="*/ 589 w 1153"/>
                  <a:gd name="T89" fmla="*/ 405 h 2282"/>
                  <a:gd name="T90" fmla="*/ 911 w 1153"/>
                  <a:gd name="T91" fmla="*/ 254 h 2282"/>
                  <a:gd name="T92" fmla="*/ 1097 w 1153"/>
                  <a:gd name="T93" fmla="*/ 174 h 2282"/>
                  <a:gd name="T94" fmla="*/ 1153 w 1153"/>
                  <a:gd name="T95" fmla="*/ 0 h 2282"/>
                  <a:gd name="T96" fmla="*/ 1153 w 1153"/>
                  <a:gd name="T97" fmla="*/ 0 h 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53" h="2282">
                    <a:moveTo>
                      <a:pt x="1153" y="0"/>
                    </a:moveTo>
                    <a:lnTo>
                      <a:pt x="508" y="337"/>
                    </a:lnTo>
                    <a:lnTo>
                      <a:pt x="140" y="601"/>
                    </a:lnTo>
                    <a:lnTo>
                      <a:pt x="62" y="1353"/>
                    </a:lnTo>
                    <a:lnTo>
                      <a:pt x="21" y="1852"/>
                    </a:lnTo>
                    <a:lnTo>
                      <a:pt x="0" y="2282"/>
                    </a:lnTo>
                    <a:lnTo>
                      <a:pt x="165" y="2200"/>
                    </a:lnTo>
                    <a:lnTo>
                      <a:pt x="156" y="2116"/>
                    </a:lnTo>
                    <a:lnTo>
                      <a:pt x="67" y="2132"/>
                    </a:lnTo>
                    <a:lnTo>
                      <a:pt x="124" y="2043"/>
                    </a:lnTo>
                    <a:lnTo>
                      <a:pt x="341" y="1903"/>
                    </a:lnTo>
                    <a:lnTo>
                      <a:pt x="318" y="1858"/>
                    </a:lnTo>
                    <a:lnTo>
                      <a:pt x="114" y="1878"/>
                    </a:lnTo>
                    <a:lnTo>
                      <a:pt x="145" y="1825"/>
                    </a:lnTo>
                    <a:lnTo>
                      <a:pt x="336" y="1795"/>
                    </a:lnTo>
                    <a:lnTo>
                      <a:pt x="398" y="1649"/>
                    </a:lnTo>
                    <a:lnTo>
                      <a:pt x="150" y="1701"/>
                    </a:lnTo>
                    <a:lnTo>
                      <a:pt x="450" y="1561"/>
                    </a:lnTo>
                    <a:lnTo>
                      <a:pt x="491" y="1473"/>
                    </a:lnTo>
                    <a:lnTo>
                      <a:pt x="156" y="1566"/>
                    </a:lnTo>
                    <a:lnTo>
                      <a:pt x="513" y="1390"/>
                    </a:lnTo>
                    <a:lnTo>
                      <a:pt x="574" y="1275"/>
                    </a:lnTo>
                    <a:lnTo>
                      <a:pt x="196" y="1411"/>
                    </a:lnTo>
                    <a:lnTo>
                      <a:pt x="596" y="1204"/>
                    </a:lnTo>
                    <a:lnTo>
                      <a:pt x="672" y="1074"/>
                    </a:lnTo>
                    <a:lnTo>
                      <a:pt x="196" y="1265"/>
                    </a:lnTo>
                    <a:lnTo>
                      <a:pt x="501" y="1074"/>
                    </a:lnTo>
                    <a:lnTo>
                      <a:pt x="704" y="986"/>
                    </a:lnTo>
                    <a:lnTo>
                      <a:pt x="750" y="908"/>
                    </a:lnTo>
                    <a:lnTo>
                      <a:pt x="486" y="975"/>
                    </a:lnTo>
                    <a:lnTo>
                      <a:pt x="238" y="1038"/>
                    </a:lnTo>
                    <a:lnTo>
                      <a:pt x="518" y="887"/>
                    </a:lnTo>
                    <a:lnTo>
                      <a:pt x="815" y="806"/>
                    </a:lnTo>
                    <a:lnTo>
                      <a:pt x="864" y="703"/>
                    </a:lnTo>
                    <a:lnTo>
                      <a:pt x="548" y="772"/>
                    </a:lnTo>
                    <a:lnTo>
                      <a:pt x="290" y="862"/>
                    </a:lnTo>
                    <a:lnTo>
                      <a:pt x="564" y="706"/>
                    </a:lnTo>
                    <a:lnTo>
                      <a:pt x="901" y="618"/>
                    </a:lnTo>
                    <a:lnTo>
                      <a:pt x="964" y="514"/>
                    </a:lnTo>
                    <a:lnTo>
                      <a:pt x="589" y="601"/>
                    </a:lnTo>
                    <a:lnTo>
                      <a:pt x="330" y="669"/>
                    </a:lnTo>
                    <a:lnTo>
                      <a:pt x="616" y="540"/>
                    </a:lnTo>
                    <a:lnTo>
                      <a:pt x="1008" y="420"/>
                    </a:lnTo>
                    <a:lnTo>
                      <a:pt x="1035" y="322"/>
                    </a:lnTo>
                    <a:lnTo>
                      <a:pt x="589" y="405"/>
                    </a:lnTo>
                    <a:lnTo>
                      <a:pt x="911" y="254"/>
                    </a:lnTo>
                    <a:lnTo>
                      <a:pt x="1097" y="174"/>
                    </a:lnTo>
                    <a:lnTo>
                      <a:pt x="1153" y="0"/>
                    </a:lnTo>
                    <a:lnTo>
                      <a:pt x="1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3" name="Freeform 23"/>
              <p:cNvSpPr>
                <a:spLocks/>
              </p:cNvSpPr>
              <p:nvPr/>
            </p:nvSpPr>
            <p:spPr bwMode="auto">
              <a:xfrm>
                <a:off x="3798" y="3059"/>
                <a:ext cx="295" cy="581"/>
              </a:xfrm>
              <a:custGeom>
                <a:avLst/>
                <a:gdLst>
                  <a:gd name="T0" fmla="*/ 1179 w 1179"/>
                  <a:gd name="T1" fmla="*/ 56 h 2323"/>
                  <a:gd name="T2" fmla="*/ 1118 w 1179"/>
                  <a:gd name="T3" fmla="*/ 368 h 2323"/>
                  <a:gd name="T4" fmla="*/ 988 w 1179"/>
                  <a:gd name="T5" fmla="*/ 938 h 2323"/>
                  <a:gd name="T6" fmla="*/ 952 w 1179"/>
                  <a:gd name="T7" fmla="*/ 1295 h 2323"/>
                  <a:gd name="T8" fmla="*/ 937 w 1179"/>
                  <a:gd name="T9" fmla="*/ 1644 h 2323"/>
                  <a:gd name="T10" fmla="*/ 765 w 1179"/>
                  <a:gd name="T11" fmla="*/ 1826 h 2323"/>
                  <a:gd name="T12" fmla="*/ 594 w 1179"/>
                  <a:gd name="T13" fmla="*/ 1785 h 2323"/>
                  <a:gd name="T14" fmla="*/ 212 w 1179"/>
                  <a:gd name="T15" fmla="*/ 2069 h 2323"/>
                  <a:gd name="T16" fmla="*/ 208 w 1179"/>
                  <a:gd name="T17" fmla="*/ 2287 h 2323"/>
                  <a:gd name="T18" fmla="*/ 0 w 1179"/>
                  <a:gd name="T19" fmla="*/ 2323 h 2323"/>
                  <a:gd name="T20" fmla="*/ 139 w 1179"/>
                  <a:gd name="T21" fmla="*/ 2235 h 2323"/>
                  <a:gd name="T22" fmla="*/ 149 w 1179"/>
                  <a:gd name="T23" fmla="*/ 2084 h 2323"/>
                  <a:gd name="T24" fmla="*/ 497 w 1179"/>
                  <a:gd name="T25" fmla="*/ 1762 h 2323"/>
                  <a:gd name="T26" fmla="*/ 735 w 1179"/>
                  <a:gd name="T27" fmla="*/ 1591 h 2323"/>
                  <a:gd name="T28" fmla="*/ 740 w 1179"/>
                  <a:gd name="T29" fmla="*/ 1747 h 2323"/>
                  <a:gd name="T30" fmla="*/ 884 w 1179"/>
                  <a:gd name="T31" fmla="*/ 1612 h 2323"/>
                  <a:gd name="T32" fmla="*/ 910 w 1179"/>
                  <a:gd name="T33" fmla="*/ 1099 h 2323"/>
                  <a:gd name="T34" fmla="*/ 1065 w 1179"/>
                  <a:gd name="T35" fmla="*/ 352 h 2323"/>
                  <a:gd name="T36" fmla="*/ 1128 w 1179"/>
                  <a:gd name="T37" fmla="*/ 0 h 2323"/>
                  <a:gd name="T38" fmla="*/ 1179 w 1179"/>
                  <a:gd name="T39" fmla="*/ 56 h 2323"/>
                  <a:gd name="T40" fmla="*/ 1179 w 1179"/>
                  <a:gd name="T41" fmla="*/ 56 h 2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9" h="2323">
                    <a:moveTo>
                      <a:pt x="1179" y="56"/>
                    </a:moveTo>
                    <a:lnTo>
                      <a:pt x="1118" y="368"/>
                    </a:lnTo>
                    <a:lnTo>
                      <a:pt x="988" y="938"/>
                    </a:lnTo>
                    <a:lnTo>
                      <a:pt x="952" y="1295"/>
                    </a:lnTo>
                    <a:lnTo>
                      <a:pt x="937" y="1644"/>
                    </a:lnTo>
                    <a:lnTo>
                      <a:pt x="765" y="1826"/>
                    </a:lnTo>
                    <a:lnTo>
                      <a:pt x="594" y="1785"/>
                    </a:lnTo>
                    <a:lnTo>
                      <a:pt x="212" y="2069"/>
                    </a:lnTo>
                    <a:lnTo>
                      <a:pt x="208" y="2287"/>
                    </a:lnTo>
                    <a:lnTo>
                      <a:pt x="0" y="2323"/>
                    </a:lnTo>
                    <a:lnTo>
                      <a:pt x="139" y="2235"/>
                    </a:lnTo>
                    <a:lnTo>
                      <a:pt x="149" y="2084"/>
                    </a:lnTo>
                    <a:lnTo>
                      <a:pt x="497" y="1762"/>
                    </a:lnTo>
                    <a:lnTo>
                      <a:pt x="735" y="1591"/>
                    </a:lnTo>
                    <a:lnTo>
                      <a:pt x="740" y="1747"/>
                    </a:lnTo>
                    <a:lnTo>
                      <a:pt x="884" y="1612"/>
                    </a:lnTo>
                    <a:lnTo>
                      <a:pt x="910" y="1099"/>
                    </a:lnTo>
                    <a:lnTo>
                      <a:pt x="1065" y="352"/>
                    </a:lnTo>
                    <a:lnTo>
                      <a:pt x="1128" y="0"/>
                    </a:lnTo>
                    <a:lnTo>
                      <a:pt x="1179" y="56"/>
                    </a:lnTo>
                    <a:lnTo>
                      <a:pt x="1179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4" name="Freeform 24"/>
              <p:cNvSpPr>
                <a:spLocks/>
              </p:cNvSpPr>
              <p:nvPr/>
            </p:nvSpPr>
            <p:spPr bwMode="auto">
              <a:xfrm>
                <a:off x="3476" y="3508"/>
                <a:ext cx="303" cy="137"/>
              </a:xfrm>
              <a:custGeom>
                <a:avLst/>
                <a:gdLst>
                  <a:gd name="T0" fmla="*/ 207 w 1211"/>
                  <a:gd name="T1" fmla="*/ 73 h 547"/>
                  <a:gd name="T2" fmla="*/ 181 w 1211"/>
                  <a:gd name="T3" fmla="*/ 171 h 547"/>
                  <a:gd name="T4" fmla="*/ 0 w 1211"/>
                  <a:gd name="T5" fmla="*/ 264 h 547"/>
                  <a:gd name="T6" fmla="*/ 15 w 1211"/>
                  <a:gd name="T7" fmla="*/ 0 h 547"/>
                  <a:gd name="T8" fmla="*/ 466 w 1211"/>
                  <a:gd name="T9" fmla="*/ 68 h 547"/>
                  <a:gd name="T10" fmla="*/ 987 w 1211"/>
                  <a:gd name="T11" fmla="*/ 234 h 547"/>
                  <a:gd name="T12" fmla="*/ 1050 w 1211"/>
                  <a:gd name="T13" fmla="*/ 476 h 547"/>
                  <a:gd name="T14" fmla="*/ 1211 w 1211"/>
                  <a:gd name="T15" fmla="*/ 547 h 547"/>
                  <a:gd name="T16" fmla="*/ 972 w 1211"/>
                  <a:gd name="T17" fmla="*/ 488 h 547"/>
                  <a:gd name="T18" fmla="*/ 906 w 1211"/>
                  <a:gd name="T19" fmla="*/ 259 h 547"/>
                  <a:gd name="T20" fmla="*/ 486 w 1211"/>
                  <a:gd name="T21" fmla="*/ 114 h 547"/>
                  <a:gd name="T22" fmla="*/ 207 w 1211"/>
                  <a:gd name="T23" fmla="*/ 73 h 547"/>
                  <a:gd name="T24" fmla="*/ 207 w 1211"/>
                  <a:gd name="T25" fmla="*/ 73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1" h="547">
                    <a:moveTo>
                      <a:pt x="207" y="73"/>
                    </a:moveTo>
                    <a:lnTo>
                      <a:pt x="181" y="171"/>
                    </a:lnTo>
                    <a:lnTo>
                      <a:pt x="0" y="264"/>
                    </a:lnTo>
                    <a:lnTo>
                      <a:pt x="15" y="0"/>
                    </a:lnTo>
                    <a:lnTo>
                      <a:pt x="466" y="68"/>
                    </a:lnTo>
                    <a:lnTo>
                      <a:pt x="987" y="234"/>
                    </a:lnTo>
                    <a:lnTo>
                      <a:pt x="1050" y="476"/>
                    </a:lnTo>
                    <a:lnTo>
                      <a:pt x="1211" y="547"/>
                    </a:lnTo>
                    <a:lnTo>
                      <a:pt x="972" y="488"/>
                    </a:lnTo>
                    <a:lnTo>
                      <a:pt x="906" y="259"/>
                    </a:lnTo>
                    <a:lnTo>
                      <a:pt x="486" y="114"/>
                    </a:lnTo>
                    <a:lnTo>
                      <a:pt x="207" y="73"/>
                    </a:lnTo>
                    <a:lnTo>
                      <a:pt x="207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5" name="Freeform 25"/>
              <p:cNvSpPr>
                <a:spLocks/>
              </p:cNvSpPr>
              <p:nvPr/>
            </p:nvSpPr>
            <p:spPr bwMode="auto">
              <a:xfrm>
                <a:off x="3360" y="2940"/>
                <a:ext cx="720" cy="622"/>
              </a:xfrm>
              <a:custGeom>
                <a:avLst/>
                <a:gdLst>
                  <a:gd name="T0" fmla="*/ 0 w 2881"/>
                  <a:gd name="T1" fmla="*/ 441 h 2489"/>
                  <a:gd name="T2" fmla="*/ 72 w 2881"/>
                  <a:gd name="T3" fmla="*/ 887 h 2489"/>
                  <a:gd name="T4" fmla="*/ 206 w 2881"/>
                  <a:gd name="T5" fmla="*/ 1743 h 2489"/>
                  <a:gd name="T6" fmla="*/ 232 w 2881"/>
                  <a:gd name="T7" fmla="*/ 2152 h 2489"/>
                  <a:gd name="T8" fmla="*/ 253 w 2881"/>
                  <a:gd name="T9" fmla="*/ 2459 h 2489"/>
                  <a:gd name="T10" fmla="*/ 403 w 2881"/>
                  <a:gd name="T11" fmla="*/ 2489 h 2489"/>
                  <a:gd name="T12" fmla="*/ 299 w 2881"/>
                  <a:gd name="T13" fmla="*/ 2391 h 2489"/>
                  <a:gd name="T14" fmla="*/ 289 w 2881"/>
                  <a:gd name="T15" fmla="*/ 2007 h 2489"/>
                  <a:gd name="T16" fmla="*/ 232 w 2881"/>
                  <a:gd name="T17" fmla="*/ 1566 h 2489"/>
                  <a:gd name="T18" fmla="*/ 98 w 2881"/>
                  <a:gd name="T19" fmla="*/ 633 h 2489"/>
                  <a:gd name="T20" fmla="*/ 118 w 2881"/>
                  <a:gd name="T21" fmla="*/ 539 h 2489"/>
                  <a:gd name="T22" fmla="*/ 403 w 2881"/>
                  <a:gd name="T23" fmla="*/ 581 h 2489"/>
                  <a:gd name="T24" fmla="*/ 920 w 2881"/>
                  <a:gd name="T25" fmla="*/ 706 h 2489"/>
                  <a:gd name="T26" fmla="*/ 1645 w 2881"/>
                  <a:gd name="T27" fmla="*/ 945 h 2489"/>
                  <a:gd name="T28" fmla="*/ 1049 w 2881"/>
                  <a:gd name="T29" fmla="*/ 664 h 2489"/>
                  <a:gd name="T30" fmla="*/ 475 w 2881"/>
                  <a:gd name="T31" fmla="*/ 488 h 2489"/>
                  <a:gd name="T32" fmla="*/ 248 w 2881"/>
                  <a:gd name="T33" fmla="*/ 436 h 2489"/>
                  <a:gd name="T34" fmla="*/ 672 w 2881"/>
                  <a:gd name="T35" fmla="*/ 249 h 2489"/>
                  <a:gd name="T36" fmla="*/ 1158 w 2881"/>
                  <a:gd name="T37" fmla="*/ 129 h 2489"/>
                  <a:gd name="T38" fmla="*/ 1593 w 2881"/>
                  <a:gd name="T39" fmla="*/ 83 h 2489"/>
                  <a:gd name="T40" fmla="*/ 2373 w 2881"/>
                  <a:gd name="T41" fmla="*/ 302 h 2489"/>
                  <a:gd name="T42" fmla="*/ 2881 w 2881"/>
                  <a:gd name="T43" fmla="*/ 478 h 2489"/>
                  <a:gd name="T44" fmla="*/ 2581 w 2881"/>
                  <a:gd name="T45" fmla="*/ 327 h 2489"/>
                  <a:gd name="T46" fmla="*/ 2136 w 2881"/>
                  <a:gd name="T47" fmla="*/ 166 h 2489"/>
                  <a:gd name="T48" fmla="*/ 1535 w 2881"/>
                  <a:gd name="T49" fmla="*/ 0 h 2489"/>
                  <a:gd name="T50" fmla="*/ 1013 w 2881"/>
                  <a:gd name="T51" fmla="*/ 68 h 2489"/>
                  <a:gd name="T52" fmla="*/ 465 w 2881"/>
                  <a:gd name="T53" fmla="*/ 234 h 2489"/>
                  <a:gd name="T54" fmla="*/ 0 w 2881"/>
                  <a:gd name="T55" fmla="*/ 441 h 2489"/>
                  <a:gd name="T56" fmla="*/ 0 w 2881"/>
                  <a:gd name="T57" fmla="*/ 441 h 2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1" h="2489">
                    <a:moveTo>
                      <a:pt x="0" y="441"/>
                    </a:moveTo>
                    <a:lnTo>
                      <a:pt x="72" y="887"/>
                    </a:lnTo>
                    <a:lnTo>
                      <a:pt x="206" y="1743"/>
                    </a:lnTo>
                    <a:lnTo>
                      <a:pt x="232" y="2152"/>
                    </a:lnTo>
                    <a:lnTo>
                      <a:pt x="253" y="2459"/>
                    </a:lnTo>
                    <a:lnTo>
                      <a:pt x="403" y="2489"/>
                    </a:lnTo>
                    <a:lnTo>
                      <a:pt x="299" y="2391"/>
                    </a:lnTo>
                    <a:lnTo>
                      <a:pt x="289" y="2007"/>
                    </a:lnTo>
                    <a:lnTo>
                      <a:pt x="232" y="1566"/>
                    </a:lnTo>
                    <a:lnTo>
                      <a:pt x="98" y="633"/>
                    </a:lnTo>
                    <a:lnTo>
                      <a:pt x="118" y="539"/>
                    </a:lnTo>
                    <a:lnTo>
                      <a:pt x="403" y="581"/>
                    </a:lnTo>
                    <a:lnTo>
                      <a:pt x="920" y="706"/>
                    </a:lnTo>
                    <a:lnTo>
                      <a:pt x="1645" y="945"/>
                    </a:lnTo>
                    <a:lnTo>
                      <a:pt x="1049" y="664"/>
                    </a:lnTo>
                    <a:lnTo>
                      <a:pt x="475" y="488"/>
                    </a:lnTo>
                    <a:lnTo>
                      <a:pt x="248" y="436"/>
                    </a:lnTo>
                    <a:lnTo>
                      <a:pt x="672" y="249"/>
                    </a:lnTo>
                    <a:lnTo>
                      <a:pt x="1158" y="129"/>
                    </a:lnTo>
                    <a:lnTo>
                      <a:pt x="1593" y="83"/>
                    </a:lnTo>
                    <a:lnTo>
                      <a:pt x="2373" y="302"/>
                    </a:lnTo>
                    <a:lnTo>
                      <a:pt x="2881" y="478"/>
                    </a:lnTo>
                    <a:lnTo>
                      <a:pt x="2581" y="327"/>
                    </a:lnTo>
                    <a:lnTo>
                      <a:pt x="2136" y="166"/>
                    </a:lnTo>
                    <a:lnTo>
                      <a:pt x="1535" y="0"/>
                    </a:lnTo>
                    <a:lnTo>
                      <a:pt x="1013" y="68"/>
                    </a:lnTo>
                    <a:lnTo>
                      <a:pt x="465" y="234"/>
                    </a:lnTo>
                    <a:lnTo>
                      <a:pt x="0" y="441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6" name="Freeform 26"/>
              <p:cNvSpPr>
                <a:spLocks/>
              </p:cNvSpPr>
              <p:nvPr/>
            </p:nvSpPr>
            <p:spPr bwMode="auto">
              <a:xfrm>
                <a:off x="3466" y="3012"/>
                <a:ext cx="79" cy="43"/>
              </a:xfrm>
              <a:custGeom>
                <a:avLst/>
                <a:gdLst>
                  <a:gd name="T0" fmla="*/ 0 w 315"/>
                  <a:gd name="T1" fmla="*/ 125 h 171"/>
                  <a:gd name="T2" fmla="*/ 170 w 315"/>
                  <a:gd name="T3" fmla="*/ 37 h 171"/>
                  <a:gd name="T4" fmla="*/ 315 w 315"/>
                  <a:gd name="T5" fmla="*/ 0 h 171"/>
                  <a:gd name="T6" fmla="*/ 144 w 315"/>
                  <a:gd name="T7" fmla="*/ 171 h 171"/>
                  <a:gd name="T8" fmla="*/ 0 w 315"/>
                  <a:gd name="T9" fmla="*/ 125 h 171"/>
                  <a:gd name="T10" fmla="*/ 0 w 315"/>
                  <a:gd name="T11" fmla="*/ 12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5" h="171">
                    <a:moveTo>
                      <a:pt x="0" y="125"/>
                    </a:moveTo>
                    <a:lnTo>
                      <a:pt x="170" y="37"/>
                    </a:lnTo>
                    <a:lnTo>
                      <a:pt x="315" y="0"/>
                    </a:lnTo>
                    <a:lnTo>
                      <a:pt x="144" y="171"/>
                    </a:lnTo>
                    <a:lnTo>
                      <a:pt x="0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7" name="Freeform 27"/>
              <p:cNvSpPr>
                <a:spLocks/>
              </p:cNvSpPr>
              <p:nvPr/>
            </p:nvSpPr>
            <p:spPr bwMode="auto">
              <a:xfrm>
                <a:off x="3514" y="3003"/>
                <a:ext cx="73" cy="66"/>
              </a:xfrm>
              <a:custGeom>
                <a:avLst/>
                <a:gdLst>
                  <a:gd name="T0" fmla="*/ 0 w 296"/>
                  <a:gd name="T1" fmla="*/ 212 h 264"/>
                  <a:gd name="T2" fmla="*/ 171 w 296"/>
                  <a:gd name="T3" fmla="*/ 36 h 264"/>
                  <a:gd name="T4" fmla="*/ 296 w 296"/>
                  <a:gd name="T5" fmla="*/ 0 h 264"/>
                  <a:gd name="T6" fmla="*/ 183 w 296"/>
                  <a:gd name="T7" fmla="*/ 129 h 264"/>
                  <a:gd name="T8" fmla="*/ 130 w 296"/>
                  <a:gd name="T9" fmla="*/ 264 h 264"/>
                  <a:gd name="T10" fmla="*/ 0 w 296"/>
                  <a:gd name="T11" fmla="*/ 212 h 264"/>
                  <a:gd name="T12" fmla="*/ 0 w 296"/>
                  <a:gd name="T13" fmla="*/ 21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264">
                    <a:moveTo>
                      <a:pt x="0" y="212"/>
                    </a:moveTo>
                    <a:lnTo>
                      <a:pt x="171" y="36"/>
                    </a:lnTo>
                    <a:lnTo>
                      <a:pt x="296" y="0"/>
                    </a:lnTo>
                    <a:lnTo>
                      <a:pt x="183" y="129"/>
                    </a:lnTo>
                    <a:lnTo>
                      <a:pt x="130" y="264"/>
                    </a:lnTo>
                    <a:lnTo>
                      <a:pt x="0" y="212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8" name="Freeform 28"/>
              <p:cNvSpPr>
                <a:spLocks/>
              </p:cNvSpPr>
              <p:nvPr/>
            </p:nvSpPr>
            <p:spPr bwMode="auto">
              <a:xfrm>
                <a:off x="3559" y="2999"/>
                <a:ext cx="71" cy="82"/>
              </a:xfrm>
              <a:custGeom>
                <a:avLst/>
                <a:gdLst>
                  <a:gd name="T0" fmla="*/ 0 w 281"/>
                  <a:gd name="T1" fmla="*/ 287 h 327"/>
                  <a:gd name="T2" fmla="*/ 56 w 281"/>
                  <a:gd name="T3" fmla="*/ 137 h 327"/>
                  <a:gd name="T4" fmla="*/ 191 w 281"/>
                  <a:gd name="T5" fmla="*/ 13 h 327"/>
                  <a:gd name="T6" fmla="*/ 281 w 281"/>
                  <a:gd name="T7" fmla="*/ 0 h 327"/>
                  <a:gd name="T8" fmla="*/ 171 w 281"/>
                  <a:gd name="T9" fmla="*/ 132 h 327"/>
                  <a:gd name="T10" fmla="*/ 146 w 281"/>
                  <a:gd name="T11" fmla="*/ 327 h 327"/>
                  <a:gd name="T12" fmla="*/ 0 w 281"/>
                  <a:gd name="T13" fmla="*/ 287 h 327"/>
                  <a:gd name="T14" fmla="*/ 0 w 281"/>
                  <a:gd name="T15" fmla="*/ 28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27">
                    <a:moveTo>
                      <a:pt x="0" y="287"/>
                    </a:moveTo>
                    <a:lnTo>
                      <a:pt x="56" y="137"/>
                    </a:lnTo>
                    <a:lnTo>
                      <a:pt x="191" y="13"/>
                    </a:lnTo>
                    <a:lnTo>
                      <a:pt x="281" y="0"/>
                    </a:lnTo>
                    <a:lnTo>
                      <a:pt x="171" y="132"/>
                    </a:lnTo>
                    <a:lnTo>
                      <a:pt x="146" y="327"/>
                    </a:lnTo>
                    <a:lnTo>
                      <a:pt x="0" y="287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09" name="Freeform 29"/>
              <p:cNvSpPr>
                <a:spLocks/>
              </p:cNvSpPr>
              <p:nvPr/>
            </p:nvSpPr>
            <p:spPr bwMode="auto">
              <a:xfrm>
                <a:off x="3605" y="3041"/>
                <a:ext cx="30" cy="56"/>
              </a:xfrm>
              <a:custGeom>
                <a:avLst/>
                <a:gdLst>
                  <a:gd name="T0" fmla="*/ 0 w 120"/>
                  <a:gd name="T1" fmla="*/ 176 h 223"/>
                  <a:gd name="T2" fmla="*/ 53 w 120"/>
                  <a:gd name="T3" fmla="*/ 0 h 223"/>
                  <a:gd name="T4" fmla="*/ 110 w 120"/>
                  <a:gd name="T5" fmla="*/ 46 h 223"/>
                  <a:gd name="T6" fmla="*/ 120 w 120"/>
                  <a:gd name="T7" fmla="*/ 223 h 223"/>
                  <a:gd name="T8" fmla="*/ 0 w 120"/>
                  <a:gd name="T9" fmla="*/ 176 h 223"/>
                  <a:gd name="T10" fmla="*/ 0 w 120"/>
                  <a:gd name="T11" fmla="*/ 176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223">
                    <a:moveTo>
                      <a:pt x="0" y="176"/>
                    </a:moveTo>
                    <a:lnTo>
                      <a:pt x="53" y="0"/>
                    </a:lnTo>
                    <a:lnTo>
                      <a:pt x="110" y="46"/>
                    </a:lnTo>
                    <a:lnTo>
                      <a:pt x="120" y="223"/>
                    </a:lnTo>
                    <a:lnTo>
                      <a:pt x="0" y="176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0" name="Freeform 30"/>
              <p:cNvSpPr>
                <a:spLocks/>
              </p:cNvSpPr>
              <p:nvPr/>
            </p:nvSpPr>
            <p:spPr bwMode="auto">
              <a:xfrm>
                <a:off x="3619" y="3003"/>
                <a:ext cx="37" cy="43"/>
              </a:xfrm>
              <a:custGeom>
                <a:avLst/>
                <a:gdLst>
                  <a:gd name="T0" fmla="*/ 0 w 149"/>
                  <a:gd name="T1" fmla="*/ 121 h 168"/>
                  <a:gd name="T2" fmla="*/ 88 w 149"/>
                  <a:gd name="T3" fmla="*/ 0 h 168"/>
                  <a:gd name="T4" fmla="*/ 149 w 149"/>
                  <a:gd name="T5" fmla="*/ 4 h 168"/>
                  <a:gd name="T6" fmla="*/ 68 w 149"/>
                  <a:gd name="T7" fmla="*/ 168 h 168"/>
                  <a:gd name="T8" fmla="*/ 0 w 149"/>
                  <a:gd name="T9" fmla="*/ 121 h 168"/>
                  <a:gd name="T10" fmla="*/ 0 w 149"/>
                  <a:gd name="T11" fmla="*/ 12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68">
                    <a:moveTo>
                      <a:pt x="0" y="121"/>
                    </a:moveTo>
                    <a:lnTo>
                      <a:pt x="88" y="0"/>
                    </a:lnTo>
                    <a:lnTo>
                      <a:pt x="149" y="4"/>
                    </a:lnTo>
                    <a:lnTo>
                      <a:pt x="68" y="168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1" name="Freeform 31"/>
              <p:cNvSpPr>
                <a:spLocks/>
              </p:cNvSpPr>
              <p:nvPr/>
            </p:nvSpPr>
            <p:spPr bwMode="auto">
              <a:xfrm>
                <a:off x="3645" y="2984"/>
                <a:ext cx="36" cy="14"/>
              </a:xfrm>
              <a:custGeom>
                <a:avLst/>
                <a:gdLst>
                  <a:gd name="T0" fmla="*/ 15 w 144"/>
                  <a:gd name="T1" fmla="*/ 26 h 56"/>
                  <a:gd name="T2" fmla="*/ 144 w 144"/>
                  <a:gd name="T3" fmla="*/ 0 h 56"/>
                  <a:gd name="T4" fmla="*/ 83 w 144"/>
                  <a:gd name="T5" fmla="*/ 51 h 56"/>
                  <a:gd name="T6" fmla="*/ 0 w 144"/>
                  <a:gd name="T7" fmla="*/ 56 h 56"/>
                  <a:gd name="T8" fmla="*/ 15 w 144"/>
                  <a:gd name="T9" fmla="*/ 26 h 56"/>
                  <a:gd name="T10" fmla="*/ 15 w 144"/>
                  <a:gd name="T11" fmla="*/ 2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56">
                    <a:moveTo>
                      <a:pt x="15" y="26"/>
                    </a:moveTo>
                    <a:lnTo>
                      <a:pt x="144" y="0"/>
                    </a:lnTo>
                    <a:lnTo>
                      <a:pt x="83" y="51"/>
                    </a:lnTo>
                    <a:lnTo>
                      <a:pt x="0" y="56"/>
                    </a:lnTo>
                    <a:lnTo>
                      <a:pt x="15" y="26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2" name="Freeform 32"/>
              <p:cNvSpPr>
                <a:spLocks/>
              </p:cNvSpPr>
              <p:nvPr/>
            </p:nvSpPr>
            <p:spPr bwMode="auto">
              <a:xfrm>
                <a:off x="3475" y="3362"/>
                <a:ext cx="103" cy="97"/>
              </a:xfrm>
              <a:custGeom>
                <a:avLst/>
                <a:gdLst>
                  <a:gd name="T0" fmla="*/ 14 w 412"/>
                  <a:gd name="T1" fmla="*/ 14 h 389"/>
                  <a:gd name="T2" fmla="*/ 87 w 412"/>
                  <a:gd name="T3" fmla="*/ 33 h 389"/>
                  <a:gd name="T4" fmla="*/ 129 w 412"/>
                  <a:gd name="T5" fmla="*/ 0 h 389"/>
                  <a:gd name="T6" fmla="*/ 216 w 412"/>
                  <a:gd name="T7" fmla="*/ 19 h 389"/>
                  <a:gd name="T8" fmla="*/ 264 w 412"/>
                  <a:gd name="T9" fmla="*/ 87 h 389"/>
                  <a:gd name="T10" fmla="*/ 240 w 412"/>
                  <a:gd name="T11" fmla="*/ 201 h 389"/>
                  <a:gd name="T12" fmla="*/ 412 w 412"/>
                  <a:gd name="T13" fmla="*/ 288 h 389"/>
                  <a:gd name="T14" fmla="*/ 412 w 412"/>
                  <a:gd name="T15" fmla="*/ 331 h 389"/>
                  <a:gd name="T16" fmla="*/ 336 w 412"/>
                  <a:gd name="T17" fmla="*/ 385 h 389"/>
                  <a:gd name="T18" fmla="*/ 250 w 412"/>
                  <a:gd name="T19" fmla="*/ 389 h 389"/>
                  <a:gd name="T20" fmla="*/ 140 w 412"/>
                  <a:gd name="T21" fmla="*/ 331 h 389"/>
                  <a:gd name="T22" fmla="*/ 106 w 412"/>
                  <a:gd name="T23" fmla="*/ 196 h 389"/>
                  <a:gd name="T24" fmla="*/ 24 w 412"/>
                  <a:gd name="T25" fmla="*/ 154 h 389"/>
                  <a:gd name="T26" fmla="*/ 0 w 412"/>
                  <a:gd name="T27" fmla="*/ 96 h 389"/>
                  <a:gd name="T28" fmla="*/ 14 w 412"/>
                  <a:gd name="T29" fmla="*/ 14 h 389"/>
                  <a:gd name="T30" fmla="*/ 14 w 412"/>
                  <a:gd name="T31" fmla="*/ 1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2" h="389">
                    <a:moveTo>
                      <a:pt x="14" y="14"/>
                    </a:moveTo>
                    <a:lnTo>
                      <a:pt x="87" y="33"/>
                    </a:lnTo>
                    <a:lnTo>
                      <a:pt x="129" y="0"/>
                    </a:lnTo>
                    <a:lnTo>
                      <a:pt x="216" y="19"/>
                    </a:lnTo>
                    <a:lnTo>
                      <a:pt x="264" y="87"/>
                    </a:lnTo>
                    <a:lnTo>
                      <a:pt x="240" y="201"/>
                    </a:lnTo>
                    <a:lnTo>
                      <a:pt x="412" y="288"/>
                    </a:lnTo>
                    <a:lnTo>
                      <a:pt x="412" y="331"/>
                    </a:lnTo>
                    <a:lnTo>
                      <a:pt x="336" y="385"/>
                    </a:lnTo>
                    <a:lnTo>
                      <a:pt x="250" y="389"/>
                    </a:lnTo>
                    <a:lnTo>
                      <a:pt x="140" y="331"/>
                    </a:lnTo>
                    <a:lnTo>
                      <a:pt x="106" y="196"/>
                    </a:lnTo>
                    <a:lnTo>
                      <a:pt x="24" y="154"/>
                    </a:lnTo>
                    <a:lnTo>
                      <a:pt x="0" y="9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3" name="Freeform 33"/>
              <p:cNvSpPr>
                <a:spLocks/>
              </p:cNvSpPr>
              <p:nvPr/>
            </p:nvSpPr>
            <p:spPr bwMode="auto">
              <a:xfrm>
                <a:off x="3481" y="3382"/>
                <a:ext cx="21" cy="37"/>
              </a:xfrm>
              <a:custGeom>
                <a:avLst/>
                <a:gdLst>
                  <a:gd name="T0" fmla="*/ 0 w 84"/>
                  <a:gd name="T1" fmla="*/ 48 h 146"/>
                  <a:gd name="T2" fmla="*/ 26 w 84"/>
                  <a:gd name="T3" fmla="*/ 3 h 146"/>
                  <a:gd name="T4" fmla="*/ 79 w 84"/>
                  <a:gd name="T5" fmla="*/ 0 h 146"/>
                  <a:gd name="T6" fmla="*/ 84 w 84"/>
                  <a:gd name="T7" fmla="*/ 146 h 146"/>
                  <a:gd name="T8" fmla="*/ 0 w 84"/>
                  <a:gd name="T9" fmla="*/ 75 h 146"/>
                  <a:gd name="T10" fmla="*/ 0 w 84"/>
                  <a:gd name="T11" fmla="*/ 48 h 146"/>
                  <a:gd name="T12" fmla="*/ 0 w 84"/>
                  <a:gd name="T13" fmla="*/ 4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6">
                    <a:moveTo>
                      <a:pt x="0" y="48"/>
                    </a:moveTo>
                    <a:lnTo>
                      <a:pt x="26" y="3"/>
                    </a:lnTo>
                    <a:lnTo>
                      <a:pt x="79" y="0"/>
                    </a:lnTo>
                    <a:lnTo>
                      <a:pt x="84" y="146"/>
                    </a:lnTo>
                    <a:lnTo>
                      <a:pt x="0" y="75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4" name="Freeform 34"/>
              <p:cNvSpPr>
                <a:spLocks/>
              </p:cNvSpPr>
              <p:nvPr/>
            </p:nvSpPr>
            <p:spPr bwMode="auto">
              <a:xfrm>
                <a:off x="3514" y="3435"/>
                <a:ext cx="63" cy="31"/>
              </a:xfrm>
              <a:custGeom>
                <a:avLst/>
                <a:gdLst>
                  <a:gd name="T0" fmla="*/ 0 w 253"/>
                  <a:gd name="T1" fmla="*/ 31 h 123"/>
                  <a:gd name="T2" fmla="*/ 111 w 253"/>
                  <a:gd name="T3" fmla="*/ 43 h 123"/>
                  <a:gd name="T4" fmla="*/ 130 w 253"/>
                  <a:gd name="T5" fmla="*/ 0 h 123"/>
                  <a:gd name="T6" fmla="*/ 253 w 253"/>
                  <a:gd name="T7" fmla="*/ 21 h 123"/>
                  <a:gd name="T8" fmla="*/ 211 w 253"/>
                  <a:gd name="T9" fmla="*/ 123 h 123"/>
                  <a:gd name="T10" fmla="*/ 58 w 253"/>
                  <a:gd name="T11" fmla="*/ 103 h 123"/>
                  <a:gd name="T12" fmla="*/ 0 w 253"/>
                  <a:gd name="T13" fmla="*/ 31 h 123"/>
                  <a:gd name="T14" fmla="*/ 0 w 253"/>
                  <a:gd name="T15" fmla="*/ 3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123">
                    <a:moveTo>
                      <a:pt x="0" y="31"/>
                    </a:moveTo>
                    <a:lnTo>
                      <a:pt x="111" y="43"/>
                    </a:lnTo>
                    <a:lnTo>
                      <a:pt x="130" y="0"/>
                    </a:lnTo>
                    <a:lnTo>
                      <a:pt x="253" y="21"/>
                    </a:lnTo>
                    <a:lnTo>
                      <a:pt x="211" y="123"/>
                    </a:lnTo>
                    <a:lnTo>
                      <a:pt x="58" y="103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5" name="Freeform 35"/>
              <p:cNvSpPr>
                <a:spLocks/>
              </p:cNvSpPr>
              <p:nvPr/>
            </p:nvSpPr>
            <p:spPr bwMode="auto">
              <a:xfrm>
                <a:off x="3515" y="3372"/>
                <a:ext cx="26" cy="35"/>
              </a:xfrm>
              <a:custGeom>
                <a:avLst/>
                <a:gdLst>
                  <a:gd name="T0" fmla="*/ 51 w 106"/>
                  <a:gd name="T1" fmla="*/ 140 h 140"/>
                  <a:gd name="T2" fmla="*/ 0 w 106"/>
                  <a:gd name="T3" fmla="*/ 31 h 140"/>
                  <a:gd name="T4" fmla="*/ 53 w 106"/>
                  <a:gd name="T5" fmla="*/ 0 h 140"/>
                  <a:gd name="T6" fmla="*/ 106 w 106"/>
                  <a:gd name="T7" fmla="*/ 49 h 140"/>
                  <a:gd name="T8" fmla="*/ 96 w 106"/>
                  <a:gd name="T9" fmla="*/ 128 h 140"/>
                  <a:gd name="T10" fmla="*/ 51 w 106"/>
                  <a:gd name="T11" fmla="*/ 140 h 140"/>
                  <a:gd name="T12" fmla="*/ 51 w 106"/>
                  <a:gd name="T1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40">
                    <a:moveTo>
                      <a:pt x="51" y="140"/>
                    </a:moveTo>
                    <a:lnTo>
                      <a:pt x="0" y="31"/>
                    </a:lnTo>
                    <a:lnTo>
                      <a:pt x="53" y="0"/>
                    </a:lnTo>
                    <a:lnTo>
                      <a:pt x="106" y="49"/>
                    </a:lnTo>
                    <a:lnTo>
                      <a:pt x="96" y="128"/>
                    </a:lnTo>
                    <a:lnTo>
                      <a:pt x="51" y="140"/>
                    </a:lnTo>
                    <a:lnTo>
                      <a:pt x="51" y="140"/>
                    </a:lnTo>
                    <a:close/>
                  </a:path>
                </a:pathLst>
              </a:custGeom>
              <a:solidFill>
                <a:srgbClr val="998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6" name="Freeform 36"/>
              <p:cNvSpPr>
                <a:spLocks/>
              </p:cNvSpPr>
              <p:nvPr/>
            </p:nvSpPr>
            <p:spPr bwMode="auto">
              <a:xfrm>
                <a:off x="3517" y="3365"/>
                <a:ext cx="39" cy="62"/>
              </a:xfrm>
              <a:custGeom>
                <a:avLst/>
                <a:gdLst>
                  <a:gd name="T0" fmla="*/ 71 w 156"/>
                  <a:gd name="T1" fmla="*/ 52 h 249"/>
                  <a:gd name="T2" fmla="*/ 27 w 156"/>
                  <a:gd name="T3" fmla="*/ 120 h 249"/>
                  <a:gd name="T4" fmla="*/ 49 w 156"/>
                  <a:gd name="T5" fmla="*/ 194 h 249"/>
                  <a:gd name="T6" fmla="*/ 156 w 156"/>
                  <a:gd name="T7" fmla="*/ 249 h 249"/>
                  <a:gd name="T8" fmla="*/ 125 w 156"/>
                  <a:gd name="T9" fmla="*/ 176 h 249"/>
                  <a:gd name="T10" fmla="*/ 132 w 156"/>
                  <a:gd name="T11" fmla="*/ 72 h 249"/>
                  <a:gd name="T12" fmla="*/ 73 w 156"/>
                  <a:gd name="T13" fmla="*/ 15 h 249"/>
                  <a:gd name="T14" fmla="*/ 0 w 156"/>
                  <a:gd name="T15" fmla="*/ 0 h 249"/>
                  <a:gd name="T16" fmla="*/ 71 w 156"/>
                  <a:gd name="T17" fmla="*/ 52 h 249"/>
                  <a:gd name="T18" fmla="*/ 71 w 156"/>
                  <a:gd name="T19" fmla="*/ 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49">
                    <a:moveTo>
                      <a:pt x="71" y="52"/>
                    </a:moveTo>
                    <a:lnTo>
                      <a:pt x="27" y="120"/>
                    </a:lnTo>
                    <a:lnTo>
                      <a:pt x="49" y="194"/>
                    </a:lnTo>
                    <a:lnTo>
                      <a:pt x="156" y="249"/>
                    </a:lnTo>
                    <a:lnTo>
                      <a:pt x="125" y="176"/>
                    </a:lnTo>
                    <a:lnTo>
                      <a:pt x="132" y="72"/>
                    </a:lnTo>
                    <a:lnTo>
                      <a:pt x="73" y="15"/>
                    </a:lnTo>
                    <a:lnTo>
                      <a:pt x="0" y="0"/>
                    </a:lnTo>
                    <a:lnTo>
                      <a:pt x="71" y="52"/>
                    </a:lnTo>
                    <a:lnTo>
                      <a:pt x="71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7" name="Freeform 37"/>
              <p:cNvSpPr>
                <a:spLocks/>
              </p:cNvSpPr>
              <p:nvPr/>
            </p:nvSpPr>
            <p:spPr bwMode="auto">
              <a:xfrm>
                <a:off x="3472" y="3361"/>
                <a:ext cx="108" cy="106"/>
              </a:xfrm>
              <a:custGeom>
                <a:avLst/>
                <a:gdLst>
                  <a:gd name="T0" fmla="*/ 36 w 432"/>
                  <a:gd name="T1" fmla="*/ 61 h 423"/>
                  <a:gd name="T2" fmla="*/ 29 w 432"/>
                  <a:gd name="T3" fmla="*/ 125 h 423"/>
                  <a:gd name="T4" fmla="*/ 88 w 432"/>
                  <a:gd name="T5" fmla="*/ 166 h 423"/>
                  <a:gd name="T6" fmla="*/ 115 w 432"/>
                  <a:gd name="T7" fmla="*/ 112 h 423"/>
                  <a:gd name="T8" fmla="*/ 144 w 432"/>
                  <a:gd name="T9" fmla="*/ 249 h 423"/>
                  <a:gd name="T10" fmla="*/ 196 w 432"/>
                  <a:gd name="T11" fmla="*/ 346 h 423"/>
                  <a:gd name="T12" fmla="*/ 308 w 432"/>
                  <a:gd name="T13" fmla="*/ 393 h 423"/>
                  <a:gd name="T14" fmla="*/ 352 w 432"/>
                  <a:gd name="T15" fmla="*/ 332 h 423"/>
                  <a:gd name="T16" fmla="*/ 427 w 432"/>
                  <a:gd name="T17" fmla="*/ 307 h 423"/>
                  <a:gd name="T18" fmla="*/ 432 w 432"/>
                  <a:gd name="T19" fmla="*/ 364 h 423"/>
                  <a:gd name="T20" fmla="*/ 369 w 432"/>
                  <a:gd name="T21" fmla="*/ 423 h 423"/>
                  <a:gd name="T22" fmla="*/ 245 w 432"/>
                  <a:gd name="T23" fmla="*/ 415 h 423"/>
                  <a:gd name="T24" fmla="*/ 122 w 432"/>
                  <a:gd name="T25" fmla="*/ 361 h 423"/>
                  <a:gd name="T26" fmla="*/ 90 w 432"/>
                  <a:gd name="T27" fmla="*/ 208 h 423"/>
                  <a:gd name="T28" fmla="*/ 36 w 432"/>
                  <a:gd name="T29" fmla="*/ 164 h 423"/>
                  <a:gd name="T30" fmla="*/ 0 w 432"/>
                  <a:gd name="T31" fmla="*/ 112 h 423"/>
                  <a:gd name="T32" fmla="*/ 15 w 432"/>
                  <a:gd name="T33" fmla="*/ 22 h 423"/>
                  <a:gd name="T34" fmla="*/ 93 w 432"/>
                  <a:gd name="T35" fmla="*/ 0 h 423"/>
                  <a:gd name="T36" fmla="*/ 129 w 432"/>
                  <a:gd name="T37" fmla="*/ 17 h 423"/>
                  <a:gd name="T38" fmla="*/ 108 w 432"/>
                  <a:gd name="T39" fmla="*/ 68 h 423"/>
                  <a:gd name="T40" fmla="*/ 75 w 432"/>
                  <a:gd name="T41" fmla="*/ 45 h 423"/>
                  <a:gd name="T42" fmla="*/ 36 w 432"/>
                  <a:gd name="T43" fmla="*/ 61 h 423"/>
                  <a:gd name="T44" fmla="*/ 36 w 432"/>
                  <a:gd name="T45" fmla="*/ 6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2" h="423">
                    <a:moveTo>
                      <a:pt x="36" y="61"/>
                    </a:moveTo>
                    <a:lnTo>
                      <a:pt x="29" y="125"/>
                    </a:lnTo>
                    <a:lnTo>
                      <a:pt x="88" y="166"/>
                    </a:lnTo>
                    <a:lnTo>
                      <a:pt x="115" y="112"/>
                    </a:lnTo>
                    <a:lnTo>
                      <a:pt x="144" y="249"/>
                    </a:lnTo>
                    <a:lnTo>
                      <a:pt x="196" y="346"/>
                    </a:lnTo>
                    <a:lnTo>
                      <a:pt x="308" y="393"/>
                    </a:lnTo>
                    <a:lnTo>
                      <a:pt x="352" y="332"/>
                    </a:lnTo>
                    <a:lnTo>
                      <a:pt x="427" y="307"/>
                    </a:lnTo>
                    <a:lnTo>
                      <a:pt x="432" y="364"/>
                    </a:lnTo>
                    <a:lnTo>
                      <a:pt x="369" y="423"/>
                    </a:lnTo>
                    <a:lnTo>
                      <a:pt x="245" y="415"/>
                    </a:lnTo>
                    <a:lnTo>
                      <a:pt x="122" y="361"/>
                    </a:lnTo>
                    <a:lnTo>
                      <a:pt x="90" y="208"/>
                    </a:lnTo>
                    <a:lnTo>
                      <a:pt x="36" y="164"/>
                    </a:lnTo>
                    <a:lnTo>
                      <a:pt x="0" y="112"/>
                    </a:lnTo>
                    <a:lnTo>
                      <a:pt x="15" y="22"/>
                    </a:lnTo>
                    <a:lnTo>
                      <a:pt x="93" y="0"/>
                    </a:lnTo>
                    <a:lnTo>
                      <a:pt x="129" y="17"/>
                    </a:lnTo>
                    <a:lnTo>
                      <a:pt x="108" y="68"/>
                    </a:lnTo>
                    <a:lnTo>
                      <a:pt x="75" y="45"/>
                    </a:lnTo>
                    <a:lnTo>
                      <a:pt x="36" y="61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8" name="Freeform 38"/>
              <p:cNvSpPr>
                <a:spLocks/>
              </p:cNvSpPr>
              <p:nvPr/>
            </p:nvSpPr>
            <p:spPr bwMode="auto">
              <a:xfrm>
                <a:off x="3569" y="3248"/>
                <a:ext cx="62" cy="92"/>
              </a:xfrm>
              <a:custGeom>
                <a:avLst/>
                <a:gdLst>
                  <a:gd name="T0" fmla="*/ 49 w 246"/>
                  <a:gd name="T1" fmla="*/ 79 h 370"/>
                  <a:gd name="T2" fmla="*/ 176 w 246"/>
                  <a:gd name="T3" fmla="*/ 0 h 370"/>
                  <a:gd name="T4" fmla="*/ 217 w 246"/>
                  <a:gd name="T5" fmla="*/ 52 h 370"/>
                  <a:gd name="T6" fmla="*/ 112 w 246"/>
                  <a:gd name="T7" fmla="*/ 98 h 370"/>
                  <a:gd name="T8" fmla="*/ 119 w 246"/>
                  <a:gd name="T9" fmla="*/ 137 h 370"/>
                  <a:gd name="T10" fmla="*/ 246 w 246"/>
                  <a:gd name="T11" fmla="*/ 103 h 370"/>
                  <a:gd name="T12" fmla="*/ 233 w 246"/>
                  <a:gd name="T13" fmla="*/ 160 h 370"/>
                  <a:gd name="T14" fmla="*/ 138 w 246"/>
                  <a:gd name="T15" fmla="*/ 196 h 370"/>
                  <a:gd name="T16" fmla="*/ 129 w 246"/>
                  <a:gd name="T17" fmla="*/ 223 h 370"/>
                  <a:gd name="T18" fmla="*/ 243 w 246"/>
                  <a:gd name="T19" fmla="*/ 225 h 370"/>
                  <a:gd name="T20" fmla="*/ 205 w 246"/>
                  <a:gd name="T21" fmla="*/ 296 h 370"/>
                  <a:gd name="T22" fmla="*/ 124 w 246"/>
                  <a:gd name="T23" fmla="*/ 284 h 370"/>
                  <a:gd name="T24" fmla="*/ 104 w 246"/>
                  <a:gd name="T25" fmla="*/ 311 h 370"/>
                  <a:gd name="T26" fmla="*/ 173 w 246"/>
                  <a:gd name="T27" fmla="*/ 336 h 370"/>
                  <a:gd name="T28" fmla="*/ 114 w 246"/>
                  <a:gd name="T29" fmla="*/ 362 h 370"/>
                  <a:gd name="T30" fmla="*/ 0 w 246"/>
                  <a:gd name="T31" fmla="*/ 370 h 370"/>
                  <a:gd name="T32" fmla="*/ 68 w 246"/>
                  <a:gd name="T33" fmla="*/ 316 h 370"/>
                  <a:gd name="T34" fmla="*/ 96 w 246"/>
                  <a:gd name="T35" fmla="*/ 201 h 370"/>
                  <a:gd name="T36" fmla="*/ 49 w 246"/>
                  <a:gd name="T37" fmla="*/ 79 h 370"/>
                  <a:gd name="T38" fmla="*/ 49 w 246"/>
                  <a:gd name="T39" fmla="*/ 7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6" h="370">
                    <a:moveTo>
                      <a:pt x="49" y="79"/>
                    </a:moveTo>
                    <a:lnTo>
                      <a:pt x="176" y="0"/>
                    </a:lnTo>
                    <a:lnTo>
                      <a:pt x="217" y="52"/>
                    </a:lnTo>
                    <a:lnTo>
                      <a:pt x="112" y="98"/>
                    </a:lnTo>
                    <a:lnTo>
                      <a:pt x="119" y="137"/>
                    </a:lnTo>
                    <a:lnTo>
                      <a:pt x="246" y="103"/>
                    </a:lnTo>
                    <a:lnTo>
                      <a:pt x="233" y="160"/>
                    </a:lnTo>
                    <a:lnTo>
                      <a:pt x="138" y="196"/>
                    </a:lnTo>
                    <a:lnTo>
                      <a:pt x="129" y="223"/>
                    </a:lnTo>
                    <a:lnTo>
                      <a:pt x="243" y="225"/>
                    </a:lnTo>
                    <a:lnTo>
                      <a:pt x="205" y="296"/>
                    </a:lnTo>
                    <a:lnTo>
                      <a:pt x="124" y="284"/>
                    </a:lnTo>
                    <a:lnTo>
                      <a:pt x="104" y="311"/>
                    </a:lnTo>
                    <a:lnTo>
                      <a:pt x="173" y="336"/>
                    </a:lnTo>
                    <a:lnTo>
                      <a:pt x="114" y="362"/>
                    </a:lnTo>
                    <a:lnTo>
                      <a:pt x="0" y="370"/>
                    </a:lnTo>
                    <a:lnTo>
                      <a:pt x="68" y="316"/>
                    </a:lnTo>
                    <a:lnTo>
                      <a:pt x="96" y="201"/>
                    </a:lnTo>
                    <a:lnTo>
                      <a:pt x="49" y="79"/>
                    </a:lnTo>
                    <a:lnTo>
                      <a:pt x="49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19" name="Freeform 39"/>
              <p:cNvSpPr>
                <a:spLocks/>
              </p:cNvSpPr>
              <p:nvPr/>
            </p:nvSpPr>
            <p:spPr bwMode="auto">
              <a:xfrm>
                <a:off x="3567" y="3231"/>
                <a:ext cx="34" cy="27"/>
              </a:xfrm>
              <a:custGeom>
                <a:avLst/>
                <a:gdLst>
                  <a:gd name="T0" fmla="*/ 31 w 137"/>
                  <a:gd name="T1" fmla="*/ 105 h 105"/>
                  <a:gd name="T2" fmla="*/ 137 w 137"/>
                  <a:gd name="T3" fmla="*/ 22 h 105"/>
                  <a:gd name="T4" fmla="*/ 101 w 137"/>
                  <a:gd name="T5" fmla="*/ 0 h 105"/>
                  <a:gd name="T6" fmla="*/ 0 w 137"/>
                  <a:gd name="T7" fmla="*/ 85 h 105"/>
                  <a:gd name="T8" fmla="*/ 31 w 137"/>
                  <a:gd name="T9" fmla="*/ 105 h 105"/>
                  <a:gd name="T10" fmla="*/ 31 w 137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05">
                    <a:moveTo>
                      <a:pt x="31" y="105"/>
                    </a:moveTo>
                    <a:lnTo>
                      <a:pt x="137" y="22"/>
                    </a:lnTo>
                    <a:lnTo>
                      <a:pt x="101" y="0"/>
                    </a:lnTo>
                    <a:lnTo>
                      <a:pt x="0" y="85"/>
                    </a:lnTo>
                    <a:lnTo>
                      <a:pt x="31" y="105"/>
                    </a:lnTo>
                    <a:lnTo>
                      <a:pt x="31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0" name="Freeform 40"/>
              <p:cNvSpPr>
                <a:spLocks/>
              </p:cNvSpPr>
              <p:nvPr/>
            </p:nvSpPr>
            <p:spPr bwMode="auto">
              <a:xfrm>
                <a:off x="3547" y="3221"/>
                <a:ext cx="27" cy="22"/>
              </a:xfrm>
              <a:custGeom>
                <a:avLst/>
                <a:gdLst>
                  <a:gd name="T0" fmla="*/ 39 w 107"/>
                  <a:gd name="T1" fmla="*/ 91 h 91"/>
                  <a:gd name="T2" fmla="*/ 107 w 107"/>
                  <a:gd name="T3" fmla="*/ 15 h 91"/>
                  <a:gd name="T4" fmla="*/ 36 w 107"/>
                  <a:gd name="T5" fmla="*/ 0 h 91"/>
                  <a:gd name="T6" fmla="*/ 0 w 107"/>
                  <a:gd name="T7" fmla="*/ 81 h 91"/>
                  <a:gd name="T8" fmla="*/ 39 w 107"/>
                  <a:gd name="T9" fmla="*/ 91 h 91"/>
                  <a:gd name="T10" fmla="*/ 39 w 107"/>
                  <a:gd name="T1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91">
                    <a:moveTo>
                      <a:pt x="39" y="91"/>
                    </a:moveTo>
                    <a:lnTo>
                      <a:pt x="107" y="15"/>
                    </a:lnTo>
                    <a:lnTo>
                      <a:pt x="36" y="0"/>
                    </a:lnTo>
                    <a:lnTo>
                      <a:pt x="0" y="81"/>
                    </a:lnTo>
                    <a:lnTo>
                      <a:pt x="39" y="91"/>
                    </a:lnTo>
                    <a:lnTo>
                      <a:pt x="39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1" name="Freeform 41"/>
              <p:cNvSpPr>
                <a:spLocks/>
              </p:cNvSpPr>
              <p:nvPr/>
            </p:nvSpPr>
            <p:spPr bwMode="auto">
              <a:xfrm>
                <a:off x="3527" y="3255"/>
                <a:ext cx="44" cy="69"/>
              </a:xfrm>
              <a:custGeom>
                <a:avLst/>
                <a:gdLst>
                  <a:gd name="T0" fmla="*/ 111 w 176"/>
                  <a:gd name="T1" fmla="*/ 17 h 276"/>
                  <a:gd name="T2" fmla="*/ 82 w 176"/>
                  <a:gd name="T3" fmla="*/ 0 h 276"/>
                  <a:gd name="T4" fmla="*/ 18 w 176"/>
                  <a:gd name="T5" fmla="*/ 29 h 276"/>
                  <a:gd name="T6" fmla="*/ 0 w 176"/>
                  <a:gd name="T7" fmla="*/ 81 h 276"/>
                  <a:gd name="T8" fmla="*/ 5 w 176"/>
                  <a:gd name="T9" fmla="*/ 149 h 276"/>
                  <a:gd name="T10" fmla="*/ 35 w 176"/>
                  <a:gd name="T11" fmla="*/ 198 h 276"/>
                  <a:gd name="T12" fmla="*/ 74 w 176"/>
                  <a:gd name="T13" fmla="*/ 244 h 276"/>
                  <a:gd name="T14" fmla="*/ 135 w 176"/>
                  <a:gd name="T15" fmla="*/ 276 h 276"/>
                  <a:gd name="T16" fmla="*/ 176 w 176"/>
                  <a:gd name="T17" fmla="*/ 276 h 276"/>
                  <a:gd name="T18" fmla="*/ 157 w 176"/>
                  <a:gd name="T19" fmla="*/ 249 h 276"/>
                  <a:gd name="T20" fmla="*/ 82 w 176"/>
                  <a:gd name="T21" fmla="*/ 210 h 276"/>
                  <a:gd name="T22" fmla="*/ 123 w 176"/>
                  <a:gd name="T23" fmla="*/ 193 h 276"/>
                  <a:gd name="T24" fmla="*/ 135 w 176"/>
                  <a:gd name="T25" fmla="*/ 169 h 276"/>
                  <a:gd name="T26" fmla="*/ 47 w 176"/>
                  <a:gd name="T27" fmla="*/ 154 h 276"/>
                  <a:gd name="T28" fmla="*/ 121 w 176"/>
                  <a:gd name="T29" fmla="*/ 139 h 276"/>
                  <a:gd name="T30" fmla="*/ 140 w 176"/>
                  <a:gd name="T31" fmla="*/ 100 h 276"/>
                  <a:gd name="T32" fmla="*/ 42 w 176"/>
                  <a:gd name="T33" fmla="*/ 102 h 276"/>
                  <a:gd name="T34" fmla="*/ 49 w 176"/>
                  <a:gd name="T35" fmla="*/ 73 h 276"/>
                  <a:gd name="T36" fmla="*/ 127 w 176"/>
                  <a:gd name="T37" fmla="*/ 52 h 276"/>
                  <a:gd name="T38" fmla="*/ 111 w 176"/>
                  <a:gd name="T39" fmla="*/ 17 h 276"/>
                  <a:gd name="T40" fmla="*/ 111 w 176"/>
                  <a:gd name="T41" fmla="*/ 1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6" h="276">
                    <a:moveTo>
                      <a:pt x="111" y="17"/>
                    </a:moveTo>
                    <a:lnTo>
                      <a:pt x="82" y="0"/>
                    </a:lnTo>
                    <a:lnTo>
                      <a:pt x="18" y="29"/>
                    </a:lnTo>
                    <a:lnTo>
                      <a:pt x="0" y="81"/>
                    </a:lnTo>
                    <a:lnTo>
                      <a:pt x="5" y="149"/>
                    </a:lnTo>
                    <a:lnTo>
                      <a:pt x="35" y="198"/>
                    </a:lnTo>
                    <a:lnTo>
                      <a:pt x="74" y="244"/>
                    </a:lnTo>
                    <a:lnTo>
                      <a:pt x="135" y="276"/>
                    </a:lnTo>
                    <a:lnTo>
                      <a:pt x="176" y="276"/>
                    </a:lnTo>
                    <a:lnTo>
                      <a:pt x="157" y="249"/>
                    </a:lnTo>
                    <a:lnTo>
                      <a:pt x="82" y="210"/>
                    </a:lnTo>
                    <a:lnTo>
                      <a:pt x="123" y="193"/>
                    </a:lnTo>
                    <a:lnTo>
                      <a:pt x="135" y="169"/>
                    </a:lnTo>
                    <a:lnTo>
                      <a:pt x="47" y="154"/>
                    </a:lnTo>
                    <a:lnTo>
                      <a:pt x="121" y="139"/>
                    </a:lnTo>
                    <a:lnTo>
                      <a:pt x="140" y="100"/>
                    </a:lnTo>
                    <a:lnTo>
                      <a:pt x="42" y="102"/>
                    </a:lnTo>
                    <a:lnTo>
                      <a:pt x="49" y="73"/>
                    </a:lnTo>
                    <a:lnTo>
                      <a:pt x="127" y="52"/>
                    </a:lnTo>
                    <a:lnTo>
                      <a:pt x="111" y="17"/>
                    </a:lnTo>
                    <a:lnTo>
                      <a:pt x="11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2" name="Freeform 42"/>
              <p:cNvSpPr>
                <a:spLocks/>
              </p:cNvSpPr>
              <p:nvPr/>
            </p:nvSpPr>
            <p:spPr bwMode="auto">
              <a:xfrm>
                <a:off x="3511" y="3221"/>
                <a:ext cx="51" cy="118"/>
              </a:xfrm>
              <a:custGeom>
                <a:avLst/>
                <a:gdLst>
                  <a:gd name="T0" fmla="*/ 142 w 205"/>
                  <a:gd name="T1" fmla="*/ 0 h 472"/>
                  <a:gd name="T2" fmla="*/ 52 w 205"/>
                  <a:gd name="T3" fmla="*/ 34 h 472"/>
                  <a:gd name="T4" fmla="*/ 15 w 205"/>
                  <a:gd name="T5" fmla="*/ 174 h 472"/>
                  <a:gd name="T6" fmla="*/ 0 w 205"/>
                  <a:gd name="T7" fmla="*/ 298 h 472"/>
                  <a:gd name="T8" fmla="*/ 27 w 205"/>
                  <a:gd name="T9" fmla="*/ 381 h 472"/>
                  <a:gd name="T10" fmla="*/ 105 w 205"/>
                  <a:gd name="T11" fmla="*/ 449 h 472"/>
                  <a:gd name="T12" fmla="*/ 205 w 205"/>
                  <a:gd name="T13" fmla="*/ 472 h 472"/>
                  <a:gd name="T14" fmla="*/ 135 w 205"/>
                  <a:gd name="T15" fmla="*/ 435 h 472"/>
                  <a:gd name="T16" fmla="*/ 52 w 205"/>
                  <a:gd name="T17" fmla="*/ 352 h 472"/>
                  <a:gd name="T18" fmla="*/ 34 w 205"/>
                  <a:gd name="T19" fmla="*/ 267 h 472"/>
                  <a:gd name="T20" fmla="*/ 52 w 205"/>
                  <a:gd name="T21" fmla="*/ 130 h 472"/>
                  <a:gd name="T22" fmla="*/ 107 w 205"/>
                  <a:gd name="T23" fmla="*/ 86 h 472"/>
                  <a:gd name="T24" fmla="*/ 142 w 205"/>
                  <a:gd name="T25" fmla="*/ 0 h 472"/>
                  <a:gd name="T26" fmla="*/ 142 w 205"/>
                  <a:gd name="T2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5" h="472">
                    <a:moveTo>
                      <a:pt x="142" y="0"/>
                    </a:moveTo>
                    <a:lnTo>
                      <a:pt x="52" y="34"/>
                    </a:lnTo>
                    <a:lnTo>
                      <a:pt x="15" y="174"/>
                    </a:lnTo>
                    <a:lnTo>
                      <a:pt x="0" y="298"/>
                    </a:lnTo>
                    <a:lnTo>
                      <a:pt x="27" y="381"/>
                    </a:lnTo>
                    <a:lnTo>
                      <a:pt x="105" y="449"/>
                    </a:lnTo>
                    <a:lnTo>
                      <a:pt x="205" y="472"/>
                    </a:lnTo>
                    <a:lnTo>
                      <a:pt x="135" y="435"/>
                    </a:lnTo>
                    <a:lnTo>
                      <a:pt x="52" y="352"/>
                    </a:lnTo>
                    <a:lnTo>
                      <a:pt x="34" y="267"/>
                    </a:lnTo>
                    <a:lnTo>
                      <a:pt x="52" y="130"/>
                    </a:lnTo>
                    <a:lnTo>
                      <a:pt x="107" y="86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3" name="Freeform 43"/>
              <p:cNvSpPr>
                <a:spLocks/>
              </p:cNvSpPr>
              <p:nvPr/>
            </p:nvSpPr>
            <p:spPr bwMode="auto">
              <a:xfrm>
                <a:off x="3576" y="3188"/>
                <a:ext cx="15" cy="29"/>
              </a:xfrm>
              <a:custGeom>
                <a:avLst/>
                <a:gdLst>
                  <a:gd name="T0" fmla="*/ 9 w 62"/>
                  <a:gd name="T1" fmla="*/ 0 h 116"/>
                  <a:gd name="T2" fmla="*/ 62 w 62"/>
                  <a:gd name="T3" fmla="*/ 5 h 116"/>
                  <a:gd name="T4" fmla="*/ 15 w 62"/>
                  <a:gd name="T5" fmla="*/ 116 h 116"/>
                  <a:gd name="T6" fmla="*/ 0 w 62"/>
                  <a:gd name="T7" fmla="*/ 102 h 116"/>
                  <a:gd name="T8" fmla="*/ 9 w 62"/>
                  <a:gd name="T9" fmla="*/ 0 h 116"/>
                  <a:gd name="T10" fmla="*/ 9 w 62"/>
                  <a:gd name="T1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16">
                    <a:moveTo>
                      <a:pt x="9" y="0"/>
                    </a:moveTo>
                    <a:lnTo>
                      <a:pt x="62" y="5"/>
                    </a:lnTo>
                    <a:lnTo>
                      <a:pt x="15" y="116"/>
                    </a:lnTo>
                    <a:lnTo>
                      <a:pt x="0" y="102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4" name="Freeform 44"/>
              <p:cNvSpPr>
                <a:spLocks/>
              </p:cNvSpPr>
              <p:nvPr/>
            </p:nvSpPr>
            <p:spPr bwMode="auto">
              <a:xfrm>
                <a:off x="3542" y="3188"/>
                <a:ext cx="13" cy="24"/>
              </a:xfrm>
              <a:custGeom>
                <a:avLst/>
                <a:gdLst>
                  <a:gd name="T0" fmla="*/ 0 w 51"/>
                  <a:gd name="T1" fmla="*/ 10 h 95"/>
                  <a:gd name="T2" fmla="*/ 39 w 51"/>
                  <a:gd name="T3" fmla="*/ 0 h 95"/>
                  <a:gd name="T4" fmla="*/ 51 w 51"/>
                  <a:gd name="T5" fmla="*/ 95 h 95"/>
                  <a:gd name="T6" fmla="*/ 26 w 51"/>
                  <a:gd name="T7" fmla="*/ 93 h 95"/>
                  <a:gd name="T8" fmla="*/ 0 w 51"/>
                  <a:gd name="T9" fmla="*/ 10 h 95"/>
                  <a:gd name="T10" fmla="*/ 0 w 51"/>
                  <a:gd name="T11" fmla="*/ 1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95">
                    <a:moveTo>
                      <a:pt x="0" y="10"/>
                    </a:moveTo>
                    <a:lnTo>
                      <a:pt x="39" y="0"/>
                    </a:lnTo>
                    <a:lnTo>
                      <a:pt x="51" y="95"/>
                    </a:lnTo>
                    <a:lnTo>
                      <a:pt x="26" y="93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5" name="Freeform 45"/>
              <p:cNvSpPr>
                <a:spLocks/>
              </p:cNvSpPr>
              <p:nvPr/>
            </p:nvSpPr>
            <p:spPr bwMode="auto">
              <a:xfrm>
                <a:off x="3514" y="3202"/>
                <a:ext cx="22" cy="18"/>
              </a:xfrm>
              <a:custGeom>
                <a:avLst/>
                <a:gdLst>
                  <a:gd name="T0" fmla="*/ 0 w 88"/>
                  <a:gd name="T1" fmla="*/ 21 h 70"/>
                  <a:gd name="T2" fmla="*/ 34 w 88"/>
                  <a:gd name="T3" fmla="*/ 0 h 70"/>
                  <a:gd name="T4" fmla="*/ 88 w 88"/>
                  <a:gd name="T5" fmla="*/ 70 h 70"/>
                  <a:gd name="T6" fmla="*/ 56 w 88"/>
                  <a:gd name="T7" fmla="*/ 68 h 70"/>
                  <a:gd name="T8" fmla="*/ 0 w 88"/>
                  <a:gd name="T9" fmla="*/ 21 h 70"/>
                  <a:gd name="T10" fmla="*/ 0 w 88"/>
                  <a:gd name="T11" fmla="*/ 2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0">
                    <a:moveTo>
                      <a:pt x="0" y="21"/>
                    </a:moveTo>
                    <a:lnTo>
                      <a:pt x="34" y="0"/>
                    </a:lnTo>
                    <a:lnTo>
                      <a:pt x="88" y="70"/>
                    </a:lnTo>
                    <a:lnTo>
                      <a:pt x="56" y="68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6" name="Freeform 46"/>
              <p:cNvSpPr>
                <a:spLocks/>
              </p:cNvSpPr>
              <p:nvPr/>
            </p:nvSpPr>
            <p:spPr bwMode="auto">
              <a:xfrm>
                <a:off x="3497" y="3225"/>
                <a:ext cx="21" cy="15"/>
              </a:xfrm>
              <a:custGeom>
                <a:avLst/>
                <a:gdLst>
                  <a:gd name="T0" fmla="*/ 0 w 84"/>
                  <a:gd name="T1" fmla="*/ 39 h 60"/>
                  <a:gd name="T2" fmla="*/ 20 w 84"/>
                  <a:gd name="T3" fmla="*/ 0 h 60"/>
                  <a:gd name="T4" fmla="*/ 84 w 84"/>
                  <a:gd name="T5" fmla="*/ 46 h 60"/>
                  <a:gd name="T6" fmla="*/ 70 w 84"/>
                  <a:gd name="T7" fmla="*/ 60 h 60"/>
                  <a:gd name="T8" fmla="*/ 0 w 84"/>
                  <a:gd name="T9" fmla="*/ 39 h 60"/>
                  <a:gd name="T10" fmla="*/ 0 w 84"/>
                  <a:gd name="T11" fmla="*/ 3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0">
                    <a:moveTo>
                      <a:pt x="0" y="39"/>
                    </a:moveTo>
                    <a:lnTo>
                      <a:pt x="20" y="0"/>
                    </a:lnTo>
                    <a:lnTo>
                      <a:pt x="84" y="46"/>
                    </a:lnTo>
                    <a:lnTo>
                      <a:pt x="70" y="60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7" name="Freeform 47"/>
              <p:cNvSpPr>
                <a:spLocks/>
              </p:cNvSpPr>
              <p:nvPr/>
            </p:nvSpPr>
            <p:spPr bwMode="auto">
              <a:xfrm>
                <a:off x="3491" y="3259"/>
                <a:ext cx="19" cy="12"/>
              </a:xfrm>
              <a:custGeom>
                <a:avLst/>
                <a:gdLst>
                  <a:gd name="T0" fmla="*/ 0 w 78"/>
                  <a:gd name="T1" fmla="*/ 0 h 46"/>
                  <a:gd name="T2" fmla="*/ 78 w 78"/>
                  <a:gd name="T3" fmla="*/ 7 h 46"/>
                  <a:gd name="T4" fmla="*/ 68 w 78"/>
                  <a:gd name="T5" fmla="*/ 41 h 46"/>
                  <a:gd name="T6" fmla="*/ 7 w 78"/>
                  <a:gd name="T7" fmla="*/ 46 h 46"/>
                  <a:gd name="T8" fmla="*/ 0 w 78"/>
                  <a:gd name="T9" fmla="*/ 0 h 46"/>
                  <a:gd name="T10" fmla="*/ 0 w 78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46">
                    <a:moveTo>
                      <a:pt x="0" y="0"/>
                    </a:moveTo>
                    <a:lnTo>
                      <a:pt x="78" y="7"/>
                    </a:lnTo>
                    <a:lnTo>
                      <a:pt x="68" y="41"/>
                    </a:lnTo>
                    <a:lnTo>
                      <a:pt x="7" y="4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8" name="Freeform 48"/>
              <p:cNvSpPr>
                <a:spLocks/>
              </p:cNvSpPr>
              <p:nvPr/>
            </p:nvSpPr>
            <p:spPr bwMode="auto">
              <a:xfrm>
                <a:off x="3600" y="3201"/>
                <a:ext cx="27" cy="20"/>
              </a:xfrm>
              <a:custGeom>
                <a:avLst/>
                <a:gdLst>
                  <a:gd name="T0" fmla="*/ 0 w 107"/>
                  <a:gd name="T1" fmla="*/ 63 h 78"/>
                  <a:gd name="T2" fmla="*/ 63 w 107"/>
                  <a:gd name="T3" fmla="*/ 0 h 78"/>
                  <a:gd name="T4" fmla="*/ 107 w 107"/>
                  <a:gd name="T5" fmla="*/ 37 h 78"/>
                  <a:gd name="T6" fmla="*/ 26 w 107"/>
                  <a:gd name="T7" fmla="*/ 78 h 78"/>
                  <a:gd name="T8" fmla="*/ 0 w 107"/>
                  <a:gd name="T9" fmla="*/ 63 h 78"/>
                  <a:gd name="T10" fmla="*/ 0 w 107"/>
                  <a:gd name="T11" fmla="*/ 6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78">
                    <a:moveTo>
                      <a:pt x="0" y="63"/>
                    </a:moveTo>
                    <a:lnTo>
                      <a:pt x="63" y="0"/>
                    </a:lnTo>
                    <a:lnTo>
                      <a:pt x="107" y="37"/>
                    </a:lnTo>
                    <a:lnTo>
                      <a:pt x="26" y="78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29" name="Freeform 49"/>
              <p:cNvSpPr>
                <a:spLocks/>
              </p:cNvSpPr>
              <p:nvPr/>
            </p:nvSpPr>
            <p:spPr bwMode="auto">
              <a:xfrm>
                <a:off x="3622" y="3229"/>
                <a:ext cx="29" cy="17"/>
              </a:xfrm>
              <a:custGeom>
                <a:avLst/>
                <a:gdLst>
                  <a:gd name="T0" fmla="*/ 6 w 114"/>
                  <a:gd name="T1" fmla="*/ 44 h 70"/>
                  <a:gd name="T2" fmla="*/ 91 w 114"/>
                  <a:gd name="T3" fmla="*/ 0 h 70"/>
                  <a:gd name="T4" fmla="*/ 114 w 114"/>
                  <a:gd name="T5" fmla="*/ 41 h 70"/>
                  <a:gd name="T6" fmla="*/ 0 w 114"/>
                  <a:gd name="T7" fmla="*/ 70 h 70"/>
                  <a:gd name="T8" fmla="*/ 6 w 114"/>
                  <a:gd name="T9" fmla="*/ 44 h 70"/>
                  <a:gd name="T10" fmla="*/ 6 w 114"/>
                  <a:gd name="T11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70">
                    <a:moveTo>
                      <a:pt x="6" y="44"/>
                    </a:moveTo>
                    <a:lnTo>
                      <a:pt x="91" y="0"/>
                    </a:lnTo>
                    <a:lnTo>
                      <a:pt x="114" y="41"/>
                    </a:lnTo>
                    <a:lnTo>
                      <a:pt x="0" y="70"/>
                    </a:lnTo>
                    <a:lnTo>
                      <a:pt x="6" y="44"/>
                    </a:ln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0" name="Freeform 50"/>
              <p:cNvSpPr>
                <a:spLocks/>
              </p:cNvSpPr>
              <p:nvPr/>
            </p:nvSpPr>
            <p:spPr bwMode="auto">
              <a:xfrm>
                <a:off x="3640" y="3263"/>
                <a:ext cx="25" cy="14"/>
              </a:xfrm>
              <a:custGeom>
                <a:avLst/>
                <a:gdLst>
                  <a:gd name="T0" fmla="*/ 0 w 101"/>
                  <a:gd name="T1" fmla="*/ 12 h 56"/>
                  <a:gd name="T2" fmla="*/ 96 w 101"/>
                  <a:gd name="T3" fmla="*/ 0 h 56"/>
                  <a:gd name="T4" fmla="*/ 101 w 101"/>
                  <a:gd name="T5" fmla="*/ 56 h 56"/>
                  <a:gd name="T6" fmla="*/ 18 w 101"/>
                  <a:gd name="T7" fmla="*/ 46 h 56"/>
                  <a:gd name="T8" fmla="*/ 0 w 101"/>
                  <a:gd name="T9" fmla="*/ 12 h 56"/>
                  <a:gd name="T10" fmla="*/ 0 w 101"/>
                  <a:gd name="T11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56">
                    <a:moveTo>
                      <a:pt x="0" y="12"/>
                    </a:moveTo>
                    <a:lnTo>
                      <a:pt x="96" y="0"/>
                    </a:lnTo>
                    <a:lnTo>
                      <a:pt x="101" y="56"/>
                    </a:lnTo>
                    <a:lnTo>
                      <a:pt x="18" y="4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1" name="Freeform 51"/>
              <p:cNvSpPr>
                <a:spLocks/>
              </p:cNvSpPr>
              <p:nvPr/>
            </p:nvSpPr>
            <p:spPr bwMode="auto">
              <a:xfrm>
                <a:off x="3538" y="3292"/>
                <a:ext cx="129" cy="73"/>
              </a:xfrm>
              <a:custGeom>
                <a:avLst/>
                <a:gdLst>
                  <a:gd name="T0" fmla="*/ 429 w 516"/>
                  <a:gd name="T1" fmla="*/ 0 h 293"/>
                  <a:gd name="T2" fmla="*/ 516 w 516"/>
                  <a:gd name="T3" fmla="*/ 15 h 293"/>
                  <a:gd name="T4" fmla="*/ 516 w 516"/>
                  <a:gd name="T5" fmla="*/ 56 h 293"/>
                  <a:gd name="T6" fmla="*/ 440 w 516"/>
                  <a:gd name="T7" fmla="*/ 46 h 293"/>
                  <a:gd name="T8" fmla="*/ 406 w 516"/>
                  <a:gd name="T9" fmla="*/ 117 h 293"/>
                  <a:gd name="T10" fmla="*/ 475 w 516"/>
                  <a:gd name="T11" fmla="*/ 168 h 293"/>
                  <a:gd name="T12" fmla="*/ 387 w 516"/>
                  <a:gd name="T13" fmla="*/ 244 h 293"/>
                  <a:gd name="T14" fmla="*/ 294 w 516"/>
                  <a:gd name="T15" fmla="*/ 281 h 293"/>
                  <a:gd name="T16" fmla="*/ 189 w 516"/>
                  <a:gd name="T17" fmla="*/ 293 h 293"/>
                  <a:gd name="T18" fmla="*/ 64 w 516"/>
                  <a:gd name="T19" fmla="*/ 266 h 293"/>
                  <a:gd name="T20" fmla="*/ 3 w 516"/>
                  <a:gd name="T21" fmla="*/ 212 h 293"/>
                  <a:gd name="T22" fmla="*/ 0 w 516"/>
                  <a:gd name="T23" fmla="*/ 181 h 293"/>
                  <a:gd name="T24" fmla="*/ 54 w 516"/>
                  <a:gd name="T25" fmla="*/ 191 h 293"/>
                  <a:gd name="T26" fmla="*/ 93 w 516"/>
                  <a:gd name="T27" fmla="*/ 251 h 293"/>
                  <a:gd name="T28" fmla="*/ 101 w 516"/>
                  <a:gd name="T29" fmla="*/ 210 h 293"/>
                  <a:gd name="T30" fmla="*/ 152 w 516"/>
                  <a:gd name="T31" fmla="*/ 212 h 293"/>
                  <a:gd name="T32" fmla="*/ 178 w 516"/>
                  <a:gd name="T33" fmla="*/ 271 h 293"/>
                  <a:gd name="T34" fmla="*/ 233 w 516"/>
                  <a:gd name="T35" fmla="*/ 269 h 293"/>
                  <a:gd name="T36" fmla="*/ 220 w 516"/>
                  <a:gd name="T37" fmla="*/ 215 h 293"/>
                  <a:gd name="T38" fmla="*/ 250 w 516"/>
                  <a:gd name="T39" fmla="*/ 205 h 293"/>
                  <a:gd name="T40" fmla="*/ 302 w 516"/>
                  <a:gd name="T41" fmla="*/ 254 h 293"/>
                  <a:gd name="T42" fmla="*/ 362 w 516"/>
                  <a:gd name="T43" fmla="*/ 222 h 293"/>
                  <a:gd name="T44" fmla="*/ 325 w 516"/>
                  <a:gd name="T45" fmla="*/ 178 h 293"/>
                  <a:gd name="T46" fmla="*/ 348 w 516"/>
                  <a:gd name="T47" fmla="*/ 139 h 293"/>
                  <a:gd name="T48" fmla="*/ 382 w 516"/>
                  <a:gd name="T49" fmla="*/ 98 h 293"/>
                  <a:gd name="T50" fmla="*/ 408 w 516"/>
                  <a:gd name="T51" fmla="*/ 32 h 293"/>
                  <a:gd name="T52" fmla="*/ 429 w 516"/>
                  <a:gd name="T53" fmla="*/ 0 h 293"/>
                  <a:gd name="T54" fmla="*/ 429 w 516"/>
                  <a:gd name="T5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6" h="293">
                    <a:moveTo>
                      <a:pt x="429" y="0"/>
                    </a:moveTo>
                    <a:lnTo>
                      <a:pt x="516" y="15"/>
                    </a:lnTo>
                    <a:lnTo>
                      <a:pt x="516" y="56"/>
                    </a:lnTo>
                    <a:lnTo>
                      <a:pt x="440" y="46"/>
                    </a:lnTo>
                    <a:lnTo>
                      <a:pt x="406" y="117"/>
                    </a:lnTo>
                    <a:lnTo>
                      <a:pt x="475" y="168"/>
                    </a:lnTo>
                    <a:lnTo>
                      <a:pt x="387" y="244"/>
                    </a:lnTo>
                    <a:lnTo>
                      <a:pt x="294" y="281"/>
                    </a:lnTo>
                    <a:lnTo>
                      <a:pt x="189" y="293"/>
                    </a:lnTo>
                    <a:lnTo>
                      <a:pt x="64" y="266"/>
                    </a:lnTo>
                    <a:lnTo>
                      <a:pt x="3" y="212"/>
                    </a:lnTo>
                    <a:lnTo>
                      <a:pt x="0" y="181"/>
                    </a:lnTo>
                    <a:lnTo>
                      <a:pt x="54" y="191"/>
                    </a:lnTo>
                    <a:lnTo>
                      <a:pt x="93" y="251"/>
                    </a:lnTo>
                    <a:lnTo>
                      <a:pt x="101" y="210"/>
                    </a:lnTo>
                    <a:lnTo>
                      <a:pt x="152" y="212"/>
                    </a:lnTo>
                    <a:lnTo>
                      <a:pt x="178" y="271"/>
                    </a:lnTo>
                    <a:lnTo>
                      <a:pt x="233" y="269"/>
                    </a:lnTo>
                    <a:lnTo>
                      <a:pt x="220" y="215"/>
                    </a:lnTo>
                    <a:lnTo>
                      <a:pt x="250" y="205"/>
                    </a:lnTo>
                    <a:lnTo>
                      <a:pt x="302" y="254"/>
                    </a:lnTo>
                    <a:lnTo>
                      <a:pt x="362" y="222"/>
                    </a:lnTo>
                    <a:lnTo>
                      <a:pt x="325" y="178"/>
                    </a:lnTo>
                    <a:lnTo>
                      <a:pt x="348" y="139"/>
                    </a:lnTo>
                    <a:lnTo>
                      <a:pt x="382" y="98"/>
                    </a:lnTo>
                    <a:lnTo>
                      <a:pt x="408" y="32"/>
                    </a:lnTo>
                    <a:lnTo>
                      <a:pt x="429" y="0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2" name="Freeform 52"/>
              <p:cNvSpPr>
                <a:spLocks/>
              </p:cNvSpPr>
              <p:nvPr/>
            </p:nvSpPr>
            <p:spPr bwMode="auto">
              <a:xfrm>
                <a:off x="3555" y="3308"/>
                <a:ext cx="134" cy="112"/>
              </a:xfrm>
              <a:custGeom>
                <a:avLst/>
                <a:gdLst>
                  <a:gd name="T0" fmla="*/ 37 w 535"/>
                  <a:gd name="T1" fmla="*/ 262 h 452"/>
                  <a:gd name="T2" fmla="*/ 186 w 535"/>
                  <a:gd name="T3" fmla="*/ 398 h 452"/>
                  <a:gd name="T4" fmla="*/ 318 w 535"/>
                  <a:gd name="T5" fmla="*/ 452 h 452"/>
                  <a:gd name="T6" fmla="*/ 357 w 535"/>
                  <a:gd name="T7" fmla="*/ 433 h 452"/>
                  <a:gd name="T8" fmla="*/ 251 w 535"/>
                  <a:gd name="T9" fmla="*/ 296 h 452"/>
                  <a:gd name="T10" fmla="*/ 388 w 535"/>
                  <a:gd name="T11" fmla="*/ 400 h 452"/>
                  <a:gd name="T12" fmla="*/ 435 w 535"/>
                  <a:gd name="T13" fmla="*/ 348 h 452"/>
                  <a:gd name="T14" fmla="*/ 347 w 535"/>
                  <a:gd name="T15" fmla="*/ 254 h 452"/>
                  <a:gd name="T16" fmla="*/ 469 w 535"/>
                  <a:gd name="T17" fmla="*/ 303 h 452"/>
                  <a:gd name="T18" fmla="*/ 491 w 535"/>
                  <a:gd name="T19" fmla="*/ 268 h 452"/>
                  <a:gd name="T20" fmla="*/ 425 w 535"/>
                  <a:gd name="T21" fmla="*/ 171 h 452"/>
                  <a:gd name="T22" fmla="*/ 513 w 535"/>
                  <a:gd name="T23" fmla="*/ 213 h 452"/>
                  <a:gd name="T24" fmla="*/ 535 w 535"/>
                  <a:gd name="T25" fmla="*/ 159 h 452"/>
                  <a:gd name="T26" fmla="*/ 466 w 535"/>
                  <a:gd name="T27" fmla="*/ 98 h 452"/>
                  <a:gd name="T28" fmla="*/ 528 w 535"/>
                  <a:gd name="T29" fmla="*/ 110 h 452"/>
                  <a:gd name="T30" fmla="*/ 530 w 535"/>
                  <a:gd name="T31" fmla="*/ 61 h 452"/>
                  <a:gd name="T32" fmla="*/ 471 w 535"/>
                  <a:gd name="T33" fmla="*/ 0 h 452"/>
                  <a:gd name="T34" fmla="*/ 440 w 535"/>
                  <a:gd name="T35" fmla="*/ 96 h 452"/>
                  <a:gd name="T36" fmla="*/ 357 w 535"/>
                  <a:gd name="T37" fmla="*/ 190 h 452"/>
                  <a:gd name="T38" fmla="*/ 254 w 535"/>
                  <a:gd name="T39" fmla="*/ 242 h 452"/>
                  <a:gd name="T40" fmla="*/ 140 w 535"/>
                  <a:gd name="T41" fmla="*/ 254 h 452"/>
                  <a:gd name="T42" fmla="*/ 0 w 535"/>
                  <a:gd name="T43" fmla="*/ 229 h 452"/>
                  <a:gd name="T44" fmla="*/ 37 w 535"/>
                  <a:gd name="T45" fmla="*/ 262 h 452"/>
                  <a:gd name="T46" fmla="*/ 37 w 535"/>
                  <a:gd name="T47" fmla="*/ 26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5" h="452">
                    <a:moveTo>
                      <a:pt x="37" y="262"/>
                    </a:moveTo>
                    <a:lnTo>
                      <a:pt x="186" y="398"/>
                    </a:lnTo>
                    <a:lnTo>
                      <a:pt x="318" y="452"/>
                    </a:lnTo>
                    <a:lnTo>
                      <a:pt x="357" y="433"/>
                    </a:lnTo>
                    <a:lnTo>
                      <a:pt x="251" y="296"/>
                    </a:lnTo>
                    <a:lnTo>
                      <a:pt x="388" y="400"/>
                    </a:lnTo>
                    <a:lnTo>
                      <a:pt x="435" y="348"/>
                    </a:lnTo>
                    <a:lnTo>
                      <a:pt x="347" y="254"/>
                    </a:lnTo>
                    <a:lnTo>
                      <a:pt x="469" y="303"/>
                    </a:lnTo>
                    <a:lnTo>
                      <a:pt x="491" y="268"/>
                    </a:lnTo>
                    <a:lnTo>
                      <a:pt x="425" y="171"/>
                    </a:lnTo>
                    <a:lnTo>
                      <a:pt x="513" y="213"/>
                    </a:lnTo>
                    <a:lnTo>
                      <a:pt x="535" y="159"/>
                    </a:lnTo>
                    <a:lnTo>
                      <a:pt x="466" y="98"/>
                    </a:lnTo>
                    <a:lnTo>
                      <a:pt x="528" y="110"/>
                    </a:lnTo>
                    <a:lnTo>
                      <a:pt x="530" y="61"/>
                    </a:lnTo>
                    <a:lnTo>
                      <a:pt x="471" y="0"/>
                    </a:lnTo>
                    <a:lnTo>
                      <a:pt x="440" y="96"/>
                    </a:lnTo>
                    <a:lnTo>
                      <a:pt x="357" y="190"/>
                    </a:lnTo>
                    <a:lnTo>
                      <a:pt x="254" y="242"/>
                    </a:lnTo>
                    <a:lnTo>
                      <a:pt x="140" y="254"/>
                    </a:lnTo>
                    <a:lnTo>
                      <a:pt x="0" y="229"/>
                    </a:lnTo>
                    <a:lnTo>
                      <a:pt x="37" y="262"/>
                    </a:lnTo>
                    <a:lnTo>
                      <a:pt x="37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3" name="Freeform 53"/>
              <p:cNvSpPr>
                <a:spLocks/>
              </p:cNvSpPr>
              <p:nvPr/>
            </p:nvSpPr>
            <p:spPr bwMode="auto">
              <a:xfrm>
                <a:off x="3714" y="3258"/>
                <a:ext cx="46" cy="91"/>
              </a:xfrm>
              <a:custGeom>
                <a:avLst/>
                <a:gdLst>
                  <a:gd name="T0" fmla="*/ 0 w 186"/>
                  <a:gd name="T1" fmla="*/ 12 h 363"/>
                  <a:gd name="T2" fmla="*/ 55 w 186"/>
                  <a:gd name="T3" fmla="*/ 52 h 363"/>
                  <a:gd name="T4" fmla="*/ 110 w 186"/>
                  <a:gd name="T5" fmla="*/ 52 h 363"/>
                  <a:gd name="T6" fmla="*/ 186 w 186"/>
                  <a:gd name="T7" fmla="*/ 0 h 363"/>
                  <a:gd name="T8" fmla="*/ 152 w 186"/>
                  <a:gd name="T9" fmla="*/ 325 h 363"/>
                  <a:gd name="T10" fmla="*/ 115 w 186"/>
                  <a:gd name="T11" fmla="*/ 363 h 363"/>
                  <a:gd name="T12" fmla="*/ 118 w 186"/>
                  <a:gd name="T13" fmla="*/ 291 h 363"/>
                  <a:gd name="T14" fmla="*/ 88 w 186"/>
                  <a:gd name="T15" fmla="*/ 303 h 363"/>
                  <a:gd name="T16" fmla="*/ 54 w 186"/>
                  <a:gd name="T17" fmla="*/ 285 h 363"/>
                  <a:gd name="T18" fmla="*/ 35 w 186"/>
                  <a:gd name="T19" fmla="*/ 231 h 363"/>
                  <a:gd name="T20" fmla="*/ 79 w 186"/>
                  <a:gd name="T21" fmla="*/ 255 h 363"/>
                  <a:gd name="T22" fmla="*/ 122 w 186"/>
                  <a:gd name="T23" fmla="*/ 239 h 363"/>
                  <a:gd name="T24" fmla="*/ 129 w 186"/>
                  <a:gd name="T25" fmla="*/ 188 h 363"/>
                  <a:gd name="T26" fmla="*/ 80 w 186"/>
                  <a:gd name="T27" fmla="*/ 202 h 363"/>
                  <a:gd name="T28" fmla="*/ 32 w 186"/>
                  <a:gd name="T29" fmla="*/ 176 h 363"/>
                  <a:gd name="T30" fmla="*/ 16 w 186"/>
                  <a:gd name="T31" fmla="*/ 122 h 363"/>
                  <a:gd name="T32" fmla="*/ 71 w 186"/>
                  <a:gd name="T33" fmla="*/ 151 h 363"/>
                  <a:gd name="T34" fmla="*/ 124 w 186"/>
                  <a:gd name="T35" fmla="*/ 142 h 363"/>
                  <a:gd name="T36" fmla="*/ 122 w 186"/>
                  <a:gd name="T37" fmla="*/ 86 h 363"/>
                  <a:gd name="T38" fmla="*/ 71 w 186"/>
                  <a:gd name="T39" fmla="*/ 94 h 363"/>
                  <a:gd name="T40" fmla="*/ 16 w 186"/>
                  <a:gd name="T41" fmla="*/ 70 h 363"/>
                  <a:gd name="T42" fmla="*/ 0 w 186"/>
                  <a:gd name="T43" fmla="*/ 12 h 363"/>
                  <a:gd name="T44" fmla="*/ 0 w 186"/>
                  <a:gd name="T45" fmla="*/ 1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6" h="363">
                    <a:moveTo>
                      <a:pt x="0" y="12"/>
                    </a:moveTo>
                    <a:lnTo>
                      <a:pt x="55" y="52"/>
                    </a:lnTo>
                    <a:lnTo>
                      <a:pt x="110" y="52"/>
                    </a:lnTo>
                    <a:lnTo>
                      <a:pt x="186" y="0"/>
                    </a:lnTo>
                    <a:lnTo>
                      <a:pt x="152" y="325"/>
                    </a:lnTo>
                    <a:lnTo>
                      <a:pt x="115" y="363"/>
                    </a:lnTo>
                    <a:lnTo>
                      <a:pt x="118" y="291"/>
                    </a:lnTo>
                    <a:lnTo>
                      <a:pt x="88" y="303"/>
                    </a:lnTo>
                    <a:lnTo>
                      <a:pt x="54" y="285"/>
                    </a:lnTo>
                    <a:lnTo>
                      <a:pt x="35" y="231"/>
                    </a:lnTo>
                    <a:lnTo>
                      <a:pt x="79" y="255"/>
                    </a:lnTo>
                    <a:lnTo>
                      <a:pt x="122" y="239"/>
                    </a:lnTo>
                    <a:lnTo>
                      <a:pt x="129" y="188"/>
                    </a:lnTo>
                    <a:lnTo>
                      <a:pt x="80" y="202"/>
                    </a:lnTo>
                    <a:lnTo>
                      <a:pt x="32" y="176"/>
                    </a:lnTo>
                    <a:lnTo>
                      <a:pt x="16" y="122"/>
                    </a:lnTo>
                    <a:lnTo>
                      <a:pt x="71" y="151"/>
                    </a:lnTo>
                    <a:lnTo>
                      <a:pt x="124" y="142"/>
                    </a:lnTo>
                    <a:lnTo>
                      <a:pt x="122" y="86"/>
                    </a:lnTo>
                    <a:lnTo>
                      <a:pt x="71" y="94"/>
                    </a:lnTo>
                    <a:lnTo>
                      <a:pt x="16" y="7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4" name="Freeform 54"/>
              <p:cNvSpPr>
                <a:spLocks/>
              </p:cNvSpPr>
              <p:nvPr/>
            </p:nvSpPr>
            <p:spPr bwMode="auto">
              <a:xfrm>
                <a:off x="3728" y="3412"/>
                <a:ext cx="58" cy="122"/>
              </a:xfrm>
              <a:custGeom>
                <a:avLst/>
                <a:gdLst>
                  <a:gd name="T0" fmla="*/ 148 w 231"/>
                  <a:gd name="T1" fmla="*/ 0 h 488"/>
                  <a:gd name="T2" fmla="*/ 101 w 231"/>
                  <a:gd name="T3" fmla="*/ 389 h 488"/>
                  <a:gd name="T4" fmla="*/ 0 w 231"/>
                  <a:gd name="T5" fmla="*/ 425 h 488"/>
                  <a:gd name="T6" fmla="*/ 17 w 231"/>
                  <a:gd name="T7" fmla="*/ 488 h 488"/>
                  <a:gd name="T8" fmla="*/ 127 w 231"/>
                  <a:gd name="T9" fmla="*/ 463 h 488"/>
                  <a:gd name="T10" fmla="*/ 231 w 231"/>
                  <a:gd name="T11" fmla="*/ 72 h 488"/>
                  <a:gd name="T12" fmla="*/ 148 w 231"/>
                  <a:gd name="T13" fmla="*/ 0 h 488"/>
                  <a:gd name="T14" fmla="*/ 148 w 231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1" h="488">
                    <a:moveTo>
                      <a:pt x="148" y="0"/>
                    </a:moveTo>
                    <a:lnTo>
                      <a:pt x="101" y="389"/>
                    </a:lnTo>
                    <a:lnTo>
                      <a:pt x="0" y="425"/>
                    </a:lnTo>
                    <a:lnTo>
                      <a:pt x="17" y="488"/>
                    </a:lnTo>
                    <a:lnTo>
                      <a:pt x="127" y="463"/>
                    </a:lnTo>
                    <a:lnTo>
                      <a:pt x="231" y="72"/>
                    </a:lnTo>
                    <a:lnTo>
                      <a:pt x="148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5" name="Freeform 55"/>
              <p:cNvSpPr>
                <a:spLocks/>
              </p:cNvSpPr>
              <p:nvPr/>
            </p:nvSpPr>
            <p:spPr bwMode="auto">
              <a:xfrm>
                <a:off x="3726" y="3423"/>
                <a:ext cx="35" cy="85"/>
              </a:xfrm>
              <a:custGeom>
                <a:avLst/>
                <a:gdLst>
                  <a:gd name="T0" fmla="*/ 6 w 139"/>
                  <a:gd name="T1" fmla="*/ 0 h 338"/>
                  <a:gd name="T2" fmla="*/ 42 w 139"/>
                  <a:gd name="T3" fmla="*/ 35 h 338"/>
                  <a:gd name="T4" fmla="*/ 139 w 139"/>
                  <a:gd name="T5" fmla="*/ 0 h 338"/>
                  <a:gd name="T6" fmla="*/ 106 w 139"/>
                  <a:gd name="T7" fmla="*/ 299 h 338"/>
                  <a:gd name="T8" fmla="*/ 73 w 139"/>
                  <a:gd name="T9" fmla="*/ 338 h 338"/>
                  <a:gd name="T10" fmla="*/ 78 w 139"/>
                  <a:gd name="T11" fmla="*/ 278 h 338"/>
                  <a:gd name="T12" fmla="*/ 55 w 139"/>
                  <a:gd name="T13" fmla="*/ 284 h 338"/>
                  <a:gd name="T14" fmla="*/ 18 w 139"/>
                  <a:gd name="T15" fmla="*/ 255 h 338"/>
                  <a:gd name="T16" fmla="*/ 16 w 139"/>
                  <a:gd name="T17" fmla="*/ 214 h 338"/>
                  <a:gd name="T18" fmla="*/ 52 w 139"/>
                  <a:gd name="T19" fmla="*/ 229 h 338"/>
                  <a:gd name="T20" fmla="*/ 76 w 139"/>
                  <a:gd name="T21" fmla="*/ 214 h 338"/>
                  <a:gd name="T22" fmla="*/ 80 w 139"/>
                  <a:gd name="T23" fmla="*/ 179 h 338"/>
                  <a:gd name="T24" fmla="*/ 44 w 139"/>
                  <a:gd name="T25" fmla="*/ 184 h 338"/>
                  <a:gd name="T26" fmla="*/ 6 w 139"/>
                  <a:gd name="T27" fmla="*/ 156 h 338"/>
                  <a:gd name="T28" fmla="*/ 0 w 139"/>
                  <a:gd name="T29" fmla="*/ 114 h 338"/>
                  <a:gd name="T30" fmla="*/ 44 w 139"/>
                  <a:gd name="T31" fmla="*/ 135 h 338"/>
                  <a:gd name="T32" fmla="*/ 86 w 139"/>
                  <a:gd name="T33" fmla="*/ 117 h 338"/>
                  <a:gd name="T34" fmla="*/ 98 w 139"/>
                  <a:gd name="T35" fmla="*/ 62 h 338"/>
                  <a:gd name="T36" fmla="*/ 45 w 139"/>
                  <a:gd name="T37" fmla="*/ 82 h 338"/>
                  <a:gd name="T38" fmla="*/ 6 w 139"/>
                  <a:gd name="T39" fmla="*/ 53 h 338"/>
                  <a:gd name="T40" fmla="*/ 6 w 139"/>
                  <a:gd name="T41" fmla="*/ 0 h 338"/>
                  <a:gd name="T42" fmla="*/ 6 w 139"/>
                  <a:gd name="T43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338">
                    <a:moveTo>
                      <a:pt x="6" y="0"/>
                    </a:moveTo>
                    <a:lnTo>
                      <a:pt x="42" y="35"/>
                    </a:lnTo>
                    <a:lnTo>
                      <a:pt x="139" y="0"/>
                    </a:lnTo>
                    <a:lnTo>
                      <a:pt x="106" y="299"/>
                    </a:lnTo>
                    <a:lnTo>
                      <a:pt x="73" y="338"/>
                    </a:lnTo>
                    <a:lnTo>
                      <a:pt x="78" y="278"/>
                    </a:lnTo>
                    <a:lnTo>
                      <a:pt x="55" y="284"/>
                    </a:lnTo>
                    <a:lnTo>
                      <a:pt x="18" y="255"/>
                    </a:lnTo>
                    <a:lnTo>
                      <a:pt x="16" y="214"/>
                    </a:lnTo>
                    <a:lnTo>
                      <a:pt x="52" y="229"/>
                    </a:lnTo>
                    <a:lnTo>
                      <a:pt x="76" y="214"/>
                    </a:lnTo>
                    <a:lnTo>
                      <a:pt x="80" y="179"/>
                    </a:lnTo>
                    <a:lnTo>
                      <a:pt x="44" y="184"/>
                    </a:lnTo>
                    <a:lnTo>
                      <a:pt x="6" y="156"/>
                    </a:lnTo>
                    <a:lnTo>
                      <a:pt x="0" y="114"/>
                    </a:lnTo>
                    <a:lnTo>
                      <a:pt x="44" y="135"/>
                    </a:lnTo>
                    <a:lnTo>
                      <a:pt x="86" y="117"/>
                    </a:lnTo>
                    <a:lnTo>
                      <a:pt x="98" y="62"/>
                    </a:lnTo>
                    <a:lnTo>
                      <a:pt x="45" y="82"/>
                    </a:lnTo>
                    <a:lnTo>
                      <a:pt x="6" y="5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6" name="Freeform 56"/>
              <p:cNvSpPr>
                <a:spLocks/>
              </p:cNvSpPr>
              <p:nvPr/>
            </p:nvSpPr>
            <p:spPr bwMode="auto">
              <a:xfrm>
                <a:off x="3707" y="3398"/>
                <a:ext cx="47" cy="130"/>
              </a:xfrm>
              <a:custGeom>
                <a:avLst/>
                <a:gdLst>
                  <a:gd name="T0" fmla="*/ 13 w 186"/>
                  <a:gd name="T1" fmla="*/ 30 h 519"/>
                  <a:gd name="T2" fmla="*/ 84 w 186"/>
                  <a:gd name="T3" fmla="*/ 0 h 519"/>
                  <a:gd name="T4" fmla="*/ 103 w 186"/>
                  <a:gd name="T5" fmla="*/ 59 h 519"/>
                  <a:gd name="T6" fmla="*/ 186 w 186"/>
                  <a:gd name="T7" fmla="*/ 61 h 519"/>
                  <a:gd name="T8" fmla="*/ 112 w 186"/>
                  <a:gd name="T9" fmla="*/ 108 h 519"/>
                  <a:gd name="T10" fmla="*/ 59 w 186"/>
                  <a:gd name="T11" fmla="*/ 65 h 519"/>
                  <a:gd name="T12" fmla="*/ 71 w 186"/>
                  <a:gd name="T13" fmla="*/ 425 h 519"/>
                  <a:gd name="T14" fmla="*/ 117 w 186"/>
                  <a:gd name="T15" fmla="*/ 485 h 519"/>
                  <a:gd name="T16" fmla="*/ 106 w 186"/>
                  <a:gd name="T17" fmla="*/ 519 h 519"/>
                  <a:gd name="T18" fmla="*/ 51 w 186"/>
                  <a:gd name="T19" fmla="*/ 491 h 519"/>
                  <a:gd name="T20" fmla="*/ 32 w 186"/>
                  <a:gd name="T21" fmla="*/ 341 h 519"/>
                  <a:gd name="T22" fmla="*/ 0 w 186"/>
                  <a:gd name="T23" fmla="*/ 94 h 519"/>
                  <a:gd name="T24" fmla="*/ 13 w 186"/>
                  <a:gd name="T25" fmla="*/ 30 h 519"/>
                  <a:gd name="T26" fmla="*/ 13 w 186"/>
                  <a:gd name="T27" fmla="*/ 3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6" h="519">
                    <a:moveTo>
                      <a:pt x="13" y="30"/>
                    </a:moveTo>
                    <a:lnTo>
                      <a:pt x="84" y="0"/>
                    </a:lnTo>
                    <a:lnTo>
                      <a:pt x="103" y="59"/>
                    </a:lnTo>
                    <a:lnTo>
                      <a:pt x="186" y="61"/>
                    </a:lnTo>
                    <a:lnTo>
                      <a:pt x="112" y="108"/>
                    </a:lnTo>
                    <a:lnTo>
                      <a:pt x="59" y="65"/>
                    </a:lnTo>
                    <a:lnTo>
                      <a:pt x="71" y="425"/>
                    </a:lnTo>
                    <a:lnTo>
                      <a:pt x="117" y="485"/>
                    </a:lnTo>
                    <a:lnTo>
                      <a:pt x="106" y="519"/>
                    </a:lnTo>
                    <a:lnTo>
                      <a:pt x="51" y="491"/>
                    </a:lnTo>
                    <a:lnTo>
                      <a:pt x="32" y="341"/>
                    </a:lnTo>
                    <a:lnTo>
                      <a:pt x="0" y="94"/>
                    </a:lnTo>
                    <a:lnTo>
                      <a:pt x="13" y="30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7" name="Freeform 57"/>
              <p:cNvSpPr>
                <a:spLocks/>
              </p:cNvSpPr>
              <p:nvPr/>
            </p:nvSpPr>
            <p:spPr bwMode="auto">
              <a:xfrm>
                <a:off x="3657" y="2973"/>
                <a:ext cx="402" cy="200"/>
              </a:xfrm>
              <a:custGeom>
                <a:avLst/>
                <a:gdLst>
                  <a:gd name="T0" fmla="*/ 408 w 1607"/>
                  <a:gd name="T1" fmla="*/ 0 h 799"/>
                  <a:gd name="T2" fmla="*/ 167 w 1607"/>
                  <a:gd name="T3" fmla="*/ 60 h 799"/>
                  <a:gd name="T4" fmla="*/ 24 w 1607"/>
                  <a:gd name="T5" fmla="*/ 292 h 799"/>
                  <a:gd name="T6" fmla="*/ 0 w 1607"/>
                  <a:gd name="T7" fmla="*/ 502 h 799"/>
                  <a:gd name="T8" fmla="*/ 629 w 1607"/>
                  <a:gd name="T9" fmla="*/ 799 h 799"/>
                  <a:gd name="T10" fmla="*/ 986 w 1607"/>
                  <a:gd name="T11" fmla="*/ 594 h 799"/>
                  <a:gd name="T12" fmla="*/ 1607 w 1607"/>
                  <a:gd name="T13" fmla="*/ 352 h 799"/>
                  <a:gd name="T14" fmla="*/ 978 w 1607"/>
                  <a:gd name="T15" fmla="*/ 186 h 799"/>
                  <a:gd name="T16" fmla="*/ 408 w 1607"/>
                  <a:gd name="T17" fmla="*/ 0 h 799"/>
                  <a:gd name="T18" fmla="*/ 408 w 1607"/>
                  <a:gd name="T19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7" h="799">
                    <a:moveTo>
                      <a:pt x="408" y="0"/>
                    </a:moveTo>
                    <a:lnTo>
                      <a:pt x="167" y="60"/>
                    </a:lnTo>
                    <a:lnTo>
                      <a:pt x="24" y="292"/>
                    </a:lnTo>
                    <a:lnTo>
                      <a:pt x="0" y="502"/>
                    </a:lnTo>
                    <a:lnTo>
                      <a:pt x="629" y="799"/>
                    </a:lnTo>
                    <a:lnTo>
                      <a:pt x="986" y="594"/>
                    </a:lnTo>
                    <a:lnTo>
                      <a:pt x="1607" y="352"/>
                    </a:lnTo>
                    <a:lnTo>
                      <a:pt x="978" y="186"/>
                    </a:lnTo>
                    <a:lnTo>
                      <a:pt x="408" y="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8" name="Freeform 58"/>
              <p:cNvSpPr>
                <a:spLocks/>
              </p:cNvSpPr>
              <p:nvPr/>
            </p:nvSpPr>
            <p:spPr bwMode="auto">
              <a:xfrm>
                <a:off x="3502" y="3295"/>
                <a:ext cx="9" cy="13"/>
              </a:xfrm>
              <a:custGeom>
                <a:avLst/>
                <a:gdLst>
                  <a:gd name="T0" fmla="*/ 0 w 36"/>
                  <a:gd name="T1" fmla="*/ 10 h 49"/>
                  <a:gd name="T2" fmla="*/ 36 w 36"/>
                  <a:gd name="T3" fmla="*/ 0 h 49"/>
                  <a:gd name="T4" fmla="*/ 34 w 36"/>
                  <a:gd name="T5" fmla="*/ 30 h 49"/>
                  <a:gd name="T6" fmla="*/ 11 w 36"/>
                  <a:gd name="T7" fmla="*/ 49 h 49"/>
                  <a:gd name="T8" fmla="*/ 0 w 36"/>
                  <a:gd name="T9" fmla="*/ 10 h 49"/>
                  <a:gd name="T10" fmla="*/ 0 w 36"/>
                  <a:gd name="T11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9">
                    <a:moveTo>
                      <a:pt x="0" y="10"/>
                    </a:moveTo>
                    <a:lnTo>
                      <a:pt x="36" y="0"/>
                    </a:lnTo>
                    <a:lnTo>
                      <a:pt x="34" y="30"/>
                    </a:lnTo>
                    <a:lnTo>
                      <a:pt x="11" y="49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39" name="Freeform 59"/>
              <p:cNvSpPr>
                <a:spLocks/>
              </p:cNvSpPr>
              <p:nvPr/>
            </p:nvSpPr>
            <p:spPr bwMode="auto">
              <a:xfrm>
                <a:off x="3515" y="3318"/>
                <a:ext cx="15" cy="18"/>
              </a:xfrm>
              <a:custGeom>
                <a:avLst/>
                <a:gdLst>
                  <a:gd name="T0" fmla="*/ 0 w 60"/>
                  <a:gd name="T1" fmla="*/ 36 h 71"/>
                  <a:gd name="T2" fmla="*/ 45 w 60"/>
                  <a:gd name="T3" fmla="*/ 0 h 71"/>
                  <a:gd name="T4" fmla="*/ 60 w 60"/>
                  <a:gd name="T5" fmla="*/ 29 h 71"/>
                  <a:gd name="T6" fmla="*/ 27 w 60"/>
                  <a:gd name="T7" fmla="*/ 71 h 71"/>
                  <a:gd name="T8" fmla="*/ 0 w 60"/>
                  <a:gd name="T9" fmla="*/ 36 h 71"/>
                  <a:gd name="T10" fmla="*/ 0 w 60"/>
                  <a:gd name="T11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71">
                    <a:moveTo>
                      <a:pt x="0" y="36"/>
                    </a:moveTo>
                    <a:lnTo>
                      <a:pt x="45" y="0"/>
                    </a:lnTo>
                    <a:lnTo>
                      <a:pt x="60" y="29"/>
                    </a:lnTo>
                    <a:lnTo>
                      <a:pt x="27" y="7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340" name="Group 60"/>
            <p:cNvGrpSpPr>
              <a:grpSpLocks/>
            </p:cNvGrpSpPr>
            <p:nvPr/>
          </p:nvGrpSpPr>
          <p:grpSpPr bwMode="auto">
            <a:xfrm>
              <a:off x="2544" y="2304"/>
              <a:ext cx="672" cy="756"/>
              <a:chOff x="2544" y="3456"/>
              <a:chExt cx="672" cy="756"/>
            </a:xfrm>
          </p:grpSpPr>
          <p:graphicFrame>
            <p:nvGraphicFramePr>
              <p:cNvPr id="737341" name="Object 61"/>
              <p:cNvGraphicFramePr>
                <a:graphicFrameLocks noChangeAspect="1"/>
              </p:cNvGraphicFramePr>
              <p:nvPr/>
            </p:nvGraphicFramePr>
            <p:xfrm>
              <a:off x="2544" y="3456"/>
              <a:ext cx="629" cy="5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5" name="Clip" r:id="rId4" imgW="1387800" imgH="1143720" progId="MS_ClipArt_Gallery.2">
                      <p:embed/>
                    </p:oleObj>
                  </mc:Choice>
                  <mc:Fallback>
                    <p:oleObj name="Clip" r:id="rId4" imgW="1387800" imgH="114372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44" y="3456"/>
                            <a:ext cx="629" cy="5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342" name="Object 62"/>
              <p:cNvGraphicFramePr>
                <a:graphicFrameLocks noChangeAspect="1"/>
              </p:cNvGraphicFramePr>
              <p:nvPr/>
            </p:nvGraphicFramePr>
            <p:xfrm>
              <a:off x="2832" y="3744"/>
              <a:ext cx="384" cy="4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6" name="Clip" r:id="rId6" imgW="1992960" imgH="3468960" progId="MS_ClipArt_Gallery.2">
                      <p:embed/>
                    </p:oleObj>
                  </mc:Choice>
                  <mc:Fallback>
                    <p:oleObj name="Clip" r:id="rId6" imgW="199296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2" y="3744"/>
                            <a:ext cx="384" cy="4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37343" name="Group 63"/>
          <p:cNvGrpSpPr>
            <a:grpSpLocks/>
          </p:cNvGrpSpPr>
          <p:nvPr/>
        </p:nvGrpSpPr>
        <p:grpSpPr bwMode="auto">
          <a:xfrm>
            <a:off x="4922838" y="2690813"/>
            <a:ext cx="792162" cy="790575"/>
            <a:chOff x="3101" y="2448"/>
            <a:chExt cx="499" cy="498"/>
          </a:xfrm>
        </p:grpSpPr>
        <p:grpSp>
          <p:nvGrpSpPr>
            <p:cNvPr id="737344" name="Group 64"/>
            <p:cNvGrpSpPr>
              <a:grpSpLocks/>
            </p:cNvGrpSpPr>
            <p:nvPr/>
          </p:nvGrpSpPr>
          <p:grpSpPr bwMode="auto">
            <a:xfrm>
              <a:off x="3101" y="2659"/>
              <a:ext cx="477" cy="287"/>
              <a:chOff x="3792" y="2735"/>
              <a:chExt cx="477" cy="287"/>
            </a:xfrm>
          </p:grpSpPr>
          <p:sp>
            <p:nvSpPr>
              <p:cNvPr id="737345" name="Freeform 65"/>
              <p:cNvSpPr>
                <a:spLocks/>
              </p:cNvSpPr>
              <p:nvPr/>
            </p:nvSpPr>
            <p:spPr bwMode="auto">
              <a:xfrm>
                <a:off x="4178" y="2758"/>
                <a:ext cx="83" cy="148"/>
              </a:xfrm>
              <a:custGeom>
                <a:avLst/>
                <a:gdLst>
                  <a:gd name="T0" fmla="*/ 0 w 582"/>
                  <a:gd name="T1" fmla="*/ 147 h 1037"/>
                  <a:gd name="T2" fmla="*/ 252 w 582"/>
                  <a:gd name="T3" fmla="*/ 388 h 1037"/>
                  <a:gd name="T4" fmla="*/ 282 w 582"/>
                  <a:gd name="T5" fmla="*/ 686 h 1037"/>
                  <a:gd name="T6" fmla="*/ 189 w 582"/>
                  <a:gd name="T7" fmla="*/ 964 h 1037"/>
                  <a:gd name="T8" fmla="*/ 506 w 582"/>
                  <a:gd name="T9" fmla="*/ 1037 h 1037"/>
                  <a:gd name="T10" fmla="*/ 582 w 582"/>
                  <a:gd name="T11" fmla="*/ 653 h 1037"/>
                  <a:gd name="T12" fmla="*/ 515 w 582"/>
                  <a:gd name="T13" fmla="*/ 346 h 1037"/>
                  <a:gd name="T14" fmla="*/ 224 w 582"/>
                  <a:gd name="T15" fmla="*/ 0 h 1037"/>
                  <a:gd name="T16" fmla="*/ 0 w 582"/>
                  <a:gd name="T17" fmla="*/ 147 h 1037"/>
                  <a:gd name="T18" fmla="*/ 0 w 582"/>
                  <a:gd name="T19" fmla="*/ 14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037">
                    <a:moveTo>
                      <a:pt x="0" y="147"/>
                    </a:moveTo>
                    <a:lnTo>
                      <a:pt x="252" y="388"/>
                    </a:lnTo>
                    <a:lnTo>
                      <a:pt x="282" y="686"/>
                    </a:lnTo>
                    <a:lnTo>
                      <a:pt x="189" y="964"/>
                    </a:lnTo>
                    <a:lnTo>
                      <a:pt x="506" y="1037"/>
                    </a:lnTo>
                    <a:lnTo>
                      <a:pt x="582" y="653"/>
                    </a:lnTo>
                    <a:lnTo>
                      <a:pt x="515" y="346"/>
                    </a:lnTo>
                    <a:lnTo>
                      <a:pt x="224" y="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6" name="Freeform 66"/>
              <p:cNvSpPr>
                <a:spLocks/>
              </p:cNvSpPr>
              <p:nvPr/>
            </p:nvSpPr>
            <p:spPr bwMode="auto">
              <a:xfrm>
                <a:off x="3798" y="2744"/>
                <a:ext cx="455" cy="268"/>
              </a:xfrm>
              <a:custGeom>
                <a:avLst/>
                <a:gdLst>
                  <a:gd name="T0" fmla="*/ 0 w 3190"/>
                  <a:gd name="T1" fmla="*/ 1513 h 1874"/>
                  <a:gd name="T2" fmla="*/ 130 w 3190"/>
                  <a:gd name="T3" fmla="*/ 1238 h 1874"/>
                  <a:gd name="T4" fmla="*/ 1569 w 3190"/>
                  <a:gd name="T5" fmla="*/ 759 h 1874"/>
                  <a:gd name="T6" fmla="*/ 1548 w 3190"/>
                  <a:gd name="T7" fmla="*/ 578 h 1874"/>
                  <a:gd name="T8" fmla="*/ 1848 w 3190"/>
                  <a:gd name="T9" fmla="*/ 477 h 1874"/>
                  <a:gd name="T10" fmla="*/ 2063 w 3190"/>
                  <a:gd name="T11" fmla="*/ 173 h 1874"/>
                  <a:gd name="T12" fmla="*/ 2333 w 3190"/>
                  <a:gd name="T13" fmla="*/ 25 h 1874"/>
                  <a:gd name="T14" fmla="*/ 2612 w 3190"/>
                  <a:gd name="T15" fmla="*/ 0 h 1874"/>
                  <a:gd name="T16" fmla="*/ 2958 w 3190"/>
                  <a:gd name="T17" fmla="*/ 118 h 1874"/>
                  <a:gd name="T18" fmla="*/ 2375 w 3190"/>
                  <a:gd name="T19" fmla="*/ 574 h 1874"/>
                  <a:gd name="T20" fmla="*/ 2532 w 3190"/>
                  <a:gd name="T21" fmla="*/ 918 h 1874"/>
                  <a:gd name="T22" fmla="*/ 3190 w 3190"/>
                  <a:gd name="T23" fmla="*/ 1032 h 1874"/>
                  <a:gd name="T24" fmla="*/ 2988 w 3190"/>
                  <a:gd name="T25" fmla="*/ 1305 h 1874"/>
                  <a:gd name="T26" fmla="*/ 2700 w 3190"/>
                  <a:gd name="T27" fmla="*/ 1486 h 1874"/>
                  <a:gd name="T28" fmla="*/ 2414 w 3190"/>
                  <a:gd name="T29" fmla="*/ 1486 h 1874"/>
                  <a:gd name="T30" fmla="*/ 2050 w 3190"/>
                  <a:gd name="T31" fmla="*/ 1348 h 1874"/>
                  <a:gd name="T32" fmla="*/ 1751 w 3190"/>
                  <a:gd name="T33" fmla="*/ 1461 h 1874"/>
                  <a:gd name="T34" fmla="*/ 1653 w 3190"/>
                  <a:gd name="T35" fmla="*/ 1226 h 1874"/>
                  <a:gd name="T36" fmla="*/ 1426 w 3190"/>
                  <a:gd name="T37" fmla="*/ 1559 h 1874"/>
                  <a:gd name="T38" fmla="*/ 1270 w 3190"/>
                  <a:gd name="T39" fmla="*/ 1412 h 1874"/>
                  <a:gd name="T40" fmla="*/ 1122 w 3190"/>
                  <a:gd name="T41" fmla="*/ 1668 h 1874"/>
                  <a:gd name="T42" fmla="*/ 983 w 3190"/>
                  <a:gd name="T43" fmla="*/ 1486 h 1874"/>
                  <a:gd name="T44" fmla="*/ 819 w 3190"/>
                  <a:gd name="T45" fmla="*/ 1765 h 1874"/>
                  <a:gd name="T46" fmla="*/ 713 w 3190"/>
                  <a:gd name="T47" fmla="*/ 1575 h 1874"/>
                  <a:gd name="T48" fmla="*/ 535 w 3190"/>
                  <a:gd name="T49" fmla="*/ 1845 h 1874"/>
                  <a:gd name="T50" fmla="*/ 396 w 3190"/>
                  <a:gd name="T51" fmla="*/ 1702 h 1874"/>
                  <a:gd name="T52" fmla="*/ 270 w 3190"/>
                  <a:gd name="T53" fmla="*/ 1874 h 1874"/>
                  <a:gd name="T54" fmla="*/ 92 w 3190"/>
                  <a:gd name="T55" fmla="*/ 1718 h 1874"/>
                  <a:gd name="T56" fmla="*/ 0 w 3190"/>
                  <a:gd name="T57" fmla="*/ 1513 h 1874"/>
                  <a:gd name="T58" fmla="*/ 0 w 3190"/>
                  <a:gd name="T59" fmla="*/ 1513 h 1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0" h="1874">
                    <a:moveTo>
                      <a:pt x="0" y="1513"/>
                    </a:moveTo>
                    <a:lnTo>
                      <a:pt x="130" y="1238"/>
                    </a:lnTo>
                    <a:lnTo>
                      <a:pt x="1569" y="759"/>
                    </a:lnTo>
                    <a:lnTo>
                      <a:pt x="1548" y="578"/>
                    </a:lnTo>
                    <a:lnTo>
                      <a:pt x="1848" y="477"/>
                    </a:lnTo>
                    <a:lnTo>
                      <a:pt x="2063" y="173"/>
                    </a:lnTo>
                    <a:lnTo>
                      <a:pt x="2333" y="25"/>
                    </a:lnTo>
                    <a:lnTo>
                      <a:pt x="2612" y="0"/>
                    </a:lnTo>
                    <a:lnTo>
                      <a:pt x="2958" y="118"/>
                    </a:lnTo>
                    <a:lnTo>
                      <a:pt x="2375" y="574"/>
                    </a:lnTo>
                    <a:lnTo>
                      <a:pt x="2532" y="918"/>
                    </a:lnTo>
                    <a:lnTo>
                      <a:pt x="3190" y="1032"/>
                    </a:lnTo>
                    <a:lnTo>
                      <a:pt x="2988" y="1305"/>
                    </a:lnTo>
                    <a:lnTo>
                      <a:pt x="2700" y="1486"/>
                    </a:lnTo>
                    <a:lnTo>
                      <a:pt x="2414" y="1486"/>
                    </a:lnTo>
                    <a:lnTo>
                      <a:pt x="2050" y="1348"/>
                    </a:lnTo>
                    <a:lnTo>
                      <a:pt x="1751" y="1461"/>
                    </a:lnTo>
                    <a:lnTo>
                      <a:pt x="1653" y="1226"/>
                    </a:lnTo>
                    <a:lnTo>
                      <a:pt x="1426" y="1559"/>
                    </a:lnTo>
                    <a:lnTo>
                      <a:pt x="1270" y="1412"/>
                    </a:lnTo>
                    <a:lnTo>
                      <a:pt x="1122" y="1668"/>
                    </a:lnTo>
                    <a:lnTo>
                      <a:pt x="983" y="1486"/>
                    </a:lnTo>
                    <a:lnTo>
                      <a:pt x="819" y="1765"/>
                    </a:lnTo>
                    <a:lnTo>
                      <a:pt x="713" y="1575"/>
                    </a:lnTo>
                    <a:lnTo>
                      <a:pt x="535" y="1845"/>
                    </a:lnTo>
                    <a:lnTo>
                      <a:pt x="396" y="1702"/>
                    </a:lnTo>
                    <a:lnTo>
                      <a:pt x="270" y="1874"/>
                    </a:lnTo>
                    <a:lnTo>
                      <a:pt x="92" y="1718"/>
                    </a:lnTo>
                    <a:lnTo>
                      <a:pt x="0" y="1513"/>
                    </a:lnTo>
                    <a:lnTo>
                      <a:pt x="0" y="151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7" name="Freeform 67"/>
              <p:cNvSpPr>
                <a:spLocks/>
              </p:cNvSpPr>
              <p:nvPr/>
            </p:nvSpPr>
            <p:spPr bwMode="auto">
              <a:xfrm>
                <a:off x="3815" y="2874"/>
                <a:ext cx="221" cy="85"/>
              </a:xfrm>
              <a:custGeom>
                <a:avLst/>
                <a:gdLst>
                  <a:gd name="T0" fmla="*/ 33 w 1544"/>
                  <a:gd name="T1" fmla="*/ 539 h 594"/>
                  <a:gd name="T2" fmla="*/ 0 w 1544"/>
                  <a:gd name="T3" fmla="*/ 594 h 594"/>
                  <a:gd name="T4" fmla="*/ 35 w 1544"/>
                  <a:gd name="T5" fmla="*/ 590 h 594"/>
                  <a:gd name="T6" fmla="*/ 1507 w 1544"/>
                  <a:gd name="T7" fmla="*/ 83 h 594"/>
                  <a:gd name="T8" fmla="*/ 1544 w 1544"/>
                  <a:gd name="T9" fmla="*/ 0 h 594"/>
                  <a:gd name="T10" fmla="*/ 33 w 1544"/>
                  <a:gd name="T11" fmla="*/ 539 h 594"/>
                  <a:gd name="T12" fmla="*/ 33 w 1544"/>
                  <a:gd name="T13" fmla="*/ 539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4" h="594">
                    <a:moveTo>
                      <a:pt x="33" y="539"/>
                    </a:moveTo>
                    <a:lnTo>
                      <a:pt x="0" y="594"/>
                    </a:lnTo>
                    <a:lnTo>
                      <a:pt x="35" y="590"/>
                    </a:lnTo>
                    <a:lnTo>
                      <a:pt x="1507" y="83"/>
                    </a:lnTo>
                    <a:lnTo>
                      <a:pt x="1544" y="0"/>
                    </a:lnTo>
                    <a:lnTo>
                      <a:pt x="33" y="539"/>
                    </a:lnTo>
                    <a:lnTo>
                      <a:pt x="33" y="539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8" name="Freeform 68"/>
              <p:cNvSpPr>
                <a:spLocks/>
              </p:cNvSpPr>
              <p:nvPr/>
            </p:nvSpPr>
            <p:spPr bwMode="auto">
              <a:xfrm>
                <a:off x="4031" y="2824"/>
                <a:ext cx="91" cy="106"/>
              </a:xfrm>
              <a:custGeom>
                <a:avLst/>
                <a:gdLst>
                  <a:gd name="T0" fmla="*/ 0 w 637"/>
                  <a:gd name="T1" fmla="*/ 122 h 742"/>
                  <a:gd name="T2" fmla="*/ 38 w 637"/>
                  <a:gd name="T3" fmla="*/ 249 h 742"/>
                  <a:gd name="T4" fmla="*/ 142 w 637"/>
                  <a:gd name="T5" fmla="*/ 232 h 742"/>
                  <a:gd name="T6" fmla="*/ 215 w 637"/>
                  <a:gd name="T7" fmla="*/ 510 h 742"/>
                  <a:gd name="T8" fmla="*/ 101 w 637"/>
                  <a:gd name="T9" fmla="*/ 552 h 742"/>
                  <a:gd name="T10" fmla="*/ 165 w 637"/>
                  <a:gd name="T11" fmla="*/ 742 h 742"/>
                  <a:gd name="T12" fmla="*/ 388 w 637"/>
                  <a:gd name="T13" fmla="*/ 653 h 742"/>
                  <a:gd name="T14" fmla="*/ 637 w 637"/>
                  <a:gd name="T15" fmla="*/ 425 h 742"/>
                  <a:gd name="T16" fmla="*/ 282 w 637"/>
                  <a:gd name="T17" fmla="*/ 439 h 742"/>
                  <a:gd name="T18" fmla="*/ 557 w 637"/>
                  <a:gd name="T19" fmla="*/ 202 h 742"/>
                  <a:gd name="T20" fmla="*/ 241 w 637"/>
                  <a:gd name="T21" fmla="*/ 182 h 742"/>
                  <a:gd name="T22" fmla="*/ 536 w 637"/>
                  <a:gd name="T23" fmla="*/ 0 h 742"/>
                  <a:gd name="T24" fmla="*/ 257 w 637"/>
                  <a:gd name="T25" fmla="*/ 21 h 742"/>
                  <a:gd name="T26" fmla="*/ 0 w 637"/>
                  <a:gd name="T27" fmla="*/ 122 h 742"/>
                  <a:gd name="T28" fmla="*/ 0 w 637"/>
                  <a:gd name="T29" fmla="*/ 12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7" h="742">
                    <a:moveTo>
                      <a:pt x="0" y="122"/>
                    </a:moveTo>
                    <a:lnTo>
                      <a:pt x="38" y="249"/>
                    </a:lnTo>
                    <a:lnTo>
                      <a:pt x="142" y="232"/>
                    </a:lnTo>
                    <a:lnTo>
                      <a:pt x="215" y="510"/>
                    </a:lnTo>
                    <a:lnTo>
                      <a:pt x="101" y="552"/>
                    </a:lnTo>
                    <a:lnTo>
                      <a:pt x="165" y="742"/>
                    </a:lnTo>
                    <a:lnTo>
                      <a:pt x="388" y="653"/>
                    </a:lnTo>
                    <a:lnTo>
                      <a:pt x="637" y="425"/>
                    </a:lnTo>
                    <a:lnTo>
                      <a:pt x="282" y="439"/>
                    </a:lnTo>
                    <a:lnTo>
                      <a:pt x="557" y="202"/>
                    </a:lnTo>
                    <a:lnTo>
                      <a:pt x="241" y="182"/>
                    </a:lnTo>
                    <a:lnTo>
                      <a:pt x="536" y="0"/>
                    </a:lnTo>
                    <a:lnTo>
                      <a:pt x="257" y="21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49" name="Freeform 69"/>
              <p:cNvSpPr>
                <a:spLocks/>
              </p:cNvSpPr>
              <p:nvPr/>
            </p:nvSpPr>
            <p:spPr bwMode="auto">
              <a:xfrm>
                <a:off x="3819" y="2905"/>
                <a:ext cx="202" cy="87"/>
              </a:xfrm>
              <a:custGeom>
                <a:avLst/>
                <a:gdLst>
                  <a:gd name="T0" fmla="*/ 25 w 1418"/>
                  <a:gd name="T1" fmla="*/ 421 h 611"/>
                  <a:gd name="T2" fmla="*/ 0 w 1418"/>
                  <a:gd name="T3" fmla="*/ 471 h 611"/>
                  <a:gd name="T4" fmla="*/ 127 w 1418"/>
                  <a:gd name="T5" fmla="*/ 611 h 611"/>
                  <a:gd name="T6" fmla="*/ 245 w 1418"/>
                  <a:gd name="T7" fmla="*/ 434 h 611"/>
                  <a:gd name="T8" fmla="*/ 397 w 1418"/>
                  <a:gd name="T9" fmla="*/ 589 h 611"/>
                  <a:gd name="T10" fmla="*/ 548 w 1418"/>
                  <a:gd name="T11" fmla="*/ 333 h 611"/>
                  <a:gd name="T12" fmla="*/ 684 w 1418"/>
                  <a:gd name="T13" fmla="*/ 492 h 611"/>
                  <a:gd name="T14" fmla="*/ 857 w 1418"/>
                  <a:gd name="T15" fmla="*/ 239 h 611"/>
                  <a:gd name="T16" fmla="*/ 966 w 1418"/>
                  <a:gd name="T17" fmla="*/ 404 h 611"/>
                  <a:gd name="T18" fmla="*/ 1127 w 1418"/>
                  <a:gd name="T19" fmla="*/ 152 h 611"/>
                  <a:gd name="T20" fmla="*/ 1266 w 1418"/>
                  <a:gd name="T21" fmla="*/ 303 h 611"/>
                  <a:gd name="T22" fmla="*/ 1418 w 1418"/>
                  <a:gd name="T23" fmla="*/ 42 h 611"/>
                  <a:gd name="T24" fmla="*/ 1380 w 1418"/>
                  <a:gd name="T25" fmla="*/ 0 h 611"/>
                  <a:gd name="T26" fmla="*/ 25 w 1418"/>
                  <a:gd name="T27" fmla="*/ 421 h 611"/>
                  <a:gd name="T28" fmla="*/ 25 w 1418"/>
                  <a:gd name="T29" fmla="*/ 42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8" h="611">
                    <a:moveTo>
                      <a:pt x="25" y="421"/>
                    </a:moveTo>
                    <a:lnTo>
                      <a:pt x="0" y="471"/>
                    </a:lnTo>
                    <a:lnTo>
                      <a:pt x="127" y="611"/>
                    </a:lnTo>
                    <a:lnTo>
                      <a:pt x="245" y="434"/>
                    </a:lnTo>
                    <a:lnTo>
                      <a:pt x="397" y="589"/>
                    </a:lnTo>
                    <a:lnTo>
                      <a:pt x="548" y="333"/>
                    </a:lnTo>
                    <a:lnTo>
                      <a:pt x="684" y="492"/>
                    </a:lnTo>
                    <a:lnTo>
                      <a:pt x="857" y="239"/>
                    </a:lnTo>
                    <a:lnTo>
                      <a:pt x="966" y="404"/>
                    </a:lnTo>
                    <a:lnTo>
                      <a:pt x="1127" y="152"/>
                    </a:lnTo>
                    <a:lnTo>
                      <a:pt x="1266" y="303"/>
                    </a:lnTo>
                    <a:lnTo>
                      <a:pt x="1418" y="42"/>
                    </a:lnTo>
                    <a:lnTo>
                      <a:pt x="1380" y="0"/>
                    </a:lnTo>
                    <a:lnTo>
                      <a:pt x="25" y="421"/>
                    </a:lnTo>
                    <a:lnTo>
                      <a:pt x="25" y="42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0" name="Freeform 70"/>
              <p:cNvSpPr>
                <a:spLocks/>
              </p:cNvSpPr>
              <p:nvPr/>
            </p:nvSpPr>
            <p:spPr bwMode="auto">
              <a:xfrm>
                <a:off x="3814" y="2857"/>
                <a:ext cx="223" cy="80"/>
              </a:xfrm>
              <a:custGeom>
                <a:avLst/>
                <a:gdLst>
                  <a:gd name="T0" fmla="*/ 32 w 1564"/>
                  <a:gd name="T1" fmla="*/ 467 h 563"/>
                  <a:gd name="T2" fmla="*/ 0 w 1564"/>
                  <a:gd name="T3" fmla="*/ 563 h 563"/>
                  <a:gd name="T4" fmla="*/ 1564 w 1564"/>
                  <a:gd name="T5" fmla="*/ 39 h 563"/>
                  <a:gd name="T6" fmla="*/ 1478 w 1564"/>
                  <a:gd name="T7" fmla="*/ 0 h 563"/>
                  <a:gd name="T8" fmla="*/ 32 w 1564"/>
                  <a:gd name="T9" fmla="*/ 467 h 563"/>
                  <a:gd name="T10" fmla="*/ 32 w 1564"/>
                  <a:gd name="T11" fmla="*/ 467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4" h="563">
                    <a:moveTo>
                      <a:pt x="32" y="467"/>
                    </a:moveTo>
                    <a:lnTo>
                      <a:pt x="0" y="563"/>
                    </a:lnTo>
                    <a:lnTo>
                      <a:pt x="1564" y="39"/>
                    </a:lnTo>
                    <a:lnTo>
                      <a:pt x="1478" y="0"/>
                    </a:lnTo>
                    <a:lnTo>
                      <a:pt x="32" y="467"/>
                    </a:lnTo>
                    <a:lnTo>
                      <a:pt x="32" y="467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1" name="Freeform 71"/>
              <p:cNvSpPr>
                <a:spLocks/>
              </p:cNvSpPr>
              <p:nvPr/>
            </p:nvSpPr>
            <p:spPr bwMode="auto">
              <a:xfrm>
                <a:off x="4121" y="2745"/>
                <a:ext cx="136" cy="210"/>
              </a:xfrm>
              <a:custGeom>
                <a:avLst/>
                <a:gdLst>
                  <a:gd name="T0" fmla="*/ 0 w 955"/>
                  <a:gd name="T1" fmla="*/ 104 h 1464"/>
                  <a:gd name="T2" fmla="*/ 254 w 955"/>
                  <a:gd name="T3" fmla="*/ 100 h 1464"/>
                  <a:gd name="T4" fmla="*/ 395 w 955"/>
                  <a:gd name="T5" fmla="*/ 126 h 1464"/>
                  <a:gd name="T6" fmla="*/ 514 w 955"/>
                  <a:gd name="T7" fmla="*/ 168 h 1464"/>
                  <a:gd name="T8" fmla="*/ 646 w 955"/>
                  <a:gd name="T9" fmla="*/ 254 h 1464"/>
                  <a:gd name="T10" fmla="*/ 746 w 955"/>
                  <a:gd name="T11" fmla="*/ 375 h 1464"/>
                  <a:gd name="T12" fmla="*/ 809 w 955"/>
                  <a:gd name="T13" fmla="*/ 490 h 1464"/>
                  <a:gd name="T14" fmla="*/ 851 w 955"/>
                  <a:gd name="T15" fmla="*/ 626 h 1464"/>
                  <a:gd name="T16" fmla="*/ 859 w 955"/>
                  <a:gd name="T17" fmla="*/ 775 h 1464"/>
                  <a:gd name="T18" fmla="*/ 828 w 955"/>
                  <a:gd name="T19" fmla="*/ 916 h 1464"/>
                  <a:gd name="T20" fmla="*/ 782 w 955"/>
                  <a:gd name="T21" fmla="*/ 1039 h 1464"/>
                  <a:gd name="T22" fmla="*/ 710 w 955"/>
                  <a:gd name="T23" fmla="*/ 1138 h 1464"/>
                  <a:gd name="T24" fmla="*/ 609 w 955"/>
                  <a:gd name="T25" fmla="*/ 1233 h 1464"/>
                  <a:gd name="T26" fmla="*/ 514 w 955"/>
                  <a:gd name="T27" fmla="*/ 1310 h 1464"/>
                  <a:gd name="T28" fmla="*/ 395 w 955"/>
                  <a:gd name="T29" fmla="*/ 1356 h 1464"/>
                  <a:gd name="T30" fmla="*/ 291 w 955"/>
                  <a:gd name="T31" fmla="*/ 1383 h 1464"/>
                  <a:gd name="T32" fmla="*/ 241 w 955"/>
                  <a:gd name="T33" fmla="*/ 1464 h 1464"/>
                  <a:gd name="T34" fmla="*/ 583 w 955"/>
                  <a:gd name="T35" fmla="*/ 1402 h 1464"/>
                  <a:gd name="T36" fmla="*/ 836 w 955"/>
                  <a:gd name="T37" fmla="*/ 1197 h 1464"/>
                  <a:gd name="T38" fmla="*/ 955 w 955"/>
                  <a:gd name="T39" fmla="*/ 825 h 1464"/>
                  <a:gd name="T40" fmla="*/ 915 w 955"/>
                  <a:gd name="T41" fmla="*/ 485 h 1464"/>
                  <a:gd name="T42" fmla="*/ 778 w 955"/>
                  <a:gd name="T43" fmla="*/ 217 h 1464"/>
                  <a:gd name="T44" fmla="*/ 400 w 955"/>
                  <a:gd name="T45" fmla="*/ 40 h 1464"/>
                  <a:gd name="T46" fmla="*/ 200 w 955"/>
                  <a:gd name="T47" fmla="*/ 0 h 1464"/>
                  <a:gd name="T48" fmla="*/ 0 w 955"/>
                  <a:gd name="T49" fmla="*/ 104 h 1464"/>
                  <a:gd name="T50" fmla="*/ 0 w 955"/>
                  <a:gd name="T51" fmla="*/ 104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5" h="1464">
                    <a:moveTo>
                      <a:pt x="0" y="104"/>
                    </a:moveTo>
                    <a:lnTo>
                      <a:pt x="254" y="100"/>
                    </a:lnTo>
                    <a:lnTo>
                      <a:pt x="395" y="126"/>
                    </a:lnTo>
                    <a:lnTo>
                      <a:pt x="514" y="168"/>
                    </a:lnTo>
                    <a:lnTo>
                      <a:pt x="646" y="254"/>
                    </a:lnTo>
                    <a:lnTo>
                      <a:pt x="746" y="375"/>
                    </a:lnTo>
                    <a:lnTo>
                      <a:pt x="809" y="490"/>
                    </a:lnTo>
                    <a:lnTo>
                      <a:pt x="851" y="626"/>
                    </a:lnTo>
                    <a:lnTo>
                      <a:pt x="859" y="775"/>
                    </a:lnTo>
                    <a:lnTo>
                      <a:pt x="828" y="916"/>
                    </a:lnTo>
                    <a:lnTo>
                      <a:pt x="782" y="1039"/>
                    </a:lnTo>
                    <a:lnTo>
                      <a:pt x="710" y="1138"/>
                    </a:lnTo>
                    <a:lnTo>
                      <a:pt x="609" y="1233"/>
                    </a:lnTo>
                    <a:lnTo>
                      <a:pt x="514" y="1310"/>
                    </a:lnTo>
                    <a:lnTo>
                      <a:pt x="395" y="1356"/>
                    </a:lnTo>
                    <a:lnTo>
                      <a:pt x="291" y="1383"/>
                    </a:lnTo>
                    <a:lnTo>
                      <a:pt x="241" y="1464"/>
                    </a:lnTo>
                    <a:lnTo>
                      <a:pt x="583" y="1402"/>
                    </a:lnTo>
                    <a:lnTo>
                      <a:pt x="836" y="1197"/>
                    </a:lnTo>
                    <a:lnTo>
                      <a:pt x="955" y="825"/>
                    </a:lnTo>
                    <a:lnTo>
                      <a:pt x="915" y="485"/>
                    </a:lnTo>
                    <a:lnTo>
                      <a:pt x="778" y="217"/>
                    </a:lnTo>
                    <a:lnTo>
                      <a:pt x="400" y="40"/>
                    </a:lnTo>
                    <a:lnTo>
                      <a:pt x="200" y="0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2" name="Freeform 72"/>
              <p:cNvSpPr>
                <a:spLocks/>
              </p:cNvSpPr>
              <p:nvPr/>
            </p:nvSpPr>
            <p:spPr bwMode="auto">
              <a:xfrm>
                <a:off x="3792" y="2792"/>
                <a:ext cx="291" cy="230"/>
              </a:xfrm>
              <a:custGeom>
                <a:avLst/>
                <a:gdLst>
                  <a:gd name="T0" fmla="*/ 127 w 2034"/>
                  <a:gd name="T1" fmla="*/ 1121 h 1607"/>
                  <a:gd name="T2" fmla="*/ 200 w 2034"/>
                  <a:gd name="T3" fmla="*/ 950 h 1607"/>
                  <a:gd name="T4" fmla="*/ 1679 w 2034"/>
                  <a:gd name="T5" fmla="*/ 461 h 1607"/>
                  <a:gd name="T6" fmla="*/ 1630 w 2034"/>
                  <a:gd name="T7" fmla="*/ 307 h 1607"/>
                  <a:gd name="T8" fmla="*/ 1952 w 2034"/>
                  <a:gd name="T9" fmla="*/ 198 h 1607"/>
                  <a:gd name="T10" fmla="*/ 2034 w 2034"/>
                  <a:gd name="T11" fmla="*/ 0 h 1607"/>
                  <a:gd name="T12" fmla="*/ 1508 w 2034"/>
                  <a:gd name="T13" fmla="*/ 179 h 1607"/>
                  <a:gd name="T14" fmla="*/ 1562 w 2034"/>
                  <a:gd name="T15" fmla="*/ 374 h 1607"/>
                  <a:gd name="T16" fmla="*/ 127 w 2034"/>
                  <a:gd name="T17" fmla="*/ 852 h 1607"/>
                  <a:gd name="T18" fmla="*/ 0 w 2034"/>
                  <a:gd name="T19" fmla="*/ 1139 h 1607"/>
                  <a:gd name="T20" fmla="*/ 103 w 2034"/>
                  <a:gd name="T21" fmla="*/ 1422 h 1607"/>
                  <a:gd name="T22" fmla="*/ 325 w 2034"/>
                  <a:gd name="T23" fmla="*/ 1607 h 1607"/>
                  <a:gd name="T24" fmla="*/ 335 w 2034"/>
                  <a:gd name="T25" fmla="*/ 1463 h 1607"/>
                  <a:gd name="T26" fmla="*/ 182 w 2034"/>
                  <a:gd name="T27" fmla="*/ 1325 h 1607"/>
                  <a:gd name="T28" fmla="*/ 127 w 2034"/>
                  <a:gd name="T29" fmla="*/ 1121 h 1607"/>
                  <a:gd name="T30" fmla="*/ 127 w 2034"/>
                  <a:gd name="T31" fmla="*/ 1121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34" h="1607">
                    <a:moveTo>
                      <a:pt x="127" y="1121"/>
                    </a:moveTo>
                    <a:lnTo>
                      <a:pt x="200" y="950"/>
                    </a:lnTo>
                    <a:lnTo>
                      <a:pt x="1679" y="461"/>
                    </a:lnTo>
                    <a:lnTo>
                      <a:pt x="1630" y="307"/>
                    </a:lnTo>
                    <a:lnTo>
                      <a:pt x="1952" y="198"/>
                    </a:lnTo>
                    <a:lnTo>
                      <a:pt x="2034" y="0"/>
                    </a:lnTo>
                    <a:lnTo>
                      <a:pt x="1508" y="179"/>
                    </a:lnTo>
                    <a:lnTo>
                      <a:pt x="1562" y="374"/>
                    </a:lnTo>
                    <a:lnTo>
                      <a:pt x="127" y="852"/>
                    </a:lnTo>
                    <a:lnTo>
                      <a:pt x="0" y="1139"/>
                    </a:lnTo>
                    <a:lnTo>
                      <a:pt x="103" y="1422"/>
                    </a:lnTo>
                    <a:lnTo>
                      <a:pt x="325" y="1607"/>
                    </a:lnTo>
                    <a:lnTo>
                      <a:pt x="335" y="1463"/>
                    </a:lnTo>
                    <a:lnTo>
                      <a:pt x="182" y="1325"/>
                    </a:lnTo>
                    <a:lnTo>
                      <a:pt x="127" y="1121"/>
                    </a:lnTo>
                    <a:lnTo>
                      <a:pt x="127" y="1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3" name="Freeform 73"/>
              <p:cNvSpPr>
                <a:spLocks/>
              </p:cNvSpPr>
              <p:nvPr/>
            </p:nvSpPr>
            <p:spPr bwMode="auto">
              <a:xfrm>
                <a:off x="3833" y="2912"/>
                <a:ext cx="270" cy="110"/>
              </a:xfrm>
              <a:custGeom>
                <a:avLst/>
                <a:gdLst>
                  <a:gd name="T0" fmla="*/ 0 w 1886"/>
                  <a:gd name="T1" fmla="*/ 631 h 768"/>
                  <a:gd name="T2" fmla="*/ 156 w 1886"/>
                  <a:gd name="T3" fmla="*/ 431 h 768"/>
                  <a:gd name="T4" fmla="*/ 286 w 1886"/>
                  <a:gd name="T5" fmla="*/ 580 h 768"/>
                  <a:gd name="T6" fmla="*/ 453 w 1886"/>
                  <a:gd name="T7" fmla="*/ 318 h 768"/>
                  <a:gd name="T8" fmla="*/ 580 w 1886"/>
                  <a:gd name="T9" fmla="*/ 490 h 768"/>
                  <a:gd name="T10" fmla="*/ 749 w 1886"/>
                  <a:gd name="T11" fmla="*/ 218 h 768"/>
                  <a:gd name="T12" fmla="*/ 863 w 1886"/>
                  <a:gd name="T13" fmla="*/ 403 h 768"/>
                  <a:gd name="T14" fmla="*/ 1024 w 1886"/>
                  <a:gd name="T15" fmla="*/ 122 h 768"/>
                  <a:gd name="T16" fmla="*/ 1168 w 1886"/>
                  <a:gd name="T17" fmla="*/ 308 h 768"/>
                  <a:gd name="T18" fmla="*/ 1334 w 1886"/>
                  <a:gd name="T19" fmla="*/ 44 h 768"/>
                  <a:gd name="T20" fmla="*/ 1465 w 1886"/>
                  <a:gd name="T21" fmla="*/ 0 h 768"/>
                  <a:gd name="T22" fmla="*/ 1529 w 1886"/>
                  <a:gd name="T23" fmla="*/ 188 h 768"/>
                  <a:gd name="T24" fmla="*/ 1822 w 1886"/>
                  <a:gd name="T25" fmla="*/ 59 h 768"/>
                  <a:gd name="T26" fmla="*/ 1886 w 1886"/>
                  <a:gd name="T27" fmla="*/ 206 h 768"/>
                  <a:gd name="T28" fmla="*/ 1465 w 1886"/>
                  <a:gd name="T29" fmla="*/ 380 h 768"/>
                  <a:gd name="T30" fmla="*/ 1391 w 1886"/>
                  <a:gd name="T31" fmla="*/ 135 h 768"/>
                  <a:gd name="T32" fmla="*/ 1177 w 1886"/>
                  <a:gd name="T33" fmla="*/ 499 h 768"/>
                  <a:gd name="T34" fmla="*/ 1028 w 1886"/>
                  <a:gd name="T35" fmla="*/ 299 h 768"/>
                  <a:gd name="T36" fmla="*/ 872 w 1886"/>
                  <a:gd name="T37" fmla="*/ 599 h 768"/>
                  <a:gd name="T38" fmla="*/ 745 w 1886"/>
                  <a:gd name="T39" fmla="*/ 389 h 768"/>
                  <a:gd name="T40" fmla="*/ 596 w 1886"/>
                  <a:gd name="T41" fmla="*/ 663 h 768"/>
                  <a:gd name="T42" fmla="*/ 470 w 1886"/>
                  <a:gd name="T43" fmla="*/ 480 h 768"/>
                  <a:gd name="T44" fmla="*/ 317 w 1886"/>
                  <a:gd name="T45" fmla="*/ 763 h 768"/>
                  <a:gd name="T46" fmla="*/ 161 w 1886"/>
                  <a:gd name="T47" fmla="*/ 576 h 768"/>
                  <a:gd name="T48" fmla="*/ 37 w 1886"/>
                  <a:gd name="T49" fmla="*/ 768 h 768"/>
                  <a:gd name="T50" fmla="*/ 0 w 1886"/>
                  <a:gd name="T51" fmla="*/ 631 h 768"/>
                  <a:gd name="T52" fmla="*/ 0 w 1886"/>
                  <a:gd name="T53" fmla="*/ 631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86" h="768">
                    <a:moveTo>
                      <a:pt x="0" y="631"/>
                    </a:moveTo>
                    <a:lnTo>
                      <a:pt x="156" y="431"/>
                    </a:lnTo>
                    <a:lnTo>
                      <a:pt x="286" y="580"/>
                    </a:lnTo>
                    <a:lnTo>
                      <a:pt x="453" y="318"/>
                    </a:lnTo>
                    <a:lnTo>
                      <a:pt x="580" y="490"/>
                    </a:lnTo>
                    <a:lnTo>
                      <a:pt x="749" y="218"/>
                    </a:lnTo>
                    <a:lnTo>
                      <a:pt x="863" y="403"/>
                    </a:lnTo>
                    <a:lnTo>
                      <a:pt x="1024" y="122"/>
                    </a:lnTo>
                    <a:lnTo>
                      <a:pt x="1168" y="308"/>
                    </a:lnTo>
                    <a:lnTo>
                      <a:pt x="1334" y="44"/>
                    </a:lnTo>
                    <a:lnTo>
                      <a:pt x="1465" y="0"/>
                    </a:lnTo>
                    <a:lnTo>
                      <a:pt x="1529" y="188"/>
                    </a:lnTo>
                    <a:lnTo>
                      <a:pt x="1822" y="59"/>
                    </a:lnTo>
                    <a:lnTo>
                      <a:pt x="1886" y="206"/>
                    </a:lnTo>
                    <a:lnTo>
                      <a:pt x="1465" y="380"/>
                    </a:lnTo>
                    <a:lnTo>
                      <a:pt x="1391" y="135"/>
                    </a:lnTo>
                    <a:lnTo>
                      <a:pt x="1177" y="499"/>
                    </a:lnTo>
                    <a:lnTo>
                      <a:pt x="1028" y="299"/>
                    </a:lnTo>
                    <a:lnTo>
                      <a:pt x="872" y="599"/>
                    </a:lnTo>
                    <a:lnTo>
                      <a:pt x="745" y="389"/>
                    </a:lnTo>
                    <a:lnTo>
                      <a:pt x="596" y="663"/>
                    </a:lnTo>
                    <a:lnTo>
                      <a:pt x="470" y="480"/>
                    </a:lnTo>
                    <a:lnTo>
                      <a:pt x="317" y="763"/>
                    </a:lnTo>
                    <a:lnTo>
                      <a:pt x="161" y="576"/>
                    </a:lnTo>
                    <a:lnTo>
                      <a:pt x="37" y="768"/>
                    </a:lnTo>
                    <a:lnTo>
                      <a:pt x="0" y="631"/>
                    </a:lnTo>
                    <a:lnTo>
                      <a:pt x="0" y="6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4" name="Freeform 74"/>
              <p:cNvSpPr>
                <a:spLocks/>
              </p:cNvSpPr>
              <p:nvPr/>
            </p:nvSpPr>
            <p:spPr bwMode="auto">
              <a:xfrm>
                <a:off x="4057" y="2735"/>
                <a:ext cx="212" cy="232"/>
              </a:xfrm>
              <a:custGeom>
                <a:avLst/>
                <a:gdLst>
                  <a:gd name="T0" fmla="*/ 197 w 1482"/>
                  <a:gd name="T1" fmla="*/ 1445 h 1621"/>
                  <a:gd name="T2" fmla="*/ 343 w 1482"/>
                  <a:gd name="T3" fmla="*/ 1530 h 1621"/>
                  <a:gd name="T4" fmla="*/ 526 w 1482"/>
                  <a:gd name="T5" fmla="*/ 1601 h 1621"/>
                  <a:gd name="T6" fmla="*/ 720 w 1482"/>
                  <a:gd name="T7" fmla="*/ 1621 h 1621"/>
                  <a:gd name="T8" fmla="*/ 913 w 1482"/>
                  <a:gd name="T9" fmla="*/ 1593 h 1621"/>
                  <a:gd name="T10" fmla="*/ 1094 w 1482"/>
                  <a:gd name="T11" fmla="*/ 1514 h 1621"/>
                  <a:gd name="T12" fmla="*/ 1249 w 1482"/>
                  <a:gd name="T13" fmla="*/ 1391 h 1621"/>
                  <a:gd name="T14" fmla="*/ 1370 w 1482"/>
                  <a:gd name="T15" fmla="*/ 1230 h 1621"/>
                  <a:gd name="T16" fmla="*/ 1450 w 1482"/>
                  <a:gd name="T17" fmla="*/ 1046 h 1621"/>
                  <a:gd name="T18" fmla="*/ 1482 w 1482"/>
                  <a:gd name="T19" fmla="*/ 845 h 1621"/>
                  <a:gd name="T20" fmla="*/ 1465 w 1482"/>
                  <a:gd name="T21" fmla="*/ 643 h 1621"/>
                  <a:gd name="T22" fmla="*/ 1401 w 1482"/>
                  <a:gd name="T23" fmla="*/ 450 h 1621"/>
                  <a:gd name="T24" fmla="*/ 1293 w 1482"/>
                  <a:gd name="T25" fmla="*/ 281 h 1621"/>
                  <a:gd name="T26" fmla="*/ 1148 w 1482"/>
                  <a:gd name="T27" fmla="*/ 145 h 1621"/>
                  <a:gd name="T28" fmla="*/ 975 w 1482"/>
                  <a:gd name="T29" fmla="*/ 51 h 1621"/>
                  <a:gd name="T30" fmla="*/ 785 w 1482"/>
                  <a:gd name="T31" fmla="*/ 4 h 1621"/>
                  <a:gd name="T32" fmla="*/ 590 w 1482"/>
                  <a:gd name="T33" fmla="*/ 9 h 1621"/>
                  <a:gd name="T34" fmla="*/ 402 w 1482"/>
                  <a:gd name="T35" fmla="*/ 64 h 1621"/>
                  <a:gd name="T36" fmla="*/ 233 w 1482"/>
                  <a:gd name="T37" fmla="*/ 165 h 1621"/>
                  <a:gd name="T38" fmla="*/ 94 w 1482"/>
                  <a:gd name="T39" fmla="*/ 308 h 1621"/>
                  <a:gd name="T40" fmla="*/ 0 w 1482"/>
                  <a:gd name="T41" fmla="*/ 465 h 1621"/>
                  <a:gd name="T42" fmla="*/ 192 w 1482"/>
                  <a:gd name="T43" fmla="*/ 404 h 1621"/>
                  <a:gd name="T44" fmla="*/ 305 w 1482"/>
                  <a:gd name="T45" fmla="*/ 283 h 1621"/>
                  <a:gd name="T46" fmla="*/ 441 w 1482"/>
                  <a:gd name="T47" fmla="*/ 196 h 1621"/>
                  <a:gd name="T48" fmla="*/ 597 w 1482"/>
                  <a:gd name="T49" fmla="*/ 146 h 1621"/>
                  <a:gd name="T50" fmla="*/ 758 w 1482"/>
                  <a:gd name="T51" fmla="*/ 138 h 1621"/>
                  <a:gd name="T52" fmla="*/ 915 w 1482"/>
                  <a:gd name="T53" fmla="*/ 172 h 1621"/>
                  <a:gd name="T54" fmla="*/ 1060 w 1482"/>
                  <a:gd name="T55" fmla="*/ 246 h 1621"/>
                  <a:gd name="T56" fmla="*/ 1183 w 1482"/>
                  <a:gd name="T57" fmla="*/ 356 h 1621"/>
                  <a:gd name="T58" fmla="*/ 1276 w 1482"/>
                  <a:gd name="T59" fmla="*/ 493 h 1621"/>
                  <a:gd name="T60" fmla="*/ 1333 w 1482"/>
                  <a:gd name="T61" fmla="*/ 650 h 1621"/>
                  <a:gd name="T62" fmla="*/ 1351 w 1482"/>
                  <a:gd name="T63" fmla="*/ 817 h 1621"/>
                  <a:gd name="T64" fmla="*/ 1328 w 1482"/>
                  <a:gd name="T65" fmla="*/ 984 h 1621"/>
                  <a:gd name="T66" fmla="*/ 1266 w 1482"/>
                  <a:gd name="T67" fmla="*/ 1139 h 1621"/>
                  <a:gd name="T68" fmla="*/ 1169 w 1482"/>
                  <a:gd name="T69" fmla="*/ 1274 h 1621"/>
                  <a:gd name="T70" fmla="*/ 1043 w 1482"/>
                  <a:gd name="T71" fmla="*/ 1379 h 1621"/>
                  <a:gd name="T72" fmla="*/ 895 w 1482"/>
                  <a:gd name="T73" fmla="*/ 1448 h 1621"/>
                  <a:gd name="T74" fmla="*/ 737 w 1482"/>
                  <a:gd name="T75" fmla="*/ 1476 h 1621"/>
                  <a:gd name="T76" fmla="*/ 576 w 1482"/>
                  <a:gd name="T77" fmla="*/ 1463 h 1621"/>
                  <a:gd name="T78" fmla="*/ 423 w 1482"/>
                  <a:gd name="T79" fmla="*/ 1409 h 1621"/>
                  <a:gd name="T80" fmla="*/ 288 w 1482"/>
                  <a:gd name="T81" fmla="*/ 1317 h 1621"/>
                  <a:gd name="T82" fmla="*/ 125 w 1482"/>
                  <a:gd name="T83" fmla="*/ 1378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2" h="1621">
                    <a:moveTo>
                      <a:pt x="125" y="1378"/>
                    </a:moveTo>
                    <a:lnTo>
                      <a:pt x="197" y="1445"/>
                    </a:lnTo>
                    <a:lnTo>
                      <a:pt x="259" y="1478"/>
                    </a:lnTo>
                    <a:lnTo>
                      <a:pt x="343" y="1530"/>
                    </a:lnTo>
                    <a:lnTo>
                      <a:pt x="433" y="1571"/>
                    </a:lnTo>
                    <a:lnTo>
                      <a:pt x="526" y="1601"/>
                    </a:lnTo>
                    <a:lnTo>
                      <a:pt x="622" y="1618"/>
                    </a:lnTo>
                    <a:lnTo>
                      <a:pt x="720" y="1621"/>
                    </a:lnTo>
                    <a:lnTo>
                      <a:pt x="817" y="1614"/>
                    </a:lnTo>
                    <a:lnTo>
                      <a:pt x="913" y="1593"/>
                    </a:lnTo>
                    <a:lnTo>
                      <a:pt x="1006" y="1559"/>
                    </a:lnTo>
                    <a:lnTo>
                      <a:pt x="1094" y="1514"/>
                    </a:lnTo>
                    <a:lnTo>
                      <a:pt x="1175" y="1457"/>
                    </a:lnTo>
                    <a:lnTo>
                      <a:pt x="1249" y="1391"/>
                    </a:lnTo>
                    <a:lnTo>
                      <a:pt x="1314" y="1314"/>
                    </a:lnTo>
                    <a:lnTo>
                      <a:pt x="1370" y="1230"/>
                    </a:lnTo>
                    <a:lnTo>
                      <a:pt x="1415" y="1140"/>
                    </a:lnTo>
                    <a:lnTo>
                      <a:pt x="1450" y="1046"/>
                    </a:lnTo>
                    <a:lnTo>
                      <a:pt x="1472" y="946"/>
                    </a:lnTo>
                    <a:lnTo>
                      <a:pt x="1482" y="845"/>
                    </a:lnTo>
                    <a:lnTo>
                      <a:pt x="1480" y="743"/>
                    </a:lnTo>
                    <a:lnTo>
                      <a:pt x="1465" y="643"/>
                    </a:lnTo>
                    <a:lnTo>
                      <a:pt x="1439" y="544"/>
                    </a:lnTo>
                    <a:lnTo>
                      <a:pt x="1401" y="450"/>
                    </a:lnTo>
                    <a:lnTo>
                      <a:pt x="1352" y="362"/>
                    </a:lnTo>
                    <a:lnTo>
                      <a:pt x="1293" y="281"/>
                    </a:lnTo>
                    <a:lnTo>
                      <a:pt x="1224" y="208"/>
                    </a:lnTo>
                    <a:lnTo>
                      <a:pt x="1148" y="145"/>
                    </a:lnTo>
                    <a:lnTo>
                      <a:pt x="1064" y="92"/>
                    </a:lnTo>
                    <a:lnTo>
                      <a:pt x="975" y="51"/>
                    </a:lnTo>
                    <a:lnTo>
                      <a:pt x="881" y="22"/>
                    </a:lnTo>
                    <a:lnTo>
                      <a:pt x="785" y="4"/>
                    </a:lnTo>
                    <a:lnTo>
                      <a:pt x="687" y="0"/>
                    </a:lnTo>
                    <a:lnTo>
                      <a:pt x="590" y="9"/>
                    </a:lnTo>
                    <a:lnTo>
                      <a:pt x="494" y="30"/>
                    </a:lnTo>
                    <a:lnTo>
                      <a:pt x="402" y="64"/>
                    </a:lnTo>
                    <a:lnTo>
                      <a:pt x="315" y="109"/>
                    </a:lnTo>
                    <a:lnTo>
                      <a:pt x="233" y="165"/>
                    </a:lnTo>
                    <a:lnTo>
                      <a:pt x="159" y="232"/>
                    </a:lnTo>
                    <a:lnTo>
                      <a:pt x="94" y="308"/>
                    </a:lnTo>
                    <a:lnTo>
                      <a:pt x="38" y="391"/>
                    </a:lnTo>
                    <a:lnTo>
                      <a:pt x="0" y="465"/>
                    </a:lnTo>
                    <a:lnTo>
                      <a:pt x="147" y="475"/>
                    </a:lnTo>
                    <a:lnTo>
                      <a:pt x="192" y="404"/>
                    </a:lnTo>
                    <a:lnTo>
                      <a:pt x="244" y="341"/>
                    </a:lnTo>
                    <a:lnTo>
                      <a:pt x="305" y="283"/>
                    </a:lnTo>
                    <a:lnTo>
                      <a:pt x="371" y="235"/>
                    </a:lnTo>
                    <a:lnTo>
                      <a:pt x="441" y="196"/>
                    </a:lnTo>
                    <a:lnTo>
                      <a:pt x="517" y="166"/>
                    </a:lnTo>
                    <a:lnTo>
                      <a:pt x="597" y="146"/>
                    </a:lnTo>
                    <a:lnTo>
                      <a:pt x="676" y="137"/>
                    </a:lnTo>
                    <a:lnTo>
                      <a:pt x="758" y="138"/>
                    </a:lnTo>
                    <a:lnTo>
                      <a:pt x="838" y="150"/>
                    </a:lnTo>
                    <a:lnTo>
                      <a:pt x="915" y="172"/>
                    </a:lnTo>
                    <a:lnTo>
                      <a:pt x="990" y="204"/>
                    </a:lnTo>
                    <a:lnTo>
                      <a:pt x="1060" y="246"/>
                    </a:lnTo>
                    <a:lnTo>
                      <a:pt x="1125" y="298"/>
                    </a:lnTo>
                    <a:lnTo>
                      <a:pt x="1183" y="356"/>
                    </a:lnTo>
                    <a:lnTo>
                      <a:pt x="1234" y="421"/>
                    </a:lnTo>
                    <a:lnTo>
                      <a:pt x="1276" y="493"/>
                    </a:lnTo>
                    <a:lnTo>
                      <a:pt x="1309" y="570"/>
                    </a:lnTo>
                    <a:lnTo>
                      <a:pt x="1333" y="650"/>
                    </a:lnTo>
                    <a:lnTo>
                      <a:pt x="1346" y="734"/>
                    </a:lnTo>
                    <a:lnTo>
                      <a:pt x="1351" y="817"/>
                    </a:lnTo>
                    <a:lnTo>
                      <a:pt x="1344" y="902"/>
                    </a:lnTo>
                    <a:lnTo>
                      <a:pt x="1328" y="984"/>
                    </a:lnTo>
                    <a:lnTo>
                      <a:pt x="1301" y="1063"/>
                    </a:lnTo>
                    <a:lnTo>
                      <a:pt x="1266" y="1139"/>
                    </a:lnTo>
                    <a:lnTo>
                      <a:pt x="1222" y="1209"/>
                    </a:lnTo>
                    <a:lnTo>
                      <a:pt x="1169" y="1274"/>
                    </a:lnTo>
                    <a:lnTo>
                      <a:pt x="1109" y="1330"/>
                    </a:lnTo>
                    <a:lnTo>
                      <a:pt x="1043" y="1379"/>
                    </a:lnTo>
                    <a:lnTo>
                      <a:pt x="972" y="1418"/>
                    </a:lnTo>
                    <a:lnTo>
                      <a:pt x="895" y="1448"/>
                    </a:lnTo>
                    <a:lnTo>
                      <a:pt x="817" y="1468"/>
                    </a:lnTo>
                    <a:lnTo>
                      <a:pt x="737" y="1476"/>
                    </a:lnTo>
                    <a:lnTo>
                      <a:pt x="656" y="1476"/>
                    </a:lnTo>
                    <a:lnTo>
                      <a:pt x="576" y="1463"/>
                    </a:lnTo>
                    <a:lnTo>
                      <a:pt x="498" y="1441"/>
                    </a:lnTo>
                    <a:lnTo>
                      <a:pt x="423" y="1409"/>
                    </a:lnTo>
                    <a:lnTo>
                      <a:pt x="353" y="1368"/>
                    </a:lnTo>
                    <a:lnTo>
                      <a:pt x="288" y="1317"/>
                    </a:lnTo>
                    <a:lnTo>
                      <a:pt x="254" y="1298"/>
                    </a:lnTo>
                    <a:lnTo>
                      <a:pt x="125" y="1378"/>
                    </a:lnTo>
                    <a:lnTo>
                      <a:pt x="125" y="13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5" name="Freeform 75"/>
              <p:cNvSpPr>
                <a:spLocks/>
              </p:cNvSpPr>
              <p:nvPr/>
            </p:nvSpPr>
            <p:spPr bwMode="auto">
              <a:xfrm>
                <a:off x="3816" y="2863"/>
                <a:ext cx="240" cy="121"/>
              </a:xfrm>
              <a:custGeom>
                <a:avLst/>
                <a:gdLst>
                  <a:gd name="T0" fmla="*/ 0 w 1676"/>
                  <a:gd name="T1" fmla="*/ 638 h 843"/>
                  <a:gd name="T2" fmla="*/ 64 w 1676"/>
                  <a:gd name="T3" fmla="*/ 528 h 843"/>
                  <a:gd name="T4" fmla="*/ 1622 w 1676"/>
                  <a:gd name="T5" fmla="*/ 0 h 843"/>
                  <a:gd name="T6" fmla="*/ 1676 w 1676"/>
                  <a:gd name="T7" fmla="*/ 216 h 843"/>
                  <a:gd name="T8" fmla="*/ 1414 w 1676"/>
                  <a:gd name="T9" fmla="*/ 310 h 843"/>
                  <a:gd name="T10" fmla="*/ 1281 w 1676"/>
                  <a:gd name="T11" fmla="*/ 534 h 843"/>
                  <a:gd name="T12" fmla="*/ 1147 w 1676"/>
                  <a:gd name="T13" fmla="*/ 386 h 843"/>
                  <a:gd name="T14" fmla="*/ 991 w 1676"/>
                  <a:gd name="T15" fmla="*/ 638 h 843"/>
                  <a:gd name="T16" fmla="*/ 877 w 1676"/>
                  <a:gd name="T17" fmla="*/ 474 h 843"/>
                  <a:gd name="T18" fmla="*/ 696 w 1676"/>
                  <a:gd name="T19" fmla="*/ 718 h 843"/>
                  <a:gd name="T20" fmla="*/ 564 w 1676"/>
                  <a:gd name="T21" fmla="*/ 563 h 843"/>
                  <a:gd name="T22" fmla="*/ 399 w 1676"/>
                  <a:gd name="T23" fmla="*/ 818 h 843"/>
                  <a:gd name="T24" fmla="*/ 258 w 1676"/>
                  <a:gd name="T25" fmla="*/ 663 h 843"/>
                  <a:gd name="T26" fmla="*/ 136 w 1676"/>
                  <a:gd name="T27" fmla="*/ 843 h 843"/>
                  <a:gd name="T28" fmla="*/ 15 w 1676"/>
                  <a:gd name="T29" fmla="*/ 713 h 843"/>
                  <a:gd name="T30" fmla="*/ 1430 w 1676"/>
                  <a:gd name="T31" fmla="*/ 232 h 843"/>
                  <a:gd name="T32" fmla="*/ 1524 w 1676"/>
                  <a:gd name="T33" fmla="*/ 99 h 843"/>
                  <a:gd name="T34" fmla="*/ 0 w 1676"/>
                  <a:gd name="T35" fmla="*/ 638 h 843"/>
                  <a:gd name="T36" fmla="*/ 0 w 1676"/>
                  <a:gd name="T37" fmla="*/ 638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6" h="843">
                    <a:moveTo>
                      <a:pt x="0" y="638"/>
                    </a:moveTo>
                    <a:lnTo>
                      <a:pt x="64" y="528"/>
                    </a:lnTo>
                    <a:lnTo>
                      <a:pt x="1622" y="0"/>
                    </a:lnTo>
                    <a:lnTo>
                      <a:pt x="1676" y="216"/>
                    </a:lnTo>
                    <a:lnTo>
                      <a:pt x="1414" y="310"/>
                    </a:lnTo>
                    <a:lnTo>
                      <a:pt x="1281" y="534"/>
                    </a:lnTo>
                    <a:lnTo>
                      <a:pt x="1147" y="386"/>
                    </a:lnTo>
                    <a:lnTo>
                      <a:pt x="991" y="638"/>
                    </a:lnTo>
                    <a:lnTo>
                      <a:pt x="877" y="474"/>
                    </a:lnTo>
                    <a:lnTo>
                      <a:pt x="696" y="718"/>
                    </a:lnTo>
                    <a:lnTo>
                      <a:pt x="564" y="563"/>
                    </a:lnTo>
                    <a:lnTo>
                      <a:pt x="399" y="818"/>
                    </a:lnTo>
                    <a:lnTo>
                      <a:pt x="258" y="663"/>
                    </a:lnTo>
                    <a:lnTo>
                      <a:pt x="136" y="843"/>
                    </a:lnTo>
                    <a:lnTo>
                      <a:pt x="15" y="713"/>
                    </a:lnTo>
                    <a:lnTo>
                      <a:pt x="1430" y="232"/>
                    </a:lnTo>
                    <a:lnTo>
                      <a:pt x="1524" y="99"/>
                    </a:lnTo>
                    <a:lnTo>
                      <a:pt x="0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6" name="Freeform 76"/>
              <p:cNvSpPr>
                <a:spLocks/>
              </p:cNvSpPr>
              <p:nvPr/>
            </p:nvSpPr>
            <p:spPr bwMode="auto">
              <a:xfrm>
                <a:off x="4078" y="2765"/>
                <a:ext cx="157" cy="167"/>
              </a:xfrm>
              <a:custGeom>
                <a:avLst/>
                <a:gdLst>
                  <a:gd name="T0" fmla="*/ 1078 w 1102"/>
                  <a:gd name="T1" fmla="*/ 412 h 1168"/>
                  <a:gd name="T2" fmla="*/ 1102 w 1102"/>
                  <a:gd name="T3" fmla="*/ 556 h 1168"/>
                  <a:gd name="T4" fmla="*/ 1091 w 1102"/>
                  <a:gd name="T5" fmla="*/ 701 h 1168"/>
                  <a:gd name="T6" fmla="*/ 1046 w 1102"/>
                  <a:gd name="T7" fmla="*/ 840 h 1168"/>
                  <a:gd name="T8" fmla="*/ 969 w 1102"/>
                  <a:gd name="T9" fmla="*/ 962 h 1168"/>
                  <a:gd name="T10" fmla="*/ 865 w 1102"/>
                  <a:gd name="T11" fmla="*/ 1061 h 1168"/>
                  <a:gd name="T12" fmla="*/ 741 w 1102"/>
                  <a:gd name="T13" fmla="*/ 1129 h 1168"/>
                  <a:gd name="T14" fmla="*/ 605 w 1102"/>
                  <a:gd name="T15" fmla="*/ 1163 h 1168"/>
                  <a:gd name="T16" fmla="*/ 464 w 1102"/>
                  <a:gd name="T17" fmla="*/ 1162 h 1168"/>
                  <a:gd name="T18" fmla="*/ 328 w 1102"/>
                  <a:gd name="T19" fmla="*/ 1124 h 1168"/>
                  <a:gd name="T20" fmla="*/ 153 w 1102"/>
                  <a:gd name="T21" fmla="*/ 1003 h 1168"/>
                  <a:gd name="T22" fmla="*/ 19 w 1102"/>
                  <a:gd name="T23" fmla="*/ 812 h 1168"/>
                  <a:gd name="T24" fmla="*/ 0 w 1102"/>
                  <a:gd name="T25" fmla="*/ 560 h 1168"/>
                  <a:gd name="T26" fmla="*/ 31 w 1102"/>
                  <a:gd name="T27" fmla="*/ 356 h 1168"/>
                  <a:gd name="T28" fmla="*/ 126 w 1102"/>
                  <a:gd name="T29" fmla="*/ 181 h 1168"/>
                  <a:gd name="T30" fmla="*/ 280 w 1102"/>
                  <a:gd name="T31" fmla="*/ 68 h 1168"/>
                  <a:gd name="T32" fmla="*/ 411 w 1102"/>
                  <a:gd name="T33" fmla="*/ 16 h 1168"/>
                  <a:gd name="T34" fmla="*/ 551 w 1102"/>
                  <a:gd name="T35" fmla="*/ 0 h 1168"/>
                  <a:gd name="T36" fmla="*/ 690 w 1102"/>
                  <a:gd name="T37" fmla="*/ 21 h 1168"/>
                  <a:gd name="T38" fmla="*/ 820 w 1102"/>
                  <a:gd name="T39" fmla="*/ 76 h 1168"/>
                  <a:gd name="T40" fmla="*/ 932 w 1102"/>
                  <a:gd name="T41" fmla="*/ 164 h 1168"/>
                  <a:gd name="T42" fmla="*/ 1021 w 1102"/>
                  <a:gd name="T43" fmla="*/ 278 h 1168"/>
                  <a:gd name="T44" fmla="*/ 884 w 1102"/>
                  <a:gd name="T45" fmla="*/ 374 h 1168"/>
                  <a:gd name="T46" fmla="*/ 849 w 1102"/>
                  <a:gd name="T47" fmla="*/ 338 h 1168"/>
                  <a:gd name="T48" fmla="*/ 806 w 1102"/>
                  <a:gd name="T49" fmla="*/ 314 h 1168"/>
                  <a:gd name="T50" fmla="*/ 758 w 1102"/>
                  <a:gd name="T51" fmla="*/ 301 h 1168"/>
                  <a:gd name="T52" fmla="*/ 710 w 1102"/>
                  <a:gd name="T53" fmla="*/ 300 h 1168"/>
                  <a:gd name="T54" fmla="*/ 662 w 1102"/>
                  <a:gd name="T55" fmla="*/ 313 h 1168"/>
                  <a:gd name="T56" fmla="*/ 618 w 1102"/>
                  <a:gd name="T57" fmla="*/ 337 h 1168"/>
                  <a:gd name="T58" fmla="*/ 583 w 1102"/>
                  <a:gd name="T59" fmla="*/ 371 h 1168"/>
                  <a:gd name="T60" fmla="*/ 557 w 1102"/>
                  <a:gd name="T61" fmla="*/ 415 h 1168"/>
                  <a:gd name="T62" fmla="*/ 541 w 1102"/>
                  <a:gd name="T63" fmla="*/ 464 h 1168"/>
                  <a:gd name="T64" fmla="*/ 538 w 1102"/>
                  <a:gd name="T65" fmla="*/ 514 h 1168"/>
                  <a:gd name="T66" fmla="*/ 547 w 1102"/>
                  <a:gd name="T67" fmla="*/ 565 h 1168"/>
                  <a:gd name="T68" fmla="*/ 568 w 1102"/>
                  <a:gd name="T69" fmla="*/ 611 h 1168"/>
                  <a:gd name="T70" fmla="*/ 598 w 1102"/>
                  <a:gd name="T71" fmla="*/ 650 h 1168"/>
                  <a:gd name="T72" fmla="*/ 637 w 1102"/>
                  <a:gd name="T73" fmla="*/ 680 h 1168"/>
                  <a:gd name="T74" fmla="*/ 683 w 1102"/>
                  <a:gd name="T75" fmla="*/ 700 h 1168"/>
                  <a:gd name="T76" fmla="*/ 732 w 1102"/>
                  <a:gd name="T77" fmla="*/ 706 h 1168"/>
                  <a:gd name="T78" fmla="*/ 780 w 1102"/>
                  <a:gd name="T79" fmla="*/ 700 h 1168"/>
                  <a:gd name="T80" fmla="*/ 827 w 1102"/>
                  <a:gd name="T81" fmla="*/ 681 h 1168"/>
                  <a:gd name="T82" fmla="*/ 865 w 1102"/>
                  <a:gd name="T83" fmla="*/ 651 h 1168"/>
                  <a:gd name="T84" fmla="*/ 897 w 1102"/>
                  <a:gd name="T85" fmla="*/ 613 h 1168"/>
                  <a:gd name="T86" fmla="*/ 918 w 1102"/>
                  <a:gd name="T87" fmla="*/ 567 h 1168"/>
                  <a:gd name="T88" fmla="*/ 928 w 1102"/>
                  <a:gd name="T89" fmla="*/ 516 h 1168"/>
                  <a:gd name="T90" fmla="*/ 925 w 1102"/>
                  <a:gd name="T91" fmla="*/ 466 h 1168"/>
                  <a:gd name="T92" fmla="*/ 910 w 1102"/>
                  <a:gd name="T93" fmla="*/ 416 h 1168"/>
                  <a:gd name="T94" fmla="*/ 1056 w 1102"/>
                  <a:gd name="T95" fmla="*/ 353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2" h="1168">
                    <a:moveTo>
                      <a:pt x="1056" y="353"/>
                    </a:moveTo>
                    <a:lnTo>
                      <a:pt x="1078" y="412"/>
                    </a:lnTo>
                    <a:lnTo>
                      <a:pt x="1095" y="483"/>
                    </a:lnTo>
                    <a:lnTo>
                      <a:pt x="1102" y="556"/>
                    </a:lnTo>
                    <a:lnTo>
                      <a:pt x="1101" y="629"/>
                    </a:lnTo>
                    <a:lnTo>
                      <a:pt x="1091" y="701"/>
                    </a:lnTo>
                    <a:lnTo>
                      <a:pt x="1072" y="772"/>
                    </a:lnTo>
                    <a:lnTo>
                      <a:pt x="1046" y="840"/>
                    </a:lnTo>
                    <a:lnTo>
                      <a:pt x="1011" y="904"/>
                    </a:lnTo>
                    <a:lnTo>
                      <a:pt x="969" y="962"/>
                    </a:lnTo>
                    <a:lnTo>
                      <a:pt x="920" y="1015"/>
                    </a:lnTo>
                    <a:lnTo>
                      <a:pt x="865" y="1061"/>
                    </a:lnTo>
                    <a:lnTo>
                      <a:pt x="805" y="1100"/>
                    </a:lnTo>
                    <a:lnTo>
                      <a:pt x="741" y="1129"/>
                    </a:lnTo>
                    <a:lnTo>
                      <a:pt x="673" y="1151"/>
                    </a:lnTo>
                    <a:lnTo>
                      <a:pt x="605" y="1163"/>
                    </a:lnTo>
                    <a:lnTo>
                      <a:pt x="533" y="1168"/>
                    </a:lnTo>
                    <a:lnTo>
                      <a:pt x="464" y="1162"/>
                    </a:lnTo>
                    <a:lnTo>
                      <a:pt x="396" y="1147"/>
                    </a:lnTo>
                    <a:lnTo>
                      <a:pt x="328" y="1124"/>
                    </a:lnTo>
                    <a:lnTo>
                      <a:pt x="586" y="971"/>
                    </a:lnTo>
                    <a:lnTo>
                      <a:pt x="153" y="1003"/>
                    </a:lnTo>
                    <a:lnTo>
                      <a:pt x="444" y="782"/>
                    </a:lnTo>
                    <a:lnTo>
                      <a:pt x="19" y="812"/>
                    </a:lnTo>
                    <a:lnTo>
                      <a:pt x="358" y="566"/>
                    </a:lnTo>
                    <a:lnTo>
                      <a:pt x="0" y="560"/>
                    </a:lnTo>
                    <a:lnTo>
                      <a:pt x="338" y="366"/>
                    </a:lnTo>
                    <a:lnTo>
                      <a:pt x="31" y="356"/>
                    </a:lnTo>
                    <a:lnTo>
                      <a:pt x="368" y="186"/>
                    </a:lnTo>
                    <a:lnTo>
                      <a:pt x="126" y="181"/>
                    </a:lnTo>
                    <a:lnTo>
                      <a:pt x="219" y="107"/>
                    </a:lnTo>
                    <a:lnTo>
                      <a:pt x="280" y="68"/>
                    </a:lnTo>
                    <a:lnTo>
                      <a:pt x="344" y="37"/>
                    </a:lnTo>
                    <a:lnTo>
                      <a:pt x="411" y="16"/>
                    </a:lnTo>
                    <a:lnTo>
                      <a:pt x="481" y="3"/>
                    </a:lnTo>
                    <a:lnTo>
                      <a:pt x="551" y="0"/>
                    </a:lnTo>
                    <a:lnTo>
                      <a:pt x="621" y="5"/>
                    </a:lnTo>
                    <a:lnTo>
                      <a:pt x="690" y="21"/>
                    </a:lnTo>
                    <a:lnTo>
                      <a:pt x="756" y="44"/>
                    </a:lnTo>
                    <a:lnTo>
                      <a:pt x="820" y="76"/>
                    </a:lnTo>
                    <a:lnTo>
                      <a:pt x="878" y="116"/>
                    </a:lnTo>
                    <a:lnTo>
                      <a:pt x="932" y="164"/>
                    </a:lnTo>
                    <a:lnTo>
                      <a:pt x="980" y="219"/>
                    </a:lnTo>
                    <a:lnTo>
                      <a:pt x="1021" y="278"/>
                    </a:lnTo>
                    <a:lnTo>
                      <a:pt x="898" y="394"/>
                    </a:lnTo>
                    <a:lnTo>
                      <a:pt x="884" y="374"/>
                    </a:lnTo>
                    <a:lnTo>
                      <a:pt x="867" y="355"/>
                    </a:lnTo>
                    <a:lnTo>
                      <a:pt x="849" y="338"/>
                    </a:lnTo>
                    <a:lnTo>
                      <a:pt x="828" y="325"/>
                    </a:lnTo>
                    <a:lnTo>
                      <a:pt x="806" y="314"/>
                    </a:lnTo>
                    <a:lnTo>
                      <a:pt x="783" y="306"/>
                    </a:lnTo>
                    <a:lnTo>
                      <a:pt x="758" y="301"/>
                    </a:lnTo>
                    <a:lnTo>
                      <a:pt x="734" y="299"/>
                    </a:lnTo>
                    <a:lnTo>
                      <a:pt x="710" y="300"/>
                    </a:lnTo>
                    <a:lnTo>
                      <a:pt x="686" y="305"/>
                    </a:lnTo>
                    <a:lnTo>
                      <a:pt x="662" y="313"/>
                    </a:lnTo>
                    <a:lnTo>
                      <a:pt x="640" y="324"/>
                    </a:lnTo>
                    <a:lnTo>
                      <a:pt x="618" y="337"/>
                    </a:lnTo>
                    <a:lnTo>
                      <a:pt x="600" y="354"/>
                    </a:lnTo>
                    <a:lnTo>
                      <a:pt x="583" y="371"/>
                    </a:lnTo>
                    <a:lnTo>
                      <a:pt x="569" y="392"/>
                    </a:lnTo>
                    <a:lnTo>
                      <a:pt x="557" y="415"/>
                    </a:lnTo>
                    <a:lnTo>
                      <a:pt x="547" y="438"/>
                    </a:lnTo>
                    <a:lnTo>
                      <a:pt x="541" y="464"/>
                    </a:lnTo>
                    <a:lnTo>
                      <a:pt x="538" y="489"/>
                    </a:lnTo>
                    <a:lnTo>
                      <a:pt x="538" y="514"/>
                    </a:lnTo>
                    <a:lnTo>
                      <a:pt x="540" y="539"/>
                    </a:lnTo>
                    <a:lnTo>
                      <a:pt x="547" y="565"/>
                    </a:lnTo>
                    <a:lnTo>
                      <a:pt x="555" y="588"/>
                    </a:lnTo>
                    <a:lnTo>
                      <a:pt x="568" y="611"/>
                    </a:lnTo>
                    <a:lnTo>
                      <a:pt x="582" y="632"/>
                    </a:lnTo>
                    <a:lnTo>
                      <a:pt x="598" y="650"/>
                    </a:lnTo>
                    <a:lnTo>
                      <a:pt x="617" y="667"/>
                    </a:lnTo>
                    <a:lnTo>
                      <a:pt x="637" y="680"/>
                    </a:lnTo>
                    <a:lnTo>
                      <a:pt x="659" y="691"/>
                    </a:lnTo>
                    <a:lnTo>
                      <a:pt x="683" y="700"/>
                    </a:lnTo>
                    <a:lnTo>
                      <a:pt x="708" y="704"/>
                    </a:lnTo>
                    <a:lnTo>
                      <a:pt x="732" y="706"/>
                    </a:lnTo>
                    <a:lnTo>
                      <a:pt x="756" y="704"/>
                    </a:lnTo>
                    <a:lnTo>
                      <a:pt x="780" y="700"/>
                    </a:lnTo>
                    <a:lnTo>
                      <a:pt x="804" y="692"/>
                    </a:lnTo>
                    <a:lnTo>
                      <a:pt x="827" y="681"/>
                    </a:lnTo>
                    <a:lnTo>
                      <a:pt x="847" y="668"/>
                    </a:lnTo>
                    <a:lnTo>
                      <a:pt x="865" y="651"/>
                    </a:lnTo>
                    <a:lnTo>
                      <a:pt x="883" y="633"/>
                    </a:lnTo>
                    <a:lnTo>
                      <a:pt x="897" y="613"/>
                    </a:lnTo>
                    <a:lnTo>
                      <a:pt x="909" y="590"/>
                    </a:lnTo>
                    <a:lnTo>
                      <a:pt x="918" y="567"/>
                    </a:lnTo>
                    <a:lnTo>
                      <a:pt x="925" y="542"/>
                    </a:lnTo>
                    <a:lnTo>
                      <a:pt x="928" y="516"/>
                    </a:lnTo>
                    <a:lnTo>
                      <a:pt x="928" y="491"/>
                    </a:lnTo>
                    <a:lnTo>
                      <a:pt x="925" y="466"/>
                    </a:lnTo>
                    <a:lnTo>
                      <a:pt x="919" y="441"/>
                    </a:lnTo>
                    <a:lnTo>
                      <a:pt x="910" y="416"/>
                    </a:lnTo>
                    <a:lnTo>
                      <a:pt x="1056" y="353"/>
                    </a:lnTo>
                    <a:lnTo>
                      <a:pt x="1056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57" name="Freeform 77"/>
              <p:cNvSpPr>
                <a:spLocks/>
              </p:cNvSpPr>
              <p:nvPr/>
            </p:nvSpPr>
            <p:spPr bwMode="auto">
              <a:xfrm>
                <a:off x="4206" y="2804"/>
                <a:ext cx="24" cy="22"/>
              </a:xfrm>
              <a:custGeom>
                <a:avLst/>
                <a:gdLst>
                  <a:gd name="T0" fmla="*/ 0 w 168"/>
                  <a:gd name="T1" fmla="*/ 130 h 152"/>
                  <a:gd name="T2" fmla="*/ 12 w 168"/>
                  <a:gd name="T3" fmla="*/ 152 h 152"/>
                  <a:gd name="T4" fmla="*/ 168 w 168"/>
                  <a:gd name="T5" fmla="*/ 117 h 152"/>
                  <a:gd name="T6" fmla="*/ 158 w 168"/>
                  <a:gd name="T7" fmla="*/ 89 h 152"/>
                  <a:gd name="T8" fmla="*/ 123 w 168"/>
                  <a:gd name="T9" fmla="*/ 14 h 152"/>
                  <a:gd name="T10" fmla="*/ 96 w 168"/>
                  <a:gd name="T11" fmla="*/ 0 h 152"/>
                  <a:gd name="T12" fmla="*/ 0 w 168"/>
                  <a:gd name="T13" fmla="*/ 130 h 152"/>
                  <a:gd name="T14" fmla="*/ 0 w 168"/>
                  <a:gd name="T15" fmla="*/ 13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152">
                    <a:moveTo>
                      <a:pt x="0" y="130"/>
                    </a:moveTo>
                    <a:lnTo>
                      <a:pt x="12" y="152"/>
                    </a:lnTo>
                    <a:lnTo>
                      <a:pt x="168" y="117"/>
                    </a:lnTo>
                    <a:lnTo>
                      <a:pt x="158" y="89"/>
                    </a:lnTo>
                    <a:lnTo>
                      <a:pt x="123" y="14"/>
                    </a:lnTo>
                    <a:lnTo>
                      <a:pt x="96" y="0"/>
                    </a:lnTo>
                    <a:lnTo>
                      <a:pt x="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358" name="Text Box 78"/>
            <p:cNvSpPr txBox="1">
              <a:spLocks noChangeArrowheads="1"/>
            </p:cNvSpPr>
            <p:nvPr/>
          </p:nvSpPr>
          <p:spPr bwMode="auto">
            <a:xfrm>
              <a:off x="3120" y="244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>
                  <a:effectLst/>
                </a:rPr>
                <a:t>Sym.</a:t>
              </a:r>
            </a:p>
          </p:txBody>
        </p:sp>
      </p:grpSp>
      <p:grpSp>
        <p:nvGrpSpPr>
          <p:cNvPr id="737359" name="Group 79"/>
          <p:cNvGrpSpPr>
            <a:grpSpLocks/>
          </p:cNvGrpSpPr>
          <p:nvPr/>
        </p:nvGrpSpPr>
        <p:grpSpPr bwMode="auto">
          <a:xfrm>
            <a:off x="6172200" y="4062413"/>
            <a:ext cx="933450" cy="912812"/>
            <a:chOff x="4221" y="3390"/>
            <a:chExt cx="588" cy="575"/>
          </a:xfrm>
        </p:grpSpPr>
        <p:sp>
          <p:nvSpPr>
            <p:cNvPr id="737360" name="Freeform 80"/>
            <p:cNvSpPr>
              <a:spLocks/>
            </p:cNvSpPr>
            <p:nvPr/>
          </p:nvSpPr>
          <p:spPr bwMode="auto">
            <a:xfrm>
              <a:off x="4224" y="3452"/>
              <a:ext cx="546" cy="510"/>
            </a:xfrm>
            <a:custGeom>
              <a:avLst/>
              <a:gdLst>
                <a:gd name="T0" fmla="*/ 227 w 1091"/>
                <a:gd name="T1" fmla="*/ 643 h 1021"/>
                <a:gd name="T2" fmla="*/ 236 w 1091"/>
                <a:gd name="T3" fmla="*/ 640 h 1021"/>
                <a:gd name="T4" fmla="*/ 248 w 1091"/>
                <a:gd name="T5" fmla="*/ 635 h 1021"/>
                <a:gd name="T6" fmla="*/ 242 w 1091"/>
                <a:gd name="T7" fmla="*/ 632 h 1021"/>
                <a:gd name="T8" fmla="*/ 237 w 1091"/>
                <a:gd name="T9" fmla="*/ 626 h 1021"/>
                <a:gd name="T10" fmla="*/ 236 w 1091"/>
                <a:gd name="T11" fmla="*/ 614 h 1021"/>
                <a:gd name="T12" fmla="*/ 244 w 1091"/>
                <a:gd name="T13" fmla="*/ 606 h 1021"/>
                <a:gd name="T14" fmla="*/ 258 w 1091"/>
                <a:gd name="T15" fmla="*/ 606 h 1021"/>
                <a:gd name="T16" fmla="*/ 268 w 1091"/>
                <a:gd name="T17" fmla="*/ 614 h 1021"/>
                <a:gd name="T18" fmla="*/ 269 w 1091"/>
                <a:gd name="T19" fmla="*/ 626 h 1021"/>
                <a:gd name="T20" fmla="*/ 261 w 1091"/>
                <a:gd name="T21" fmla="*/ 635 h 1021"/>
                <a:gd name="T22" fmla="*/ 254 w 1091"/>
                <a:gd name="T23" fmla="*/ 636 h 1021"/>
                <a:gd name="T24" fmla="*/ 248 w 1091"/>
                <a:gd name="T25" fmla="*/ 635 h 1021"/>
                <a:gd name="T26" fmla="*/ 381 w 1091"/>
                <a:gd name="T27" fmla="*/ 915 h 1021"/>
                <a:gd name="T28" fmla="*/ 420 w 1091"/>
                <a:gd name="T29" fmla="*/ 902 h 1021"/>
                <a:gd name="T30" fmla="*/ 432 w 1091"/>
                <a:gd name="T31" fmla="*/ 907 h 1021"/>
                <a:gd name="T32" fmla="*/ 439 w 1091"/>
                <a:gd name="T33" fmla="*/ 917 h 1021"/>
                <a:gd name="T34" fmla="*/ 434 w 1091"/>
                <a:gd name="T35" fmla="*/ 929 h 1021"/>
                <a:gd name="T36" fmla="*/ 423 w 1091"/>
                <a:gd name="T37" fmla="*/ 933 h 1021"/>
                <a:gd name="T38" fmla="*/ 411 w 1091"/>
                <a:gd name="T39" fmla="*/ 929 h 1021"/>
                <a:gd name="T40" fmla="*/ 404 w 1091"/>
                <a:gd name="T41" fmla="*/ 917 h 1021"/>
                <a:gd name="T42" fmla="*/ 409 w 1091"/>
                <a:gd name="T43" fmla="*/ 907 h 1021"/>
                <a:gd name="T44" fmla="*/ 406 w 1091"/>
                <a:gd name="T45" fmla="*/ 906 h 1021"/>
                <a:gd name="T46" fmla="*/ 386 w 1091"/>
                <a:gd name="T47" fmla="*/ 914 h 1021"/>
                <a:gd name="T48" fmla="*/ 441 w 1091"/>
                <a:gd name="T49" fmla="*/ 1021 h 1021"/>
                <a:gd name="T50" fmla="*/ 650 w 1091"/>
                <a:gd name="T51" fmla="*/ 0 h 1021"/>
                <a:gd name="T52" fmla="*/ 50 w 1091"/>
                <a:gd name="T53" fmla="*/ 333 h 1021"/>
                <a:gd name="T54" fmla="*/ 58 w 1091"/>
                <a:gd name="T55" fmla="*/ 330 h 1021"/>
                <a:gd name="T56" fmla="*/ 67 w 1091"/>
                <a:gd name="T57" fmla="*/ 326 h 1021"/>
                <a:gd name="T58" fmla="*/ 67 w 1091"/>
                <a:gd name="T59" fmla="*/ 316 h 1021"/>
                <a:gd name="T60" fmla="*/ 75 w 1091"/>
                <a:gd name="T61" fmla="*/ 308 h 1021"/>
                <a:gd name="T62" fmla="*/ 87 w 1091"/>
                <a:gd name="T63" fmla="*/ 309 h 1021"/>
                <a:gd name="T64" fmla="*/ 98 w 1091"/>
                <a:gd name="T65" fmla="*/ 317 h 1021"/>
                <a:gd name="T66" fmla="*/ 99 w 1091"/>
                <a:gd name="T67" fmla="*/ 329 h 1021"/>
                <a:gd name="T68" fmla="*/ 91 w 1091"/>
                <a:gd name="T69" fmla="*/ 338 h 1021"/>
                <a:gd name="T70" fmla="*/ 77 w 1091"/>
                <a:gd name="T71" fmla="*/ 336 h 1021"/>
                <a:gd name="T72" fmla="*/ 67 w 1091"/>
                <a:gd name="T73" fmla="*/ 326 h 1021"/>
                <a:gd name="T74" fmla="*/ 59 w 1091"/>
                <a:gd name="T75" fmla="*/ 330 h 1021"/>
                <a:gd name="T76" fmla="*/ 50 w 1091"/>
                <a:gd name="T77" fmla="*/ 33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1" h="1021">
                  <a:moveTo>
                    <a:pt x="50" y="333"/>
                  </a:moveTo>
                  <a:lnTo>
                    <a:pt x="227" y="643"/>
                  </a:lnTo>
                  <a:lnTo>
                    <a:pt x="229" y="642"/>
                  </a:lnTo>
                  <a:lnTo>
                    <a:pt x="236" y="640"/>
                  </a:lnTo>
                  <a:lnTo>
                    <a:pt x="243" y="637"/>
                  </a:lnTo>
                  <a:lnTo>
                    <a:pt x="248" y="635"/>
                  </a:lnTo>
                  <a:lnTo>
                    <a:pt x="244" y="633"/>
                  </a:lnTo>
                  <a:lnTo>
                    <a:pt x="242" y="632"/>
                  </a:lnTo>
                  <a:lnTo>
                    <a:pt x="239" y="629"/>
                  </a:lnTo>
                  <a:lnTo>
                    <a:pt x="237" y="626"/>
                  </a:lnTo>
                  <a:lnTo>
                    <a:pt x="235" y="620"/>
                  </a:lnTo>
                  <a:lnTo>
                    <a:pt x="236" y="614"/>
                  </a:lnTo>
                  <a:lnTo>
                    <a:pt x="239" y="610"/>
                  </a:lnTo>
                  <a:lnTo>
                    <a:pt x="244" y="606"/>
                  </a:lnTo>
                  <a:lnTo>
                    <a:pt x="251" y="605"/>
                  </a:lnTo>
                  <a:lnTo>
                    <a:pt x="258" y="606"/>
                  </a:lnTo>
                  <a:lnTo>
                    <a:pt x="264" y="610"/>
                  </a:lnTo>
                  <a:lnTo>
                    <a:pt x="268" y="614"/>
                  </a:lnTo>
                  <a:lnTo>
                    <a:pt x="269" y="620"/>
                  </a:lnTo>
                  <a:lnTo>
                    <a:pt x="269" y="626"/>
                  </a:lnTo>
                  <a:lnTo>
                    <a:pt x="266" y="632"/>
                  </a:lnTo>
                  <a:lnTo>
                    <a:pt x="261" y="635"/>
                  </a:lnTo>
                  <a:lnTo>
                    <a:pt x="258" y="636"/>
                  </a:lnTo>
                  <a:lnTo>
                    <a:pt x="254" y="636"/>
                  </a:lnTo>
                  <a:lnTo>
                    <a:pt x="251" y="636"/>
                  </a:lnTo>
                  <a:lnTo>
                    <a:pt x="248" y="635"/>
                  </a:lnTo>
                  <a:lnTo>
                    <a:pt x="227" y="643"/>
                  </a:lnTo>
                  <a:lnTo>
                    <a:pt x="381" y="915"/>
                  </a:lnTo>
                  <a:lnTo>
                    <a:pt x="413" y="904"/>
                  </a:lnTo>
                  <a:lnTo>
                    <a:pt x="420" y="902"/>
                  </a:lnTo>
                  <a:lnTo>
                    <a:pt x="426" y="904"/>
                  </a:lnTo>
                  <a:lnTo>
                    <a:pt x="432" y="907"/>
                  </a:lnTo>
                  <a:lnTo>
                    <a:pt x="436" y="912"/>
                  </a:lnTo>
                  <a:lnTo>
                    <a:pt x="439" y="917"/>
                  </a:lnTo>
                  <a:lnTo>
                    <a:pt x="437" y="923"/>
                  </a:lnTo>
                  <a:lnTo>
                    <a:pt x="434" y="929"/>
                  </a:lnTo>
                  <a:lnTo>
                    <a:pt x="429" y="932"/>
                  </a:lnTo>
                  <a:lnTo>
                    <a:pt x="423" y="933"/>
                  </a:lnTo>
                  <a:lnTo>
                    <a:pt x="417" y="932"/>
                  </a:lnTo>
                  <a:lnTo>
                    <a:pt x="411" y="929"/>
                  </a:lnTo>
                  <a:lnTo>
                    <a:pt x="406" y="923"/>
                  </a:lnTo>
                  <a:lnTo>
                    <a:pt x="404" y="917"/>
                  </a:lnTo>
                  <a:lnTo>
                    <a:pt x="405" y="912"/>
                  </a:lnTo>
                  <a:lnTo>
                    <a:pt x="409" y="907"/>
                  </a:lnTo>
                  <a:lnTo>
                    <a:pt x="413" y="904"/>
                  </a:lnTo>
                  <a:lnTo>
                    <a:pt x="406" y="906"/>
                  </a:lnTo>
                  <a:lnTo>
                    <a:pt x="396" y="909"/>
                  </a:lnTo>
                  <a:lnTo>
                    <a:pt x="386" y="914"/>
                  </a:lnTo>
                  <a:lnTo>
                    <a:pt x="381" y="915"/>
                  </a:lnTo>
                  <a:lnTo>
                    <a:pt x="441" y="1021"/>
                  </a:lnTo>
                  <a:lnTo>
                    <a:pt x="1091" y="777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50" y="333"/>
                  </a:lnTo>
                  <a:lnTo>
                    <a:pt x="52" y="332"/>
                  </a:lnTo>
                  <a:lnTo>
                    <a:pt x="58" y="330"/>
                  </a:lnTo>
                  <a:lnTo>
                    <a:pt x="63" y="328"/>
                  </a:lnTo>
                  <a:lnTo>
                    <a:pt x="67" y="326"/>
                  </a:lnTo>
                  <a:lnTo>
                    <a:pt x="66" y="321"/>
                  </a:lnTo>
                  <a:lnTo>
                    <a:pt x="67" y="316"/>
                  </a:lnTo>
                  <a:lnTo>
                    <a:pt x="70" y="311"/>
                  </a:lnTo>
                  <a:lnTo>
                    <a:pt x="75" y="308"/>
                  </a:lnTo>
                  <a:lnTo>
                    <a:pt x="82" y="307"/>
                  </a:lnTo>
                  <a:lnTo>
                    <a:pt x="87" y="309"/>
                  </a:lnTo>
                  <a:lnTo>
                    <a:pt x="93" y="313"/>
                  </a:lnTo>
                  <a:lnTo>
                    <a:pt x="98" y="317"/>
                  </a:lnTo>
                  <a:lnTo>
                    <a:pt x="100" y="323"/>
                  </a:lnTo>
                  <a:lnTo>
                    <a:pt x="99" y="329"/>
                  </a:lnTo>
                  <a:lnTo>
                    <a:pt x="96" y="335"/>
                  </a:lnTo>
                  <a:lnTo>
                    <a:pt x="91" y="338"/>
                  </a:lnTo>
                  <a:lnTo>
                    <a:pt x="84" y="338"/>
                  </a:lnTo>
                  <a:lnTo>
                    <a:pt x="77" y="336"/>
                  </a:lnTo>
                  <a:lnTo>
                    <a:pt x="71" y="332"/>
                  </a:lnTo>
                  <a:lnTo>
                    <a:pt x="67" y="326"/>
                  </a:lnTo>
                  <a:lnTo>
                    <a:pt x="64" y="328"/>
                  </a:lnTo>
                  <a:lnTo>
                    <a:pt x="59" y="330"/>
                  </a:lnTo>
                  <a:lnTo>
                    <a:pt x="52" y="332"/>
                  </a:lnTo>
                  <a:lnTo>
                    <a:pt x="50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1" name="Freeform 81"/>
            <p:cNvSpPr>
              <a:spLocks/>
            </p:cNvSpPr>
            <p:nvPr/>
          </p:nvSpPr>
          <p:spPr bwMode="auto">
            <a:xfrm>
              <a:off x="4247" y="3617"/>
              <a:ext cx="92" cy="159"/>
            </a:xfrm>
            <a:custGeom>
              <a:avLst/>
              <a:gdLst>
                <a:gd name="T0" fmla="*/ 180 w 184"/>
                <a:gd name="T1" fmla="*/ 308 h 318"/>
                <a:gd name="T2" fmla="*/ 184 w 184"/>
                <a:gd name="T3" fmla="*/ 310 h 318"/>
                <a:gd name="T4" fmla="*/ 7 w 184"/>
                <a:gd name="T5" fmla="*/ 0 h 318"/>
                <a:gd name="T6" fmla="*/ 0 w 184"/>
                <a:gd name="T7" fmla="*/ 5 h 318"/>
                <a:gd name="T8" fmla="*/ 177 w 184"/>
                <a:gd name="T9" fmla="*/ 315 h 318"/>
                <a:gd name="T10" fmla="*/ 182 w 184"/>
                <a:gd name="T11" fmla="*/ 317 h 318"/>
                <a:gd name="T12" fmla="*/ 177 w 184"/>
                <a:gd name="T13" fmla="*/ 315 h 318"/>
                <a:gd name="T14" fmla="*/ 180 w 184"/>
                <a:gd name="T15" fmla="*/ 318 h 318"/>
                <a:gd name="T16" fmla="*/ 182 w 184"/>
                <a:gd name="T17" fmla="*/ 317 h 318"/>
                <a:gd name="T18" fmla="*/ 180 w 184"/>
                <a:gd name="T19" fmla="*/ 30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18">
                  <a:moveTo>
                    <a:pt x="180" y="308"/>
                  </a:moveTo>
                  <a:lnTo>
                    <a:pt x="184" y="310"/>
                  </a:lnTo>
                  <a:lnTo>
                    <a:pt x="7" y="0"/>
                  </a:lnTo>
                  <a:lnTo>
                    <a:pt x="0" y="5"/>
                  </a:lnTo>
                  <a:lnTo>
                    <a:pt x="177" y="315"/>
                  </a:lnTo>
                  <a:lnTo>
                    <a:pt x="182" y="317"/>
                  </a:lnTo>
                  <a:lnTo>
                    <a:pt x="177" y="315"/>
                  </a:lnTo>
                  <a:lnTo>
                    <a:pt x="180" y="318"/>
                  </a:lnTo>
                  <a:lnTo>
                    <a:pt x="182" y="317"/>
                  </a:lnTo>
                  <a:lnTo>
                    <a:pt x="18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2" name="Freeform 82"/>
            <p:cNvSpPr>
              <a:spLocks/>
            </p:cNvSpPr>
            <p:nvPr/>
          </p:nvSpPr>
          <p:spPr bwMode="auto">
            <a:xfrm>
              <a:off x="4337" y="3767"/>
              <a:ext cx="18" cy="8"/>
            </a:xfrm>
            <a:custGeom>
              <a:avLst/>
              <a:gdLst>
                <a:gd name="T0" fmla="*/ 19 w 35"/>
                <a:gd name="T1" fmla="*/ 9 h 17"/>
                <a:gd name="T2" fmla="*/ 20 w 35"/>
                <a:gd name="T3" fmla="*/ 0 h 17"/>
                <a:gd name="T4" fmla="*/ 16 w 35"/>
                <a:gd name="T5" fmla="*/ 2 h 17"/>
                <a:gd name="T6" fmla="*/ 9 w 35"/>
                <a:gd name="T7" fmla="*/ 4 h 17"/>
                <a:gd name="T8" fmla="*/ 2 w 35"/>
                <a:gd name="T9" fmla="*/ 6 h 17"/>
                <a:gd name="T10" fmla="*/ 0 w 35"/>
                <a:gd name="T11" fmla="*/ 8 h 17"/>
                <a:gd name="T12" fmla="*/ 2 w 35"/>
                <a:gd name="T13" fmla="*/ 17 h 17"/>
                <a:gd name="T14" fmla="*/ 4 w 35"/>
                <a:gd name="T15" fmla="*/ 16 h 17"/>
                <a:gd name="T16" fmla="*/ 11 w 35"/>
                <a:gd name="T17" fmla="*/ 13 h 17"/>
                <a:gd name="T18" fmla="*/ 18 w 35"/>
                <a:gd name="T19" fmla="*/ 11 h 17"/>
                <a:gd name="T20" fmla="*/ 23 w 35"/>
                <a:gd name="T21" fmla="*/ 9 h 17"/>
                <a:gd name="T22" fmla="*/ 24 w 35"/>
                <a:gd name="T23" fmla="*/ 0 h 17"/>
                <a:gd name="T24" fmla="*/ 23 w 35"/>
                <a:gd name="T25" fmla="*/ 9 h 17"/>
                <a:gd name="T26" fmla="*/ 35 w 35"/>
                <a:gd name="T27" fmla="*/ 5 h 17"/>
                <a:gd name="T28" fmla="*/ 23 w 35"/>
                <a:gd name="T29" fmla="*/ 1 h 17"/>
                <a:gd name="T30" fmla="*/ 19 w 35"/>
                <a:gd name="T3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7">
                  <a:moveTo>
                    <a:pt x="19" y="9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9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3" y="9"/>
                  </a:lnTo>
                  <a:lnTo>
                    <a:pt x="24" y="0"/>
                  </a:lnTo>
                  <a:lnTo>
                    <a:pt x="23" y="9"/>
                  </a:lnTo>
                  <a:lnTo>
                    <a:pt x="35" y="5"/>
                  </a:lnTo>
                  <a:lnTo>
                    <a:pt x="23" y="1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3" name="Freeform 83"/>
            <p:cNvSpPr>
              <a:spLocks/>
            </p:cNvSpPr>
            <p:nvPr/>
          </p:nvSpPr>
          <p:spPr bwMode="auto">
            <a:xfrm>
              <a:off x="4340" y="3763"/>
              <a:ext cx="9" cy="8"/>
            </a:xfrm>
            <a:custGeom>
              <a:avLst/>
              <a:gdLst>
                <a:gd name="T0" fmla="*/ 1 w 17"/>
                <a:gd name="T1" fmla="*/ 4 h 16"/>
                <a:gd name="T2" fmla="*/ 0 w 17"/>
                <a:gd name="T3" fmla="*/ 4 h 16"/>
                <a:gd name="T4" fmla="*/ 3 w 17"/>
                <a:gd name="T5" fmla="*/ 8 h 16"/>
                <a:gd name="T6" fmla="*/ 6 w 17"/>
                <a:gd name="T7" fmla="*/ 11 h 16"/>
                <a:gd name="T8" fmla="*/ 9 w 17"/>
                <a:gd name="T9" fmla="*/ 12 h 16"/>
                <a:gd name="T10" fmla="*/ 12 w 17"/>
                <a:gd name="T11" fmla="*/ 16 h 16"/>
                <a:gd name="T12" fmla="*/ 17 w 17"/>
                <a:gd name="T13" fmla="*/ 7 h 16"/>
                <a:gd name="T14" fmla="*/ 13 w 17"/>
                <a:gd name="T15" fmla="*/ 5 h 16"/>
                <a:gd name="T16" fmla="*/ 11 w 17"/>
                <a:gd name="T17" fmla="*/ 4 h 16"/>
                <a:gd name="T18" fmla="*/ 10 w 17"/>
                <a:gd name="T19" fmla="*/ 3 h 16"/>
                <a:gd name="T20" fmla="*/ 9 w 17"/>
                <a:gd name="T21" fmla="*/ 0 h 16"/>
                <a:gd name="T22" fmla="*/ 8 w 17"/>
                <a:gd name="T23" fmla="*/ 0 h 16"/>
                <a:gd name="T24" fmla="*/ 1 w 17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6">
                  <a:moveTo>
                    <a:pt x="1" y="4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6" y="11"/>
                  </a:lnTo>
                  <a:lnTo>
                    <a:pt x="9" y="12"/>
                  </a:lnTo>
                  <a:lnTo>
                    <a:pt x="12" y="16"/>
                  </a:lnTo>
                  <a:lnTo>
                    <a:pt x="17" y="7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4" name="Freeform 84"/>
            <p:cNvSpPr>
              <a:spLocks/>
            </p:cNvSpPr>
            <p:nvPr/>
          </p:nvSpPr>
          <p:spPr bwMode="auto">
            <a:xfrm>
              <a:off x="4339" y="3752"/>
              <a:ext cx="8" cy="14"/>
            </a:xfrm>
            <a:custGeom>
              <a:avLst/>
              <a:gdLst>
                <a:gd name="T0" fmla="*/ 13 w 15"/>
                <a:gd name="T1" fmla="*/ 0 h 26"/>
                <a:gd name="T2" fmla="*/ 13 w 15"/>
                <a:gd name="T3" fmla="*/ 0 h 26"/>
                <a:gd name="T4" fmla="*/ 6 w 15"/>
                <a:gd name="T5" fmla="*/ 4 h 26"/>
                <a:gd name="T6" fmla="*/ 1 w 15"/>
                <a:gd name="T7" fmla="*/ 11 h 26"/>
                <a:gd name="T8" fmla="*/ 0 w 15"/>
                <a:gd name="T9" fmla="*/ 18 h 26"/>
                <a:gd name="T10" fmla="*/ 4 w 15"/>
                <a:gd name="T11" fmla="*/ 26 h 26"/>
                <a:gd name="T12" fmla="*/ 11 w 15"/>
                <a:gd name="T13" fmla="*/ 22 h 26"/>
                <a:gd name="T14" fmla="*/ 9 w 15"/>
                <a:gd name="T15" fmla="*/ 18 h 26"/>
                <a:gd name="T16" fmla="*/ 11 w 15"/>
                <a:gd name="T17" fmla="*/ 14 h 26"/>
                <a:gd name="T18" fmla="*/ 13 w 15"/>
                <a:gd name="T19" fmla="*/ 11 h 26"/>
                <a:gd name="T20" fmla="*/ 15 w 15"/>
                <a:gd name="T21" fmla="*/ 9 h 26"/>
                <a:gd name="T22" fmla="*/ 15 w 15"/>
                <a:gd name="T23" fmla="*/ 9 h 26"/>
                <a:gd name="T24" fmla="*/ 13 w 15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3" y="0"/>
                  </a:moveTo>
                  <a:lnTo>
                    <a:pt x="13" y="0"/>
                  </a:lnTo>
                  <a:lnTo>
                    <a:pt x="6" y="4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5" name="Freeform 85"/>
            <p:cNvSpPr>
              <a:spLocks/>
            </p:cNvSpPr>
            <p:nvPr/>
          </p:nvSpPr>
          <p:spPr bwMode="auto">
            <a:xfrm>
              <a:off x="4345" y="3752"/>
              <a:ext cx="15" cy="8"/>
            </a:xfrm>
            <a:custGeom>
              <a:avLst/>
              <a:gdLst>
                <a:gd name="T0" fmla="*/ 30 w 30"/>
                <a:gd name="T1" fmla="*/ 12 h 16"/>
                <a:gd name="T2" fmla="*/ 29 w 30"/>
                <a:gd name="T3" fmla="*/ 11 h 16"/>
                <a:gd name="T4" fmla="*/ 23 w 30"/>
                <a:gd name="T5" fmla="*/ 5 h 16"/>
                <a:gd name="T6" fmla="*/ 16 w 30"/>
                <a:gd name="T7" fmla="*/ 1 h 16"/>
                <a:gd name="T8" fmla="*/ 8 w 30"/>
                <a:gd name="T9" fmla="*/ 0 h 16"/>
                <a:gd name="T10" fmla="*/ 0 w 30"/>
                <a:gd name="T11" fmla="*/ 1 h 16"/>
                <a:gd name="T12" fmla="*/ 2 w 30"/>
                <a:gd name="T13" fmla="*/ 10 h 16"/>
                <a:gd name="T14" fmla="*/ 8 w 30"/>
                <a:gd name="T15" fmla="*/ 9 h 16"/>
                <a:gd name="T16" fmla="*/ 14 w 30"/>
                <a:gd name="T17" fmla="*/ 10 h 16"/>
                <a:gd name="T18" fmla="*/ 18 w 30"/>
                <a:gd name="T19" fmla="*/ 12 h 16"/>
                <a:gd name="T20" fmla="*/ 22 w 30"/>
                <a:gd name="T21" fmla="*/ 16 h 16"/>
                <a:gd name="T22" fmla="*/ 21 w 30"/>
                <a:gd name="T23" fmla="*/ 15 h 16"/>
                <a:gd name="T24" fmla="*/ 30 w 30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6">
                  <a:moveTo>
                    <a:pt x="30" y="12"/>
                  </a:moveTo>
                  <a:lnTo>
                    <a:pt x="29" y="11"/>
                  </a:lnTo>
                  <a:lnTo>
                    <a:pt x="23" y="5"/>
                  </a:lnTo>
                  <a:lnTo>
                    <a:pt x="16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8" y="9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6" name="Freeform 86"/>
            <p:cNvSpPr>
              <a:spLocks/>
            </p:cNvSpPr>
            <p:nvPr/>
          </p:nvSpPr>
          <p:spPr bwMode="auto">
            <a:xfrm>
              <a:off x="4354" y="3758"/>
              <a:ext cx="7" cy="13"/>
            </a:xfrm>
            <a:custGeom>
              <a:avLst/>
              <a:gdLst>
                <a:gd name="T0" fmla="*/ 2 w 14"/>
                <a:gd name="T1" fmla="*/ 27 h 27"/>
                <a:gd name="T2" fmla="*/ 2 w 14"/>
                <a:gd name="T3" fmla="*/ 27 h 27"/>
                <a:gd name="T4" fmla="*/ 9 w 14"/>
                <a:gd name="T5" fmla="*/ 21 h 27"/>
                <a:gd name="T6" fmla="*/ 14 w 14"/>
                <a:gd name="T7" fmla="*/ 14 h 27"/>
                <a:gd name="T8" fmla="*/ 14 w 14"/>
                <a:gd name="T9" fmla="*/ 7 h 27"/>
                <a:gd name="T10" fmla="*/ 13 w 14"/>
                <a:gd name="T11" fmla="*/ 0 h 27"/>
                <a:gd name="T12" fmla="*/ 4 w 14"/>
                <a:gd name="T13" fmla="*/ 3 h 27"/>
                <a:gd name="T14" fmla="*/ 5 w 14"/>
                <a:gd name="T15" fmla="*/ 7 h 27"/>
                <a:gd name="T16" fmla="*/ 5 w 14"/>
                <a:gd name="T17" fmla="*/ 12 h 27"/>
                <a:gd name="T18" fmla="*/ 2 w 14"/>
                <a:gd name="T19" fmla="*/ 16 h 27"/>
                <a:gd name="T20" fmla="*/ 0 w 14"/>
                <a:gd name="T21" fmla="*/ 18 h 27"/>
                <a:gd name="T22" fmla="*/ 0 w 14"/>
                <a:gd name="T23" fmla="*/ 18 h 27"/>
                <a:gd name="T24" fmla="*/ 2 w 14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7">
                  <a:moveTo>
                    <a:pt x="2" y="27"/>
                  </a:moveTo>
                  <a:lnTo>
                    <a:pt x="2" y="27"/>
                  </a:lnTo>
                  <a:lnTo>
                    <a:pt x="9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3" y="0"/>
                  </a:lnTo>
                  <a:lnTo>
                    <a:pt x="4" y="3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7" name="Freeform 87"/>
            <p:cNvSpPr>
              <a:spLocks/>
            </p:cNvSpPr>
            <p:nvPr/>
          </p:nvSpPr>
          <p:spPr bwMode="auto">
            <a:xfrm>
              <a:off x="4347" y="3767"/>
              <a:ext cx="8" cy="5"/>
            </a:xfrm>
            <a:custGeom>
              <a:avLst/>
              <a:gdLst>
                <a:gd name="T0" fmla="*/ 3 w 16"/>
                <a:gd name="T1" fmla="*/ 9 h 10"/>
                <a:gd name="T2" fmla="*/ 0 w 16"/>
                <a:gd name="T3" fmla="*/ 9 h 10"/>
                <a:gd name="T4" fmla="*/ 5 w 16"/>
                <a:gd name="T5" fmla="*/ 10 h 10"/>
                <a:gd name="T6" fmla="*/ 8 w 16"/>
                <a:gd name="T7" fmla="*/ 10 h 10"/>
                <a:gd name="T8" fmla="*/ 12 w 16"/>
                <a:gd name="T9" fmla="*/ 10 h 10"/>
                <a:gd name="T10" fmla="*/ 16 w 16"/>
                <a:gd name="T11" fmla="*/ 9 h 10"/>
                <a:gd name="T12" fmla="*/ 14 w 16"/>
                <a:gd name="T13" fmla="*/ 0 h 10"/>
                <a:gd name="T14" fmla="*/ 12 w 16"/>
                <a:gd name="T15" fmla="*/ 1 h 10"/>
                <a:gd name="T16" fmla="*/ 8 w 16"/>
                <a:gd name="T17" fmla="*/ 1 h 10"/>
                <a:gd name="T18" fmla="*/ 5 w 16"/>
                <a:gd name="T19" fmla="*/ 1 h 10"/>
                <a:gd name="T20" fmla="*/ 3 w 16"/>
                <a:gd name="T21" fmla="*/ 0 h 10"/>
                <a:gd name="T22" fmla="*/ 0 w 16"/>
                <a:gd name="T23" fmla="*/ 0 h 10"/>
                <a:gd name="T24" fmla="*/ 3 w 16"/>
                <a:gd name="T25" fmla="*/ 0 h 10"/>
                <a:gd name="T26" fmla="*/ 2 w 16"/>
                <a:gd name="T27" fmla="*/ 0 h 10"/>
                <a:gd name="T28" fmla="*/ 0 w 16"/>
                <a:gd name="T29" fmla="*/ 0 h 10"/>
                <a:gd name="T30" fmla="*/ 3 w 16"/>
                <a:gd name="T3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0">
                  <a:moveTo>
                    <a:pt x="3" y="9"/>
                  </a:moveTo>
                  <a:lnTo>
                    <a:pt x="0" y="9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6" y="9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8" name="Freeform 88"/>
            <p:cNvSpPr>
              <a:spLocks/>
            </p:cNvSpPr>
            <p:nvPr/>
          </p:nvSpPr>
          <p:spPr bwMode="auto">
            <a:xfrm>
              <a:off x="4334" y="3767"/>
              <a:ext cx="14" cy="8"/>
            </a:xfrm>
            <a:custGeom>
              <a:avLst/>
              <a:gdLst>
                <a:gd name="T0" fmla="*/ 10 w 29"/>
                <a:gd name="T1" fmla="*/ 10 h 17"/>
                <a:gd name="T2" fmla="*/ 8 w 29"/>
                <a:gd name="T3" fmla="*/ 17 h 17"/>
                <a:gd name="T4" fmla="*/ 29 w 29"/>
                <a:gd name="T5" fmla="*/ 9 h 17"/>
                <a:gd name="T6" fmla="*/ 26 w 29"/>
                <a:gd name="T7" fmla="*/ 0 h 17"/>
                <a:gd name="T8" fmla="*/ 6 w 29"/>
                <a:gd name="T9" fmla="*/ 8 h 17"/>
                <a:gd name="T10" fmla="*/ 3 w 29"/>
                <a:gd name="T11" fmla="*/ 15 h 17"/>
                <a:gd name="T12" fmla="*/ 6 w 29"/>
                <a:gd name="T13" fmla="*/ 8 h 17"/>
                <a:gd name="T14" fmla="*/ 0 w 29"/>
                <a:gd name="T15" fmla="*/ 10 h 17"/>
                <a:gd name="T16" fmla="*/ 3 w 29"/>
                <a:gd name="T17" fmla="*/ 15 h 17"/>
                <a:gd name="T18" fmla="*/ 10 w 29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10" y="10"/>
                  </a:moveTo>
                  <a:lnTo>
                    <a:pt x="8" y="17"/>
                  </a:lnTo>
                  <a:lnTo>
                    <a:pt x="29" y="9"/>
                  </a:lnTo>
                  <a:lnTo>
                    <a:pt x="26" y="0"/>
                  </a:lnTo>
                  <a:lnTo>
                    <a:pt x="6" y="8"/>
                  </a:lnTo>
                  <a:lnTo>
                    <a:pt x="3" y="15"/>
                  </a:lnTo>
                  <a:lnTo>
                    <a:pt x="6" y="8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9" name="Freeform 89"/>
            <p:cNvSpPr>
              <a:spLocks/>
            </p:cNvSpPr>
            <p:nvPr/>
          </p:nvSpPr>
          <p:spPr bwMode="auto">
            <a:xfrm>
              <a:off x="4336" y="3772"/>
              <a:ext cx="80" cy="140"/>
            </a:xfrm>
            <a:custGeom>
              <a:avLst/>
              <a:gdLst>
                <a:gd name="T0" fmla="*/ 157 w 162"/>
                <a:gd name="T1" fmla="*/ 269 h 280"/>
                <a:gd name="T2" fmla="*/ 162 w 162"/>
                <a:gd name="T3" fmla="*/ 272 h 280"/>
                <a:gd name="T4" fmla="*/ 7 w 162"/>
                <a:gd name="T5" fmla="*/ 0 h 280"/>
                <a:gd name="T6" fmla="*/ 0 w 162"/>
                <a:gd name="T7" fmla="*/ 5 h 280"/>
                <a:gd name="T8" fmla="*/ 155 w 162"/>
                <a:gd name="T9" fmla="*/ 276 h 280"/>
                <a:gd name="T10" fmla="*/ 159 w 162"/>
                <a:gd name="T11" fmla="*/ 279 h 280"/>
                <a:gd name="T12" fmla="*/ 155 w 162"/>
                <a:gd name="T13" fmla="*/ 276 h 280"/>
                <a:gd name="T14" fmla="*/ 156 w 162"/>
                <a:gd name="T15" fmla="*/ 280 h 280"/>
                <a:gd name="T16" fmla="*/ 159 w 162"/>
                <a:gd name="T17" fmla="*/ 279 h 280"/>
                <a:gd name="T18" fmla="*/ 157 w 162"/>
                <a:gd name="T19" fmla="*/ 26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280">
                  <a:moveTo>
                    <a:pt x="157" y="269"/>
                  </a:moveTo>
                  <a:lnTo>
                    <a:pt x="162" y="272"/>
                  </a:lnTo>
                  <a:lnTo>
                    <a:pt x="7" y="0"/>
                  </a:lnTo>
                  <a:lnTo>
                    <a:pt x="0" y="5"/>
                  </a:lnTo>
                  <a:lnTo>
                    <a:pt x="155" y="276"/>
                  </a:lnTo>
                  <a:lnTo>
                    <a:pt x="159" y="279"/>
                  </a:lnTo>
                  <a:lnTo>
                    <a:pt x="155" y="276"/>
                  </a:lnTo>
                  <a:lnTo>
                    <a:pt x="156" y="280"/>
                  </a:lnTo>
                  <a:lnTo>
                    <a:pt x="159" y="279"/>
                  </a:lnTo>
                  <a:lnTo>
                    <a:pt x="157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0" name="Freeform 90"/>
            <p:cNvSpPr>
              <a:spLocks/>
            </p:cNvSpPr>
            <p:nvPr/>
          </p:nvSpPr>
          <p:spPr bwMode="auto">
            <a:xfrm>
              <a:off x="4414" y="3901"/>
              <a:ext cx="17" cy="10"/>
            </a:xfrm>
            <a:custGeom>
              <a:avLst/>
              <a:gdLst>
                <a:gd name="T0" fmla="*/ 32 w 34"/>
                <a:gd name="T1" fmla="*/ 0 h 21"/>
                <a:gd name="T2" fmla="*/ 32 w 34"/>
                <a:gd name="T3" fmla="*/ 0 h 21"/>
                <a:gd name="T4" fmla="*/ 0 w 34"/>
                <a:gd name="T5" fmla="*/ 11 h 21"/>
                <a:gd name="T6" fmla="*/ 2 w 34"/>
                <a:gd name="T7" fmla="*/ 21 h 21"/>
                <a:gd name="T8" fmla="*/ 34 w 34"/>
                <a:gd name="T9" fmla="*/ 9 h 21"/>
                <a:gd name="T10" fmla="*/ 34 w 34"/>
                <a:gd name="T11" fmla="*/ 9 h 21"/>
                <a:gd name="T12" fmla="*/ 32 w 3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32" y="0"/>
                  </a:moveTo>
                  <a:lnTo>
                    <a:pt x="32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1" name="Freeform 91"/>
            <p:cNvSpPr>
              <a:spLocks/>
            </p:cNvSpPr>
            <p:nvPr/>
          </p:nvSpPr>
          <p:spPr bwMode="auto">
            <a:xfrm>
              <a:off x="4430" y="3900"/>
              <a:ext cx="14" cy="8"/>
            </a:xfrm>
            <a:custGeom>
              <a:avLst/>
              <a:gdLst>
                <a:gd name="T0" fmla="*/ 28 w 28"/>
                <a:gd name="T1" fmla="*/ 11 h 16"/>
                <a:gd name="T2" fmla="*/ 28 w 28"/>
                <a:gd name="T3" fmla="*/ 11 h 16"/>
                <a:gd name="T4" fmla="*/ 22 w 28"/>
                <a:gd name="T5" fmla="*/ 6 h 16"/>
                <a:gd name="T6" fmla="*/ 15 w 28"/>
                <a:gd name="T7" fmla="*/ 1 h 16"/>
                <a:gd name="T8" fmla="*/ 8 w 28"/>
                <a:gd name="T9" fmla="*/ 0 h 16"/>
                <a:gd name="T10" fmla="*/ 0 w 28"/>
                <a:gd name="T11" fmla="*/ 1 h 16"/>
                <a:gd name="T12" fmla="*/ 2 w 28"/>
                <a:gd name="T13" fmla="*/ 10 h 16"/>
                <a:gd name="T14" fmla="*/ 8 w 28"/>
                <a:gd name="T15" fmla="*/ 9 h 16"/>
                <a:gd name="T16" fmla="*/ 13 w 28"/>
                <a:gd name="T17" fmla="*/ 10 h 16"/>
                <a:gd name="T18" fmla="*/ 17 w 28"/>
                <a:gd name="T19" fmla="*/ 12 h 16"/>
                <a:gd name="T20" fmla="*/ 21 w 28"/>
                <a:gd name="T21" fmla="*/ 16 h 16"/>
                <a:gd name="T22" fmla="*/ 21 w 28"/>
                <a:gd name="T23" fmla="*/ 16 h 16"/>
                <a:gd name="T24" fmla="*/ 28 w 28"/>
                <a:gd name="T2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28" y="11"/>
                  </a:moveTo>
                  <a:lnTo>
                    <a:pt x="28" y="11"/>
                  </a:lnTo>
                  <a:lnTo>
                    <a:pt x="22" y="6"/>
                  </a:lnTo>
                  <a:lnTo>
                    <a:pt x="15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8" y="9"/>
                  </a:lnTo>
                  <a:lnTo>
                    <a:pt x="13" y="10"/>
                  </a:lnTo>
                  <a:lnTo>
                    <a:pt x="17" y="12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2" name="Freeform 92"/>
            <p:cNvSpPr>
              <a:spLocks/>
            </p:cNvSpPr>
            <p:nvPr/>
          </p:nvSpPr>
          <p:spPr bwMode="auto">
            <a:xfrm>
              <a:off x="4438" y="3906"/>
              <a:ext cx="8" cy="14"/>
            </a:xfrm>
            <a:custGeom>
              <a:avLst/>
              <a:gdLst>
                <a:gd name="T0" fmla="*/ 3 w 15"/>
                <a:gd name="T1" fmla="*/ 28 h 28"/>
                <a:gd name="T2" fmla="*/ 3 w 15"/>
                <a:gd name="T3" fmla="*/ 28 h 28"/>
                <a:gd name="T4" fmla="*/ 9 w 15"/>
                <a:gd name="T5" fmla="*/ 22 h 28"/>
                <a:gd name="T6" fmla="*/ 14 w 15"/>
                <a:gd name="T7" fmla="*/ 15 h 28"/>
                <a:gd name="T8" fmla="*/ 15 w 15"/>
                <a:gd name="T9" fmla="*/ 8 h 28"/>
                <a:gd name="T10" fmla="*/ 12 w 15"/>
                <a:gd name="T11" fmla="*/ 0 h 28"/>
                <a:gd name="T12" fmla="*/ 5 w 15"/>
                <a:gd name="T13" fmla="*/ 5 h 28"/>
                <a:gd name="T14" fmla="*/ 6 w 15"/>
                <a:gd name="T15" fmla="*/ 8 h 28"/>
                <a:gd name="T16" fmla="*/ 5 w 15"/>
                <a:gd name="T17" fmla="*/ 13 h 28"/>
                <a:gd name="T18" fmla="*/ 3 w 15"/>
                <a:gd name="T19" fmla="*/ 18 h 28"/>
                <a:gd name="T20" fmla="*/ 0 w 15"/>
                <a:gd name="T21" fmla="*/ 19 h 28"/>
                <a:gd name="T22" fmla="*/ 0 w 15"/>
                <a:gd name="T23" fmla="*/ 19 h 28"/>
                <a:gd name="T24" fmla="*/ 3 w 1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8">
                  <a:moveTo>
                    <a:pt x="3" y="28"/>
                  </a:moveTo>
                  <a:lnTo>
                    <a:pt x="3" y="28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15" y="8"/>
                  </a:lnTo>
                  <a:lnTo>
                    <a:pt x="12" y="0"/>
                  </a:lnTo>
                  <a:lnTo>
                    <a:pt x="5" y="5"/>
                  </a:lnTo>
                  <a:lnTo>
                    <a:pt x="6" y="8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3" name="Freeform 93"/>
            <p:cNvSpPr>
              <a:spLocks/>
            </p:cNvSpPr>
            <p:nvPr/>
          </p:nvSpPr>
          <p:spPr bwMode="auto">
            <a:xfrm>
              <a:off x="4425" y="3912"/>
              <a:ext cx="14" cy="9"/>
            </a:xfrm>
            <a:custGeom>
              <a:avLst/>
              <a:gdLst>
                <a:gd name="T0" fmla="*/ 0 w 28"/>
                <a:gd name="T1" fmla="*/ 4 h 17"/>
                <a:gd name="T2" fmla="*/ 0 w 28"/>
                <a:gd name="T3" fmla="*/ 4 h 17"/>
                <a:gd name="T4" fmla="*/ 6 w 28"/>
                <a:gd name="T5" fmla="*/ 11 h 17"/>
                <a:gd name="T6" fmla="*/ 13 w 28"/>
                <a:gd name="T7" fmla="*/ 16 h 17"/>
                <a:gd name="T8" fmla="*/ 20 w 28"/>
                <a:gd name="T9" fmla="*/ 17 h 17"/>
                <a:gd name="T10" fmla="*/ 28 w 28"/>
                <a:gd name="T11" fmla="*/ 16 h 17"/>
                <a:gd name="T12" fmla="*/ 25 w 28"/>
                <a:gd name="T13" fmla="*/ 7 h 17"/>
                <a:gd name="T14" fmla="*/ 20 w 28"/>
                <a:gd name="T15" fmla="*/ 8 h 17"/>
                <a:gd name="T16" fmla="*/ 15 w 28"/>
                <a:gd name="T17" fmla="*/ 7 h 17"/>
                <a:gd name="T18" fmla="*/ 10 w 28"/>
                <a:gd name="T19" fmla="*/ 4 h 17"/>
                <a:gd name="T20" fmla="*/ 7 w 28"/>
                <a:gd name="T21" fmla="*/ 0 h 17"/>
                <a:gd name="T22" fmla="*/ 7 w 28"/>
                <a:gd name="T23" fmla="*/ 0 h 17"/>
                <a:gd name="T24" fmla="*/ 0 w 28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7">
                  <a:moveTo>
                    <a:pt x="0" y="4"/>
                  </a:moveTo>
                  <a:lnTo>
                    <a:pt x="0" y="4"/>
                  </a:lnTo>
                  <a:lnTo>
                    <a:pt x="6" y="11"/>
                  </a:lnTo>
                  <a:lnTo>
                    <a:pt x="13" y="16"/>
                  </a:lnTo>
                  <a:lnTo>
                    <a:pt x="20" y="17"/>
                  </a:lnTo>
                  <a:lnTo>
                    <a:pt x="28" y="16"/>
                  </a:lnTo>
                  <a:lnTo>
                    <a:pt x="25" y="7"/>
                  </a:lnTo>
                  <a:lnTo>
                    <a:pt x="20" y="8"/>
                  </a:lnTo>
                  <a:lnTo>
                    <a:pt x="15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4" name="Freeform 94"/>
            <p:cNvSpPr>
              <a:spLocks/>
            </p:cNvSpPr>
            <p:nvPr/>
          </p:nvSpPr>
          <p:spPr bwMode="auto">
            <a:xfrm>
              <a:off x="4424" y="3901"/>
              <a:ext cx="7" cy="13"/>
            </a:xfrm>
            <a:custGeom>
              <a:avLst/>
              <a:gdLst>
                <a:gd name="T0" fmla="*/ 15 w 15"/>
                <a:gd name="T1" fmla="*/ 9 h 26"/>
                <a:gd name="T2" fmla="*/ 13 w 15"/>
                <a:gd name="T3" fmla="*/ 0 h 26"/>
                <a:gd name="T4" fmla="*/ 6 w 15"/>
                <a:gd name="T5" fmla="*/ 5 h 26"/>
                <a:gd name="T6" fmla="*/ 2 w 15"/>
                <a:gd name="T7" fmla="*/ 11 h 26"/>
                <a:gd name="T8" fmla="*/ 0 w 15"/>
                <a:gd name="T9" fmla="*/ 18 h 26"/>
                <a:gd name="T10" fmla="*/ 4 w 15"/>
                <a:gd name="T11" fmla="*/ 26 h 26"/>
                <a:gd name="T12" fmla="*/ 11 w 15"/>
                <a:gd name="T13" fmla="*/ 22 h 26"/>
                <a:gd name="T14" fmla="*/ 10 w 15"/>
                <a:gd name="T15" fmla="*/ 18 h 26"/>
                <a:gd name="T16" fmla="*/ 11 w 15"/>
                <a:gd name="T17" fmla="*/ 14 h 26"/>
                <a:gd name="T18" fmla="*/ 13 w 15"/>
                <a:gd name="T19" fmla="*/ 11 h 26"/>
                <a:gd name="T20" fmla="*/ 15 w 15"/>
                <a:gd name="T21" fmla="*/ 9 h 26"/>
                <a:gd name="T22" fmla="*/ 13 w 15"/>
                <a:gd name="T23" fmla="*/ 0 h 26"/>
                <a:gd name="T24" fmla="*/ 15 w 15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5" y="9"/>
                  </a:moveTo>
                  <a:lnTo>
                    <a:pt x="13" y="0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1" y="22"/>
                  </a:lnTo>
                  <a:lnTo>
                    <a:pt x="10" y="18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3" y="0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5" name="Freeform 95"/>
            <p:cNvSpPr>
              <a:spLocks/>
            </p:cNvSpPr>
            <p:nvPr/>
          </p:nvSpPr>
          <p:spPr bwMode="auto">
            <a:xfrm>
              <a:off x="4411" y="3901"/>
              <a:ext cx="20" cy="10"/>
            </a:xfrm>
            <a:custGeom>
              <a:avLst/>
              <a:gdLst>
                <a:gd name="T0" fmla="*/ 11 w 40"/>
                <a:gd name="T1" fmla="*/ 14 h 21"/>
                <a:gd name="T2" fmla="*/ 8 w 40"/>
                <a:gd name="T3" fmla="*/ 21 h 21"/>
                <a:gd name="T4" fmla="*/ 13 w 40"/>
                <a:gd name="T5" fmla="*/ 19 h 21"/>
                <a:gd name="T6" fmla="*/ 23 w 40"/>
                <a:gd name="T7" fmla="*/ 15 h 21"/>
                <a:gd name="T8" fmla="*/ 34 w 40"/>
                <a:gd name="T9" fmla="*/ 11 h 21"/>
                <a:gd name="T10" fmla="*/ 40 w 40"/>
                <a:gd name="T11" fmla="*/ 9 h 21"/>
                <a:gd name="T12" fmla="*/ 38 w 40"/>
                <a:gd name="T13" fmla="*/ 0 h 21"/>
                <a:gd name="T14" fmla="*/ 31 w 40"/>
                <a:gd name="T15" fmla="*/ 2 h 21"/>
                <a:gd name="T16" fmla="*/ 21 w 40"/>
                <a:gd name="T17" fmla="*/ 6 h 21"/>
                <a:gd name="T18" fmla="*/ 11 w 40"/>
                <a:gd name="T19" fmla="*/ 10 h 21"/>
                <a:gd name="T20" fmla="*/ 6 w 40"/>
                <a:gd name="T21" fmla="*/ 11 h 21"/>
                <a:gd name="T22" fmla="*/ 4 w 40"/>
                <a:gd name="T23" fmla="*/ 18 h 21"/>
                <a:gd name="T24" fmla="*/ 6 w 40"/>
                <a:gd name="T25" fmla="*/ 11 h 21"/>
                <a:gd name="T26" fmla="*/ 0 w 40"/>
                <a:gd name="T27" fmla="*/ 14 h 21"/>
                <a:gd name="T28" fmla="*/ 4 w 40"/>
                <a:gd name="T29" fmla="*/ 18 h 21"/>
                <a:gd name="T30" fmla="*/ 11 w 40"/>
                <a:gd name="T3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21">
                  <a:moveTo>
                    <a:pt x="11" y="14"/>
                  </a:moveTo>
                  <a:lnTo>
                    <a:pt x="8" y="21"/>
                  </a:lnTo>
                  <a:lnTo>
                    <a:pt x="13" y="19"/>
                  </a:lnTo>
                  <a:lnTo>
                    <a:pt x="23" y="15"/>
                  </a:lnTo>
                  <a:lnTo>
                    <a:pt x="34" y="11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1" y="6"/>
                  </a:lnTo>
                  <a:lnTo>
                    <a:pt x="11" y="10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6" y="11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6" name="Freeform 96"/>
            <p:cNvSpPr>
              <a:spLocks/>
            </p:cNvSpPr>
            <p:nvPr/>
          </p:nvSpPr>
          <p:spPr bwMode="auto">
            <a:xfrm>
              <a:off x="4413" y="3908"/>
              <a:ext cx="33" cy="57"/>
            </a:xfrm>
            <a:custGeom>
              <a:avLst/>
              <a:gdLst>
                <a:gd name="T0" fmla="*/ 62 w 66"/>
                <a:gd name="T1" fmla="*/ 103 h 114"/>
                <a:gd name="T2" fmla="*/ 66 w 66"/>
                <a:gd name="T3" fmla="*/ 106 h 114"/>
                <a:gd name="T4" fmla="*/ 7 w 66"/>
                <a:gd name="T5" fmla="*/ 0 h 114"/>
                <a:gd name="T6" fmla="*/ 0 w 66"/>
                <a:gd name="T7" fmla="*/ 4 h 114"/>
                <a:gd name="T8" fmla="*/ 59 w 66"/>
                <a:gd name="T9" fmla="*/ 110 h 114"/>
                <a:gd name="T10" fmla="*/ 64 w 66"/>
                <a:gd name="T11" fmla="*/ 113 h 114"/>
                <a:gd name="T12" fmla="*/ 59 w 66"/>
                <a:gd name="T13" fmla="*/ 110 h 114"/>
                <a:gd name="T14" fmla="*/ 61 w 66"/>
                <a:gd name="T15" fmla="*/ 114 h 114"/>
                <a:gd name="T16" fmla="*/ 64 w 66"/>
                <a:gd name="T17" fmla="*/ 113 h 114"/>
                <a:gd name="T18" fmla="*/ 62 w 66"/>
                <a:gd name="T19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14">
                  <a:moveTo>
                    <a:pt x="62" y="103"/>
                  </a:moveTo>
                  <a:lnTo>
                    <a:pt x="66" y="106"/>
                  </a:lnTo>
                  <a:lnTo>
                    <a:pt x="7" y="0"/>
                  </a:lnTo>
                  <a:lnTo>
                    <a:pt x="0" y="4"/>
                  </a:lnTo>
                  <a:lnTo>
                    <a:pt x="59" y="110"/>
                  </a:lnTo>
                  <a:lnTo>
                    <a:pt x="64" y="113"/>
                  </a:lnTo>
                  <a:lnTo>
                    <a:pt x="59" y="110"/>
                  </a:lnTo>
                  <a:lnTo>
                    <a:pt x="61" y="114"/>
                  </a:lnTo>
                  <a:lnTo>
                    <a:pt x="64" y="113"/>
                  </a:lnTo>
                  <a:lnTo>
                    <a:pt x="62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7" name="Freeform 97"/>
            <p:cNvSpPr>
              <a:spLocks/>
            </p:cNvSpPr>
            <p:nvPr/>
          </p:nvSpPr>
          <p:spPr bwMode="auto">
            <a:xfrm>
              <a:off x="4444" y="3838"/>
              <a:ext cx="329" cy="126"/>
            </a:xfrm>
            <a:custGeom>
              <a:avLst/>
              <a:gdLst>
                <a:gd name="T0" fmla="*/ 648 w 658"/>
                <a:gd name="T1" fmla="*/ 7 h 254"/>
                <a:gd name="T2" fmla="*/ 650 w 658"/>
                <a:gd name="T3" fmla="*/ 0 h 254"/>
                <a:gd name="T4" fmla="*/ 0 w 658"/>
                <a:gd name="T5" fmla="*/ 244 h 254"/>
                <a:gd name="T6" fmla="*/ 2 w 658"/>
                <a:gd name="T7" fmla="*/ 254 h 254"/>
                <a:gd name="T8" fmla="*/ 653 w 658"/>
                <a:gd name="T9" fmla="*/ 9 h 254"/>
                <a:gd name="T10" fmla="*/ 655 w 658"/>
                <a:gd name="T11" fmla="*/ 3 h 254"/>
                <a:gd name="T12" fmla="*/ 653 w 658"/>
                <a:gd name="T13" fmla="*/ 9 h 254"/>
                <a:gd name="T14" fmla="*/ 658 w 658"/>
                <a:gd name="T15" fmla="*/ 7 h 254"/>
                <a:gd name="T16" fmla="*/ 655 w 658"/>
                <a:gd name="T17" fmla="*/ 3 h 254"/>
                <a:gd name="T18" fmla="*/ 648 w 658"/>
                <a:gd name="T19" fmla="*/ 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8" h="254">
                  <a:moveTo>
                    <a:pt x="648" y="7"/>
                  </a:moveTo>
                  <a:lnTo>
                    <a:pt x="650" y="0"/>
                  </a:lnTo>
                  <a:lnTo>
                    <a:pt x="0" y="244"/>
                  </a:lnTo>
                  <a:lnTo>
                    <a:pt x="2" y="254"/>
                  </a:lnTo>
                  <a:lnTo>
                    <a:pt x="653" y="9"/>
                  </a:lnTo>
                  <a:lnTo>
                    <a:pt x="655" y="3"/>
                  </a:lnTo>
                  <a:lnTo>
                    <a:pt x="653" y="9"/>
                  </a:lnTo>
                  <a:lnTo>
                    <a:pt x="658" y="7"/>
                  </a:lnTo>
                  <a:lnTo>
                    <a:pt x="655" y="3"/>
                  </a:lnTo>
                  <a:lnTo>
                    <a:pt x="6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8" name="Freeform 98"/>
            <p:cNvSpPr>
              <a:spLocks/>
            </p:cNvSpPr>
            <p:nvPr/>
          </p:nvSpPr>
          <p:spPr bwMode="auto">
            <a:xfrm>
              <a:off x="4548" y="3449"/>
              <a:ext cx="223" cy="392"/>
            </a:xfrm>
            <a:custGeom>
              <a:avLst/>
              <a:gdLst>
                <a:gd name="T0" fmla="*/ 5 w 448"/>
                <a:gd name="T1" fmla="*/ 10 h 784"/>
                <a:gd name="T2" fmla="*/ 0 w 448"/>
                <a:gd name="T3" fmla="*/ 8 h 784"/>
                <a:gd name="T4" fmla="*/ 441 w 448"/>
                <a:gd name="T5" fmla="*/ 784 h 784"/>
                <a:gd name="T6" fmla="*/ 448 w 448"/>
                <a:gd name="T7" fmla="*/ 780 h 784"/>
                <a:gd name="T8" fmla="*/ 7 w 448"/>
                <a:gd name="T9" fmla="*/ 3 h 784"/>
                <a:gd name="T10" fmla="*/ 2 w 448"/>
                <a:gd name="T11" fmla="*/ 1 h 784"/>
                <a:gd name="T12" fmla="*/ 7 w 448"/>
                <a:gd name="T13" fmla="*/ 3 h 784"/>
                <a:gd name="T14" fmla="*/ 6 w 448"/>
                <a:gd name="T15" fmla="*/ 0 h 784"/>
                <a:gd name="T16" fmla="*/ 2 w 448"/>
                <a:gd name="T17" fmla="*/ 1 h 784"/>
                <a:gd name="T18" fmla="*/ 5 w 448"/>
                <a:gd name="T19" fmla="*/ 1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784">
                  <a:moveTo>
                    <a:pt x="5" y="10"/>
                  </a:moveTo>
                  <a:lnTo>
                    <a:pt x="0" y="8"/>
                  </a:lnTo>
                  <a:lnTo>
                    <a:pt x="441" y="784"/>
                  </a:lnTo>
                  <a:lnTo>
                    <a:pt x="448" y="780"/>
                  </a:lnTo>
                  <a:lnTo>
                    <a:pt x="7" y="3"/>
                  </a:lnTo>
                  <a:lnTo>
                    <a:pt x="2" y="1"/>
                  </a:lnTo>
                  <a:lnTo>
                    <a:pt x="7" y="3"/>
                  </a:lnTo>
                  <a:lnTo>
                    <a:pt x="6" y="0"/>
                  </a:lnTo>
                  <a:lnTo>
                    <a:pt x="2" y="1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9" name="Freeform 99"/>
            <p:cNvSpPr>
              <a:spLocks/>
            </p:cNvSpPr>
            <p:nvPr/>
          </p:nvSpPr>
          <p:spPr bwMode="auto">
            <a:xfrm>
              <a:off x="4221" y="3449"/>
              <a:ext cx="329" cy="127"/>
            </a:xfrm>
            <a:custGeom>
              <a:avLst/>
              <a:gdLst>
                <a:gd name="T0" fmla="*/ 10 w 659"/>
                <a:gd name="T1" fmla="*/ 246 h 253"/>
                <a:gd name="T2" fmla="*/ 8 w 659"/>
                <a:gd name="T3" fmla="*/ 253 h 253"/>
                <a:gd name="T4" fmla="*/ 659 w 659"/>
                <a:gd name="T5" fmla="*/ 9 h 253"/>
                <a:gd name="T6" fmla="*/ 656 w 659"/>
                <a:gd name="T7" fmla="*/ 0 h 253"/>
                <a:gd name="T8" fmla="*/ 6 w 659"/>
                <a:gd name="T9" fmla="*/ 244 h 253"/>
                <a:gd name="T10" fmla="*/ 4 w 659"/>
                <a:gd name="T11" fmla="*/ 251 h 253"/>
                <a:gd name="T12" fmla="*/ 6 w 659"/>
                <a:gd name="T13" fmla="*/ 244 h 253"/>
                <a:gd name="T14" fmla="*/ 0 w 659"/>
                <a:gd name="T15" fmla="*/ 246 h 253"/>
                <a:gd name="T16" fmla="*/ 4 w 659"/>
                <a:gd name="T17" fmla="*/ 251 h 253"/>
                <a:gd name="T18" fmla="*/ 10 w 659"/>
                <a:gd name="T19" fmla="*/ 24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253">
                  <a:moveTo>
                    <a:pt x="10" y="246"/>
                  </a:moveTo>
                  <a:lnTo>
                    <a:pt x="8" y="253"/>
                  </a:lnTo>
                  <a:lnTo>
                    <a:pt x="659" y="9"/>
                  </a:lnTo>
                  <a:lnTo>
                    <a:pt x="656" y="0"/>
                  </a:lnTo>
                  <a:lnTo>
                    <a:pt x="6" y="244"/>
                  </a:lnTo>
                  <a:lnTo>
                    <a:pt x="4" y="251"/>
                  </a:lnTo>
                  <a:lnTo>
                    <a:pt x="6" y="244"/>
                  </a:lnTo>
                  <a:lnTo>
                    <a:pt x="0" y="246"/>
                  </a:lnTo>
                  <a:lnTo>
                    <a:pt x="4" y="251"/>
                  </a:lnTo>
                  <a:lnTo>
                    <a:pt x="10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0" name="Freeform 100"/>
            <p:cNvSpPr>
              <a:spLocks/>
            </p:cNvSpPr>
            <p:nvPr/>
          </p:nvSpPr>
          <p:spPr bwMode="auto">
            <a:xfrm>
              <a:off x="4222" y="3573"/>
              <a:ext cx="28" cy="48"/>
            </a:xfrm>
            <a:custGeom>
              <a:avLst/>
              <a:gdLst>
                <a:gd name="T0" fmla="*/ 51 w 56"/>
                <a:gd name="T1" fmla="*/ 87 h 97"/>
                <a:gd name="T2" fmla="*/ 56 w 56"/>
                <a:gd name="T3" fmla="*/ 89 h 97"/>
                <a:gd name="T4" fmla="*/ 6 w 56"/>
                <a:gd name="T5" fmla="*/ 0 h 97"/>
                <a:gd name="T6" fmla="*/ 0 w 56"/>
                <a:gd name="T7" fmla="*/ 5 h 97"/>
                <a:gd name="T8" fmla="*/ 49 w 56"/>
                <a:gd name="T9" fmla="*/ 94 h 97"/>
                <a:gd name="T10" fmla="*/ 54 w 56"/>
                <a:gd name="T11" fmla="*/ 96 h 97"/>
                <a:gd name="T12" fmla="*/ 49 w 56"/>
                <a:gd name="T13" fmla="*/ 94 h 97"/>
                <a:gd name="T14" fmla="*/ 50 w 56"/>
                <a:gd name="T15" fmla="*/ 97 h 97"/>
                <a:gd name="T16" fmla="*/ 54 w 56"/>
                <a:gd name="T17" fmla="*/ 96 h 97"/>
                <a:gd name="T18" fmla="*/ 51 w 56"/>
                <a:gd name="T19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7">
                  <a:moveTo>
                    <a:pt x="51" y="87"/>
                  </a:moveTo>
                  <a:lnTo>
                    <a:pt x="56" y="89"/>
                  </a:lnTo>
                  <a:lnTo>
                    <a:pt x="6" y="0"/>
                  </a:lnTo>
                  <a:lnTo>
                    <a:pt x="0" y="5"/>
                  </a:lnTo>
                  <a:lnTo>
                    <a:pt x="49" y="94"/>
                  </a:lnTo>
                  <a:lnTo>
                    <a:pt x="54" y="96"/>
                  </a:lnTo>
                  <a:lnTo>
                    <a:pt x="49" y="94"/>
                  </a:lnTo>
                  <a:lnTo>
                    <a:pt x="50" y="97"/>
                  </a:lnTo>
                  <a:lnTo>
                    <a:pt x="54" y="96"/>
                  </a:lnTo>
                  <a:lnTo>
                    <a:pt x="5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1" name="Freeform 101"/>
            <p:cNvSpPr>
              <a:spLocks/>
            </p:cNvSpPr>
            <p:nvPr/>
          </p:nvSpPr>
          <p:spPr bwMode="auto">
            <a:xfrm>
              <a:off x="4248" y="3612"/>
              <a:ext cx="12" cy="8"/>
            </a:xfrm>
            <a:custGeom>
              <a:avLst/>
              <a:gdLst>
                <a:gd name="T0" fmla="*/ 14 w 25"/>
                <a:gd name="T1" fmla="*/ 6 h 16"/>
                <a:gd name="T2" fmla="*/ 16 w 25"/>
                <a:gd name="T3" fmla="*/ 0 h 16"/>
                <a:gd name="T4" fmla="*/ 14 w 25"/>
                <a:gd name="T5" fmla="*/ 1 h 16"/>
                <a:gd name="T6" fmla="*/ 8 w 25"/>
                <a:gd name="T7" fmla="*/ 3 h 16"/>
                <a:gd name="T8" fmla="*/ 3 w 25"/>
                <a:gd name="T9" fmla="*/ 6 h 16"/>
                <a:gd name="T10" fmla="*/ 0 w 25"/>
                <a:gd name="T11" fmla="*/ 7 h 16"/>
                <a:gd name="T12" fmla="*/ 3 w 25"/>
                <a:gd name="T13" fmla="*/ 16 h 16"/>
                <a:gd name="T14" fmla="*/ 5 w 25"/>
                <a:gd name="T15" fmla="*/ 15 h 16"/>
                <a:gd name="T16" fmla="*/ 11 w 25"/>
                <a:gd name="T17" fmla="*/ 13 h 16"/>
                <a:gd name="T18" fmla="*/ 16 w 25"/>
                <a:gd name="T19" fmla="*/ 10 h 16"/>
                <a:gd name="T20" fmla="*/ 21 w 25"/>
                <a:gd name="T21" fmla="*/ 9 h 16"/>
                <a:gd name="T22" fmla="*/ 23 w 25"/>
                <a:gd name="T23" fmla="*/ 3 h 16"/>
                <a:gd name="T24" fmla="*/ 20 w 25"/>
                <a:gd name="T25" fmla="*/ 8 h 16"/>
                <a:gd name="T26" fmla="*/ 25 w 25"/>
                <a:gd name="T27" fmla="*/ 7 h 16"/>
                <a:gd name="T28" fmla="*/ 23 w 25"/>
                <a:gd name="T29" fmla="*/ 3 h 16"/>
                <a:gd name="T30" fmla="*/ 14 w 25"/>
                <a:gd name="T3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6">
                  <a:moveTo>
                    <a:pt x="14" y="6"/>
                  </a:moveTo>
                  <a:lnTo>
                    <a:pt x="16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11" y="13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0" y="8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2" name="Freeform 102"/>
            <p:cNvSpPr>
              <a:spLocks/>
            </p:cNvSpPr>
            <p:nvPr/>
          </p:nvSpPr>
          <p:spPr bwMode="auto">
            <a:xfrm>
              <a:off x="4255" y="3603"/>
              <a:ext cx="7" cy="12"/>
            </a:xfrm>
            <a:custGeom>
              <a:avLst/>
              <a:gdLst>
                <a:gd name="T0" fmla="*/ 13 w 15"/>
                <a:gd name="T1" fmla="*/ 0 h 25"/>
                <a:gd name="T2" fmla="*/ 13 w 15"/>
                <a:gd name="T3" fmla="*/ 0 h 25"/>
                <a:gd name="T4" fmla="*/ 6 w 15"/>
                <a:gd name="T5" fmla="*/ 5 h 25"/>
                <a:gd name="T6" fmla="*/ 1 w 15"/>
                <a:gd name="T7" fmla="*/ 11 h 25"/>
                <a:gd name="T8" fmla="*/ 0 w 15"/>
                <a:gd name="T9" fmla="*/ 18 h 25"/>
                <a:gd name="T10" fmla="*/ 1 w 15"/>
                <a:gd name="T11" fmla="*/ 25 h 25"/>
                <a:gd name="T12" fmla="*/ 10 w 15"/>
                <a:gd name="T13" fmla="*/ 22 h 25"/>
                <a:gd name="T14" fmla="*/ 9 w 15"/>
                <a:gd name="T15" fmla="*/ 18 h 25"/>
                <a:gd name="T16" fmla="*/ 10 w 15"/>
                <a:gd name="T17" fmla="*/ 15 h 25"/>
                <a:gd name="T18" fmla="*/ 13 w 15"/>
                <a:gd name="T19" fmla="*/ 12 h 25"/>
                <a:gd name="T20" fmla="*/ 15 w 15"/>
                <a:gd name="T21" fmla="*/ 10 h 25"/>
                <a:gd name="T22" fmla="*/ 15 w 15"/>
                <a:gd name="T23" fmla="*/ 10 h 25"/>
                <a:gd name="T24" fmla="*/ 13 w 1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13" y="0"/>
                  </a:moveTo>
                  <a:lnTo>
                    <a:pt x="13" y="0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10" y="22"/>
                  </a:lnTo>
                  <a:lnTo>
                    <a:pt x="9" y="18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3" name="Freeform 103"/>
            <p:cNvSpPr>
              <a:spLocks/>
            </p:cNvSpPr>
            <p:nvPr/>
          </p:nvSpPr>
          <p:spPr bwMode="auto">
            <a:xfrm>
              <a:off x="4261" y="3603"/>
              <a:ext cx="14" cy="8"/>
            </a:xfrm>
            <a:custGeom>
              <a:avLst/>
              <a:gdLst>
                <a:gd name="T0" fmla="*/ 27 w 27"/>
                <a:gd name="T1" fmla="*/ 13 h 18"/>
                <a:gd name="T2" fmla="*/ 27 w 27"/>
                <a:gd name="T3" fmla="*/ 13 h 18"/>
                <a:gd name="T4" fmla="*/ 22 w 27"/>
                <a:gd name="T5" fmla="*/ 7 h 18"/>
                <a:gd name="T6" fmla="*/ 16 w 27"/>
                <a:gd name="T7" fmla="*/ 3 h 18"/>
                <a:gd name="T8" fmla="*/ 8 w 27"/>
                <a:gd name="T9" fmla="*/ 0 h 18"/>
                <a:gd name="T10" fmla="*/ 0 w 27"/>
                <a:gd name="T11" fmla="*/ 1 h 18"/>
                <a:gd name="T12" fmla="*/ 2 w 27"/>
                <a:gd name="T13" fmla="*/ 11 h 18"/>
                <a:gd name="T14" fmla="*/ 8 w 27"/>
                <a:gd name="T15" fmla="*/ 9 h 18"/>
                <a:gd name="T16" fmla="*/ 11 w 27"/>
                <a:gd name="T17" fmla="*/ 12 h 18"/>
                <a:gd name="T18" fmla="*/ 17 w 27"/>
                <a:gd name="T19" fmla="*/ 14 h 18"/>
                <a:gd name="T20" fmla="*/ 20 w 27"/>
                <a:gd name="T21" fmla="*/ 18 h 18"/>
                <a:gd name="T22" fmla="*/ 20 w 27"/>
                <a:gd name="T23" fmla="*/ 18 h 18"/>
                <a:gd name="T24" fmla="*/ 27 w 27"/>
                <a:gd name="T2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8">
                  <a:moveTo>
                    <a:pt x="27" y="13"/>
                  </a:moveTo>
                  <a:lnTo>
                    <a:pt x="27" y="13"/>
                  </a:lnTo>
                  <a:lnTo>
                    <a:pt x="22" y="7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1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7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4" name="Freeform 104"/>
            <p:cNvSpPr>
              <a:spLocks/>
            </p:cNvSpPr>
            <p:nvPr/>
          </p:nvSpPr>
          <p:spPr bwMode="auto">
            <a:xfrm>
              <a:off x="4269" y="3609"/>
              <a:ext cx="7" cy="14"/>
            </a:xfrm>
            <a:custGeom>
              <a:avLst/>
              <a:gdLst>
                <a:gd name="T0" fmla="*/ 2 w 15"/>
                <a:gd name="T1" fmla="*/ 28 h 28"/>
                <a:gd name="T2" fmla="*/ 2 w 15"/>
                <a:gd name="T3" fmla="*/ 28 h 28"/>
                <a:gd name="T4" fmla="*/ 9 w 15"/>
                <a:gd name="T5" fmla="*/ 22 h 28"/>
                <a:gd name="T6" fmla="*/ 14 w 15"/>
                <a:gd name="T7" fmla="*/ 15 h 28"/>
                <a:gd name="T8" fmla="*/ 15 w 15"/>
                <a:gd name="T9" fmla="*/ 8 h 28"/>
                <a:gd name="T10" fmla="*/ 11 w 15"/>
                <a:gd name="T11" fmla="*/ 0 h 28"/>
                <a:gd name="T12" fmla="*/ 4 w 15"/>
                <a:gd name="T13" fmla="*/ 5 h 28"/>
                <a:gd name="T14" fmla="*/ 6 w 15"/>
                <a:gd name="T15" fmla="*/ 8 h 28"/>
                <a:gd name="T16" fmla="*/ 4 w 15"/>
                <a:gd name="T17" fmla="*/ 13 h 28"/>
                <a:gd name="T18" fmla="*/ 2 w 15"/>
                <a:gd name="T19" fmla="*/ 17 h 28"/>
                <a:gd name="T20" fmla="*/ 0 w 15"/>
                <a:gd name="T21" fmla="*/ 18 h 28"/>
                <a:gd name="T22" fmla="*/ 0 w 15"/>
                <a:gd name="T23" fmla="*/ 18 h 28"/>
                <a:gd name="T24" fmla="*/ 2 w 1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8">
                  <a:moveTo>
                    <a:pt x="2" y="28"/>
                  </a:moveTo>
                  <a:lnTo>
                    <a:pt x="2" y="28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15" y="8"/>
                  </a:lnTo>
                  <a:lnTo>
                    <a:pt x="11" y="0"/>
                  </a:lnTo>
                  <a:lnTo>
                    <a:pt x="4" y="5"/>
                  </a:lnTo>
                  <a:lnTo>
                    <a:pt x="6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5" name="Freeform 105"/>
            <p:cNvSpPr>
              <a:spLocks/>
            </p:cNvSpPr>
            <p:nvPr/>
          </p:nvSpPr>
          <p:spPr bwMode="auto">
            <a:xfrm>
              <a:off x="4255" y="3614"/>
              <a:ext cx="15" cy="9"/>
            </a:xfrm>
            <a:custGeom>
              <a:avLst/>
              <a:gdLst>
                <a:gd name="T0" fmla="*/ 0 w 30"/>
                <a:gd name="T1" fmla="*/ 2 h 19"/>
                <a:gd name="T2" fmla="*/ 1 w 30"/>
                <a:gd name="T3" fmla="*/ 5 h 19"/>
                <a:gd name="T4" fmla="*/ 7 w 30"/>
                <a:gd name="T5" fmla="*/ 12 h 19"/>
                <a:gd name="T6" fmla="*/ 14 w 30"/>
                <a:gd name="T7" fmla="*/ 16 h 19"/>
                <a:gd name="T8" fmla="*/ 22 w 30"/>
                <a:gd name="T9" fmla="*/ 19 h 19"/>
                <a:gd name="T10" fmla="*/ 30 w 30"/>
                <a:gd name="T11" fmla="*/ 19 h 19"/>
                <a:gd name="T12" fmla="*/ 28 w 30"/>
                <a:gd name="T13" fmla="*/ 9 h 19"/>
                <a:gd name="T14" fmla="*/ 22 w 30"/>
                <a:gd name="T15" fmla="*/ 9 h 19"/>
                <a:gd name="T16" fmla="*/ 16 w 30"/>
                <a:gd name="T17" fmla="*/ 7 h 19"/>
                <a:gd name="T18" fmla="*/ 12 w 30"/>
                <a:gd name="T19" fmla="*/ 5 h 19"/>
                <a:gd name="T20" fmla="*/ 8 w 30"/>
                <a:gd name="T21" fmla="*/ 0 h 19"/>
                <a:gd name="T22" fmla="*/ 9 w 30"/>
                <a:gd name="T23" fmla="*/ 2 h 19"/>
                <a:gd name="T24" fmla="*/ 0 w 30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9">
                  <a:moveTo>
                    <a:pt x="0" y="2"/>
                  </a:moveTo>
                  <a:lnTo>
                    <a:pt x="1" y="5"/>
                  </a:lnTo>
                  <a:lnTo>
                    <a:pt x="7" y="12"/>
                  </a:lnTo>
                  <a:lnTo>
                    <a:pt x="14" y="16"/>
                  </a:lnTo>
                  <a:lnTo>
                    <a:pt x="22" y="19"/>
                  </a:lnTo>
                  <a:lnTo>
                    <a:pt x="30" y="1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8" y="0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6" name="Freeform 106"/>
            <p:cNvSpPr>
              <a:spLocks/>
            </p:cNvSpPr>
            <p:nvPr/>
          </p:nvSpPr>
          <p:spPr bwMode="auto">
            <a:xfrm>
              <a:off x="4245" y="3613"/>
              <a:ext cx="15" cy="7"/>
            </a:xfrm>
            <a:custGeom>
              <a:avLst/>
              <a:gdLst>
                <a:gd name="T0" fmla="*/ 10 w 28"/>
                <a:gd name="T1" fmla="*/ 8 h 15"/>
                <a:gd name="T2" fmla="*/ 8 w 28"/>
                <a:gd name="T3" fmla="*/ 15 h 15"/>
                <a:gd name="T4" fmla="*/ 10 w 28"/>
                <a:gd name="T5" fmla="*/ 14 h 15"/>
                <a:gd name="T6" fmla="*/ 17 w 28"/>
                <a:gd name="T7" fmla="*/ 12 h 15"/>
                <a:gd name="T8" fmla="*/ 23 w 28"/>
                <a:gd name="T9" fmla="*/ 9 h 15"/>
                <a:gd name="T10" fmla="*/ 19 w 28"/>
                <a:gd name="T11" fmla="*/ 3 h 15"/>
                <a:gd name="T12" fmla="*/ 28 w 28"/>
                <a:gd name="T13" fmla="*/ 3 h 15"/>
                <a:gd name="T14" fmla="*/ 20 w 28"/>
                <a:gd name="T15" fmla="*/ 0 h 15"/>
                <a:gd name="T16" fmla="*/ 15 w 28"/>
                <a:gd name="T17" fmla="*/ 2 h 15"/>
                <a:gd name="T18" fmla="*/ 8 w 28"/>
                <a:gd name="T19" fmla="*/ 5 h 15"/>
                <a:gd name="T20" fmla="*/ 5 w 28"/>
                <a:gd name="T21" fmla="*/ 6 h 15"/>
                <a:gd name="T22" fmla="*/ 3 w 28"/>
                <a:gd name="T23" fmla="*/ 13 h 15"/>
                <a:gd name="T24" fmla="*/ 5 w 28"/>
                <a:gd name="T25" fmla="*/ 6 h 15"/>
                <a:gd name="T26" fmla="*/ 0 w 28"/>
                <a:gd name="T27" fmla="*/ 9 h 15"/>
                <a:gd name="T28" fmla="*/ 3 w 28"/>
                <a:gd name="T29" fmla="*/ 13 h 15"/>
                <a:gd name="T30" fmla="*/ 10 w 28"/>
                <a:gd name="T3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5">
                  <a:moveTo>
                    <a:pt x="10" y="8"/>
                  </a:moveTo>
                  <a:lnTo>
                    <a:pt x="8" y="15"/>
                  </a:lnTo>
                  <a:lnTo>
                    <a:pt x="10" y="14"/>
                  </a:lnTo>
                  <a:lnTo>
                    <a:pt x="17" y="12"/>
                  </a:lnTo>
                  <a:lnTo>
                    <a:pt x="23" y="9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8" y="5"/>
                  </a:lnTo>
                  <a:lnTo>
                    <a:pt x="5" y="6"/>
                  </a:lnTo>
                  <a:lnTo>
                    <a:pt x="3" y="13"/>
                  </a:lnTo>
                  <a:lnTo>
                    <a:pt x="5" y="6"/>
                  </a:lnTo>
                  <a:lnTo>
                    <a:pt x="0" y="9"/>
                  </a:lnTo>
                  <a:lnTo>
                    <a:pt x="3" y="13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7" name="Freeform 107"/>
            <p:cNvSpPr>
              <a:spLocks/>
            </p:cNvSpPr>
            <p:nvPr/>
          </p:nvSpPr>
          <p:spPr bwMode="auto">
            <a:xfrm>
              <a:off x="4260" y="3559"/>
              <a:ext cx="224" cy="390"/>
            </a:xfrm>
            <a:custGeom>
              <a:avLst/>
              <a:gdLst>
                <a:gd name="T0" fmla="*/ 445 w 448"/>
                <a:gd name="T1" fmla="*/ 778 h 781"/>
                <a:gd name="T2" fmla="*/ 448 w 448"/>
                <a:gd name="T3" fmla="*/ 776 h 781"/>
                <a:gd name="T4" fmla="*/ 7 w 448"/>
                <a:gd name="T5" fmla="*/ 0 h 781"/>
                <a:gd name="T6" fmla="*/ 0 w 448"/>
                <a:gd name="T7" fmla="*/ 4 h 781"/>
                <a:gd name="T8" fmla="*/ 441 w 448"/>
                <a:gd name="T9" fmla="*/ 781 h 781"/>
                <a:gd name="T10" fmla="*/ 445 w 448"/>
                <a:gd name="T11" fmla="*/ 77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781">
                  <a:moveTo>
                    <a:pt x="445" y="778"/>
                  </a:moveTo>
                  <a:lnTo>
                    <a:pt x="448" y="776"/>
                  </a:lnTo>
                  <a:lnTo>
                    <a:pt x="7" y="0"/>
                  </a:lnTo>
                  <a:lnTo>
                    <a:pt x="0" y="4"/>
                  </a:lnTo>
                  <a:lnTo>
                    <a:pt x="441" y="781"/>
                  </a:lnTo>
                  <a:lnTo>
                    <a:pt x="445" y="77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8" name="Freeform 108"/>
            <p:cNvSpPr>
              <a:spLocks/>
            </p:cNvSpPr>
            <p:nvPr/>
          </p:nvSpPr>
          <p:spPr bwMode="auto">
            <a:xfrm>
              <a:off x="4415" y="3906"/>
              <a:ext cx="10" cy="3"/>
            </a:xfrm>
            <a:custGeom>
              <a:avLst/>
              <a:gdLst>
                <a:gd name="T0" fmla="*/ 0 w 21"/>
                <a:gd name="T1" fmla="*/ 7 h 7"/>
                <a:gd name="T2" fmla="*/ 21 w 21"/>
                <a:gd name="T3" fmla="*/ 0 h 7"/>
                <a:gd name="T4" fmla="*/ 0 w 2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lnTo>
                    <a:pt x="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9" name="Freeform 109"/>
            <p:cNvSpPr>
              <a:spLocks/>
            </p:cNvSpPr>
            <p:nvPr/>
          </p:nvSpPr>
          <p:spPr bwMode="auto">
            <a:xfrm>
              <a:off x="4414" y="3903"/>
              <a:ext cx="11" cy="8"/>
            </a:xfrm>
            <a:custGeom>
              <a:avLst/>
              <a:gdLst>
                <a:gd name="T0" fmla="*/ 22 w 23"/>
                <a:gd name="T1" fmla="*/ 4 h 16"/>
                <a:gd name="T2" fmla="*/ 21 w 23"/>
                <a:gd name="T3" fmla="*/ 0 h 16"/>
                <a:gd name="T4" fmla="*/ 0 w 23"/>
                <a:gd name="T5" fmla="*/ 6 h 16"/>
                <a:gd name="T6" fmla="*/ 2 w 23"/>
                <a:gd name="T7" fmla="*/ 16 h 16"/>
                <a:gd name="T8" fmla="*/ 23 w 23"/>
                <a:gd name="T9" fmla="*/ 9 h 16"/>
                <a:gd name="T10" fmla="*/ 22 w 23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2" y="4"/>
                  </a:moveTo>
                  <a:lnTo>
                    <a:pt x="21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23" y="9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0" name="Freeform 110"/>
            <p:cNvSpPr>
              <a:spLocks/>
            </p:cNvSpPr>
            <p:nvPr/>
          </p:nvSpPr>
          <p:spPr bwMode="auto">
            <a:xfrm>
              <a:off x="4337" y="3769"/>
              <a:ext cx="8" cy="4"/>
            </a:xfrm>
            <a:custGeom>
              <a:avLst/>
              <a:gdLst>
                <a:gd name="T0" fmla="*/ 0 w 15"/>
                <a:gd name="T1" fmla="*/ 8 h 8"/>
                <a:gd name="T2" fmla="*/ 1 w 15"/>
                <a:gd name="T3" fmla="*/ 7 h 8"/>
                <a:gd name="T4" fmla="*/ 6 w 15"/>
                <a:gd name="T5" fmla="*/ 5 h 8"/>
                <a:gd name="T6" fmla="*/ 10 w 15"/>
                <a:gd name="T7" fmla="*/ 2 h 8"/>
                <a:gd name="T8" fmla="*/ 15 w 15"/>
                <a:gd name="T9" fmla="*/ 0 h 8"/>
                <a:gd name="T10" fmla="*/ 0 w 1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" y="7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1" name="Freeform 111"/>
            <p:cNvSpPr>
              <a:spLocks/>
            </p:cNvSpPr>
            <p:nvPr/>
          </p:nvSpPr>
          <p:spPr bwMode="auto">
            <a:xfrm>
              <a:off x="4336" y="3767"/>
              <a:ext cx="10" cy="8"/>
            </a:xfrm>
            <a:custGeom>
              <a:avLst/>
              <a:gdLst>
                <a:gd name="T0" fmla="*/ 15 w 20"/>
                <a:gd name="T1" fmla="*/ 0 h 16"/>
                <a:gd name="T2" fmla="*/ 11 w 20"/>
                <a:gd name="T3" fmla="*/ 2 h 16"/>
                <a:gd name="T4" fmla="*/ 6 w 20"/>
                <a:gd name="T5" fmla="*/ 4 h 16"/>
                <a:gd name="T6" fmla="*/ 2 w 20"/>
                <a:gd name="T7" fmla="*/ 8 h 16"/>
                <a:gd name="T8" fmla="*/ 0 w 20"/>
                <a:gd name="T9" fmla="*/ 9 h 16"/>
                <a:gd name="T10" fmla="*/ 5 w 20"/>
                <a:gd name="T11" fmla="*/ 16 h 16"/>
                <a:gd name="T12" fmla="*/ 6 w 20"/>
                <a:gd name="T13" fmla="*/ 15 h 16"/>
                <a:gd name="T14" fmla="*/ 11 w 20"/>
                <a:gd name="T15" fmla="*/ 13 h 16"/>
                <a:gd name="T16" fmla="*/ 15 w 20"/>
                <a:gd name="T17" fmla="*/ 11 h 16"/>
                <a:gd name="T18" fmla="*/ 20 w 20"/>
                <a:gd name="T19" fmla="*/ 9 h 16"/>
                <a:gd name="T20" fmla="*/ 15 w 2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6">
                  <a:moveTo>
                    <a:pt x="15" y="0"/>
                  </a:moveTo>
                  <a:lnTo>
                    <a:pt x="11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11" y="13"/>
                  </a:lnTo>
                  <a:lnTo>
                    <a:pt x="15" y="11"/>
                  </a:lnTo>
                  <a:lnTo>
                    <a:pt x="2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2" name="Freeform 112"/>
            <p:cNvSpPr>
              <a:spLocks/>
            </p:cNvSpPr>
            <p:nvPr/>
          </p:nvSpPr>
          <p:spPr bwMode="auto">
            <a:xfrm>
              <a:off x="4249" y="3616"/>
              <a:ext cx="6" cy="2"/>
            </a:xfrm>
            <a:custGeom>
              <a:avLst/>
              <a:gdLst>
                <a:gd name="T0" fmla="*/ 0 w 12"/>
                <a:gd name="T1" fmla="*/ 4 h 4"/>
                <a:gd name="T2" fmla="*/ 1 w 12"/>
                <a:gd name="T3" fmla="*/ 4 h 4"/>
                <a:gd name="T4" fmla="*/ 5 w 12"/>
                <a:gd name="T5" fmla="*/ 2 h 4"/>
                <a:gd name="T6" fmla="*/ 9 w 12"/>
                <a:gd name="T7" fmla="*/ 1 h 4"/>
                <a:gd name="T8" fmla="*/ 12 w 12"/>
                <a:gd name="T9" fmla="*/ 0 h 4"/>
                <a:gd name="T10" fmla="*/ 0 w 1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3" name="Freeform 113"/>
            <p:cNvSpPr>
              <a:spLocks/>
            </p:cNvSpPr>
            <p:nvPr/>
          </p:nvSpPr>
          <p:spPr bwMode="auto">
            <a:xfrm>
              <a:off x="4248" y="3614"/>
              <a:ext cx="8" cy="6"/>
            </a:xfrm>
            <a:custGeom>
              <a:avLst/>
              <a:gdLst>
                <a:gd name="T0" fmla="*/ 12 w 16"/>
                <a:gd name="T1" fmla="*/ 0 h 14"/>
                <a:gd name="T2" fmla="*/ 10 w 16"/>
                <a:gd name="T3" fmla="*/ 1 h 14"/>
                <a:gd name="T4" fmla="*/ 6 w 16"/>
                <a:gd name="T5" fmla="*/ 2 h 14"/>
                <a:gd name="T6" fmla="*/ 2 w 16"/>
                <a:gd name="T7" fmla="*/ 5 h 14"/>
                <a:gd name="T8" fmla="*/ 0 w 16"/>
                <a:gd name="T9" fmla="*/ 5 h 14"/>
                <a:gd name="T10" fmla="*/ 3 w 16"/>
                <a:gd name="T11" fmla="*/ 14 h 14"/>
                <a:gd name="T12" fmla="*/ 4 w 16"/>
                <a:gd name="T13" fmla="*/ 14 h 14"/>
                <a:gd name="T14" fmla="*/ 8 w 16"/>
                <a:gd name="T15" fmla="*/ 12 h 14"/>
                <a:gd name="T16" fmla="*/ 12 w 16"/>
                <a:gd name="T17" fmla="*/ 11 h 14"/>
                <a:gd name="T18" fmla="*/ 16 w 16"/>
                <a:gd name="T19" fmla="*/ 9 h 14"/>
                <a:gd name="T20" fmla="*/ 12 w 16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12" y="0"/>
                  </a:moveTo>
                  <a:lnTo>
                    <a:pt x="10" y="1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2" y="11"/>
                  </a:lnTo>
                  <a:lnTo>
                    <a:pt x="16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4" name="Freeform 114"/>
            <p:cNvSpPr>
              <a:spLocks/>
            </p:cNvSpPr>
            <p:nvPr/>
          </p:nvSpPr>
          <p:spPr bwMode="auto">
            <a:xfrm>
              <a:off x="4259" y="3513"/>
              <a:ext cx="326" cy="126"/>
            </a:xfrm>
            <a:custGeom>
              <a:avLst/>
              <a:gdLst>
                <a:gd name="T0" fmla="*/ 1 w 653"/>
                <a:gd name="T1" fmla="*/ 246 h 251"/>
                <a:gd name="T2" fmla="*/ 3 w 653"/>
                <a:gd name="T3" fmla="*/ 251 h 251"/>
                <a:gd name="T4" fmla="*/ 653 w 653"/>
                <a:gd name="T5" fmla="*/ 9 h 251"/>
                <a:gd name="T6" fmla="*/ 651 w 653"/>
                <a:gd name="T7" fmla="*/ 0 h 251"/>
                <a:gd name="T8" fmla="*/ 0 w 653"/>
                <a:gd name="T9" fmla="*/ 242 h 251"/>
                <a:gd name="T10" fmla="*/ 1 w 653"/>
                <a:gd name="T11" fmla="*/ 2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1">
                  <a:moveTo>
                    <a:pt x="1" y="246"/>
                  </a:moveTo>
                  <a:lnTo>
                    <a:pt x="3" y="251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5" name="Freeform 115"/>
            <p:cNvSpPr>
              <a:spLocks/>
            </p:cNvSpPr>
            <p:nvPr/>
          </p:nvSpPr>
          <p:spPr bwMode="auto">
            <a:xfrm>
              <a:off x="4271" y="3532"/>
              <a:ext cx="325" cy="126"/>
            </a:xfrm>
            <a:custGeom>
              <a:avLst/>
              <a:gdLst>
                <a:gd name="T0" fmla="*/ 1 w 652"/>
                <a:gd name="T1" fmla="*/ 247 h 252"/>
                <a:gd name="T2" fmla="*/ 3 w 652"/>
                <a:gd name="T3" fmla="*/ 252 h 252"/>
                <a:gd name="T4" fmla="*/ 652 w 652"/>
                <a:gd name="T5" fmla="*/ 9 h 252"/>
                <a:gd name="T6" fmla="*/ 650 w 652"/>
                <a:gd name="T7" fmla="*/ 0 h 252"/>
                <a:gd name="T8" fmla="*/ 0 w 652"/>
                <a:gd name="T9" fmla="*/ 243 h 252"/>
                <a:gd name="T10" fmla="*/ 1 w 652"/>
                <a:gd name="T11" fmla="*/ 24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2">
                  <a:moveTo>
                    <a:pt x="1" y="247"/>
                  </a:moveTo>
                  <a:lnTo>
                    <a:pt x="3" y="252"/>
                  </a:lnTo>
                  <a:lnTo>
                    <a:pt x="652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6" name="Freeform 116"/>
            <p:cNvSpPr>
              <a:spLocks/>
            </p:cNvSpPr>
            <p:nvPr/>
          </p:nvSpPr>
          <p:spPr bwMode="auto">
            <a:xfrm>
              <a:off x="4282" y="3552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1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7" name="Freeform 117"/>
            <p:cNvSpPr>
              <a:spLocks/>
            </p:cNvSpPr>
            <p:nvPr/>
          </p:nvSpPr>
          <p:spPr bwMode="auto">
            <a:xfrm>
              <a:off x="4293" y="3572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8" name="Freeform 118"/>
            <p:cNvSpPr>
              <a:spLocks/>
            </p:cNvSpPr>
            <p:nvPr/>
          </p:nvSpPr>
          <p:spPr bwMode="auto">
            <a:xfrm>
              <a:off x="4303" y="3591"/>
              <a:ext cx="327" cy="126"/>
            </a:xfrm>
            <a:custGeom>
              <a:avLst/>
              <a:gdLst>
                <a:gd name="T0" fmla="*/ 1 w 653"/>
                <a:gd name="T1" fmla="*/ 247 h 251"/>
                <a:gd name="T2" fmla="*/ 2 w 653"/>
                <a:gd name="T3" fmla="*/ 251 h 251"/>
                <a:gd name="T4" fmla="*/ 653 w 653"/>
                <a:gd name="T5" fmla="*/ 9 h 251"/>
                <a:gd name="T6" fmla="*/ 650 w 653"/>
                <a:gd name="T7" fmla="*/ 0 h 251"/>
                <a:gd name="T8" fmla="*/ 0 w 653"/>
                <a:gd name="T9" fmla="*/ 242 h 251"/>
                <a:gd name="T10" fmla="*/ 1 w 653"/>
                <a:gd name="T11" fmla="*/ 24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1">
                  <a:moveTo>
                    <a:pt x="1" y="247"/>
                  </a:moveTo>
                  <a:lnTo>
                    <a:pt x="2" y="251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2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9" name="Freeform 119"/>
            <p:cNvSpPr>
              <a:spLocks/>
            </p:cNvSpPr>
            <p:nvPr/>
          </p:nvSpPr>
          <p:spPr bwMode="auto">
            <a:xfrm>
              <a:off x="4314" y="3610"/>
              <a:ext cx="327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0" name="Freeform 120"/>
            <p:cNvSpPr>
              <a:spLocks/>
            </p:cNvSpPr>
            <p:nvPr/>
          </p:nvSpPr>
          <p:spPr bwMode="auto">
            <a:xfrm>
              <a:off x="4325" y="3629"/>
              <a:ext cx="327" cy="127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9 h 254"/>
                <a:gd name="T6" fmla="*/ 650 w 652"/>
                <a:gd name="T7" fmla="*/ 0 h 254"/>
                <a:gd name="T8" fmla="*/ 0 w 652"/>
                <a:gd name="T9" fmla="*/ 244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9"/>
                  </a:lnTo>
                  <a:lnTo>
                    <a:pt x="650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1" name="Freeform 121"/>
            <p:cNvSpPr>
              <a:spLocks/>
            </p:cNvSpPr>
            <p:nvPr/>
          </p:nvSpPr>
          <p:spPr bwMode="auto">
            <a:xfrm>
              <a:off x="4361" y="3649"/>
              <a:ext cx="302" cy="117"/>
            </a:xfrm>
            <a:custGeom>
              <a:avLst/>
              <a:gdLst>
                <a:gd name="T0" fmla="*/ 1 w 603"/>
                <a:gd name="T1" fmla="*/ 230 h 234"/>
                <a:gd name="T2" fmla="*/ 2 w 603"/>
                <a:gd name="T3" fmla="*/ 234 h 234"/>
                <a:gd name="T4" fmla="*/ 603 w 603"/>
                <a:gd name="T5" fmla="*/ 10 h 234"/>
                <a:gd name="T6" fmla="*/ 601 w 603"/>
                <a:gd name="T7" fmla="*/ 0 h 234"/>
                <a:gd name="T8" fmla="*/ 0 w 603"/>
                <a:gd name="T9" fmla="*/ 225 h 234"/>
                <a:gd name="T10" fmla="*/ 1 w 603"/>
                <a:gd name="T11" fmla="*/ 23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3" h="234">
                  <a:moveTo>
                    <a:pt x="1" y="230"/>
                  </a:moveTo>
                  <a:lnTo>
                    <a:pt x="2" y="234"/>
                  </a:lnTo>
                  <a:lnTo>
                    <a:pt x="603" y="10"/>
                  </a:lnTo>
                  <a:lnTo>
                    <a:pt x="601" y="0"/>
                  </a:lnTo>
                  <a:lnTo>
                    <a:pt x="0" y="225"/>
                  </a:lnTo>
                  <a:lnTo>
                    <a:pt x="1" y="23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2" name="Freeform 122"/>
            <p:cNvSpPr>
              <a:spLocks/>
            </p:cNvSpPr>
            <p:nvPr/>
          </p:nvSpPr>
          <p:spPr bwMode="auto">
            <a:xfrm>
              <a:off x="4348" y="3668"/>
              <a:ext cx="326" cy="126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10 h 254"/>
                <a:gd name="T6" fmla="*/ 650 w 652"/>
                <a:gd name="T7" fmla="*/ 0 h 254"/>
                <a:gd name="T8" fmla="*/ 0 w 652"/>
                <a:gd name="T9" fmla="*/ 245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3" name="Freeform 123"/>
            <p:cNvSpPr>
              <a:spLocks/>
            </p:cNvSpPr>
            <p:nvPr/>
          </p:nvSpPr>
          <p:spPr bwMode="auto">
            <a:xfrm>
              <a:off x="4359" y="3687"/>
              <a:ext cx="326" cy="127"/>
            </a:xfrm>
            <a:custGeom>
              <a:avLst/>
              <a:gdLst>
                <a:gd name="T0" fmla="*/ 2 w 653"/>
                <a:gd name="T1" fmla="*/ 248 h 253"/>
                <a:gd name="T2" fmla="*/ 3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2 w 653"/>
                <a:gd name="T11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2" y="248"/>
                  </a:moveTo>
                  <a:lnTo>
                    <a:pt x="3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4" name="Freeform 124"/>
            <p:cNvSpPr>
              <a:spLocks/>
            </p:cNvSpPr>
            <p:nvPr/>
          </p:nvSpPr>
          <p:spPr bwMode="auto">
            <a:xfrm>
              <a:off x="4370" y="3707"/>
              <a:ext cx="326" cy="127"/>
            </a:xfrm>
            <a:custGeom>
              <a:avLst/>
              <a:gdLst>
                <a:gd name="T0" fmla="*/ 1 w 653"/>
                <a:gd name="T1" fmla="*/ 249 h 253"/>
                <a:gd name="T2" fmla="*/ 3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1 w 653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1" y="249"/>
                  </a:moveTo>
                  <a:lnTo>
                    <a:pt x="3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5" name="Freeform 125"/>
            <p:cNvSpPr>
              <a:spLocks/>
            </p:cNvSpPr>
            <p:nvPr/>
          </p:nvSpPr>
          <p:spPr bwMode="auto">
            <a:xfrm>
              <a:off x="4381" y="3726"/>
              <a:ext cx="326" cy="127"/>
            </a:xfrm>
            <a:custGeom>
              <a:avLst/>
              <a:gdLst>
                <a:gd name="T0" fmla="*/ 1 w 653"/>
                <a:gd name="T1" fmla="*/ 249 h 253"/>
                <a:gd name="T2" fmla="*/ 2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1 w 653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1" y="249"/>
                  </a:moveTo>
                  <a:lnTo>
                    <a:pt x="2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6" name="Freeform 126"/>
            <p:cNvSpPr>
              <a:spLocks/>
            </p:cNvSpPr>
            <p:nvPr/>
          </p:nvSpPr>
          <p:spPr bwMode="auto">
            <a:xfrm>
              <a:off x="4392" y="3746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7" name="Freeform 127"/>
            <p:cNvSpPr>
              <a:spLocks/>
            </p:cNvSpPr>
            <p:nvPr/>
          </p:nvSpPr>
          <p:spPr bwMode="auto">
            <a:xfrm>
              <a:off x="4403" y="3765"/>
              <a:ext cx="326" cy="127"/>
            </a:xfrm>
            <a:custGeom>
              <a:avLst/>
              <a:gdLst>
                <a:gd name="T0" fmla="*/ 1 w 652"/>
                <a:gd name="T1" fmla="*/ 249 h 253"/>
                <a:gd name="T2" fmla="*/ 2 w 652"/>
                <a:gd name="T3" fmla="*/ 253 h 253"/>
                <a:gd name="T4" fmla="*/ 652 w 652"/>
                <a:gd name="T5" fmla="*/ 9 h 253"/>
                <a:gd name="T6" fmla="*/ 649 w 652"/>
                <a:gd name="T7" fmla="*/ 0 h 253"/>
                <a:gd name="T8" fmla="*/ 0 w 652"/>
                <a:gd name="T9" fmla="*/ 244 h 253"/>
                <a:gd name="T10" fmla="*/ 1 w 652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3">
                  <a:moveTo>
                    <a:pt x="1" y="249"/>
                  </a:moveTo>
                  <a:lnTo>
                    <a:pt x="2" y="253"/>
                  </a:lnTo>
                  <a:lnTo>
                    <a:pt x="652" y="9"/>
                  </a:lnTo>
                  <a:lnTo>
                    <a:pt x="649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8" name="Freeform 128"/>
            <p:cNvSpPr>
              <a:spLocks/>
            </p:cNvSpPr>
            <p:nvPr/>
          </p:nvSpPr>
          <p:spPr bwMode="auto">
            <a:xfrm>
              <a:off x="4436" y="3785"/>
              <a:ext cx="304" cy="118"/>
            </a:xfrm>
            <a:custGeom>
              <a:avLst/>
              <a:gdLst>
                <a:gd name="T0" fmla="*/ 607 w 608"/>
                <a:gd name="T1" fmla="*/ 5 h 236"/>
                <a:gd name="T2" fmla="*/ 605 w 608"/>
                <a:gd name="T3" fmla="*/ 0 h 236"/>
                <a:gd name="T4" fmla="*/ 0 w 608"/>
                <a:gd name="T5" fmla="*/ 227 h 236"/>
                <a:gd name="T6" fmla="*/ 2 w 608"/>
                <a:gd name="T7" fmla="*/ 236 h 236"/>
                <a:gd name="T8" fmla="*/ 608 w 608"/>
                <a:gd name="T9" fmla="*/ 9 h 236"/>
                <a:gd name="T10" fmla="*/ 607 w 608"/>
                <a:gd name="T11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236">
                  <a:moveTo>
                    <a:pt x="607" y="5"/>
                  </a:moveTo>
                  <a:lnTo>
                    <a:pt x="605" y="0"/>
                  </a:lnTo>
                  <a:lnTo>
                    <a:pt x="0" y="227"/>
                  </a:lnTo>
                  <a:lnTo>
                    <a:pt x="2" y="236"/>
                  </a:lnTo>
                  <a:lnTo>
                    <a:pt x="608" y="9"/>
                  </a:lnTo>
                  <a:lnTo>
                    <a:pt x="607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9" name="Freeform 129"/>
            <p:cNvSpPr>
              <a:spLocks/>
            </p:cNvSpPr>
            <p:nvPr/>
          </p:nvSpPr>
          <p:spPr bwMode="auto">
            <a:xfrm>
              <a:off x="4425" y="3804"/>
              <a:ext cx="326" cy="127"/>
            </a:xfrm>
            <a:custGeom>
              <a:avLst/>
              <a:gdLst>
                <a:gd name="T0" fmla="*/ 1 w 653"/>
                <a:gd name="T1" fmla="*/ 249 h 254"/>
                <a:gd name="T2" fmla="*/ 2 w 653"/>
                <a:gd name="T3" fmla="*/ 254 h 254"/>
                <a:gd name="T4" fmla="*/ 653 w 653"/>
                <a:gd name="T5" fmla="*/ 10 h 254"/>
                <a:gd name="T6" fmla="*/ 650 w 653"/>
                <a:gd name="T7" fmla="*/ 0 h 254"/>
                <a:gd name="T8" fmla="*/ 0 w 653"/>
                <a:gd name="T9" fmla="*/ 245 h 254"/>
                <a:gd name="T10" fmla="*/ 1 w 653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4">
                  <a:moveTo>
                    <a:pt x="1" y="249"/>
                  </a:moveTo>
                  <a:lnTo>
                    <a:pt x="2" y="254"/>
                  </a:lnTo>
                  <a:lnTo>
                    <a:pt x="653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0" name="Freeform 130"/>
            <p:cNvSpPr>
              <a:spLocks/>
            </p:cNvSpPr>
            <p:nvPr/>
          </p:nvSpPr>
          <p:spPr bwMode="auto">
            <a:xfrm>
              <a:off x="4436" y="3823"/>
              <a:ext cx="326" cy="127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10 h 254"/>
                <a:gd name="T6" fmla="*/ 650 w 652"/>
                <a:gd name="T7" fmla="*/ 0 h 254"/>
                <a:gd name="T8" fmla="*/ 0 w 652"/>
                <a:gd name="T9" fmla="*/ 245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1" name="Freeform 131"/>
            <p:cNvSpPr>
              <a:spLocks/>
            </p:cNvSpPr>
            <p:nvPr/>
          </p:nvSpPr>
          <p:spPr bwMode="auto">
            <a:xfrm>
              <a:off x="4275" y="3494"/>
              <a:ext cx="300" cy="116"/>
            </a:xfrm>
            <a:custGeom>
              <a:avLst/>
              <a:gdLst>
                <a:gd name="T0" fmla="*/ 1 w 600"/>
                <a:gd name="T1" fmla="*/ 228 h 232"/>
                <a:gd name="T2" fmla="*/ 3 w 600"/>
                <a:gd name="T3" fmla="*/ 232 h 232"/>
                <a:gd name="T4" fmla="*/ 600 w 600"/>
                <a:gd name="T5" fmla="*/ 9 h 232"/>
                <a:gd name="T6" fmla="*/ 598 w 600"/>
                <a:gd name="T7" fmla="*/ 0 h 232"/>
                <a:gd name="T8" fmla="*/ 0 w 600"/>
                <a:gd name="T9" fmla="*/ 223 h 232"/>
                <a:gd name="T10" fmla="*/ 1 w 600"/>
                <a:gd name="T1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0" h="232">
                  <a:moveTo>
                    <a:pt x="1" y="228"/>
                  </a:moveTo>
                  <a:lnTo>
                    <a:pt x="3" y="232"/>
                  </a:lnTo>
                  <a:lnTo>
                    <a:pt x="600" y="9"/>
                  </a:lnTo>
                  <a:lnTo>
                    <a:pt x="598" y="0"/>
                  </a:lnTo>
                  <a:lnTo>
                    <a:pt x="0" y="223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2" name="Freeform 132"/>
            <p:cNvSpPr>
              <a:spLocks/>
            </p:cNvSpPr>
            <p:nvPr/>
          </p:nvSpPr>
          <p:spPr bwMode="auto">
            <a:xfrm>
              <a:off x="4310" y="3393"/>
              <a:ext cx="495" cy="486"/>
            </a:xfrm>
            <a:custGeom>
              <a:avLst/>
              <a:gdLst>
                <a:gd name="T0" fmla="*/ 159 w 990"/>
                <a:gd name="T1" fmla="*/ 563 h 972"/>
                <a:gd name="T2" fmla="*/ 168 w 990"/>
                <a:gd name="T3" fmla="*/ 561 h 972"/>
                <a:gd name="T4" fmla="*/ 180 w 990"/>
                <a:gd name="T5" fmla="*/ 560 h 972"/>
                <a:gd name="T6" fmla="*/ 176 w 990"/>
                <a:gd name="T7" fmla="*/ 555 h 972"/>
                <a:gd name="T8" fmla="*/ 172 w 990"/>
                <a:gd name="T9" fmla="*/ 549 h 972"/>
                <a:gd name="T10" fmla="*/ 172 w 990"/>
                <a:gd name="T11" fmla="*/ 537 h 972"/>
                <a:gd name="T12" fmla="*/ 182 w 990"/>
                <a:gd name="T13" fmla="*/ 530 h 972"/>
                <a:gd name="T14" fmla="*/ 194 w 990"/>
                <a:gd name="T15" fmla="*/ 532 h 972"/>
                <a:gd name="T16" fmla="*/ 203 w 990"/>
                <a:gd name="T17" fmla="*/ 543 h 972"/>
                <a:gd name="T18" fmla="*/ 203 w 990"/>
                <a:gd name="T19" fmla="*/ 555 h 972"/>
                <a:gd name="T20" fmla="*/ 193 w 990"/>
                <a:gd name="T21" fmla="*/ 562 h 972"/>
                <a:gd name="T22" fmla="*/ 187 w 990"/>
                <a:gd name="T23" fmla="*/ 561 h 972"/>
                <a:gd name="T24" fmla="*/ 180 w 990"/>
                <a:gd name="T25" fmla="*/ 560 h 972"/>
                <a:gd name="T26" fmla="*/ 267 w 990"/>
                <a:gd name="T27" fmla="*/ 858 h 972"/>
                <a:gd name="T28" fmla="*/ 307 w 990"/>
                <a:gd name="T29" fmla="*/ 851 h 972"/>
                <a:gd name="T30" fmla="*/ 319 w 990"/>
                <a:gd name="T31" fmla="*/ 858 h 972"/>
                <a:gd name="T32" fmla="*/ 322 w 990"/>
                <a:gd name="T33" fmla="*/ 870 h 972"/>
                <a:gd name="T34" fmla="*/ 317 w 990"/>
                <a:gd name="T35" fmla="*/ 880 h 972"/>
                <a:gd name="T36" fmla="*/ 305 w 990"/>
                <a:gd name="T37" fmla="*/ 882 h 972"/>
                <a:gd name="T38" fmla="*/ 293 w 990"/>
                <a:gd name="T39" fmla="*/ 875 h 972"/>
                <a:gd name="T40" fmla="*/ 289 w 990"/>
                <a:gd name="T41" fmla="*/ 864 h 972"/>
                <a:gd name="T42" fmla="*/ 294 w 990"/>
                <a:gd name="T43" fmla="*/ 854 h 972"/>
                <a:gd name="T44" fmla="*/ 293 w 990"/>
                <a:gd name="T45" fmla="*/ 852 h 972"/>
                <a:gd name="T46" fmla="*/ 271 w 990"/>
                <a:gd name="T47" fmla="*/ 857 h 972"/>
                <a:gd name="T48" fmla="*/ 308 w 990"/>
                <a:gd name="T49" fmla="*/ 972 h 972"/>
                <a:gd name="T50" fmla="*/ 681 w 990"/>
                <a:gd name="T51" fmla="*/ 0 h 972"/>
                <a:gd name="T52" fmla="*/ 35 w 990"/>
                <a:gd name="T53" fmla="*/ 229 h 972"/>
                <a:gd name="T54" fmla="*/ 43 w 990"/>
                <a:gd name="T55" fmla="*/ 227 h 972"/>
                <a:gd name="T56" fmla="*/ 53 w 990"/>
                <a:gd name="T57" fmla="*/ 226 h 972"/>
                <a:gd name="T58" fmla="*/ 55 w 990"/>
                <a:gd name="T59" fmla="*/ 215 h 972"/>
                <a:gd name="T60" fmla="*/ 63 w 990"/>
                <a:gd name="T61" fmla="*/ 210 h 972"/>
                <a:gd name="T62" fmla="*/ 76 w 990"/>
                <a:gd name="T63" fmla="*/ 212 h 972"/>
                <a:gd name="T64" fmla="*/ 85 w 990"/>
                <a:gd name="T65" fmla="*/ 221 h 972"/>
                <a:gd name="T66" fmla="*/ 85 w 990"/>
                <a:gd name="T67" fmla="*/ 234 h 972"/>
                <a:gd name="T68" fmla="*/ 75 w 990"/>
                <a:gd name="T69" fmla="*/ 241 h 972"/>
                <a:gd name="T70" fmla="*/ 62 w 990"/>
                <a:gd name="T71" fmla="*/ 236 h 972"/>
                <a:gd name="T72" fmla="*/ 53 w 990"/>
                <a:gd name="T73" fmla="*/ 226 h 972"/>
                <a:gd name="T74" fmla="*/ 45 w 990"/>
                <a:gd name="T75" fmla="*/ 227 h 972"/>
                <a:gd name="T76" fmla="*/ 35 w 990"/>
                <a:gd name="T77" fmla="*/ 229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0" h="972">
                  <a:moveTo>
                    <a:pt x="35" y="229"/>
                  </a:moveTo>
                  <a:lnTo>
                    <a:pt x="159" y="563"/>
                  </a:lnTo>
                  <a:lnTo>
                    <a:pt x="161" y="563"/>
                  </a:lnTo>
                  <a:lnTo>
                    <a:pt x="168" y="561"/>
                  </a:lnTo>
                  <a:lnTo>
                    <a:pt x="175" y="560"/>
                  </a:lnTo>
                  <a:lnTo>
                    <a:pt x="180" y="560"/>
                  </a:lnTo>
                  <a:lnTo>
                    <a:pt x="178" y="557"/>
                  </a:lnTo>
                  <a:lnTo>
                    <a:pt x="176" y="555"/>
                  </a:lnTo>
                  <a:lnTo>
                    <a:pt x="174" y="552"/>
                  </a:lnTo>
                  <a:lnTo>
                    <a:pt x="172" y="549"/>
                  </a:lnTo>
                  <a:lnTo>
                    <a:pt x="171" y="543"/>
                  </a:lnTo>
                  <a:lnTo>
                    <a:pt x="172" y="537"/>
                  </a:lnTo>
                  <a:lnTo>
                    <a:pt x="176" y="532"/>
                  </a:lnTo>
                  <a:lnTo>
                    <a:pt x="182" y="530"/>
                  </a:lnTo>
                  <a:lnTo>
                    <a:pt x="188" y="530"/>
                  </a:lnTo>
                  <a:lnTo>
                    <a:pt x="194" y="532"/>
                  </a:lnTo>
                  <a:lnTo>
                    <a:pt x="200" y="537"/>
                  </a:lnTo>
                  <a:lnTo>
                    <a:pt x="203" y="543"/>
                  </a:lnTo>
                  <a:lnTo>
                    <a:pt x="205" y="549"/>
                  </a:lnTo>
                  <a:lnTo>
                    <a:pt x="203" y="555"/>
                  </a:lnTo>
                  <a:lnTo>
                    <a:pt x="199" y="560"/>
                  </a:lnTo>
                  <a:lnTo>
                    <a:pt x="193" y="562"/>
                  </a:lnTo>
                  <a:lnTo>
                    <a:pt x="191" y="562"/>
                  </a:lnTo>
                  <a:lnTo>
                    <a:pt x="187" y="561"/>
                  </a:lnTo>
                  <a:lnTo>
                    <a:pt x="184" y="561"/>
                  </a:lnTo>
                  <a:lnTo>
                    <a:pt x="180" y="560"/>
                  </a:lnTo>
                  <a:lnTo>
                    <a:pt x="159" y="563"/>
                  </a:lnTo>
                  <a:lnTo>
                    <a:pt x="267" y="858"/>
                  </a:lnTo>
                  <a:lnTo>
                    <a:pt x="300" y="851"/>
                  </a:lnTo>
                  <a:lnTo>
                    <a:pt x="307" y="851"/>
                  </a:lnTo>
                  <a:lnTo>
                    <a:pt x="313" y="854"/>
                  </a:lnTo>
                  <a:lnTo>
                    <a:pt x="319" y="858"/>
                  </a:lnTo>
                  <a:lnTo>
                    <a:pt x="322" y="864"/>
                  </a:lnTo>
                  <a:lnTo>
                    <a:pt x="322" y="870"/>
                  </a:lnTo>
                  <a:lnTo>
                    <a:pt x="321" y="875"/>
                  </a:lnTo>
                  <a:lnTo>
                    <a:pt x="317" y="880"/>
                  </a:lnTo>
                  <a:lnTo>
                    <a:pt x="312" y="882"/>
                  </a:lnTo>
                  <a:lnTo>
                    <a:pt x="305" y="882"/>
                  </a:lnTo>
                  <a:lnTo>
                    <a:pt x="299" y="880"/>
                  </a:lnTo>
                  <a:lnTo>
                    <a:pt x="293" y="875"/>
                  </a:lnTo>
                  <a:lnTo>
                    <a:pt x="290" y="870"/>
                  </a:lnTo>
                  <a:lnTo>
                    <a:pt x="289" y="864"/>
                  </a:lnTo>
                  <a:lnTo>
                    <a:pt x="290" y="858"/>
                  </a:lnTo>
                  <a:lnTo>
                    <a:pt x="294" y="854"/>
                  </a:lnTo>
                  <a:lnTo>
                    <a:pt x="300" y="851"/>
                  </a:lnTo>
                  <a:lnTo>
                    <a:pt x="293" y="852"/>
                  </a:lnTo>
                  <a:lnTo>
                    <a:pt x="282" y="855"/>
                  </a:lnTo>
                  <a:lnTo>
                    <a:pt x="271" y="857"/>
                  </a:lnTo>
                  <a:lnTo>
                    <a:pt x="267" y="858"/>
                  </a:lnTo>
                  <a:lnTo>
                    <a:pt x="308" y="972"/>
                  </a:lnTo>
                  <a:lnTo>
                    <a:pt x="990" y="837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35" y="229"/>
                  </a:lnTo>
                  <a:lnTo>
                    <a:pt x="38" y="229"/>
                  </a:lnTo>
                  <a:lnTo>
                    <a:pt x="43" y="227"/>
                  </a:lnTo>
                  <a:lnTo>
                    <a:pt x="49" y="226"/>
                  </a:lnTo>
                  <a:lnTo>
                    <a:pt x="53" y="226"/>
                  </a:lnTo>
                  <a:lnTo>
                    <a:pt x="53" y="220"/>
                  </a:lnTo>
                  <a:lnTo>
                    <a:pt x="55" y="215"/>
                  </a:lnTo>
                  <a:lnTo>
                    <a:pt x="58" y="212"/>
                  </a:lnTo>
                  <a:lnTo>
                    <a:pt x="63" y="210"/>
                  </a:lnTo>
                  <a:lnTo>
                    <a:pt x="70" y="210"/>
                  </a:lnTo>
                  <a:lnTo>
                    <a:pt x="76" y="212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86" y="228"/>
                  </a:lnTo>
                  <a:lnTo>
                    <a:pt x="85" y="234"/>
                  </a:lnTo>
                  <a:lnTo>
                    <a:pt x="80" y="238"/>
                  </a:lnTo>
                  <a:lnTo>
                    <a:pt x="75" y="241"/>
                  </a:lnTo>
                  <a:lnTo>
                    <a:pt x="69" y="240"/>
                  </a:lnTo>
                  <a:lnTo>
                    <a:pt x="62" y="236"/>
                  </a:lnTo>
                  <a:lnTo>
                    <a:pt x="56" y="232"/>
                  </a:lnTo>
                  <a:lnTo>
                    <a:pt x="53" y="226"/>
                  </a:lnTo>
                  <a:lnTo>
                    <a:pt x="50" y="226"/>
                  </a:lnTo>
                  <a:lnTo>
                    <a:pt x="45" y="227"/>
                  </a:lnTo>
                  <a:lnTo>
                    <a:pt x="38" y="229"/>
                  </a:lnTo>
                  <a:lnTo>
                    <a:pt x="35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3" name="Freeform 133"/>
            <p:cNvSpPr>
              <a:spLocks/>
            </p:cNvSpPr>
            <p:nvPr/>
          </p:nvSpPr>
          <p:spPr bwMode="auto">
            <a:xfrm>
              <a:off x="4326" y="3507"/>
              <a:ext cx="66" cy="171"/>
            </a:xfrm>
            <a:custGeom>
              <a:avLst/>
              <a:gdLst>
                <a:gd name="T0" fmla="*/ 128 w 132"/>
                <a:gd name="T1" fmla="*/ 331 h 341"/>
                <a:gd name="T2" fmla="*/ 132 w 132"/>
                <a:gd name="T3" fmla="*/ 334 h 341"/>
                <a:gd name="T4" fmla="*/ 9 w 132"/>
                <a:gd name="T5" fmla="*/ 0 h 341"/>
                <a:gd name="T6" fmla="*/ 0 w 132"/>
                <a:gd name="T7" fmla="*/ 2 h 341"/>
                <a:gd name="T8" fmla="*/ 123 w 132"/>
                <a:gd name="T9" fmla="*/ 336 h 341"/>
                <a:gd name="T10" fmla="*/ 128 w 132"/>
                <a:gd name="T11" fmla="*/ 340 h 341"/>
                <a:gd name="T12" fmla="*/ 123 w 132"/>
                <a:gd name="T13" fmla="*/ 336 h 341"/>
                <a:gd name="T14" fmla="*/ 125 w 132"/>
                <a:gd name="T15" fmla="*/ 341 h 341"/>
                <a:gd name="T16" fmla="*/ 128 w 132"/>
                <a:gd name="T17" fmla="*/ 340 h 341"/>
                <a:gd name="T18" fmla="*/ 128 w 132"/>
                <a:gd name="T19" fmla="*/ 33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341">
                  <a:moveTo>
                    <a:pt x="128" y="331"/>
                  </a:moveTo>
                  <a:lnTo>
                    <a:pt x="132" y="334"/>
                  </a:lnTo>
                  <a:lnTo>
                    <a:pt x="9" y="0"/>
                  </a:lnTo>
                  <a:lnTo>
                    <a:pt x="0" y="2"/>
                  </a:lnTo>
                  <a:lnTo>
                    <a:pt x="123" y="336"/>
                  </a:lnTo>
                  <a:lnTo>
                    <a:pt x="128" y="340"/>
                  </a:lnTo>
                  <a:lnTo>
                    <a:pt x="123" y="336"/>
                  </a:lnTo>
                  <a:lnTo>
                    <a:pt x="125" y="341"/>
                  </a:lnTo>
                  <a:lnTo>
                    <a:pt x="128" y="340"/>
                  </a:lnTo>
                  <a:lnTo>
                    <a:pt x="128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4" name="Freeform 134"/>
            <p:cNvSpPr>
              <a:spLocks/>
            </p:cNvSpPr>
            <p:nvPr/>
          </p:nvSpPr>
          <p:spPr bwMode="auto">
            <a:xfrm>
              <a:off x="4390" y="3671"/>
              <a:ext cx="19" cy="6"/>
            </a:xfrm>
            <a:custGeom>
              <a:avLst/>
              <a:gdLst>
                <a:gd name="T0" fmla="*/ 19 w 38"/>
                <a:gd name="T1" fmla="*/ 8 h 13"/>
                <a:gd name="T2" fmla="*/ 21 w 38"/>
                <a:gd name="T3" fmla="*/ 0 h 13"/>
                <a:gd name="T4" fmla="*/ 16 w 38"/>
                <a:gd name="T5" fmla="*/ 0 h 13"/>
                <a:gd name="T6" fmla="*/ 8 w 38"/>
                <a:gd name="T7" fmla="*/ 1 h 13"/>
                <a:gd name="T8" fmla="*/ 1 w 38"/>
                <a:gd name="T9" fmla="*/ 4 h 13"/>
                <a:gd name="T10" fmla="*/ 0 w 38"/>
                <a:gd name="T11" fmla="*/ 4 h 13"/>
                <a:gd name="T12" fmla="*/ 0 w 38"/>
                <a:gd name="T13" fmla="*/ 13 h 13"/>
                <a:gd name="T14" fmla="*/ 3 w 38"/>
                <a:gd name="T15" fmla="*/ 13 h 13"/>
                <a:gd name="T16" fmla="*/ 10 w 38"/>
                <a:gd name="T17" fmla="*/ 11 h 13"/>
                <a:gd name="T18" fmla="*/ 16 w 38"/>
                <a:gd name="T19" fmla="*/ 9 h 13"/>
                <a:gd name="T20" fmla="*/ 21 w 38"/>
                <a:gd name="T21" fmla="*/ 9 h 13"/>
                <a:gd name="T22" fmla="*/ 24 w 38"/>
                <a:gd name="T23" fmla="*/ 1 h 13"/>
                <a:gd name="T24" fmla="*/ 21 w 38"/>
                <a:gd name="T25" fmla="*/ 9 h 13"/>
                <a:gd name="T26" fmla="*/ 38 w 38"/>
                <a:gd name="T27" fmla="*/ 9 h 13"/>
                <a:gd name="T28" fmla="*/ 24 w 38"/>
                <a:gd name="T29" fmla="*/ 1 h 13"/>
                <a:gd name="T30" fmla="*/ 19 w 38"/>
                <a:gd name="T3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3">
                  <a:moveTo>
                    <a:pt x="19" y="8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0" y="11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4" y="1"/>
                  </a:lnTo>
                  <a:lnTo>
                    <a:pt x="21" y="9"/>
                  </a:lnTo>
                  <a:lnTo>
                    <a:pt x="38" y="9"/>
                  </a:lnTo>
                  <a:lnTo>
                    <a:pt x="24" y="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5" name="Freeform 135"/>
            <p:cNvSpPr>
              <a:spLocks/>
            </p:cNvSpPr>
            <p:nvPr/>
          </p:nvSpPr>
          <p:spPr bwMode="auto">
            <a:xfrm>
              <a:off x="4394" y="3667"/>
              <a:ext cx="8" cy="8"/>
            </a:xfrm>
            <a:custGeom>
              <a:avLst/>
              <a:gdLst>
                <a:gd name="T0" fmla="*/ 0 w 15"/>
                <a:gd name="T1" fmla="*/ 3 h 15"/>
                <a:gd name="T2" fmla="*/ 0 w 15"/>
                <a:gd name="T3" fmla="*/ 3 h 15"/>
                <a:gd name="T4" fmla="*/ 2 w 15"/>
                <a:gd name="T5" fmla="*/ 6 h 15"/>
                <a:gd name="T6" fmla="*/ 4 w 15"/>
                <a:gd name="T7" fmla="*/ 9 h 15"/>
                <a:gd name="T8" fmla="*/ 7 w 15"/>
                <a:gd name="T9" fmla="*/ 13 h 15"/>
                <a:gd name="T10" fmla="*/ 10 w 15"/>
                <a:gd name="T11" fmla="*/ 15 h 15"/>
                <a:gd name="T12" fmla="*/ 15 w 15"/>
                <a:gd name="T13" fmla="*/ 8 h 15"/>
                <a:gd name="T14" fmla="*/ 14 w 15"/>
                <a:gd name="T15" fmla="*/ 6 h 15"/>
                <a:gd name="T16" fmla="*/ 11 w 15"/>
                <a:gd name="T17" fmla="*/ 5 h 15"/>
                <a:gd name="T18" fmla="*/ 9 w 15"/>
                <a:gd name="T19" fmla="*/ 1 h 15"/>
                <a:gd name="T20" fmla="*/ 9 w 15"/>
                <a:gd name="T21" fmla="*/ 0 h 15"/>
                <a:gd name="T22" fmla="*/ 9 w 15"/>
                <a:gd name="T23" fmla="*/ 0 h 15"/>
                <a:gd name="T24" fmla="*/ 0 w 15"/>
                <a:gd name="T2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3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8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6" name="Freeform 136"/>
            <p:cNvSpPr>
              <a:spLocks/>
            </p:cNvSpPr>
            <p:nvPr/>
          </p:nvSpPr>
          <p:spPr bwMode="auto">
            <a:xfrm>
              <a:off x="4394" y="3656"/>
              <a:ext cx="8" cy="12"/>
            </a:xfrm>
            <a:custGeom>
              <a:avLst/>
              <a:gdLst>
                <a:gd name="T0" fmla="*/ 15 w 16"/>
                <a:gd name="T1" fmla="*/ 0 h 26"/>
                <a:gd name="T2" fmla="*/ 13 w 16"/>
                <a:gd name="T3" fmla="*/ 0 h 26"/>
                <a:gd name="T4" fmla="*/ 7 w 16"/>
                <a:gd name="T5" fmla="*/ 4 h 26"/>
                <a:gd name="T6" fmla="*/ 1 w 16"/>
                <a:gd name="T7" fmla="*/ 11 h 26"/>
                <a:gd name="T8" fmla="*/ 0 w 16"/>
                <a:gd name="T9" fmla="*/ 18 h 26"/>
                <a:gd name="T10" fmla="*/ 1 w 16"/>
                <a:gd name="T11" fmla="*/ 26 h 26"/>
                <a:gd name="T12" fmla="*/ 10 w 16"/>
                <a:gd name="T13" fmla="*/ 23 h 26"/>
                <a:gd name="T14" fmla="*/ 9 w 16"/>
                <a:gd name="T15" fmla="*/ 18 h 26"/>
                <a:gd name="T16" fmla="*/ 10 w 16"/>
                <a:gd name="T17" fmla="*/ 13 h 26"/>
                <a:gd name="T18" fmla="*/ 11 w 16"/>
                <a:gd name="T19" fmla="*/ 11 h 26"/>
                <a:gd name="T20" fmla="*/ 16 w 16"/>
                <a:gd name="T21" fmla="*/ 9 h 26"/>
                <a:gd name="T22" fmla="*/ 15 w 16"/>
                <a:gd name="T23" fmla="*/ 9 h 26"/>
                <a:gd name="T24" fmla="*/ 15 w 1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6">
                  <a:moveTo>
                    <a:pt x="15" y="0"/>
                  </a:moveTo>
                  <a:lnTo>
                    <a:pt x="13" y="0"/>
                  </a:lnTo>
                  <a:lnTo>
                    <a:pt x="7" y="4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10" y="23"/>
                  </a:lnTo>
                  <a:lnTo>
                    <a:pt x="9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7" name="Freeform 137"/>
            <p:cNvSpPr>
              <a:spLocks/>
            </p:cNvSpPr>
            <p:nvPr/>
          </p:nvSpPr>
          <p:spPr bwMode="auto">
            <a:xfrm>
              <a:off x="4401" y="3656"/>
              <a:ext cx="14" cy="9"/>
            </a:xfrm>
            <a:custGeom>
              <a:avLst/>
              <a:gdLst>
                <a:gd name="T0" fmla="*/ 26 w 26"/>
                <a:gd name="T1" fmla="*/ 16 h 19"/>
                <a:gd name="T2" fmla="*/ 26 w 26"/>
                <a:gd name="T3" fmla="*/ 16 h 19"/>
                <a:gd name="T4" fmla="*/ 21 w 26"/>
                <a:gd name="T5" fmla="*/ 9 h 19"/>
                <a:gd name="T6" fmla="*/ 15 w 26"/>
                <a:gd name="T7" fmla="*/ 4 h 19"/>
                <a:gd name="T8" fmla="*/ 6 w 26"/>
                <a:gd name="T9" fmla="*/ 0 h 19"/>
                <a:gd name="T10" fmla="*/ 0 w 26"/>
                <a:gd name="T11" fmla="*/ 0 h 19"/>
                <a:gd name="T12" fmla="*/ 0 w 26"/>
                <a:gd name="T13" fmla="*/ 9 h 19"/>
                <a:gd name="T14" fmla="*/ 6 w 26"/>
                <a:gd name="T15" fmla="*/ 9 h 19"/>
                <a:gd name="T16" fmla="*/ 10 w 26"/>
                <a:gd name="T17" fmla="*/ 11 h 19"/>
                <a:gd name="T18" fmla="*/ 15 w 26"/>
                <a:gd name="T19" fmla="*/ 14 h 19"/>
                <a:gd name="T20" fmla="*/ 17 w 26"/>
                <a:gd name="T21" fmla="*/ 19 h 19"/>
                <a:gd name="T22" fmla="*/ 17 w 26"/>
                <a:gd name="T23" fmla="*/ 19 h 19"/>
                <a:gd name="T24" fmla="*/ 26 w 26"/>
                <a:gd name="T2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9">
                  <a:moveTo>
                    <a:pt x="26" y="16"/>
                  </a:moveTo>
                  <a:lnTo>
                    <a:pt x="26" y="16"/>
                  </a:lnTo>
                  <a:lnTo>
                    <a:pt x="21" y="9"/>
                  </a:lnTo>
                  <a:lnTo>
                    <a:pt x="15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11"/>
                  </a:lnTo>
                  <a:lnTo>
                    <a:pt x="15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8" name="Freeform 138"/>
            <p:cNvSpPr>
              <a:spLocks/>
            </p:cNvSpPr>
            <p:nvPr/>
          </p:nvSpPr>
          <p:spPr bwMode="auto">
            <a:xfrm>
              <a:off x="4406" y="3664"/>
              <a:ext cx="9" cy="12"/>
            </a:xfrm>
            <a:custGeom>
              <a:avLst/>
              <a:gdLst>
                <a:gd name="T0" fmla="*/ 1 w 17"/>
                <a:gd name="T1" fmla="*/ 26 h 26"/>
                <a:gd name="T2" fmla="*/ 2 w 17"/>
                <a:gd name="T3" fmla="*/ 26 h 26"/>
                <a:gd name="T4" fmla="*/ 9 w 17"/>
                <a:gd name="T5" fmla="*/ 22 h 26"/>
                <a:gd name="T6" fmla="*/ 15 w 17"/>
                <a:gd name="T7" fmla="*/ 16 h 26"/>
                <a:gd name="T8" fmla="*/ 17 w 17"/>
                <a:gd name="T9" fmla="*/ 8 h 26"/>
                <a:gd name="T10" fmla="*/ 16 w 17"/>
                <a:gd name="T11" fmla="*/ 0 h 26"/>
                <a:gd name="T12" fmla="*/ 7 w 17"/>
                <a:gd name="T13" fmla="*/ 3 h 26"/>
                <a:gd name="T14" fmla="*/ 8 w 17"/>
                <a:gd name="T15" fmla="*/ 8 h 26"/>
                <a:gd name="T16" fmla="*/ 8 w 17"/>
                <a:gd name="T17" fmla="*/ 12 h 26"/>
                <a:gd name="T18" fmla="*/ 5 w 17"/>
                <a:gd name="T19" fmla="*/ 15 h 26"/>
                <a:gd name="T20" fmla="*/ 0 w 17"/>
                <a:gd name="T21" fmla="*/ 16 h 26"/>
                <a:gd name="T22" fmla="*/ 1 w 17"/>
                <a:gd name="T23" fmla="*/ 16 h 26"/>
                <a:gd name="T24" fmla="*/ 1 w 17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6">
                  <a:moveTo>
                    <a:pt x="1" y="26"/>
                  </a:moveTo>
                  <a:lnTo>
                    <a:pt x="2" y="26"/>
                  </a:lnTo>
                  <a:lnTo>
                    <a:pt x="9" y="22"/>
                  </a:lnTo>
                  <a:lnTo>
                    <a:pt x="15" y="16"/>
                  </a:lnTo>
                  <a:lnTo>
                    <a:pt x="17" y="8"/>
                  </a:lnTo>
                  <a:lnTo>
                    <a:pt x="16" y="0"/>
                  </a:lnTo>
                  <a:lnTo>
                    <a:pt x="7" y="3"/>
                  </a:lnTo>
                  <a:lnTo>
                    <a:pt x="8" y="8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9" name="Freeform 139"/>
            <p:cNvSpPr>
              <a:spLocks/>
            </p:cNvSpPr>
            <p:nvPr/>
          </p:nvSpPr>
          <p:spPr bwMode="auto">
            <a:xfrm>
              <a:off x="4400" y="3671"/>
              <a:ext cx="7" cy="5"/>
            </a:xfrm>
            <a:custGeom>
              <a:avLst/>
              <a:gdLst>
                <a:gd name="T0" fmla="*/ 1 w 14"/>
                <a:gd name="T1" fmla="*/ 9 h 12"/>
                <a:gd name="T2" fmla="*/ 0 w 14"/>
                <a:gd name="T3" fmla="*/ 9 h 12"/>
                <a:gd name="T4" fmla="*/ 5 w 14"/>
                <a:gd name="T5" fmla="*/ 11 h 12"/>
                <a:gd name="T6" fmla="*/ 8 w 14"/>
                <a:gd name="T7" fmla="*/ 11 h 12"/>
                <a:gd name="T8" fmla="*/ 12 w 14"/>
                <a:gd name="T9" fmla="*/ 12 h 12"/>
                <a:gd name="T10" fmla="*/ 14 w 14"/>
                <a:gd name="T11" fmla="*/ 12 h 12"/>
                <a:gd name="T12" fmla="*/ 14 w 14"/>
                <a:gd name="T13" fmla="*/ 2 h 12"/>
                <a:gd name="T14" fmla="*/ 12 w 14"/>
                <a:gd name="T15" fmla="*/ 2 h 12"/>
                <a:gd name="T16" fmla="*/ 8 w 14"/>
                <a:gd name="T17" fmla="*/ 1 h 12"/>
                <a:gd name="T18" fmla="*/ 5 w 14"/>
                <a:gd name="T19" fmla="*/ 1 h 12"/>
                <a:gd name="T20" fmla="*/ 3 w 14"/>
                <a:gd name="T21" fmla="*/ 0 h 12"/>
                <a:gd name="T22" fmla="*/ 1 w 14"/>
                <a:gd name="T23" fmla="*/ 0 h 12"/>
                <a:gd name="T24" fmla="*/ 3 w 14"/>
                <a:gd name="T25" fmla="*/ 0 h 12"/>
                <a:gd name="T26" fmla="*/ 1 w 14"/>
                <a:gd name="T27" fmla="*/ 0 h 12"/>
                <a:gd name="T28" fmla="*/ 1 w 14"/>
                <a:gd name="T29" fmla="*/ 0 h 12"/>
                <a:gd name="T30" fmla="*/ 1 w 14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">
                  <a:moveTo>
                    <a:pt x="1" y="9"/>
                  </a:moveTo>
                  <a:lnTo>
                    <a:pt x="0" y="9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0" name="Freeform 140"/>
            <p:cNvSpPr>
              <a:spLocks/>
            </p:cNvSpPr>
            <p:nvPr/>
          </p:nvSpPr>
          <p:spPr bwMode="auto">
            <a:xfrm>
              <a:off x="4386" y="3671"/>
              <a:ext cx="15" cy="6"/>
            </a:xfrm>
            <a:custGeom>
              <a:avLst/>
              <a:gdLst>
                <a:gd name="T0" fmla="*/ 11 w 28"/>
                <a:gd name="T1" fmla="*/ 7 h 13"/>
                <a:gd name="T2" fmla="*/ 7 w 28"/>
                <a:gd name="T3" fmla="*/ 13 h 13"/>
                <a:gd name="T4" fmla="*/ 28 w 28"/>
                <a:gd name="T5" fmla="*/ 9 h 13"/>
                <a:gd name="T6" fmla="*/ 28 w 28"/>
                <a:gd name="T7" fmla="*/ 0 h 13"/>
                <a:gd name="T8" fmla="*/ 7 w 28"/>
                <a:gd name="T9" fmla="*/ 4 h 13"/>
                <a:gd name="T10" fmla="*/ 2 w 28"/>
                <a:gd name="T11" fmla="*/ 9 h 13"/>
                <a:gd name="T12" fmla="*/ 7 w 28"/>
                <a:gd name="T13" fmla="*/ 4 h 13"/>
                <a:gd name="T14" fmla="*/ 0 w 28"/>
                <a:gd name="T15" fmla="*/ 5 h 13"/>
                <a:gd name="T16" fmla="*/ 2 w 28"/>
                <a:gd name="T17" fmla="*/ 9 h 13"/>
                <a:gd name="T18" fmla="*/ 11 w 28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">
                  <a:moveTo>
                    <a:pt x="11" y="7"/>
                  </a:moveTo>
                  <a:lnTo>
                    <a:pt x="7" y="13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7" y="4"/>
                  </a:lnTo>
                  <a:lnTo>
                    <a:pt x="0" y="5"/>
                  </a:lnTo>
                  <a:lnTo>
                    <a:pt x="2" y="9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1" name="Freeform 141"/>
            <p:cNvSpPr>
              <a:spLocks/>
            </p:cNvSpPr>
            <p:nvPr/>
          </p:nvSpPr>
          <p:spPr bwMode="auto">
            <a:xfrm>
              <a:off x="4387" y="3674"/>
              <a:ext cx="59" cy="151"/>
            </a:xfrm>
            <a:custGeom>
              <a:avLst/>
              <a:gdLst>
                <a:gd name="T0" fmla="*/ 113 w 117"/>
                <a:gd name="T1" fmla="*/ 292 h 302"/>
                <a:gd name="T2" fmla="*/ 117 w 117"/>
                <a:gd name="T3" fmla="*/ 295 h 302"/>
                <a:gd name="T4" fmla="*/ 9 w 117"/>
                <a:gd name="T5" fmla="*/ 0 h 302"/>
                <a:gd name="T6" fmla="*/ 0 w 117"/>
                <a:gd name="T7" fmla="*/ 2 h 302"/>
                <a:gd name="T8" fmla="*/ 108 w 117"/>
                <a:gd name="T9" fmla="*/ 297 h 302"/>
                <a:gd name="T10" fmla="*/ 113 w 117"/>
                <a:gd name="T11" fmla="*/ 301 h 302"/>
                <a:gd name="T12" fmla="*/ 108 w 117"/>
                <a:gd name="T13" fmla="*/ 297 h 302"/>
                <a:gd name="T14" fmla="*/ 110 w 117"/>
                <a:gd name="T15" fmla="*/ 302 h 302"/>
                <a:gd name="T16" fmla="*/ 113 w 117"/>
                <a:gd name="T17" fmla="*/ 301 h 302"/>
                <a:gd name="T18" fmla="*/ 113 w 117"/>
                <a:gd name="T19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302">
                  <a:moveTo>
                    <a:pt x="113" y="292"/>
                  </a:moveTo>
                  <a:lnTo>
                    <a:pt x="117" y="295"/>
                  </a:lnTo>
                  <a:lnTo>
                    <a:pt x="9" y="0"/>
                  </a:lnTo>
                  <a:lnTo>
                    <a:pt x="0" y="2"/>
                  </a:lnTo>
                  <a:lnTo>
                    <a:pt x="108" y="297"/>
                  </a:lnTo>
                  <a:lnTo>
                    <a:pt x="113" y="301"/>
                  </a:lnTo>
                  <a:lnTo>
                    <a:pt x="108" y="297"/>
                  </a:lnTo>
                  <a:lnTo>
                    <a:pt x="110" y="302"/>
                  </a:lnTo>
                  <a:lnTo>
                    <a:pt x="113" y="301"/>
                  </a:lnTo>
                  <a:lnTo>
                    <a:pt x="113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2" name="Freeform 142"/>
            <p:cNvSpPr>
              <a:spLocks/>
            </p:cNvSpPr>
            <p:nvPr/>
          </p:nvSpPr>
          <p:spPr bwMode="auto">
            <a:xfrm>
              <a:off x="4444" y="3816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3" name="Freeform 143"/>
            <p:cNvSpPr>
              <a:spLocks/>
            </p:cNvSpPr>
            <p:nvPr/>
          </p:nvSpPr>
          <p:spPr bwMode="auto">
            <a:xfrm>
              <a:off x="4460" y="3816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4" name="Freeform 144"/>
            <p:cNvSpPr>
              <a:spLocks/>
            </p:cNvSpPr>
            <p:nvPr/>
          </p:nvSpPr>
          <p:spPr bwMode="auto">
            <a:xfrm>
              <a:off x="4466" y="3824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5" name="Freeform 145"/>
            <p:cNvSpPr>
              <a:spLocks/>
            </p:cNvSpPr>
            <p:nvPr/>
          </p:nvSpPr>
          <p:spPr bwMode="auto">
            <a:xfrm>
              <a:off x="4453" y="3827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6" name="Freeform 146"/>
            <p:cNvSpPr>
              <a:spLocks/>
            </p:cNvSpPr>
            <p:nvPr/>
          </p:nvSpPr>
          <p:spPr bwMode="auto">
            <a:xfrm>
              <a:off x="4453" y="3816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7" name="Freeform 147"/>
            <p:cNvSpPr>
              <a:spLocks/>
            </p:cNvSpPr>
            <p:nvPr/>
          </p:nvSpPr>
          <p:spPr bwMode="auto">
            <a:xfrm>
              <a:off x="4441" y="3816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8" name="Freeform 148"/>
            <p:cNvSpPr>
              <a:spLocks/>
            </p:cNvSpPr>
            <p:nvPr/>
          </p:nvSpPr>
          <p:spPr bwMode="auto">
            <a:xfrm>
              <a:off x="4442" y="3821"/>
              <a:ext cx="25" cy="61"/>
            </a:xfrm>
            <a:custGeom>
              <a:avLst/>
              <a:gdLst>
                <a:gd name="T0" fmla="*/ 46 w 51"/>
                <a:gd name="T1" fmla="*/ 111 h 121"/>
                <a:gd name="T2" fmla="*/ 51 w 51"/>
                <a:gd name="T3" fmla="*/ 114 h 121"/>
                <a:gd name="T4" fmla="*/ 9 w 51"/>
                <a:gd name="T5" fmla="*/ 0 h 121"/>
                <a:gd name="T6" fmla="*/ 0 w 51"/>
                <a:gd name="T7" fmla="*/ 2 h 121"/>
                <a:gd name="T8" fmla="*/ 42 w 51"/>
                <a:gd name="T9" fmla="*/ 116 h 121"/>
                <a:gd name="T10" fmla="*/ 46 w 51"/>
                <a:gd name="T11" fmla="*/ 120 h 121"/>
                <a:gd name="T12" fmla="*/ 42 w 51"/>
                <a:gd name="T13" fmla="*/ 116 h 121"/>
                <a:gd name="T14" fmla="*/ 44 w 51"/>
                <a:gd name="T15" fmla="*/ 121 h 121"/>
                <a:gd name="T16" fmla="*/ 46 w 51"/>
                <a:gd name="T17" fmla="*/ 120 h 121"/>
                <a:gd name="T18" fmla="*/ 46 w 5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1">
                  <a:moveTo>
                    <a:pt x="46" y="111"/>
                  </a:moveTo>
                  <a:lnTo>
                    <a:pt x="51" y="114"/>
                  </a:lnTo>
                  <a:lnTo>
                    <a:pt x="9" y="0"/>
                  </a:lnTo>
                  <a:lnTo>
                    <a:pt x="0" y="2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42" y="116"/>
                  </a:lnTo>
                  <a:lnTo>
                    <a:pt x="44" y="121"/>
                  </a:lnTo>
                  <a:lnTo>
                    <a:pt x="46" y="120"/>
                  </a:lnTo>
                  <a:lnTo>
                    <a:pt x="4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29" name="Freeform 149"/>
            <p:cNvSpPr>
              <a:spLocks/>
            </p:cNvSpPr>
            <p:nvPr/>
          </p:nvSpPr>
          <p:spPr bwMode="auto">
            <a:xfrm>
              <a:off x="4465" y="3809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0" name="Freeform 150"/>
            <p:cNvSpPr>
              <a:spLocks/>
            </p:cNvSpPr>
            <p:nvPr/>
          </p:nvSpPr>
          <p:spPr bwMode="auto">
            <a:xfrm>
              <a:off x="4649" y="3390"/>
              <a:ext cx="159" cy="422"/>
            </a:xfrm>
            <a:custGeom>
              <a:avLst/>
              <a:gdLst>
                <a:gd name="T0" fmla="*/ 4 w 317"/>
                <a:gd name="T1" fmla="*/ 11 h 845"/>
                <a:gd name="T2" fmla="*/ 0 w 317"/>
                <a:gd name="T3" fmla="*/ 7 h 845"/>
                <a:gd name="T4" fmla="*/ 308 w 317"/>
                <a:gd name="T5" fmla="*/ 845 h 845"/>
                <a:gd name="T6" fmla="*/ 317 w 317"/>
                <a:gd name="T7" fmla="*/ 842 h 845"/>
                <a:gd name="T8" fmla="*/ 9 w 317"/>
                <a:gd name="T9" fmla="*/ 5 h 845"/>
                <a:gd name="T10" fmla="*/ 4 w 317"/>
                <a:gd name="T11" fmla="*/ 1 h 845"/>
                <a:gd name="T12" fmla="*/ 9 w 317"/>
                <a:gd name="T13" fmla="*/ 5 h 845"/>
                <a:gd name="T14" fmla="*/ 7 w 317"/>
                <a:gd name="T15" fmla="*/ 0 h 845"/>
                <a:gd name="T16" fmla="*/ 4 w 317"/>
                <a:gd name="T17" fmla="*/ 1 h 845"/>
                <a:gd name="T18" fmla="*/ 4 w 317"/>
                <a:gd name="T19" fmla="*/ 1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845">
                  <a:moveTo>
                    <a:pt x="4" y="11"/>
                  </a:moveTo>
                  <a:lnTo>
                    <a:pt x="0" y="7"/>
                  </a:lnTo>
                  <a:lnTo>
                    <a:pt x="308" y="845"/>
                  </a:lnTo>
                  <a:lnTo>
                    <a:pt x="317" y="842"/>
                  </a:lnTo>
                  <a:lnTo>
                    <a:pt x="9" y="5"/>
                  </a:lnTo>
                  <a:lnTo>
                    <a:pt x="4" y="1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1" name="Freeform 151"/>
            <p:cNvSpPr>
              <a:spLocks/>
            </p:cNvSpPr>
            <p:nvPr/>
          </p:nvSpPr>
          <p:spPr bwMode="auto">
            <a:xfrm>
              <a:off x="4307" y="3391"/>
              <a:ext cx="344" cy="72"/>
            </a:xfrm>
            <a:custGeom>
              <a:avLst/>
              <a:gdLst>
                <a:gd name="T0" fmla="*/ 11 w 688"/>
                <a:gd name="T1" fmla="*/ 139 h 144"/>
                <a:gd name="T2" fmla="*/ 7 w 688"/>
                <a:gd name="T3" fmla="*/ 144 h 144"/>
                <a:gd name="T4" fmla="*/ 688 w 688"/>
                <a:gd name="T5" fmla="*/ 10 h 144"/>
                <a:gd name="T6" fmla="*/ 688 w 688"/>
                <a:gd name="T7" fmla="*/ 0 h 144"/>
                <a:gd name="T8" fmla="*/ 7 w 688"/>
                <a:gd name="T9" fmla="*/ 135 h 144"/>
                <a:gd name="T10" fmla="*/ 2 w 688"/>
                <a:gd name="T11" fmla="*/ 141 h 144"/>
                <a:gd name="T12" fmla="*/ 7 w 688"/>
                <a:gd name="T13" fmla="*/ 135 h 144"/>
                <a:gd name="T14" fmla="*/ 0 w 688"/>
                <a:gd name="T15" fmla="*/ 136 h 144"/>
                <a:gd name="T16" fmla="*/ 2 w 688"/>
                <a:gd name="T17" fmla="*/ 141 h 144"/>
                <a:gd name="T18" fmla="*/ 11 w 688"/>
                <a:gd name="T19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144">
                  <a:moveTo>
                    <a:pt x="11" y="139"/>
                  </a:moveTo>
                  <a:lnTo>
                    <a:pt x="7" y="144"/>
                  </a:lnTo>
                  <a:lnTo>
                    <a:pt x="688" y="10"/>
                  </a:lnTo>
                  <a:lnTo>
                    <a:pt x="688" y="0"/>
                  </a:lnTo>
                  <a:lnTo>
                    <a:pt x="7" y="135"/>
                  </a:lnTo>
                  <a:lnTo>
                    <a:pt x="2" y="141"/>
                  </a:lnTo>
                  <a:lnTo>
                    <a:pt x="7" y="135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2" name="Freeform 152"/>
            <p:cNvSpPr>
              <a:spLocks/>
            </p:cNvSpPr>
            <p:nvPr/>
          </p:nvSpPr>
          <p:spPr bwMode="auto">
            <a:xfrm>
              <a:off x="4308" y="3460"/>
              <a:ext cx="22" cy="50"/>
            </a:xfrm>
            <a:custGeom>
              <a:avLst/>
              <a:gdLst>
                <a:gd name="T0" fmla="*/ 39 w 45"/>
                <a:gd name="T1" fmla="*/ 91 h 101"/>
                <a:gd name="T2" fmla="*/ 45 w 45"/>
                <a:gd name="T3" fmla="*/ 94 h 101"/>
                <a:gd name="T4" fmla="*/ 9 w 45"/>
                <a:gd name="T5" fmla="*/ 0 h 101"/>
                <a:gd name="T6" fmla="*/ 0 w 45"/>
                <a:gd name="T7" fmla="*/ 2 h 101"/>
                <a:gd name="T8" fmla="*/ 36 w 45"/>
                <a:gd name="T9" fmla="*/ 96 h 101"/>
                <a:gd name="T10" fmla="*/ 42 w 45"/>
                <a:gd name="T11" fmla="*/ 100 h 101"/>
                <a:gd name="T12" fmla="*/ 36 w 45"/>
                <a:gd name="T13" fmla="*/ 96 h 101"/>
                <a:gd name="T14" fmla="*/ 38 w 45"/>
                <a:gd name="T15" fmla="*/ 101 h 101"/>
                <a:gd name="T16" fmla="*/ 42 w 45"/>
                <a:gd name="T17" fmla="*/ 100 h 101"/>
                <a:gd name="T18" fmla="*/ 39 w 45"/>
                <a:gd name="T19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39" y="91"/>
                  </a:moveTo>
                  <a:lnTo>
                    <a:pt x="45" y="94"/>
                  </a:lnTo>
                  <a:lnTo>
                    <a:pt x="9" y="0"/>
                  </a:lnTo>
                  <a:lnTo>
                    <a:pt x="0" y="2"/>
                  </a:lnTo>
                  <a:lnTo>
                    <a:pt x="36" y="96"/>
                  </a:lnTo>
                  <a:lnTo>
                    <a:pt x="42" y="100"/>
                  </a:lnTo>
                  <a:lnTo>
                    <a:pt x="36" y="96"/>
                  </a:lnTo>
                  <a:lnTo>
                    <a:pt x="38" y="101"/>
                  </a:lnTo>
                  <a:lnTo>
                    <a:pt x="42" y="100"/>
                  </a:lnTo>
                  <a:lnTo>
                    <a:pt x="3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3" name="Freeform 153"/>
            <p:cNvSpPr>
              <a:spLocks/>
            </p:cNvSpPr>
            <p:nvPr/>
          </p:nvSpPr>
          <p:spPr bwMode="auto">
            <a:xfrm>
              <a:off x="4328" y="3504"/>
              <a:ext cx="12" cy="6"/>
            </a:xfrm>
            <a:custGeom>
              <a:avLst/>
              <a:gdLst>
                <a:gd name="T0" fmla="*/ 14 w 24"/>
                <a:gd name="T1" fmla="*/ 5 h 13"/>
                <a:gd name="T2" fmla="*/ 19 w 24"/>
                <a:gd name="T3" fmla="*/ 0 h 13"/>
                <a:gd name="T4" fmla="*/ 15 w 24"/>
                <a:gd name="T5" fmla="*/ 0 h 13"/>
                <a:gd name="T6" fmla="*/ 8 w 24"/>
                <a:gd name="T7" fmla="*/ 1 h 13"/>
                <a:gd name="T8" fmla="*/ 3 w 24"/>
                <a:gd name="T9" fmla="*/ 4 h 13"/>
                <a:gd name="T10" fmla="*/ 0 w 24"/>
                <a:gd name="T11" fmla="*/ 4 h 13"/>
                <a:gd name="T12" fmla="*/ 3 w 24"/>
                <a:gd name="T13" fmla="*/ 13 h 13"/>
                <a:gd name="T14" fmla="*/ 5 w 24"/>
                <a:gd name="T15" fmla="*/ 13 h 13"/>
                <a:gd name="T16" fmla="*/ 11 w 24"/>
                <a:gd name="T17" fmla="*/ 11 h 13"/>
                <a:gd name="T18" fmla="*/ 15 w 24"/>
                <a:gd name="T19" fmla="*/ 9 h 13"/>
                <a:gd name="T20" fmla="*/ 19 w 24"/>
                <a:gd name="T21" fmla="*/ 9 h 13"/>
                <a:gd name="T22" fmla="*/ 23 w 24"/>
                <a:gd name="T23" fmla="*/ 5 h 13"/>
                <a:gd name="T24" fmla="*/ 19 w 24"/>
                <a:gd name="T25" fmla="*/ 9 h 13"/>
                <a:gd name="T26" fmla="*/ 24 w 24"/>
                <a:gd name="T27" fmla="*/ 9 h 13"/>
                <a:gd name="T28" fmla="*/ 23 w 24"/>
                <a:gd name="T29" fmla="*/ 5 h 13"/>
                <a:gd name="T30" fmla="*/ 14 w 24"/>
                <a:gd name="T3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4" y="5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4" name="Freeform 154"/>
            <p:cNvSpPr>
              <a:spLocks/>
            </p:cNvSpPr>
            <p:nvPr/>
          </p:nvSpPr>
          <p:spPr bwMode="auto">
            <a:xfrm>
              <a:off x="4335" y="3496"/>
              <a:ext cx="8" cy="10"/>
            </a:xfrm>
            <a:custGeom>
              <a:avLst/>
              <a:gdLst>
                <a:gd name="T0" fmla="*/ 14 w 16"/>
                <a:gd name="T1" fmla="*/ 0 h 21"/>
                <a:gd name="T2" fmla="*/ 15 w 16"/>
                <a:gd name="T3" fmla="*/ 0 h 21"/>
                <a:gd name="T4" fmla="*/ 8 w 16"/>
                <a:gd name="T5" fmla="*/ 3 h 21"/>
                <a:gd name="T6" fmla="*/ 3 w 16"/>
                <a:gd name="T7" fmla="*/ 8 h 21"/>
                <a:gd name="T8" fmla="*/ 0 w 16"/>
                <a:gd name="T9" fmla="*/ 15 h 21"/>
                <a:gd name="T10" fmla="*/ 0 w 16"/>
                <a:gd name="T11" fmla="*/ 21 h 21"/>
                <a:gd name="T12" fmla="*/ 9 w 16"/>
                <a:gd name="T13" fmla="*/ 21 h 21"/>
                <a:gd name="T14" fmla="*/ 9 w 16"/>
                <a:gd name="T15" fmla="*/ 15 h 21"/>
                <a:gd name="T16" fmla="*/ 10 w 16"/>
                <a:gd name="T17" fmla="*/ 13 h 21"/>
                <a:gd name="T18" fmla="*/ 13 w 16"/>
                <a:gd name="T19" fmla="*/ 10 h 21"/>
                <a:gd name="T20" fmla="*/ 15 w 16"/>
                <a:gd name="T21" fmla="*/ 9 h 21"/>
                <a:gd name="T22" fmla="*/ 16 w 16"/>
                <a:gd name="T23" fmla="*/ 9 h 21"/>
                <a:gd name="T24" fmla="*/ 14 w 1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14" y="0"/>
                  </a:moveTo>
                  <a:lnTo>
                    <a:pt x="15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5" name="Freeform 155"/>
            <p:cNvSpPr>
              <a:spLocks/>
            </p:cNvSpPr>
            <p:nvPr/>
          </p:nvSpPr>
          <p:spPr bwMode="auto">
            <a:xfrm>
              <a:off x="4341" y="3496"/>
              <a:ext cx="14" cy="8"/>
            </a:xfrm>
            <a:custGeom>
              <a:avLst/>
              <a:gdLst>
                <a:gd name="T0" fmla="*/ 27 w 27"/>
                <a:gd name="T1" fmla="*/ 15 h 17"/>
                <a:gd name="T2" fmla="*/ 27 w 27"/>
                <a:gd name="T3" fmla="*/ 15 h 17"/>
                <a:gd name="T4" fmla="*/ 23 w 27"/>
                <a:gd name="T5" fmla="*/ 7 h 17"/>
                <a:gd name="T6" fmla="*/ 16 w 27"/>
                <a:gd name="T7" fmla="*/ 2 h 17"/>
                <a:gd name="T8" fmla="*/ 8 w 27"/>
                <a:gd name="T9" fmla="*/ 0 h 17"/>
                <a:gd name="T10" fmla="*/ 0 w 27"/>
                <a:gd name="T11" fmla="*/ 0 h 17"/>
                <a:gd name="T12" fmla="*/ 2 w 27"/>
                <a:gd name="T13" fmla="*/ 9 h 17"/>
                <a:gd name="T14" fmla="*/ 8 w 27"/>
                <a:gd name="T15" fmla="*/ 9 h 17"/>
                <a:gd name="T16" fmla="*/ 11 w 27"/>
                <a:gd name="T17" fmla="*/ 12 h 17"/>
                <a:gd name="T18" fmla="*/ 16 w 27"/>
                <a:gd name="T19" fmla="*/ 14 h 17"/>
                <a:gd name="T20" fmla="*/ 18 w 27"/>
                <a:gd name="T21" fmla="*/ 17 h 17"/>
                <a:gd name="T22" fmla="*/ 18 w 27"/>
                <a:gd name="T23" fmla="*/ 17 h 17"/>
                <a:gd name="T24" fmla="*/ 27 w 27"/>
                <a:gd name="T2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7">
                  <a:moveTo>
                    <a:pt x="27" y="15"/>
                  </a:moveTo>
                  <a:lnTo>
                    <a:pt x="27" y="15"/>
                  </a:lnTo>
                  <a:lnTo>
                    <a:pt x="23" y="7"/>
                  </a:lnTo>
                  <a:lnTo>
                    <a:pt x="16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6" name="Freeform 156"/>
            <p:cNvSpPr>
              <a:spLocks/>
            </p:cNvSpPr>
            <p:nvPr/>
          </p:nvSpPr>
          <p:spPr bwMode="auto">
            <a:xfrm>
              <a:off x="4347" y="3503"/>
              <a:ext cx="9" cy="13"/>
            </a:xfrm>
            <a:custGeom>
              <a:avLst/>
              <a:gdLst>
                <a:gd name="T0" fmla="*/ 2 w 18"/>
                <a:gd name="T1" fmla="*/ 25 h 25"/>
                <a:gd name="T2" fmla="*/ 3 w 18"/>
                <a:gd name="T3" fmla="*/ 25 h 25"/>
                <a:gd name="T4" fmla="*/ 10 w 18"/>
                <a:gd name="T5" fmla="*/ 22 h 25"/>
                <a:gd name="T6" fmla="*/ 15 w 18"/>
                <a:gd name="T7" fmla="*/ 16 h 25"/>
                <a:gd name="T8" fmla="*/ 18 w 18"/>
                <a:gd name="T9" fmla="*/ 8 h 25"/>
                <a:gd name="T10" fmla="*/ 16 w 18"/>
                <a:gd name="T11" fmla="*/ 0 h 25"/>
                <a:gd name="T12" fmla="*/ 7 w 18"/>
                <a:gd name="T13" fmla="*/ 2 h 25"/>
                <a:gd name="T14" fmla="*/ 8 w 18"/>
                <a:gd name="T15" fmla="*/ 8 h 25"/>
                <a:gd name="T16" fmla="*/ 8 w 18"/>
                <a:gd name="T17" fmla="*/ 12 h 25"/>
                <a:gd name="T18" fmla="*/ 5 w 18"/>
                <a:gd name="T19" fmla="*/ 15 h 25"/>
                <a:gd name="T20" fmla="*/ 0 w 18"/>
                <a:gd name="T21" fmla="*/ 16 h 25"/>
                <a:gd name="T22" fmla="*/ 2 w 18"/>
                <a:gd name="T23" fmla="*/ 16 h 25"/>
                <a:gd name="T24" fmla="*/ 2 w 1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2" y="25"/>
                  </a:moveTo>
                  <a:lnTo>
                    <a:pt x="3" y="25"/>
                  </a:lnTo>
                  <a:lnTo>
                    <a:pt x="10" y="22"/>
                  </a:lnTo>
                  <a:lnTo>
                    <a:pt x="15" y="16"/>
                  </a:lnTo>
                  <a:lnTo>
                    <a:pt x="18" y="8"/>
                  </a:lnTo>
                  <a:lnTo>
                    <a:pt x="16" y="0"/>
                  </a:lnTo>
                  <a:lnTo>
                    <a:pt x="7" y="2"/>
                  </a:lnTo>
                  <a:lnTo>
                    <a:pt x="8" y="8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7" name="Freeform 157"/>
            <p:cNvSpPr>
              <a:spLocks/>
            </p:cNvSpPr>
            <p:nvPr/>
          </p:nvSpPr>
          <p:spPr bwMode="auto">
            <a:xfrm>
              <a:off x="4335" y="3505"/>
              <a:ext cx="13" cy="11"/>
            </a:xfrm>
            <a:custGeom>
              <a:avLst/>
              <a:gdLst>
                <a:gd name="T0" fmla="*/ 0 w 27"/>
                <a:gd name="T1" fmla="*/ 1 h 20"/>
                <a:gd name="T2" fmla="*/ 0 w 27"/>
                <a:gd name="T3" fmla="*/ 2 h 20"/>
                <a:gd name="T4" fmla="*/ 5 w 27"/>
                <a:gd name="T5" fmla="*/ 9 h 20"/>
                <a:gd name="T6" fmla="*/ 12 w 27"/>
                <a:gd name="T7" fmla="*/ 15 h 20"/>
                <a:gd name="T8" fmla="*/ 20 w 27"/>
                <a:gd name="T9" fmla="*/ 19 h 20"/>
                <a:gd name="T10" fmla="*/ 27 w 27"/>
                <a:gd name="T11" fmla="*/ 20 h 20"/>
                <a:gd name="T12" fmla="*/ 27 w 27"/>
                <a:gd name="T13" fmla="*/ 11 h 20"/>
                <a:gd name="T14" fmla="*/ 22 w 27"/>
                <a:gd name="T15" fmla="*/ 10 h 20"/>
                <a:gd name="T16" fmla="*/ 16 w 27"/>
                <a:gd name="T17" fmla="*/ 8 h 20"/>
                <a:gd name="T18" fmla="*/ 12 w 27"/>
                <a:gd name="T19" fmla="*/ 4 h 20"/>
                <a:gd name="T20" fmla="*/ 9 w 27"/>
                <a:gd name="T21" fmla="*/ 0 h 20"/>
                <a:gd name="T22" fmla="*/ 9 w 27"/>
                <a:gd name="T23" fmla="*/ 1 h 20"/>
                <a:gd name="T24" fmla="*/ 0 w 2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0">
                  <a:moveTo>
                    <a:pt x="0" y="1"/>
                  </a:moveTo>
                  <a:lnTo>
                    <a:pt x="0" y="2"/>
                  </a:lnTo>
                  <a:lnTo>
                    <a:pt x="5" y="9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7" y="20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8" name="Freeform 158"/>
            <p:cNvSpPr>
              <a:spLocks/>
            </p:cNvSpPr>
            <p:nvPr/>
          </p:nvSpPr>
          <p:spPr bwMode="auto">
            <a:xfrm>
              <a:off x="4326" y="3494"/>
              <a:ext cx="13" cy="16"/>
            </a:xfrm>
            <a:custGeom>
              <a:avLst/>
              <a:gdLst>
                <a:gd name="T0" fmla="*/ 9 w 26"/>
                <a:gd name="T1" fmla="*/ 26 h 32"/>
                <a:gd name="T2" fmla="*/ 0 w 26"/>
                <a:gd name="T3" fmla="*/ 27 h 32"/>
                <a:gd name="T4" fmla="*/ 8 w 26"/>
                <a:gd name="T5" fmla="*/ 32 h 32"/>
                <a:gd name="T6" fmla="*/ 15 w 26"/>
                <a:gd name="T7" fmla="*/ 30 h 32"/>
                <a:gd name="T8" fmla="*/ 19 w 26"/>
                <a:gd name="T9" fmla="*/ 28 h 32"/>
                <a:gd name="T10" fmla="*/ 17 w 26"/>
                <a:gd name="T11" fmla="*/ 24 h 32"/>
                <a:gd name="T12" fmla="*/ 26 w 26"/>
                <a:gd name="T13" fmla="*/ 24 h 32"/>
                <a:gd name="T14" fmla="*/ 19 w 26"/>
                <a:gd name="T15" fmla="*/ 19 h 32"/>
                <a:gd name="T16" fmla="*/ 12 w 26"/>
                <a:gd name="T17" fmla="*/ 20 h 32"/>
                <a:gd name="T18" fmla="*/ 6 w 26"/>
                <a:gd name="T19" fmla="*/ 23 h 32"/>
                <a:gd name="T20" fmla="*/ 9 w 26"/>
                <a:gd name="T21" fmla="*/ 27 h 32"/>
                <a:gd name="T22" fmla="*/ 0 w 26"/>
                <a:gd name="T23" fmla="*/ 28 h 32"/>
                <a:gd name="T24" fmla="*/ 9 w 26"/>
                <a:gd name="T25" fmla="*/ 26 h 32"/>
                <a:gd name="T26" fmla="*/ 0 w 26"/>
                <a:gd name="T27" fmla="*/ 0 h 32"/>
                <a:gd name="T28" fmla="*/ 0 w 26"/>
                <a:gd name="T29" fmla="*/ 27 h 32"/>
                <a:gd name="T30" fmla="*/ 9 w 26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2">
                  <a:moveTo>
                    <a:pt x="9" y="26"/>
                  </a:moveTo>
                  <a:lnTo>
                    <a:pt x="0" y="27"/>
                  </a:lnTo>
                  <a:lnTo>
                    <a:pt x="8" y="32"/>
                  </a:lnTo>
                  <a:lnTo>
                    <a:pt x="15" y="30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19" y="19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0" y="28"/>
                  </a:lnTo>
                  <a:lnTo>
                    <a:pt x="9" y="26"/>
                  </a:lnTo>
                  <a:lnTo>
                    <a:pt x="0" y="0"/>
                  </a:lnTo>
                  <a:lnTo>
                    <a:pt x="0" y="27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39" name="Freeform 159"/>
            <p:cNvSpPr>
              <a:spLocks/>
            </p:cNvSpPr>
            <p:nvPr/>
          </p:nvSpPr>
          <p:spPr bwMode="auto">
            <a:xfrm>
              <a:off x="4347" y="3452"/>
              <a:ext cx="159" cy="420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0" name="Freeform 160"/>
            <p:cNvSpPr>
              <a:spLocks/>
            </p:cNvSpPr>
            <p:nvPr/>
          </p:nvSpPr>
          <p:spPr bwMode="auto">
            <a:xfrm>
              <a:off x="4444" y="3820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1" name="Freeform 161"/>
            <p:cNvSpPr>
              <a:spLocks/>
            </p:cNvSpPr>
            <p:nvPr/>
          </p:nvSpPr>
          <p:spPr bwMode="auto">
            <a:xfrm>
              <a:off x="4444" y="3818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2" name="Freeform 162"/>
            <p:cNvSpPr>
              <a:spLocks/>
            </p:cNvSpPr>
            <p:nvPr/>
          </p:nvSpPr>
          <p:spPr bwMode="auto">
            <a:xfrm>
              <a:off x="4390" y="3672"/>
              <a:ext cx="8" cy="3"/>
            </a:xfrm>
            <a:custGeom>
              <a:avLst/>
              <a:gdLst>
                <a:gd name="T0" fmla="*/ 0 w 16"/>
                <a:gd name="T1" fmla="*/ 4 h 4"/>
                <a:gd name="T2" fmla="*/ 2 w 16"/>
                <a:gd name="T3" fmla="*/ 4 h 4"/>
                <a:gd name="T4" fmla="*/ 6 w 16"/>
                <a:gd name="T5" fmla="*/ 2 h 4"/>
                <a:gd name="T6" fmla="*/ 11 w 16"/>
                <a:gd name="T7" fmla="*/ 1 h 4"/>
                <a:gd name="T8" fmla="*/ 16 w 16"/>
                <a:gd name="T9" fmla="*/ 0 h 4"/>
                <a:gd name="T10" fmla="*/ 0 w 1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2" y="4"/>
                  </a:lnTo>
                  <a:lnTo>
                    <a:pt x="6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3" name="Freeform 163"/>
            <p:cNvSpPr>
              <a:spLocks/>
            </p:cNvSpPr>
            <p:nvPr/>
          </p:nvSpPr>
          <p:spPr bwMode="auto">
            <a:xfrm>
              <a:off x="4389" y="3670"/>
              <a:ext cx="9" cy="7"/>
            </a:xfrm>
            <a:custGeom>
              <a:avLst/>
              <a:gdLst>
                <a:gd name="T0" fmla="*/ 17 w 19"/>
                <a:gd name="T1" fmla="*/ 0 h 14"/>
                <a:gd name="T2" fmla="*/ 12 w 19"/>
                <a:gd name="T3" fmla="*/ 1 h 14"/>
                <a:gd name="T4" fmla="*/ 7 w 19"/>
                <a:gd name="T5" fmla="*/ 2 h 14"/>
                <a:gd name="T6" fmla="*/ 3 w 19"/>
                <a:gd name="T7" fmla="*/ 5 h 14"/>
                <a:gd name="T8" fmla="*/ 0 w 19"/>
                <a:gd name="T9" fmla="*/ 5 h 14"/>
                <a:gd name="T10" fmla="*/ 3 w 19"/>
                <a:gd name="T11" fmla="*/ 14 h 14"/>
                <a:gd name="T12" fmla="*/ 5 w 19"/>
                <a:gd name="T13" fmla="*/ 14 h 14"/>
                <a:gd name="T14" fmla="*/ 10 w 19"/>
                <a:gd name="T15" fmla="*/ 12 h 14"/>
                <a:gd name="T16" fmla="*/ 14 w 19"/>
                <a:gd name="T17" fmla="*/ 10 h 14"/>
                <a:gd name="T18" fmla="*/ 19 w 19"/>
                <a:gd name="T19" fmla="*/ 9 h 14"/>
                <a:gd name="T20" fmla="*/ 17 w 19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4">
                  <a:moveTo>
                    <a:pt x="17" y="0"/>
                  </a:moveTo>
                  <a:lnTo>
                    <a:pt x="12" y="1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4" name="Freeform 164"/>
            <p:cNvSpPr>
              <a:spLocks/>
            </p:cNvSpPr>
            <p:nvPr/>
          </p:nvSpPr>
          <p:spPr bwMode="auto">
            <a:xfrm>
              <a:off x="4328" y="3506"/>
              <a:ext cx="6" cy="2"/>
            </a:xfrm>
            <a:custGeom>
              <a:avLst/>
              <a:gdLst>
                <a:gd name="T0" fmla="*/ 0 w 12"/>
                <a:gd name="T1" fmla="*/ 2 h 2"/>
                <a:gd name="T2" fmla="*/ 2 w 12"/>
                <a:gd name="T3" fmla="*/ 2 h 2"/>
                <a:gd name="T4" fmla="*/ 5 w 12"/>
                <a:gd name="T5" fmla="*/ 1 h 2"/>
                <a:gd name="T6" fmla="*/ 10 w 12"/>
                <a:gd name="T7" fmla="*/ 1 h 2"/>
                <a:gd name="T8" fmla="*/ 12 w 12"/>
                <a:gd name="T9" fmla="*/ 0 h 2"/>
                <a:gd name="T10" fmla="*/ 0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2" y="2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5" name="Freeform 165"/>
            <p:cNvSpPr>
              <a:spLocks/>
            </p:cNvSpPr>
            <p:nvPr/>
          </p:nvSpPr>
          <p:spPr bwMode="auto">
            <a:xfrm>
              <a:off x="4328" y="3504"/>
              <a:ext cx="7" cy="6"/>
            </a:xfrm>
            <a:custGeom>
              <a:avLst/>
              <a:gdLst>
                <a:gd name="T0" fmla="*/ 10 w 14"/>
                <a:gd name="T1" fmla="*/ 0 h 12"/>
                <a:gd name="T2" fmla="*/ 10 w 14"/>
                <a:gd name="T3" fmla="*/ 1 h 12"/>
                <a:gd name="T4" fmla="*/ 5 w 14"/>
                <a:gd name="T5" fmla="*/ 1 h 12"/>
                <a:gd name="T6" fmla="*/ 0 w 14"/>
                <a:gd name="T7" fmla="*/ 3 h 12"/>
                <a:gd name="T8" fmla="*/ 0 w 14"/>
                <a:gd name="T9" fmla="*/ 3 h 12"/>
                <a:gd name="T10" fmla="*/ 0 w 14"/>
                <a:gd name="T11" fmla="*/ 12 h 12"/>
                <a:gd name="T12" fmla="*/ 3 w 14"/>
                <a:gd name="T13" fmla="*/ 12 h 12"/>
                <a:gd name="T14" fmla="*/ 5 w 14"/>
                <a:gd name="T15" fmla="*/ 11 h 12"/>
                <a:gd name="T16" fmla="*/ 10 w 14"/>
                <a:gd name="T17" fmla="*/ 11 h 12"/>
                <a:gd name="T18" fmla="*/ 14 w 14"/>
                <a:gd name="T19" fmla="*/ 10 h 12"/>
                <a:gd name="T20" fmla="*/ 10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1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6" name="Freeform 166"/>
            <p:cNvSpPr>
              <a:spLocks/>
            </p:cNvSpPr>
            <p:nvPr/>
          </p:nvSpPr>
          <p:spPr bwMode="auto">
            <a:xfrm>
              <a:off x="4336" y="3459"/>
              <a:ext cx="340" cy="72"/>
            </a:xfrm>
            <a:custGeom>
              <a:avLst/>
              <a:gdLst>
                <a:gd name="T0" fmla="*/ 0 w 682"/>
                <a:gd name="T1" fmla="*/ 139 h 143"/>
                <a:gd name="T2" fmla="*/ 0 w 682"/>
                <a:gd name="T3" fmla="*/ 143 h 143"/>
                <a:gd name="T4" fmla="*/ 682 w 682"/>
                <a:gd name="T5" fmla="*/ 10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9"/>
                  </a:moveTo>
                  <a:lnTo>
                    <a:pt x="0" y="143"/>
                  </a:lnTo>
                  <a:lnTo>
                    <a:pt x="682" y="10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7" name="Freeform 167"/>
            <p:cNvSpPr>
              <a:spLocks/>
            </p:cNvSpPr>
            <p:nvPr/>
          </p:nvSpPr>
          <p:spPr bwMode="auto">
            <a:xfrm>
              <a:off x="4343" y="3480"/>
              <a:ext cx="341" cy="72"/>
            </a:xfrm>
            <a:custGeom>
              <a:avLst/>
              <a:gdLst>
                <a:gd name="T0" fmla="*/ 0 w 682"/>
                <a:gd name="T1" fmla="*/ 139 h 144"/>
                <a:gd name="T2" fmla="*/ 0 w 682"/>
                <a:gd name="T3" fmla="*/ 144 h 144"/>
                <a:gd name="T4" fmla="*/ 682 w 682"/>
                <a:gd name="T5" fmla="*/ 9 h 144"/>
                <a:gd name="T6" fmla="*/ 682 w 682"/>
                <a:gd name="T7" fmla="*/ 0 h 144"/>
                <a:gd name="T8" fmla="*/ 0 w 682"/>
                <a:gd name="T9" fmla="*/ 135 h 144"/>
                <a:gd name="T10" fmla="*/ 0 w 682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4">
                  <a:moveTo>
                    <a:pt x="0" y="139"/>
                  </a:moveTo>
                  <a:lnTo>
                    <a:pt x="0" y="144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8" name="Freeform 168"/>
            <p:cNvSpPr>
              <a:spLocks/>
            </p:cNvSpPr>
            <p:nvPr/>
          </p:nvSpPr>
          <p:spPr bwMode="auto">
            <a:xfrm>
              <a:off x="4351" y="3501"/>
              <a:ext cx="341" cy="72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49" name="Freeform 169"/>
            <p:cNvSpPr>
              <a:spLocks/>
            </p:cNvSpPr>
            <p:nvPr/>
          </p:nvSpPr>
          <p:spPr bwMode="auto">
            <a:xfrm>
              <a:off x="4359" y="3522"/>
              <a:ext cx="340" cy="72"/>
            </a:xfrm>
            <a:custGeom>
              <a:avLst/>
              <a:gdLst>
                <a:gd name="T0" fmla="*/ 0 w 682"/>
                <a:gd name="T1" fmla="*/ 139 h 144"/>
                <a:gd name="T2" fmla="*/ 0 w 682"/>
                <a:gd name="T3" fmla="*/ 144 h 144"/>
                <a:gd name="T4" fmla="*/ 682 w 682"/>
                <a:gd name="T5" fmla="*/ 9 h 144"/>
                <a:gd name="T6" fmla="*/ 682 w 682"/>
                <a:gd name="T7" fmla="*/ 0 h 144"/>
                <a:gd name="T8" fmla="*/ 0 w 682"/>
                <a:gd name="T9" fmla="*/ 135 h 144"/>
                <a:gd name="T10" fmla="*/ 0 w 682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4">
                  <a:moveTo>
                    <a:pt x="0" y="139"/>
                  </a:moveTo>
                  <a:lnTo>
                    <a:pt x="0" y="144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0" name="Freeform 170"/>
            <p:cNvSpPr>
              <a:spLocks/>
            </p:cNvSpPr>
            <p:nvPr/>
          </p:nvSpPr>
          <p:spPr bwMode="auto">
            <a:xfrm>
              <a:off x="4367" y="3543"/>
              <a:ext cx="340" cy="72"/>
            </a:xfrm>
            <a:custGeom>
              <a:avLst/>
              <a:gdLst>
                <a:gd name="T0" fmla="*/ 0 w 680"/>
                <a:gd name="T1" fmla="*/ 140 h 144"/>
                <a:gd name="T2" fmla="*/ 0 w 680"/>
                <a:gd name="T3" fmla="*/ 144 h 144"/>
                <a:gd name="T4" fmla="*/ 680 w 680"/>
                <a:gd name="T5" fmla="*/ 10 h 144"/>
                <a:gd name="T6" fmla="*/ 680 w 680"/>
                <a:gd name="T7" fmla="*/ 0 h 144"/>
                <a:gd name="T8" fmla="*/ 0 w 680"/>
                <a:gd name="T9" fmla="*/ 135 h 144"/>
                <a:gd name="T10" fmla="*/ 0 w 680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144">
                  <a:moveTo>
                    <a:pt x="0" y="140"/>
                  </a:moveTo>
                  <a:lnTo>
                    <a:pt x="0" y="144"/>
                  </a:lnTo>
                  <a:lnTo>
                    <a:pt x="680" y="10"/>
                  </a:lnTo>
                  <a:lnTo>
                    <a:pt x="680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1" name="Freeform 171"/>
            <p:cNvSpPr>
              <a:spLocks/>
            </p:cNvSpPr>
            <p:nvPr/>
          </p:nvSpPr>
          <p:spPr bwMode="auto">
            <a:xfrm>
              <a:off x="4374" y="3564"/>
              <a:ext cx="341" cy="71"/>
            </a:xfrm>
            <a:custGeom>
              <a:avLst/>
              <a:gdLst>
                <a:gd name="T0" fmla="*/ 0 w 682"/>
                <a:gd name="T1" fmla="*/ 137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7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2" name="Freeform 172"/>
            <p:cNvSpPr>
              <a:spLocks/>
            </p:cNvSpPr>
            <p:nvPr/>
          </p:nvSpPr>
          <p:spPr bwMode="auto">
            <a:xfrm>
              <a:off x="4382" y="3585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3" name="Freeform 173"/>
            <p:cNvSpPr>
              <a:spLocks/>
            </p:cNvSpPr>
            <p:nvPr/>
          </p:nvSpPr>
          <p:spPr bwMode="auto">
            <a:xfrm>
              <a:off x="4416" y="3606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4" name="Freeform 174"/>
            <p:cNvSpPr>
              <a:spLocks/>
            </p:cNvSpPr>
            <p:nvPr/>
          </p:nvSpPr>
          <p:spPr bwMode="auto">
            <a:xfrm>
              <a:off x="4397" y="3627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5" name="Freeform 175"/>
            <p:cNvSpPr>
              <a:spLocks/>
            </p:cNvSpPr>
            <p:nvPr/>
          </p:nvSpPr>
          <p:spPr bwMode="auto">
            <a:xfrm>
              <a:off x="4405" y="3648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6" name="Freeform 176"/>
            <p:cNvSpPr>
              <a:spLocks/>
            </p:cNvSpPr>
            <p:nvPr/>
          </p:nvSpPr>
          <p:spPr bwMode="auto">
            <a:xfrm>
              <a:off x="4413" y="3668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7" name="Freeform 177"/>
            <p:cNvSpPr>
              <a:spLocks/>
            </p:cNvSpPr>
            <p:nvPr/>
          </p:nvSpPr>
          <p:spPr bwMode="auto">
            <a:xfrm>
              <a:off x="4420" y="3689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8" name="Freeform 178"/>
            <p:cNvSpPr>
              <a:spLocks/>
            </p:cNvSpPr>
            <p:nvPr/>
          </p:nvSpPr>
          <p:spPr bwMode="auto">
            <a:xfrm>
              <a:off x="4428" y="3710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59" name="Freeform 179"/>
            <p:cNvSpPr>
              <a:spLocks/>
            </p:cNvSpPr>
            <p:nvPr/>
          </p:nvSpPr>
          <p:spPr bwMode="auto">
            <a:xfrm>
              <a:off x="4436" y="3731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0" name="Freeform 180"/>
            <p:cNvSpPr>
              <a:spLocks/>
            </p:cNvSpPr>
            <p:nvPr/>
          </p:nvSpPr>
          <p:spPr bwMode="auto">
            <a:xfrm>
              <a:off x="4467" y="3752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1" name="Freeform 181"/>
            <p:cNvSpPr>
              <a:spLocks/>
            </p:cNvSpPr>
            <p:nvPr/>
          </p:nvSpPr>
          <p:spPr bwMode="auto">
            <a:xfrm>
              <a:off x="4451" y="3773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2" name="Freeform 182"/>
            <p:cNvSpPr>
              <a:spLocks/>
            </p:cNvSpPr>
            <p:nvPr/>
          </p:nvSpPr>
          <p:spPr bwMode="auto">
            <a:xfrm>
              <a:off x="4459" y="3794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3" name="Freeform 183"/>
            <p:cNvSpPr>
              <a:spLocks/>
            </p:cNvSpPr>
            <p:nvPr/>
          </p:nvSpPr>
          <p:spPr bwMode="auto">
            <a:xfrm>
              <a:off x="4356" y="3438"/>
              <a:ext cx="312" cy="66"/>
            </a:xfrm>
            <a:custGeom>
              <a:avLst/>
              <a:gdLst>
                <a:gd name="T0" fmla="*/ 0 w 625"/>
                <a:gd name="T1" fmla="*/ 128 h 132"/>
                <a:gd name="T2" fmla="*/ 0 w 625"/>
                <a:gd name="T3" fmla="*/ 132 h 132"/>
                <a:gd name="T4" fmla="*/ 625 w 625"/>
                <a:gd name="T5" fmla="*/ 9 h 132"/>
                <a:gd name="T6" fmla="*/ 625 w 625"/>
                <a:gd name="T7" fmla="*/ 0 h 132"/>
                <a:gd name="T8" fmla="*/ 0 w 625"/>
                <a:gd name="T9" fmla="*/ 123 h 132"/>
                <a:gd name="T10" fmla="*/ 0 w 625"/>
                <a:gd name="T11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5" h="132">
                  <a:moveTo>
                    <a:pt x="0" y="128"/>
                  </a:moveTo>
                  <a:lnTo>
                    <a:pt x="0" y="132"/>
                  </a:lnTo>
                  <a:lnTo>
                    <a:pt x="625" y="9"/>
                  </a:lnTo>
                  <a:lnTo>
                    <a:pt x="625" y="0"/>
                  </a:lnTo>
                  <a:lnTo>
                    <a:pt x="0" y="123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4" name="Text Box 184"/>
            <p:cNvSpPr txBox="1">
              <a:spLocks noChangeArrowheads="1"/>
            </p:cNvSpPr>
            <p:nvPr/>
          </p:nvSpPr>
          <p:spPr bwMode="auto">
            <a:xfrm>
              <a:off x="4373" y="3484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effectLst/>
                </a:rPr>
                <a:t>m</a:t>
              </a:r>
              <a:endParaRPr lang="en-US" sz="3600" b="1">
                <a:effectLst/>
              </a:endParaRPr>
            </a:p>
          </p:txBody>
        </p:sp>
      </p:grpSp>
      <p:grpSp>
        <p:nvGrpSpPr>
          <p:cNvPr id="737465" name="Group 185"/>
          <p:cNvGrpSpPr>
            <a:grpSpLocks/>
          </p:cNvGrpSpPr>
          <p:nvPr/>
        </p:nvGrpSpPr>
        <p:grpSpPr bwMode="auto">
          <a:xfrm>
            <a:off x="838200" y="2525713"/>
            <a:ext cx="3505200" cy="2603500"/>
            <a:chOff x="528" y="2344"/>
            <a:chExt cx="2208" cy="1640"/>
          </a:xfrm>
        </p:grpSpPr>
        <p:sp>
          <p:nvSpPr>
            <p:cNvPr id="737466" name="Freeform 186"/>
            <p:cNvSpPr>
              <a:spLocks/>
            </p:cNvSpPr>
            <p:nvPr/>
          </p:nvSpPr>
          <p:spPr bwMode="auto">
            <a:xfrm>
              <a:off x="528" y="2928"/>
              <a:ext cx="1296" cy="1056"/>
            </a:xfrm>
            <a:custGeom>
              <a:avLst/>
              <a:gdLst>
                <a:gd name="T0" fmla="*/ 0 w 1296"/>
                <a:gd name="T1" fmla="*/ 0 h 864"/>
                <a:gd name="T2" fmla="*/ 432 w 1296"/>
                <a:gd name="T3" fmla="*/ 624 h 864"/>
                <a:gd name="T4" fmla="*/ 1296 w 1296"/>
                <a:gd name="T5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6" h="864">
                  <a:moveTo>
                    <a:pt x="0" y="0"/>
                  </a:moveTo>
                  <a:cubicBezTo>
                    <a:pt x="108" y="240"/>
                    <a:pt x="216" y="480"/>
                    <a:pt x="432" y="624"/>
                  </a:cubicBezTo>
                  <a:cubicBezTo>
                    <a:pt x="648" y="768"/>
                    <a:pt x="1152" y="840"/>
                    <a:pt x="1296" y="86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7" name="Freeform 187"/>
            <p:cNvSpPr>
              <a:spLocks/>
            </p:cNvSpPr>
            <p:nvPr/>
          </p:nvSpPr>
          <p:spPr bwMode="auto">
            <a:xfrm>
              <a:off x="1344" y="2344"/>
              <a:ext cx="1392" cy="104"/>
            </a:xfrm>
            <a:custGeom>
              <a:avLst/>
              <a:gdLst>
                <a:gd name="T0" fmla="*/ 0 w 1392"/>
                <a:gd name="T1" fmla="*/ 104 h 104"/>
                <a:gd name="T2" fmla="*/ 912 w 1392"/>
                <a:gd name="T3" fmla="*/ 8 h 104"/>
                <a:gd name="T4" fmla="*/ 1392 w 1392"/>
                <a:gd name="T5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2" h="104">
                  <a:moveTo>
                    <a:pt x="0" y="104"/>
                  </a:moveTo>
                  <a:cubicBezTo>
                    <a:pt x="340" y="60"/>
                    <a:pt x="680" y="16"/>
                    <a:pt x="912" y="8"/>
                  </a:cubicBezTo>
                  <a:cubicBezTo>
                    <a:pt x="1144" y="0"/>
                    <a:pt x="1268" y="28"/>
                    <a:pt x="1392" y="5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468" name="Freeform 188"/>
          <p:cNvSpPr>
            <a:spLocks/>
          </p:cNvSpPr>
          <p:nvPr/>
        </p:nvSpPr>
        <p:spPr bwMode="auto">
          <a:xfrm>
            <a:off x="3581400" y="3376613"/>
            <a:ext cx="1905000" cy="1524000"/>
          </a:xfrm>
          <a:custGeom>
            <a:avLst/>
            <a:gdLst>
              <a:gd name="T0" fmla="*/ 0 w 1200"/>
              <a:gd name="T1" fmla="*/ 960 h 960"/>
              <a:gd name="T2" fmla="*/ 960 w 1200"/>
              <a:gd name="T3" fmla="*/ 576 h 960"/>
              <a:gd name="T4" fmla="*/ 1200 w 1200"/>
              <a:gd name="T5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960">
                <a:moveTo>
                  <a:pt x="0" y="960"/>
                </a:moveTo>
                <a:cubicBezTo>
                  <a:pt x="380" y="848"/>
                  <a:pt x="760" y="736"/>
                  <a:pt x="960" y="576"/>
                </a:cubicBezTo>
                <a:cubicBezTo>
                  <a:pt x="1160" y="416"/>
                  <a:pt x="1180" y="208"/>
                  <a:pt x="120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69" name="Freeform 189"/>
          <p:cNvSpPr>
            <a:spLocks/>
          </p:cNvSpPr>
          <p:nvPr/>
        </p:nvSpPr>
        <p:spPr bwMode="auto">
          <a:xfrm>
            <a:off x="4876800" y="2144713"/>
            <a:ext cx="1752600" cy="1917700"/>
          </a:xfrm>
          <a:custGeom>
            <a:avLst/>
            <a:gdLst>
              <a:gd name="T0" fmla="*/ 0 w 1104"/>
              <a:gd name="T1" fmla="*/ 296 h 1208"/>
              <a:gd name="T2" fmla="*/ 816 w 1104"/>
              <a:gd name="T3" fmla="*/ 152 h 1208"/>
              <a:gd name="T4" fmla="*/ 1104 w 1104"/>
              <a:gd name="T5" fmla="*/ 12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4" h="1208">
                <a:moveTo>
                  <a:pt x="0" y="296"/>
                </a:moveTo>
                <a:cubicBezTo>
                  <a:pt x="316" y="148"/>
                  <a:pt x="632" y="0"/>
                  <a:pt x="816" y="152"/>
                </a:cubicBezTo>
                <a:cubicBezTo>
                  <a:pt x="1000" y="304"/>
                  <a:pt x="1024" y="1064"/>
                  <a:pt x="1104" y="120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0" name="Freeform 190"/>
          <p:cNvSpPr>
            <a:spLocks/>
          </p:cNvSpPr>
          <p:nvPr/>
        </p:nvSpPr>
        <p:spPr bwMode="auto">
          <a:xfrm>
            <a:off x="7086600" y="3833813"/>
            <a:ext cx="1003300" cy="838200"/>
          </a:xfrm>
          <a:custGeom>
            <a:avLst/>
            <a:gdLst>
              <a:gd name="T0" fmla="*/ 0 w 632"/>
              <a:gd name="T1" fmla="*/ 528 h 528"/>
              <a:gd name="T2" fmla="*/ 528 w 632"/>
              <a:gd name="T3" fmla="*/ 336 h 528"/>
              <a:gd name="T4" fmla="*/ 624 w 632"/>
              <a:gd name="T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2" h="528">
                <a:moveTo>
                  <a:pt x="0" y="528"/>
                </a:moveTo>
                <a:cubicBezTo>
                  <a:pt x="212" y="476"/>
                  <a:pt x="424" y="424"/>
                  <a:pt x="528" y="336"/>
                </a:cubicBezTo>
                <a:cubicBezTo>
                  <a:pt x="632" y="248"/>
                  <a:pt x="600" y="0"/>
                  <a:pt x="62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471" name="Group 191"/>
          <p:cNvGrpSpPr>
            <a:grpSpLocks/>
          </p:cNvGrpSpPr>
          <p:nvPr/>
        </p:nvGrpSpPr>
        <p:grpSpPr bwMode="auto">
          <a:xfrm>
            <a:off x="228600" y="2462213"/>
            <a:ext cx="8305800" cy="1462087"/>
            <a:chOff x="144" y="2304"/>
            <a:chExt cx="5232" cy="921"/>
          </a:xfrm>
        </p:grpSpPr>
        <p:grpSp>
          <p:nvGrpSpPr>
            <p:cNvPr id="737472" name="Group 192"/>
            <p:cNvGrpSpPr>
              <a:grpSpLocks/>
            </p:cNvGrpSpPr>
            <p:nvPr/>
          </p:nvGrpSpPr>
          <p:grpSpPr bwMode="auto">
            <a:xfrm>
              <a:off x="144" y="2304"/>
              <a:ext cx="1435" cy="912"/>
              <a:chOff x="4128" y="3112"/>
              <a:chExt cx="1435" cy="912"/>
            </a:xfrm>
          </p:grpSpPr>
          <p:sp>
            <p:nvSpPr>
              <p:cNvPr id="737473" name="AutoShape 193"/>
              <p:cNvSpPr>
                <a:spLocks noChangeArrowheads="1"/>
              </p:cNvSpPr>
              <p:nvPr/>
            </p:nvSpPr>
            <p:spPr bwMode="auto">
              <a:xfrm>
                <a:off x="4128" y="3112"/>
                <a:ext cx="1435" cy="912"/>
              </a:xfrm>
              <a:prstGeom prst="parallelogram">
                <a:avLst>
                  <a:gd name="adj" fmla="val 13804"/>
                </a:avLst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7474" name="Group 194"/>
              <p:cNvGrpSpPr>
                <a:grpSpLocks/>
              </p:cNvGrpSpPr>
              <p:nvPr/>
            </p:nvGrpSpPr>
            <p:grpSpPr bwMode="auto">
              <a:xfrm>
                <a:off x="4272" y="3216"/>
                <a:ext cx="1104" cy="756"/>
                <a:chOff x="3648" y="2976"/>
                <a:chExt cx="1104" cy="756"/>
              </a:xfrm>
            </p:grpSpPr>
            <p:grpSp>
              <p:nvGrpSpPr>
                <p:cNvPr id="737475" name="Group 195"/>
                <p:cNvGrpSpPr>
                  <a:grpSpLocks/>
                </p:cNvGrpSpPr>
                <p:nvPr/>
              </p:nvGrpSpPr>
              <p:grpSpPr bwMode="auto">
                <a:xfrm>
                  <a:off x="3648" y="3024"/>
                  <a:ext cx="576" cy="513"/>
                  <a:chOff x="3360" y="2940"/>
                  <a:chExt cx="733" cy="705"/>
                </a:xfrm>
              </p:grpSpPr>
              <p:sp>
                <p:nvSpPr>
                  <p:cNvPr id="737476" name="Freeform 196"/>
                  <p:cNvSpPr>
                    <a:spLocks/>
                  </p:cNvSpPr>
                  <p:nvPr/>
                </p:nvSpPr>
                <p:spPr bwMode="auto">
                  <a:xfrm>
                    <a:off x="3372" y="2950"/>
                    <a:ext cx="716" cy="695"/>
                  </a:xfrm>
                  <a:custGeom>
                    <a:avLst/>
                    <a:gdLst>
                      <a:gd name="T0" fmla="*/ 0 w 2866"/>
                      <a:gd name="T1" fmla="*/ 414 h 2780"/>
                      <a:gd name="T2" fmla="*/ 752 w 2866"/>
                      <a:gd name="T3" fmla="*/ 126 h 2780"/>
                      <a:gd name="T4" fmla="*/ 1467 w 2866"/>
                      <a:gd name="T5" fmla="*/ 0 h 2780"/>
                      <a:gd name="T6" fmla="*/ 2176 w 2866"/>
                      <a:gd name="T7" fmla="*/ 192 h 2780"/>
                      <a:gd name="T8" fmla="*/ 2866 w 2866"/>
                      <a:gd name="T9" fmla="*/ 409 h 2780"/>
                      <a:gd name="T10" fmla="*/ 2639 w 2866"/>
                      <a:gd name="T11" fmla="*/ 1489 h 2780"/>
                      <a:gd name="T12" fmla="*/ 2611 w 2866"/>
                      <a:gd name="T13" fmla="*/ 2074 h 2780"/>
                      <a:gd name="T14" fmla="*/ 2444 w 2866"/>
                      <a:gd name="T15" fmla="*/ 2223 h 2780"/>
                      <a:gd name="T16" fmla="*/ 2370 w 2866"/>
                      <a:gd name="T17" fmla="*/ 2140 h 2780"/>
                      <a:gd name="T18" fmla="*/ 1880 w 2866"/>
                      <a:gd name="T19" fmla="*/ 2501 h 2780"/>
                      <a:gd name="T20" fmla="*/ 1880 w 2866"/>
                      <a:gd name="T21" fmla="*/ 2723 h 2780"/>
                      <a:gd name="T22" fmla="*/ 1630 w 2866"/>
                      <a:gd name="T23" fmla="*/ 2780 h 2780"/>
                      <a:gd name="T24" fmla="*/ 1434 w 2866"/>
                      <a:gd name="T25" fmla="*/ 2731 h 2780"/>
                      <a:gd name="T26" fmla="*/ 1371 w 2866"/>
                      <a:gd name="T27" fmla="*/ 2501 h 2780"/>
                      <a:gd name="T28" fmla="*/ 880 w 2866"/>
                      <a:gd name="T29" fmla="*/ 2316 h 2780"/>
                      <a:gd name="T30" fmla="*/ 560 w 2866"/>
                      <a:gd name="T31" fmla="*/ 2274 h 2780"/>
                      <a:gd name="T32" fmla="*/ 426 w 2866"/>
                      <a:gd name="T33" fmla="*/ 2501 h 2780"/>
                      <a:gd name="T34" fmla="*/ 233 w 2866"/>
                      <a:gd name="T35" fmla="*/ 2381 h 2780"/>
                      <a:gd name="T36" fmla="*/ 223 w 2866"/>
                      <a:gd name="T37" fmla="*/ 1917 h 2780"/>
                      <a:gd name="T38" fmla="*/ 0 w 2866"/>
                      <a:gd name="T39" fmla="*/ 414 h 2780"/>
                      <a:gd name="T40" fmla="*/ 0 w 2866"/>
                      <a:gd name="T41" fmla="*/ 414 h 27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866" h="2780">
                        <a:moveTo>
                          <a:pt x="0" y="414"/>
                        </a:moveTo>
                        <a:lnTo>
                          <a:pt x="752" y="126"/>
                        </a:lnTo>
                        <a:lnTo>
                          <a:pt x="1467" y="0"/>
                        </a:lnTo>
                        <a:lnTo>
                          <a:pt x="2176" y="192"/>
                        </a:lnTo>
                        <a:lnTo>
                          <a:pt x="2866" y="409"/>
                        </a:lnTo>
                        <a:lnTo>
                          <a:pt x="2639" y="1489"/>
                        </a:lnTo>
                        <a:lnTo>
                          <a:pt x="2611" y="2074"/>
                        </a:lnTo>
                        <a:lnTo>
                          <a:pt x="2444" y="2223"/>
                        </a:lnTo>
                        <a:lnTo>
                          <a:pt x="2370" y="2140"/>
                        </a:lnTo>
                        <a:lnTo>
                          <a:pt x="1880" y="2501"/>
                        </a:lnTo>
                        <a:lnTo>
                          <a:pt x="1880" y="2723"/>
                        </a:lnTo>
                        <a:lnTo>
                          <a:pt x="1630" y="2780"/>
                        </a:lnTo>
                        <a:lnTo>
                          <a:pt x="1434" y="2731"/>
                        </a:lnTo>
                        <a:lnTo>
                          <a:pt x="1371" y="2501"/>
                        </a:lnTo>
                        <a:lnTo>
                          <a:pt x="880" y="2316"/>
                        </a:lnTo>
                        <a:lnTo>
                          <a:pt x="560" y="2274"/>
                        </a:lnTo>
                        <a:lnTo>
                          <a:pt x="426" y="2501"/>
                        </a:lnTo>
                        <a:lnTo>
                          <a:pt x="233" y="2381"/>
                        </a:lnTo>
                        <a:lnTo>
                          <a:pt x="223" y="1917"/>
                        </a:lnTo>
                        <a:lnTo>
                          <a:pt x="0" y="414"/>
                        </a:lnTo>
                        <a:lnTo>
                          <a:pt x="0" y="414"/>
                        </a:lnTo>
                        <a:close/>
                      </a:path>
                    </a:pathLst>
                  </a:custGeom>
                  <a:solidFill>
                    <a:srgbClr val="D1BA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77" name="Freeform 197"/>
                  <p:cNvSpPr>
                    <a:spLocks/>
                  </p:cNvSpPr>
                  <p:nvPr/>
                </p:nvSpPr>
                <p:spPr bwMode="auto">
                  <a:xfrm>
                    <a:off x="3452" y="2993"/>
                    <a:ext cx="205" cy="104"/>
                  </a:xfrm>
                  <a:custGeom>
                    <a:avLst/>
                    <a:gdLst>
                      <a:gd name="T0" fmla="*/ 0 w 823"/>
                      <a:gd name="T1" fmla="*/ 209 h 417"/>
                      <a:gd name="T2" fmla="*/ 418 w 823"/>
                      <a:gd name="T3" fmla="*/ 78 h 417"/>
                      <a:gd name="T4" fmla="*/ 823 w 823"/>
                      <a:gd name="T5" fmla="*/ 0 h 417"/>
                      <a:gd name="T6" fmla="*/ 669 w 823"/>
                      <a:gd name="T7" fmla="*/ 164 h 417"/>
                      <a:gd name="T8" fmla="*/ 734 w 823"/>
                      <a:gd name="T9" fmla="*/ 417 h 417"/>
                      <a:gd name="T10" fmla="*/ 0 w 823"/>
                      <a:gd name="T11" fmla="*/ 209 h 417"/>
                      <a:gd name="T12" fmla="*/ 0 w 823"/>
                      <a:gd name="T13" fmla="*/ 209 h 4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23" h="417">
                        <a:moveTo>
                          <a:pt x="0" y="209"/>
                        </a:moveTo>
                        <a:lnTo>
                          <a:pt x="418" y="78"/>
                        </a:lnTo>
                        <a:lnTo>
                          <a:pt x="823" y="0"/>
                        </a:lnTo>
                        <a:lnTo>
                          <a:pt x="669" y="164"/>
                        </a:lnTo>
                        <a:lnTo>
                          <a:pt x="734" y="417"/>
                        </a:lnTo>
                        <a:lnTo>
                          <a:pt x="0" y="209"/>
                        </a:lnTo>
                        <a:lnTo>
                          <a:pt x="0" y="209"/>
                        </a:lnTo>
                        <a:close/>
                      </a:path>
                    </a:pathLst>
                  </a:custGeom>
                  <a:solidFill>
                    <a:srgbClr val="A3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78" name="Freeform 198"/>
                  <p:cNvSpPr>
                    <a:spLocks/>
                  </p:cNvSpPr>
                  <p:nvPr/>
                </p:nvSpPr>
                <p:spPr bwMode="auto">
                  <a:xfrm>
                    <a:off x="3486" y="3179"/>
                    <a:ext cx="185" cy="183"/>
                  </a:xfrm>
                  <a:custGeom>
                    <a:avLst/>
                    <a:gdLst>
                      <a:gd name="T0" fmla="*/ 192 w 739"/>
                      <a:gd name="T1" fmla="*/ 20 h 731"/>
                      <a:gd name="T2" fmla="*/ 87 w 739"/>
                      <a:gd name="T3" fmla="*/ 97 h 731"/>
                      <a:gd name="T4" fmla="*/ 19 w 739"/>
                      <a:gd name="T5" fmla="*/ 198 h 731"/>
                      <a:gd name="T6" fmla="*/ 0 w 739"/>
                      <a:gd name="T7" fmla="*/ 347 h 731"/>
                      <a:gd name="T8" fmla="*/ 34 w 739"/>
                      <a:gd name="T9" fmla="*/ 491 h 731"/>
                      <a:gd name="T10" fmla="*/ 111 w 739"/>
                      <a:gd name="T11" fmla="*/ 606 h 731"/>
                      <a:gd name="T12" fmla="*/ 201 w 739"/>
                      <a:gd name="T13" fmla="*/ 693 h 731"/>
                      <a:gd name="T14" fmla="*/ 269 w 739"/>
                      <a:gd name="T15" fmla="*/ 722 h 731"/>
                      <a:gd name="T16" fmla="*/ 552 w 739"/>
                      <a:gd name="T17" fmla="*/ 731 h 731"/>
                      <a:gd name="T18" fmla="*/ 691 w 739"/>
                      <a:gd name="T19" fmla="*/ 630 h 731"/>
                      <a:gd name="T20" fmla="*/ 739 w 739"/>
                      <a:gd name="T21" fmla="*/ 520 h 731"/>
                      <a:gd name="T22" fmla="*/ 724 w 739"/>
                      <a:gd name="T23" fmla="*/ 351 h 731"/>
                      <a:gd name="T24" fmla="*/ 676 w 739"/>
                      <a:gd name="T25" fmla="*/ 208 h 731"/>
                      <a:gd name="T26" fmla="*/ 575 w 739"/>
                      <a:gd name="T27" fmla="*/ 102 h 731"/>
                      <a:gd name="T28" fmla="*/ 441 w 739"/>
                      <a:gd name="T29" fmla="*/ 24 h 731"/>
                      <a:gd name="T30" fmla="*/ 278 w 739"/>
                      <a:gd name="T31" fmla="*/ 0 h 731"/>
                      <a:gd name="T32" fmla="*/ 192 w 739"/>
                      <a:gd name="T33" fmla="*/ 20 h 731"/>
                      <a:gd name="T34" fmla="*/ 192 w 739"/>
                      <a:gd name="T35" fmla="*/ 20 h 7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39" h="731">
                        <a:moveTo>
                          <a:pt x="192" y="20"/>
                        </a:moveTo>
                        <a:lnTo>
                          <a:pt x="87" y="97"/>
                        </a:lnTo>
                        <a:lnTo>
                          <a:pt x="19" y="198"/>
                        </a:lnTo>
                        <a:lnTo>
                          <a:pt x="0" y="347"/>
                        </a:lnTo>
                        <a:lnTo>
                          <a:pt x="34" y="491"/>
                        </a:lnTo>
                        <a:lnTo>
                          <a:pt x="111" y="606"/>
                        </a:lnTo>
                        <a:lnTo>
                          <a:pt x="201" y="693"/>
                        </a:lnTo>
                        <a:lnTo>
                          <a:pt x="269" y="722"/>
                        </a:lnTo>
                        <a:lnTo>
                          <a:pt x="552" y="731"/>
                        </a:lnTo>
                        <a:lnTo>
                          <a:pt x="691" y="630"/>
                        </a:lnTo>
                        <a:lnTo>
                          <a:pt x="739" y="520"/>
                        </a:lnTo>
                        <a:lnTo>
                          <a:pt x="724" y="351"/>
                        </a:lnTo>
                        <a:lnTo>
                          <a:pt x="676" y="208"/>
                        </a:lnTo>
                        <a:lnTo>
                          <a:pt x="575" y="102"/>
                        </a:lnTo>
                        <a:lnTo>
                          <a:pt x="441" y="24"/>
                        </a:lnTo>
                        <a:lnTo>
                          <a:pt x="278" y="0"/>
                        </a:lnTo>
                        <a:lnTo>
                          <a:pt x="192" y="20"/>
                        </a:lnTo>
                        <a:lnTo>
                          <a:pt x="192" y="20"/>
                        </a:lnTo>
                        <a:close/>
                      </a:path>
                    </a:pathLst>
                  </a:custGeom>
                  <a:solidFill>
                    <a:srgbClr val="FFF7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79" name="Freeform 199"/>
                  <p:cNvSpPr>
                    <a:spLocks/>
                  </p:cNvSpPr>
                  <p:nvPr/>
                </p:nvSpPr>
                <p:spPr bwMode="auto">
                  <a:xfrm>
                    <a:off x="3492" y="3188"/>
                    <a:ext cx="164" cy="125"/>
                  </a:xfrm>
                  <a:custGeom>
                    <a:avLst/>
                    <a:gdLst>
                      <a:gd name="T0" fmla="*/ 637 w 660"/>
                      <a:gd name="T1" fmla="*/ 202 h 498"/>
                      <a:gd name="T2" fmla="*/ 523 w 660"/>
                      <a:gd name="T3" fmla="*/ 231 h 498"/>
                      <a:gd name="T4" fmla="*/ 587 w 660"/>
                      <a:gd name="T5" fmla="*/ 138 h 498"/>
                      <a:gd name="T6" fmla="*/ 516 w 660"/>
                      <a:gd name="T7" fmla="*/ 89 h 498"/>
                      <a:gd name="T8" fmla="*/ 449 w 660"/>
                      <a:gd name="T9" fmla="*/ 122 h 498"/>
                      <a:gd name="T10" fmla="*/ 446 w 660"/>
                      <a:gd name="T11" fmla="*/ 39 h 498"/>
                      <a:gd name="T12" fmla="*/ 340 w 660"/>
                      <a:gd name="T13" fmla="*/ 20 h 498"/>
                      <a:gd name="T14" fmla="*/ 242 w 660"/>
                      <a:gd name="T15" fmla="*/ 0 h 498"/>
                      <a:gd name="T16" fmla="*/ 122 w 660"/>
                      <a:gd name="T17" fmla="*/ 54 h 498"/>
                      <a:gd name="T18" fmla="*/ 68 w 660"/>
                      <a:gd name="T19" fmla="*/ 118 h 498"/>
                      <a:gd name="T20" fmla="*/ 91 w 660"/>
                      <a:gd name="T21" fmla="*/ 173 h 498"/>
                      <a:gd name="T22" fmla="*/ 42 w 660"/>
                      <a:gd name="T23" fmla="*/ 147 h 498"/>
                      <a:gd name="T24" fmla="*/ 4 w 660"/>
                      <a:gd name="T25" fmla="*/ 242 h 498"/>
                      <a:gd name="T26" fmla="*/ 76 w 660"/>
                      <a:gd name="T27" fmla="*/ 290 h 498"/>
                      <a:gd name="T28" fmla="*/ 0 w 660"/>
                      <a:gd name="T29" fmla="*/ 305 h 498"/>
                      <a:gd name="T30" fmla="*/ 42 w 660"/>
                      <a:gd name="T31" fmla="*/ 423 h 498"/>
                      <a:gd name="T32" fmla="*/ 106 w 660"/>
                      <a:gd name="T33" fmla="*/ 498 h 498"/>
                      <a:gd name="T34" fmla="*/ 100 w 660"/>
                      <a:gd name="T35" fmla="*/ 372 h 498"/>
                      <a:gd name="T36" fmla="*/ 146 w 660"/>
                      <a:gd name="T37" fmla="*/ 157 h 498"/>
                      <a:gd name="T38" fmla="*/ 279 w 660"/>
                      <a:gd name="T39" fmla="*/ 115 h 498"/>
                      <a:gd name="T40" fmla="*/ 416 w 660"/>
                      <a:gd name="T41" fmla="*/ 168 h 498"/>
                      <a:gd name="T42" fmla="*/ 504 w 660"/>
                      <a:gd name="T43" fmla="*/ 242 h 498"/>
                      <a:gd name="T44" fmla="*/ 617 w 660"/>
                      <a:gd name="T45" fmla="*/ 437 h 498"/>
                      <a:gd name="T46" fmla="*/ 600 w 660"/>
                      <a:gd name="T47" fmla="*/ 295 h 498"/>
                      <a:gd name="T48" fmla="*/ 660 w 660"/>
                      <a:gd name="T49" fmla="*/ 251 h 498"/>
                      <a:gd name="T50" fmla="*/ 637 w 660"/>
                      <a:gd name="T51" fmla="*/ 202 h 498"/>
                      <a:gd name="T52" fmla="*/ 637 w 660"/>
                      <a:gd name="T53" fmla="*/ 202 h 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60" h="498">
                        <a:moveTo>
                          <a:pt x="637" y="202"/>
                        </a:moveTo>
                        <a:lnTo>
                          <a:pt x="523" y="231"/>
                        </a:lnTo>
                        <a:lnTo>
                          <a:pt x="587" y="138"/>
                        </a:lnTo>
                        <a:lnTo>
                          <a:pt x="516" y="89"/>
                        </a:lnTo>
                        <a:lnTo>
                          <a:pt x="449" y="122"/>
                        </a:lnTo>
                        <a:lnTo>
                          <a:pt x="446" y="39"/>
                        </a:lnTo>
                        <a:lnTo>
                          <a:pt x="340" y="20"/>
                        </a:lnTo>
                        <a:lnTo>
                          <a:pt x="242" y="0"/>
                        </a:lnTo>
                        <a:lnTo>
                          <a:pt x="122" y="54"/>
                        </a:lnTo>
                        <a:lnTo>
                          <a:pt x="68" y="118"/>
                        </a:lnTo>
                        <a:lnTo>
                          <a:pt x="91" y="173"/>
                        </a:lnTo>
                        <a:lnTo>
                          <a:pt x="42" y="147"/>
                        </a:lnTo>
                        <a:lnTo>
                          <a:pt x="4" y="242"/>
                        </a:lnTo>
                        <a:lnTo>
                          <a:pt x="76" y="290"/>
                        </a:lnTo>
                        <a:lnTo>
                          <a:pt x="0" y="305"/>
                        </a:lnTo>
                        <a:lnTo>
                          <a:pt x="42" y="423"/>
                        </a:lnTo>
                        <a:lnTo>
                          <a:pt x="106" y="498"/>
                        </a:lnTo>
                        <a:lnTo>
                          <a:pt x="100" y="372"/>
                        </a:lnTo>
                        <a:lnTo>
                          <a:pt x="146" y="157"/>
                        </a:lnTo>
                        <a:lnTo>
                          <a:pt x="279" y="115"/>
                        </a:lnTo>
                        <a:lnTo>
                          <a:pt x="416" y="168"/>
                        </a:lnTo>
                        <a:lnTo>
                          <a:pt x="504" y="242"/>
                        </a:lnTo>
                        <a:lnTo>
                          <a:pt x="617" y="437"/>
                        </a:lnTo>
                        <a:lnTo>
                          <a:pt x="600" y="295"/>
                        </a:lnTo>
                        <a:lnTo>
                          <a:pt x="660" y="251"/>
                        </a:lnTo>
                        <a:lnTo>
                          <a:pt x="637" y="202"/>
                        </a:lnTo>
                        <a:lnTo>
                          <a:pt x="637" y="202"/>
                        </a:lnTo>
                        <a:close/>
                      </a:path>
                    </a:pathLst>
                  </a:custGeom>
                  <a:solidFill>
                    <a:srgbClr val="CC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0" name="Freeform 200"/>
                  <p:cNvSpPr>
                    <a:spLocks/>
                  </p:cNvSpPr>
                  <p:nvPr/>
                </p:nvSpPr>
                <p:spPr bwMode="auto">
                  <a:xfrm>
                    <a:off x="3548" y="3264"/>
                    <a:ext cx="33" cy="60"/>
                  </a:xfrm>
                  <a:custGeom>
                    <a:avLst/>
                    <a:gdLst>
                      <a:gd name="T0" fmla="*/ 70 w 134"/>
                      <a:gd name="T1" fmla="*/ 0 h 239"/>
                      <a:gd name="T2" fmla="*/ 134 w 134"/>
                      <a:gd name="T3" fmla="*/ 120 h 239"/>
                      <a:gd name="T4" fmla="*/ 121 w 134"/>
                      <a:gd name="T5" fmla="*/ 204 h 239"/>
                      <a:gd name="T6" fmla="*/ 52 w 134"/>
                      <a:gd name="T7" fmla="*/ 239 h 239"/>
                      <a:gd name="T8" fmla="*/ 0 w 134"/>
                      <a:gd name="T9" fmla="*/ 148 h 239"/>
                      <a:gd name="T10" fmla="*/ 70 w 134"/>
                      <a:gd name="T11" fmla="*/ 0 h 239"/>
                      <a:gd name="T12" fmla="*/ 70 w 134"/>
                      <a:gd name="T13" fmla="*/ 0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" h="239">
                        <a:moveTo>
                          <a:pt x="70" y="0"/>
                        </a:moveTo>
                        <a:lnTo>
                          <a:pt x="134" y="120"/>
                        </a:lnTo>
                        <a:lnTo>
                          <a:pt x="121" y="204"/>
                        </a:lnTo>
                        <a:lnTo>
                          <a:pt x="52" y="239"/>
                        </a:lnTo>
                        <a:lnTo>
                          <a:pt x="0" y="148"/>
                        </a:lnTo>
                        <a:lnTo>
                          <a:pt x="70" y="0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CCB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1" name="Freeform 201"/>
                  <p:cNvSpPr>
                    <a:spLocks/>
                  </p:cNvSpPr>
                  <p:nvPr/>
                </p:nvSpPr>
                <p:spPr bwMode="auto">
                  <a:xfrm>
                    <a:off x="3748" y="3247"/>
                    <a:ext cx="83" cy="201"/>
                  </a:xfrm>
                  <a:custGeom>
                    <a:avLst/>
                    <a:gdLst>
                      <a:gd name="T0" fmla="*/ 82 w 336"/>
                      <a:gd name="T1" fmla="*/ 0 h 804"/>
                      <a:gd name="T2" fmla="*/ 336 w 336"/>
                      <a:gd name="T3" fmla="*/ 438 h 804"/>
                      <a:gd name="T4" fmla="*/ 288 w 336"/>
                      <a:gd name="T5" fmla="*/ 804 h 804"/>
                      <a:gd name="T6" fmla="*/ 0 w 336"/>
                      <a:gd name="T7" fmla="*/ 491 h 804"/>
                      <a:gd name="T8" fmla="*/ 87 w 336"/>
                      <a:gd name="T9" fmla="*/ 424 h 804"/>
                      <a:gd name="T10" fmla="*/ 82 w 336"/>
                      <a:gd name="T11" fmla="*/ 0 h 804"/>
                      <a:gd name="T12" fmla="*/ 82 w 336"/>
                      <a:gd name="T13" fmla="*/ 0 h 8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36" h="804">
                        <a:moveTo>
                          <a:pt x="82" y="0"/>
                        </a:moveTo>
                        <a:lnTo>
                          <a:pt x="336" y="438"/>
                        </a:lnTo>
                        <a:lnTo>
                          <a:pt x="288" y="804"/>
                        </a:lnTo>
                        <a:lnTo>
                          <a:pt x="0" y="491"/>
                        </a:lnTo>
                        <a:lnTo>
                          <a:pt x="87" y="424"/>
                        </a:lnTo>
                        <a:lnTo>
                          <a:pt x="82" y="0"/>
                        </a:lnTo>
                        <a:lnTo>
                          <a:pt x="82" y="0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2" name="Freeform 202"/>
                  <p:cNvSpPr>
                    <a:spLocks/>
                  </p:cNvSpPr>
                  <p:nvPr/>
                </p:nvSpPr>
                <p:spPr bwMode="auto">
                  <a:xfrm>
                    <a:off x="3733" y="3426"/>
                    <a:ext cx="76" cy="133"/>
                  </a:xfrm>
                  <a:custGeom>
                    <a:avLst/>
                    <a:gdLst>
                      <a:gd name="T0" fmla="*/ 148 w 301"/>
                      <a:gd name="T1" fmla="*/ 0 h 534"/>
                      <a:gd name="T2" fmla="*/ 301 w 301"/>
                      <a:gd name="T3" fmla="*/ 111 h 534"/>
                      <a:gd name="T4" fmla="*/ 272 w 301"/>
                      <a:gd name="T5" fmla="*/ 467 h 534"/>
                      <a:gd name="T6" fmla="*/ 138 w 301"/>
                      <a:gd name="T7" fmla="*/ 534 h 534"/>
                      <a:gd name="T8" fmla="*/ 0 w 301"/>
                      <a:gd name="T9" fmla="*/ 409 h 534"/>
                      <a:gd name="T10" fmla="*/ 104 w 301"/>
                      <a:gd name="T11" fmla="*/ 322 h 534"/>
                      <a:gd name="T12" fmla="*/ 148 w 301"/>
                      <a:gd name="T13" fmla="*/ 0 h 534"/>
                      <a:gd name="T14" fmla="*/ 148 w 301"/>
                      <a:gd name="T15" fmla="*/ 0 h 5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01" h="534">
                        <a:moveTo>
                          <a:pt x="148" y="0"/>
                        </a:moveTo>
                        <a:lnTo>
                          <a:pt x="301" y="111"/>
                        </a:lnTo>
                        <a:lnTo>
                          <a:pt x="272" y="467"/>
                        </a:lnTo>
                        <a:lnTo>
                          <a:pt x="138" y="534"/>
                        </a:lnTo>
                        <a:lnTo>
                          <a:pt x="0" y="409"/>
                        </a:lnTo>
                        <a:lnTo>
                          <a:pt x="104" y="322"/>
                        </a:lnTo>
                        <a:lnTo>
                          <a:pt x="148" y="0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3" name="Freeform 203"/>
                  <p:cNvSpPr>
                    <a:spLocks/>
                  </p:cNvSpPr>
                  <p:nvPr/>
                </p:nvSpPr>
                <p:spPr bwMode="auto">
                  <a:xfrm>
                    <a:off x="3779" y="3071"/>
                    <a:ext cx="291" cy="574"/>
                  </a:xfrm>
                  <a:custGeom>
                    <a:avLst/>
                    <a:gdLst>
                      <a:gd name="T0" fmla="*/ 92 w 1165"/>
                      <a:gd name="T1" fmla="*/ 507 h 2295"/>
                      <a:gd name="T2" fmla="*/ 558 w 1165"/>
                      <a:gd name="T3" fmla="*/ 268 h 2295"/>
                      <a:gd name="T4" fmla="*/ 1165 w 1165"/>
                      <a:gd name="T5" fmla="*/ 0 h 2295"/>
                      <a:gd name="T6" fmla="*/ 992 w 1165"/>
                      <a:gd name="T7" fmla="*/ 925 h 2295"/>
                      <a:gd name="T8" fmla="*/ 981 w 1165"/>
                      <a:gd name="T9" fmla="*/ 1589 h 2295"/>
                      <a:gd name="T10" fmla="*/ 814 w 1165"/>
                      <a:gd name="T11" fmla="*/ 1738 h 2295"/>
                      <a:gd name="T12" fmla="*/ 799 w 1165"/>
                      <a:gd name="T13" fmla="*/ 1577 h 2295"/>
                      <a:gd name="T14" fmla="*/ 256 w 1165"/>
                      <a:gd name="T15" fmla="*/ 2039 h 2295"/>
                      <a:gd name="T16" fmla="*/ 259 w 1165"/>
                      <a:gd name="T17" fmla="*/ 2213 h 2295"/>
                      <a:gd name="T18" fmla="*/ 0 w 1165"/>
                      <a:gd name="T19" fmla="*/ 2295 h 2295"/>
                      <a:gd name="T20" fmla="*/ 92 w 1165"/>
                      <a:gd name="T21" fmla="*/ 507 h 2295"/>
                      <a:gd name="T22" fmla="*/ 92 w 1165"/>
                      <a:gd name="T23" fmla="*/ 507 h 2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65" h="2295">
                        <a:moveTo>
                          <a:pt x="92" y="507"/>
                        </a:moveTo>
                        <a:lnTo>
                          <a:pt x="558" y="268"/>
                        </a:lnTo>
                        <a:lnTo>
                          <a:pt x="1165" y="0"/>
                        </a:lnTo>
                        <a:lnTo>
                          <a:pt x="992" y="925"/>
                        </a:lnTo>
                        <a:lnTo>
                          <a:pt x="981" y="1589"/>
                        </a:lnTo>
                        <a:lnTo>
                          <a:pt x="814" y="1738"/>
                        </a:lnTo>
                        <a:lnTo>
                          <a:pt x="799" y="1577"/>
                        </a:lnTo>
                        <a:lnTo>
                          <a:pt x="256" y="2039"/>
                        </a:lnTo>
                        <a:lnTo>
                          <a:pt x="259" y="2213"/>
                        </a:lnTo>
                        <a:lnTo>
                          <a:pt x="0" y="2295"/>
                        </a:lnTo>
                        <a:lnTo>
                          <a:pt x="92" y="507"/>
                        </a:lnTo>
                        <a:lnTo>
                          <a:pt x="92" y="507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4" name="Freeform 204"/>
                  <p:cNvSpPr>
                    <a:spLocks/>
                  </p:cNvSpPr>
                  <p:nvPr/>
                </p:nvSpPr>
                <p:spPr bwMode="auto">
                  <a:xfrm>
                    <a:off x="3468" y="3475"/>
                    <a:ext cx="297" cy="84"/>
                  </a:xfrm>
                  <a:custGeom>
                    <a:avLst/>
                    <a:gdLst>
                      <a:gd name="T0" fmla="*/ 0 w 1185"/>
                      <a:gd name="T1" fmla="*/ 0 h 336"/>
                      <a:gd name="T2" fmla="*/ 33 w 1185"/>
                      <a:gd name="T3" fmla="*/ 61 h 336"/>
                      <a:gd name="T4" fmla="*/ 1117 w 1185"/>
                      <a:gd name="T5" fmla="*/ 336 h 336"/>
                      <a:gd name="T6" fmla="*/ 1185 w 1185"/>
                      <a:gd name="T7" fmla="*/ 220 h 336"/>
                      <a:gd name="T8" fmla="*/ 1031 w 1185"/>
                      <a:gd name="T9" fmla="*/ 250 h 336"/>
                      <a:gd name="T10" fmla="*/ 523 w 1185"/>
                      <a:gd name="T11" fmla="*/ 114 h 336"/>
                      <a:gd name="T12" fmla="*/ 0 w 1185"/>
                      <a:gd name="T13" fmla="*/ 0 h 336"/>
                      <a:gd name="T14" fmla="*/ 0 w 1185"/>
                      <a:gd name="T15" fmla="*/ 0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85" h="336">
                        <a:moveTo>
                          <a:pt x="0" y="0"/>
                        </a:moveTo>
                        <a:lnTo>
                          <a:pt x="33" y="61"/>
                        </a:lnTo>
                        <a:lnTo>
                          <a:pt x="1117" y="336"/>
                        </a:lnTo>
                        <a:lnTo>
                          <a:pt x="1185" y="220"/>
                        </a:lnTo>
                        <a:lnTo>
                          <a:pt x="1031" y="250"/>
                        </a:lnTo>
                        <a:lnTo>
                          <a:pt x="523" y="11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5" name="Freeform 205"/>
                  <p:cNvSpPr>
                    <a:spLocks/>
                  </p:cNvSpPr>
                  <p:nvPr/>
                </p:nvSpPr>
                <p:spPr bwMode="auto">
                  <a:xfrm>
                    <a:off x="3706" y="3224"/>
                    <a:ext cx="65" cy="136"/>
                  </a:xfrm>
                  <a:custGeom>
                    <a:avLst/>
                    <a:gdLst>
                      <a:gd name="T0" fmla="*/ 4 w 260"/>
                      <a:gd name="T1" fmla="*/ 61 h 543"/>
                      <a:gd name="T2" fmla="*/ 154 w 260"/>
                      <a:gd name="T3" fmla="*/ 0 h 543"/>
                      <a:gd name="T4" fmla="*/ 260 w 260"/>
                      <a:gd name="T5" fmla="*/ 87 h 543"/>
                      <a:gd name="T6" fmla="*/ 254 w 260"/>
                      <a:gd name="T7" fmla="*/ 514 h 543"/>
                      <a:gd name="T8" fmla="*/ 67 w 260"/>
                      <a:gd name="T9" fmla="*/ 543 h 543"/>
                      <a:gd name="T10" fmla="*/ 0 w 260"/>
                      <a:gd name="T11" fmla="*/ 110 h 543"/>
                      <a:gd name="T12" fmla="*/ 4 w 260"/>
                      <a:gd name="T13" fmla="*/ 61 h 543"/>
                      <a:gd name="T14" fmla="*/ 4 w 260"/>
                      <a:gd name="T15" fmla="*/ 61 h 5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60" h="543">
                        <a:moveTo>
                          <a:pt x="4" y="61"/>
                        </a:moveTo>
                        <a:lnTo>
                          <a:pt x="154" y="0"/>
                        </a:lnTo>
                        <a:lnTo>
                          <a:pt x="260" y="87"/>
                        </a:lnTo>
                        <a:lnTo>
                          <a:pt x="254" y="514"/>
                        </a:lnTo>
                        <a:lnTo>
                          <a:pt x="67" y="543"/>
                        </a:lnTo>
                        <a:lnTo>
                          <a:pt x="0" y="110"/>
                        </a:lnTo>
                        <a:lnTo>
                          <a:pt x="4" y="61"/>
                        </a:lnTo>
                        <a:lnTo>
                          <a:pt x="4" y="61"/>
                        </a:lnTo>
                        <a:close/>
                      </a:path>
                    </a:pathLst>
                  </a:custGeom>
                  <a:solidFill>
                    <a:srgbClr val="FFF7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6" name="Freeform 206"/>
                  <p:cNvSpPr>
                    <a:spLocks/>
                  </p:cNvSpPr>
                  <p:nvPr/>
                </p:nvSpPr>
                <p:spPr bwMode="auto">
                  <a:xfrm>
                    <a:off x="3712" y="3393"/>
                    <a:ext cx="59" cy="133"/>
                  </a:xfrm>
                  <a:custGeom>
                    <a:avLst/>
                    <a:gdLst>
                      <a:gd name="T0" fmla="*/ 0 w 235"/>
                      <a:gd name="T1" fmla="*/ 48 h 528"/>
                      <a:gd name="T2" fmla="*/ 82 w 235"/>
                      <a:gd name="T3" fmla="*/ 0 h 528"/>
                      <a:gd name="T4" fmla="*/ 143 w 235"/>
                      <a:gd name="T5" fmla="*/ 5 h 528"/>
                      <a:gd name="T6" fmla="*/ 235 w 235"/>
                      <a:gd name="T7" fmla="*/ 90 h 528"/>
                      <a:gd name="T8" fmla="*/ 191 w 235"/>
                      <a:gd name="T9" fmla="*/ 451 h 528"/>
                      <a:gd name="T10" fmla="*/ 114 w 235"/>
                      <a:gd name="T11" fmla="*/ 528 h 528"/>
                      <a:gd name="T12" fmla="*/ 48 w 235"/>
                      <a:gd name="T13" fmla="*/ 480 h 528"/>
                      <a:gd name="T14" fmla="*/ 0 w 235"/>
                      <a:gd name="T15" fmla="*/ 48 h 528"/>
                      <a:gd name="T16" fmla="*/ 0 w 235"/>
                      <a:gd name="T17" fmla="*/ 4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5" h="528">
                        <a:moveTo>
                          <a:pt x="0" y="48"/>
                        </a:moveTo>
                        <a:lnTo>
                          <a:pt x="82" y="0"/>
                        </a:lnTo>
                        <a:lnTo>
                          <a:pt x="143" y="5"/>
                        </a:lnTo>
                        <a:lnTo>
                          <a:pt x="235" y="90"/>
                        </a:lnTo>
                        <a:lnTo>
                          <a:pt x="191" y="451"/>
                        </a:lnTo>
                        <a:lnTo>
                          <a:pt x="114" y="528"/>
                        </a:lnTo>
                        <a:lnTo>
                          <a:pt x="48" y="480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FFF7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7" name="Freeform 207"/>
                  <p:cNvSpPr>
                    <a:spLocks/>
                  </p:cNvSpPr>
                  <p:nvPr/>
                </p:nvSpPr>
                <p:spPr bwMode="auto">
                  <a:xfrm>
                    <a:off x="3540" y="3264"/>
                    <a:ext cx="166" cy="162"/>
                  </a:xfrm>
                  <a:custGeom>
                    <a:avLst/>
                    <a:gdLst>
                      <a:gd name="T0" fmla="*/ 0 w 662"/>
                      <a:gd name="T1" fmla="*/ 363 h 649"/>
                      <a:gd name="T2" fmla="*/ 122 w 662"/>
                      <a:gd name="T3" fmla="*/ 507 h 649"/>
                      <a:gd name="T4" fmla="*/ 210 w 662"/>
                      <a:gd name="T5" fmla="*/ 581 h 649"/>
                      <a:gd name="T6" fmla="*/ 309 w 662"/>
                      <a:gd name="T7" fmla="*/ 649 h 649"/>
                      <a:gd name="T8" fmla="*/ 442 w 662"/>
                      <a:gd name="T9" fmla="*/ 644 h 649"/>
                      <a:gd name="T10" fmla="*/ 576 w 662"/>
                      <a:gd name="T11" fmla="*/ 577 h 649"/>
                      <a:gd name="T12" fmla="*/ 638 w 662"/>
                      <a:gd name="T13" fmla="*/ 468 h 649"/>
                      <a:gd name="T14" fmla="*/ 662 w 662"/>
                      <a:gd name="T15" fmla="*/ 338 h 649"/>
                      <a:gd name="T16" fmla="*/ 609 w 662"/>
                      <a:gd name="T17" fmla="*/ 146 h 649"/>
                      <a:gd name="T18" fmla="*/ 501 w 662"/>
                      <a:gd name="T19" fmla="*/ 0 h 649"/>
                      <a:gd name="T20" fmla="*/ 523 w 662"/>
                      <a:gd name="T21" fmla="*/ 143 h 649"/>
                      <a:gd name="T22" fmla="*/ 486 w 662"/>
                      <a:gd name="T23" fmla="*/ 253 h 649"/>
                      <a:gd name="T24" fmla="*/ 407 w 662"/>
                      <a:gd name="T25" fmla="*/ 329 h 649"/>
                      <a:gd name="T26" fmla="*/ 254 w 662"/>
                      <a:gd name="T27" fmla="*/ 391 h 649"/>
                      <a:gd name="T28" fmla="*/ 0 w 662"/>
                      <a:gd name="T29" fmla="*/ 363 h 649"/>
                      <a:gd name="T30" fmla="*/ 0 w 662"/>
                      <a:gd name="T31" fmla="*/ 363 h 6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62" h="649">
                        <a:moveTo>
                          <a:pt x="0" y="363"/>
                        </a:moveTo>
                        <a:lnTo>
                          <a:pt x="122" y="507"/>
                        </a:lnTo>
                        <a:lnTo>
                          <a:pt x="210" y="581"/>
                        </a:lnTo>
                        <a:lnTo>
                          <a:pt x="309" y="649"/>
                        </a:lnTo>
                        <a:lnTo>
                          <a:pt x="442" y="644"/>
                        </a:lnTo>
                        <a:lnTo>
                          <a:pt x="576" y="577"/>
                        </a:lnTo>
                        <a:lnTo>
                          <a:pt x="638" y="468"/>
                        </a:lnTo>
                        <a:lnTo>
                          <a:pt x="662" y="338"/>
                        </a:lnTo>
                        <a:lnTo>
                          <a:pt x="609" y="146"/>
                        </a:lnTo>
                        <a:lnTo>
                          <a:pt x="501" y="0"/>
                        </a:lnTo>
                        <a:lnTo>
                          <a:pt x="523" y="143"/>
                        </a:lnTo>
                        <a:lnTo>
                          <a:pt x="486" y="253"/>
                        </a:lnTo>
                        <a:lnTo>
                          <a:pt x="407" y="329"/>
                        </a:lnTo>
                        <a:lnTo>
                          <a:pt x="254" y="391"/>
                        </a:lnTo>
                        <a:lnTo>
                          <a:pt x="0" y="363"/>
                        </a:lnTo>
                        <a:lnTo>
                          <a:pt x="0" y="363"/>
                        </a:lnTo>
                        <a:close/>
                      </a:path>
                    </a:pathLst>
                  </a:custGeom>
                  <a:solidFill>
                    <a:srgbClr val="755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8" name="Freeform 208"/>
                  <p:cNvSpPr>
                    <a:spLocks/>
                  </p:cNvSpPr>
                  <p:nvPr/>
                </p:nvSpPr>
                <p:spPr bwMode="auto">
                  <a:xfrm>
                    <a:off x="3525" y="3266"/>
                    <a:ext cx="139" cy="95"/>
                  </a:xfrm>
                  <a:custGeom>
                    <a:avLst/>
                    <a:gdLst>
                      <a:gd name="T0" fmla="*/ 0 w 557"/>
                      <a:gd name="T1" fmla="*/ 282 h 380"/>
                      <a:gd name="T2" fmla="*/ 54 w 557"/>
                      <a:gd name="T3" fmla="*/ 331 h 380"/>
                      <a:gd name="T4" fmla="*/ 157 w 557"/>
                      <a:gd name="T5" fmla="*/ 375 h 380"/>
                      <a:gd name="T6" fmla="*/ 296 w 557"/>
                      <a:gd name="T7" fmla="*/ 380 h 380"/>
                      <a:gd name="T8" fmla="*/ 420 w 557"/>
                      <a:gd name="T9" fmla="*/ 349 h 380"/>
                      <a:gd name="T10" fmla="*/ 549 w 557"/>
                      <a:gd name="T11" fmla="*/ 254 h 380"/>
                      <a:gd name="T12" fmla="*/ 557 w 557"/>
                      <a:gd name="T13" fmla="*/ 176 h 380"/>
                      <a:gd name="T14" fmla="*/ 540 w 557"/>
                      <a:gd name="T15" fmla="*/ 97 h 380"/>
                      <a:gd name="T16" fmla="*/ 477 w 557"/>
                      <a:gd name="T17" fmla="*/ 73 h 380"/>
                      <a:gd name="T18" fmla="*/ 408 w 557"/>
                      <a:gd name="T19" fmla="*/ 0 h 380"/>
                      <a:gd name="T20" fmla="*/ 291 w 557"/>
                      <a:gd name="T21" fmla="*/ 43 h 380"/>
                      <a:gd name="T22" fmla="*/ 289 w 557"/>
                      <a:gd name="T23" fmla="*/ 159 h 380"/>
                      <a:gd name="T24" fmla="*/ 257 w 557"/>
                      <a:gd name="T25" fmla="*/ 241 h 380"/>
                      <a:gd name="T26" fmla="*/ 196 w 557"/>
                      <a:gd name="T27" fmla="*/ 288 h 380"/>
                      <a:gd name="T28" fmla="*/ 59 w 557"/>
                      <a:gd name="T29" fmla="*/ 264 h 380"/>
                      <a:gd name="T30" fmla="*/ 10 w 557"/>
                      <a:gd name="T31" fmla="*/ 220 h 380"/>
                      <a:gd name="T32" fmla="*/ 0 w 557"/>
                      <a:gd name="T33" fmla="*/ 282 h 380"/>
                      <a:gd name="T34" fmla="*/ 0 w 557"/>
                      <a:gd name="T35" fmla="*/ 282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57" h="380">
                        <a:moveTo>
                          <a:pt x="0" y="282"/>
                        </a:moveTo>
                        <a:lnTo>
                          <a:pt x="54" y="331"/>
                        </a:lnTo>
                        <a:lnTo>
                          <a:pt x="157" y="375"/>
                        </a:lnTo>
                        <a:lnTo>
                          <a:pt x="296" y="380"/>
                        </a:lnTo>
                        <a:lnTo>
                          <a:pt x="420" y="349"/>
                        </a:lnTo>
                        <a:lnTo>
                          <a:pt x="549" y="254"/>
                        </a:lnTo>
                        <a:lnTo>
                          <a:pt x="557" y="176"/>
                        </a:lnTo>
                        <a:lnTo>
                          <a:pt x="540" y="97"/>
                        </a:lnTo>
                        <a:lnTo>
                          <a:pt x="477" y="73"/>
                        </a:lnTo>
                        <a:lnTo>
                          <a:pt x="408" y="0"/>
                        </a:lnTo>
                        <a:lnTo>
                          <a:pt x="291" y="43"/>
                        </a:lnTo>
                        <a:lnTo>
                          <a:pt x="289" y="159"/>
                        </a:lnTo>
                        <a:lnTo>
                          <a:pt x="257" y="241"/>
                        </a:lnTo>
                        <a:lnTo>
                          <a:pt x="196" y="288"/>
                        </a:lnTo>
                        <a:lnTo>
                          <a:pt x="59" y="264"/>
                        </a:lnTo>
                        <a:lnTo>
                          <a:pt x="10" y="220"/>
                        </a:lnTo>
                        <a:lnTo>
                          <a:pt x="0" y="282"/>
                        </a:lnTo>
                        <a:lnTo>
                          <a:pt x="0" y="282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89" name="Freeform 209"/>
                  <p:cNvSpPr>
                    <a:spLocks/>
                  </p:cNvSpPr>
                  <p:nvPr/>
                </p:nvSpPr>
                <p:spPr bwMode="auto">
                  <a:xfrm>
                    <a:off x="3526" y="3253"/>
                    <a:ext cx="50" cy="68"/>
                  </a:xfrm>
                  <a:custGeom>
                    <a:avLst/>
                    <a:gdLst>
                      <a:gd name="T0" fmla="*/ 0 w 198"/>
                      <a:gd name="T1" fmla="*/ 94 h 273"/>
                      <a:gd name="T2" fmla="*/ 33 w 198"/>
                      <a:gd name="T3" fmla="*/ 19 h 273"/>
                      <a:gd name="T4" fmla="*/ 93 w 198"/>
                      <a:gd name="T5" fmla="*/ 0 h 273"/>
                      <a:gd name="T6" fmla="*/ 153 w 198"/>
                      <a:gd name="T7" fmla="*/ 22 h 273"/>
                      <a:gd name="T8" fmla="*/ 198 w 198"/>
                      <a:gd name="T9" fmla="*/ 110 h 273"/>
                      <a:gd name="T10" fmla="*/ 148 w 198"/>
                      <a:gd name="T11" fmla="*/ 163 h 273"/>
                      <a:gd name="T12" fmla="*/ 143 w 198"/>
                      <a:gd name="T13" fmla="*/ 273 h 273"/>
                      <a:gd name="T14" fmla="*/ 61 w 198"/>
                      <a:gd name="T15" fmla="*/ 221 h 273"/>
                      <a:gd name="T16" fmla="*/ 19 w 198"/>
                      <a:gd name="T17" fmla="*/ 146 h 273"/>
                      <a:gd name="T18" fmla="*/ 0 w 198"/>
                      <a:gd name="T19" fmla="*/ 94 h 273"/>
                      <a:gd name="T20" fmla="*/ 0 w 198"/>
                      <a:gd name="T21" fmla="*/ 94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98" h="273">
                        <a:moveTo>
                          <a:pt x="0" y="94"/>
                        </a:moveTo>
                        <a:lnTo>
                          <a:pt x="33" y="19"/>
                        </a:lnTo>
                        <a:lnTo>
                          <a:pt x="93" y="0"/>
                        </a:lnTo>
                        <a:lnTo>
                          <a:pt x="153" y="22"/>
                        </a:lnTo>
                        <a:lnTo>
                          <a:pt x="198" y="110"/>
                        </a:lnTo>
                        <a:lnTo>
                          <a:pt x="148" y="163"/>
                        </a:lnTo>
                        <a:lnTo>
                          <a:pt x="143" y="273"/>
                        </a:lnTo>
                        <a:lnTo>
                          <a:pt x="61" y="221"/>
                        </a:lnTo>
                        <a:lnTo>
                          <a:pt x="19" y="146"/>
                        </a:lnTo>
                        <a:lnTo>
                          <a:pt x="0" y="94"/>
                        </a:lnTo>
                        <a:lnTo>
                          <a:pt x="0" y="94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0" name="Freeform 210"/>
                  <p:cNvSpPr>
                    <a:spLocks/>
                  </p:cNvSpPr>
                  <p:nvPr/>
                </p:nvSpPr>
                <p:spPr bwMode="auto">
                  <a:xfrm>
                    <a:off x="3734" y="3251"/>
                    <a:ext cx="30" cy="115"/>
                  </a:xfrm>
                  <a:custGeom>
                    <a:avLst/>
                    <a:gdLst>
                      <a:gd name="T0" fmla="*/ 0 w 118"/>
                      <a:gd name="T1" fmla="*/ 67 h 460"/>
                      <a:gd name="T2" fmla="*/ 2 w 118"/>
                      <a:gd name="T3" fmla="*/ 391 h 460"/>
                      <a:gd name="T4" fmla="*/ 116 w 118"/>
                      <a:gd name="T5" fmla="*/ 460 h 460"/>
                      <a:gd name="T6" fmla="*/ 118 w 118"/>
                      <a:gd name="T7" fmla="*/ 0 h 460"/>
                      <a:gd name="T8" fmla="*/ 44 w 118"/>
                      <a:gd name="T9" fmla="*/ 50 h 460"/>
                      <a:gd name="T10" fmla="*/ 0 w 118"/>
                      <a:gd name="T11" fmla="*/ 67 h 460"/>
                      <a:gd name="T12" fmla="*/ 0 w 118"/>
                      <a:gd name="T13" fmla="*/ 67 h 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8" h="460">
                        <a:moveTo>
                          <a:pt x="0" y="67"/>
                        </a:moveTo>
                        <a:lnTo>
                          <a:pt x="2" y="391"/>
                        </a:lnTo>
                        <a:lnTo>
                          <a:pt x="116" y="460"/>
                        </a:lnTo>
                        <a:lnTo>
                          <a:pt x="118" y="0"/>
                        </a:lnTo>
                        <a:lnTo>
                          <a:pt x="44" y="50"/>
                        </a:lnTo>
                        <a:lnTo>
                          <a:pt x="0" y="67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1" name="Freeform 211"/>
                  <p:cNvSpPr>
                    <a:spLocks/>
                  </p:cNvSpPr>
                  <p:nvPr/>
                </p:nvSpPr>
                <p:spPr bwMode="auto">
                  <a:xfrm>
                    <a:off x="3734" y="3416"/>
                    <a:ext cx="28" cy="102"/>
                  </a:xfrm>
                  <a:custGeom>
                    <a:avLst/>
                    <a:gdLst>
                      <a:gd name="T0" fmla="*/ 7 w 110"/>
                      <a:gd name="T1" fmla="*/ 63 h 407"/>
                      <a:gd name="T2" fmla="*/ 105 w 110"/>
                      <a:gd name="T3" fmla="*/ 0 h 407"/>
                      <a:gd name="T4" fmla="*/ 110 w 110"/>
                      <a:gd name="T5" fmla="*/ 380 h 407"/>
                      <a:gd name="T6" fmla="*/ 36 w 110"/>
                      <a:gd name="T7" fmla="*/ 407 h 407"/>
                      <a:gd name="T8" fmla="*/ 0 w 110"/>
                      <a:gd name="T9" fmla="*/ 374 h 407"/>
                      <a:gd name="T10" fmla="*/ 7 w 110"/>
                      <a:gd name="T11" fmla="*/ 63 h 407"/>
                      <a:gd name="T12" fmla="*/ 7 w 110"/>
                      <a:gd name="T13" fmla="*/ 63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0" h="407">
                        <a:moveTo>
                          <a:pt x="7" y="63"/>
                        </a:moveTo>
                        <a:lnTo>
                          <a:pt x="105" y="0"/>
                        </a:lnTo>
                        <a:lnTo>
                          <a:pt x="110" y="380"/>
                        </a:lnTo>
                        <a:lnTo>
                          <a:pt x="36" y="407"/>
                        </a:lnTo>
                        <a:lnTo>
                          <a:pt x="0" y="374"/>
                        </a:lnTo>
                        <a:lnTo>
                          <a:pt x="7" y="63"/>
                        </a:lnTo>
                        <a:lnTo>
                          <a:pt x="7" y="63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2" name="Freeform 212"/>
                  <p:cNvSpPr>
                    <a:spLocks/>
                  </p:cNvSpPr>
                  <p:nvPr/>
                </p:nvSpPr>
                <p:spPr bwMode="auto">
                  <a:xfrm>
                    <a:off x="3414" y="3122"/>
                    <a:ext cx="338" cy="424"/>
                  </a:xfrm>
                  <a:custGeom>
                    <a:avLst/>
                    <a:gdLst>
                      <a:gd name="T0" fmla="*/ 1351 w 1351"/>
                      <a:gd name="T1" fmla="*/ 450 h 1696"/>
                      <a:gd name="T2" fmla="*/ 1351 w 1351"/>
                      <a:gd name="T3" fmla="*/ 321 h 1696"/>
                      <a:gd name="T4" fmla="*/ 673 w 1351"/>
                      <a:gd name="T5" fmla="*/ 119 h 1696"/>
                      <a:gd name="T6" fmla="*/ 109 w 1351"/>
                      <a:gd name="T7" fmla="*/ 0 h 1696"/>
                      <a:gd name="T8" fmla="*/ 0 w 1351"/>
                      <a:gd name="T9" fmla="*/ 35 h 1696"/>
                      <a:gd name="T10" fmla="*/ 58 w 1351"/>
                      <a:gd name="T11" fmla="*/ 352 h 1696"/>
                      <a:gd name="T12" fmla="*/ 129 w 1351"/>
                      <a:gd name="T13" fmla="*/ 985 h 1696"/>
                      <a:gd name="T14" fmla="*/ 192 w 1351"/>
                      <a:gd name="T15" fmla="*/ 1431 h 1696"/>
                      <a:gd name="T16" fmla="*/ 310 w 1351"/>
                      <a:gd name="T17" fmla="*/ 1467 h 1696"/>
                      <a:gd name="T18" fmla="*/ 689 w 1351"/>
                      <a:gd name="T19" fmla="*/ 1535 h 1696"/>
                      <a:gd name="T20" fmla="*/ 1170 w 1351"/>
                      <a:gd name="T21" fmla="*/ 1659 h 1696"/>
                      <a:gd name="T22" fmla="*/ 1243 w 1351"/>
                      <a:gd name="T23" fmla="*/ 1696 h 1696"/>
                      <a:gd name="T24" fmla="*/ 1314 w 1351"/>
                      <a:gd name="T25" fmla="*/ 1674 h 1696"/>
                      <a:gd name="T26" fmla="*/ 1336 w 1351"/>
                      <a:gd name="T27" fmla="*/ 1596 h 1696"/>
                      <a:gd name="T28" fmla="*/ 1258 w 1351"/>
                      <a:gd name="T29" fmla="*/ 1586 h 1696"/>
                      <a:gd name="T30" fmla="*/ 1248 w 1351"/>
                      <a:gd name="T31" fmla="*/ 1633 h 1696"/>
                      <a:gd name="T32" fmla="*/ 973 w 1351"/>
                      <a:gd name="T33" fmla="*/ 1561 h 1696"/>
                      <a:gd name="T34" fmla="*/ 627 w 1351"/>
                      <a:gd name="T35" fmla="*/ 1478 h 1696"/>
                      <a:gd name="T36" fmla="*/ 234 w 1351"/>
                      <a:gd name="T37" fmla="*/ 1405 h 1696"/>
                      <a:gd name="T38" fmla="*/ 141 w 1351"/>
                      <a:gd name="T39" fmla="*/ 653 h 1696"/>
                      <a:gd name="T40" fmla="*/ 78 w 1351"/>
                      <a:gd name="T41" fmla="*/ 103 h 1696"/>
                      <a:gd name="T42" fmla="*/ 466 w 1351"/>
                      <a:gd name="T43" fmla="*/ 155 h 1696"/>
                      <a:gd name="T44" fmla="*/ 859 w 1351"/>
                      <a:gd name="T45" fmla="*/ 238 h 1696"/>
                      <a:gd name="T46" fmla="*/ 1258 w 1351"/>
                      <a:gd name="T47" fmla="*/ 362 h 1696"/>
                      <a:gd name="T48" fmla="*/ 1273 w 1351"/>
                      <a:gd name="T49" fmla="*/ 445 h 1696"/>
                      <a:gd name="T50" fmla="*/ 1351 w 1351"/>
                      <a:gd name="T51" fmla="*/ 450 h 1696"/>
                      <a:gd name="T52" fmla="*/ 1351 w 1351"/>
                      <a:gd name="T53" fmla="*/ 450 h 1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351" h="1696">
                        <a:moveTo>
                          <a:pt x="1351" y="450"/>
                        </a:moveTo>
                        <a:lnTo>
                          <a:pt x="1351" y="321"/>
                        </a:lnTo>
                        <a:lnTo>
                          <a:pt x="673" y="119"/>
                        </a:lnTo>
                        <a:lnTo>
                          <a:pt x="109" y="0"/>
                        </a:lnTo>
                        <a:lnTo>
                          <a:pt x="0" y="35"/>
                        </a:lnTo>
                        <a:lnTo>
                          <a:pt x="58" y="352"/>
                        </a:lnTo>
                        <a:lnTo>
                          <a:pt x="129" y="985"/>
                        </a:lnTo>
                        <a:lnTo>
                          <a:pt x="192" y="1431"/>
                        </a:lnTo>
                        <a:lnTo>
                          <a:pt x="310" y="1467"/>
                        </a:lnTo>
                        <a:lnTo>
                          <a:pt x="689" y="1535"/>
                        </a:lnTo>
                        <a:lnTo>
                          <a:pt x="1170" y="1659"/>
                        </a:lnTo>
                        <a:lnTo>
                          <a:pt x="1243" y="1696"/>
                        </a:lnTo>
                        <a:lnTo>
                          <a:pt x="1314" y="1674"/>
                        </a:lnTo>
                        <a:lnTo>
                          <a:pt x="1336" y="1596"/>
                        </a:lnTo>
                        <a:lnTo>
                          <a:pt x="1258" y="1586"/>
                        </a:lnTo>
                        <a:lnTo>
                          <a:pt x="1248" y="1633"/>
                        </a:lnTo>
                        <a:lnTo>
                          <a:pt x="973" y="1561"/>
                        </a:lnTo>
                        <a:lnTo>
                          <a:pt x="627" y="1478"/>
                        </a:lnTo>
                        <a:lnTo>
                          <a:pt x="234" y="1405"/>
                        </a:lnTo>
                        <a:lnTo>
                          <a:pt x="141" y="653"/>
                        </a:lnTo>
                        <a:lnTo>
                          <a:pt x="78" y="103"/>
                        </a:lnTo>
                        <a:lnTo>
                          <a:pt x="466" y="155"/>
                        </a:lnTo>
                        <a:lnTo>
                          <a:pt x="859" y="238"/>
                        </a:lnTo>
                        <a:lnTo>
                          <a:pt x="1258" y="362"/>
                        </a:lnTo>
                        <a:lnTo>
                          <a:pt x="1273" y="445"/>
                        </a:lnTo>
                        <a:lnTo>
                          <a:pt x="1351" y="450"/>
                        </a:lnTo>
                        <a:lnTo>
                          <a:pt x="1351" y="4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3" name="Freeform 213"/>
                  <p:cNvSpPr>
                    <a:spLocks/>
                  </p:cNvSpPr>
                  <p:nvPr/>
                </p:nvSpPr>
                <p:spPr bwMode="auto">
                  <a:xfrm>
                    <a:off x="3701" y="3238"/>
                    <a:ext cx="84" cy="157"/>
                  </a:xfrm>
                  <a:custGeom>
                    <a:avLst/>
                    <a:gdLst>
                      <a:gd name="T0" fmla="*/ 0 w 337"/>
                      <a:gd name="T1" fmla="*/ 61 h 626"/>
                      <a:gd name="T2" fmla="*/ 53 w 337"/>
                      <a:gd name="T3" fmla="*/ 461 h 626"/>
                      <a:gd name="T4" fmla="*/ 68 w 337"/>
                      <a:gd name="T5" fmla="*/ 502 h 626"/>
                      <a:gd name="T6" fmla="*/ 120 w 337"/>
                      <a:gd name="T7" fmla="*/ 508 h 626"/>
                      <a:gd name="T8" fmla="*/ 115 w 337"/>
                      <a:gd name="T9" fmla="*/ 621 h 626"/>
                      <a:gd name="T10" fmla="*/ 198 w 337"/>
                      <a:gd name="T11" fmla="*/ 626 h 626"/>
                      <a:gd name="T12" fmla="*/ 196 w 337"/>
                      <a:gd name="T13" fmla="*/ 556 h 626"/>
                      <a:gd name="T14" fmla="*/ 325 w 337"/>
                      <a:gd name="T15" fmla="*/ 524 h 626"/>
                      <a:gd name="T16" fmla="*/ 337 w 337"/>
                      <a:gd name="T17" fmla="*/ 118 h 626"/>
                      <a:gd name="T18" fmla="*/ 271 w 337"/>
                      <a:gd name="T19" fmla="*/ 15 h 626"/>
                      <a:gd name="T20" fmla="*/ 223 w 337"/>
                      <a:gd name="T21" fmla="*/ 445 h 626"/>
                      <a:gd name="T22" fmla="*/ 127 w 337"/>
                      <a:gd name="T23" fmla="*/ 475 h 626"/>
                      <a:gd name="T24" fmla="*/ 92 w 337"/>
                      <a:gd name="T25" fmla="*/ 425 h 626"/>
                      <a:gd name="T26" fmla="*/ 39 w 337"/>
                      <a:gd name="T27" fmla="*/ 47 h 626"/>
                      <a:gd name="T28" fmla="*/ 105 w 337"/>
                      <a:gd name="T29" fmla="*/ 108 h 626"/>
                      <a:gd name="T30" fmla="*/ 198 w 337"/>
                      <a:gd name="T31" fmla="*/ 61 h 626"/>
                      <a:gd name="T32" fmla="*/ 106 w 337"/>
                      <a:gd name="T33" fmla="*/ 39 h 626"/>
                      <a:gd name="T34" fmla="*/ 73 w 337"/>
                      <a:gd name="T35" fmla="*/ 0 h 626"/>
                      <a:gd name="T36" fmla="*/ 22 w 337"/>
                      <a:gd name="T37" fmla="*/ 10 h 626"/>
                      <a:gd name="T38" fmla="*/ 0 w 337"/>
                      <a:gd name="T39" fmla="*/ 61 h 626"/>
                      <a:gd name="T40" fmla="*/ 0 w 337"/>
                      <a:gd name="T41" fmla="*/ 61 h 6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37" h="626">
                        <a:moveTo>
                          <a:pt x="0" y="61"/>
                        </a:moveTo>
                        <a:lnTo>
                          <a:pt x="53" y="461"/>
                        </a:lnTo>
                        <a:lnTo>
                          <a:pt x="68" y="502"/>
                        </a:lnTo>
                        <a:lnTo>
                          <a:pt x="120" y="508"/>
                        </a:lnTo>
                        <a:lnTo>
                          <a:pt x="115" y="621"/>
                        </a:lnTo>
                        <a:lnTo>
                          <a:pt x="198" y="626"/>
                        </a:lnTo>
                        <a:lnTo>
                          <a:pt x="196" y="556"/>
                        </a:lnTo>
                        <a:lnTo>
                          <a:pt x="325" y="524"/>
                        </a:lnTo>
                        <a:lnTo>
                          <a:pt x="337" y="118"/>
                        </a:lnTo>
                        <a:lnTo>
                          <a:pt x="271" y="15"/>
                        </a:lnTo>
                        <a:lnTo>
                          <a:pt x="223" y="445"/>
                        </a:lnTo>
                        <a:lnTo>
                          <a:pt x="127" y="475"/>
                        </a:lnTo>
                        <a:lnTo>
                          <a:pt x="92" y="425"/>
                        </a:lnTo>
                        <a:lnTo>
                          <a:pt x="39" y="47"/>
                        </a:lnTo>
                        <a:lnTo>
                          <a:pt x="105" y="108"/>
                        </a:lnTo>
                        <a:lnTo>
                          <a:pt x="198" y="61"/>
                        </a:lnTo>
                        <a:lnTo>
                          <a:pt x="106" y="39"/>
                        </a:lnTo>
                        <a:lnTo>
                          <a:pt x="73" y="0"/>
                        </a:lnTo>
                        <a:lnTo>
                          <a:pt x="22" y="10"/>
                        </a:lnTo>
                        <a:lnTo>
                          <a:pt x="0" y="61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4" name="Freeform 214"/>
                  <p:cNvSpPr>
                    <a:spLocks/>
                  </p:cNvSpPr>
                  <p:nvPr/>
                </p:nvSpPr>
                <p:spPr bwMode="auto">
                  <a:xfrm>
                    <a:off x="3784" y="3064"/>
                    <a:ext cx="288" cy="571"/>
                  </a:xfrm>
                  <a:custGeom>
                    <a:avLst/>
                    <a:gdLst>
                      <a:gd name="T0" fmla="*/ 1153 w 1153"/>
                      <a:gd name="T1" fmla="*/ 0 h 2282"/>
                      <a:gd name="T2" fmla="*/ 508 w 1153"/>
                      <a:gd name="T3" fmla="*/ 337 h 2282"/>
                      <a:gd name="T4" fmla="*/ 140 w 1153"/>
                      <a:gd name="T5" fmla="*/ 601 h 2282"/>
                      <a:gd name="T6" fmla="*/ 62 w 1153"/>
                      <a:gd name="T7" fmla="*/ 1353 h 2282"/>
                      <a:gd name="T8" fmla="*/ 21 w 1153"/>
                      <a:gd name="T9" fmla="*/ 1852 h 2282"/>
                      <a:gd name="T10" fmla="*/ 0 w 1153"/>
                      <a:gd name="T11" fmla="*/ 2282 h 2282"/>
                      <a:gd name="T12" fmla="*/ 165 w 1153"/>
                      <a:gd name="T13" fmla="*/ 2200 h 2282"/>
                      <a:gd name="T14" fmla="*/ 156 w 1153"/>
                      <a:gd name="T15" fmla="*/ 2116 h 2282"/>
                      <a:gd name="T16" fmla="*/ 67 w 1153"/>
                      <a:gd name="T17" fmla="*/ 2132 h 2282"/>
                      <a:gd name="T18" fmla="*/ 124 w 1153"/>
                      <a:gd name="T19" fmla="*/ 2043 h 2282"/>
                      <a:gd name="T20" fmla="*/ 341 w 1153"/>
                      <a:gd name="T21" fmla="*/ 1903 h 2282"/>
                      <a:gd name="T22" fmla="*/ 318 w 1153"/>
                      <a:gd name="T23" fmla="*/ 1858 h 2282"/>
                      <a:gd name="T24" fmla="*/ 114 w 1153"/>
                      <a:gd name="T25" fmla="*/ 1878 h 2282"/>
                      <a:gd name="T26" fmla="*/ 145 w 1153"/>
                      <a:gd name="T27" fmla="*/ 1825 h 2282"/>
                      <a:gd name="T28" fmla="*/ 336 w 1153"/>
                      <a:gd name="T29" fmla="*/ 1795 h 2282"/>
                      <a:gd name="T30" fmla="*/ 398 w 1153"/>
                      <a:gd name="T31" fmla="*/ 1649 h 2282"/>
                      <a:gd name="T32" fmla="*/ 150 w 1153"/>
                      <a:gd name="T33" fmla="*/ 1701 h 2282"/>
                      <a:gd name="T34" fmla="*/ 450 w 1153"/>
                      <a:gd name="T35" fmla="*/ 1561 h 2282"/>
                      <a:gd name="T36" fmla="*/ 491 w 1153"/>
                      <a:gd name="T37" fmla="*/ 1473 h 2282"/>
                      <a:gd name="T38" fmla="*/ 156 w 1153"/>
                      <a:gd name="T39" fmla="*/ 1566 h 2282"/>
                      <a:gd name="T40" fmla="*/ 513 w 1153"/>
                      <a:gd name="T41" fmla="*/ 1390 h 2282"/>
                      <a:gd name="T42" fmla="*/ 574 w 1153"/>
                      <a:gd name="T43" fmla="*/ 1275 h 2282"/>
                      <a:gd name="T44" fmla="*/ 196 w 1153"/>
                      <a:gd name="T45" fmla="*/ 1411 h 2282"/>
                      <a:gd name="T46" fmla="*/ 596 w 1153"/>
                      <a:gd name="T47" fmla="*/ 1204 h 2282"/>
                      <a:gd name="T48" fmla="*/ 672 w 1153"/>
                      <a:gd name="T49" fmla="*/ 1074 h 2282"/>
                      <a:gd name="T50" fmla="*/ 196 w 1153"/>
                      <a:gd name="T51" fmla="*/ 1265 h 2282"/>
                      <a:gd name="T52" fmla="*/ 501 w 1153"/>
                      <a:gd name="T53" fmla="*/ 1074 h 2282"/>
                      <a:gd name="T54" fmla="*/ 704 w 1153"/>
                      <a:gd name="T55" fmla="*/ 986 h 2282"/>
                      <a:gd name="T56" fmla="*/ 750 w 1153"/>
                      <a:gd name="T57" fmla="*/ 908 h 2282"/>
                      <a:gd name="T58" fmla="*/ 486 w 1153"/>
                      <a:gd name="T59" fmla="*/ 975 h 2282"/>
                      <a:gd name="T60" fmla="*/ 238 w 1153"/>
                      <a:gd name="T61" fmla="*/ 1038 h 2282"/>
                      <a:gd name="T62" fmla="*/ 518 w 1153"/>
                      <a:gd name="T63" fmla="*/ 887 h 2282"/>
                      <a:gd name="T64" fmla="*/ 815 w 1153"/>
                      <a:gd name="T65" fmla="*/ 806 h 2282"/>
                      <a:gd name="T66" fmla="*/ 864 w 1153"/>
                      <a:gd name="T67" fmla="*/ 703 h 2282"/>
                      <a:gd name="T68" fmla="*/ 548 w 1153"/>
                      <a:gd name="T69" fmla="*/ 772 h 2282"/>
                      <a:gd name="T70" fmla="*/ 290 w 1153"/>
                      <a:gd name="T71" fmla="*/ 862 h 2282"/>
                      <a:gd name="T72" fmla="*/ 564 w 1153"/>
                      <a:gd name="T73" fmla="*/ 706 h 2282"/>
                      <a:gd name="T74" fmla="*/ 901 w 1153"/>
                      <a:gd name="T75" fmla="*/ 618 h 2282"/>
                      <a:gd name="T76" fmla="*/ 964 w 1153"/>
                      <a:gd name="T77" fmla="*/ 514 h 2282"/>
                      <a:gd name="T78" fmla="*/ 589 w 1153"/>
                      <a:gd name="T79" fmla="*/ 601 h 2282"/>
                      <a:gd name="T80" fmla="*/ 330 w 1153"/>
                      <a:gd name="T81" fmla="*/ 669 h 2282"/>
                      <a:gd name="T82" fmla="*/ 616 w 1153"/>
                      <a:gd name="T83" fmla="*/ 540 h 2282"/>
                      <a:gd name="T84" fmla="*/ 1008 w 1153"/>
                      <a:gd name="T85" fmla="*/ 420 h 2282"/>
                      <a:gd name="T86" fmla="*/ 1035 w 1153"/>
                      <a:gd name="T87" fmla="*/ 322 h 2282"/>
                      <a:gd name="T88" fmla="*/ 589 w 1153"/>
                      <a:gd name="T89" fmla="*/ 405 h 2282"/>
                      <a:gd name="T90" fmla="*/ 911 w 1153"/>
                      <a:gd name="T91" fmla="*/ 254 h 2282"/>
                      <a:gd name="T92" fmla="*/ 1097 w 1153"/>
                      <a:gd name="T93" fmla="*/ 174 h 2282"/>
                      <a:gd name="T94" fmla="*/ 1153 w 1153"/>
                      <a:gd name="T95" fmla="*/ 0 h 2282"/>
                      <a:gd name="T96" fmla="*/ 1153 w 1153"/>
                      <a:gd name="T97" fmla="*/ 0 h 22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53" h="2282">
                        <a:moveTo>
                          <a:pt x="1153" y="0"/>
                        </a:moveTo>
                        <a:lnTo>
                          <a:pt x="508" y="337"/>
                        </a:lnTo>
                        <a:lnTo>
                          <a:pt x="140" y="601"/>
                        </a:lnTo>
                        <a:lnTo>
                          <a:pt x="62" y="1353"/>
                        </a:lnTo>
                        <a:lnTo>
                          <a:pt x="21" y="1852"/>
                        </a:lnTo>
                        <a:lnTo>
                          <a:pt x="0" y="2282"/>
                        </a:lnTo>
                        <a:lnTo>
                          <a:pt x="165" y="2200"/>
                        </a:lnTo>
                        <a:lnTo>
                          <a:pt x="156" y="2116"/>
                        </a:lnTo>
                        <a:lnTo>
                          <a:pt x="67" y="2132"/>
                        </a:lnTo>
                        <a:lnTo>
                          <a:pt x="124" y="2043"/>
                        </a:lnTo>
                        <a:lnTo>
                          <a:pt x="341" y="1903"/>
                        </a:lnTo>
                        <a:lnTo>
                          <a:pt x="318" y="1858"/>
                        </a:lnTo>
                        <a:lnTo>
                          <a:pt x="114" y="1878"/>
                        </a:lnTo>
                        <a:lnTo>
                          <a:pt x="145" y="1825"/>
                        </a:lnTo>
                        <a:lnTo>
                          <a:pt x="336" y="1795"/>
                        </a:lnTo>
                        <a:lnTo>
                          <a:pt x="398" y="1649"/>
                        </a:lnTo>
                        <a:lnTo>
                          <a:pt x="150" y="1701"/>
                        </a:lnTo>
                        <a:lnTo>
                          <a:pt x="450" y="1561"/>
                        </a:lnTo>
                        <a:lnTo>
                          <a:pt x="491" y="1473"/>
                        </a:lnTo>
                        <a:lnTo>
                          <a:pt x="156" y="1566"/>
                        </a:lnTo>
                        <a:lnTo>
                          <a:pt x="513" y="1390"/>
                        </a:lnTo>
                        <a:lnTo>
                          <a:pt x="574" y="1275"/>
                        </a:lnTo>
                        <a:lnTo>
                          <a:pt x="196" y="1411"/>
                        </a:lnTo>
                        <a:lnTo>
                          <a:pt x="596" y="1204"/>
                        </a:lnTo>
                        <a:lnTo>
                          <a:pt x="672" y="1074"/>
                        </a:lnTo>
                        <a:lnTo>
                          <a:pt x="196" y="1265"/>
                        </a:lnTo>
                        <a:lnTo>
                          <a:pt x="501" y="1074"/>
                        </a:lnTo>
                        <a:lnTo>
                          <a:pt x="704" y="986"/>
                        </a:lnTo>
                        <a:lnTo>
                          <a:pt x="750" y="908"/>
                        </a:lnTo>
                        <a:lnTo>
                          <a:pt x="486" y="975"/>
                        </a:lnTo>
                        <a:lnTo>
                          <a:pt x="238" y="1038"/>
                        </a:lnTo>
                        <a:lnTo>
                          <a:pt x="518" y="887"/>
                        </a:lnTo>
                        <a:lnTo>
                          <a:pt x="815" y="806"/>
                        </a:lnTo>
                        <a:lnTo>
                          <a:pt x="864" y="703"/>
                        </a:lnTo>
                        <a:lnTo>
                          <a:pt x="548" y="772"/>
                        </a:lnTo>
                        <a:lnTo>
                          <a:pt x="290" y="862"/>
                        </a:lnTo>
                        <a:lnTo>
                          <a:pt x="564" y="706"/>
                        </a:lnTo>
                        <a:lnTo>
                          <a:pt x="901" y="618"/>
                        </a:lnTo>
                        <a:lnTo>
                          <a:pt x="964" y="514"/>
                        </a:lnTo>
                        <a:lnTo>
                          <a:pt x="589" y="601"/>
                        </a:lnTo>
                        <a:lnTo>
                          <a:pt x="330" y="669"/>
                        </a:lnTo>
                        <a:lnTo>
                          <a:pt x="616" y="540"/>
                        </a:lnTo>
                        <a:lnTo>
                          <a:pt x="1008" y="420"/>
                        </a:lnTo>
                        <a:lnTo>
                          <a:pt x="1035" y="322"/>
                        </a:lnTo>
                        <a:lnTo>
                          <a:pt x="589" y="405"/>
                        </a:lnTo>
                        <a:lnTo>
                          <a:pt x="911" y="254"/>
                        </a:lnTo>
                        <a:lnTo>
                          <a:pt x="1097" y="174"/>
                        </a:lnTo>
                        <a:lnTo>
                          <a:pt x="1153" y="0"/>
                        </a:lnTo>
                        <a:lnTo>
                          <a:pt x="115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5" name="Freeform 215"/>
                  <p:cNvSpPr>
                    <a:spLocks/>
                  </p:cNvSpPr>
                  <p:nvPr/>
                </p:nvSpPr>
                <p:spPr bwMode="auto">
                  <a:xfrm>
                    <a:off x="3798" y="3059"/>
                    <a:ext cx="295" cy="581"/>
                  </a:xfrm>
                  <a:custGeom>
                    <a:avLst/>
                    <a:gdLst>
                      <a:gd name="T0" fmla="*/ 1179 w 1179"/>
                      <a:gd name="T1" fmla="*/ 56 h 2323"/>
                      <a:gd name="T2" fmla="*/ 1118 w 1179"/>
                      <a:gd name="T3" fmla="*/ 368 h 2323"/>
                      <a:gd name="T4" fmla="*/ 988 w 1179"/>
                      <a:gd name="T5" fmla="*/ 938 h 2323"/>
                      <a:gd name="T6" fmla="*/ 952 w 1179"/>
                      <a:gd name="T7" fmla="*/ 1295 h 2323"/>
                      <a:gd name="T8" fmla="*/ 937 w 1179"/>
                      <a:gd name="T9" fmla="*/ 1644 h 2323"/>
                      <a:gd name="T10" fmla="*/ 765 w 1179"/>
                      <a:gd name="T11" fmla="*/ 1826 h 2323"/>
                      <a:gd name="T12" fmla="*/ 594 w 1179"/>
                      <a:gd name="T13" fmla="*/ 1785 h 2323"/>
                      <a:gd name="T14" fmla="*/ 212 w 1179"/>
                      <a:gd name="T15" fmla="*/ 2069 h 2323"/>
                      <a:gd name="T16" fmla="*/ 208 w 1179"/>
                      <a:gd name="T17" fmla="*/ 2287 h 2323"/>
                      <a:gd name="T18" fmla="*/ 0 w 1179"/>
                      <a:gd name="T19" fmla="*/ 2323 h 2323"/>
                      <a:gd name="T20" fmla="*/ 139 w 1179"/>
                      <a:gd name="T21" fmla="*/ 2235 h 2323"/>
                      <a:gd name="T22" fmla="*/ 149 w 1179"/>
                      <a:gd name="T23" fmla="*/ 2084 h 2323"/>
                      <a:gd name="T24" fmla="*/ 497 w 1179"/>
                      <a:gd name="T25" fmla="*/ 1762 h 2323"/>
                      <a:gd name="T26" fmla="*/ 735 w 1179"/>
                      <a:gd name="T27" fmla="*/ 1591 h 2323"/>
                      <a:gd name="T28" fmla="*/ 740 w 1179"/>
                      <a:gd name="T29" fmla="*/ 1747 h 2323"/>
                      <a:gd name="T30" fmla="*/ 884 w 1179"/>
                      <a:gd name="T31" fmla="*/ 1612 h 2323"/>
                      <a:gd name="T32" fmla="*/ 910 w 1179"/>
                      <a:gd name="T33" fmla="*/ 1099 h 2323"/>
                      <a:gd name="T34" fmla="*/ 1065 w 1179"/>
                      <a:gd name="T35" fmla="*/ 352 h 2323"/>
                      <a:gd name="T36" fmla="*/ 1128 w 1179"/>
                      <a:gd name="T37" fmla="*/ 0 h 2323"/>
                      <a:gd name="T38" fmla="*/ 1179 w 1179"/>
                      <a:gd name="T39" fmla="*/ 56 h 2323"/>
                      <a:gd name="T40" fmla="*/ 1179 w 1179"/>
                      <a:gd name="T41" fmla="*/ 56 h 23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79" h="2323">
                        <a:moveTo>
                          <a:pt x="1179" y="56"/>
                        </a:moveTo>
                        <a:lnTo>
                          <a:pt x="1118" y="368"/>
                        </a:lnTo>
                        <a:lnTo>
                          <a:pt x="988" y="938"/>
                        </a:lnTo>
                        <a:lnTo>
                          <a:pt x="952" y="1295"/>
                        </a:lnTo>
                        <a:lnTo>
                          <a:pt x="937" y="1644"/>
                        </a:lnTo>
                        <a:lnTo>
                          <a:pt x="765" y="1826"/>
                        </a:lnTo>
                        <a:lnTo>
                          <a:pt x="594" y="1785"/>
                        </a:lnTo>
                        <a:lnTo>
                          <a:pt x="212" y="2069"/>
                        </a:lnTo>
                        <a:lnTo>
                          <a:pt x="208" y="2287"/>
                        </a:lnTo>
                        <a:lnTo>
                          <a:pt x="0" y="2323"/>
                        </a:lnTo>
                        <a:lnTo>
                          <a:pt x="139" y="2235"/>
                        </a:lnTo>
                        <a:lnTo>
                          <a:pt x="149" y="2084"/>
                        </a:lnTo>
                        <a:lnTo>
                          <a:pt x="497" y="1762"/>
                        </a:lnTo>
                        <a:lnTo>
                          <a:pt x="735" y="1591"/>
                        </a:lnTo>
                        <a:lnTo>
                          <a:pt x="740" y="1747"/>
                        </a:lnTo>
                        <a:lnTo>
                          <a:pt x="884" y="1612"/>
                        </a:lnTo>
                        <a:lnTo>
                          <a:pt x="910" y="1099"/>
                        </a:lnTo>
                        <a:lnTo>
                          <a:pt x="1065" y="352"/>
                        </a:lnTo>
                        <a:lnTo>
                          <a:pt x="1128" y="0"/>
                        </a:lnTo>
                        <a:lnTo>
                          <a:pt x="1179" y="56"/>
                        </a:lnTo>
                        <a:lnTo>
                          <a:pt x="1179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6" name="Freeform 216"/>
                  <p:cNvSpPr>
                    <a:spLocks/>
                  </p:cNvSpPr>
                  <p:nvPr/>
                </p:nvSpPr>
                <p:spPr bwMode="auto">
                  <a:xfrm>
                    <a:off x="3476" y="3508"/>
                    <a:ext cx="303" cy="137"/>
                  </a:xfrm>
                  <a:custGeom>
                    <a:avLst/>
                    <a:gdLst>
                      <a:gd name="T0" fmla="*/ 207 w 1211"/>
                      <a:gd name="T1" fmla="*/ 73 h 547"/>
                      <a:gd name="T2" fmla="*/ 181 w 1211"/>
                      <a:gd name="T3" fmla="*/ 171 h 547"/>
                      <a:gd name="T4" fmla="*/ 0 w 1211"/>
                      <a:gd name="T5" fmla="*/ 264 h 547"/>
                      <a:gd name="T6" fmla="*/ 15 w 1211"/>
                      <a:gd name="T7" fmla="*/ 0 h 547"/>
                      <a:gd name="T8" fmla="*/ 466 w 1211"/>
                      <a:gd name="T9" fmla="*/ 68 h 547"/>
                      <a:gd name="T10" fmla="*/ 987 w 1211"/>
                      <a:gd name="T11" fmla="*/ 234 h 547"/>
                      <a:gd name="T12" fmla="*/ 1050 w 1211"/>
                      <a:gd name="T13" fmla="*/ 476 h 547"/>
                      <a:gd name="T14" fmla="*/ 1211 w 1211"/>
                      <a:gd name="T15" fmla="*/ 547 h 547"/>
                      <a:gd name="T16" fmla="*/ 972 w 1211"/>
                      <a:gd name="T17" fmla="*/ 488 h 547"/>
                      <a:gd name="T18" fmla="*/ 906 w 1211"/>
                      <a:gd name="T19" fmla="*/ 259 h 547"/>
                      <a:gd name="T20" fmla="*/ 486 w 1211"/>
                      <a:gd name="T21" fmla="*/ 114 h 547"/>
                      <a:gd name="T22" fmla="*/ 207 w 1211"/>
                      <a:gd name="T23" fmla="*/ 73 h 547"/>
                      <a:gd name="T24" fmla="*/ 207 w 1211"/>
                      <a:gd name="T25" fmla="*/ 73 h 5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11" h="547">
                        <a:moveTo>
                          <a:pt x="207" y="73"/>
                        </a:moveTo>
                        <a:lnTo>
                          <a:pt x="181" y="171"/>
                        </a:lnTo>
                        <a:lnTo>
                          <a:pt x="0" y="264"/>
                        </a:lnTo>
                        <a:lnTo>
                          <a:pt x="15" y="0"/>
                        </a:lnTo>
                        <a:lnTo>
                          <a:pt x="466" y="68"/>
                        </a:lnTo>
                        <a:lnTo>
                          <a:pt x="987" y="234"/>
                        </a:lnTo>
                        <a:lnTo>
                          <a:pt x="1050" y="476"/>
                        </a:lnTo>
                        <a:lnTo>
                          <a:pt x="1211" y="547"/>
                        </a:lnTo>
                        <a:lnTo>
                          <a:pt x="972" y="488"/>
                        </a:lnTo>
                        <a:lnTo>
                          <a:pt x="906" y="259"/>
                        </a:lnTo>
                        <a:lnTo>
                          <a:pt x="486" y="114"/>
                        </a:lnTo>
                        <a:lnTo>
                          <a:pt x="207" y="73"/>
                        </a:lnTo>
                        <a:lnTo>
                          <a:pt x="207" y="7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7" name="Freeform 217"/>
                  <p:cNvSpPr>
                    <a:spLocks/>
                  </p:cNvSpPr>
                  <p:nvPr/>
                </p:nvSpPr>
                <p:spPr bwMode="auto">
                  <a:xfrm>
                    <a:off x="3360" y="2940"/>
                    <a:ext cx="720" cy="622"/>
                  </a:xfrm>
                  <a:custGeom>
                    <a:avLst/>
                    <a:gdLst>
                      <a:gd name="T0" fmla="*/ 0 w 2881"/>
                      <a:gd name="T1" fmla="*/ 441 h 2489"/>
                      <a:gd name="T2" fmla="*/ 72 w 2881"/>
                      <a:gd name="T3" fmla="*/ 887 h 2489"/>
                      <a:gd name="T4" fmla="*/ 206 w 2881"/>
                      <a:gd name="T5" fmla="*/ 1743 h 2489"/>
                      <a:gd name="T6" fmla="*/ 232 w 2881"/>
                      <a:gd name="T7" fmla="*/ 2152 h 2489"/>
                      <a:gd name="T8" fmla="*/ 253 w 2881"/>
                      <a:gd name="T9" fmla="*/ 2459 h 2489"/>
                      <a:gd name="T10" fmla="*/ 403 w 2881"/>
                      <a:gd name="T11" fmla="*/ 2489 h 2489"/>
                      <a:gd name="T12" fmla="*/ 299 w 2881"/>
                      <a:gd name="T13" fmla="*/ 2391 h 2489"/>
                      <a:gd name="T14" fmla="*/ 289 w 2881"/>
                      <a:gd name="T15" fmla="*/ 2007 h 2489"/>
                      <a:gd name="T16" fmla="*/ 232 w 2881"/>
                      <a:gd name="T17" fmla="*/ 1566 h 2489"/>
                      <a:gd name="T18" fmla="*/ 98 w 2881"/>
                      <a:gd name="T19" fmla="*/ 633 h 2489"/>
                      <a:gd name="T20" fmla="*/ 118 w 2881"/>
                      <a:gd name="T21" fmla="*/ 539 h 2489"/>
                      <a:gd name="T22" fmla="*/ 403 w 2881"/>
                      <a:gd name="T23" fmla="*/ 581 h 2489"/>
                      <a:gd name="T24" fmla="*/ 920 w 2881"/>
                      <a:gd name="T25" fmla="*/ 706 h 2489"/>
                      <a:gd name="T26" fmla="*/ 1645 w 2881"/>
                      <a:gd name="T27" fmla="*/ 945 h 2489"/>
                      <a:gd name="T28" fmla="*/ 1049 w 2881"/>
                      <a:gd name="T29" fmla="*/ 664 h 2489"/>
                      <a:gd name="T30" fmla="*/ 475 w 2881"/>
                      <a:gd name="T31" fmla="*/ 488 h 2489"/>
                      <a:gd name="T32" fmla="*/ 248 w 2881"/>
                      <a:gd name="T33" fmla="*/ 436 h 2489"/>
                      <a:gd name="T34" fmla="*/ 672 w 2881"/>
                      <a:gd name="T35" fmla="*/ 249 h 2489"/>
                      <a:gd name="T36" fmla="*/ 1158 w 2881"/>
                      <a:gd name="T37" fmla="*/ 129 h 2489"/>
                      <a:gd name="T38" fmla="*/ 1593 w 2881"/>
                      <a:gd name="T39" fmla="*/ 83 h 2489"/>
                      <a:gd name="T40" fmla="*/ 2373 w 2881"/>
                      <a:gd name="T41" fmla="*/ 302 h 2489"/>
                      <a:gd name="T42" fmla="*/ 2881 w 2881"/>
                      <a:gd name="T43" fmla="*/ 478 h 2489"/>
                      <a:gd name="T44" fmla="*/ 2581 w 2881"/>
                      <a:gd name="T45" fmla="*/ 327 h 2489"/>
                      <a:gd name="T46" fmla="*/ 2136 w 2881"/>
                      <a:gd name="T47" fmla="*/ 166 h 2489"/>
                      <a:gd name="T48" fmla="*/ 1535 w 2881"/>
                      <a:gd name="T49" fmla="*/ 0 h 2489"/>
                      <a:gd name="T50" fmla="*/ 1013 w 2881"/>
                      <a:gd name="T51" fmla="*/ 68 h 2489"/>
                      <a:gd name="T52" fmla="*/ 465 w 2881"/>
                      <a:gd name="T53" fmla="*/ 234 h 2489"/>
                      <a:gd name="T54" fmla="*/ 0 w 2881"/>
                      <a:gd name="T55" fmla="*/ 441 h 2489"/>
                      <a:gd name="T56" fmla="*/ 0 w 2881"/>
                      <a:gd name="T57" fmla="*/ 441 h 24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1" h="2489">
                        <a:moveTo>
                          <a:pt x="0" y="441"/>
                        </a:moveTo>
                        <a:lnTo>
                          <a:pt x="72" y="887"/>
                        </a:lnTo>
                        <a:lnTo>
                          <a:pt x="206" y="1743"/>
                        </a:lnTo>
                        <a:lnTo>
                          <a:pt x="232" y="2152"/>
                        </a:lnTo>
                        <a:lnTo>
                          <a:pt x="253" y="2459"/>
                        </a:lnTo>
                        <a:lnTo>
                          <a:pt x="403" y="2489"/>
                        </a:lnTo>
                        <a:lnTo>
                          <a:pt x="299" y="2391"/>
                        </a:lnTo>
                        <a:lnTo>
                          <a:pt x="289" y="2007"/>
                        </a:lnTo>
                        <a:lnTo>
                          <a:pt x="232" y="1566"/>
                        </a:lnTo>
                        <a:lnTo>
                          <a:pt x="98" y="633"/>
                        </a:lnTo>
                        <a:lnTo>
                          <a:pt x="118" y="539"/>
                        </a:lnTo>
                        <a:lnTo>
                          <a:pt x="403" y="581"/>
                        </a:lnTo>
                        <a:lnTo>
                          <a:pt x="920" y="706"/>
                        </a:lnTo>
                        <a:lnTo>
                          <a:pt x="1645" y="945"/>
                        </a:lnTo>
                        <a:lnTo>
                          <a:pt x="1049" y="664"/>
                        </a:lnTo>
                        <a:lnTo>
                          <a:pt x="475" y="488"/>
                        </a:lnTo>
                        <a:lnTo>
                          <a:pt x="248" y="436"/>
                        </a:lnTo>
                        <a:lnTo>
                          <a:pt x="672" y="249"/>
                        </a:lnTo>
                        <a:lnTo>
                          <a:pt x="1158" y="129"/>
                        </a:lnTo>
                        <a:lnTo>
                          <a:pt x="1593" y="83"/>
                        </a:lnTo>
                        <a:lnTo>
                          <a:pt x="2373" y="302"/>
                        </a:lnTo>
                        <a:lnTo>
                          <a:pt x="2881" y="478"/>
                        </a:lnTo>
                        <a:lnTo>
                          <a:pt x="2581" y="327"/>
                        </a:lnTo>
                        <a:lnTo>
                          <a:pt x="2136" y="166"/>
                        </a:lnTo>
                        <a:lnTo>
                          <a:pt x="1535" y="0"/>
                        </a:lnTo>
                        <a:lnTo>
                          <a:pt x="1013" y="68"/>
                        </a:lnTo>
                        <a:lnTo>
                          <a:pt x="465" y="234"/>
                        </a:lnTo>
                        <a:lnTo>
                          <a:pt x="0" y="441"/>
                        </a:lnTo>
                        <a:lnTo>
                          <a:pt x="0" y="4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8" name="Freeform 218"/>
                  <p:cNvSpPr>
                    <a:spLocks/>
                  </p:cNvSpPr>
                  <p:nvPr/>
                </p:nvSpPr>
                <p:spPr bwMode="auto">
                  <a:xfrm>
                    <a:off x="3466" y="3012"/>
                    <a:ext cx="79" cy="43"/>
                  </a:xfrm>
                  <a:custGeom>
                    <a:avLst/>
                    <a:gdLst>
                      <a:gd name="T0" fmla="*/ 0 w 315"/>
                      <a:gd name="T1" fmla="*/ 125 h 171"/>
                      <a:gd name="T2" fmla="*/ 170 w 315"/>
                      <a:gd name="T3" fmla="*/ 37 h 171"/>
                      <a:gd name="T4" fmla="*/ 315 w 315"/>
                      <a:gd name="T5" fmla="*/ 0 h 171"/>
                      <a:gd name="T6" fmla="*/ 144 w 315"/>
                      <a:gd name="T7" fmla="*/ 171 h 171"/>
                      <a:gd name="T8" fmla="*/ 0 w 315"/>
                      <a:gd name="T9" fmla="*/ 125 h 171"/>
                      <a:gd name="T10" fmla="*/ 0 w 315"/>
                      <a:gd name="T11" fmla="*/ 125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5" h="171">
                        <a:moveTo>
                          <a:pt x="0" y="125"/>
                        </a:moveTo>
                        <a:lnTo>
                          <a:pt x="170" y="37"/>
                        </a:lnTo>
                        <a:lnTo>
                          <a:pt x="315" y="0"/>
                        </a:lnTo>
                        <a:lnTo>
                          <a:pt x="144" y="171"/>
                        </a:lnTo>
                        <a:lnTo>
                          <a:pt x="0" y="125"/>
                        </a:lnTo>
                        <a:lnTo>
                          <a:pt x="0" y="1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9" name="Freeform 219"/>
                  <p:cNvSpPr>
                    <a:spLocks/>
                  </p:cNvSpPr>
                  <p:nvPr/>
                </p:nvSpPr>
                <p:spPr bwMode="auto">
                  <a:xfrm>
                    <a:off x="3514" y="3003"/>
                    <a:ext cx="73" cy="66"/>
                  </a:xfrm>
                  <a:custGeom>
                    <a:avLst/>
                    <a:gdLst>
                      <a:gd name="T0" fmla="*/ 0 w 296"/>
                      <a:gd name="T1" fmla="*/ 212 h 264"/>
                      <a:gd name="T2" fmla="*/ 171 w 296"/>
                      <a:gd name="T3" fmla="*/ 36 h 264"/>
                      <a:gd name="T4" fmla="*/ 296 w 296"/>
                      <a:gd name="T5" fmla="*/ 0 h 264"/>
                      <a:gd name="T6" fmla="*/ 183 w 296"/>
                      <a:gd name="T7" fmla="*/ 129 h 264"/>
                      <a:gd name="T8" fmla="*/ 130 w 296"/>
                      <a:gd name="T9" fmla="*/ 264 h 264"/>
                      <a:gd name="T10" fmla="*/ 0 w 296"/>
                      <a:gd name="T11" fmla="*/ 212 h 264"/>
                      <a:gd name="T12" fmla="*/ 0 w 296"/>
                      <a:gd name="T13" fmla="*/ 212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6" h="264">
                        <a:moveTo>
                          <a:pt x="0" y="212"/>
                        </a:moveTo>
                        <a:lnTo>
                          <a:pt x="171" y="36"/>
                        </a:lnTo>
                        <a:lnTo>
                          <a:pt x="296" y="0"/>
                        </a:lnTo>
                        <a:lnTo>
                          <a:pt x="183" y="129"/>
                        </a:lnTo>
                        <a:lnTo>
                          <a:pt x="130" y="264"/>
                        </a:lnTo>
                        <a:lnTo>
                          <a:pt x="0" y="212"/>
                        </a:lnTo>
                        <a:lnTo>
                          <a:pt x="0" y="2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0" name="Freeform 220"/>
                  <p:cNvSpPr>
                    <a:spLocks/>
                  </p:cNvSpPr>
                  <p:nvPr/>
                </p:nvSpPr>
                <p:spPr bwMode="auto">
                  <a:xfrm>
                    <a:off x="3559" y="2999"/>
                    <a:ext cx="71" cy="82"/>
                  </a:xfrm>
                  <a:custGeom>
                    <a:avLst/>
                    <a:gdLst>
                      <a:gd name="T0" fmla="*/ 0 w 281"/>
                      <a:gd name="T1" fmla="*/ 287 h 327"/>
                      <a:gd name="T2" fmla="*/ 56 w 281"/>
                      <a:gd name="T3" fmla="*/ 137 h 327"/>
                      <a:gd name="T4" fmla="*/ 191 w 281"/>
                      <a:gd name="T5" fmla="*/ 13 h 327"/>
                      <a:gd name="T6" fmla="*/ 281 w 281"/>
                      <a:gd name="T7" fmla="*/ 0 h 327"/>
                      <a:gd name="T8" fmla="*/ 171 w 281"/>
                      <a:gd name="T9" fmla="*/ 132 h 327"/>
                      <a:gd name="T10" fmla="*/ 146 w 281"/>
                      <a:gd name="T11" fmla="*/ 327 h 327"/>
                      <a:gd name="T12" fmla="*/ 0 w 281"/>
                      <a:gd name="T13" fmla="*/ 287 h 327"/>
                      <a:gd name="T14" fmla="*/ 0 w 281"/>
                      <a:gd name="T15" fmla="*/ 287 h 3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81" h="327">
                        <a:moveTo>
                          <a:pt x="0" y="287"/>
                        </a:moveTo>
                        <a:lnTo>
                          <a:pt x="56" y="137"/>
                        </a:lnTo>
                        <a:lnTo>
                          <a:pt x="191" y="13"/>
                        </a:lnTo>
                        <a:lnTo>
                          <a:pt x="281" y="0"/>
                        </a:lnTo>
                        <a:lnTo>
                          <a:pt x="171" y="132"/>
                        </a:lnTo>
                        <a:lnTo>
                          <a:pt x="146" y="327"/>
                        </a:lnTo>
                        <a:lnTo>
                          <a:pt x="0" y="287"/>
                        </a:lnTo>
                        <a:lnTo>
                          <a:pt x="0" y="2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1" name="Freeform 221"/>
                  <p:cNvSpPr>
                    <a:spLocks/>
                  </p:cNvSpPr>
                  <p:nvPr/>
                </p:nvSpPr>
                <p:spPr bwMode="auto">
                  <a:xfrm>
                    <a:off x="3605" y="3041"/>
                    <a:ext cx="30" cy="56"/>
                  </a:xfrm>
                  <a:custGeom>
                    <a:avLst/>
                    <a:gdLst>
                      <a:gd name="T0" fmla="*/ 0 w 120"/>
                      <a:gd name="T1" fmla="*/ 176 h 223"/>
                      <a:gd name="T2" fmla="*/ 53 w 120"/>
                      <a:gd name="T3" fmla="*/ 0 h 223"/>
                      <a:gd name="T4" fmla="*/ 110 w 120"/>
                      <a:gd name="T5" fmla="*/ 46 h 223"/>
                      <a:gd name="T6" fmla="*/ 120 w 120"/>
                      <a:gd name="T7" fmla="*/ 223 h 223"/>
                      <a:gd name="T8" fmla="*/ 0 w 120"/>
                      <a:gd name="T9" fmla="*/ 176 h 223"/>
                      <a:gd name="T10" fmla="*/ 0 w 120"/>
                      <a:gd name="T11" fmla="*/ 176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0" h="223">
                        <a:moveTo>
                          <a:pt x="0" y="176"/>
                        </a:moveTo>
                        <a:lnTo>
                          <a:pt x="53" y="0"/>
                        </a:lnTo>
                        <a:lnTo>
                          <a:pt x="110" y="46"/>
                        </a:lnTo>
                        <a:lnTo>
                          <a:pt x="120" y="223"/>
                        </a:lnTo>
                        <a:lnTo>
                          <a:pt x="0" y="176"/>
                        </a:lnTo>
                        <a:lnTo>
                          <a:pt x="0" y="1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2" name="Freeform 222"/>
                  <p:cNvSpPr>
                    <a:spLocks/>
                  </p:cNvSpPr>
                  <p:nvPr/>
                </p:nvSpPr>
                <p:spPr bwMode="auto">
                  <a:xfrm>
                    <a:off x="3619" y="3003"/>
                    <a:ext cx="37" cy="43"/>
                  </a:xfrm>
                  <a:custGeom>
                    <a:avLst/>
                    <a:gdLst>
                      <a:gd name="T0" fmla="*/ 0 w 149"/>
                      <a:gd name="T1" fmla="*/ 121 h 168"/>
                      <a:gd name="T2" fmla="*/ 88 w 149"/>
                      <a:gd name="T3" fmla="*/ 0 h 168"/>
                      <a:gd name="T4" fmla="*/ 149 w 149"/>
                      <a:gd name="T5" fmla="*/ 4 h 168"/>
                      <a:gd name="T6" fmla="*/ 68 w 149"/>
                      <a:gd name="T7" fmla="*/ 168 h 168"/>
                      <a:gd name="T8" fmla="*/ 0 w 149"/>
                      <a:gd name="T9" fmla="*/ 121 h 168"/>
                      <a:gd name="T10" fmla="*/ 0 w 149"/>
                      <a:gd name="T11" fmla="*/ 121 h 1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9" h="168">
                        <a:moveTo>
                          <a:pt x="0" y="121"/>
                        </a:moveTo>
                        <a:lnTo>
                          <a:pt x="88" y="0"/>
                        </a:lnTo>
                        <a:lnTo>
                          <a:pt x="149" y="4"/>
                        </a:lnTo>
                        <a:lnTo>
                          <a:pt x="68" y="168"/>
                        </a:lnTo>
                        <a:lnTo>
                          <a:pt x="0" y="121"/>
                        </a:lnTo>
                        <a:lnTo>
                          <a:pt x="0" y="1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3" name="Freeform 223"/>
                  <p:cNvSpPr>
                    <a:spLocks/>
                  </p:cNvSpPr>
                  <p:nvPr/>
                </p:nvSpPr>
                <p:spPr bwMode="auto">
                  <a:xfrm>
                    <a:off x="3645" y="2984"/>
                    <a:ext cx="36" cy="14"/>
                  </a:xfrm>
                  <a:custGeom>
                    <a:avLst/>
                    <a:gdLst>
                      <a:gd name="T0" fmla="*/ 15 w 144"/>
                      <a:gd name="T1" fmla="*/ 26 h 56"/>
                      <a:gd name="T2" fmla="*/ 144 w 144"/>
                      <a:gd name="T3" fmla="*/ 0 h 56"/>
                      <a:gd name="T4" fmla="*/ 83 w 144"/>
                      <a:gd name="T5" fmla="*/ 51 h 56"/>
                      <a:gd name="T6" fmla="*/ 0 w 144"/>
                      <a:gd name="T7" fmla="*/ 56 h 56"/>
                      <a:gd name="T8" fmla="*/ 15 w 144"/>
                      <a:gd name="T9" fmla="*/ 26 h 56"/>
                      <a:gd name="T10" fmla="*/ 15 w 144"/>
                      <a:gd name="T11" fmla="*/ 26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4" h="56">
                        <a:moveTo>
                          <a:pt x="15" y="26"/>
                        </a:moveTo>
                        <a:lnTo>
                          <a:pt x="144" y="0"/>
                        </a:lnTo>
                        <a:lnTo>
                          <a:pt x="83" y="51"/>
                        </a:lnTo>
                        <a:lnTo>
                          <a:pt x="0" y="56"/>
                        </a:lnTo>
                        <a:lnTo>
                          <a:pt x="15" y="26"/>
                        </a:lnTo>
                        <a:lnTo>
                          <a:pt x="15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4" name="Freeform 224"/>
                  <p:cNvSpPr>
                    <a:spLocks/>
                  </p:cNvSpPr>
                  <p:nvPr/>
                </p:nvSpPr>
                <p:spPr bwMode="auto">
                  <a:xfrm>
                    <a:off x="3475" y="3362"/>
                    <a:ext cx="103" cy="97"/>
                  </a:xfrm>
                  <a:custGeom>
                    <a:avLst/>
                    <a:gdLst>
                      <a:gd name="T0" fmla="*/ 14 w 412"/>
                      <a:gd name="T1" fmla="*/ 14 h 389"/>
                      <a:gd name="T2" fmla="*/ 87 w 412"/>
                      <a:gd name="T3" fmla="*/ 33 h 389"/>
                      <a:gd name="T4" fmla="*/ 129 w 412"/>
                      <a:gd name="T5" fmla="*/ 0 h 389"/>
                      <a:gd name="T6" fmla="*/ 216 w 412"/>
                      <a:gd name="T7" fmla="*/ 19 h 389"/>
                      <a:gd name="T8" fmla="*/ 264 w 412"/>
                      <a:gd name="T9" fmla="*/ 87 h 389"/>
                      <a:gd name="T10" fmla="*/ 240 w 412"/>
                      <a:gd name="T11" fmla="*/ 201 h 389"/>
                      <a:gd name="T12" fmla="*/ 412 w 412"/>
                      <a:gd name="T13" fmla="*/ 288 h 389"/>
                      <a:gd name="T14" fmla="*/ 412 w 412"/>
                      <a:gd name="T15" fmla="*/ 331 h 389"/>
                      <a:gd name="T16" fmla="*/ 336 w 412"/>
                      <a:gd name="T17" fmla="*/ 385 h 389"/>
                      <a:gd name="T18" fmla="*/ 250 w 412"/>
                      <a:gd name="T19" fmla="*/ 389 h 389"/>
                      <a:gd name="T20" fmla="*/ 140 w 412"/>
                      <a:gd name="T21" fmla="*/ 331 h 389"/>
                      <a:gd name="T22" fmla="*/ 106 w 412"/>
                      <a:gd name="T23" fmla="*/ 196 h 389"/>
                      <a:gd name="T24" fmla="*/ 24 w 412"/>
                      <a:gd name="T25" fmla="*/ 154 h 389"/>
                      <a:gd name="T26" fmla="*/ 0 w 412"/>
                      <a:gd name="T27" fmla="*/ 96 h 389"/>
                      <a:gd name="T28" fmla="*/ 14 w 412"/>
                      <a:gd name="T29" fmla="*/ 14 h 389"/>
                      <a:gd name="T30" fmla="*/ 14 w 412"/>
                      <a:gd name="T31" fmla="*/ 14 h 3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12" h="389">
                        <a:moveTo>
                          <a:pt x="14" y="14"/>
                        </a:moveTo>
                        <a:lnTo>
                          <a:pt x="87" y="33"/>
                        </a:lnTo>
                        <a:lnTo>
                          <a:pt x="129" y="0"/>
                        </a:lnTo>
                        <a:lnTo>
                          <a:pt x="216" y="19"/>
                        </a:lnTo>
                        <a:lnTo>
                          <a:pt x="264" y="87"/>
                        </a:lnTo>
                        <a:lnTo>
                          <a:pt x="240" y="201"/>
                        </a:lnTo>
                        <a:lnTo>
                          <a:pt x="412" y="288"/>
                        </a:lnTo>
                        <a:lnTo>
                          <a:pt x="412" y="331"/>
                        </a:lnTo>
                        <a:lnTo>
                          <a:pt x="336" y="385"/>
                        </a:lnTo>
                        <a:lnTo>
                          <a:pt x="250" y="389"/>
                        </a:lnTo>
                        <a:lnTo>
                          <a:pt x="140" y="331"/>
                        </a:lnTo>
                        <a:lnTo>
                          <a:pt x="106" y="196"/>
                        </a:lnTo>
                        <a:lnTo>
                          <a:pt x="24" y="154"/>
                        </a:lnTo>
                        <a:lnTo>
                          <a:pt x="0" y="96"/>
                        </a:lnTo>
                        <a:lnTo>
                          <a:pt x="14" y="14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FFF7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5" name="Freeform 225"/>
                  <p:cNvSpPr>
                    <a:spLocks/>
                  </p:cNvSpPr>
                  <p:nvPr/>
                </p:nvSpPr>
                <p:spPr bwMode="auto">
                  <a:xfrm>
                    <a:off x="3481" y="3382"/>
                    <a:ext cx="21" cy="37"/>
                  </a:xfrm>
                  <a:custGeom>
                    <a:avLst/>
                    <a:gdLst>
                      <a:gd name="T0" fmla="*/ 0 w 84"/>
                      <a:gd name="T1" fmla="*/ 48 h 146"/>
                      <a:gd name="T2" fmla="*/ 26 w 84"/>
                      <a:gd name="T3" fmla="*/ 3 h 146"/>
                      <a:gd name="T4" fmla="*/ 79 w 84"/>
                      <a:gd name="T5" fmla="*/ 0 h 146"/>
                      <a:gd name="T6" fmla="*/ 84 w 84"/>
                      <a:gd name="T7" fmla="*/ 146 h 146"/>
                      <a:gd name="T8" fmla="*/ 0 w 84"/>
                      <a:gd name="T9" fmla="*/ 75 h 146"/>
                      <a:gd name="T10" fmla="*/ 0 w 84"/>
                      <a:gd name="T11" fmla="*/ 48 h 146"/>
                      <a:gd name="T12" fmla="*/ 0 w 84"/>
                      <a:gd name="T13" fmla="*/ 48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4" h="146">
                        <a:moveTo>
                          <a:pt x="0" y="48"/>
                        </a:moveTo>
                        <a:lnTo>
                          <a:pt x="26" y="3"/>
                        </a:lnTo>
                        <a:lnTo>
                          <a:pt x="79" y="0"/>
                        </a:lnTo>
                        <a:lnTo>
                          <a:pt x="84" y="146"/>
                        </a:lnTo>
                        <a:lnTo>
                          <a:pt x="0" y="75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6" name="Freeform 226"/>
                  <p:cNvSpPr>
                    <a:spLocks/>
                  </p:cNvSpPr>
                  <p:nvPr/>
                </p:nvSpPr>
                <p:spPr bwMode="auto">
                  <a:xfrm>
                    <a:off x="3514" y="3435"/>
                    <a:ext cx="63" cy="31"/>
                  </a:xfrm>
                  <a:custGeom>
                    <a:avLst/>
                    <a:gdLst>
                      <a:gd name="T0" fmla="*/ 0 w 253"/>
                      <a:gd name="T1" fmla="*/ 31 h 123"/>
                      <a:gd name="T2" fmla="*/ 111 w 253"/>
                      <a:gd name="T3" fmla="*/ 43 h 123"/>
                      <a:gd name="T4" fmla="*/ 130 w 253"/>
                      <a:gd name="T5" fmla="*/ 0 h 123"/>
                      <a:gd name="T6" fmla="*/ 253 w 253"/>
                      <a:gd name="T7" fmla="*/ 21 h 123"/>
                      <a:gd name="T8" fmla="*/ 211 w 253"/>
                      <a:gd name="T9" fmla="*/ 123 h 123"/>
                      <a:gd name="T10" fmla="*/ 58 w 253"/>
                      <a:gd name="T11" fmla="*/ 103 h 123"/>
                      <a:gd name="T12" fmla="*/ 0 w 253"/>
                      <a:gd name="T13" fmla="*/ 31 h 123"/>
                      <a:gd name="T14" fmla="*/ 0 w 253"/>
                      <a:gd name="T15" fmla="*/ 31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3" h="123">
                        <a:moveTo>
                          <a:pt x="0" y="31"/>
                        </a:moveTo>
                        <a:lnTo>
                          <a:pt x="111" y="43"/>
                        </a:lnTo>
                        <a:lnTo>
                          <a:pt x="130" y="0"/>
                        </a:lnTo>
                        <a:lnTo>
                          <a:pt x="253" y="21"/>
                        </a:lnTo>
                        <a:lnTo>
                          <a:pt x="211" y="123"/>
                        </a:lnTo>
                        <a:lnTo>
                          <a:pt x="58" y="103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7" name="Freeform 227"/>
                  <p:cNvSpPr>
                    <a:spLocks/>
                  </p:cNvSpPr>
                  <p:nvPr/>
                </p:nvSpPr>
                <p:spPr bwMode="auto">
                  <a:xfrm>
                    <a:off x="3515" y="3372"/>
                    <a:ext cx="26" cy="35"/>
                  </a:xfrm>
                  <a:custGeom>
                    <a:avLst/>
                    <a:gdLst>
                      <a:gd name="T0" fmla="*/ 51 w 106"/>
                      <a:gd name="T1" fmla="*/ 140 h 140"/>
                      <a:gd name="T2" fmla="*/ 0 w 106"/>
                      <a:gd name="T3" fmla="*/ 31 h 140"/>
                      <a:gd name="T4" fmla="*/ 53 w 106"/>
                      <a:gd name="T5" fmla="*/ 0 h 140"/>
                      <a:gd name="T6" fmla="*/ 106 w 106"/>
                      <a:gd name="T7" fmla="*/ 49 h 140"/>
                      <a:gd name="T8" fmla="*/ 96 w 106"/>
                      <a:gd name="T9" fmla="*/ 128 h 140"/>
                      <a:gd name="T10" fmla="*/ 51 w 106"/>
                      <a:gd name="T11" fmla="*/ 140 h 140"/>
                      <a:gd name="T12" fmla="*/ 51 w 106"/>
                      <a:gd name="T13" fmla="*/ 140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6" h="140">
                        <a:moveTo>
                          <a:pt x="51" y="140"/>
                        </a:moveTo>
                        <a:lnTo>
                          <a:pt x="0" y="31"/>
                        </a:lnTo>
                        <a:lnTo>
                          <a:pt x="53" y="0"/>
                        </a:lnTo>
                        <a:lnTo>
                          <a:pt x="106" y="49"/>
                        </a:lnTo>
                        <a:lnTo>
                          <a:pt x="96" y="128"/>
                        </a:lnTo>
                        <a:lnTo>
                          <a:pt x="51" y="140"/>
                        </a:lnTo>
                        <a:lnTo>
                          <a:pt x="51" y="140"/>
                        </a:lnTo>
                        <a:close/>
                      </a:path>
                    </a:pathLst>
                  </a:custGeom>
                  <a:solidFill>
                    <a:srgbClr val="998A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8" name="Freeform 228"/>
                  <p:cNvSpPr>
                    <a:spLocks/>
                  </p:cNvSpPr>
                  <p:nvPr/>
                </p:nvSpPr>
                <p:spPr bwMode="auto">
                  <a:xfrm>
                    <a:off x="3517" y="3365"/>
                    <a:ext cx="39" cy="62"/>
                  </a:xfrm>
                  <a:custGeom>
                    <a:avLst/>
                    <a:gdLst>
                      <a:gd name="T0" fmla="*/ 71 w 156"/>
                      <a:gd name="T1" fmla="*/ 52 h 249"/>
                      <a:gd name="T2" fmla="*/ 27 w 156"/>
                      <a:gd name="T3" fmla="*/ 120 h 249"/>
                      <a:gd name="T4" fmla="*/ 49 w 156"/>
                      <a:gd name="T5" fmla="*/ 194 h 249"/>
                      <a:gd name="T6" fmla="*/ 156 w 156"/>
                      <a:gd name="T7" fmla="*/ 249 h 249"/>
                      <a:gd name="T8" fmla="*/ 125 w 156"/>
                      <a:gd name="T9" fmla="*/ 176 h 249"/>
                      <a:gd name="T10" fmla="*/ 132 w 156"/>
                      <a:gd name="T11" fmla="*/ 72 h 249"/>
                      <a:gd name="T12" fmla="*/ 73 w 156"/>
                      <a:gd name="T13" fmla="*/ 15 h 249"/>
                      <a:gd name="T14" fmla="*/ 0 w 156"/>
                      <a:gd name="T15" fmla="*/ 0 h 249"/>
                      <a:gd name="T16" fmla="*/ 71 w 156"/>
                      <a:gd name="T17" fmla="*/ 52 h 249"/>
                      <a:gd name="T18" fmla="*/ 71 w 156"/>
                      <a:gd name="T19" fmla="*/ 52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6" h="249">
                        <a:moveTo>
                          <a:pt x="71" y="52"/>
                        </a:moveTo>
                        <a:lnTo>
                          <a:pt x="27" y="120"/>
                        </a:lnTo>
                        <a:lnTo>
                          <a:pt x="49" y="194"/>
                        </a:lnTo>
                        <a:lnTo>
                          <a:pt x="156" y="249"/>
                        </a:lnTo>
                        <a:lnTo>
                          <a:pt x="125" y="176"/>
                        </a:lnTo>
                        <a:lnTo>
                          <a:pt x="132" y="72"/>
                        </a:lnTo>
                        <a:lnTo>
                          <a:pt x="73" y="15"/>
                        </a:lnTo>
                        <a:lnTo>
                          <a:pt x="0" y="0"/>
                        </a:lnTo>
                        <a:lnTo>
                          <a:pt x="71" y="52"/>
                        </a:lnTo>
                        <a:lnTo>
                          <a:pt x="71" y="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9" name="Freeform 229"/>
                  <p:cNvSpPr>
                    <a:spLocks/>
                  </p:cNvSpPr>
                  <p:nvPr/>
                </p:nvSpPr>
                <p:spPr bwMode="auto">
                  <a:xfrm>
                    <a:off x="3472" y="3361"/>
                    <a:ext cx="108" cy="106"/>
                  </a:xfrm>
                  <a:custGeom>
                    <a:avLst/>
                    <a:gdLst>
                      <a:gd name="T0" fmla="*/ 36 w 432"/>
                      <a:gd name="T1" fmla="*/ 61 h 423"/>
                      <a:gd name="T2" fmla="*/ 29 w 432"/>
                      <a:gd name="T3" fmla="*/ 125 h 423"/>
                      <a:gd name="T4" fmla="*/ 88 w 432"/>
                      <a:gd name="T5" fmla="*/ 166 h 423"/>
                      <a:gd name="T6" fmla="*/ 115 w 432"/>
                      <a:gd name="T7" fmla="*/ 112 h 423"/>
                      <a:gd name="T8" fmla="*/ 144 w 432"/>
                      <a:gd name="T9" fmla="*/ 249 h 423"/>
                      <a:gd name="T10" fmla="*/ 196 w 432"/>
                      <a:gd name="T11" fmla="*/ 346 h 423"/>
                      <a:gd name="T12" fmla="*/ 308 w 432"/>
                      <a:gd name="T13" fmla="*/ 393 h 423"/>
                      <a:gd name="T14" fmla="*/ 352 w 432"/>
                      <a:gd name="T15" fmla="*/ 332 h 423"/>
                      <a:gd name="T16" fmla="*/ 427 w 432"/>
                      <a:gd name="T17" fmla="*/ 307 h 423"/>
                      <a:gd name="T18" fmla="*/ 432 w 432"/>
                      <a:gd name="T19" fmla="*/ 364 h 423"/>
                      <a:gd name="T20" fmla="*/ 369 w 432"/>
                      <a:gd name="T21" fmla="*/ 423 h 423"/>
                      <a:gd name="T22" fmla="*/ 245 w 432"/>
                      <a:gd name="T23" fmla="*/ 415 h 423"/>
                      <a:gd name="T24" fmla="*/ 122 w 432"/>
                      <a:gd name="T25" fmla="*/ 361 h 423"/>
                      <a:gd name="T26" fmla="*/ 90 w 432"/>
                      <a:gd name="T27" fmla="*/ 208 h 423"/>
                      <a:gd name="T28" fmla="*/ 36 w 432"/>
                      <a:gd name="T29" fmla="*/ 164 h 423"/>
                      <a:gd name="T30" fmla="*/ 0 w 432"/>
                      <a:gd name="T31" fmla="*/ 112 h 423"/>
                      <a:gd name="T32" fmla="*/ 15 w 432"/>
                      <a:gd name="T33" fmla="*/ 22 h 423"/>
                      <a:gd name="T34" fmla="*/ 93 w 432"/>
                      <a:gd name="T35" fmla="*/ 0 h 423"/>
                      <a:gd name="T36" fmla="*/ 129 w 432"/>
                      <a:gd name="T37" fmla="*/ 17 h 423"/>
                      <a:gd name="T38" fmla="*/ 108 w 432"/>
                      <a:gd name="T39" fmla="*/ 68 h 423"/>
                      <a:gd name="T40" fmla="*/ 75 w 432"/>
                      <a:gd name="T41" fmla="*/ 45 h 423"/>
                      <a:gd name="T42" fmla="*/ 36 w 432"/>
                      <a:gd name="T43" fmla="*/ 61 h 423"/>
                      <a:gd name="T44" fmla="*/ 36 w 432"/>
                      <a:gd name="T45" fmla="*/ 61 h 4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32" h="423">
                        <a:moveTo>
                          <a:pt x="36" y="61"/>
                        </a:moveTo>
                        <a:lnTo>
                          <a:pt x="29" y="125"/>
                        </a:lnTo>
                        <a:lnTo>
                          <a:pt x="88" y="166"/>
                        </a:lnTo>
                        <a:lnTo>
                          <a:pt x="115" y="112"/>
                        </a:lnTo>
                        <a:lnTo>
                          <a:pt x="144" y="249"/>
                        </a:lnTo>
                        <a:lnTo>
                          <a:pt x="196" y="346"/>
                        </a:lnTo>
                        <a:lnTo>
                          <a:pt x="308" y="393"/>
                        </a:lnTo>
                        <a:lnTo>
                          <a:pt x="352" y="332"/>
                        </a:lnTo>
                        <a:lnTo>
                          <a:pt x="427" y="307"/>
                        </a:lnTo>
                        <a:lnTo>
                          <a:pt x="432" y="364"/>
                        </a:lnTo>
                        <a:lnTo>
                          <a:pt x="369" y="423"/>
                        </a:lnTo>
                        <a:lnTo>
                          <a:pt x="245" y="415"/>
                        </a:lnTo>
                        <a:lnTo>
                          <a:pt x="122" y="361"/>
                        </a:lnTo>
                        <a:lnTo>
                          <a:pt x="90" y="208"/>
                        </a:lnTo>
                        <a:lnTo>
                          <a:pt x="36" y="164"/>
                        </a:lnTo>
                        <a:lnTo>
                          <a:pt x="0" y="112"/>
                        </a:lnTo>
                        <a:lnTo>
                          <a:pt x="15" y="22"/>
                        </a:lnTo>
                        <a:lnTo>
                          <a:pt x="93" y="0"/>
                        </a:lnTo>
                        <a:lnTo>
                          <a:pt x="129" y="17"/>
                        </a:lnTo>
                        <a:lnTo>
                          <a:pt x="108" y="68"/>
                        </a:lnTo>
                        <a:lnTo>
                          <a:pt x="75" y="45"/>
                        </a:lnTo>
                        <a:lnTo>
                          <a:pt x="36" y="61"/>
                        </a:lnTo>
                        <a:lnTo>
                          <a:pt x="36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0" name="Freeform 230"/>
                  <p:cNvSpPr>
                    <a:spLocks/>
                  </p:cNvSpPr>
                  <p:nvPr/>
                </p:nvSpPr>
                <p:spPr bwMode="auto">
                  <a:xfrm>
                    <a:off x="3569" y="3248"/>
                    <a:ext cx="62" cy="92"/>
                  </a:xfrm>
                  <a:custGeom>
                    <a:avLst/>
                    <a:gdLst>
                      <a:gd name="T0" fmla="*/ 49 w 246"/>
                      <a:gd name="T1" fmla="*/ 79 h 370"/>
                      <a:gd name="T2" fmla="*/ 176 w 246"/>
                      <a:gd name="T3" fmla="*/ 0 h 370"/>
                      <a:gd name="T4" fmla="*/ 217 w 246"/>
                      <a:gd name="T5" fmla="*/ 52 h 370"/>
                      <a:gd name="T6" fmla="*/ 112 w 246"/>
                      <a:gd name="T7" fmla="*/ 98 h 370"/>
                      <a:gd name="T8" fmla="*/ 119 w 246"/>
                      <a:gd name="T9" fmla="*/ 137 h 370"/>
                      <a:gd name="T10" fmla="*/ 246 w 246"/>
                      <a:gd name="T11" fmla="*/ 103 h 370"/>
                      <a:gd name="T12" fmla="*/ 233 w 246"/>
                      <a:gd name="T13" fmla="*/ 160 h 370"/>
                      <a:gd name="T14" fmla="*/ 138 w 246"/>
                      <a:gd name="T15" fmla="*/ 196 h 370"/>
                      <a:gd name="T16" fmla="*/ 129 w 246"/>
                      <a:gd name="T17" fmla="*/ 223 h 370"/>
                      <a:gd name="T18" fmla="*/ 243 w 246"/>
                      <a:gd name="T19" fmla="*/ 225 h 370"/>
                      <a:gd name="T20" fmla="*/ 205 w 246"/>
                      <a:gd name="T21" fmla="*/ 296 h 370"/>
                      <a:gd name="T22" fmla="*/ 124 w 246"/>
                      <a:gd name="T23" fmla="*/ 284 h 370"/>
                      <a:gd name="T24" fmla="*/ 104 w 246"/>
                      <a:gd name="T25" fmla="*/ 311 h 370"/>
                      <a:gd name="T26" fmla="*/ 173 w 246"/>
                      <a:gd name="T27" fmla="*/ 336 h 370"/>
                      <a:gd name="T28" fmla="*/ 114 w 246"/>
                      <a:gd name="T29" fmla="*/ 362 h 370"/>
                      <a:gd name="T30" fmla="*/ 0 w 246"/>
                      <a:gd name="T31" fmla="*/ 370 h 370"/>
                      <a:gd name="T32" fmla="*/ 68 w 246"/>
                      <a:gd name="T33" fmla="*/ 316 h 370"/>
                      <a:gd name="T34" fmla="*/ 96 w 246"/>
                      <a:gd name="T35" fmla="*/ 201 h 370"/>
                      <a:gd name="T36" fmla="*/ 49 w 246"/>
                      <a:gd name="T37" fmla="*/ 79 h 370"/>
                      <a:gd name="T38" fmla="*/ 49 w 246"/>
                      <a:gd name="T39" fmla="*/ 79 h 3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46" h="370">
                        <a:moveTo>
                          <a:pt x="49" y="79"/>
                        </a:moveTo>
                        <a:lnTo>
                          <a:pt x="176" y="0"/>
                        </a:lnTo>
                        <a:lnTo>
                          <a:pt x="217" y="52"/>
                        </a:lnTo>
                        <a:lnTo>
                          <a:pt x="112" y="98"/>
                        </a:lnTo>
                        <a:lnTo>
                          <a:pt x="119" y="137"/>
                        </a:lnTo>
                        <a:lnTo>
                          <a:pt x="246" y="103"/>
                        </a:lnTo>
                        <a:lnTo>
                          <a:pt x="233" y="160"/>
                        </a:lnTo>
                        <a:lnTo>
                          <a:pt x="138" y="196"/>
                        </a:lnTo>
                        <a:lnTo>
                          <a:pt x="129" y="223"/>
                        </a:lnTo>
                        <a:lnTo>
                          <a:pt x="243" y="225"/>
                        </a:lnTo>
                        <a:lnTo>
                          <a:pt x="205" y="296"/>
                        </a:lnTo>
                        <a:lnTo>
                          <a:pt x="124" y="284"/>
                        </a:lnTo>
                        <a:lnTo>
                          <a:pt x="104" y="311"/>
                        </a:lnTo>
                        <a:lnTo>
                          <a:pt x="173" y="336"/>
                        </a:lnTo>
                        <a:lnTo>
                          <a:pt x="114" y="362"/>
                        </a:lnTo>
                        <a:lnTo>
                          <a:pt x="0" y="370"/>
                        </a:lnTo>
                        <a:lnTo>
                          <a:pt x="68" y="316"/>
                        </a:lnTo>
                        <a:lnTo>
                          <a:pt x="96" y="201"/>
                        </a:lnTo>
                        <a:lnTo>
                          <a:pt x="49" y="79"/>
                        </a:lnTo>
                        <a:lnTo>
                          <a:pt x="49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1" name="Freeform 231"/>
                  <p:cNvSpPr>
                    <a:spLocks/>
                  </p:cNvSpPr>
                  <p:nvPr/>
                </p:nvSpPr>
                <p:spPr bwMode="auto">
                  <a:xfrm>
                    <a:off x="3567" y="3231"/>
                    <a:ext cx="34" cy="27"/>
                  </a:xfrm>
                  <a:custGeom>
                    <a:avLst/>
                    <a:gdLst>
                      <a:gd name="T0" fmla="*/ 31 w 137"/>
                      <a:gd name="T1" fmla="*/ 105 h 105"/>
                      <a:gd name="T2" fmla="*/ 137 w 137"/>
                      <a:gd name="T3" fmla="*/ 22 h 105"/>
                      <a:gd name="T4" fmla="*/ 101 w 137"/>
                      <a:gd name="T5" fmla="*/ 0 h 105"/>
                      <a:gd name="T6" fmla="*/ 0 w 137"/>
                      <a:gd name="T7" fmla="*/ 85 h 105"/>
                      <a:gd name="T8" fmla="*/ 31 w 137"/>
                      <a:gd name="T9" fmla="*/ 105 h 105"/>
                      <a:gd name="T10" fmla="*/ 31 w 137"/>
                      <a:gd name="T11" fmla="*/ 105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37" h="105">
                        <a:moveTo>
                          <a:pt x="31" y="105"/>
                        </a:moveTo>
                        <a:lnTo>
                          <a:pt x="137" y="22"/>
                        </a:lnTo>
                        <a:lnTo>
                          <a:pt x="101" y="0"/>
                        </a:lnTo>
                        <a:lnTo>
                          <a:pt x="0" y="85"/>
                        </a:lnTo>
                        <a:lnTo>
                          <a:pt x="31" y="105"/>
                        </a:lnTo>
                        <a:lnTo>
                          <a:pt x="31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2" name="Freeform 232"/>
                  <p:cNvSpPr>
                    <a:spLocks/>
                  </p:cNvSpPr>
                  <p:nvPr/>
                </p:nvSpPr>
                <p:spPr bwMode="auto">
                  <a:xfrm>
                    <a:off x="3547" y="3221"/>
                    <a:ext cx="27" cy="22"/>
                  </a:xfrm>
                  <a:custGeom>
                    <a:avLst/>
                    <a:gdLst>
                      <a:gd name="T0" fmla="*/ 39 w 107"/>
                      <a:gd name="T1" fmla="*/ 91 h 91"/>
                      <a:gd name="T2" fmla="*/ 107 w 107"/>
                      <a:gd name="T3" fmla="*/ 15 h 91"/>
                      <a:gd name="T4" fmla="*/ 36 w 107"/>
                      <a:gd name="T5" fmla="*/ 0 h 91"/>
                      <a:gd name="T6" fmla="*/ 0 w 107"/>
                      <a:gd name="T7" fmla="*/ 81 h 91"/>
                      <a:gd name="T8" fmla="*/ 39 w 107"/>
                      <a:gd name="T9" fmla="*/ 91 h 91"/>
                      <a:gd name="T10" fmla="*/ 39 w 107"/>
                      <a:gd name="T11" fmla="*/ 9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7" h="91">
                        <a:moveTo>
                          <a:pt x="39" y="91"/>
                        </a:moveTo>
                        <a:lnTo>
                          <a:pt x="107" y="15"/>
                        </a:lnTo>
                        <a:lnTo>
                          <a:pt x="36" y="0"/>
                        </a:lnTo>
                        <a:lnTo>
                          <a:pt x="0" y="81"/>
                        </a:lnTo>
                        <a:lnTo>
                          <a:pt x="39" y="91"/>
                        </a:lnTo>
                        <a:lnTo>
                          <a:pt x="39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3" name="Freeform 233"/>
                  <p:cNvSpPr>
                    <a:spLocks/>
                  </p:cNvSpPr>
                  <p:nvPr/>
                </p:nvSpPr>
                <p:spPr bwMode="auto">
                  <a:xfrm>
                    <a:off x="3527" y="3255"/>
                    <a:ext cx="44" cy="69"/>
                  </a:xfrm>
                  <a:custGeom>
                    <a:avLst/>
                    <a:gdLst>
                      <a:gd name="T0" fmla="*/ 111 w 176"/>
                      <a:gd name="T1" fmla="*/ 17 h 276"/>
                      <a:gd name="T2" fmla="*/ 82 w 176"/>
                      <a:gd name="T3" fmla="*/ 0 h 276"/>
                      <a:gd name="T4" fmla="*/ 18 w 176"/>
                      <a:gd name="T5" fmla="*/ 29 h 276"/>
                      <a:gd name="T6" fmla="*/ 0 w 176"/>
                      <a:gd name="T7" fmla="*/ 81 h 276"/>
                      <a:gd name="T8" fmla="*/ 5 w 176"/>
                      <a:gd name="T9" fmla="*/ 149 h 276"/>
                      <a:gd name="T10" fmla="*/ 35 w 176"/>
                      <a:gd name="T11" fmla="*/ 198 h 276"/>
                      <a:gd name="T12" fmla="*/ 74 w 176"/>
                      <a:gd name="T13" fmla="*/ 244 h 276"/>
                      <a:gd name="T14" fmla="*/ 135 w 176"/>
                      <a:gd name="T15" fmla="*/ 276 h 276"/>
                      <a:gd name="T16" fmla="*/ 176 w 176"/>
                      <a:gd name="T17" fmla="*/ 276 h 276"/>
                      <a:gd name="T18" fmla="*/ 157 w 176"/>
                      <a:gd name="T19" fmla="*/ 249 h 276"/>
                      <a:gd name="T20" fmla="*/ 82 w 176"/>
                      <a:gd name="T21" fmla="*/ 210 h 276"/>
                      <a:gd name="T22" fmla="*/ 123 w 176"/>
                      <a:gd name="T23" fmla="*/ 193 h 276"/>
                      <a:gd name="T24" fmla="*/ 135 w 176"/>
                      <a:gd name="T25" fmla="*/ 169 h 276"/>
                      <a:gd name="T26" fmla="*/ 47 w 176"/>
                      <a:gd name="T27" fmla="*/ 154 h 276"/>
                      <a:gd name="T28" fmla="*/ 121 w 176"/>
                      <a:gd name="T29" fmla="*/ 139 h 276"/>
                      <a:gd name="T30" fmla="*/ 140 w 176"/>
                      <a:gd name="T31" fmla="*/ 100 h 276"/>
                      <a:gd name="T32" fmla="*/ 42 w 176"/>
                      <a:gd name="T33" fmla="*/ 102 h 276"/>
                      <a:gd name="T34" fmla="*/ 49 w 176"/>
                      <a:gd name="T35" fmla="*/ 73 h 276"/>
                      <a:gd name="T36" fmla="*/ 127 w 176"/>
                      <a:gd name="T37" fmla="*/ 52 h 276"/>
                      <a:gd name="T38" fmla="*/ 111 w 176"/>
                      <a:gd name="T39" fmla="*/ 17 h 276"/>
                      <a:gd name="T40" fmla="*/ 111 w 176"/>
                      <a:gd name="T41" fmla="*/ 17 h 2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76" h="276">
                        <a:moveTo>
                          <a:pt x="111" y="17"/>
                        </a:moveTo>
                        <a:lnTo>
                          <a:pt x="82" y="0"/>
                        </a:lnTo>
                        <a:lnTo>
                          <a:pt x="18" y="29"/>
                        </a:lnTo>
                        <a:lnTo>
                          <a:pt x="0" y="81"/>
                        </a:lnTo>
                        <a:lnTo>
                          <a:pt x="5" y="149"/>
                        </a:lnTo>
                        <a:lnTo>
                          <a:pt x="35" y="198"/>
                        </a:lnTo>
                        <a:lnTo>
                          <a:pt x="74" y="244"/>
                        </a:lnTo>
                        <a:lnTo>
                          <a:pt x="135" y="276"/>
                        </a:lnTo>
                        <a:lnTo>
                          <a:pt x="176" y="276"/>
                        </a:lnTo>
                        <a:lnTo>
                          <a:pt x="157" y="249"/>
                        </a:lnTo>
                        <a:lnTo>
                          <a:pt x="82" y="210"/>
                        </a:lnTo>
                        <a:lnTo>
                          <a:pt x="123" y="193"/>
                        </a:lnTo>
                        <a:lnTo>
                          <a:pt x="135" y="169"/>
                        </a:lnTo>
                        <a:lnTo>
                          <a:pt x="47" y="154"/>
                        </a:lnTo>
                        <a:lnTo>
                          <a:pt x="121" y="139"/>
                        </a:lnTo>
                        <a:lnTo>
                          <a:pt x="140" y="100"/>
                        </a:lnTo>
                        <a:lnTo>
                          <a:pt x="42" y="102"/>
                        </a:lnTo>
                        <a:lnTo>
                          <a:pt x="49" y="73"/>
                        </a:lnTo>
                        <a:lnTo>
                          <a:pt x="127" y="52"/>
                        </a:lnTo>
                        <a:lnTo>
                          <a:pt x="111" y="17"/>
                        </a:lnTo>
                        <a:lnTo>
                          <a:pt x="111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4" name="Freeform 234"/>
                  <p:cNvSpPr>
                    <a:spLocks/>
                  </p:cNvSpPr>
                  <p:nvPr/>
                </p:nvSpPr>
                <p:spPr bwMode="auto">
                  <a:xfrm>
                    <a:off x="3511" y="3221"/>
                    <a:ext cx="51" cy="118"/>
                  </a:xfrm>
                  <a:custGeom>
                    <a:avLst/>
                    <a:gdLst>
                      <a:gd name="T0" fmla="*/ 142 w 205"/>
                      <a:gd name="T1" fmla="*/ 0 h 472"/>
                      <a:gd name="T2" fmla="*/ 52 w 205"/>
                      <a:gd name="T3" fmla="*/ 34 h 472"/>
                      <a:gd name="T4" fmla="*/ 15 w 205"/>
                      <a:gd name="T5" fmla="*/ 174 h 472"/>
                      <a:gd name="T6" fmla="*/ 0 w 205"/>
                      <a:gd name="T7" fmla="*/ 298 h 472"/>
                      <a:gd name="T8" fmla="*/ 27 w 205"/>
                      <a:gd name="T9" fmla="*/ 381 h 472"/>
                      <a:gd name="T10" fmla="*/ 105 w 205"/>
                      <a:gd name="T11" fmla="*/ 449 h 472"/>
                      <a:gd name="T12" fmla="*/ 205 w 205"/>
                      <a:gd name="T13" fmla="*/ 472 h 472"/>
                      <a:gd name="T14" fmla="*/ 135 w 205"/>
                      <a:gd name="T15" fmla="*/ 435 h 472"/>
                      <a:gd name="T16" fmla="*/ 52 w 205"/>
                      <a:gd name="T17" fmla="*/ 352 h 472"/>
                      <a:gd name="T18" fmla="*/ 34 w 205"/>
                      <a:gd name="T19" fmla="*/ 267 h 472"/>
                      <a:gd name="T20" fmla="*/ 52 w 205"/>
                      <a:gd name="T21" fmla="*/ 130 h 472"/>
                      <a:gd name="T22" fmla="*/ 107 w 205"/>
                      <a:gd name="T23" fmla="*/ 86 h 472"/>
                      <a:gd name="T24" fmla="*/ 142 w 205"/>
                      <a:gd name="T25" fmla="*/ 0 h 472"/>
                      <a:gd name="T26" fmla="*/ 142 w 205"/>
                      <a:gd name="T27" fmla="*/ 0 h 4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05" h="472">
                        <a:moveTo>
                          <a:pt x="142" y="0"/>
                        </a:moveTo>
                        <a:lnTo>
                          <a:pt x="52" y="34"/>
                        </a:lnTo>
                        <a:lnTo>
                          <a:pt x="15" y="174"/>
                        </a:lnTo>
                        <a:lnTo>
                          <a:pt x="0" y="298"/>
                        </a:lnTo>
                        <a:lnTo>
                          <a:pt x="27" y="381"/>
                        </a:lnTo>
                        <a:lnTo>
                          <a:pt x="105" y="449"/>
                        </a:lnTo>
                        <a:lnTo>
                          <a:pt x="205" y="472"/>
                        </a:lnTo>
                        <a:lnTo>
                          <a:pt x="135" y="435"/>
                        </a:lnTo>
                        <a:lnTo>
                          <a:pt x="52" y="352"/>
                        </a:lnTo>
                        <a:lnTo>
                          <a:pt x="34" y="267"/>
                        </a:lnTo>
                        <a:lnTo>
                          <a:pt x="52" y="130"/>
                        </a:lnTo>
                        <a:lnTo>
                          <a:pt x="107" y="86"/>
                        </a:lnTo>
                        <a:lnTo>
                          <a:pt x="142" y="0"/>
                        </a:lnTo>
                        <a:lnTo>
                          <a:pt x="1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5" name="Freeform 235"/>
                  <p:cNvSpPr>
                    <a:spLocks/>
                  </p:cNvSpPr>
                  <p:nvPr/>
                </p:nvSpPr>
                <p:spPr bwMode="auto">
                  <a:xfrm>
                    <a:off x="3576" y="3188"/>
                    <a:ext cx="15" cy="29"/>
                  </a:xfrm>
                  <a:custGeom>
                    <a:avLst/>
                    <a:gdLst>
                      <a:gd name="T0" fmla="*/ 9 w 62"/>
                      <a:gd name="T1" fmla="*/ 0 h 116"/>
                      <a:gd name="T2" fmla="*/ 62 w 62"/>
                      <a:gd name="T3" fmla="*/ 5 h 116"/>
                      <a:gd name="T4" fmla="*/ 15 w 62"/>
                      <a:gd name="T5" fmla="*/ 116 h 116"/>
                      <a:gd name="T6" fmla="*/ 0 w 62"/>
                      <a:gd name="T7" fmla="*/ 102 h 116"/>
                      <a:gd name="T8" fmla="*/ 9 w 62"/>
                      <a:gd name="T9" fmla="*/ 0 h 116"/>
                      <a:gd name="T10" fmla="*/ 9 w 62"/>
                      <a:gd name="T11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116">
                        <a:moveTo>
                          <a:pt x="9" y="0"/>
                        </a:moveTo>
                        <a:lnTo>
                          <a:pt x="62" y="5"/>
                        </a:lnTo>
                        <a:lnTo>
                          <a:pt x="15" y="116"/>
                        </a:lnTo>
                        <a:lnTo>
                          <a:pt x="0" y="102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6" name="Freeform 236"/>
                  <p:cNvSpPr>
                    <a:spLocks/>
                  </p:cNvSpPr>
                  <p:nvPr/>
                </p:nvSpPr>
                <p:spPr bwMode="auto">
                  <a:xfrm>
                    <a:off x="3542" y="3188"/>
                    <a:ext cx="13" cy="24"/>
                  </a:xfrm>
                  <a:custGeom>
                    <a:avLst/>
                    <a:gdLst>
                      <a:gd name="T0" fmla="*/ 0 w 51"/>
                      <a:gd name="T1" fmla="*/ 10 h 95"/>
                      <a:gd name="T2" fmla="*/ 39 w 51"/>
                      <a:gd name="T3" fmla="*/ 0 h 95"/>
                      <a:gd name="T4" fmla="*/ 51 w 51"/>
                      <a:gd name="T5" fmla="*/ 95 h 95"/>
                      <a:gd name="T6" fmla="*/ 26 w 51"/>
                      <a:gd name="T7" fmla="*/ 93 h 95"/>
                      <a:gd name="T8" fmla="*/ 0 w 51"/>
                      <a:gd name="T9" fmla="*/ 10 h 95"/>
                      <a:gd name="T10" fmla="*/ 0 w 51"/>
                      <a:gd name="T11" fmla="*/ 1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1" h="95">
                        <a:moveTo>
                          <a:pt x="0" y="10"/>
                        </a:moveTo>
                        <a:lnTo>
                          <a:pt x="39" y="0"/>
                        </a:lnTo>
                        <a:lnTo>
                          <a:pt x="51" y="95"/>
                        </a:lnTo>
                        <a:lnTo>
                          <a:pt x="26" y="93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7" name="Freeform 237"/>
                  <p:cNvSpPr>
                    <a:spLocks/>
                  </p:cNvSpPr>
                  <p:nvPr/>
                </p:nvSpPr>
                <p:spPr bwMode="auto">
                  <a:xfrm>
                    <a:off x="3514" y="3202"/>
                    <a:ext cx="22" cy="18"/>
                  </a:xfrm>
                  <a:custGeom>
                    <a:avLst/>
                    <a:gdLst>
                      <a:gd name="T0" fmla="*/ 0 w 88"/>
                      <a:gd name="T1" fmla="*/ 21 h 70"/>
                      <a:gd name="T2" fmla="*/ 34 w 88"/>
                      <a:gd name="T3" fmla="*/ 0 h 70"/>
                      <a:gd name="T4" fmla="*/ 88 w 88"/>
                      <a:gd name="T5" fmla="*/ 70 h 70"/>
                      <a:gd name="T6" fmla="*/ 56 w 88"/>
                      <a:gd name="T7" fmla="*/ 68 h 70"/>
                      <a:gd name="T8" fmla="*/ 0 w 88"/>
                      <a:gd name="T9" fmla="*/ 21 h 70"/>
                      <a:gd name="T10" fmla="*/ 0 w 88"/>
                      <a:gd name="T11" fmla="*/ 2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8" h="70">
                        <a:moveTo>
                          <a:pt x="0" y="21"/>
                        </a:moveTo>
                        <a:lnTo>
                          <a:pt x="34" y="0"/>
                        </a:lnTo>
                        <a:lnTo>
                          <a:pt x="88" y="70"/>
                        </a:lnTo>
                        <a:lnTo>
                          <a:pt x="56" y="68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8" name="Freeform 238"/>
                  <p:cNvSpPr>
                    <a:spLocks/>
                  </p:cNvSpPr>
                  <p:nvPr/>
                </p:nvSpPr>
                <p:spPr bwMode="auto">
                  <a:xfrm>
                    <a:off x="3497" y="3225"/>
                    <a:ext cx="21" cy="15"/>
                  </a:xfrm>
                  <a:custGeom>
                    <a:avLst/>
                    <a:gdLst>
                      <a:gd name="T0" fmla="*/ 0 w 84"/>
                      <a:gd name="T1" fmla="*/ 39 h 60"/>
                      <a:gd name="T2" fmla="*/ 20 w 84"/>
                      <a:gd name="T3" fmla="*/ 0 h 60"/>
                      <a:gd name="T4" fmla="*/ 84 w 84"/>
                      <a:gd name="T5" fmla="*/ 46 h 60"/>
                      <a:gd name="T6" fmla="*/ 70 w 84"/>
                      <a:gd name="T7" fmla="*/ 60 h 60"/>
                      <a:gd name="T8" fmla="*/ 0 w 84"/>
                      <a:gd name="T9" fmla="*/ 39 h 60"/>
                      <a:gd name="T10" fmla="*/ 0 w 84"/>
                      <a:gd name="T11" fmla="*/ 39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4" h="60">
                        <a:moveTo>
                          <a:pt x="0" y="39"/>
                        </a:moveTo>
                        <a:lnTo>
                          <a:pt x="20" y="0"/>
                        </a:lnTo>
                        <a:lnTo>
                          <a:pt x="84" y="46"/>
                        </a:lnTo>
                        <a:lnTo>
                          <a:pt x="70" y="60"/>
                        </a:lnTo>
                        <a:lnTo>
                          <a:pt x="0" y="3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9" name="Freeform 239"/>
                  <p:cNvSpPr>
                    <a:spLocks/>
                  </p:cNvSpPr>
                  <p:nvPr/>
                </p:nvSpPr>
                <p:spPr bwMode="auto">
                  <a:xfrm>
                    <a:off x="3491" y="3259"/>
                    <a:ext cx="19" cy="12"/>
                  </a:xfrm>
                  <a:custGeom>
                    <a:avLst/>
                    <a:gdLst>
                      <a:gd name="T0" fmla="*/ 0 w 78"/>
                      <a:gd name="T1" fmla="*/ 0 h 46"/>
                      <a:gd name="T2" fmla="*/ 78 w 78"/>
                      <a:gd name="T3" fmla="*/ 7 h 46"/>
                      <a:gd name="T4" fmla="*/ 68 w 78"/>
                      <a:gd name="T5" fmla="*/ 41 h 46"/>
                      <a:gd name="T6" fmla="*/ 7 w 78"/>
                      <a:gd name="T7" fmla="*/ 46 h 46"/>
                      <a:gd name="T8" fmla="*/ 0 w 78"/>
                      <a:gd name="T9" fmla="*/ 0 h 46"/>
                      <a:gd name="T10" fmla="*/ 0 w 78"/>
                      <a:gd name="T11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8" h="46">
                        <a:moveTo>
                          <a:pt x="0" y="0"/>
                        </a:moveTo>
                        <a:lnTo>
                          <a:pt x="78" y="7"/>
                        </a:lnTo>
                        <a:lnTo>
                          <a:pt x="68" y="41"/>
                        </a:lnTo>
                        <a:lnTo>
                          <a:pt x="7" y="4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0" name="Freeform 240"/>
                  <p:cNvSpPr>
                    <a:spLocks/>
                  </p:cNvSpPr>
                  <p:nvPr/>
                </p:nvSpPr>
                <p:spPr bwMode="auto">
                  <a:xfrm>
                    <a:off x="3600" y="3201"/>
                    <a:ext cx="27" cy="20"/>
                  </a:xfrm>
                  <a:custGeom>
                    <a:avLst/>
                    <a:gdLst>
                      <a:gd name="T0" fmla="*/ 0 w 107"/>
                      <a:gd name="T1" fmla="*/ 63 h 78"/>
                      <a:gd name="T2" fmla="*/ 63 w 107"/>
                      <a:gd name="T3" fmla="*/ 0 h 78"/>
                      <a:gd name="T4" fmla="*/ 107 w 107"/>
                      <a:gd name="T5" fmla="*/ 37 h 78"/>
                      <a:gd name="T6" fmla="*/ 26 w 107"/>
                      <a:gd name="T7" fmla="*/ 78 h 78"/>
                      <a:gd name="T8" fmla="*/ 0 w 107"/>
                      <a:gd name="T9" fmla="*/ 63 h 78"/>
                      <a:gd name="T10" fmla="*/ 0 w 107"/>
                      <a:gd name="T11" fmla="*/ 63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7" h="78">
                        <a:moveTo>
                          <a:pt x="0" y="63"/>
                        </a:moveTo>
                        <a:lnTo>
                          <a:pt x="63" y="0"/>
                        </a:lnTo>
                        <a:lnTo>
                          <a:pt x="107" y="37"/>
                        </a:lnTo>
                        <a:lnTo>
                          <a:pt x="26" y="78"/>
                        </a:lnTo>
                        <a:lnTo>
                          <a:pt x="0" y="63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1" name="Freeform 241"/>
                  <p:cNvSpPr>
                    <a:spLocks/>
                  </p:cNvSpPr>
                  <p:nvPr/>
                </p:nvSpPr>
                <p:spPr bwMode="auto">
                  <a:xfrm>
                    <a:off x="3622" y="3229"/>
                    <a:ext cx="29" cy="17"/>
                  </a:xfrm>
                  <a:custGeom>
                    <a:avLst/>
                    <a:gdLst>
                      <a:gd name="T0" fmla="*/ 6 w 114"/>
                      <a:gd name="T1" fmla="*/ 44 h 70"/>
                      <a:gd name="T2" fmla="*/ 91 w 114"/>
                      <a:gd name="T3" fmla="*/ 0 h 70"/>
                      <a:gd name="T4" fmla="*/ 114 w 114"/>
                      <a:gd name="T5" fmla="*/ 41 h 70"/>
                      <a:gd name="T6" fmla="*/ 0 w 114"/>
                      <a:gd name="T7" fmla="*/ 70 h 70"/>
                      <a:gd name="T8" fmla="*/ 6 w 114"/>
                      <a:gd name="T9" fmla="*/ 44 h 70"/>
                      <a:gd name="T10" fmla="*/ 6 w 114"/>
                      <a:gd name="T11" fmla="*/ 44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70">
                        <a:moveTo>
                          <a:pt x="6" y="44"/>
                        </a:moveTo>
                        <a:lnTo>
                          <a:pt x="91" y="0"/>
                        </a:lnTo>
                        <a:lnTo>
                          <a:pt x="114" y="41"/>
                        </a:lnTo>
                        <a:lnTo>
                          <a:pt x="0" y="70"/>
                        </a:lnTo>
                        <a:lnTo>
                          <a:pt x="6" y="44"/>
                        </a:lnTo>
                        <a:lnTo>
                          <a:pt x="6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2" name="Freeform 242"/>
                  <p:cNvSpPr>
                    <a:spLocks/>
                  </p:cNvSpPr>
                  <p:nvPr/>
                </p:nvSpPr>
                <p:spPr bwMode="auto">
                  <a:xfrm>
                    <a:off x="3640" y="3263"/>
                    <a:ext cx="25" cy="14"/>
                  </a:xfrm>
                  <a:custGeom>
                    <a:avLst/>
                    <a:gdLst>
                      <a:gd name="T0" fmla="*/ 0 w 101"/>
                      <a:gd name="T1" fmla="*/ 12 h 56"/>
                      <a:gd name="T2" fmla="*/ 96 w 101"/>
                      <a:gd name="T3" fmla="*/ 0 h 56"/>
                      <a:gd name="T4" fmla="*/ 101 w 101"/>
                      <a:gd name="T5" fmla="*/ 56 h 56"/>
                      <a:gd name="T6" fmla="*/ 18 w 101"/>
                      <a:gd name="T7" fmla="*/ 46 h 56"/>
                      <a:gd name="T8" fmla="*/ 0 w 101"/>
                      <a:gd name="T9" fmla="*/ 12 h 56"/>
                      <a:gd name="T10" fmla="*/ 0 w 101"/>
                      <a:gd name="T11" fmla="*/ 12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56">
                        <a:moveTo>
                          <a:pt x="0" y="12"/>
                        </a:moveTo>
                        <a:lnTo>
                          <a:pt x="96" y="0"/>
                        </a:lnTo>
                        <a:lnTo>
                          <a:pt x="101" y="56"/>
                        </a:lnTo>
                        <a:lnTo>
                          <a:pt x="18" y="46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3" name="Freeform 243"/>
                  <p:cNvSpPr>
                    <a:spLocks/>
                  </p:cNvSpPr>
                  <p:nvPr/>
                </p:nvSpPr>
                <p:spPr bwMode="auto">
                  <a:xfrm>
                    <a:off x="3538" y="3292"/>
                    <a:ext cx="129" cy="73"/>
                  </a:xfrm>
                  <a:custGeom>
                    <a:avLst/>
                    <a:gdLst>
                      <a:gd name="T0" fmla="*/ 429 w 516"/>
                      <a:gd name="T1" fmla="*/ 0 h 293"/>
                      <a:gd name="T2" fmla="*/ 516 w 516"/>
                      <a:gd name="T3" fmla="*/ 15 h 293"/>
                      <a:gd name="T4" fmla="*/ 516 w 516"/>
                      <a:gd name="T5" fmla="*/ 56 h 293"/>
                      <a:gd name="T6" fmla="*/ 440 w 516"/>
                      <a:gd name="T7" fmla="*/ 46 h 293"/>
                      <a:gd name="T8" fmla="*/ 406 w 516"/>
                      <a:gd name="T9" fmla="*/ 117 h 293"/>
                      <a:gd name="T10" fmla="*/ 475 w 516"/>
                      <a:gd name="T11" fmla="*/ 168 h 293"/>
                      <a:gd name="T12" fmla="*/ 387 w 516"/>
                      <a:gd name="T13" fmla="*/ 244 h 293"/>
                      <a:gd name="T14" fmla="*/ 294 w 516"/>
                      <a:gd name="T15" fmla="*/ 281 h 293"/>
                      <a:gd name="T16" fmla="*/ 189 w 516"/>
                      <a:gd name="T17" fmla="*/ 293 h 293"/>
                      <a:gd name="T18" fmla="*/ 64 w 516"/>
                      <a:gd name="T19" fmla="*/ 266 h 293"/>
                      <a:gd name="T20" fmla="*/ 3 w 516"/>
                      <a:gd name="T21" fmla="*/ 212 h 293"/>
                      <a:gd name="T22" fmla="*/ 0 w 516"/>
                      <a:gd name="T23" fmla="*/ 181 h 293"/>
                      <a:gd name="T24" fmla="*/ 54 w 516"/>
                      <a:gd name="T25" fmla="*/ 191 h 293"/>
                      <a:gd name="T26" fmla="*/ 93 w 516"/>
                      <a:gd name="T27" fmla="*/ 251 h 293"/>
                      <a:gd name="T28" fmla="*/ 101 w 516"/>
                      <a:gd name="T29" fmla="*/ 210 h 293"/>
                      <a:gd name="T30" fmla="*/ 152 w 516"/>
                      <a:gd name="T31" fmla="*/ 212 h 293"/>
                      <a:gd name="T32" fmla="*/ 178 w 516"/>
                      <a:gd name="T33" fmla="*/ 271 h 293"/>
                      <a:gd name="T34" fmla="*/ 233 w 516"/>
                      <a:gd name="T35" fmla="*/ 269 h 293"/>
                      <a:gd name="T36" fmla="*/ 220 w 516"/>
                      <a:gd name="T37" fmla="*/ 215 h 293"/>
                      <a:gd name="T38" fmla="*/ 250 w 516"/>
                      <a:gd name="T39" fmla="*/ 205 h 293"/>
                      <a:gd name="T40" fmla="*/ 302 w 516"/>
                      <a:gd name="T41" fmla="*/ 254 h 293"/>
                      <a:gd name="T42" fmla="*/ 362 w 516"/>
                      <a:gd name="T43" fmla="*/ 222 h 293"/>
                      <a:gd name="T44" fmla="*/ 325 w 516"/>
                      <a:gd name="T45" fmla="*/ 178 h 293"/>
                      <a:gd name="T46" fmla="*/ 348 w 516"/>
                      <a:gd name="T47" fmla="*/ 139 h 293"/>
                      <a:gd name="T48" fmla="*/ 382 w 516"/>
                      <a:gd name="T49" fmla="*/ 98 h 293"/>
                      <a:gd name="T50" fmla="*/ 408 w 516"/>
                      <a:gd name="T51" fmla="*/ 32 h 293"/>
                      <a:gd name="T52" fmla="*/ 429 w 516"/>
                      <a:gd name="T53" fmla="*/ 0 h 293"/>
                      <a:gd name="T54" fmla="*/ 429 w 516"/>
                      <a:gd name="T55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516" h="293">
                        <a:moveTo>
                          <a:pt x="429" y="0"/>
                        </a:moveTo>
                        <a:lnTo>
                          <a:pt x="516" y="15"/>
                        </a:lnTo>
                        <a:lnTo>
                          <a:pt x="516" y="56"/>
                        </a:lnTo>
                        <a:lnTo>
                          <a:pt x="440" y="46"/>
                        </a:lnTo>
                        <a:lnTo>
                          <a:pt x="406" y="117"/>
                        </a:lnTo>
                        <a:lnTo>
                          <a:pt x="475" y="168"/>
                        </a:lnTo>
                        <a:lnTo>
                          <a:pt x="387" y="244"/>
                        </a:lnTo>
                        <a:lnTo>
                          <a:pt x="294" y="281"/>
                        </a:lnTo>
                        <a:lnTo>
                          <a:pt x="189" y="293"/>
                        </a:lnTo>
                        <a:lnTo>
                          <a:pt x="64" y="266"/>
                        </a:lnTo>
                        <a:lnTo>
                          <a:pt x="3" y="212"/>
                        </a:lnTo>
                        <a:lnTo>
                          <a:pt x="0" y="181"/>
                        </a:lnTo>
                        <a:lnTo>
                          <a:pt x="54" y="191"/>
                        </a:lnTo>
                        <a:lnTo>
                          <a:pt x="93" y="251"/>
                        </a:lnTo>
                        <a:lnTo>
                          <a:pt x="101" y="210"/>
                        </a:lnTo>
                        <a:lnTo>
                          <a:pt x="152" y="212"/>
                        </a:lnTo>
                        <a:lnTo>
                          <a:pt x="178" y="271"/>
                        </a:lnTo>
                        <a:lnTo>
                          <a:pt x="233" y="269"/>
                        </a:lnTo>
                        <a:lnTo>
                          <a:pt x="220" y="215"/>
                        </a:lnTo>
                        <a:lnTo>
                          <a:pt x="250" y="205"/>
                        </a:lnTo>
                        <a:lnTo>
                          <a:pt x="302" y="254"/>
                        </a:lnTo>
                        <a:lnTo>
                          <a:pt x="362" y="222"/>
                        </a:lnTo>
                        <a:lnTo>
                          <a:pt x="325" y="178"/>
                        </a:lnTo>
                        <a:lnTo>
                          <a:pt x="348" y="139"/>
                        </a:lnTo>
                        <a:lnTo>
                          <a:pt x="382" y="98"/>
                        </a:lnTo>
                        <a:lnTo>
                          <a:pt x="408" y="32"/>
                        </a:lnTo>
                        <a:lnTo>
                          <a:pt x="429" y="0"/>
                        </a:lnTo>
                        <a:lnTo>
                          <a:pt x="4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4" name="Freeform 244"/>
                  <p:cNvSpPr>
                    <a:spLocks/>
                  </p:cNvSpPr>
                  <p:nvPr/>
                </p:nvSpPr>
                <p:spPr bwMode="auto">
                  <a:xfrm>
                    <a:off x="3555" y="3308"/>
                    <a:ext cx="134" cy="112"/>
                  </a:xfrm>
                  <a:custGeom>
                    <a:avLst/>
                    <a:gdLst>
                      <a:gd name="T0" fmla="*/ 37 w 535"/>
                      <a:gd name="T1" fmla="*/ 262 h 452"/>
                      <a:gd name="T2" fmla="*/ 186 w 535"/>
                      <a:gd name="T3" fmla="*/ 398 h 452"/>
                      <a:gd name="T4" fmla="*/ 318 w 535"/>
                      <a:gd name="T5" fmla="*/ 452 h 452"/>
                      <a:gd name="T6" fmla="*/ 357 w 535"/>
                      <a:gd name="T7" fmla="*/ 433 h 452"/>
                      <a:gd name="T8" fmla="*/ 251 w 535"/>
                      <a:gd name="T9" fmla="*/ 296 h 452"/>
                      <a:gd name="T10" fmla="*/ 388 w 535"/>
                      <a:gd name="T11" fmla="*/ 400 h 452"/>
                      <a:gd name="T12" fmla="*/ 435 w 535"/>
                      <a:gd name="T13" fmla="*/ 348 h 452"/>
                      <a:gd name="T14" fmla="*/ 347 w 535"/>
                      <a:gd name="T15" fmla="*/ 254 h 452"/>
                      <a:gd name="T16" fmla="*/ 469 w 535"/>
                      <a:gd name="T17" fmla="*/ 303 h 452"/>
                      <a:gd name="T18" fmla="*/ 491 w 535"/>
                      <a:gd name="T19" fmla="*/ 268 h 452"/>
                      <a:gd name="T20" fmla="*/ 425 w 535"/>
                      <a:gd name="T21" fmla="*/ 171 h 452"/>
                      <a:gd name="T22" fmla="*/ 513 w 535"/>
                      <a:gd name="T23" fmla="*/ 213 h 452"/>
                      <a:gd name="T24" fmla="*/ 535 w 535"/>
                      <a:gd name="T25" fmla="*/ 159 h 452"/>
                      <a:gd name="T26" fmla="*/ 466 w 535"/>
                      <a:gd name="T27" fmla="*/ 98 h 452"/>
                      <a:gd name="T28" fmla="*/ 528 w 535"/>
                      <a:gd name="T29" fmla="*/ 110 h 452"/>
                      <a:gd name="T30" fmla="*/ 530 w 535"/>
                      <a:gd name="T31" fmla="*/ 61 h 452"/>
                      <a:gd name="T32" fmla="*/ 471 w 535"/>
                      <a:gd name="T33" fmla="*/ 0 h 452"/>
                      <a:gd name="T34" fmla="*/ 440 w 535"/>
                      <a:gd name="T35" fmla="*/ 96 h 452"/>
                      <a:gd name="T36" fmla="*/ 357 w 535"/>
                      <a:gd name="T37" fmla="*/ 190 h 452"/>
                      <a:gd name="T38" fmla="*/ 254 w 535"/>
                      <a:gd name="T39" fmla="*/ 242 h 452"/>
                      <a:gd name="T40" fmla="*/ 140 w 535"/>
                      <a:gd name="T41" fmla="*/ 254 h 452"/>
                      <a:gd name="T42" fmla="*/ 0 w 535"/>
                      <a:gd name="T43" fmla="*/ 229 h 452"/>
                      <a:gd name="T44" fmla="*/ 37 w 535"/>
                      <a:gd name="T45" fmla="*/ 262 h 452"/>
                      <a:gd name="T46" fmla="*/ 37 w 535"/>
                      <a:gd name="T47" fmla="*/ 262 h 4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35" h="452">
                        <a:moveTo>
                          <a:pt x="37" y="262"/>
                        </a:moveTo>
                        <a:lnTo>
                          <a:pt x="186" y="398"/>
                        </a:lnTo>
                        <a:lnTo>
                          <a:pt x="318" y="452"/>
                        </a:lnTo>
                        <a:lnTo>
                          <a:pt x="357" y="433"/>
                        </a:lnTo>
                        <a:lnTo>
                          <a:pt x="251" y="296"/>
                        </a:lnTo>
                        <a:lnTo>
                          <a:pt x="388" y="400"/>
                        </a:lnTo>
                        <a:lnTo>
                          <a:pt x="435" y="348"/>
                        </a:lnTo>
                        <a:lnTo>
                          <a:pt x="347" y="254"/>
                        </a:lnTo>
                        <a:lnTo>
                          <a:pt x="469" y="303"/>
                        </a:lnTo>
                        <a:lnTo>
                          <a:pt x="491" y="268"/>
                        </a:lnTo>
                        <a:lnTo>
                          <a:pt x="425" y="171"/>
                        </a:lnTo>
                        <a:lnTo>
                          <a:pt x="513" y="213"/>
                        </a:lnTo>
                        <a:lnTo>
                          <a:pt x="535" y="159"/>
                        </a:lnTo>
                        <a:lnTo>
                          <a:pt x="466" y="98"/>
                        </a:lnTo>
                        <a:lnTo>
                          <a:pt x="528" y="110"/>
                        </a:lnTo>
                        <a:lnTo>
                          <a:pt x="530" y="61"/>
                        </a:lnTo>
                        <a:lnTo>
                          <a:pt x="471" y="0"/>
                        </a:lnTo>
                        <a:lnTo>
                          <a:pt x="440" y="96"/>
                        </a:lnTo>
                        <a:lnTo>
                          <a:pt x="357" y="190"/>
                        </a:lnTo>
                        <a:lnTo>
                          <a:pt x="254" y="242"/>
                        </a:lnTo>
                        <a:lnTo>
                          <a:pt x="140" y="254"/>
                        </a:lnTo>
                        <a:lnTo>
                          <a:pt x="0" y="229"/>
                        </a:lnTo>
                        <a:lnTo>
                          <a:pt x="37" y="262"/>
                        </a:lnTo>
                        <a:lnTo>
                          <a:pt x="37" y="2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5" name="Freeform 245"/>
                  <p:cNvSpPr>
                    <a:spLocks/>
                  </p:cNvSpPr>
                  <p:nvPr/>
                </p:nvSpPr>
                <p:spPr bwMode="auto">
                  <a:xfrm>
                    <a:off x="3714" y="3258"/>
                    <a:ext cx="46" cy="91"/>
                  </a:xfrm>
                  <a:custGeom>
                    <a:avLst/>
                    <a:gdLst>
                      <a:gd name="T0" fmla="*/ 0 w 186"/>
                      <a:gd name="T1" fmla="*/ 12 h 363"/>
                      <a:gd name="T2" fmla="*/ 55 w 186"/>
                      <a:gd name="T3" fmla="*/ 52 h 363"/>
                      <a:gd name="T4" fmla="*/ 110 w 186"/>
                      <a:gd name="T5" fmla="*/ 52 h 363"/>
                      <a:gd name="T6" fmla="*/ 186 w 186"/>
                      <a:gd name="T7" fmla="*/ 0 h 363"/>
                      <a:gd name="T8" fmla="*/ 152 w 186"/>
                      <a:gd name="T9" fmla="*/ 325 h 363"/>
                      <a:gd name="T10" fmla="*/ 115 w 186"/>
                      <a:gd name="T11" fmla="*/ 363 h 363"/>
                      <a:gd name="T12" fmla="*/ 118 w 186"/>
                      <a:gd name="T13" fmla="*/ 291 h 363"/>
                      <a:gd name="T14" fmla="*/ 88 w 186"/>
                      <a:gd name="T15" fmla="*/ 303 h 363"/>
                      <a:gd name="T16" fmla="*/ 54 w 186"/>
                      <a:gd name="T17" fmla="*/ 285 h 363"/>
                      <a:gd name="T18" fmla="*/ 35 w 186"/>
                      <a:gd name="T19" fmla="*/ 231 h 363"/>
                      <a:gd name="T20" fmla="*/ 79 w 186"/>
                      <a:gd name="T21" fmla="*/ 255 h 363"/>
                      <a:gd name="T22" fmla="*/ 122 w 186"/>
                      <a:gd name="T23" fmla="*/ 239 h 363"/>
                      <a:gd name="T24" fmla="*/ 129 w 186"/>
                      <a:gd name="T25" fmla="*/ 188 h 363"/>
                      <a:gd name="T26" fmla="*/ 80 w 186"/>
                      <a:gd name="T27" fmla="*/ 202 h 363"/>
                      <a:gd name="T28" fmla="*/ 32 w 186"/>
                      <a:gd name="T29" fmla="*/ 176 h 363"/>
                      <a:gd name="T30" fmla="*/ 16 w 186"/>
                      <a:gd name="T31" fmla="*/ 122 h 363"/>
                      <a:gd name="T32" fmla="*/ 71 w 186"/>
                      <a:gd name="T33" fmla="*/ 151 h 363"/>
                      <a:gd name="T34" fmla="*/ 124 w 186"/>
                      <a:gd name="T35" fmla="*/ 142 h 363"/>
                      <a:gd name="T36" fmla="*/ 122 w 186"/>
                      <a:gd name="T37" fmla="*/ 86 h 363"/>
                      <a:gd name="T38" fmla="*/ 71 w 186"/>
                      <a:gd name="T39" fmla="*/ 94 h 363"/>
                      <a:gd name="T40" fmla="*/ 16 w 186"/>
                      <a:gd name="T41" fmla="*/ 70 h 363"/>
                      <a:gd name="T42" fmla="*/ 0 w 186"/>
                      <a:gd name="T43" fmla="*/ 12 h 363"/>
                      <a:gd name="T44" fmla="*/ 0 w 186"/>
                      <a:gd name="T45" fmla="*/ 12 h 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86" h="363">
                        <a:moveTo>
                          <a:pt x="0" y="12"/>
                        </a:moveTo>
                        <a:lnTo>
                          <a:pt x="55" y="52"/>
                        </a:lnTo>
                        <a:lnTo>
                          <a:pt x="110" y="52"/>
                        </a:lnTo>
                        <a:lnTo>
                          <a:pt x="186" y="0"/>
                        </a:lnTo>
                        <a:lnTo>
                          <a:pt x="152" y="325"/>
                        </a:lnTo>
                        <a:lnTo>
                          <a:pt x="115" y="363"/>
                        </a:lnTo>
                        <a:lnTo>
                          <a:pt x="118" y="291"/>
                        </a:lnTo>
                        <a:lnTo>
                          <a:pt x="88" y="303"/>
                        </a:lnTo>
                        <a:lnTo>
                          <a:pt x="54" y="285"/>
                        </a:lnTo>
                        <a:lnTo>
                          <a:pt x="35" y="231"/>
                        </a:lnTo>
                        <a:lnTo>
                          <a:pt x="79" y="255"/>
                        </a:lnTo>
                        <a:lnTo>
                          <a:pt x="122" y="239"/>
                        </a:lnTo>
                        <a:lnTo>
                          <a:pt x="129" y="188"/>
                        </a:lnTo>
                        <a:lnTo>
                          <a:pt x="80" y="202"/>
                        </a:lnTo>
                        <a:lnTo>
                          <a:pt x="32" y="176"/>
                        </a:lnTo>
                        <a:lnTo>
                          <a:pt x="16" y="122"/>
                        </a:lnTo>
                        <a:lnTo>
                          <a:pt x="71" y="151"/>
                        </a:lnTo>
                        <a:lnTo>
                          <a:pt x="124" y="142"/>
                        </a:lnTo>
                        <a:lnTo>
                          <a:pt x="122" y="86"/>
                        </a:lnTo>
                        <a:lnTo>
                          <a:pt x="71" y="94"/>
                        </a:lnTo>
                        <a:lnTo>
                          <a:pt x="16" y="70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6" name="Freeform 246"/>
                  <p:cNvSpPr>
                    <a:spLocks/>
                  </p:cNvSpPr>
                  <p:nvPr/>
                </p:nvSpPr>
                <p:spPr bwMode="auto">
                  <a:xfrm>
                    <a:off x="3728" y="3412"/>
                    <a:ext cx="58" cy="122"/>
                  </a:xfrm>
                  <a:custGeom>
                    <a:avLst/>
                    <a:gdLst>
                      <a:gd name="T0" fmla="*/ 148 w 231"/>
                      <a:gd name="T1" fmla="*/ 0 h 488"/>
                      <a:gd name="T2" fmla="*/ 101 w 231"/>
                      <a:gd name="T3" fmla="*/ 389 h 488"/>
                      <a:gd name="T4" fmla="*/ 0 w 231"/>
                      <a:gd name="T5" fmla="*/ 425 h 488"/>
                      <a:gd name="T6" fmla="*/ 17 w 231"/>
                      <a:gd name="T7" fmla="*/ 488 h 488"/>
                      <a:gd name="T8" fmla="*/ 127 w 231"/>
                      <a:gd name="T9" fmla="*/ 463 h 488"/>
                      <a:gd name="T10" fmla="*/ 231 w 231"/>
                      <a:gd name="T11" fmla="*/ 72 h 488"/>
                      <a:gd name="T12" fmla="*/ 148 w 231"/>
                      <a:gd name="T13" fmla="*/ 0 h 488"/>
                      <a:gd name="T14" fmla="*/ 148 w 231"/>
                      <a:gd name="T15" fmla="*/ 0 h 4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1" h="488">
                        <a:moveTo>
                          <a:pt x="148" y="0"/>
                        </a:moveTo>
                        <a:lnTo>
                          <a:pt x="101" y="389"/>
                        </a:lnTo>
                        <a:lnTo>
                          <a:pt x="0" y="425"/>
                        </a:lnTo>
                        <a:lnTo>
                          <a:pt x="17" y="488"/>
                        </a:lnTo>
                        <a:lnTo>
                          <a:pt x="127" y="463"/>
                        </a:lnTo>
                        <a:lnTo>
                          <a:pt x="231" y="72"/>
                        </a:lnTo>
                        <a:lnTo>
                          <a:pt x="148" y="0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7" name="Freeform 247"/>
                  <p:cNvSpPr>
                    <a:spLocks/>
                  </p:cNvSpPr>
                  <p:nvPr/>
                </p:nvSpPr>
                <p:spPr bwMode="auto">
                  <a:xfrm>
                    <a:off x="3726" y="3423"/>
                    <a:ext cx="35" cy="85"/>
                  </a:xfrm>
                  <a:custGeom>
                    <a:avLst/>
                    <a:gdLst>
                      <a:gd name="T0" fmla="*/ 6 w 139"/>
                      <a:gd name="T1" fmla="*/ 0 h 338"/>
                      <a:gd name="T2" fmla="*/ 42 w 139"/>
                      <a:gd name="T3" fmla="*/ 35 h 338"/>
                      <a:gd name="T4" fmla="*/ 139 w 139"/>
                      <a:gd name="T5" fmla="*/ 0 h 338"/>
                      <a:gd name="T6" fmla="*/ 106 w 139"/>
                      <a:gd name="T7" fmla="*/ 299 h 338"/>
                      <a:gd name="T8" fmla="*/ 73 w 139"/>
                      <a:gd name="T9" fmla="*/ 338 h 338"/>
                      <a:gd name="T10" fmla="*/ 78 w 139"/>
                      <a:gd name="T11" fmla="*/ 278 h 338"/>
                      <a:gd name="T12" fmla="*/ 55 w 139"/>
                      <a:gd name="T13" fmla="*/ 284 h 338"/>
                      <a:gd name="T14" fmla="*/ 18 w 139"/>
                      <a:gd name="T15" fmla="*/ 255 h 338"/>
                      <a:gd name="T16" fmla="*/ 16 w 139"/>
                      <a:gd name="T17" fmla="*/ 214 h 338"/>
                      <a:gd name="T18" fmla="*/ 52 w 139"/>
                      <a:gd name="T19" fmla="*/ 229 h 338"/>
                      <a:gd name="T20" fmla="*/ 76 w 139"/>
                      <a:gd name="T21" fmla="*/ 214 h 338"/>
                      <a:gd name="T22" fmla="*/ 80 w 139"/>
                      <a:gd name="T23" fmla="*/ 179 h 338"/>
                      <a:gd name="T24" fmla="*/ 44 w 139"/>
                      <a:gd name="T25" fmla="*/ 184 h 338"/>
                      <a:gd name="T26" fmla="*/ 6 w 139"/>
                      <a:gd name="T27" fmla="*/ 156 h 338"/>
                      <a:gd name="T28" fmla="*/ 0 w 139"/>
                      <a:gd name="T29" fmla="*/ 114 h 338"/>
                      <a:gd name="T30" fmla="*/ 44 w 139"/>
                      <a:gd name="T31" fmla="*/ 135 h 338"/>
                      <a:gd name="T32" fmla="*/ 86 w 139"/>
                      <a:gd name="T33" fmla="*/ 117 h 338"/>
                      <a:gd name="T34" fmla="*/ 98 w 139"/>
                      <a:gd name="T35" fmla="*/ 62 h 338"/>
                      <a:gd name="T36" fmla="*/ 45 w 139"/>
                      <a:gd name="T37" fmla="*/ 82 h 338"/>
                      <a:gd name="T38" fmla="*/ 6 w 139"/>
                      <a:gd name="T39" fmla="*/ 53 h 338"/>
                      <a:gd name="T40" fmla="*/ 6 w 139"/>
                      <a:gd name="T41" fmla="*/ 0 h 338"/>
                      <a:gd name="T42" fmla="*/ 6 w 139"/>
                      <a:gd name="T43" fmla="*/ 0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39" h="338">
                        <a:moveTo>
                          <a:pt x="6" y="0"/>
                        </a:moveTo>
                        <a:lnTo>
                          <a:pt x="42" y="35"/>
                        </a:lnTo>
                        <a:lnTo>
                          <a:pt x="139" y="0"/>
                        </a:lnTo>
                        <a:lnTo>
                          <a:pt x="106" y="299"/>
                        </a:lnTo>
                        <a:lnTo>
                          <a:pt x="73" y="338"/>
                        </a:lnTo>
                        <a:lnTo>
                          <a:pt x="78" y="278"/>
                        </a:lnTo>
                        <a:lnTo>
                          <a:pt x="55" y="284"/>
                        </a:lnTo>
                        <a:lnTo>
                          <a:pt x="18" y="255"/>
                        </a:lnTo>
                        <a:lnTo>
                          <a:pt x="16" y="214"/>
                        </a:lnTo>
                        <a:lnTo>
                          <a:pt x="52" y="229"/>
                        </a:lnTo>
                        <a:lnTo>
                          <a:pt x="76" y="214"/>
                        </a:lnTo>
                        <a:lnTo>
                          <a:pt x="80" y="179"/>
                        </a:lnTo>
                        <a:lnTo>
                          <a:pt x="44" y="184"/>
                        </a:lnTo>
                        <a:lnTo>
                          <a:pt x="6" y="156"/>
                        </a:lnTo>
                        <a:lnTo>
                          <a:pt x="0" y="114"/>
                        </a:lnTo>
                        <a:lnTo>
                          <a:pt x="44" y="135"/>
                        </a:lnTo>
                        <a:lnTo>
                          <a:pt x="86" y="117"/>
                        </a:lnTo>
                        <a:lnTo>
                          <a:pt x="98" y="62"/>
                        </a:lnTo>
                        <a:lnTo>
                          <a:pt x="45" y="82"/>
                        </a:lnTo>
                        <a:lnTo>
                          <a:pt x="6" y="53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8" name="Freeform 248"/>
                  <p:cNvSpPr>
                    <a:spLocks/>
                  </p:cNvSpPr>
                  <p:nvPr/>
                </p:nvSpPr>
                <p:spPr bwMode="auto">
                  <a:xfrm>
                    <a:off x="3707" y="3398"/>
                    <a:ext cx="47" cy="130"/>
                  </a:xfrm>
                  <a:custGeom>
                    <a:avLst/>
                    <a:gdLst>
                      <a:gd name="T0" fmla="*/ 13 w 186"/>
                      <a:gd name="T1" fmla="*/ 30 h 519"/>
                      <a:gd name="T2" fmla="*/ 84 w 186"/>
                      <a:gd name="T3" fmla="*/ 0 h 519"/>
                      <a:gd name="T4" fmla="*/ 103 w 186"/>
                      <a:gd name="T5" fmla="*/ 59 h 519"/>
                      <a:gd name="T6" fmla="*/ 186 w 186"/>
                      <a:gd name="T7" fmla="*/ 61 h 519"/>
                      <a:gd name="T8" fmla="*/ 112 w 186"/>
                      <a:gd name="T9" fmla="*/ 108 h 519"/>
                      <a:gd name="T10" fmla="*/ 59 w 186"/>
                      <a:gd name="T11" fmla="*/ 65 h 519"/>
                      <a:gd name="T12" fmla="*/ 71 w 186"/>
                      <a:gd name="T13" fmla="*/ 425 h 519"/>
                      <a:gd name="T14" fmla="*/ 117 w 186"/>
                      <a:gd name="T15" fmla="*/ 485 h 519"/>
                      <a:gd name="T16" fmla="*/ 106 w 186"/>
                      <a:gd name="T17" fmla="*/ 519 h 519"/>
                      <a:gd name="T18" fmla="*/ 51 w 186"/>
                      <a:gd name="T19" fmla="*/ 491 h 519"/>
                      <a:gd name="T20" fmla="*/ 32 w 186"/>
                      <a:gd name="T21" fmla="*/ 341 h 519"/>
                      <a:gd name="T22" fmla="*/ 0 w 186"/>
                      <a:gd name="T23" fmla="*/ 94 h 519"/>
                      <a:gd name="T24" fmla="*/ 13 w 186"/>
                      <a:gd name="T25" fmla="*/ 30 h 519"/>
                      <a:gd name="T26" fmla="*/ 13 w 186"/>
                      <a:gd name="T27" fmla="*/ 30 h 5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86" h="519">
                        <a:moveTo>
                          <a:pt x="13" y="30"/>
                        </a:moveTo>
                        <a:lnTo>
                          <a:pt x="84" y="0"/>
                        </a:lnTo>
                        <a:lnTo>
                          <a:pt x="103" y="59"/>
                        </a:lnTo>
                        <a:lnTo>
                          <a:pt x="186" y="61"/>
                        </a:lnTo>
                        <a:lnTo>
                          <a:pt x="112" y="108"/>
                        </a:lnTo>
                        <a:lnTo>
                          <a:pt x="59" y="65"/>
                        </a:lnTo>
                        <a:lnTo>
                          <a:pt x="71" y="425"/>
                        </a:lnTo>
                        <a:lnTo>
                          <a:pt x="117" y="485"/>
                        </a:lnTo>
                        <a:lnTo>
                          <a:pt x="106" y="519"/>
                        </a:lnTo>
                        <a:lnTo>
                          <a:pt x="51" y="491"/>
                        </a:lnTo>
                        <a:lnTo>
                          <a:pt x="32" y="341"/>
                        </a:lnTo>
                        <a:lnTo>
                          <a:pt x="0" y="94"/>
                        </a:lnTo>
                        <a:lnTo>
                          <a:pt x="13" y="30"/>
                        </a:lnTo>
                        <a:lnTo>
                          <a:pt x="13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9" name="Freeform 249"/>
                  <p:cNvSpPr>
                    <a:spLocks/>
                  </p:cNvSpPr>
                  <p:nvPr/>
                </p:nvSpPr>
                <p:spPr bwMode="auto">
                  <a:xfrm>
                    <a:off x="3657" y="2973"/>
                    <a:ext cx="402" cy="200"/>
                  </a:xfrm>
                  <a:custGeom>
                    <a:avLst/>
                    <a:gdLst>
                      <a:gd name="T0" fmla="*/ 408 w 1607"/>
                      <a:gd name="T1" fmla="*/ 0 h 799"/>
                      <a:gd name="T2" fmla="*/ 167 w 1607"/>
                      <a:gd name="T3" fmla="*/ 60 h 799"/>
                      <a:gd name="T4" fmla="*/ 24 w 1607"/>
                      <a:gd name="T5" fmla="*/ 292 h 799"/>
                      <a:gd name="T6" fmla="*/ 0 w 1607"/>
                      <a:gd name="T7" fmla="*/ 502 h 799"/>
                      <a:gd name="T8" fmla="*/ 629 w 1607"/>
                      <a:gd name="T9" fmla="*/ 799 h 799"/>
                      <a:gd name="T10" fmla="*/ 986 w 1607"/>
                      <a:gd name="T11" fmla="*/ 594 h 799"/>
                      <a:gd name="T12" fmla="*/ 1607 w 1607"/>
                      <a:gd name="T13" fmla="*/ 352 h 799"/>
                      <a:gd name="T14" fmla="*/ 978 w 1607"/>
                      <a:gd name="T15" fmla="*/ 186 h 799"/>
                      <a:gd name="T16" fmla="*/ 408 w 1607"/>
                      <a:gd name="T17" fmla="*/ 0 h 799"/>
                      <a:gd name="T18" fmla="*/ 408 w 1607"/>
                      <a:gd name="T19" fmla="*/ 0 h 7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07" h="799">
                        <a:moveTo>
                          <a:pt x="408" y="0"/>
                        </a:moveTo>
                        <a:lnTo>
                          <a:pt x="167" y="60"/>
                        </a:lnTo>
                        <a:lnTo>
                          <a:pt x="24" y="292"/>
                        </a:lnTo>
                        <a:lnTo>
                          <a:pt x="0" y="502"/>
                        </a:lnTo>
                        <a:lnTo>
                          <a:pt x="629" y="799"/>
                        </a:lnTo>
                        <a:lnTo>
                          <a:pt x="986" y="594"/>
                        </a:lnTo>
                        <a:lnTo>
                          <a:pt x="1607" y="352"/>
                        </a:lnTo>
                        <a:lnTo>
                          <a:pt x="978" y="186"/>
                        </a:lnTo>
                        <a:lnTo>
                          <a:pt x="408" y="0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solidFill>
                    <a:srgbClr val="FFE5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30" name="Freeform 250"/>
                  <p:cNvSpPr>
                    <a:spLocks/>
                  </p:cNvSpPr>
                  <p:nvPr/>
                </p:nvSpPr>
                <p:spPr bwMode="auto">
                  <a:xfrm>
                    <a:off x="3502" y="3295"/>
                    <a:ext cx="9" cy="13"/>
                  </a:xfrm>
                  <a:custGeom>
                    <a:avLst/>
                    <a:gdLst>
                      <a:gd name="T0" fmla="*/ 0 w 36"/>
                      <a:gd name="T1" fmla="*/ 10 h 49"/>
                      <a:gd name="T2" fmla="*/ 36 w 36"/>
                      <a:gd name="T3" fmla="*/ 0 h 49"/>
                      <a:gd name="T4" fmla="*/ 34 w 36"/>
                      <a:gd name="T5" fmla="*/ 30 h 49"/>
                      <a:gd name="T6" fmla="*/ 11 w 36"/>
                      <a:gd name="T7" fmla="*/ 49 h 49"/>
                      <a:gd name="T8" fmla="*/ 0 w 36"/>
                      <a:gd name="T9" fmla="*/ 10 h 49"/>
                      <a:gd name="T10" fmla="*/ 0 w 36"/>
                      <a:gd name="T11" fmla="*/ 1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9">
                        <a:moveTo>
                          <a:pt x="0" y="10"/>
                        </a:moveTo>
                        <a:lnTo>
                          <a:pt x="36" y="0"/>
                        </a:lnTo>
                        <a:lnTo>
                          <a:pt x="34" y="30"/>
                        </a:lnTo>
                        <a:lnTo>
                          <a:pt x="11" y="49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31" name="Freeform 251"/>
                  <p:cNvSpPr>
                    <a:spLocks/>
                  </p:cNvSpPr>
                  <p:nvPr/>
                </p:nvSpPr>
                <p:spPr bwMode="auto">
                  <a:xfrm>
                    <a:off x="3515" y="3318"/>
                    <a:ext cx="15" cy="18"/>
                  </a:xfrm>
                  <a:custGeom>
                    <a:avLst/>
                    <a:gdLst>
                      <a:gd name="T0" fmla="*/ 0 w 60"/>
                      <a:gd name="T1" fmla="*/ 36 h 71"/>
                      <a:gd name="T2" fmla="*/ 45 w 60"/>
                      <a:gd name="T3" fmla="*/ 0 h 71"/>
                      <a:gd name="T4" fmla="*/ 60 w 60"/>
                      <a:gd name="T5" fmla="*/ 29 h 71"/>
                      <a:gd name="T6" fmla="*/ 27 w 60"/>
                      <a:gd name="T7" fmla="*/ 71 h 71"/>
                      <a:gd name="T8" fmla="*/ 0 w 60"/>
                      <a:gd name="T9" fmla="*/ 36 h 71"/>
                      <a:gd name="T10" fmla="*/ 0 w 60"/>
                      <a:gd name="T11" fmla="*/ 36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" h="71">
                        <a:moveTo>
                          <a:pt x="0" y="36"/>
                        </a:moveTo>
                        <a:lnTo>
                          <a:pt x="45" y="0"/>
                        </a:lnTo>
                        <a:lnTo>
                          <a:pt x="60" y="29"/>
                        </a:lnTo>
                        <a:lnTo>
                          <a:pt x="27" y="71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7532" name="Group 252"/>
                <p:cNvGrpSpPr>
                  <a:grpSpLocks/>
                </p:cNvGrpSpPr>
                <p:nvPr/>
              </p:nvGrpSpPr>
              <p:grpSpPr bwMode="auto">
                <a:xfrm>
                  <a:off x="4080" y="2976"/>
                  <a:ext cx="672" cy="756"/>
                  <a:chOff x="2544" y="3456"/>
                  <a:chExt cx="672" cy="756"/>
                </a:xfrm>
              </p:grpSpPr>
              <p:graphicFrame>
                <p:nvGraphicFramePr>
                  <p:cNvPr id="737533" name="Object 253"/>
                  <p:cNvGraphicFramePr>
                    <a:graphicFrameLocks noChangeAspect="1"/>
                  </p:cNvGraphicFramePr>
                  <p:nvPr/>
                </p:nvGraphicFramePr>
                <p:xfrm>
                  <a:off x="2544" y="3456"/>
                  <a:ext cx="629" cy="51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37" name="Clip" r:id="rId8" imgW="1387800" imgH="1143720" progId="MS_ClipArt_Gallery.2">
                          <p:embed/>
                        </p:oleObj>
                      </mc:Choice>
                      <mc:Fallback>
                        <p:oleObj name="Clip" r:id="rId8" imgW="1387800" imgH="114372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44" y="3456"/>
                                <a:ext cx="629" cy="5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737534" name="Object 254"/>
                  <p:cNvGraphicFramePr>
                    <a:graphicFrameLocks noChangeAspect="1"/>
                  </p:cNvGraphicFramePr>
                  <p:nvPr/>
                </p:nvGraphicFramePr>
                <p:xfrm>
                  <a:off x="2832" y="3744"/>
                  <a:ext cx="384" cy="46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38" name="Clip" r:id="rId9" imgW="1992960" imgH="3468960" progId="MS_ClipArt_Gallery.2">
                          <p:embed/>
                        </p:oleObj>
                      </mc:Choice>
                      <mc:Fallback>
                        <p:oleObj name="Clip" r:id="rId9" imgW="1992960" imgH="3468960" progId="MS_ClipArt_Gallery.2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2" y="3744"/>
                                <a:ext cx="384" cy="46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737535" name="Group 255"/>
            <p:cNvGrpSpPr>
              <a:grpSpLocks/>
            </p:cNvGrpSpPr>
            <p:nvPr/>
          </p:nvGrpSpPr>
          <p:grpSpPr bwMode="auto">
            <a:xfrm>
              <a:off x="4608" y="2496"/>
              <a:ext cx="768" cy="729"/>
              <a:chOff x="4608" y="2496"/>
              <a:chExt cx="768" cy="729"/>
            </a:xfrm>
          </p:grpSpPr>
          <p:sp>
            <p:nvSpPr>
              <p:cNvPr id="737536" name="Rectangle 256"/>
              <p:cNvSpPr>
                <a:spLocks noChangeArrowheads="1"/>
              </p:cNvSpPr>
              <p:nvPr/>
            </p:nvSpPr>
            <p:spPr bwMode="auto">
              <a:xfrm>
                <a:off x="4608" y="2496"/>
                <a:ext cx="768" cy="624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r>
                  <a:rPr lang="en-US" sz="24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Bob</a:t>
                </a:r>
              </a:p>
            </p:txBody>
          </p:sp>
          <p:graphicFrame>
            <p:nvGraphicFramePr>
              <p:cNvPr id="737537" name="Object 257"/>
              <p:cNvGraphicFramePr>
                <a:graphicFrameLocks noChangeAspect="1"/>
              </p:cNvGraphicFramePr>
              <p:nvPr/>
            </p:nvGraphicFramePr>
            <p:xfrm>
              <a:off x="4780" y="2932"/>
              <a:ext cx="480" cy="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9" name="Clip" r:id="rId10" imgW="4599000" imgH="2817000" progId="MS_ClipArt_Gallery.2">
                      <p:embed/>
                    </p:oleObj>
                  </mc:Choice>
                  <mc:Fallback>
                    <p:oleObj name="Clip" r:id="rId10" imgW="4599000" imgH="28170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80" y="2932"/>
                            <a:ext cx="480" cy="2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37538" name="Group 258"/>
          <p:cNvGrpSpPr>
            <a:grpSpLocks/>
          </p:cNvGrpSpPr>
          <p:nvPr/>
        </p:nvGrpSpPr>
        <p:grpSpPr bwMode="auto">
          <a:xfrm flipH="1">
            <a:off x="2286000" y="4519613"/>
            <a:ext cx="762000" cy="455612"/>
            <a:chOff x="1152" y="3651"/>
            <a:chExt cx="477" cy="287"/>
          </a:xfrm>
        </p:grpSpPr>
        <p:sp>
          <p:nvSpPr>
            <p:cNvPr id="737539" name="Freeform 259"/>
            <p:cNvSpPr>
              <a:spLocks/>
            </p:cNvSpPr>
            <p:nvPr/>
          </p:nvSpPr>
          <p:spPr bwMode="auto">
            <a:xfrm>
              <a:off x="1538" y="3673"/>
              <a:ext cx="83" cy="148"/>
            </a:xfrm>
            <a:custGeom>
              <a:avLst/>
              <a:gdLst>
                <a:gd name="T0" fmla="*/ 0 w 582"/>
                <a:gd name="T1" fmla="*/ 147 h 1037"/>
                <a:gd name="T2" fmla="*/ 252 w 582"/>
                <a:gd name="T3" fmla="*/ 388 h 1037"/>
                <a:gd name="T4" fmla="*/ 282 w 582"/>
                <a:gd name="T5" fmla="*/ 686 h 1037"/>
                <a:gd name="T6" fmla="*/ 189 w 582"/>
                <a:gd name="T7" fmla="*/ 964 h 1037"/>
                <a:gd name="T8" fmla="*/ 506 w 582"/>
                <a:gd name="T9" fmla="*/ 1037 h 1037"/>
                <a:gd name="T10" fmla="*/ 582 w 582"/>
                <a:gd name="T11" fmla="*/ 653 h 1037"/>
                <a:gd name="T12" fmla="*/ 515 w 582"/>
                <a:gd name="T13" fmla="*/ 346 h 1037"/>
                <a:gd name="T14" fmla="*/ 224 w 582"/>
                <a:gd name="T15" fmla="*/ 0 h 1037"/>
                <a:gd name="T16" fmla="*/ 0 w 582"/>
                <a:gd name="T17" fmla="*/ 147 h 1037"/>
                <a:gd name="T18" fmla="*/ 0 w 582"/>
                <a:gd name="T19" fmla="*/ 14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2" h="1037">
                  <a:moveTo>
                    <a:pt x="0" y="147"/>
                  </a:moveTo>
                  <a:lnTo>
                    <a:pt x="252" y="388"/>
                  </a:lnTo>
                  <a:lnTo>
                    <a:pt x="282" y="686"/>
                  </a:lnTo>
                  <a:lnTo>
                    <a:pt x="189" y="964"/>
                  </a:lnTo>
                  <a:lnTo>
                    <a:pt x="506" y="1037"/>
                  </a:lnTo>
                  <a:lnTo>
                    <a:pt x="582" y="653"/>
                  </a:lnTo>
                  <a:lnTo>
                    <a:pt x="515" y="346"/>
                  </a:lnTo>
                  <a:lnTo>
                    <a:pt x="224" y="0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5CF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0" name="Freeform 260"/>
            <p:cNvSpPr>
              <a:spLocks/>
            </p:cNvSpPr>
            <p:nvPr/>
          </p:nvSpPr>
          <p:spPr bwMode="auto">
            <a:xfrm>
              <a:off x="1158" y="3659"/>
              <a:ext cx="455" cy="268"/>
            </a:xfrm>
            <a:custGeom>
              <a:avLst/>
              <a:gdLst>
                <a:gd name="T0" fmla="*/ 0 w 3190"/>
                <a:gd name="T1" fmla="*/ 1513 h 1874"/>
                <a:gd name="T2" fmla="*/ 130 w 3190"/>
                <a:gd name="T3" fmla="*/ 1238 h 1874"/>
                <a:gd name="T4" fmla="*/ 1569 w 3190"/>
                <a:gd name="T5" fmla="*/ 759 h 1874"/>
                <a:gd name="T6" fmla="*/ 1548 w 3190"/>
                <a:gd name="T7" fmla="*/ 578 h 1874"/>
                <a:gd name="T8" fmla="*/ 1848 w 3190"/>
                <a:gd name="T9" fmla="*/ 477 h 1874"/>
                <a:gd name="T10" fmla="*/ 2063 w 3190"/>
                <a:gd name="T11" fmla="*/ 173 h 1874"/>
                <a:gd name="T12" fmla="*/ 2333 w 3190"/>
                <a:gd name="T13" fmla="*/ 25 h 1874"/>
                <a:gd name="T14" fmla="*/ 2612 w 3190"/>
                <a:gd name="T15" fmla="*/ 0 h 1874"/>
                <a:gd name="T16" fmla="*/ 2958 w 3190"/>
                <a:gd name="T17" fmla="*/ 118 h 1874"/>
                <a:gd name="T18" fmla="*/ 2375 w 3190"/>
                <a:gd name="T19" fmla="*/ 574 h 1874"/>
                <a:gd name="T20" fmla="*/ 2532 w 3190"/>
                <a:gd name="T21" fmla="*/ 918 h 1874"/>
                <a:gd name="T22" fmla="*/ 3190 w 3190"/>
                <a:gd name="T23" fmla="*/ 1032 h 1874"/>
                <a:gd name="T24" fmla="*/ 2988 w 3190"/>
                <a:gd name="T25" fmla="*/ 1305 h 1874"/>
                <a:gd name="T26" fmla="*/ 2700 w 3190"/>
                <a:gd name="T27" fmla="*/ 1486 h 1874"/>
                <a:gd name="T28" fmla="*/ 2414 w 3190"/>
                <a:gd name="T29" fmla="*/ 1486 h 1874"/>
                <a:gd name="T30" fmla="*/ 2050 w 3190"/>
                <a:gd name="T31" fmla="*/ 1348 h 1874"/>
                <a:gd name="T32" fmla="*/ 1751 w 3190"/>
                <a:gd name="T33" fmla="*/ 1461 h 1874"/>
                <a:gd name="T34" fmla="*/ 1653 w 3190"/>
                <a:gd name="T35" fmla="*/ 1226 h 1874"/>
                <a:gd name="T36" fmla="*/ 1426 w 3190"/>
                <a:gd name="T37" fmla="*/ 1559 h 1874"/>
                <a:gd name="T38" fmla="*/ 1270 w 3190"/>
                <a:gd name="T39" fmla="*/ 1412 h 1874"/>
                <a:gd name="T40" fmla="*/ 1122 w 3190"/>
                <a:gd name="T41" fmla="*/ 1668 h 1874"/>
                <a:gd name="T42" fmla="*/ 983 w 3190"/>
                <a:gd name="T43" fmla="*/ 1486 h 1874"/>
                <a:gd name="T44" fmla="*/ 819 w 3190"/>
                <a:gd name="T45" fmla="*/ 1765 h 1874"/>
                <a:gd name="T46" fmla="*/ 713 w 3190"/>
                <a:gd name="T47" fmla="*/ 1575 h 1874"/>
                <a:gd name="T48" fmla="*/ 535 w 3190"/>
                <a:gd name="T49" fmla="*/ 1845 h 1874"/>
                <a:gd name="T50" fmla="*/ 396 w 3190"/>
                <a:gd name="T51" fmla="*/ 1702 h 1874"/>
                <a:gd name="T52" fmla="*/ 270 w 3190"/>
                <a:gd name="T53" fmla="*/ 1874 h 1874"/>
                <a:gd name="T54" fmla="*/ 92 w 3190"/>
                <a:gd name="T55" fmla="*/ 1718 h 1874"/>
                <a:gd name="T56" fmla="*/ 0 w 3190"/>
                <a:gd name="T57" fmla="*/ 1513 h 1874"/>
                <a:gd name="T58" fmla="*/ 0 w 3190"/>
                <a:gd name="T59" fmla="*/ 151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0" h="1874">
                  <a:moveTo>
                    <a:pt x="0" y="1513"/>
                  </a:moveTo>
                  <a:lnTo>
                    <a:pt x="130" y="1238"/>
                  </a:lnTo>
                  <a:lnTo>
                    <a:pt x="1569" y="759"/>
                  </a:lnTo>
                  <a:lnTo>
                    <a:pt x="1548" y="578"/>
                  </a:lnTo>
                  <a:lnTo>
                    <a:pt x="1848" y="477"/>
                  </a:lnTo>
                  <a:lnTo>
                    <a:pt x="2063" y="173"/>
                  </a:lnTo>
                  <a:lnTo>
                    <a:pt x="2333" y="25"/>
                  </a:lnTo>
                  <a:lnTo>
                    <a:pt x="2612" y="0"/>
                  </a:lnTo>
                  <a:lnTo>
                    <a:pt x="2958" y="118"/>
                  </a:lnTo>
                  <a:lnTo>
                    <a:pt x="2375" y="574"/>
                  </a:lnTo>
                  <a:lnTo>
                    <a:pt x="2532" y="918"/>
                  </a:lnTo>
                  <a:lnTo>
                    <a:pt x="3190" y="1032"/>
                  </a:lnTo>
                  <a:lnTo>
                    <a:pt x="2988" y="1305"/>
                  </a:lnTo>
                  <a:lnTo>
                    <a:pt x="2700" y="1486"/>
                  </a:lnTo>
                  <a:lnTo>
                    <a:pt x="2414" y="1486"/>
                  </a:lnTo>
                  <a:lnTo>
                    <a:pt x="2050" y="1348"/>
                  </a:lnTo>
                  <a:lnTo>
                    <a:pt x="1751" y="1461"/>
                  </a:lnTo>
                  <a:lnTo>
                    <a:pt x="1653" y="1226"/>
                  </a:lnTo>
                  <a:lnTo>
                    <a:pt x="1426" y="1559"/>
                  </a:lnTo>
                  <a:lnTo>
                    <a:pt x="1270" y="1412"/>
                  </a:lnTo>
                  <a:lnTo>
                    <a:pt x="1122" y="1668"/>
                  </a:lnTo>
                  <a:lnTo>
                    <a:pt x="983" y="1486"/>
                  </a:lnTo>
                  <a:lnTo>
                    <a:pt x="819" y="1765"/>
                  </a:lnTo>
                  <a:lnTo>
                    <a:pt x="713" y="1575"/>
                  </a:lnTo>
                  <a:lnTo>
                    <a:pt x="535" y="1845"/>
                  </a:lnTo>
                  <a:lnTo>
                    <a:pt x="396" y="1702"/>
                  </a:lnTo>
                  <a:lnTo>
                    <a:pt x="270" y="1874"/>
                  </a:lnTo>
                  <a:lnTo>
                    <a:pt x="92" y="1718"/>
                  </a:lnTo>
                  <a:lnTo>
                    <a:pt x="0" y="1513"/>
                  </a:lnTo>
                  <a:lnTo>
                    <a:pt x="0" y="1513"/>
                  </a:lnTo>
                  <a:close/>
                </a:path>
              </a:pathLst>
            </a:custGeom>
            <a:solidFill>
              <a:srgbClr val="F5CF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1" name="Freeform 261"/>
            <p:cNvSpPr>
              <a:spLocks/>
            </p:cNvSpPr>
            <p:nvPr/>
          </p:nvSpPr>
          <p:spPr bwMode="auto">
            <a:xfrm>
              <a:off x="1175" y="3789"/>
              <a:ext cx="221" cy="85"/>
            </a:xfrm>
            <a:custGeom>
              <a:avLst/>
              <a:gdLst>
                <a:gd name="T0" fmla="*/ 33 w 1544"/>
                <a:gd name="T1" fmla="*/ 539 h 594"/>
                <a:gd name="T2" fmla="*/ 0 w 1544"/>
                <a:gd name="T3" fmla="*/ 594 h 594"/>
                <a:gd name="T4" fmla="*/ 35 w 1544"/>
                <a:gd name="T5" fmla="*/ 590 h 594"/>
                <a:gd name="T6" fmla="*/ 1507 w 1544"/>
                <a:gd name="T7" fmla="*/ 83 h 594"/>
                <a:gd name="T8" fmla="*/ 1544 w 1544"/>
                <a:gd name="T9" fmla="*/ 0 h 594"/>
                <a:gd name="T10" fmla="*/ 33 w 1544"/>
                <a:gd name="T11" fmla="*/ 539 h 594"/>
                <a:gd name="T12" fmla="*/ 33 w 1544"/>
                <a:gd name="T13" fmla="*/ 53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594">
                  <a:moveTo>
                    <a:pt x="33" y="539"/>
                  </a:moveTo>
                  <a:lnTo>
                    <a:pt x="0" y="594"/>
                  </a:lnTo>
                  <a:lnTo>
                    <a:pt x="35" y="590"/>
                  </a:lnTo>
                  <a:lnTo>
                    <a:pt x="1507" y="83"/>
                  </a:lnTo>
                  <a:lnTo>
                    <a:pt x="1544" y="0"/>
                  </a:lnTo>
                  <a:lnTo>
                    <a:pt x="33" y="539"/>
                  </a:lnTo>
                  <a:lnTo>
                    <a:pt x="33" y="53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2" name="Freeform 262"/>
            <p:cNvSpPr>
              <a:spLocks/>
            </p:cNvSpPr>
            <p:nvPr/>
          </p:nvSpPr>
          <p:spPr bwMode="auto">
            <a:xfrm>
              <a:off x="1391" y="3739"/>
              <a:ext cx="91" cy="106"/>
            </a:xfrm>
            <a:custGeom>
              <a:avLst/>
              <a:gdLst>
                <a:gd name="T0" fmla="*/ 0 w 637"/>
                <a:gd name="T1" fmla="*/ 122 h 742"/>
                <a:gd name="T2" fmla="*/ 38 w 637"/>
                <a:gd name="T3" fmla="*/ 249 h 742"/>
                <a:gd name="T4" fmla="*/ 142 w 637"/>
                <a:gd name="T5" fmla="*/ 232 h 742"/>
                <a:gd name="T6" fmla="*/ 215 w 637"/>
                <a:gd name="T7" fmla="*/ 510 h 742"/>
                <a:gd name="T8" fmla="*/ 101 w 637"/>
                <a:gd name="T9" fmla="*/ 552 h 742"/>
                <a:gd name="T10" fmla="*/ 165 w 637"/>
                <a:gd name="T11" fmla="*/ 742 h 742"/>
                <a:gd name="T12" fmla="*/ 388 w 637"/>
                <a:gd name="T13" fmla="*/ 653 h 742"/>
                <a:gd name="T14" fmla="*/ 637 w 637"/>
                <a:gd name="T15" fmla="*/ 425 h 742"/>
                <a:gd name="T16" fmla="*/ 282 w 637"/>
                <a:gd name="T17" fmla="*/ 439 h 742"/>
                <a:gd name="T18" fmla="*/ 557 w 637"/>
                <a:gd name="T19" fmla="*/ 202 h 742"/>
                <a:gd name="T20" fmla="*/ 241 w 637"/>
                <a:gd name="T21" fmla="*/ 182 h 742"/>
                <a:gd name="T22" fmla="*/ 536 w 637"/>
                <a:gd name="T23" fmla="*/ 0 h 742"/>
                <a:gd name="T24" fmla="*/ 257 w 637"/>
                <a:gd name="T25" fmla="*/ 21 h 742"/>
                <a:gd name="T26" fmla="*/ 0 w 637"/>
                <a:gd name="T27" fmla="*/ 122 h 742"/>
                <a:gd name="T28" fmla="*/ 0 w 637"/>
                <a:gd name="T29" fmla="*/ 1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742">
                  <a:moveTo>
                    <a:pt x="0" y="122"/>
                  </a:moveTo>
                  <a:lnTo>
                    <a:pt x="38" y="249"/>
                  </a:lnTo>
                  <a:lnTo>
                    <a:pt x="142" y="232"/>
                  </a:lnTo>
                  <a:lnTo>
                    <a:pt x="215" y="510"/>
                  </a:lnTo>
                  <a:lnTo>
                    <a:pt x="101" y="552"/>
                  </a:lnTo>
                  <a:lnTo>
                    <a:pt x="165" y="742"/>
                  </a:lnTo>
                  <a:lnTo>
                    <a:pt x="388" y="653"/>
                  </a:lnTo>
                  <a:lnTo>
                    <a:pt x="637" y="425"/>
                  </a:lnTo>
                  <a:lnTo>
                    <a:pt x="282" y="439"/>
                  </a:lnTo>
                  <a:lnTo>
                    <a:pt x="557" y="202"/>
                  </a:lnTo>
                  <a:lnTo>
                    <a:pt x="241" y="182"/>
                  </a:lnTo>
                  <a:lnTo>
                    <a:pt x="536" y="0"/>
                  </a:lnTo>
                  <a:lnTo>
                    <a:pt x="257" y="2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3" name="Freeform 263"/>
            <p:cNvSpPr>
              <a:spLocks/>
            </p:cNvSpPr>
            <p:nvPr/>
          </p:nvSpPr>
          <p:spPr bwMode="auto">
            <a:xfrm>
              <a:off x="1179" y="3820"/>
              <a:ext cx="202" cy="87"/>
            </a:xfrm>
            <a:custGeom>
              <a:avLst/>
              <a:gdLst>
                <a:gd name="T0" fmla="*/ 25 w 1418"/>
                <a:gd name="T1" fmla="*/ 421 h 611"/>
                <a:gd name="T2" fmla="*/ 0 w 1418"/>
                <a:gd name="T3" fmla="*/ 471 h 611"/>
                <a:gd name="T4" fmla="*/ 127 w 1418"/>
                <a:gd name="T5" fmla="*/ 611 h 611"/>
                <a:gd name="T6" fmla="*/ 245 w 1418"/>
                <a:gd name="T7" fmla="*/ 434 h 611"/>
                <a:gd name="T8" fmla="*/ 397 w 1418"/>
                <a:gd name="T9" fmla="*/ 589 h 611"/>
                <a:gd name="T10" fmla="*/ 548 w 1418"/>
                <a:gd name="T11" fmla="*/ 333 h 611"/>
                <a:gd name="T12" fmla="*/ 684 w 1418"/>
                <a:gd name="T13" fmla="*/ 492 h 611"/>
                <a:gd name="T14" fmla="*/ 857 w 1418"/>
                <a:gd name="T15" fmla="*/ 239 h 611"/>
                <a:gd name="T16" fmla="*/ 966 w 1418"/>
                <a:gd name="T17" fmla="*/ 404 h 611"/>
                <a:gd name="T18" fmla="*/ 1127 w 1418"/>
                <a:gd name="T19" fmla="*/ 152 h 611"/>
                <a:gd name="T20" fmla="*/ 1266 w 1418"/>
                <a:gd name="T21" fmla="*/ 303 h 611"/>
                <a:gd name="T22" fmla="*/ 1418 w 1418"/>
                <a:gd name="T23" fmla="*/ 42 h 611"/>
                <a:gd name="T24" fmla="*/ 1380 w 1418"/>
                <a:gd name="T25" fmla="*/ 0 h 611"/>
                <a:gd name="T26" fmla="*/ 25 w 1418"/>
                <a:gd name="T27" fmla="*/ 421 h 611"/>
                <a:gd name="T28" fmla="*/ 25 w 1418"/>
                <a:gd name="T29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8" h="611">
                  <a:moveTo>
                    <a:pt x="25" y="421"/>
                  </a:moveTo>
                  <a:lnTo>
                    <a:pt x="0" y="471"/>
                  </a:lnTo>
                  <a:lnTo>
                    <a:pt x="127" y="611"/>
                  </a:lnTo>
                  <a:lnTo>
                    <a:pt x="245" y="434"/>
                  </a:lnTo>
                  <a:lnTo>
                    <a:pt x="397" y="589"/>
                  </a:lnTo>
                  <a:lnTo>
                    <a:pt x="548" y="333"/>
                  </a:lnTo>
                  <a:lnTo>
                    <a:pt x="684" y="492"/>
                  </a:lnTo>
                  <a:lnTo>
                    <a:pt x="857" y="239"/>
                  </a:lnTo>
                  <a:lnTo>
                    <a:pt x="966" y="404"/>
                  </a:lnTo>
                  <a:lnTo>
                    <a:pt x="1127" y="152"/>
                  </a:lnTo>
                  <a:lnTo>
                    <a:pt x="1266" y="303"/>
                  </a:lnTo>
                  <a:lnTo>
                    <a:pt x="1418" y="42"/>
                  </a:lnTo>
                  <a:lnTo>
                    <a:pt x="1380" y="0"/>
                  </a:lnTo>
                  <a:lnTo>
                    <a:pt x="25" y="421"/>
                  </a:lnTo>
                  <a:lnTo>
                    <a:pt x="25" y="42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4" name="Freeform 264"/>
            <p:cNvSpPr>
              <a:spLocks/>
            </p:cNvSpPr>
            <p:nvPr/>
          </p:nvSpPr>
          <p:spPr bwMode="auto">
            <a:xfrm>
              <a:off x="1174" y="3772"/>
              <a:ext cx="223" cy="80"/>
            </a:xfrm>
            <a:custGeom>
              <a:avLst/>
              <a:gdLst>
                <a:gd name="T0" fmla="*/ 32 w 1564"/>
                <a:gd name="T1" fmla="*/ 467 h 563"/>
                <a:gd name="T2" fmla="*/ 0 w 1564"/>
                <a:gd name="T3" fmla="*/ 563 h 563"/>
                <a:gd name="T4" fmla="*/ 1564 w 1564"/>
                <a:gd name="T5" fmla="*/ 39 h 563"/>
                <a:gd name="T6" fmla="*/ 1478 w 1564"/>
                <a:gd name="T7" fmla="*/ 0 h 563"/>
                <a:gd name="T8" fmla="*/ 32 w 1564"/>
                <a:gd name="T9" fmla="*/ 467 h 563"/>
                <a:gd name="T10" fmla="*/ 32 w 1564"/>
                <a:gd name="T11" fmla="*/ 46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4" h="563">
                  <a:moveTo>
                    <a:pt x="32" y="467"/>
                  </a:moveTo>
                  <a:lnTo>
                    <a:pt x="0" y="563"/>
                  </a:lnTo>
                  <a:lnTo>
                    <a:pt x="1564" y="39"/>
                  </a:lnTo>
                  <a:lnTo>
                    <a:pt x="1478" y="0"/>
                  </a:lnTo>
                  <a:lnTo>
                    <a:pt x="32" y="467"/>
                  </a:lnTo>
                  <a:lnTo>
                    <a:pt x="32" y="467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5" name="Freeform 265"/>
            <p:cNvSpPr>
              <a:spLocks/>
            </p:cNvSpPr>
            <p:nvPr/>
          </p:nvSpPr>
          <p:spPr bwMode="auto">
            <a:xfrm>
              <a:off x="1481" y="3660"/>
              <a:ext cx="136" cy="210"/>
            </a:xfrm>
            <a:custGeom>
              <a:avLst/>
              <a:gdLst>
                <a:gd name="T0" fmla="*/ 0 w 955"/>
                <a:gd name="T1" fmla="*/ 104 h 1464"/>
                <a:gd name="T2" fmla="*/ 254 w 955"/>
                <a:gd name="T3" fmla="*/ 100 h 1464"/>
                <a:gd name="T4" fmla="*/ 395 w 955"/>
                <a:gd name="T5" fmla="*/ 126 h 1464"/>
                <a:gd name="T6" fmla="*/ 514 w 955"/>
                <a:gd name="T7" fmla="*/ 168 h 1464"/>
                <a:gd name="T8" fmla="*/ 646 w 955"/>
                <a:gd name="T9" fmla="*/ 254 h 1464"/>
                <a:gd name="T10" fmla="*/ 746 w 955"/>
                <a:gd name="T11" fmla="*/ 375 h 1464"/>
                <a:gd name="T12" fmla="*/ 809 w 955"/>
                <a:gd name="T13" fmla="*/ 490 h 1464"/>
                <a:gd name="T14" fmla="*/ 851 w 955"/>
                <a:gd name="T15" fmla="*/ 626 h 1464"/>
                <a:gd name="T16" fmla="*/ 859 w 955"/>
                <a:gd name="T17" fmla="*/ 775 h 1464"/>
                <a:gd name="T18" fmla="*/ 828 w 955"/>
                <a:gd name="T19" fmla="*/ 916 h 1464"/>
                <a:gd name="T20" fmla="*/ 782 w 955"/>
                <a:gd name="T21" fmla="*/ 1039 h 1464"/>
                <a:gd name="T22" fmla="*/ 710 w 955"/>
                <a:gd name="T23" fmla="*/ 1138 h 1464"/>
                <a:gd name="T24" fmla="*/ 609 w 955"/>
                <a:gd name="T25" fmla="*/ 1233 h 1464"/>
                <a:gd name="T26" fmla="*/ 514 w 955"/>
                <a:gd name="T27" fmla="*/ 1310 h 1464"/>
                <a:gd name="T28" fmla="*/ 395 w 955"/>
                <a:gd name="T29" fmla="*/ 1356 h 1464"/>
                <a:gd name="T30" fmla="*/ 291 w 955"/>
                <a:gd name="T31" fmla="*/ 1383 h 1464"/>
                <a:gd name="T32" fmla="*/ 241 w 955"/>
                <a:gd name="T33" fmla="*/ 1464 h 1464"/>
                <a:gd name="T34" fmla="*/ 583 w 955"/>
                <a:gd name="T35" fmla="*/ 1402 h 1464"/>
                <a:gd name="T36" fmla="*/ 836 w 955"/>
                <a:gd name="T37" fmla="*/ 1197 h 1464"/>
                <a:gd name="T38" fmla="*/ 955 w 955"/>
                <a:gd name="T39" fmla="*/ 825 h 1464"/>
                <a:gd name="T40" fmla="*/ 915 w 955"/>
                <a:gd name="T41" fmla="*/ 485 h 1464"/>
                <a:gd name="T42" fmla="*/ 778 w 955"/>
                <a:gd name="T43" fmla="*/ 217 h 1464"/>
                <a:gd name="T44" fmla="*/ 400 w 955"/>
                <a:gd name="T45" fmla="*/ 40 h 1464"/>
                <a:gd name="T46" fmla="*/ 200 w 955"/>
                <a:gd name="T47" fmla="*/ 0 h 1464"/>
                <a:gd name="T48" fmla="*/ 0 w 955"/>
                <a:gd name="T49" fmla="*/ 104 h 1464"/>
                <a:gd name="T50" fmla="*/ 0 w 955"/>
                <a:gd name="T51" fmla="*/ 104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5" h="1464">
                  <a:moveTo>
                    <a:pt x="0" y="104"/>
                  </a:moveTo>
                  <a:lnTo>
                    <a:pt x="254" y="100"/>
                  </a:lnTo>
                  <a:lnTo>
                    <a:pt x="395" y="126"/>
                  </a:lnTo>
                  <a:lnTo>
                    <a:pt x="514" y="168"/>
                  </a:lnTo>
                  <a:lnTo>
                    <a:pt x="646" y="254"/>
                  </a:lnTo>
                  <a:lnTo>
                    <a:pt x="746" y="375"/>
                  </a:lnTo>
                  <a:lnTo>
                    <a:pt x="809" y="490"/>
                  </a:lnTo>
                  <a:lnTo>
                    <a:pt x="851" y="626"/>
                  </a:lnTo>
                  <a:lnTo>
                    <a:pt x="859" y="775"/>
                  </a:lnTo>
                  <a:lnTo>
                    <a:pt x="828" y="916"/>
                  </a:lnTo>
                  <a:lnTo>
                    <a:pt x="782" y="1039"/>
                  </a:lnTo>
                  <a:lnTo>
                    <a:pt x="710" y="1138"/>
                  </a:lnTo>
                  <a:lnTo>
                    <a:pt x="609" y="1233"/>
                  </a:lnTo>
                  <a:lnTo>
                    <a:pt x="514" y="1310"/>
                  </a:lnTo>
                  <a:lnTo>
                    <a:pt x="395" y="1356"/>
                  </a:lnTo>
                  <a:lnTo>
                    <a:pt x="291" y="1383"/>
                  </a:lnTo>
                  <a:lnTo>
                    <a:pt x="241" y="1464"/>
                  </a:lnTo>
                  <a:lnTo>
                    <a:pt x="583" y="1402"/>
                  </a:lnTo>
                  <a:lnTo>
                    <a:pt x="836" y="1197"/>
                  </a:lnTo>
                  <a:lnTo>
                    <a:pt x="955" y="825"/>
                  </a:lnTo>
                  <a:lnTo>
                    <a:pt x="915" y="485"/>
                  </a:lnTo>
                  <a:lnTo>
                    <a:pt x="778" y="217"/>
                  </a:lnTo>
                  <a:lnTo>
                    <a:pt x="400" y="40"/>
                  </a:lnTo>
                  <a:lnTo>
                    <a:pt x="200" y="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6" name="Freeform 266"/>
            <p:cNvSpPr>
              <a:spLocks/>
            </p:cNvSpPr>
            <p:nvPr/>
          </p:nvSpPr>
          <p:spPr bwMode="auto">
            <a:xfrm>
              <a:off x="1152" y="3708"/>
              <a:ext cx="291" cy="230"/>
            </a:xfrm>
            <a:custGeom>
              <a:avLst/>
              <a:gdLst>
                <a:gd name="T0" fmla="*/ 127 w 2034"/>
                <a:gd name="T1" fmla="*/ 1121 h 1607"/>
                <a:gd name="T2" fmla="*/ 200 w 2034"/>
                <a:gd name="T3" fmla="*/ 950 h 1607"/>
                <a:gd name="T4" fmla="*/ 1679 w 2034"/>
                <a:gd name="T5" fmla="*/ 461 h 1607"/>
                <a:gd name="T6" fmla="*/ 1630 w 2034"/>
                <a:gd name="T7" fmla="*/ 307 h 1607"/>
                <a:gd name="T8" fmla="*/ 1952 w 2034"/>
                <a:gd name="T9" fmla="*/ 198 h 1607"/>
                <a:gd name="T10" fmla="*/ 2034 w 2034"/>
                <a:gd name="T11" fmla="*/ 0 h 1607"/>
                <a:gd name="T12" fmla="*/ 1508 w 2034"/>
                <a:gd name="T13" fmla="*/ 179 h 1607"/>
                <a:gd name="T14" fmla="*/ 1562 w 2034"/>
                <a:gd name="T15" fmla="*/ 374 h 1607"/>
                <a:gd name="T16" fmla="*/ 127 w 2034"/>
                <a:gd name="T17" fmla="*/ 852 h 1607"/>
                <a:gd name="T18" fmla="*/ 0 w 2034"/>
                <a:gd name="T19" fmla="*/ 1139 h 1607"/>
                <a:gd name="T20" fmla="*/ 103 w 2034"/>
                <a:gd name="T21" fmla="*/ 1422 h 1607"/>
                <a:gd name="T22" fmla="*/ 325 w 2034"/>
                <a:gd name="T23" fmla="*/ 1607 h 1607"/>
                <a:gd name="T24" fmla="*/ 335 w 2034"/>
                <a:gd name="T25" fmla="*/ 1463 h 1607"/>
                <a:gd name="T26" fmla="*/ 182 w 2034"/>
                <a:gd name="T27" fmla="*/ 1325 h 1607"/>
                <a:gd name="T28" fmla="*/ 127 w 2034"/>
                <a:gd name="T29" fmla="*/ 1121 h 1607"/>
                <a:gd name="T30" fmla="*/ 127 w 2034"/>
                <a:gd name="T31" fmla="*/ 112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4" h="1607">
                  <a:moveTo>
                    <a:pt x="127" y="1121"/>
                  </a:moveTo>
                  <a:lnTo>
                    <a:pt x="200" y="950"/>
                  </a:lnTo>
                  <a:lnTo>
                    <a:pt x="1679" y="461"/>
                  </a:lnTo>
                  <a:lnTo>
                    <a:pt x="1630" y="307"/>
                  </a:lnTo>
                  <a:lnTo>
                    <a:pt x="1952" y="198"/>
                  </a:lnTo>
                  <a:lnTo>
                    <a:pt x="2034" y="0"/>
                  </a:lnTo>
                  <a:lnTo>
                    <a:pt x="1508" y="179"/>
                  </a:lnTo>
                  <a:lnTo>
                    <a:pt x="1562" y="374"/>
                  </a:lnTo>
                  <a:lnTo>
                    <a:pt x="127" y="852"/>
                  </a:lnTo>
                  <a:lnTo>
                    <a:pt x="0" y="1139"/>
                  </a:lnTo>
                  <a:lnTo>
                    <a:pt x="103" y="1422"/>
                  </a:lnTo>
                  <a:lnTo>
                    <a:pt x="325" y="1607"/>
                  </a:lnTo>
                  <a:lnTo>
                    <a:pt x="335" y="1463"/>
                  </a:lnTo>
                  <a:lnTo>
                    <a:pt x="182" y="1325"/>
                  </a:lnTo>
                  <a:lnTo>
                    <a:pt x="127" y="1121"/>
                  </a:lnTo>
                  <a:lnTo>
                    <a:pt x="127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7" name="Freeform 267"/>
            <p:cNvSpPr>
              <a:spLocks/>
            </p:cNvSpPr>
            <p:nvPr/>
          </p:nvSpPr>
          <p:spPr bwMode="auto">
            <a:xfrm>
              <a:off x="1193" y="3828"/>
              <a:ext cx="270" cy="110"/>
            </a:xfrm>
            <a:custGeom>
              <a:avLst/>
              <a:gdLst>
                <a:gd name="T0" fmla="*/ 0 w 1886"/>
                <a:gd name="T1" fmla="*/ 631 h 768"/>
                <a:gd name="T2" fmla="*/ 156 w 1886"/>
                <a:gd name="T3" fmla="*/ 431 h 768"/>
                <a:gd name="T4" fmla="*/ 286 w 1886"/>
                <a:gd name="T5" fmla="*/ 580 h 768"/>
                <a:gd name="T6" fmla="*/ 453 w 1886"/>
                <a:gd name="T7" fmla="*/ 318 h 768"/>
                <a:gd name="T8" fmla="*/ 580 w 1886"/>
                <a:gd name="T9" fmla="*/ 490 h 768"/>
                <a:gd name="T10" fmla="*/ 749 w 1886"/>
                <a:gd name="T11" fmla="*/ 218 h 768"/>
                <a:gd name="T12" fmla="*/ 863 w 1886"/>
                <a:gd name="T13" fmla="*/ 403 h 768"/>
                <a:gd name="T14" fmla="*/ 1024 w 1886"/>
                <a:gd name="T15" fmla="*/ 122 h 768"/>
                <a:gd name="T16" fmla="*/ 1168 w 1886"/>
                <a:gd name="T17" fmla="*/ 308 h 768"/>
                <a:gd name="T18" fmla="*/ 1334 w 1886"/>
                <a:gd name="T19" fmla="*/ 44 h 768"/>
                <a:gd name="T20" fmla="*/ 1465 w 1886"/>
                <a:gd name="T21" fmla="*/ 0 h 768"/>
                <a:gd name="T22" fmla="*/ 1529 w 1886"/>
                <a:gd name="T23" fmla="*/ 188 h 768"/>
                <a:gd name="T24" fmla="*/ 1822 w 1886"/>
                <a:gd name="T25" fmla="*/ 59 h 768"/>
                <a:gd name="T26" fmla="*/ 1886 w 1886"/>
                <a:gd name="T27" fmla="*/ 206 h 768"/>
                <a:gd name="T28" fmla="*/ 1465 w 1886"/>
                <a:gd name="T29" fmla="*/ 380 h 768"/>
                <a:gd name="T30" fmla="*/ 1391 w 1886"/>
                <a:gd name="T31" fmla="*/ 135 h 768"/>
                <a:gd name="T32" fmla="*/ 1177 w 1886"/>
                <a:gd name="T33" fmla="*/ 499 h 768"/>
                <a:gd name="T34" fmla="*/ 1028 w 1886"/>
                <a:gd name="T35" fmla="*/ 299 h 768"/>
                <a:gd name="T36" fmla="*/ 872 w 1886"/>
                <a:gd name="T37" fmla="*/ 599 h 768"/>
                <a:gd name="T38" fmla="*/ 745 w 1886"/>
                <a:gd name="T39" fmla="*/ 389 h 768"/>
                <a:gd name="T40" fmla="*/ 596 w 1886"/>
                <a:gd name="T41" fmla="*/ 663 h 768"/>
                <a:gd name="T42" fmla="*/ 470 w 1886"/>
                <a:gd name="T43" fmla="*/ 480 h 768"/>
                <a:gd name="T44" fmla="*/ 317 w 1886"/>
                <a:gd name="T45" fmla="*/ 763 h 768"/>
                <a:gd name="T46" fmla="*/ 161 w 1886"/>
                <a:gd name="T47" fmla="*/ 576 h 768"/>
                <a:gd name="T48" fmla="*/ 37 w 1886"/>
                <a:gd name="T49" fmla="*/ 768 h 768"/>
                <a:gd name="T50" fmla="*/ 0 w 1886"/>
                <a:gd name="T51" fmla="*/ 631 h 768"/>
                <a:gd name="T52" fmla="*/ 0 w 1886"/>
                <a:gd name="T53" fmla="*/ 63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6" h="768">
                  <a:moveTo>
                    <a:pt x="0" y="631"/>
                  </a:moveTo>
                  <a:lnTo>
                    <a:pt x="156" y="431"/>
                  </a:lnTo>
                  <a:lnTo>
                    <a:pt x="286" y="580"/>
                  </a:lnTo>
                  <a:lnTo>
                    <a:pt x="453" y="318"/>
                  </a:lnTo>
                  <a:lnTo>
                    <a:pt x="580" y="490"/>
                  </a:lnTo>
                  <a:lnTo>
                    <a:pt x="749" y="218"/>
                  </a:lnTo>
                  <a:lnTo>
                    <a:pt x="863" y="403"/>
                  </a:lnTo>
                  <a:lnTo>
                    <a:pt x="1024" y="122"/>
                  </a:lnTo>
                  <a:lnTo>
                    <a:pt x="1168" y="308"/>
                  </a:lnTo>
                  <a:lnTo>
                    <a:pt x="1334" y="44"/>
                  </a:lnTo>
                  <a:lnTo>
                    <a:pt x="1465" y="0"/>
                  </a:lnTo>
                  <a:lnTo>
                    <a:pt x="1529" y="188"/>
                  </a:lnTo>
                  <a:lnTo>
                    <a:pt x="1822" y="59"/>
                  </a:lnTo>
                  <a:lnTo>
                    <a:pt x="1886" y="206"/>
                  </a:lnTo>
                  <a:lnTo>
                    <a:pt x="1465" y="380"/>
                  </a:lnTo>
                  <a:lnTo>
                    <a:pt x="1391" y="135"/>
                  </a:lnTo>
                  <a:lnTo>
                    <a:pt x="1177" y="499"/>
                  </a:lnTo>
                  <a:lnTo>
                    <a:pt x="1028" y="299"/>
                  </a:lnTo>
                  <a:lnTo>
                    <a:pt x="872" y="599"/>
                  </a:lnTo>
                  <a:lnTo>
                    <a:pt x="745" y="389"/>
                  </a:lnTo>
                  <a:lnTo>
                    <a:pt x="596" y="663"/>
                  </a:lnTo>
                  <a:lnTo>
                    <a:pt x="470" y="480"/>
                  </a:lnTo>
                  <a:lnTo>
                    <a:pt x="317" y="763"/>
                  </a:lnTo>
                  <a:lnTo>
                    <a:pt x="161" y="576"/>
                  </a:lnTo>
                  <a:lnTo>
                    <a:pt x="37" y="768"/>
                  </a:lnTo>
                  <a:lnTo>
                    <a:pt x="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8" name="Freeform 268"/>
            <p:cNvSpPr>
              <a:spLocks/>
            </p:cNvSpPr>
            <p:nvPr/>
          </p:nvSpPr>
          <p:spPr bwMode="auto">
            <a:xfrm>
              <a:off x="1417" y="3651"/>
              <a:ext cx="212" cy="232"/>
            </a:xfrm>
            <a:custGeom>
              <a:avLst/>
              <a:gdLst>
                <a:gd name="T0" fmla="*/ 197 w 1482"/>
                <a:gd name="T1" fmla="*/ 1445 h 1621"/>
                <a:gd name="T2" fmla="*/ 343 w 1482"/>
                <a:gd name="T3" fmla="*/ 1530 h 1621"/>
                <a:gd name="T4" fmla="*/ 526 w 1482"/>
                <a:gd name="T5" fmla="*/ 1601 h 1621"/>
                <a:gd name="T6" fmla="*/ 720 w 1482"/>
                <a:gd name="T7" fmla="*/ 1621 h 1621"/>
                <a:gd name="T8" fmla="*/ 913 w 1482"/>
                <a:gd name="T9" fmla="*/ 1593 h 1621"/>
                <a:gd name="T10" fmla="*/ 1094 w 1482"/>
                <a:gd name="T11" fmla="*/ 1514 h 1621"/>
                <a:gd name="T12" fmla="*/ 1249 w 1482"/>
                <a:gd name="T13" fmla="*/ 1391 h 1621"/>
                <a:gd name="T14" fmla="*/ 1370 w 1482"/>
                <a:gd name="T15" fmla="*/ 1230 h 1621"/>
                <a:gd name="T16" fmla="*/ 1450 w 1482"/>
                <a:gd name="T17" fmla="*/ 1046 h 1621"/>
                <a:gd name="T18" fmla="*/ 1482 w 1482"/>
                <a:gd name="T19" fmla="*/ 845 h 1621"/>
                <a:gd name="T20" fmla="*/ 1465 w 1482"/>
                <a:gd name="T21" fmla="*/ 643 h 1621"/>
                <a:gd name="T22" fmla="*/ 1401 w 1482"/>
                <a:gd name="T23" fmla="*/ 450 h 1621"/>
                <a:gd name="T24" fmla="*/ 1293 w 1482"/>
                <a:gd name="T25" fmla="*/ 281 h 1621"/>
                <a:gd name="T26" fmla="*/ 1148 w 1482"/>
                <a:gd name="T27" fmla="*/ 145 h 1621"/>
                <a:gd name="T28" fmla="*/ 975 w 1482"/>
                <a:gd name="T29" fmla="*/ 51 h 1621"/>
                <a:gd name="T30" fmla="*/ 785 w 1482"/>
                <a:gd name="T31" fmla="*/ 4 h 1621"/>
                <a:gd name="T32" fmla="*/ 590 w 1482"/>
                <a:gd name="T33" fmla="*/ 9 h 1621"/>
                <a:gd name="T34" fmla="*/ 402 w 1482"/>
                <a:gd name="T35" fmla="*/ 64 h 1621"/>
                <a:gd name="T36" fmla="*/ 233 w 1482"/>
                <a:gd name="T37" fmla="*/ 165 h 1621"/>
                <a:gd name="T38" fmla="*/ 94 w 1482"/>
                <a:gd name="T39" fmla="*/ 308 h 1621"/>
                <a:gd name="T40" fmla="*/ 0 w 1482"/>
                <a:gd name="T41" fmla="*/ 465 h 1621"/>
                <a:gd name="T42" fmla="*/ 192 w 1482"/>
                <a:gd name="T43" fmla="*/ 404 h 1621"/>
                <a:gd name="T44" fmla="*/ 305 w 1482"/>
                <a:gd name="T45" fmla="*/ 283 h 1621"/>
                <a:gd name="T46" fmla="*/ 441 w 1482"/>
                <a:gd name="T47" fmla="*/ 196 h 1621"/>
                <a:gd name="T48" fmla="*/ 597 w 1482"/>
                <a:gd name="T49" fmla="*/ 146 h 1621"/>
                <a:gd name="T50" fmla="*/ 758 w 1482"/>
                <a:gd name="T51" fmla="*/ 138 h 1621"/>
                <a:gd name="T52" fmla="*/ 915 w 1482"/>
                <a:gd name="T53" fmla="*/ 172 h 1621"/>
                <a:gd name="T54" fmla="*/ 1060 w 1482"/>
                <a:gd name="T55" fmla="*/ 246 h 1621"/>
                <a:gd name="T56" fmla="*/ 1183 w 1482"/>
                <a:gd name="T57" fmla="*/ 356 h 1621"/>
                <a:gd name="T58" fmla="*/ 1276 w 1482"/>
                <a:gd name="T59" fmla="*/ 493 h 1621"/>
                <a:gd name="T60" fmla="*/ 1333 w 1482"/>
                <a:gd name="T61" fmla="*/ 650 h 1621"/>
                <a:gd name="T62" fmla="*/ 1351 w 1482"/>
                <a:gd name="T63" fmla="*/ 817 h 1621"/>
                <a:gd name="T64" fmla="*/ 1328 w 1482"/>
                <a:gd name="T65" fmla="*/ 984 h 1621"/>
                <a:gd name="T66" fmla="*/ 1266 w 1482"/>
                <a:gd name="T67" fmla="*/ 1139 h 1621"/>
                <a:gd name="T68" fmla="*/ 1169 w 1482"/>
                <a:gd name="T69" fmla="*/ 1274 h 1621"/>
                <a:gd name="T70" fmla="*/ 1043 w 1482"/>
                <a:gd name="T71" fmla="*/ 1379 h 1621"/>
                <a:gd name="T72" fmla="*/ 895 w 1482"/>
                <a:gd name="T73" fmla="*/ 1448 h 1621"/>
                <a:gd name="T74" fmla="*/ 737 w 1482"/>
                <a:gd name="T75" fmla="*/ 1476 h 1621"/>
                <a:gd name="T76" fmla="*/ 576 w 1482"/>
                <a:gd name="T77" fmla="*/ 1463 h 1621"/>
                <a:gd name="T78" fmla="*/ 423 w 1482"/>
                <a:gd name="T79" fmla="*/ 1409 h 1621"/>
                <a:gd name="T80" fmla="*/ 288 w 1482"/>
                <a:gd name="T81" fmla="*/ 1317 h 1621"/>
                <a:gd name="T82" fmla="*/ 125 w 1482"/>
                <a:gd name="T83" fmla="*/ 137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2" h="1621">
                  <a:moveTo>
                    <a:pt x="125" y="1378"/>
                  </a:moveTo>
                  <a:lnTo>
                    <a:pt x="197" y="1445"/>
                  </a:lnTo>
                  <a:lnTo>
                    <a:pt x="259" y="1478"/>
                  </a:lnTo>
                  <a:lnTo>
                    <a:pt x="343" y="1530"/>
                  </a:lnTo>
                  <a:lnTo>
                    <a:pt x="433" y="1571"/>
                  </a:lnTo>
                  <a:lnTo>
                    <a:pt x="526" y="1601"/>
                  </a:lnTo>
                  <a:lnTo>
                    <a:pt x="622" y="1618"/>
                  </a:lnTo>
                  <a:lnTo>
                    <a:pt x="720" y="1621"/>
                  </a:lnTo>
                  <a:lnTo>
                    <a:pt x="817" y="1614"/>
                  </a:lnTo>
                  <a:lnTo>
                    <a:pt x="913" y="1593"/>
                  </a:lnTo>
                  <a:lnTo>
                    <a:pt x="1006" y="1559"/>
                  </a:lnTo>
                  <a:lnTo>
                    <a:pt x="1094" y="1514"/>
                  </a:lnTo>
                  <a:lnTo>
                    <a:pt x="1175" y="1457"/>
                  </a:lnTo>
                  <a:lnTo>
                    <a:pt x="1249" y="1391"/>
                  </a:lnTo>
                  <a:lnTo>
                    <a:pt x="1314" y="1314"/>
                  </a:lnTo>
                  <a:lnTo>
                    <a:pt x="1370" y="1230"/>
                  </a:lnTo>
                  <a:lnTo>
                    <a:pt x="1415" y="1140"/>
                  </a:lnTo>
                  <a:lnTo>
                    <a:pt x="1450" y="1046"/>
                  </a:lnTo>
                  <a:lnTo>
                    <a:pt x="1472" y="946"/>
                  </a:lnTo>
                  <a:lnTo>
                    <a:pt x="1482" y="845"/>
                  </a:lnTo>
                  <a:lnTo>
                    <a:pt x="1480" y="743"/>
                  </a:lnTo>
                  <a:lnTo>
                    <a:pt x="1465" y="643"/>
                  </a:lnTo>
                  <a:lnTo>
                    <a:pt x="1439" y="544"/>
                  </a:lnTo>
                  <a:lnTo>
                    <a:pt x="1401" y="450"/>
                  </a:lnTo>
                  <a:lnTo>
                    <a:pt x="1352" y="362"/>
                  </a:lnTo>
                  <a:lnTo>
                    <a:pt x="1293" y="281"/>
                  </a:lnTo>
                  <a:lnTo>
                    <a:pt x="1224" y="208"/>
                  </a:lnTo>
                  <a:lnTo>
                    <a:pt x="1148" y="145"/>
                  </a:lnTo>
                  <a:lnTo>
                    <a:pt x="1064" y="92"/>
                  </a:lnTo>
                  <a:lnTo>
                    <a:pt x="975" y="51"/>
                  </a:lnTo>
                  <a:lnTo>
                    <a:pt x="881" y="22"/>
                  </a:lnTo>
                  <a:lnTo>
                    <a:pt x="785" y="4"/>
                  </a:lnTo>
                  <a:lnTo>
                    <a:pt x="687" y="0"/>
                  </a:lnTo>
                  <a:lnTo>
                    <a:pt x="590" y="9"/>
                  </a:lnTo>
                  <a:lnTo>
                    <a:pt x="494" y="30"/>
                  </a:lnTo>
                  <a:lnTo>
                    <a:pt x="402" y="64"/>
                  </a:lnTo>
                  <a:lnTo>
                    <a:pt x="315" y="109"/>
                  </a:lnTo>
                  <a:lnTo>
                    <a:pt x="233" y="165"/>
                  </a:lnTo>
                  <a:lnTo>
                    <a:pt x="159" y="232"/>
                  </a:lnTo>
                  <a:lnTo>
                    <a:pt x="94" y="308"/>
                  </a:lnTo>
                  <a:lnTo>
                    <a:pt x="38" y="391"/>
                  </a:lnTo>
                  <a:lnTo>
                    <a:pt x="0" y="465"/>
                  </a:lnTo>
                  <a:lnTo>
                    <a:pt x="147" y="475"/>
                  </a:lnTo>
                  <a:lnTo>
                    <a:pt x="192" y="404"/>
                  </a:lnTo>
                  <a:lnTo>
                    <a:pt x="244" y="341"/>
                  </a:lnTo>
                  <a:lnTo>
                    <a:pt x="305" y="283"/>
                  </a:lnTo>
                  <a:lnTo>
                    <a:pt x="371" y="235"/>
                  </a:lnTo>
                  <a:lnTo>
                    <a:pt x="441" y="196"/>
                  </a:lnTo>
                  <a:lnTo>
                    <a:pt x="517" y="166"/>
                  </a:lnTo>
                  <a:lnTo>
                    <a:pt x="597" y="146"/>
                  </a:lnTo>
                  <a:lnTo>
                    <a:pt x="676" y="137"/>
                  </a:lnTo>
                  <a:lnTo>
                    <a:pt x="758" y="138"/>
                  </a:lnTo>
                  <a:lnTo>
                    <a:pt x="838" y="150"/>
                  </a:lnTo>
                  <a:lnTo>
                    <a:pt x="915" y="172"/>
                  </a:lnTo>
                  <a:lnTo>
                    <a:pt x="990" y="204"/>
                  </a:lnTo>
                  <a:lnTo>
                    <a:pt x="1060" y="246"/>
                  </a:lnTo>
                  <a:lnTo>
                    <a:pt x="1125" y="298"/>
                  </a:lnTo>
                  <a:lnTo>
                    <a:pt x="1183" y="356"/>
                  </a:lnTo>
                  <a:lnTo>
                    <a:pt x="1234" y="421"/>
                  </a:lnTo>
                  <a:lnTo>
                    <a:pt x="1276" y="493"/>
                  </a:lnTo>
                  <a:lnTo>
                    <a:pt x="1309" y="570"/>
                  </a:lnTo>
                  <a:lnTo>
                    <a:pt x="1333" y="650"/>
                  </a:lnTo>
                  <a:lnTo>
                    <a:pt x="1346" y="734"/>
                  </a:lnTo>
                  <a:lnTo>
                    <a:pt x="1351" y="817"/>
                  </a:lnTo>
                  <a:lnTo>
                    <a:pt x="1344" y="902"/>
                  </a:lnTo>
                  <a:lnTo>
                    <a:pt x="1328" y="984"/>
                  </a:lnTo>
                  <a:lnTo>
                    <a:pt x="1301" y="1063"/>
                  </a:lnTo>
                  <a:lnTo>
                    <a:pt x="1266" y="1139"/>
                  </a:lnTo>
                  <a:lnTo>
                    <a:pt x="1222" y="1209"/>
                  </a:lnTo>
                  <a:lnTo>
                    <a:pt x="1169" y="1274"/>
                  </a:lnTo>
                  <a:lnTo>
                    <a:pt x="1109" y="1330"/>
                  </a:lnTo>
                  <a:lnTo>
                    <a:pt x="1043" y="1379"/>
                  </a:lnTo>
                  <a:lnTo>
                    <a:pt x="972" y="1418"/>
                  </a:lnTo>
                  <a:lnTo>
                    <a:pt x="895" y="1448"/>
                  </a:lnTo>
                  <a:lnTo>
                    <a:pt x="817" y="1468"/>
                  </a:lnTo>
                  <a:lnTo>
                    <a:pt x="737" y="1476"/>
                  </a:lnTo>
                  <a:lnTo>
                    <a:pt x="656" y="1476"/>
                  </a:lnTo>
                  <a:lnTo>
                    <a:pt x="576" y="1463"/>
                  </a:lnTo>
                  <a:lnTo>
                    <a:pt x="498" y="1441"/>
                  </a:lnTo>
                  <a:lnTo>
                    <a:pt x="423" y="1409"/>
                  </a:lnTo>
                  <a:lnTo>
                    <a:pt x="353" y="1368"/>
                  </a:lnTo>
                  <a:lnTo>
                    <a:pt x="288" y="1317"/>
                  </a:lnTo>
                  <a:lnTo>
                    <a:pt x="254" y="1298"/>
                  </a:lnTo>
                  <a:lnTo>
                    <a:pt x="125" y="1378"/>
                  </a:lnTo>
                  <a:lnTo>
                    <a:pt x="125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9" name="Freeform 269"/>
            <p:cNvSpPr>
              <a:spLocks/>
            </p:cNvSpPr>
            <p:nvPr/>
          </p:nvSpPr>
          <p:spPr bwMode="auto">
            <a:xfrm>
              <a:off x="1176" y="3778"/>
              <a:ext cx="240" cy="121"/>
            </a:xfrm>
            <a:custGeom>
              <a:avLst/>
              <a:gdLst>
                <a:gd name="T0" fmla="*/ 0 w 1676"/>
                <a:gd name="T1" fmla="*/ 638 h 843"/>
                <a:gd name="T2" fmla="*/ 64 w 1676"/>
                <a:gd name="T3" fmla="*/ 528 h 843"/>
                <a:gd name="T4" fmla="*/ 1622 w 1676"/>
                <a:gd name="T5" fmla="*/ 0 h 843"/>
                <a:gd name="T6" fmla="*/ 1676 w 1676"/>
                <a:gd name="T7" fmla="*/ 216 h 843"/>
                <a:gd name="T8" fmla="*/ 1414 w 1676"/>
                <a:gd name="T9" fmla="*/ 310 h 843"/>
                <a:gd name="T10" fmla="*/ 1281 w 1676"/>
                <a:gd name="T11" fmla="*/ 534 h 843"/>
                <a:gd name="T12" fmla="*/ 1147 w 1676"/>
                <a:gd name="T13" fmla="*/ 386 h 843"/>
                <a:gd name="T14" fmla="*/ 991 w 1676"/>
                <a:gd name="T15" fmla="*/ 638 h 843"/>
                <a:gd name="T16" fmla="*/ 877 w 1676"/>
                <a:gd name="T17" fmla="*/ 474 h 843"/>
                <a:gd name="T18" fmla="*/ 696 w 1676"/>
                <a:gd name="T19" fmla="*/ 718 h 843"/>
                <a:gd name="T20" fmla="*/ 564 w 1676"/>
                <a:gd name="T21" fmla="*/ 563 h 843"/>
                <a:gd name="T22" fmla="*/ 399 w 1676"/>
                <a:gd name="T23" fmla="*/ 818 h 843"/>
                <a:gd name="T24" fmla="*/ 258 w 1676"/>
                <a:gd name="T25" fmla="*/ 663 h 843"/>
                <a:gd name="T26" fmla="*/ 136 w 1676"/>
                <a:gd name="T27" fmla="*/ 843 h 843"/>
                <a:gd name="T28" fmla="*/ 15 w 1676"/>
                <a:gd name="T29" fmla="*/ 713 h 843"/>
                <a:gd name="T30" fmla="*/ 1430 w 1676"/>
                <a:gd name="T31" fmla="*/ 232 h 843"/>
                <a:gd name="T32" fmla="*/ 1524 w 1676"/>
                <a:gd name="T33" fmla="*/ 99 h 843"/>
                <a:gd name="T34" fmla="*/ 0 w 1676"/>
                <a:gd name="T35" fmla="*/ 638 h 843"/>
                <a:gd name="T36" fmla="*/ 0 w 1676"/>
                <a:gd name="T37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6" h="843">
                  <a:moveTo>
                    <a:pt x="0" y="638"/>
                  </a:moveTo>
                  <a:lnTo>
                    <a:pt x="64" y="528"/>
                  </a:lnTo>
                  <a:lnTo>
                    <a:pt x="1622" y="0"/>
                  </a:lnTo>
                  <a:lnTo>
                    <a:pt x="1676" y="216"/>
                  </a:lnTo>
                  <a:lnTo>
                    <a:pt x="1414" y="310"/>
                  </a:lnTo>
                  <a:lnTo>
                    <a:pt x="1281" y="534"/>
                  </a:lnTo>
                  <a:lnTo>
                    <a:pt x="1147" y="386"/>
                  </a:lnTo>
                  <a:lnTo>
                    <a:pt x="991" y="638"/>
                  </a:lnTo>
                  <a:lnTo>
                    <a:pt x="877" y="474"/>
                  </a:lnTo>
                  <a:lnTo>
                    <a:pt x="696" y="718"/>
                  </a:lnTo>
                  <a:lnTo>
                    <a:pt x="564" y="563"/>
                  </a:lnTo>
                  <a:lnTo>
                    <a:pt x="399" y="818"/>
                  </a:lnTo>
                  <a:lnTo>
                    <a:pt x="258" y="663"/>
                  </a:lnTo>
                  <a:lnTo>
                    <a:pt x="136" y="843"/>
                  </a:lnTo>
                  <a:lnTo>
                    <a:pt x="15" y="713"/>
                  </a:lnTo>
                  <a:lnTo>
                    <a:pt x="1430" y="232"/>
                  </a:lnTo>
                  <a:lnTo>
                    <a:pt x="1524" y="99"/>
                  </a:lnTo>
                  <a:lnTo>
                    <a:pt x="0" y="63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50" name="Freeform 270"/>
            <p:cNvSpPr>
              <a:spLocks/>
            </p:cNvSpPr>
            <p:nvPr/>
          </p:nvSpPr>
          <p:spPr bwMode="auto">
            <a:xfrm>
              <a:off x="1438" y="3681"/>
              <a:ext cx="157" cy="167"/>
            </a:xfrm>
            <a:custGeom>
              <a:avLst/>
              <a:gdLst>
                <a:gd name="T0" fmla="*/ 1078 w 1102"/>
                <a:gd name="T1" fmla="*/ 412 h 1168"/>
                <a:gd name="T2" fmla="*/ 1102 w 1102"/>
                <a:gd name="T3" fmla="*/ 556 h 1168"/>
                <a:gd name="T4" fmla="*/ 1091 w 1102"/>
                <a:gd name="T5" fmla="*/ 701 h 1168"/>
                <a:gd name="T6" fmla="*/ 1046 w 1102"/>
                <a:gd name="T7" fmla="*/ 840 h 1168"/>
                <a:gd name="T8" fmla="*/ 969 w 1102"/>
                <a:gd name="T9" fmla="*/ 962 h 1168"/>
                <a:gd name="T10" fmla="*/ 865 w 1102"/>
                <a:gd name="T11" fmla="*/ 1061 h 1168"/>
                <a:gd name="T12" fmla="*/ 741 w 1102"/>
                <a:gd name="T13" fmla="*/ 1129 h 1168"/>
                <a:gd name="T14" fmla="*/ 605 w 1102"/>
                <a:gd name="T15" fmla="*/ 1163 h 1168"/>
                <a:gd name="T16" fmla="*/ 464 w 1102"/>
                <a:gd name="T17" fmla="*/ 1162 h 1168"/>
                <a:gd name="T18" fmla="*/ 328 w 1102"/>
                <a:gd name="T19" fmla="*/ 1124 h 1168"/>
                <a:gd name="T20" fmla="*/ 153 w 1102"/>
                <a:gd name="T21" fmla="*/ 1003 h 1168"/>
                <a:gd name="T22" fmla="*/ 19 w 1102"/>
                <a:gd name="T23" fmla="*/ 812 h 1168"/>
                <a:gd name="T24" fmla="*/ 0 w 1102"/>
                <a:gd name="T25" fmla="*/ 560 h 1168"/>
                <a:gd name="T26" fmla="*/ 31 w 1102"/>
                <a:gd name="T27" fmla="*/ 356 h 1168"/>
                <a:gd name="T28" fmla="*/ 126 w 1102"/>
                <a:gd name="T29" fmla="*/ 181 h 1168"/>
                <a:gd name="T30" fmla="*/ 280 w 1102"/>
                <a:gd name="T31" fmla="*/ 68 h 1168"/>
                <a:gd name="T32" fmla="*/ 411 w 1102"/>
                <a:gd name="T33" fmla="*/ 16 h 1168"/>
                <a:gd name="T34" fmla="*/ 551 w 1102"/>
                <a:gd name="T35" fmla="*/ 0 h 1168"/>
                <a:gd name="T36" fmla="*/ 690 w 1102"/>
                <a:gd name="T37" fmla="*/ 21 h 1168"/>
                <a:gd name="T38" fmla="*/ 820 w 1102"/>
                <a:gd name="T39" fmla="*/ 76 h 1168"/>
                <a:gd name="T40" fmla="*/ 932 w 1102"/>
                <a:gd name="T41" fmla="*/ 164 h 1168"/>
                <a:gd name="T42" fmla="*/ 1021 w 1102"/>
                <a:gd name="T43" fmla="*/ 278 h 1168"/>
                <a:gd name="T44" fmla="*/ 884 w 1102"/>
                <a:gd name="T45" fmla="*/ 374 h 1168"/>
                <a:gd name="T46" fmla="*/ 849 w 1102"/>
                <a:gd name="T47" fmla="*/ 338 h 1168"/>
                <a:gd name="T48" fmla="*/ 806 w 1102"/>
                <a:gd name="T49" fmla="*/ 314 h 1168"/>
                <a:gd name="T50" fmla="*/ 758 w 1102"/>
                <a:gd name="T51" fmla="*/ 301 h 1168"/>
                <a:gd name="T52" fmla="*/ 710 w 1102"/>
                <a:gd name="T53" fmla="*/ 300 h 1168"/>
                <a:gd name="T54" fmla="*/ 662 w 1102"/>
                <a:gd name="T55" fmla="*/ 313 h 1168"/>
                <a:gd name="T56" fmla="*/ 618 w 1102"/>
                <a:gd name="T57" fmla="*/ 337 h 1168"/>
                <a:gd name="T58" fmla="*/ 583 w 1102"/>
                <a:gd name="T59" fmla="*/ 371 h 1168"/>
                <a:gd name="T60" fmla="*/ 557 w 1102"/>
                <a:gd name="T61" fmla="*/ 415 h 1168"/>
                <a:gd name="T62" fmla="*/ 541 w 1102"/>
                <a:gd name="T63" fmla="*/ 464 h 1168"/>
                <a:gd name="T64" fmla="*/ 538 w 1102"/>
                <a:gd name="T65" fmla="*/ 514 h 1168"/>
                <a:gd name="T66" fmla="*/ 547 w 1102"/>
                <a:gd name="T67" fmla="*/ 565 h 1168"/>
                <a:gd name="T68" fmla="*/ 568 w 1102"/>
                <a:gd name="T69" fmla="*/ 611 h 1168"/>
                <a:gd name="T70" fmla="*/ 598 w 1102"/>
                <a:gd name="T71" fmla="*/ 650 h 1168"/>
                <a:gd name="T72" fmla="*/ 637 w 1102"/>
                <a:gd name="T73" fmla="*/ 680 h 1168"/>
                <a:gd name="T74" fmla="*/ 683 w 1102"/>
                <a:gd name="T75" fmla="*/ 700 h 1168"/>
                <a:gd name="T76" fmla="*/ 732 w 1102"/>
                <a:gd name="T77" fmla="*/ 706 h 1168"/>
                <a:gd name="T78" fmla="*/ 780 w 1102"/>
                <a:gd name="T79" fmla="*/ 700 h 1168"/>
                <a:gd name="T80" fmla="*/ 827 w 1102"/>
                <a:gd name="T81" fmla="*/ 681 h 1168"/>
                <a:gd name="T82" fmla="*/ 865 w 1102"/>
                <a:gd name="T83" fmla="*/ 651 h 1168"/>
                <a:gd name="T84" fmla="*/ 897 w 1102"/>
                <a:gd name="T85" fmla="*/ 613 h 1168"/>
                <a:gd name="T86" fmla="*/ 918 w 1102"/>
                <a:gd name="T87" fmla="*/ 567 h 1168"/>
                <a:gd name="T88" fmla="*/ 928 w 1102"/>
                <a:gd name="T89" fmla="*/ 516 h 1168"/>
                <a:gd name="T90" fmla="*/ 925 w 1102"/>
                <a:gd name="T91" fmla="*/ 466 h 1168"/>
                <a:gd name="T92" fmla="*/ 910 w 1102"/>
                <a:gd name="T93" fmla="*/ 416 h 1168"/>
                <a:gd name="T94" fmla="*/ 1056 w 1102"/>
                <a:gd name="T95" fmla="*/ 35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2" h="1168">
                  <a:moveTo>
                    <a:pt x="1056" y="353"/>
                  </a:moveTo>
                  <a:lnTo>
                    <a:pt x="1078" y="412"/>
                  </a:lnTo>
                  <a:lnTo>
                    <a:pt x="1095" y="483"/>
                  </a:lnTo>
                  <a:lnTo>
                    <a:pt x="1102" y="556"/>
                  </a:lnTo>
                  <a:lnTo>
                    <a:pt x="1101" y="629"/>
                  </a:lnTo>
                  <a:lnTo>
                    <a:pt x="1091" y="701"/>
                  </a:lnTo>
                  <a:lnTo>
                    <a:pt x="1072" y="772"/>
                  </a:lnTo>
                  <a:lnTo>
                    <a:pt x="1046" y="840"/>
                  </a:lnTo>
                  <a:lnTo>
                    <a:pt x="1011" y="904"/>
                  </a:lnTo>
                  <a:lnTo>
                    <a:pt x="969" y="962"/>
                  </a:lnTo>
                  <a:lnTo>
                    <a:pt x="920" y="1015"/>
                  </a:lnTo>
                  <a:lnTo>
                    <a:pt x="865" y="1061"/>
                  </a:lnTo>
                  <a:lnTo>
                    <a:pt x="805" y="1100"/>
                  </a:lnTo>
                  <a:lnTo>
                    <a:pt x="741" y="1129"/>
                  </a:lnTo>
                  <a:lnTo>
                    <a:pt x="673" y="1151"/>
                  </a:lnTo>
                  <a:lnTo>
                    <a:pt x="605" y="1163"/>
                  </a:lnTo>
                  <a:lnTo>
                    <a:pt x="533" y="1168"/>
                  </a:lnTo>
                  <a:lnTo>
                    <a:pt x="464" y="1162"/>
                  </a:lnTo>
                  <a:lnTo>
                    <a:pt x="396" y="1147"/>
                  </a:lnTo>
                  <a:lnTo>
                    <a:pt x="328" y="1124"/>
                  </a:lnTo>
                  <a:lnTo>
                    <a:pt x="586" y="971"/>
                  </a:lnTo>
                  <a:lnTo>
                    <a:pt x="153" y="1003"/>
                  </a:lnTo>
                  <a:lnTo>
                    <a:pt x="444" y="782"/>
                  </a:lnTo>
                  <a:lnTo>
                    <a:pt x="19" y="812"/>
                  </a:lnTo>
                  <a:lnTo>
                    <a:pt x="358" y="566"/>
                  </a:lnTo>
                  <a:lnTo>
                    <a:pt x="0" y="560"/>
                  </a:lnTo>
                  <a:lnTo>
                    <a:pt x="338" y="366"/>
                  </a:lnTo>
                  <a:lnTo>
                    <a:pt x="31" y="356"/>
                  </a:lnTo>
                  <a:lnTo>
                    <a:pt x="368" y="186"/>
                  </a:lnTo>
                  <a:lnTo>
                    <a:pt x="126" y="181"/>
                  </a:lnTo>
                  <a:lnTo>
                    <a:pt x="219" y="107"/>
                  </a:lnTo>
                  <a:lnTo>
                    <a:pt x="280" y="68"/>
                  </a:lnTo>
                  <a:lnTo>
                    <a:pt x="344" y="37"/>
                  </a:lnTo>
                  <a:lnTo>
                    <a:pt x="411" y="16"/>
                  </a:lnTo>
                  <a:lnTo>
                    <a:pt x="481" y="3"/>
                  </a:lnTo>
                  <a:lnTo>
                    <a:pt x="551" y="0"/>
                  </a:lnTo>
                  <a:lnTo>
                    <a:pt x="621" y="5"/>
                  </a:lnTo>
                  <a:lnTo>
                    <a:pt x="690" y="21"/>
                  </a:lnTo>
                  <a:lnTo>
                    <a:pt x="756" y="44"/>
                  </a:lnTo>
                  <a:lnTo>
                    <a:pt x="820" y="76"/>
                  </a:lnTo>
                  <a:lnTo>
                    <a:pt x="878" y="116"/>
                  </a:lnTo>
                  <a:lnTo>
                    <a:pt x="932" y="164"/>
                  </a:lnTo>
                  <a:lnTo>
                    <a:pt x="980" y="219"/>
                  </a:lnTo>
                  <a:lnTo>
                    <a:pt x="1021" y="278"/>
                  </a:lnTo>
                  <a:lnTo>
                    <a:pt x="898" y="394"/>
                  </a:lnTo>
                  <a:lnTo>
                    <a:pt x="884" y="374"/>
                  </a:lnTo>
                  <a:lnTo>
                    <a:pt x="867" y="355"/>
                  </a:lnTo>
                  <a:lnTo>
                    <a:pt x="849" y="338"/>
                  </a:lnTo>
                  <a:lnTo>
                    <a:pt x="828" y="325"/>
                  </a:lnTo>
                  <a:lnTo>
                    <a:pt x="806" y="314"/>
                  </a:lnTo>
                  <a:lnTo>
                    <a:pt x="783" y="306"/>
                  </a:lnTo>
                  <a:lnTo>
                    <a:pt x="758" y="301"/>
                  </a:lnTo>
                  <a:lnTo>
                    <a:pt x="734" y="299"/>
                  </a:lnTo>
                  <a:lnTo>
                    <a:pt x="710" y="300"/>
                  </a:lnTo>
                  <a:lnTo>
                    <a:pt x="686" y="305"/>
                  </a:lnTo>
                  <a:lnTo>
                    <a:pt x="662" y="313"/>
                  </a:lnTo>
                  <a:lnTo>
                    <a:pt x="640" y="324"/>
                  </a:lnTo>
                  <a:lnTo>
                    <a:pt x="618" y="337"/>
                  </a:lnTo>
                  <a:lnTo>
                    <a:pt x="600" y="354"/>
                  </a:lnTo>
                  <a:lnTo>
                    <a:pt x="583" y="371"/>
                  </a:lnTo>
                  <a:lnTo>
                    <a:pt x="569" y="392"/>
                  </a:lnTo>
                  <a:lnTo>
                    <a:pt x="557" y="415"/>
                  </a:lnTo>
                  <a:lnTo>
                    <a:pt x="547" y="438"/>
                  </a:lnTo>
                  <a:lnTo>
                    <a:pt x="541" y="464"/>
                  </a:lnTo>
                  <a:lnTo>
                    <a:pt x="538" y="489"/>
                  </a:lnTo>
                  <a:lnTo>
                    <a:pt x="538" y="514"/>
                  </a:lnTo>
                  <a:lnTo>
                    <a:pt x="540" y="539"/>
                  </a:lnTo>
                  <a:lnTo>
                    <a:pt x="547" y="565"/>
                  </a:lnTo>
                  <a:lnTo>
                    <a:pt x="555" y="588"/>
                  </a:lnTo>
                  <a:lnTo>
                    <a:pt x="568" y="611"/>
                  </a:lnTo>
                  <a:lnTo>
                    <a:pt x="582" y="632"/>
                  </a:lnTo>
                  <a:lnTo>
                    <a:pt x="598" y="650"/>
                  </a:lnTo>
                  <a:lnTo>
                    <a:pt x="617" y="667"/>
                  </a:lnTo>
                  <a:lnTo>
                    <a:pt x="637" y="680"/>
                  </a:lnTo>
                  <a:lnTo>
                    <a:pt x="659" y="691"/>
                  </a:lnTo>
                  <a:lnTo>
                    <a:pt x="683" y="700"/>
                  </a:lnTo>
                  <a:lnTo>
                    <a:pt x="708" y="704"/>
                  </a:lnTo>
                  <a:lnTo>
                    <a:pt x="732" y="706"/>
                  </a:lnTo>
                  <a:lnTo>
                    <a:pt x="756" y="704"/>
                  </a:lnTo>
                  <a:lnTo>
                    <a:pt x="780" y="700"/>
                  </a:lnTo>
                  <a:lnTo>
                    <a:pt x="804" y="692"/>
                  </a:lnTo>
                  <a:lnTo>
                    <a:pt x="827" y="681"/>
                  </a:lnTo>
                  <a:lnTo>
                    <a:pt x="847" y="668"/>
                  </a:lnTo>
                  <a:lnTo>
                    <a:pt x="865" y="651"/>
                  </a:lnTo>
                  <a:lnTo>
                    <a:pt x="883" y="633"/>
                  </a:lnTo>
                  <a:lnTo>
                    <a:pt x="897" y="613"/>
                  </a:lnTo>
                  <a:lnTo>
                    <a:pt x="909" y="590"/>
                  </a:lnTo>
                  <a:lnTo>
                    <a:pt x="918" y="567"/>
                  </a:lnTo>
                  <a:lnTo>
                    <a:pt x="925" y="542"/>
                  </a:lnTo>
                  <a:lnTo>
                    <a:pt x="928" y="516"/>
                  </a:lnTo>
                  <a:lnTo>
                    <a:pt x="928" y="491"/>
                  </a:lnTo>
                  <a:lnTo>
                    <a:pt x="925" y="466"/>
                  </a:lnTo>
                  <a:lnTo>
                    <a:pt x="919" y="441"/>
                  </a:lnTo>
                  <a:lnTo>
                    <a:pt x="910" y="416"/>
                  </a:lnTo>
                  <a:lnTo>
                    <a:pt x="1056" y="353"/>
                  </a:lnTo>
                  <a:lnTo>
                    <a:pt x="1056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51" name="Freeform 271"/>
            <p:cNvSpPr>
              <a:spLocks/>
            </p:cNvSpPr>
            <p:nvPr/>
          </p:nvSpPr>
          <p:spPr bwMode="auto">
            <a:xfrm>
              <a:off x="1566" y="3719"/>
              <a:ext cx="24" cy="22"/>
            </a:xfrm>
            <a:custGeom>
              <a:avLst/>
              <a:gdLst>
                <a:gd name="T0" fmla="*/ 0 w 168"/>
                <a:gd name="T1" fmla="*/ 130 h 152"/>
                <a:gd name="T2" fmla="*/ 12 w 168"/>
                <a:gd name="T3" fmla="*/ 152 h 152"/>
                <a:gd name="T4" fmla="*/ 168 w 168"/>
                <a:gd name="T5" fmla="*/ 117 h 152"/>
                <a:gd name="T6" fmla="*/ 158 w 168"/>
                <a:gd name="T7" fmla="*/ 89 h 152"/>
                <a:gd name="T8" fmla="*/ 123 w 168"/>
                <a:gd name="T9" fmla="*/ 14 h 152"/>
                <a:gd name="T10" fmla="*/ 96 w 168"/>
                <a:gd name="T11" fmla="*/ 0 h 152"/>
                <a:gd name="T12" fmla="*/ 0 w 168"/>
                <a:gd name="T13" fmla="*/ 130 h 152"/>
                <a:gd name="T14" fmla="*/ 0 w 168"/>
                <a:gd name="T15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52">
                  <a:moveTo>
                    <a:pt x="0" y="130"/>
                  </a:moveTo>
                  <a:lnTo>
                    <a:pt x="12" y="152"/>
                  </a:lnTo>
                  <a:lnTo>
                    <a:pt x="168" y="117"/>
                  </a:lnTo>
                  <a:lnTo>
                    <a:pt x="158" y="89"/>
                  </a:lnTo>
                  <a:lnTo>
                    <a:pt x="123" y="14"/>
                  </a:lnTo>
                  <a:lnTo>
                    <a:pt x="96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552" name="Rectangle 27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Decryption</a:t>
            </a:r>
          </a:p>
        </p:txBody>
      </p:sp>
    </p:spTree>
    <p:extLst>
      <p:ext uri="{BB962C8B-B14F-4D97-AF65-F5344CB8AC3E}">
        <p14:creationId xmlns:p14="http://schemas.microsoft.com/office/powerpoint/2010/main" val="7611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Signing Messages</a:t>
            </a:r>
            <a:endParaRPr lang="en-US"/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do we want to sign messages?</a:t>
            </a:r>
          </a:p>
          <a:p>
            <a:r>
              <a:rPr lang="en-US" smtClean="0"/>
              <a:t>Each user has a signing key pair, but again we can only sign values that are at most the same size as our signing public key modulus</a:t>
            </a:r>
          </a:p>
          <a:p>
            <a:pPr lvl="1"/>
            <a:r>
              <a:rPr lang="en-US" smtClean="0"/>
              <a:t>So we can’t sign the entire message directly, and repeated signing of parts of the message would open us up to attacks</a:t>
            </a:r>
          </a:p>
          <a:p>
            <a:r>
              <a:rPr lang="en-US" smtClean="0"/>
              <a:t>Idea: Sign a hash of the message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4B54-2D99-4C3D-8316-A1B142707A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Signing Messages</a:t>
            </a:r>
            <a:endParaRPr lang="en-US"/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sign a message, we first choose a cryptographic hash function H() to use with our signature algorithm</a:t>
            </a:r>
          </a:p>
          <a:p>
            <a:pPr lvl="1"/>
            <a:r>
              <a:rPr lang="en-US" smtClean="0"/>
              <a:t>Normally defined as part of a signing ciphersuite</a:t>
            </a:r>
          </a:p>
          <a:p>
            <a:r>
              <a:rPr lang="en-US" smtClean="0"/>
              <a:t>We apply the hash function H to the exact sequence of bytes that forms our message (usually including header info)</a:t>
            </a:r>
          </a:p>
          <a:p>
            <a:r>
              <a:rPr lang="en-US" smtClean="0"/>
              <a:t>We sign the hash value</a:t>
            </a:r>
          </a:p>
          <a:p>
            <a:r>
              <a:rPr lang="en-US" smtClean="0"/>
              <a:t>We append the signed hash value to the message.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3EA7-7E7D-4924-BEC0-D220FC0749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2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F7A8-D23D-4FBF-AC82-E6A4B7261CB1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739330" name="Group 2"/>
          <p:cNvGrpSpPr>
            <a:grpSpLocks/>
          </p:cNvGrpSpPr>
          <p:nvPr/>
        </p:nvGrpSpPr>
        <p:grpSpPr bwMode="auto">
          <a:xfrm>
            <a:off x="609600" y="3540125"/>
            <a:ext cx="1087438" cy="1108075"/>
            <a:chOff x="715" y="2852"/>
            <a:chExt cx="685" cy="698"/>
          </a:xfrm>
        </p:grpSpPr>
        <p:graphicFrame>
          <p:nvGraphicFramePr>
            <p:cNvPr id="739331" name="Object 3"/>
            <p:cNvGraphicFramePr>
              <a:graphicFrameLocks noChangeAspect="1"/>
            </p:cNvGraphicFramePr>
            <p:nvPr/>
          </p:nvGraphicFramePr>
          <p:xfrm>
            <a:off x="715" y="2852"/>
            <a:ext cx="685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" name="Clip" r:id="rId4" imgW="1087920" imgH="1108080" progId="MS_ClipArt_Gallery.2">
                    <p:embed/>
                  </p:oleObj>
                </mc:Choice>
                <mc:Fallback>
                  <p:oleObj name="Clip" r:id="rId4" imgW="1087920" imgH="1108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" y="2852"/>
                          <a:ext cx="685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9332" name="Text Box 4"/>
            <p:cNvSpPr txBox="1">
              <a:spLocks noChangeArrowheads="1"/>
            </p:cNvSpPr>
            <p:nvPr/>
          </p:nvSpPr>
          <p:spPr bwMode="auto">
            <a:xfrm>
              <a:off x="864" y="3072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effectLst/>
                </a:rPr>
                <a:t>m</a:t>
              </a:r>
              <a:endParaRPr lang="en-US" sz="3600" b="1">
                <a:effectLst/>
              </a:endParaRPr>
            </a:p>
          </p:txBody>
        </p:sp>
      </p:grpSp>
      <p:grpSp>
        <p:nvGrpSpPr>
          <p:cNvPr id="739333" name="Group 5"/>
          <p:cNvGrpSpPr>
            <a:grpSpLocks/>
          </p:cNvGrpSpPr>
          <p:nvPr/>
        </p:nvGrpSpPr>
        <p:grpSpPr bwMode="auto">
          <a:xfrm>
            <a:off x="1905000" y="2854325"/>
            <a:ext cx="1447800" cy="1768475"/>
            <a:chOff x="1680" y="2784"/>
            <a:chExt cx="912" cy="1114"/>
          </a:xfrm>
        </p:grpSpPr>
        <p:grpSp>
          <p:nvGrpSpPr>
            <p:cNvPr id="739334" name="Group 6"/>
            <p:cNvGrpSpPr>
              <a:grpSpLocks/>
            </p:cNvGrpSpPr>
            <p:nvPr/>
          </p:nvGrpSpPr>
          <p:grpSpPr bwMode="auto">
            <a:xfrm>
              <a:off x="1776" y="2784"/>
              <a:ext cx="576" cy="697"/>
              <a:chOff x="4032" y="2592"/>
              <a:chExt cx="942" cy="1065"/>
            </a:xfrm>
          </p:grpSpPr>
          <p:graphicFrame>
            <p:nvGraphicFramePr>
              <p:cNvPr id="739335" name="Object 7"/>
              <p:cNvGraphicFramePr>
                <a:graphicFrameLocks noChangeAspect="1"/>
              </p:cNvGraphicFramePr>
              <p:nvPr/>
            </p:nvGraphicFramePr>
            <p:xfrm>
              <a:off x="4032" y="2832"/>
              <a:ext cx="558" cy="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28" name="Clip" r:id="rId6" imgW="3750840" imgH="3468960" progId="MS_ClipArt_Gallery.2">
                      <p:embed/>
                    </p:oleObj>
                  </mc:Choice>
                  <mc:Fallback>
                    <p:oleObj name="Clip" r:id="rId6" imgW="375084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2" y="2832"/>
                            <a:ext cx="558" cy="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9336" name="Object 8"/>
              <p:cNvGraphicFramePr>
                <a:graphicFrameLocks noChangeAspect="1"/>
              </p:cNvGraphicFramePr>
              <p:nvPr/>
            </p:nvGraphicFramePr>
            <p:xfrm>
              <a:off x="4416" y="2592"/>
              <a:ext cx="558" cy="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29" name="Clip" r:id="rId8" imgW="3750840" imgH="3468960" progId="MS_ClipArt_Gallery.2">
                      <p:embed/>
                    </p:oleObj>
                  </mc:Choice>
                  <mc:Fallback>
                    <p:oleObj name="Clip" r:id="rId8" imgW="375084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6" y="2592"/>
                            <a:ext cx="558" cy="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9337" name="Object 9"/>
              <p:cNvGraphicFramePr>
                <a:graphicFrameLocks noChangeAspect="1"/>
              </p:cNvGraphicFramePr>
              <p:nvPr/>
            </p:nvGraphicFramePr>
            <p:xfrm>
              <a:off x="4354" y="3141"/>
              <a:ext cx="558" cy="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0" name="Clip" r:id="rId9" imgW="3750840" imgH="3468960" progId="MS_ClipArt_Gallery.2">
                      <p:embed/>
                    </p:oleObj>
                  </mc:Choice>
                  <mc:Fallback>
                    <p:oleObj name="Clip" r:id="rId9" imgW="375084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4" y="3141"/>
                            <a:ext cx="558" cy="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39338" name="Text Box 10"/>
            <p:cNvSpPr txBox="1">
              <a:spLocks noChangeArrowheads="1"/>
            </p:cNvSpPr>
            <p:nvPr/>
          </p:nvSpPr>
          <p:spPr bwMode="auto">
            <a:xfrm>
              <a:off x="1680" y="3456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Hash Function</a:t>
              </a:r>
            </a:p>
          </p:txBody>
        </p:sp>
      </p:grpSp>
      <p:grpSp>
        <p:nvGrpSpPr>
          <p:cNvPr id="739339" name="Group 11"/>
          <p:cNvGrpSpPr>
            <a:grpSpLocks/>
          </p:cNvGrpSpPr>
          <p:nvPr/>
        </p:nvGrpSpPr>
        <p:grpSpPr bwMode="auto">
          <a:xfrm>
            <a:off x="3429000" y="3082925"/>
            <a:ext cx="838200" cy="1131888"/>
            <a:chOff x="2832" y="2352"/>
            <a:chExt cx="654" cy="863"/>
          </a:xfrm>
        </p:grpSpPr>
        <p:grpSp>
          <p:nvGrpSpPr>
            <p:cNvPr id="739340" name="Group 12"/>
            <p:cNvGrpSpPr>
              <a:grpSpLocks/>
            </p:cNvGrpSpPr>
            <p:nvPr/>
          </p:nvGrpSpPr>
          <p:grpSpPr bwMode="auto">
            <a:xfrm>
              <a:off x="2976" y="2352"/>
              <a:ext cx="435" cy="320"/>
              <a:chOff x="2982" y="2697"/>
              <a:chExt cx="435" cy="320"/>
            </a:xfrm>
          </p:grpSpPr>
          <p:sp>
            <p:nvSpPr>
              <p:cNvPr id="739341" name="Freeform 13"/>
              <p:cNvSpPr>
                <a:spLocks/>
              </p:cNvSpPr>
              <p:nvPr/>
            </p:nvSpPr>
            <p:spPr bwMode="auto">
              <a:xfrm>
                <a:off x="2984" y="2702"/>
                <a:ext cx="429" cy="313"/>
              </a:xfrm>
              <a:custGeom>
                <a:avLst/>
                <a:gdLst>
                  <a:gd name="T0" fmla="*/ 14 w 429"/>
                  <a:gd name="T1" fmla="*/ 109 h 313"/>
                  <a:gd name="T2" fmla="*/ 15 w 429"/>
                  <a:gd name="T3" fmla="*/ 109 h 313"/>
                  <a:gd name="T4" fmla="*/ 18 w 429"/>
                  <a:gd name="T5" fmla="*/ 108 h 313"/>
                  <a:gd name="T6" fmla="*/ 22 w 429"/>
                  <a:gd name="T7" fmla="*/ 107 h 313"/>
                  <a:gd name="T8" fmla="*/ 24 w 429"/>
                  <a:gd name="T9" fmla="*/ 107 h 313"/>
                  <a:gd name="T10" fmla="*/ 23 w 429"/>
                  <a:gd name="T11" fmla="*/ 106 h 313"/>
                  <a:gd name="T12" fmla="*/ 22 w 429"/>
                  <a:gd name="T13" fmla="*/ 105 h 313"/>
                  <a:gd name="T14" fmla="*/ 21 w 429"/>
                  <a:gd name="T15" fmla="*/ 103 h 313"/>
                  <a:gd name="T16" fmla="*/ 20 w 429"/>
                  <a:gd name="T17" fmla="*/ 102 h 313"/>
                  <a:gd name="T18" fmla="*/ 20 w 429"/>
                  <a:gd name="T19" fmla="*/ 99 h 313"/>
                  <a:gd name="T20" fmla="*/ 20 w 429"/>
                  <a:gd name="T21" fmla="*/ 96 h 313"/>
                  <a:gd name="T22" fmla="*/ 22 w 429"/>
                  <a:gd name="T23" fmla="*/ 93 h 313"/>
                  <a:gd name="T24" fmla="*/ 25 w 429"/>
                  <a:gd name="T25" fmla="*/ 92 h 313"/>
                  <a:gd name="T26" fmla="*/ 28 w 429"/>
                  <a:gd name="T27" fmla="*/ 92 h 313"/>
                  <a:gd name="T28" fmla="*/ 31 w 429"/>
                  <a:gd name="T29" fmla="*/ 93 h 313"/>
                  <a:gd name="T30" fmla="*/ 34 w 429"/>
                  <a:gd name="T31" fmla="*/ 96 h 313"/>
                  <a:gd name="T32" fmla="*/ 36 w 429"/>
                  <a:gd name="T33" fmla="*/ 99 h 313"/>
                  <a:gd name="T34" fmla="*/ 37 w 429"/>
                  <a:gd name="T35" fmla="*/ 102 h 313"/>
                  <a:gd name="T36" fmla="*/ 36 w 429"/>
                  <a:gd name="T37" fmla="*/ 105 h 313"/>
                  <a:gd name="T38" fmla="*/ 34 w 429"/>
                  <a:gd name="T39" fmla="*/ 107 h 313"/>
                  <a:gd name="T40" fmla="*/ 31 w 429"/>
                  <a:gd name="T41" fmla="*/ 108 h 313"/>
                  <a:gd name="T42" fmla="*/ 30 w 429"/>
                  <a:gd name="T43" fmla="*/ 108 h 313"/>
                  <a:gd name="T44" fmla="*/ 28 w 429"/>
                  <a:gd name="T45" fmla="*/ 108 h 313"/>
                  <a:gd name="T46" fmla="*/ 26 w 429"/>
                  <a:gd name="T47" fmla="*/ 108 h 313"/>
                  <a:gd name="T48" fmla="*/ 24 w 429"/>
                  <a:gd name="T49" fmla="*/ 107 h 313"/>
                  <a:gd name="T50" fmla="*/ 14 w 429"/>
                  <a:gd name="T51" fmla="*/ 109 h 313"/>
                  <a:gd name="T52" fmla="*/ 68 w 429"/>
                  <a:gd name="T53" fmla="*/ 256 h 313"/>
                  <a:gd name="T54" fmla="*/ 84 w 429"/>
                  <a:gd name="T55" fmla="*/ 253 h 313"/>
                  <a:gd name="T56" fmla="*/ 88 w 429"/>
                  <a:gd name="T57" fmla="*/ 253 h 313"/>
                  <a:gd name="T58" fmla="*/ 91 w 429"/>
                  <a:gd name="T59" fmla="*/ 254 h 313"/>
                  <a:gd name="T60" fmla="*/ 94 w 429"/>
                  <a:gd name="T61" fmla="*/ 256 h 313"/>
                  <a:gd name="T62" fmla="*/ 95 w 429"/>
                  <a:gd name="T63" fmla="*/ 259 h 313"/>
                  <a:gd name="T64" fmla="*/ 95 w 429"/>
                  <a:gd name="T65" fmla="*/ 262 h 313"/>
                  <a:gd name="T66" fmla="*/ 95 w 429"/>
                  <a:gd name="T67" fmla="*/ 265 h 313"/>
                  <a:gd name="T68" fmla="*/ 93 w 429"/>
                  <a:gd name="T69" fmla="*/ 267 h 313"/>
                  <a:gd name="T70" fmla="*/ 90 w 429"/>
                  <a:gd name="T71" fmla="*/ 268 h 313"/>
                  <a:gd name="T72" fmla="*/ 87 w 429"/>
                  <a:gd name="T73" fmla="*/ 268 h 313"/>
                  <a:gd name="T74" fmla="*/ 84 w 429"/>
                  <a:gd name="T75" fmla="*/ 267 h 313"/>
                  <a:gd name="T76" fmla="*/ 81 w 429"/>
                  <a:gd name="T77" fmla="*/ 265 h 313"/>
                  <a:gd name="T78" fmla="*/ 79 w 429"/>
                  <a:gd name="T79" fmla="*/ 262 h 313"/>
                  <a:gd name="T80" fmla="*/ 79 w 429"/>
                  <a:gd name="T81" fmla="*/ 259 h 313"/>
                  <a:gd name="T82" fmla="*/ 79 w 429"/>
                  <a:gd name="T83" fmla="*/ 256 h 313"/>
                  <a:gd name="T84" fmla="*/ 81 w 429"/>
                  <a:gd name="T85" fmla="*/ 254 h 313"/>
                  <a:gd name="T86" fmla="*/ 84 w 429"/>
                  <a:gd name="T87" fmla="*/ 253 h 313"/>
                  <a:gd name="T88" fmla="*/ 81 w 429"/>
                  <a:gd name="T89" fmla="*/ 253 h 313"/>
                  <a:gd name="T90" fmla="*/ 75 w 429"/>
                  <a:gd name="T91" fmla="*/ 255 h 313"/>
                  <a:gd name="T92" fmla="*/ 70 w 429"/>
                  <a:gd name="T93" fmla="*/ 256 h 313"/>
                  <a:gd name="T94" fmla="*/ 68 w 429"/>
                  <a:gd name="T95" fmla="*/ 256 h 313"/>
                  <a:gd name="T96" fmla="*/ 88 w 429"/>
                  <a:gd name="T97" fmla="*/ 313 h 313"/>
                  <a:gd name="T98" fmla="*/ 429 w 429"/>
                  <a:gd name="T99" fmla="*/ 246 h 313"/>
                  <a:gd name="T100" fmla="*/ 336 w 429"/>
                  <a:gd name="T101" fmla="*/ 0 h 313"/>
                  <a:gd name="T102" fmla="*/ 0 w 429"/>
                  <a:gd name="T103" fmla="*/ 64 h 313"/>
                  <a:gd name="T104" fmla="*/ 14 w 429"/>
                  <a:gd name="T105" fmla="*/ 10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313">
                    <a:moveTo>
                      <a:pt x="14" y="109"/>
                    </a:moveTo>
                    <a:lnTo>
                      <a:pt x="15" y="109"/>
                    </a:lnTo>
                    <a:lnTo>
                      <a:pt x="18" y="108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20" y="99"/>
                    </a:lnTo>
                    <a:lnTo>
                      <a:pt x="20" y="96"/>
                    </a:lnTo>
                    <a:lnTo>
                      <a:pt x="22" y="93"/>
                    </a:lnTo>
                    <a:lnTo>
                      <a:pt x="25" y="92"/>
                    </a:lnTo>
                    <a:lnTo>
                      <a:pt x="28" y="92"/>
                    </a:lnTo>
                    <a:lnTo>
                      <a:pt x="31" y="93"/>
                    </a:lnTo>
                    <a:lnTo>
                      <a:pt x="34" y="96"/>
                    </a:lnTo>
                    <a:lnTo>
                      <a:pt x="36" y="99"/>
                    </a:lnTo>
                    <a:lnTo>
                      <a:pt x="37" y="102"/>
                    </a:lnTo>
                    <a:lnTo>
                      <a:pt x="36" y="105"/>
                    </a:lnTo>
                    <a:lnTo>
                      <a:pt x="34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7"/>
                    </a:lnTo>
                    <a:lnTo>
                      <a:pt x="14" y="109"/>
                    </a:lnTo>
                    <a:lnTo>
                      <a:pt x="68" y="256"/>
                    </a:lnTo>
                    <a:lnTo>
                      <a:pt x="84" y="253"/>
                    </a:lnTo>
                    <a:lnTo>
                      <a:pt x="88" y="253"/>
                    </a:lnTo>
                    <a:lnTo>
                      <a:pt x="91" y="254"/>
                    </a:lnTo>
                    <a:lnTo>
                      <a:pt x="94" y="256"/>
                    </a:lnTo>
                    <a:lnTo>
                      <a:pt x="95" y="259"/>
                    </a:lnTo>
                    <a:lnTo>
                      <a:pt x="95" y="262"/>
                    </a:lnTo>
                    <a:lnTo>
                      <a:pt x="95" y="265"/>
                    </a:lnTo>
                    <a:lnTo>
                      <a:pt x="93" y="267"/>
                    </a:lnTo>
                    <a:lnTo>
                      <a:pt x="90" y="268"/>
                    </a:lnTo>
                    <a:lnTo>
                      <a:pt x="87" y="268"/>
                    </a:lnTo>
                    <a:lnTo>
                      <a:pt x="84" y="267"/>
                    </a:lnTo>
                    <a:lnTo>
                      <a:pt x="81" y="265"/>
                    </a:lnTo>
                    <a:lnTo>
                      <a:pt x="79" y="262"/>
                    </a:lnTo>
                    <a:lnTo>
                      <a:pt x="79" y="259"/>
                    </a:lnTo>
                    <a:lnTo>
                      <a:pt x="79" y="256"/>
                    </a:lnTo>
                    <a:lnTo>
                      <a:pt x="81" y="254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75" y="255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88" y="313"/>
                    </a:lnTo>
                    <a:lnTo>
                      <a:pt x="429" y="246"/>
                    </a:lnTo>
                    <a:lnTo>
                      <a:pt x="336" y="0"/>
                    </a:lnTo>
                    <a:lnTo>
                      <a:pt x="0" y="64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2" name="Freeform 14"/>
              <p:cNvSpPr>
                <a:spLocks/>
              </p:cNvSpPr>
              <p:nvPr/>
            </p:nvSpPr>
            <p:spPr bwMode="auto">
              <a:xfrm>
                <a:off x="3052" y="2952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3" name="Freeform 15"/>
              <p:cNvSpPr>
                <a:spLocks/>
              </p:cNvSpPr>
              <p:nvPr/>
            </p:nvSpPr>
            <p:spPr bwMode="auto">
              <a:xfrm>
                <a:off x="3068" y="2952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4" name="Freeform 16"/>
              <p:cNvSpPr>
                <a:spLocks/>
              </p:cNvSpPr>
              <p:nvPr/>
            </p:nvSpPr>
            <p:spPr bwMode="auto">
              <a:xfrm>
                <a:off x="3074" y="2960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5" name="Freeform 17"/>
              <p:cNvSpPr>
                <a:spLocks/>
              </p:cNvSpPr>
              <p:nvPr/>
            </p:nvSpPr>
            <p:spPr bwMode="auto">
              <a:xfrm>
                <a:off x="3061" y="2963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6" name="Freeform 18"/>
              <p:cNvSpPr>
                <a:spLocks/>
              </p:cNvSpPr>
              <p:nvPr/>
            </p:nvSpPr>
            <p:spPr bwMode="auto">
              <a:xfrm>
                <a:off x="3061" y="2952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7" name="Freeform 19"/>
              <p:cNvSpPr>
                <a:spLocks/>
              </p:cNvSpPr>
              <p:nvPr/>
            </p:nvSpPr>
            <p:spPr bwMode="auto">
              <a:xfrm>
                <a:off x="3049" y="2952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8" name="Freeform 20"/>
              <p:cNvSpPr>
                <a:spLocks/>
              </p:cNvSpPr>
              <p:nvPr/>
            </p:nvSpPr>
            <p:spPr bwMode="auto">
              <a:xfrm>
                <a:off x="3073" y="2945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49" name="Freeform 21"/>
              <p:cNvSpPr>
                <a:spLocks/>
              </p:cNvSpPr>
              <p:nvPr/>
            </p:nvSpPr>
            <p:spPr bwMode="auto">
              <a:xfrm>
                <a:off x="3024" y="2784"/>
                <a:ext cx="90" cy="224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0" name="Freeform 22"/>
              <p:cNvSpPr>
                <a:spLocks/>
              </p:cNvSpPr>
              <p:nvPr/>
            </p:nvSpPr>
            <p:spPr bwMode="auto">
              <a:xfrm>
                <a:off x="3052" y="2956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1" name="Freeform 23"/>
              <p:cNvSpPr>
                <a:spLocks/>
              </p:cNvSpPr>
              <p:nvPr/>
            </p:nvSpPr>
            <p:spPr bwMode="auto">
              <a:xfrm>
                <a:off x="3052" y="2954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2" name="Freeform 24"/>
              <p:cNvSpPr>
                <a:spLocks/>
              </p:cNvSpPr>
              <p:nvPr/>
            </p:nvSpPr>
            <p:spPr bwMode="auto">
              <a:xfrm>
                <a:off x="2990" y="2721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3" name="Freeform 25"/>
              <p:cNvSpPr>
                <a:spLocks/>
              </p:cNvSpPr>
              <p:nvPr/>
            </p:nvSpPr>
            <p:spPr bwMode="auto">
              <a:xfrm>
                <a:off x="3024" y="2742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4" name="Freeform 26"/>
              <p:cNvSpPr>
                <a:spLocks/>
              </p:cNvSpPr>
              <p:nvPr/>
            </p:nvSpPr>
            <p:spPr bwMode="auto">
              <a:xfrm>
                <a:off x="3005" y="2763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5" name="Freeform 27"/>
              <p:cNvSpPr>
                <a:spLocks/>
              </p:cNvSpPr>
              <p:nvPr/>
            </p:nvSpPr>
            <p:spPr bwMode="auto">
              <a:xfrm>
                <a:off x="3013" y="2784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6" name="Freeform 28"/>
              <p:cNvSpPr>
                <a:spLocks/>
              </p:cNvSpPr>
              <p:nvPr/>
            </p:nvSpPr>
            <p:spPr bwMode="auto">
              <a:xfrm>
                <a:off x="3021" y="2804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7" name="Freeform 29"/>
              <p:cNvSpPr>
                <a:spLocks/>
              </p:cNvSpPr>
              <p:nvPr/>
            </p:nvSpPr>
            <p:spPr bwMode="auto">
              <a:xfrm>
                <a:off x="3028" y="2825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8" name="Freeform 30"/>
              <p:cNvSpPr>
                <a:spLocks/>
              </p:cNvSpPr>
              <p:nvPr/>
            </p:nvSpPr>
            <p:spPr bwMode="auto">
              <a:xfrm>
                <a:off x="3036" y="2846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59" name="Freeform 31"/>
              <p:cNvSpPr>
                <a:spLocks/>
              </p:cNvSpPr>
              <p:nvPr/>
            </p:nvSpPr>
            <p:spPr bwMode="auto">
              <a:xfrm>
                <a:off x="3044" y="2867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60" name="Freeform 32"/>
              <p:cNvSpPr>
                <a:spLocks/>
              </p:cNvSpPr>
              <p:nvPr/>
            </p:nvSpPr>
            <p:spPr bwMode="auto">
              <a:xfrm>
                <a:off x="3075" y="2888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61" name="Freeform 33"/>
              <p:cNvSpPr>
                <a:spLocks/>
              </p:cNvSpPr>
              <p:nvPr/>
            </p:nvSpPr>
            <p:spPr bwMode="auto">
              <a:xfrm>
                <a:off x="3059" y="2909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62" name="Freeform 34"/>
              <p:cNvSpPr>
                <a:spLocks/>
              </p:cNvSpPr>
              <p:nvPr/>
            </p:nvSpPr>
            <p:spPr bwMode="auto">
              <a:xfrm>
                <a:off x="3067" y="2930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63" name="Line 35"/>
              <p:cNvSpPr>
                <a:spLocks noChangeShapeType="1"/>
              </p:cNvSpPr>
              <p:nvPr/>
            </p:nvSpPr>
            <p:spPr bwMode="auto">
              <a:xfrm flipH="1" flipV="1">
                <a:off x="3319" y="2698"/>
                <a:ext cx="95" cy="2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364" name="Line 36"/>
              <p:cNvSpPr>
                <a:spLocks noChangeShapeType="1"/>
              </p:cNvSpPr>
              <p:nvPr/>
            </p:nvSpPr>
            <p:spPr bwMode="auto">
              <a:xfrm>
                <a:off x="2982" y="2765"/>
                <a:ext cx="89" cy="24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365" name="Freeform 37"/>
              <p:cNvSpPr>
                <a:spLocks/>
              </p:cNvSpPr>
              <p:nvPr/>
            </p:nvSpPr>
            <p:spPr bwMode="auto">
              <a:xfrm>
                <a:off x="2992" y="2791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66" name="Freeform 38"/>
              <p:cNvSpPr>
                <a:spLocks/>
              </p:cNvSpPr>
              <p:nvPr/>
            </p:nvSpPr>
            <p:spPr bwMode="auto">
              <a:xfrm>
                <a:off x="3008" y="2791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67" name="Freeform 39"/>
              <p:cNvSpPr>
                <a:spLocks/>
              </p:cNvSpPr>
              <p:nvPr/>
            </p:nvSpPr>
            <p:spPr bwMode="auto">
              <a:xfrm>
                <a:off x="3014" y="2799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68" name="Freeform 40"/>
              <p:cNvSpPr>
                <a:spLocks/>
              </p:cNvSpPr>
              <p:nvPr/>
            </p:nvSpPr>
            <p:spPr bwMode="auto">
              <a:xfrm>
                <a:off x="3001" y="2802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69" name="Freeform 41"/>
              <p:cNvSpPr>
                <a:spLocks/>
              </p:cNvSpPr>
              <p:nvPr/>
            </p:nvSpPr>
            <p:spPr bwMode="auto">
              <a:xfrm>
                <a:off x="3001" y="2791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70" name="Freeform 42"/>
              <p:cNvSpPr>
                <a:spLocks/>
              </p:cNvSpPr>
              <p:nvPr/>
            </p:nvSpPr>
            <p:spPr bwMode="auto">
              <a:xfrm>
                <a:off x="2989" y="2791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71" name="Freeform 43"/>
              <p:cNvSpPr>
                <a:spLocks/>
              </p:cNvSpPr>
              <p:nvPr/>
            </p:nvSpPr>
            <p:spPr bwMode="auto">
              <a:xfrm>
                <a:off x="2992" y="2795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72" name="Freeform 44"/>
              <p:cNvSpPr>
                <a:spLocks/>
              </p:cNvSpPr>
              <p:nvPr/>
            </p:nvSpPr>
            <p:spPr bwMode="auto">
              <a:xfrm>
                <a:off x="2992" y="2793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73" name="Line 45"/>
              <p:cNvSpPr>
                <a:spLocks noChangeShapeType="1"/>
              </p:cNvSpPr>
              <p:nvPr/>
            </p:nvSpPr>
            <p:spPr bwMode="auto">
              <a:xfrm flipV="1">
                <a:off x="2982" y="2697"/>
                <a:ext cx="341" cy="6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9374" name="Text Box 46"/>
            <p:cNvSpPr txBox="1">
              <a:spLocks noChangeArrowheads="1"/>
            </p:cNvSpPr>
            <p:nvPr/>
          </p:nvSpPr>
          <p:spPr bwMode="auto">
            <a:xfrm>
              <a:off x="2832" y="2680"/>
              <a:ext cx="654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Hash Value</a:t>
              </a:r>
            </a:p>
          </p:txBody>
        </p:sp>
      </p:grpSp>
      <p:grpSp>
        <p:nvGrpSpPr>
          <p:cNvPr id="739375" name="Group 47"/>
          <p:cNvGrpSpPr>
            <a:grpSpLocks/>
          </p:cNvGrpSpPr>
          <p:nvPr/>
        </p:nvGrpSpPr>
        <p:grpSpPr bwMode="auto">
          <a:xfrm>
            <a:off x="381000" y="2320925"/>
            <a:ext cx="1219200" cy="1150938"/>
            <a:chOff x="240" y="2112"/>
            <a:chExt cx="768" cy="725"/>
          </a:xfrm>
        </p:grpSpPr>
        <p:sp>
          <p:nvSpPr>
            <p:cNvPr id="739376" name="Rectangle 48"/>
            <p:cNvSpPr>
              <a:spLocks noChangeArrowheads="1"/>
            </p:cNvSpPr>
            <p:nvPr/>
          </p:nvSpPr>
          <p:spPr bwMode="auto">
            <a:xfrm>
              <a:off x="240" y="2112"/>
              <a:ext cx="768" cy="62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Alice</a:t>
              </a:r>
            </a:p>
          </p:txBody>
        </p:sp>
        <p:graphicFrame>
          <p:nvGraphicFramePr>
            <p:cNvPr id="739377" name="Object 49"/>
            <p:cNvGraphicFramePr>
              <a:graphicFrameLocks noChangeAspect="1"/>
            </p:cNvGraphicFramePr>
            <p:nvPr/>
          </p:nvGraphicFramePr>
          <p:xfrm>
            <a:off x="384" y="2544"/>
            <a:ext cx="48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1" name="Clip" r:id="rId10" imgW="4599000" imgH="2817000" progId="MS_ClipArt_Gallery.2">
                    <p:embed/>
                  </p:oleObj>
                </mc:Choice>
                <mc:Fallback>
                  <p:oleObj name="Clip" r:id="rId10" imgW="4599000" imgH="2817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544"/>
                          <a:ext cx="480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9378" name="Group 50"/>
          <p:cNvGrpSpPr>
            <a:grpSpLocks/>
          </p:cNvGrpSpPr>
          <p:nvPr/>
        </p:nvGrpSpPr>
        <p:grpSpPr bwMode="auto">
          <a:xfrm>
            <a:off x="4648200" y="3082925"/>
            <a:ext cx="1387475" cy="1516063"/>
            <a:chOff x="3022" y="2588"/>
            <a:chExt cx="874" cy="955"/>
          </a:xfrm>
        </p:grpSpPr>
        <p:grpSp>
          <p:nvGrpSpPr>
            <p:cNvPr id="739379" name="Group 51"/>
            <p:cNvGrpSpPr>
              <a:grpSpLocks/>
            </p:cNvGrpSpPr>
            <p:nvPr/>
          </p:nvGrpSpPr>
          <p:grpSpPr bwMode="auto">
            <a:xfrm>
              <a:off x="3191" y="2588"/>
              <a:ext cx="351" cy="264"/>
              <a:chOff x="2982" y="2697"/>
              <a:chExt cx="435" cy="320"/>
            </a:xfrm>
          </p:grpSpPr>
          <p:sp>
            <p:nvSpPr>
              <p:cNvPr id="739380" name="Freeform 52"/>
              <p:cNvSpPr>
                <a:spLocks/>
              </p:cNvSpPr>
              <p:nvPr/>
            </p:nvSpPr>
            <p:spPr bwMode="auto">
              <a:xfrm>
                <a:off x="2984" y="2702"/>
                <a:ext cx="429" cy="313"/>
              </a:xfrm>
              <a:custGeom>
                <a:avLst/>
                <a:gdLst>
                  <a:gd name="T0" fmla="*/ 14 w 429"/>
                  <a:gd name="T1" fmla="*/ 109 h 313"/>
                  <a:gd name="T2" fmla="*/ 15 w 429"/>
                  <a:gd name="T3" fmla="*/ 109 h 313"/>
                  <a:gd name="T4" fmla="*/ 18 w 429"/>
                  <a:gd name="T5" fmla="*/ 108 h 313"/>
                  <a:gd name="T6" fmla="*/ 22 w 429"/>
                  <a:gd name="T7" fmla="*/ 107 h 313"/>
                  <a:gd name="T8" fmla="*/ 24 w 429"/>
                  <a:gd name="T9" fmla="*/ 107 h 313"/>
                  <a:gd name="T10" fmla="*/ 23 w 429"/>
                  <a:gd name="T11" fmla="*/ 106 h 313"/>
                  <a:gd name="T12" fmla="*/ 22 w 429"/>
                  <a:gd name="T13" fmla="*/ 105 h 313"/>
                  <a:gd name="T14" fmla="*/ 21 w 429"/>
                  <a:gd name="T15" fmla="*/ 103 h 313"/>
                  <a:gd name="T16" fmla="*/ 20 w 429"/>
                  <a:gd name="T17" fmla="*/ 102 h 313"/>
                  <a:gd name="T18" fmla="*/ 20 w 429"/>
                  <a:gd name="T19" fmla="*/ 99 h 313"/>
                  <a:gd name="T20" fmla="*/ 20 w 429"/>
                  <a:gd name="T21" fmla="*/ 96 h 313"/>
                  <a:gd name="T22" fmla="*/ 22 w 429"/>
                  <a:gd name="T23" fmla="*/ 93 h 313"/>
                  <a:gd name="T24" fmla="*/ 25 w 429"/>
                  <a:gd name="T25" fmla="*/ 92 h 313"/>
                  <a:gd name="T26" fmla="*/ 28 w 429"/>
                  <a:gd name="T27" fmla="*/ 92 h 313"/>
                  <a:gd name="T28" fmla="*/ 31 w 429"/>
                  <a:gd name="T29" fmla="*/ 93 h 313"/>
                  <a:gd name="T30" fmla="*/ 34 w 429"/>
                  <a:gd name="T31" fmla="*/ 96 h 313"/>
                  <a:gd name="T32" fmla="*/ 36 w 429"/>
                  <a:gd name="T33" fmla="*/ 99 h 313"/>
                  <a:gd name="T34" fmla="*/ 37 w 429"/>
                  <a:gd name="T35" fmla="*/ 102 h 313"/>
                  <a:gd name="T36" fmla="*/ 36 w 429"/>
                  <a:gd name="T37" fmla="*/ 105 h 313"/>
                  <a:gd name="T38" fmla="*/ 34 w 429"/>
                  <a:gd name="T39" fmla="*/ 107 h 313"/>
                  <a:gd name="T40" fmla="*/ 31 w 429"/>
                  <a:gd name="T41" fmla="*/ 108 h 313"/>
                  <a:gd name="T42" fmla="*/ 30 w 429"/>
                  <a:gd name="T43" fmla="*/ 108 h 313"/>
                  <a:gd name="T44" fmla="*/ 28 w 429"/>
                  <a:gd name="T45" fmla="*/ 108 h 313"/>
                  <a:gd name="T46" fmla="*/ 26 w 429"/>
                  <a:gd name="T47" fmla="*/ 108 h 313"/>
                  <a:gd name="T48" fmla="*/ 24 w 429"/>
                  <a:gd name="T49" fmla="*/ 107 h 313"/>
                  <a:gd name="T50" fmla="*/ 14 w 429"/>
                  <a:gd name="T51" fmla="*/ 109 h 313"/>
                  <a:gd name="T52" fmla="*/ 68 w 429"/>
                  <a:gd name="T53" fmla="*/ 256 h 313"/>
                  <a:gd name="T54" fmla="*/ 84 w 429"/>
                  <a:gd name="T55" fmla="*/ 253 h 313"/>
                  <a:gd name="T56" fmla="*/ 88 w 429"/>
                  <a:gd name="T57" fmla="*/ 253 h 313"/>
                  <a:gd name="T58" fmla="*/ 91 w 429"/>
                  <a:gd name="T59" fmla="*/ 254 h 313"/>
                  <a:gd name="T60" fmla="*/ 94 w 429"/>
                  <a:gd name="T61" fmla="*/ 256 h 313"/>
                  <a:gd name="T62" fmla="*/ 95 w 429"/>
                  <a:gd name="T63" fmla="*/ 259 h 313"/>
                  <a:gd name="T64" fmla="*/ 95 w 429"/>
                  <a:gd name="T65" fmla="*/ 262 h 313"/>
                  <a:gd name="T66" fmla="*/ 95 w 429"/>
                  <a:gd name="T67" fmla="*/ 265 h 313"/>
                  <a:gd name="T68" fmla="*/ 93 w 429"/>
                  <a:gd name="T69" fmla="*/ 267 h 313"/>
                  <a:gd name="T70" fmla="*/ 90 w 429"/>
                  <a:gd name="T71" fmla="*/ 268 h 313"/>
                  <a:gd name="T72" fmla="*/ 87 w 429"/>
                  <a:gd name="T73" fmla="*/ 268 h 313"/>
                  <a:gd name="T74" fmla="*/ 84 w 429"/>
                  <a:gd name="T75" fmla="*/ 267 h 313"/>
                  <a:gd name="T76" fmla="*/ 81 w 429"/>
                  <a:gd name="T77" fmla="*/ 265 h 313"/>
                  <a:gd name="T78" fmla="*/ 79 w 429"/>
                  <a:gd name="T79" fmla="*/ 262 h 313"/>
                  <a:gd name="T80" fmla="*/ 79 w 429"/>
                  <a:gd name="T81" fmla="*/ 259 h 313"/>
                  <a:gd name="T82" fmla="*/ 79 w 429"/>
                  <a:gd name="T83" fmla="*/ 256 h 313"/>
                  <a:gd name="T84" fmla="*/ 81 w 429"/>
                  <a:gd name="T85" fmla="*/ 254 h 313"/>
                  <a:gd name="T86" fmla="*/ 84 w 429"/>
                  <a:gd name="T87" fmla="*/ 253 h 313"/>
                  <a:gd name="T88" fmla="*/ 81 w 429"/>
                  <a:gd name="T89" fmla="*/ 253 h 313"/>
                  <a:gd name="T90" fmla="*/ 75 w 429"/>
                  <a:gd name="T91" fmla="*/ 255 h 313"/>
                  <a:gd name="T92" fmla="*/ 70 w 429"/>
                  <a:gd name="T93" fmla="*/ 256 h 313"/>
                  <a:gd name="T94" fmla="*/ 68 w 429"/>
                  <a:gd name="T95" fmla="*/ 256 h 313"/>
                  <a:gd name="T96" fmla="*/ 88 w 429"/>
                  <a:gd name="T97" fmla="*/ 313 h 313"/>
                  <a:gd name="T98" fmla="*/ 429 w 429"/>
                  <a:gd name="T99" fmla="*/ 246 h 313"/>
                  <a:gd name="T100" fmla="*/ 336 w 429"/>
                  <a:gd name="T101" fmla="*/ 0 h 313"/>
                  <a:gd name="T102" fmla="*/ 0 w 429"/>
                  <a:gd name="T103" fmla="*/ 64 h 313"/>
                  <a:gd name="T104" fmla="*/ 14 w 429"/>
                  <a:gd name="T105" fmla="*/ 10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313">
                    <a:moveTo>
                      <a:pt x="14" y="109"/>
                    </a:moveTo>
                    <a:lnTo>
                      <a:pt x="15" y="109"/>
                    </a:lnTo>
                    <a:lnTo>
                      <a:pt x="18" y="108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20" y="99"/>
                    </a:lnTo>
                    <a:lnTo>
                      <a:pt x="20" y="96"/>
                    </a:lnTo>
                    <a:lnTo>
                      <a:pt x="22" y="93"/>
                    </a:lnTo>
                    <a:lnTo>
                      <a:pt x="25" y="92"/>
                    </a:lnTo>
                    <a:lnTo>
                      <a:pt x="28" y="92"/>
                    </a:lnTo>
                    <a:lnTo>
                      <a:pt x="31" y="93"/>
                    </a:lnTo>
                    <a:lnTo>
                      <a:pt x="34" y="96"/>
                    </a:lnTo>
                    <a:lnTo>
                      <a:pt x="36" y="99"/>
                    </a:lnTo>
                    <a:lnTo>
                      <a:pt x="37" y="102"/>
                    </a:lnTo>
                    <a:lnTo>
                      <a:pt x="36" y="105"/>
                    </a:lnTo>
                    <a:lnTo>
                      <a:pt x="34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7"/>
                    </a:lnTo>
                    <a:lnTo>
                      <a:pt x="14" y="109"/>
                    </a:lnTo>
                    <a:lnTo>
                      <a:pt x="68" y="256"/>
                    </a:lnTo>
                    <a:lnTo>
                      <a:pt x="84" y="253"/>
                    </a:lnTo>
                    <a:lnTo>
                      <a:pt x="88" y="253"/>
                    </a:lnTo>
                    <a:lnTo>
                      <a:pt x="91" y="254"/>
                    </a:lnTo>
                    <a:lnTo>
                      <a:pt x="94" y="256"/>
                    </a:lnTo>
                    <a:lnTo>
                      <a:pt x="95" y="259"/>
                    </a:lnTo>
                    <a:lnTo>
                      <a:pt x="95" y="262"/>
                    </a:lnTo>
                    <a:lnTo>
                      <a:pt x="95" y="265"/>
                    </a:lnTo>
                    <a:lnTo>
                      <a:pt x="93" y="267"/>
                    </a:lnTo>
                    <a:lnTo>
                      <a:pt x="90" y="268"/>
                    </a:lnTo>
                    <a:lnTo>
                      <a:pt x="87" y="268"/>
                    </a:lnTo>
                    <a:lnTo>
                      <a:pt x="84" y="267"/>
                    </a:lnTo>
                    <a:lnTo>
                      <a:pt x="81" y="265"/>
                    </a:lnTo>
                    <a:lnTo>
                      <a:pt x="79" y="262"/>
                    </a:lnTo>
                    <a:lnTo>
                      <a:pt x="79" y="259"/>
                    </a:lnTo>
                    <a:lnTo>
                      <a:pt x="79" y="256"/>
                    </a:lnTo>
                    <a:lnTo>
                      <a:pt x="81" y="254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75" y="255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88" y="313"/>
                    </a:lnTo>
                    <a:lnTo>
                      <a:pt x="429" y="246"/>
                    </a:lnTo>
                    <a:lnTo>
                      <a:pt x="336" y="0"/>
                    </a:lnTo>
                    <a:lnTo>
                      <a:pt x="0" y="64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81" name="Freeform 53"/>
              <p:cNvSpPr>
                <a:spLocks/>
              </p:cNvSpPr>
              <p:nvPr/>
            </p:nvSpPr>
            <p:spPr bwMode="auto">
              <a:xfrm>
                <a:off x="3052" y="2952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82" name="Freeform 54"/>
              <p:cNvSpPr>
                <a:spLocks/>
              </p:cNvSpPr>
              <p:nvPr/>
            </p:nvSpPr>
            <p:spPr bwMode="auto">
              <a:xfrm>
                <a:off x="3068" y="2952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83" name="Freeform 55"/>
              <p:cNvSpPr>
                <a:spLocks/>
              </p:cNvSpPr>
              <p:nvPr/>
            </p:nvSpPr>
            <p:spPr bwMode="auto">
              <a:xfrm>
                <a:off x="3074" y="2960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84" name="Freeform 56"/>
              <p:cNvSpPr>
                <a:spLocks/>
              </p:cNvSpPr>
              <p:nvPr/>
            </p:nvSpPr>
            <p:spPr bwMode="auto">
              <a:xfrm>
                <a:off x="3061" y="2963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85" name="Freeform 57"/>
              <p:cNvSpPr>
                <a:spLocks/>
              </p:cNvSpPr>
              <p:nvPr/>
            </p:nvSpPr>
            <p:spPr bwMode="auto">
              <a:xfrm>
                <a:off x="3061" y="2952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86" name="Freeform 58"/>
              <p:cNvSpPr>
                <a:spLocks/>
              </p:cNvSpPr>
              <p:nvPr/>
            </p:nvSpPr>
            <p:spPr bwMode="auto">
              <a:xfrm>
                <a:off x="3049" y="2952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87" name="Freeform 59"/>
              <p:cNvSpPr>
                <a:spLocks/>
              </p:cNvSpPr>
              <p:nvPr/>
            </p:nvSpPr>
            <p:spPr bwMode="auto">
              <a:xfrm>
                <a:off x="3073" y="2945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88" name="Freeform 60"/>
              <p:cNvSpPr>
                <a:spLocks/>
              </p:cNvSpPr>
              <p:nvPr/>
            </p:nvSpPr>
            <p:spPr bwMode="auto">
              <a:xfrm>
                <a:off x="3024" y="2784"/>
                <a:ext cx="90" cy="224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89" name="Freeform 61"/>
              <p:cNvSpPr>
                <a:spLocks/>
              </p:cNvSpPr>
              <p:nvPr/>
            </p:nvSpPr>
            <p:spPr bwMode="auto">
              <a:xfrm>
                <a:off x="3052" y="2956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0" name="Freeform 62"/>
              <p:cNvSpPr>
                <a:spLocks/>
              </p:cNvSpPr>
              <p:nvPr/>
            </p:nvSpPr>
            <p:spPr bwMode="auto">
              <a:xfrm>
                <a:off x="3052" y="2954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1" name="Freeform 63"/>
              <p:cNvSpPr>
                <a:spLocks/>
              </p:cNvSpPr>
              <p:nvPr/>
            </p:nvSpPr>
            <p:spPr bwMode="auto">
              <a:xfrm>
                <a:off x="2990" y="2721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2" name="Freeform 64"/>
              <p:cNvSpPr>
                <a:spLocks/>
              </p:cNvSpPr>
              <p:nvPr/>
            </p:nvSpPr>
            <p:spPr bwMode="auto">
              <a:xfrm>
                <a:off x="3024" y="2742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3" name="Freeform 65"/>
              <p:cNvSpPr>
                <a:spLocks/>
              </p:cNvSpPr>
              <p:nvPr/>
            </p:nvSpPr>
            <p:spPr bwMode="auto">
              <a:xfrm>
                <a:off x="3005" y="2763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4" name="Freeform 66"/>
              <p:cNvSpPr>
                <a:spLocks/>
              </p:cNvSpPr>
              <p:nvPr/>
            </p:nvSpPr>
            <p:spPr bwMode="auto">
              <a:xfrm>
                <a:off x="3013" y="2784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5" name="Freeform 67"/>
              <p:cNvSpPr>
                <a:spLocks/>
              </p:cNvSpPr>
              <p:nvPr/>
            </p:nvSpPr>
            <p:spPr bwMode="auto">
              <a:xfrm>
                <a:off x="3021" y="2804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6" name="Freeform 68"/>
              <p:cNvSpPr>
                <a:spLocks/>
              </p:cNvSpPr>
              <p:nvPr/>
            </p:nvSpPr>
            <p:spPr bwMode="auto">
              <a:xfrm>
                <a:off x="3028" y="2825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7" name="Freeform 69"/>
              <p:cNvSpPr>
                <a:spLocks/>
              </p:cNvSpPr>
              <p:nvPr/>
            </p:nvSpPr>
            <p:spPr bwMode="auto">
              <a:xfrm>
                <a:off x="3036" y="2846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8" name="Freeform 70"/>
              <p:cNvSpPr>
                <a:spLocks/>
              </p:cNvSpPr>
              <p:nvPr/>
            </p:nvSpPr>
            <p:spPr bwMode="auto">
              <a:xfrm>
                <a:off x="3044" y="2867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399" name="Freeform 71"/>
              <p:cNvSpPr>
                <a:spLocks/>
              </p:cNvSpPr>
              <p:nvPr/>
            </p:nvSpPr>
            <p:spPr bwMode="auto">
              <a:xfrm>
                <a:off x="3075" y="2888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00" name="Freeform 72"/>
              <p:cNvSpPr>
                <a:spLocks/>
              </p:cNvSpPr>
              <p:nvPr/>
            </p:nvSpPr>
            <p:spPr bwMode="auto">
              <a:xfrm>
                <a:off x="3059" y="2909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01" name="Freeform 73"/>
              <p:cNvSpPr>
                <a:spLocks/>
              </p:cNvSpPr>
              <p:nvPr/>
            </p:nvSpPr>
            <p:spPr bwMode="auto">
              <a:xfrm>
                <a:off x="3067" y="2930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02" name="Line 74"/>
              <p:cNvSpPr>
                <a:spLocks noChangeShapeType="1"/>
              </p:cNvSpPr>
              <p:nvPr/>
            </p:nvSpPr>
            <p:spPr bwMode="auto">
              <a:xfrm flipH="1" flipV="1">
                <a:off x="3319" y="2698"/>
                <a:ext cx="95" cy="2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03" name="Line 75"/>
              <p:cNvSpPr>
                <a:spLocks noChangeShapeType="1"/>
              </p:cNvSpPr>
              <p:nvPr/>
            </p:nvSpPr>
            <p:spPr bwMode="auto">
              <a:xfrm>
                <a:off x="2982" y="2765"/>
                <a:ext cx="89" cy="24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04" name="Freeform 76"/>
              <p:cNvSpPr>
                <a:spLocks/>
              </p:cNvSpPr>
              <p:nvPr/>
            </p:nvSpPr>
            <p:spPr bwMode="auto">
              <a:xfrm>
                <a:off x="2992" y="2791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05" name="Freeform 77"/>
              <p:cNvSpPr>
                <a:spLocks/>
              </p:cNvSpPr>
              <p:nvPr/>
            </p:nvSpPr>
            <p:spPr bwMode="auto">
              <a:xfrm>
                <a:off x="3008" y="2791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06" name="Freeform 78"/>
              <p:cNvSpPr>
                <a:spLocks/>
              </p:cNvSpPr>
              <p:nvPr/>
            </p:nvSpPr>
            <p:spPr bwMode="auto">
              <a:xfrm>
                <a:off x="3014" y="2799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07" name="Freeform 79"/>
              <p:cNvSpPr>
                <a:spLocks/>
              </p:cNvSpPr>
              <p:nvPr/>
            </p:nvSpPr>
            <p:spPr bwMode="auto">
              <a:xfrm>
                <a:off x="3001" y="2802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08" name="Freeform 80"/>
              <p:cNvSpPr>
                <a:spLocks/>
              </p:cNvSpPr>
              <p:nvPr/>
            </p:nvSpPr>
            <p:spPr bwMode="auto">
              <a:xfrm>
                <a:off x="3001" y="2791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09" name="Freeform 81"/>
              <p:cNvSpPr>
                <a:spLocks/>
              </p:cNvSpPr>
              <p:nvPr/>
            </p:nvSpPr>
            <p:spPr bwMode="auto">
              <a:xfrm>
                <a:off x="2989" y="2791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10" name="Freeform 82"/>
              <p:cNvSpPr>
                <a:spLocks/>
              </p:cNvSpPr>
              <p:nvPr/>
            </p:nvSpPr>
            <p:spPr bwMode="auto">
              <a:xfrm>
                <a:off x="2992" y="2795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11" name="Freeform 83"/>
              <p:cNvSpPr>
                <a:spLocks/>
              </p:cNvSpPr>
              <p:nvPr/>
            </p:nvSpPr>
            <p:spPr bwMode="auto">
              <a:xfrm>
                <a:off x="2992" y="2793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412" name="Line 84"/>
              <p:cNvSpPr>
                <a:spLocks noChangeShapeType="1"/>
              </p:cNvSpPr>
              <p:nvPr/>
            </p:nvSpPr>
            <p:spPr bwMode="auto">
              <a:xfrm flipV="1">
                <a:off x="2982" y="2697"/>
                <a:ext cx="341" cy="6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739413" name="Object 85"/>
            <p:cNvGraphicFramePr>
              <a:graphicFrameLocks noChangeAspect="1"/>
            </p:cNvGraphicFramePr>
            <p:nvPr/>
          </p:nvGraphicFramePr>
          <p:xfrm>
            <a:off x="3383" y="2684"/>
            <a:ext cx="384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2" name="Clip" r:id="rId12" imgW="1992960" imgH="3468960" progId="MS_ClipArt_Gallery.2">
                    <p:embed/>
                  </p:oleObj>
                </mc:Choice>
                <mc:Fallback>
                  <p:oleObj name="Clip" r:id="rId12" imgW="199296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" y="2684"/>
                          <a:ext cx="384" cy="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9414" name="Rectangle 86"/>
            <p:cNvSpPr>
              <a:spLocks noChangeArrowheads="1"/>
            </p:cNvSpPr>
            <p:nvPr/>
          </p:nvSpPr>
          <p:spPr bwMode="auto">
            <a:xfrm>
              <a:off x="3022" y="3101"/>
              <a:ext cx="8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Signed Hash</a:t>
              </a:r>
            </a:p>
          </p:txBody>
        </p:sp>
      </p:grpSp>
      <p:graphicFrame>
        <p:nvGraphicFramePr>
          <p:cNvPr id="739415" name="Object 87"/>
          <p:cNvGraphicFramePr>
            <a:graphicFrameLocks noChangeAspect="1"/>
          </p:cNvGraphicFramePr>
          <p:nvPr/>
        </p:nvGraphicFramePr>
        <p:xfrm>
          <a:off x="5638800" y="3363913"/>
          <a:ext cx="7620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Clip" r:id="rId14" imgW="4599000" imgH="2817000" progId="MS_ClipArt_Gallery.2">
                  <p:embed/>
                </p:oleObj>
              </mc:Choice>
              <mc:Fallback>
                <p:oleObj name="Clip" r:id="rId14" imgW="4599000" imgH="2817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63913"/>
                        <a:ext cx="76200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9416" name="Freeform 88"/>
          <p:cNvSpPr>
            <a:spLocks/>
          </p:cNvSpPr>
          <p:nvPr/>
        </p:nvSpPr>
        <p:spPr bwMode="auto">
          <a:xfrm>
            <a:off x="977900" y="3387725"/>
            <a:ext cx="88900" cy="381000"/>
          </a:xfrm>
          <a:custGeom>
            <a:avLst/>
            <a:gdLst>
              <a:gd name="T0" fmla="*/ 8 w 56"/>
              <a:gd name="T1" fmla="*/ 0 h 240"/>
              <a:gd name="T2" fmla="*/ 8 w 56"/>
              <a:gd name="T3" fmla="*/ 144 h 240"/>
              <a:gd name="T4" fmla="*/ 56 w 5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240">
                <a:moveTo>
                  <a:pt x="8" y="0"/>
                </a:moveTo>
                <a:cubicBezTo>
                  <a:pt x="4" y="52"/>
                  <a:pt x="0" y="104"/>
                  <a:pt x="8" y="144"/>
                </a:cubicBezTo>
                <a:cubicBezTo>
                  <a:pt x="16" y="184"/>
                  <a:pt x="36" y="212"/>
                  <a:pt x="56" y="24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417" name="Freeform 89"/>
          <p:cNvSpPr>
            <a:spLocks/>
          </p:cNvSpPr>
          <p:nvPr/>
        </p:nvSpPr>
        <p:spPr bwMode="auto">
          <a:xfrm>
            <a:off x="1447800" y="3692525"/>
            <a:ext cx="914400" cy="355600"/>
          </a:xfrm>
          <a:custGeom>
            <a:avLst/>
            <a:gdLst>
              <a:gd name="T0" fmla="*/ 0 w 576"/>
              <a:gd name="T1" fmla="*/ 192 h 224"/>
              <a:gd name="T2" fmla="*/ 336 w 576"/>
              <a:gd name="T3" fmla="*/ 192 h 224"/>
              <a:gd name="T4" fmla="*/ 576 w 576"/>
              <a:gd name="T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24">
                <a:moveTo>
                  <a:pt x="0" y="192"/>
                </a:moveTo>
                <a:cubicBezTo>
                  <a:pt x="120" y="208"/>
                  <a:pt x="240" y="224"/>
                  <a:pt x="336" y="192"/>
                </a:cubicBezTo>
                <a:cubicBezTo>
                  <a:pt x="432" y="160"/>
                  <a:pt x="504" y="80"/>
                  <a:pt x="576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418" name="Freeform 90"/>
          <p:cNvSpPr>
            <a:spLocks/>
          </p:cNvSpPr>
          <p:nvPr/>
        </p:nvSpPr>
        <p:spPr bwMode="auto">
          <a:xfrm>
            <a:off x="2819400" y="3222625"/>
            <a:ext cx="762000" cy="165100"/>
          </a:xfrm>
          <a:custGeom>
            <a:avLst/>
            <a:gdLst>
              <a:gd name="T0" fmla="*/ 0 w 480"/>
              <a:gd name="T1" fmla="*/ 104 h 104"/>
              <a:gd name="T2" fmla="*/ 192 w 480"/>
              <a:gd name="T3" fmla="*/ 8 h 104"/>
              <a:gd name="T4" fmla="*/ 480 w 480"/>
              <a:gd name="T5" fmla="*/ 5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104">
                <a:moveTo>
                  <a:pt x="0" y="104"/>
                </a:moveTo>
                <a:cubicBezTo>
                  <a:pt x="56" y="60"/>
                  <a:pt x="112" y="16"/>
                  <a:pt x="192" y="8"/>
                </a:cubicBezTo>
                <a:cubicBezTo>
                  <a:pt x="272" y="0"/>
                  <a:pt x="432" y="40"/>
                  <a:pt x="480" y="5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419" name="Freeform 91"/>
          <p:cNvSpPr>
            <a:spLocks/>
          </p:cNvSpPr>
          <p:nvPr/>
        </p:nvSpPr>
        <p:spPr bwMode="auto">
          <a:xfrm>
            <a:off x="4191000" y="3451225"/>
            <a:ext cx="762000" cy="177800"/>
          </a:xfrm>
          <a:custGeom>
            <a:avLst/>
            <a:gdLst>
              <a:gd name="T0" fmla="*/ 0 w 480"/>
              <a:gd name="T1" fmla="*/ 56 h 112"/>
              <a:gd name="T2" fmla="*/ 240 w 480"/>
              <a:gd name="T3" fmla="*/ 104 h 112"/>
              <a:gd name="T4" fmla="*/ 480 w 480"/>
              <a:gd name="T5" fmla="*/ 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112">
                <a:moveTo>
                  <a:pt x="0" y="56"/>
                </a:moveTo>
                <a:cubicBezTo>
                  <a:pt x="80" y="84"/>
                  <a:pt x="160" y="112"/>
                  <a:pt x="240" y="104"/>
                </a:cubicBezTo>
                <a:cubicBezTo>
                  <a:pt x="320" y="96"/>
                  <a:pt x="432" y="0"/>
                  <a:pt x="480" y="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420" name="Freeform 92"/>
          <p:cNvSpPr>
            <a:spLocks/>
          </p:cNvSpPr>
          <p:nvPr/>
        </p:nvSpPr>
        <p:spPr bwMode="auto">
          <a:xfrm>
            <a:off x="5791200" y="3032125"/>
            <a:ext cx="1219200" cy="355600"/>
          </a:xfrm>
          <a:custGeom>
            <a:avLst/>
            <a:gdLst>
              <a:gd name="T0" fmla="*/ 0 w 768"/>
              <a:gd name="T1" fmla="*/ 224 h 224"/>
              <a:gd name="T2" fmla="*/ 480 w 768"/>
              <a:gd name="T3" fmla="*/ 32 h 224"/>
              <a:gd name="T4" fmla="*/ 768 w 768"/>
              <a:gd name="T5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224">
                <a:moveTo>
                  <a:pt x="0" y="224"/>
                </a:moveTo>
                <a:cubicBezTo>
                  <a:pt x="176" y="144"/>
                  <a:pt x="352" y="64"/>
                  <a:pt x="480" y="32"/>
                </a:cubicBezTo>
                <a:cubicBezTo>
                  <a:pt x="608" y="0"/>
                  <a:pt x="688" y="16"/>
                  <a:pt x="768" y="3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9421" name="Group 93"/>
          <p:cNvGrpSpPr>
            <a:grpSpLocks/>
          </p:cNvGrpSpPr>
          <p:nvPr/>
        </p:nvGrpSpPr>
        <p:grpSpPr bwMode="auto">
          <a:xfrm>
            <a:off x="6934200" y="2549525"/>
            <a:ext cx="1981200" cy="1981200"/>
            <a:chOff x="4368" y="2256"/>
            <a:chExt cx="1248" cy="1248"/>
          </a:xfrm>
        </p:grpSpPr>
        <p:grpSp>
          <p:nvGrpSpPr>
            <p:cNvPr id="739422" name="Group 94"/>
            <p:cNvGrpSpPr>
              <a:grpSpLocks/>
            </p:cNvGrpSpPr>
            <p:nvPr/>
          </p:nvGrpSpPr>
          <p:grpSpPr bwMode="auto">
            <a:xfrm>
              <a:off x="4368" y="2256"/>
              <a:ext cx="1248" cy="1248"/>
              <a:chOff x="4368" y="2256"/>
              <a:chExt cx="1248" cy="1248"/>
            </a:xfrm>
          </p:grpSpPr>
          <p:sp>
            <p:nvSpPr>
              <p:cNvPr id="739423" name="AutoShape 9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1248" cy="960"/>
              </a:xfrm>
              <a:prstGeom prst="parallelogram">
                <a:avLst>
                  <a:gd name="adj" fmla="val 11405"/>
                </a:avLst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39424" name="Group 96"/>
              <p:cNvGrpSpPr>
                <a:grpSpLocks/>
              </p:cNvGrpSpPr>
              <p:nvPr/>
            </p:nvGrpSpPr>
            <p:grpSpPr bwMode="auto">
              <a:xfrm>
                <a:off x="4512" y="2304"/>
                <a:ext cx="588" cy="575"/>
                <a:chOff x="3261" y="1902"/>
                <a:chExt cx="588" cy="575"/>
              </a:xfrm>
            </p:grpSpPr>
            <p:sp>
              <p:nvSpPr>
                <p:cNvPr id="739425" name="Freeform 97"/>
                <p:cNvSpPr>
                  <a:spLocks/>
                </p:cNvSpPr>
                <p:nvPr/>
              </p:nvSpPr>
              <p:spPr bwMode="auto">
                <a:xfrm>
                  <a:off x="3264" y="1964"/>
                  <a:ext cx="546" cy="510"/>
                </a:xfrm>
                <a:custGeom>
                  <a:avLst/>
                  <a:gdLst>
                    <a:gd name="T0" fmla="*/ 227 w 1091"/>
                    <a:gd name="T1" fmla="*/ 643 h 1021"/>
                    <a:gd name="T2" fmla="*/ 236 w 1091"/>
                    <a:gd name="T3" fmla="*/ 640 h 1021"/>
                    <a:gd name="T4" fmla="*/ 248 w 1091"/>
                    <a:gd name="T5" fmla="*/ 635 h 1021"/>
                    <a:gd name="T6" fmla="*/ 242 w 1091"/>
                    <a:gd name="T7" fmla="*/ 632 h 1021"/>
                    <a:gd name="T8" fmla="*/ 237 w 1091"/>
                    <a:gd name="T9" fmla="*/ 626 h 1021"/>
                    <a:gd name="T10" fmla="*/ 236 w 1091"/>
                    <a:gd name="T11" fmla="*/ 614 h 1021"/>
                    <a:gd name="T12" fmla="*/ 244 w 1091"/>
                    <a:gd name="T13" fmla="*/ 606 h 1021"/>
                    <a:gd name="T14" fmla="*/ 258 w 1091"/>
                    <a:gd name="T15" fmla="*/ 606 h 1021"/>
                    <a:gd name="T16" fmla="*/ 268 w 1091"/>
                    <a:gd name="T17" fmla="*/ 614 h 1021"/>
                    <a:gd name="T18" fmla="*/ 269 w 1091"/>
                    <a:gd name="T19" fmla="*/ 626 h 1021"/>
                    <a:gd name="T20" fmla="*/ 261 w 1091"/>
                    <a:gd name="T21" fmla="*/ 635 h 1021"/>
                    <a:gd name="T22" fmla="*/ 254 w 1091"/>
                    <a:gd name="T23" fmla="*/ 636 h 1021"/>
                    <a:gd name="T24" fmla="*/ 248 w 1091"/>
                    <a:gd name="T25" fmla="*/ 635 h 1021"/>
                    <a:gd name="T26" fmla="*/ 381 w 1091"/>
                    <a:gd name="T27" fmla="*/ 915 h 1021"/>
                    <a:gd name="T28" fmla="*/ 420 w 1091"/>
                    <a:gd name="T29" fmla="*/ 902 h 1021"/>
                    <a:gd name="T30" fmla="*/ 432 w 1091"/>
                    <a:gd name="T31" fmla="*/ 907 h 1021"/>
                    <a:gd name="T32" fmla="*/ 439 w 1091"/>
                    <a:gd name="T33" fmla="*/ 917 h 1021"/>
                    <a:gd name="T34" fmla="*/ 434 w 1091"/>
                    <a:gd name="T35" fmla="*/ 929 h 1021"/>
                    <a:gd name="T36" fmla="*/ 423 w 1091"/>
                    <a:gd name="T37" fmla="*/ 933 h 1021"/>
                    <a:gd name="T38" fmla="*/ 411 w 1091"/>
                    <a:gd name="T39" fmla="*/ 929 h 1021"/>
                    <a:gd name="T40" fmla="*/ 404 w 1091"/>
                    <a:gd name="T41" fmla="*/ 917 h 1021"/>
                    <a:gd name="T42" fmla="*/ 409 w 1091"/>
                    <a:gd name="T43" fmla="*/ 907 h 1021"/>
                    <a:gd name="T44" fmla="*/ 406 w 1091"/>
                    <a:gd name="T45" fmla="*/ 906 h 1021"/>
                    <a:gd name="T46" fmla="*/ 386 w 1091"/>
                    <a:gd name="T47" fmla="*/ 914 h 1021"/>
                    <a:gd name="T48" fmla="*/ 441 w 1091"/>
                    <a:gd name="T49" fmla="*/ 1021 h 1021"/>
                    <a:gd name="T50" fmla="*/ 650 w 1091"/>
                    <a:gd name="T51" fmla="*/ 0 h 1021"/>
                    <a:gd name="T52" fmla="*/ 50 w 1091"/>
                    <a:gd name="T53" fmla="*/ 333 h 1021"/>
                    <a:gd name="T54" fmla="*/ 58 w 1091"/>
                    <a:gd name="T55" fmla="*/ 330 h 1021"/>
                    <a:gd name="T56" fmla="*/ 67 w 1091"/>
                    <a:gd name="T57" fmla="*/ 326 h 1021"/>
                    <a:gd name="T58" fmla="*/ 67 w 1091"/>
                    <a:gd name="T59" fmla="*/ 316 h 1021"/>
                    <a:gd name="T60" fmla="*/ 75 w 1091"/>
                    <a:gd name="T61" fmla="*/ 308 h 1021"/>
                    <a:gd name="T62" fmla="*/ 87 w 1091"/>
                    <a:gd name="T63" fmla="*/ 309 h 1021"/>
                    <a:gd name="T64" fmla="*/ 98 w 1091"/>
                    <a:gd name="T65" fmla="*/ 317 h 1021"/>
                    <a:gd name="T66" fmla="*/ 99 w 1091"/>
                    <a:gd name="T67" fmla="*/ 329 h 1021"/>
                    <a:gd name="T68" fmla="*/ 91 w 1091"/>
                    <a:gd name="T69" fmla="*/ 338 h 1021"/>
                    <a:gd name="T70" fmla="*/ 77 w 1091"/>
                    <a:gd name="T71" fmla="*/ 336 h 1021"/>
                    <a:gd name="T72" fmla="*/ 67 w 1091"/>
                    <a:gd name="T73" fmla="*/ 326 h 1021"/>
                    <a:gd name="T74" fmla="*/ 59 w 1091"/>
                    <a:gd name="T75" fmla="*/ 330 h 1021"/>
                    <a:gd name="T76" fmla="*/ 50 w 1091"/>
                    <a:gd name="T77" fmla="*/ 333 h 10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91" h="1021">
                      <a:moveTo>
                        <a:pt x="50" y="333"/>
                      </a:moveTo>
                      <a:lnTo>
                        <a:pt x="227" y="643"/>
                      </a:lnTo>
                      <a:lnTo>
                        <a:pt x="229" y="642"/>
                      </a:lnTo>
                      <a:lnTo>
                        <a:pt x="236" y="640"/>
                      </a:lnTo>
                      <a:lnTo>
                        <a:pt x="243" y="637"/>
                      </a:lnTo>
                      <a:lnTo>
                        <a:pt x="248" y="635"/>
                      </a:lnTo>
                      <a:lnTo>
                        <a:pt x="244" y="633"/>
                      </a:lnTo>
                      <a:lnTo>
                        <a:pt x="242" y="632"/>
                      </a:lnTo>
                      <a:lnTo>
                        <a:pt x="239" y="629"/>
                      </a:lnTo>
                      <a:lnTo>
                        <a:pt x="237" y="626"/>
                      </a:lnTo>
                      <a:lnTo>
                        <a:pt x="235" y="620"/>
                      </a:lnTo>
                      <a:lnTo>
                        <a:pt x="236" y="614"/>
                      </a:lnTo>
                      <a:lnTo>
                        <a:pt x="239" y="610"/>
                      </a:lnTo>
                      <a:lnTo>
                        <a:pt x="244" y="606"/>
                      </a:lnTo>
                      <a:lnTo>
                        <a:pt x="251" y="605"/>
                      </a:lnTo>
                      <a:lnTo>
                        <a:pt x="258" y="606"/>
                      </a:lnTo>
                      <a:lnTo>
                        <a:pt x="264" y="610"/>
                      </a:lnTo>
                      <a:lnTo>
                        <a:pt x="268" y="614"/>
                      </a:lnTo>
                      <a:lnTo>
                        <a:pt x="269" y="620"/>
                      </a:lnTo>
                      <a:lnTo>
                        <a:pt x="269" y="626"/>
                      </a:lnTo>
                      <a:lnTo>
                        <a:pt x="266" y="632"/>
                      </a:lnTo>
                      <a:lnTo>
                        <a:pt x="261" y="635"/>
                      </a:lnTo>
                      <a:lnTo>
                        <a:pt x="258" y="636"/>
                      </a:lnTo>
                      <a:lnTo>
                        <a:pt x="254" y="636"/>
                      </a:lnTo>
                      <a:lnTo>
                        <a:pt x="251" y="636"/>
                      </a:lnTo>
                      <a:lnTo>
                        <a:pt x="248" y="635"/>
                      </a:lnTo>
                      <a:lnTo>
                        <a:pt x="227" y="643"/>
                      </a:lnTo>
                      <a:lnTo>
                        <a:pt x="381" y="915"/>
                      </a:lnTo>
                      <a:lnTo>
                        <a:pt x="413" y="904"/>
                      </a:lnTo>
                      <a:lnTo>
                        <a:pt x="420" y="902"/>
                      </a:lnTo>
                      <a:lnTo>
                        <a:pt x="426" y="904"/>
                      </a:lnTo>
                      <a:lnTo>
                        <a:pt x="432" y="907"/>
                      </a:lnTo>
                      <a:lnTo>
                        <a:pt x="436" y="912"/>
                      </a:lnTo>
                      <a:lnTo>
                        <a:pt x="439" y="917"/>
                      </a:lnTo>
                      <a:lnTo>
                        <a:pt x="437" y="923"/>
                      </a:lnTo>
                      <a:lnTo>
                        <a:pt x="434" y="929"/>
                      </a:lnTo>
                      <a:lnTo>
                        <a:pt x="429" y="932"/>
                      </a:lnTo>
                      <a:lnTo>
                        <a:pt x="423" y="933"/>
                      </a:lnTo>
                      <a:lnTo>
                        <a:pt x="417" y="932"/>
                      </a:lnTo>
                      <a:lnTo>
                        <a:pt x="411" y="929"/>
                      </a:lnTo>
                      <a:lnTo>
                        <a:pt x="406" y="923"/>
                      </a:lnTo>
                      <a:lnTo>
                        <a:pt x="404" y="917"/>
                      </a:lnTo>
                      <a:lnTo>
                        <a:pt x="405" y="912"/>
                      </a:lnTo>
                      <a:lnTo>
                        <a:pt x="409" y="907"/>
                      </a:lnTo>
                      <a:lnTo>
                        <a:pt x="413" y="904"/>
                      </a:lnTo>
                      <a:lnTo>
                        <a:pt x="406" y="906"/>
                      </a:lnTo>
                      <a:lnTo>
                        <a:pt x="396" y="909"/>
                      </a:lnTo>
                      <a:lnTo>
                        <a:pt x="386" y="914"/>
                      </a:lnTo>
                      <a:lnTo>
                        <a:pt x="381" y="915"/>
                      </a:lnTo>
                      <a:lnTo>
                        <a:pt x="441" y="1021"/>
                      </a:lnTo>
                      <a:lnTo>
                        <a:pt x="1091" y="777"/>
                      </a:lnTo>
                      <a:lnTo>
                        <a:pt x="650" y="0"/>
                      </a:lnTo>
                      <a:lnTo>
                        <a:pt x="0" y="245"/>
                      </a:lnTo>
                      <a:lnTo>
                        <a:pt x="50" y="333"/>
                      </a:lnTo>
                      <a:lnTo>
                        <a:pt x="52" y="332"/>
                      </a:lnTo>
                      <a:lnTo>
                        <a:pt x="58" y="330"/>
                      </a:lnTo>
                      <a:lnTo>
                        <a:pt x="63" y="328"/>
                      </a:lnTo>
                      <a:lnTo>
                        <a:pt x="67" y="326"/>
                      </a:lnTo>
                      <a:lnTo>
                        <a:pt x="66" y="321"/>
                      </a:lnTo>
                      <a:lnTo>
                        <a:pt x="67" y="316"/>
                      </a:lnTo>
                      <a:lnTo>
                        <a:pt x="70" y="311"/>
                      </a:lnTo>
                      <a:lnTo>
                        <a:pt x="75" y="308"/>
                      </a:lnTo>
                      <a:lnTo>
                        <a:pt x="82" y="307"/>
                      </a:lnTo>
                      <a:lnTo>
                        <a:pt x="87" y="309"/>
                      </a:lnTo>
                      <a:lnTo>
                        <a:pt x="93" y="313"/>
                      </a:lnTo>
                      <a:lnTo>
                        <a:pt x="98" y="317"/>
                      </a:lnTo>
                      <a:lnTo>
                        <a:pt x="100" y="323"/>
                      </a:lnTo>
                      <a:lnTo>
                        <a:pt x="99" y="329"/>
                      </a:lnTo>
                      <a:lnTo>
                        <a:pt x="96" y="335"/>
                      </a:lnTo>
                      <a:lnTo>
                        <a:pt x="91" y="338"/>
                      </a:lnTo>
                      <a:lnTo>
                        <a:pt x="84" y="338"/>
                      </a:lnTo>
                      <a:lnTo>
                        <a:pt x="77" y="336"/>
                      </a:lnTo>
                      <a:lnTo>
                        <a:pt x="71" y="332"/>
                      </a:lnTo>
                      <a:lnTo>
                        <a:pt x="67" y="326"/>
                      </a:lnTo>
                      <a:lnTo>
                        <a:pt x="64" y="328"/>
                      </a:lnTo>
                      <a:lnTo>
                        <a:pt x="59" y="330"/>
                      </a:lnTo>
                      <a:lnTo>
                        <a:pt x="52" y="332"/>
                      </a:lnTo>
                      <a:lnTo>
                        <a:pt x="50" y="3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26" name="Freeform 98"/>
                <p:cNvSpPr>
                  <a:spLocks/>
                </p:cNvSpPr>
                <p:nvPr/>
              </p:nvSpPr>
              <p:spPr bwMode="auto">
                <a:xfrm>
                  <a:off x="3287" y="2129"/>
                  <a:ext cx="92" cy="159"/>
                </a:xfrm>
                <a:custGeom>
                  <a:avLst/>
                  <a:gdLst>
                    <a:gd name="T0" fmla="*/ 180 w 184"/>
                    <a:gd name="T1" fmla="*/ 308 h 318"/>
                    <a:gd name="T2" fmla="*/ 184 w 184"/>
                    <a:gd name="T3" fmla="*/ 310 h 318"/>
                    <a:gd name="T4" fmla="*/ 7 w 184"/>
                    <a:gd name="T5" fmla="*/ 0 h 318"/>
                    <a:gd name="T6" fmla="*/ 0 w 184"/>
                    <a:gd name="T7" fmla="*/ 5 h 318"/>
                    <a:gd name="T8" fmla="*/ 177 w 184"/>
                    <a:gd name="T9" fmla="*/ 315 h 318"/>
                    <a:gd name="T10" fmla="*/ 182 w 184"/>
                    <a:gd name="T11" fmla="*/ 317 h 318"/>
                    <a:gd name="T12" fmla="*/ 177 w 184"/>
                    <a:gd name="T13" fmla="*/ 315 h 318"/>
                    <a:gd name="T14" fmla="*/ 180 w 184"/>
                    <a:gd name="T15" fmla="*/ 318 h 318"/>
                    <a:gd name="T16" fmla="*/ 182 w 184"/>
                    <a:gd name="T17" fmla="*/ 317 h 318"/>
                    <a:gd name="T18" fmla="*/ 180 w 184"/>
                    <a:gd name="T19" fmla="*/ 308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318">
                      <a:moveTo>
                        <a:pt x="180" y="308"/>
                      </a:moveTo>
                      <a:lnTo>
                        <a:pt x="184" y="310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177" y="315"/>
                      </a:lnTo>
                      <a:lnTo>
                        <a:pt x="182" y="317"/>
                      </a:lnTo>
                      <a:lnTo>
                        <a:pt x="177" y="315"/>
                      </a:lnTo>
                      <a:lnTo>
                        <a:pt x="180" y="318"/>
                      </a:lnTo>
                      <a:lnTo>
                        <a:pt x="182" y="317"/>
                      </a:lnTo>
                      <a:lnTo>
                        <a:pt x="180" y="3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27" name="Freeform 99"/>
                <p:cNvSpPr>
                  <a:spLocks/>
                </p:cNvSpPr>
                <p:nvPr/>
              </p:nvSpPr>
              <p:spPr bwMode="auto">
                <a:xfrm>
                  <a:off x="3377" y="2279"/>
                  <a:ext cx="18" cy="8"/>
                </a:xfrm>
                <a:custGeom>
                  <a:avLst/>
                  <a:gdLst>
                    <a:gd name="T0" fmla="*/ 19 w 35"/>
                    <a:gd name="T1" fmla="*/ 9 h 17"/>
                    <a:gd name="T2" fmla="*/ 20 w 35"/>
                    <a:gd name="T3" fmla="*/ 0 h 17"/>
                    <a:gd name="T4" fmla="*/ 16 w 35"/>
                    <a:gd name="T5" fmla="*/ 2 h 17"/>
                    <a:gd name="T6" fmla="*/ 9 w 35"/>
                    <a:gd name="T7" fmla="*/ 4 h 17"/>
                    <a:gd name="T8" fmla="*/ 2 w 35"/>
                    <a:gd name="T9" fmla="*/ 6 h 17"/>
                    <a:gd name="T10" fmla="*/ 0 w 35"/>
                    <a:gd name="T11" fmla="*/ 8 h 17"/>
                    <a:gd name="T12" fmla="*/ 2 w 35"/>
                    <a:gd name="T13" fmla="*/ 17 h 17"/>
                    <a:gd name="T14" fmla="*/ 4 w 35"/>
                    <a:gd name="T15" fmla="*/ 16 h 17"/>
                    <a:gd name="T16" fmla="*/ 11 w 35"/>
                    <a:gd name="T17" fmla="*/ 13 h 17"/>
                    <a:gd name="T18" fmla="*/ 18 w 35"/>
                    <a:gd name="T19" fmla="*/ 11 h 17"/>
                    <a:gd name="T20" fmla="*/ 23 w 35"/>
                    <a:gd name="T21" fmla="*/ 9 h 17"/>
                    <a:gd name="T22" fmla="*/ 24 w 35"/>
                    <a:gd name="T23" fmla="*/ 0 h 17"/>
                    <a:gd name="T24" fmla="*/ 23 w 35"/>
                    <a:gd name="T25" fmla="*/ 9 h 17"/>
                    <a:gd name="T26" fmla="*/ 35 w 35"/>
                    <a:gd name="T27" fmla="*/ 5 h 17"/>
                    <a:gd name="T28" fmla="*/ 23 w 35"/>
                    <a:gd name="T29" fmla="*/ 1 h 17"/>
                    <a:gd name="T30" fmla="*/ 19 w 35"/>
                    <a:gd name="T31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5" h="17">
                      <a:moveTo>
                        <a:pt x="19" y="9"/>
                      </a:move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9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2" y="17"/>
                      </a:lnTo>
                      <a:lnTo>
                        <a:pt x="4" y="16"/>
                      </a:lnTo>
                      <a:lnTo>
                        <a:pt x="11" y="13"/>
                      </a:lnTo>
                      <a:lnTo>
                        <a:pt x="18" y="11"/>
                      </a:lnTo>
                      <a:lnTo>
                        <a:pt x="23" y="9"/>
                      </a:lnTo>
                      <a:lnTo>
                        <a:pt x="24" y="0"/>
                      </a:lnTo>
                      <a:lnTo>
                        <a:pt x="23" y="9"/>
                      </a:lnTo>
                      <a:lnTo>
                        <a:pt x="35" y="5"/>
                      </a:lnTo>
                      <a:lnTo>
                        <a:pt x="23" y="1"/>
                      </a:ln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28" name="Freeform 100"/>
                <p:cNvSpPr>
                  <a:spLocks/>
                </p:cNvSpPr>
                <p:nvPr/>
              </p:nvSpPr>
              <p:spPr bwMode="auto">
                <a:xfrm>
                  <a:off x="3380" y="2275"/>
                  <a:ext cx="9" cy="8"/>
                </a:xfrm>
                <a:custGeom>
                  <a:avLst/>
                  <a:gdLst>
                    <a:gd name="T0" fmla="*/ 1 w 17"/>
                    <a:gd name="T1" fmla="*/ 4 h 16"/>
                    <a:gd name="T2" fmla="*/ 0 w 17"/>
                    <a:gd name="T3" fmla="*/ 4 h 16"/>
                    <a:gd name="T4" fmla="*/ 3 w 17"/>
                    <a:gd name="T5" fmla="*/ 8 h 16"/>
                    <a:gd name="T6" fmla="*/ 6 w 17"/>
                    <a:gd name="T7" fmla="*/ 11 h 16"/>
                    <a:gd name="T8" fmla="*/ 9 w 17"/>
                    <a:gd name="T9" fmla="*/ 12 h 16"/>
                    <a:gd name="T10" fmla="*/ 12 w 17"/>
                    <a:gd name="T11" fmla="*/ 16 h 16"/>
                    <a:gd name="T12" fmla="*/ 17 w 17"/>
                    <a:gd name="T13" fmla="*/ 7 h 16"/>
                    <a:gd name="T14" fmla="*/ 13 w 17"/>
                    <a:gd name="T15" fmla="*/ 5 h 16"/>
                    <a:gd name="T16" fmla="*/ 11 w 17"/>
                    <a:gd name="T17" fmla="*/ 4 h 16"/>
                    <a:gd name="T18" fmla="*/ 10 w 17"/>
                    <a:gd name="T19" fmla="*/ 3 h 16"/>
                    <a:gd name="T20" fmla="*/ 9 w 17"/>
                    <a:gd name="T21" fmla="*/ 0 h 16"/>
                    <a:gd name="T22" fmla="*/ 8 w 17"/>
                    <a:gd name="T23" fmla="*/ 0 h 16"/>
                    <a:gd name="T24" fmla="*/ 1 w 17"/>
                    <a:gd name="T2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16">
                      <a:moveTo>
                        <a:pt x="1" y="4"/>
                      </a:moveTo>
                      <a:lnTo>
                        <a:pt x="0" y="4"/>
                      </a:lnTo>
                      <a:lnTo>
                        <a:pt x="3" y="8"/>
                      </a:lnTo>
                      <a:lnTo>
                        <a:pt x="6" y="11"/>
                      </a:lnTo>
                      <a:lnTo>
                        <a:pt x="9" y="12"/>
                      </a:lnTo>
                      <a:lnTo>
                        <a:pt x="12" y="16"/>
                      </a:lnTo>
                      <a:lnTo>
                        <a:pt x="17" y="7"/>
                      </a:lnTo>
                      <a:lnTo>
                        <a:pt x="13" y="5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29" name="Freeform 101"/>
                <p:cNvSpPr>
                  <a:spLocks/>
                </p:cNvSpPr>
                <p:nvPr/>
              </p:nvSpPr>
              <p:spPr bwMode="auto">
                <a:xfrm>
                  <a:off x="3379" y="2264"/>
                  <a:ext cx="8" cy="14"/>
                </a:xfrm>
                <a:custGeom>
                  <a:avLst/>
                  <a:gdLst>
                    <a:gd name="T0" fmla="*/ 13 w 15"/>
                    <a:gd name="T1" fmla="*/ 0 h 26"/>
                    <a:gd name="T2" fmla="*/ 13 w 15"/>
                    <a:gd name="T3" fmla="*/ 0 h 26"/>
                    <a:gd name="T4" fmla="*/ 6 w 15"/>
                    <a:gd name="T5" fmla="*/ 4 h 26"/>
                    <a:gd name="T6" fmla="*/ 1 w 15"/>
                    <a:gd name="T7" fmla="*/ 11 h 26"/>
                    <a:gd name="T8" fmla="*/ 0 w 15"/>
                    <a:gd name="T9" fmla="*/ 18 h 26"/>
                    <a:gd name="T10" fmla="*/ 4 w 15"/>
                    <a:gd name="T11" fmla="*/ 26 h 26"/>
                    <a:gd name="T12" fmla="*/ 11 w 15"/>
                    <a:gd name="T13" fmla="*/ 22 h 26"/>
                    <a:gd name="T14" fmla="*/ 9 w 15"/>
                    <a:gd name="T15" fmla="*/ 18 h 26"/>
                    <a:gd name="T16" fmla="*/ 11 w 15"/>
                    <a:gd name="T17" fmla="*/ 14 h 26"/>
                    <a:gd name="T18" fmla="*/ 13 w 15"/>
                    <a:gd name="T19" fmla="*/ 11 h 26"/>
                    <a:gd name="T20" fmla="*/ 15 w 15"/>
                    <a:gd name="T21" fmla="*/ 9 h 26"/>
                    <a:gd name="T22" fmla="*/ 15 w 15"/>
                    <a:gd name="T23" fmla="*/ 9 h 26"/>
                    <a:gd name="T24" fmla="*/ 13 w 15"/>
                    <a:gd name="T2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26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6" y="4"/>
                      </a:lnTo>
                      <a:lnTo>
                        <a:pt x="1" y="11"/>
                      </a:lnTo>
                      <a:lnTo>
                        <a:pt x="0" y="18"/>
                      </a:lnTo>
                      <a:lnTo>
                        <a:pt x="4" y="26"/>
                      </a:lnTo>
                      <a:lnTo>
                        <a:pt x="11" y="22"/>
                      </a:lnTo>
                      <a:lnTo>
                        <a:pt x="9" y="18"/>
                      </a:lnTo>
                      <a:lnTo>
                        <a:pt x="11" y="14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0" name="Freeform 102"/>
                <p:cNvSpPr>
                  <a:spLocks/>
                </p:cNvSpPr>
                <p:nvPr/>
              </p:nvSpPr>
              <p:spPr bwMode="auto">
                <a:xfrm>
                  <a:off x="3385" y="2264"/>
                  <a:ext cx="15" cy="8"/>
                </a:xfrm>
                <a:custGeom>
                  <a:avLst/>
                  <a:gdLst>
                    <a:gd name="T0" fmla="*/ 30 w 30"/>
                    <a:gd name="T1" fmla="*/ 12 h 16"/>
                    <a:gd name="T2" fmla="*/ 29 w 30"/>
                    <a:gd name="T3" fmla="*/ 11 h 16"/>
                    <a:gd name="T4" fmla="*/ 23 w 30"/>
                    <a:gd name="T5" fmla="*/ 5 h 16"/>
                    <a:gd name="T6" fmla="*/ 16 w 30"/>
                    <a:gd name="T7" fmla="*/ 1 h 16"/>
                    <a:gd name="T8" fmla="*/ 8 w 30"/>
                    <a:gd name="T9" fmla="*/ 0 h 16"/>
                    <a:gd name="T10" fmla="*/ 0 w 30"/>
                    <a:gd name="T11" fmla="*/ 1 h 16"/>
                    <a:gd name="T12" fmla="*/ 2 w 30"/>
                    <a:gd name="T13" fmla="*/ 10 h 16"/>
                    <a:gd name="T14" fmla="*/ 8 w 30"/>
                    <a:gd name="T15" fmla="*/ 9 h 16"/>
                    <a:gd name="T16" fmla="*/ 14 w 30"/>
                    <a:gd name="T17" fmla="*/ 10 h 16"/>
                    <a:gd name="T18" fmla="*/ 18 w 30"/>
                    <a:gd name="T19" fmla="*/ 12 h 16"/>
                    <a:gd name="T20" fmla="*/ 22 w 30"/>
                    <a:gd name="T21" fmla="*/ 16 h 16"/>
                    <a:gd name="T22" fmla="*/ 21 w 30"/>
                    <a:gd name="T23" fmla="*/ 15 h 16"/>
                    <a:gd name="T24" fmla="*/ 30 w 30"/>
                    <a:gd name="T2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16">
                      <a:moveTo>
                        <a:pt x="30" y="12"/>
                      </a:moveTo>
                      <a:lnTo>
                        <a:pt x="29" y="11"/>
                      </a:lnTo>
                      <a:lnTo>
                        <a:pt x="23" y="5"/>
                      </a:lnTo>
                      <a:lnTo>
                        <a:pt x="16" y="1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10"/>
                      </a:lnTo>
                      <a:lnTo>
                        <a:pt x="8" y="9"/>
                      </a:lnTo>
                      <a:lnTo>
                        <a:pt x="14" y="10"/>
                      </a:lnTo>
                      <a:lnTo>
                        <a:pt x="18" y="12"/>
                      </a:lnTo>
                      <a:lnTo>
                        <a:pt x="22" y="16"/>
                      </a:lnTo>
                      <a:lnTo>
                        <a:pt x="21" y="15"/>
                      </a:lnTo>
                      <a:lnTo>
                        <a:pt x="3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1" name="Freeform 103"/>
                <p:cNvSpPr>
                  <a:spLocks/>
                </p:cNvSpPr>
                <p:nvPr/>
              </p:nvSpPr>
              <p:spPr bwMode="auto">
                <a:xfrm>
                  <a:off x="3394" y="2270"/>
                  <a:ext cx="7" cy="13"/>
                </a:xfrm>
                <a:custGeom>
                  <a:avLst/>
                  <a:gdLst>
                    <a:gd name="T0" fmla="*/ 2 w 14"/>
                    <a:gd name="T1" fmla="*/ 27 h 27"/>
                    <a:gd name="T2" fmla="*/ 2 w 14"/>
                    <a:gd name="T3" fmla="*/ 27 h 27"/>
                    <a:gd name="T4" fmla="*/ 9 w 14"/>
                    <a:gd name="T5" fmla="*/ 21 h 27"/>
                    <a:gd name="T6" fmla="*/ 14 w 14"/>
                    <a:gd name="T7" fmla="*/ 14 h 27"/>
                    <a:gd name="T8" fmla="*/ 14 w 14"/>
                    <a:gd name="T9" fmla="*/ 7 h 27"/>
                    <a:gd name="T10" fmla="*/ 13 w 14"/>
                    <a:gd name="T11" fmla="*/ 0 h 27"/>
                    <a:gd name="T12" fmla="*/ 4 w 14"/>
                    <a:gd name="T13" fmla="*/ 3 h 27"/>
                    <a:gd name="T14" fmla="*/ 5 w 14"/>
                    <a:gd name="T15" fmla="*/ 7 h 27"/>
                    <a:gd name="T16" fmla="*/ 5 w 14"/>
                    <a:gd name="T17" fmla="*/ 12 h 27"/>
                    <a:gd name="T18" fmla="*/ 2 w 14"/>
                    <a:gd name="T19" fmla="*/ 16 h 27"/>
                    <a:gd name="T20" fmla="*/ 0 w 14"/>
                    <a:gd name="T21" fmla="*/ 18 h 27"/>
                    <a:gd name="T22" fmla="*/ 0 w 14"/>
                    <a:gd name="T23" fmla="*/ 18 h 27"/>
                    <a:gd name="T24" fmla="*/ 2 w 14"/>
                    <a:gd name="T2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27">
                      <a:moveTo>
                        <a:pt x="2" y="27"/>
                      </a:moveTo>
                      <a:lnTo>
                        <a:pt x="2" y="27"/>
                      </a:lnTo>
                      <a:lnTo>
                        <a:pt x="9" y="21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5" y="7"/>
                      </a:lnTo>
                      <a:lnTo>
                        <a:pt x="5" y="12"/>
                      </a:lnTo>
                      <a:lnTo>
                        <a:pt x="2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2" name="Freeform 104"/>
                <p:cNvSpPr>
                  <a:spLocks/>
                </p:cNvSpPr>
                <p:nvPr/>
              </p:nvSpPr>
              <p:spPr bwMode="auto">
                <a:xfrm>
                  <a:off x="3387" y="2279"/>
                  <a:ext cx="8" cy="5"/>
                </a:xfrm>
                <a:custGeom>
                  <a:avLst/>
                  <a:gdLst>
                    <a:gd name="T0" fmla="*/ 3 w 16"/>
                    <a:gd name="T1" fmla="*/ 9 h 10"/>
                    <a:gd name="T2" fmla="*/ 0 w 16"/>
                    <a:gd name="T3" fmla="*/ 9 h 10"/>
                    <a:gd name="T4" fmla="*/ 5 w 16"/>
                    <a:gd name="T5" fmla="*/ 10 h 10"/>
                    <a:gd name="T6" fmla="*/ 8 w 16"/>
                    <a:gd name="T7" fmla="*/ 10 h 10"/>
                    <a:gd name="T8" fmla="*/ 12 w 16"/>
                    <a:gd name="T9" fmla="*/ 10 h 10"/>
                    <a:gd name="T10" fmla="*/ 16 w 16"/>
                    <a:gd name="T11" fmla="*/ 9 h 10"/>
                    <a:gd name="T12" fmla="*/ 14 w 16"/>
                    <a:gd name="T13" fmla="*/ 0 h 10"/>
                    <a:gd name="T14" fmla="*/ 12 w 16"/>
                    <a:gd name="T15" fmla="*/ 1 h 10"/>
                    <a:gd name="T16" fmla="*/ 8 w 16"/>
                    <a:gd name="T17" fmla="*/ 1 h 10"/>
                    <a:gd name="T18" fmla="*/ 5 w 16"/>
                    <a:gd name="T19" fmla="*/ 1 h 10"/>
                    <a:gd name="T20" fmla="*/ 3 w 16"/>
                    <a:gd name="T21" fmla="*/ 0 h 10"/>
                    <a:gd name="T22" fmla="*/ 0 w 16"/>
                    <a:gd name="T23" fmla="*/ 0 h 10"/>
                    <a:gd name="T24" fmla="*/ 3 w 16"/>
                    <a:gd name="T25" fmla="*/ 0 h 10"/>
                    <a:gd name="T26" fmla="*/ 2 w 16"/>
                    <a:gd name="T27" fmla="*/ 0 h 10"/>
                    <a:gd name="T28" fmla="*/ 0 w 16"/>
                    <a:gd name="T29" fmla="*/ 0 h 10"/>
                    <a:gd name="T30" fmla="*/ 3 w 16"/>
                    <a:gd name="T31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lnTo>
                        <a:pt x="0" y="9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12" y="10"/>
                      </a:lnTo>
                      <a:lnTo>
                        <a:pt x="16" y="9"/>
                      </a:lnTo>
                      <a:lnTo>
                        <a:pt x="14" y="0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3" name="Freeform 105"/>
                <p:cNvSpPr>
                  <a:spLocks/>
                </p:cNvSpPr>
                <p:nvPr/>
              </p:nvSpPr>
              <p:spPr bwMode="auto">
                <a:xfrm>
                  <a:off x="3374" y="2279"/>
                  <a:ext cx="14" cy="8"/>
                </a:xfrm>
                <a:custGeom>
                  <a:avLst/>
                  <a:gdLst>
                    <a:gd name="T0" fmla="*/ 10 w 29"/>
                    <a:gd name="T1" fmla="*/ 10 h 17"/>
                    <a:gd name="T2" fmla="*/ 8 w 29"/>
                    <a:gd name="T3" fmla="*/ 17 h 17"/>
                    <a:gd name="T4" fmla="*/ 29 w 29"/>
                    <a:gd name="T5" fmla="*/ 9 h 17"/>
                    <a:gd name="T6" fmla="*/ 26 w 29"/>
                    <a:gd name="T7" fmla="*/ 0 h 17"/>
                    <a:gd name="T8" fmla="*/ 6 w 29"/>
                    <a:gd name="T9" fmla="*/ 8 h 17"/>
                    <a:gd name="T10" fmla="*/ 3 w 29"/>
                    <a:gd name="T11" fmla="*/ 15 h 17"/>
                    <a:gd name="T12" fmla="*/ 6 w 29"/>
                    <a:gd name="T13" fmla="*/ 8 h 17"/>
                    <a:gd name="T14" fmla="*/ 0 w 29"/>
                    <a:gd name="T15" fmla="*/ 10 h 17"/>
                    <a:gd name="T16" fmla="*/ 3 w 29"/>
                    <a:gd name="T17" fmla="*/ 15 h 17"/>
                    <a:gd name="T18" fmla="*/ 10 w 29"/>
                    <a:gd name="T19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" h="17">
                      <a:moveTo>
                        <a:pt x="10" y="10"/>
                      </a:moveTo>
                      <a:lnTo>
                        <a:pt x="8" y="17"/>
                      </a:lnTo>
                      <a:lnTo>
                        <a:pt x="29" y="9"/>
                      </a:lnTo>
                      <a:lnTo>
                        <a:pt x="26" y="0"/>
                      </a:lnTo>
                      <a:lnTo>
                        <a:pt x="6" y="8"/>
                      </a:lnTo>
                      <a:lnTo>
                        <a:pt x="3" y="15"/>
                      </a:lnTo>
                      <a:lnTo>
                        <a:pt x="6" y="8"/>
                      </a:lnTo>
                      <a:lnTo>
                        <a:pt x="0" y="10"/>
                      </a:lnTo>
                      <a:lnTo>
                        <a:pt x="3" y="15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4" name="Freeform 106"/>
                <p:cNvSpPr>
                  <a:spLocks/>
                </p:cNvSpPr>
                <p:nvPr/>
              </p:nvSpPr>
              <p:spPr bwMode="auto">
                <a:xfrm>
                  <a:off x="3376" y="2284"/>
                  <a:ext cx="80" cy="140"/>
                </a:xfrm>
                <a:custGeom>
                  <a:avLst/>
                  <a:gdLst>
                    <a:gd name="T0" fmla="*/ 157 w 162"/>
                    <a:gd name="T1" fmla="*/ 269 h 280"/>
                    <a:gd name="T2" fmla="*/ 162 w 162"/>
                    <a:gd name="T3" fmla="*/ 272 h 280"/>
                    <a:gd name="T4" fmla="*/ 7 w 162"/>
                    <a:gd name="T5" fmla="*/ 0 h 280"/>
                    <a:gd name="T6" fmla="*/ 0 w 162"/>
                    <a:gd name="T7" fmla="*/ 5 h 280"/>
                    <a:gd name="T8" fmla="*/ 155 w 162"/>
                    <a:gd name="T9" fmla="*/ 276 h 280"/>
                    <a:gd name="T10" fmla="*/ 159 w 162"/>
                    <a:gd name="T11" fmla="*/ 279 h 280"/>
                    <a:gd name="T12" fmla="*/ 155 w 162"/>
                    <a:gd name="T13" fmla="*/ 276 h 280"/>
                    <a:gd name="T14" fmla="*/ 156 w 162"/>
                    <a:gd name="T15" fmla="*/ 280 h 280"/>
                    <a:gd name="T16" fmla="*/ 159 w 162"/>
                    <a:gd name="T17" fmla="*/ 279 h 280"/>
                    <a:gd name="T18" fmla="*/ 157 w 162"/>
                    <a:gd name="T19" fmla="*/ 269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2" h="280">
                      <a:moveTo>
                        <a:pt x="157" y="269"/>
                      </a:moveTo>
                      <a:lnTo>
                        <a:pt x="162" y="272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155" y="276"/>
                      </a:lnTo>
                      <a:lnTo>
                        <a:pt x="159" y="279"/>
                      </a:lnTo>
                      <a:lnTo>
                        <a:pt x="155" y="276"/>
                      </a:lnTo>
                      <a:lnTo>
                        <a:pt x="156" y="280"/>
                      </a:lnTo>
                      <a:lnTo>
                        <a:pt x="159" y="279"/>
                      </a:lnTo>
                      <a:lnTo>
                        <a:pt x="157" y="2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5" name="Freeform 107"/>
                <p:cNvSpPr>
                  <a:spLocks/>
                </p:cNvSpPr>
                <p:nvPr/>
              </p:nvSpPr>
              <p:spPr bwMode="auto">
                <a:xfrm>
                  <a:off x="3454" y="2413"/>
                  <a:ext cx="17" cy="10"/>
                </a:xfrm>
                <a:custGeom>
                  <a:avLst/>
                  <a:gdLst>
                    <a:gd name="T0" fmla="*/ 32 w 34"/>
                    <a:gd name="T1" fmla="*/ 0 h 21"/>
                    <a:gd name="T2" fmla="*/ 32 w 34"/>
                    <a:gd name="T3" fmla="*/ 0 h 21"/>
                    <a:gd name="T4" fmla="*/ 0 w 34"/>
                    <a:gd name="T5" fmla="*/ 11 h 21"/>
                    <a:gd name="T6" fmla="*/ 2 w 34"/>
                    <a:gd name="T7" fmla="*/ 21 h 21"/>
                    <a:gd name="T8" fmla="*/ 34 w 34"/>
                    <a:gd name="T9" fmla="*/ 9 h 21"/>
                    <a:gd name="T10" fmla="*/ 34 w 34"/>
                    <a:gd name="T11" fmla="*/ 9 h 21"/>
                    <a:gd name="T12" fmla="*/ 32 w 34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21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0" y="11"/>
                      </a:lnTo>
                      <a:lnTo>
                        <a:pt x="2" y="21"/>
                      </a:lnTo>
                      <a:lnTo>
                        <a:pt x="34" y="9"/>
                      </a:lnTo>
                      <a:lnTo>
                        <a:pt x="3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6" name="Freeform 108"/>
                <p:cNvSpPr>
                  <a:spLocks/>
                </p:cNvSpPr>
                <p:nvPr/>
              </p:nvSpPr>
              <p:spPr bwMode="auto">
                <a:xfrm>
                  <a:off x="3470" y="2412"/>
                  <a:ext cx="14" cy="8"/>
                </a:xfrm>
                <a:custGeom>
                  <a:avLst/>
                  <a:gdLst>
                    <a:gd name="T0" fmla="*/ 28 w 28"/>
                    <a:gd name="T1" fmla="*/ 11 h 16"/>
                    <a:gd name="T2" fmla="*/ 28 w 28"/>
                    <a:gd name="T3" fmla="*/ 11 h 16"/>
                    <a:gd name="T4" fmla="*/ 22 w 28"/>
                    <a:gd name="T5" fmla="*/ 6 h 16"/>
                    <a:gd name="T6" fmla="*/ 15 w 28"/>
                    <a:gd name="T7" fmla="*/ 1 h 16"/>
                    <a:gd name="T8" fmla="*/ 8 w 28"/>
                    <a:gd name="T9" fmla="*/ 0 h 16"/>
                    <a:gd name="T10" fmla="*/ 0 w 28"/>
                    <a:gd name="T11" fmla="*/ 1 h 16"/>
                    <a:gd name="T12" fmla="*/ 2 w 28"/>
                    <a:gd name="T13" fmla="*/ 10 h 16"/>
                    <a:gd name="T14" fmla="*/ 8 w 28"/>
                    <a:gd name="T15" fmla="*/ 9 h 16"/>
                    <a:gd name="T16" fmla="*/ 13 w 28"/>
                    <a:gd name="T17" fmla="*/ 10 h 16"/>
                    <a:gd name="T18" fmla="*/ 17 w 28"/>
                    <a:gd name="T19" fmla="*/ 12 h 16"/>
                    <a:gd name="T20" fmla="*/ 21 w 28"/>
                    <a:gd name="T21" fmla="*/ 16 h 16"/>
                    <a:gd name="T22" fmla="*/ 21 w 28"/>
                    <a:gd name="T23" fmla="*/ 16 h 16"/>
                    <a:gd name="T24" fmla="*/ 28 w 28"/>
                    <a:gd name="T25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6">
                      <a:moveTo>
                        <a:pt x="28" y="11"/>
                      </a:moveTo>
                      <a:lnTo>
                        <a:pt x="28" y="11"/>
                      </a:lnTo>
                      <a:lnTo>
                        <a:pt x="22" y="6"/>
                      </a:lnTo>
                      <a:lnTo>
                        <a:pt x="15" y="1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10"/>
                      </a:lnTo>
                      <a:lnTo>
                        <a:pt x="8" y="9"/>
                      </a:lnTo>
                      <a:lnTo>
                        <a:pt x="13" y="10"/>
                      </a:lnTo>
                      <a:lnTo>
                        <a:pt x="17" y="12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7" name="Freeform 109"/>
                <p:cNvSpPr>
                  <a:spLocks/>
                </p:cNvSpPr>
                <p:nvPr/>
              </p:nvSpPr>
              <p:spPr bwMode="auto">
                <a:xfrm>
                  <a:off x="3478" y="2418"/>
                  <a:ext cx="8" cy="14"/>
                </a:xfrm>
                <a:custGeom>
                  <a:avLst/>
                  <a:gdLst>
                    <a:gd name="T0" fmla="*/ 3 w 15"/>
                    <a:gd name="T1" fmla="*/ 28 h 28"/>
                    <a:gd name="T2" fmla="*/ 3 w 15"/>
                    <a:gd name="T3" fmla="*/ 28 h 28"/>
                    <a:gd name="T4" fmla="*/ 9 w 15"/>
                    <a:gd name="T5" fmla="*/ 22 h 28"/>
                    <a:gd name="T6" fmla="*/ 14 w 15"/>
                    <a:gd name="T7" fmla="*/ 15 h 28"/>
                    <a:gd name="T8" fmla="*/ 15 w 15"/>
                    <a:gd name="T9" fmla="*/ 8 h 28"/>
                    <a:gd name="T10" fmla="*/ 12 w 15"/>
                    <a:gd name="T11" fmla="*/ 0 h 28"/>
                    <a:gd name="T12" fmla="*/ 5 w 15"/>
                    <a:gd name="T13" fmla="*/ 5 h 28"/>
                    <a:gd name="T14" fmla="*/ 6 w 15"/>
                    <a:gd name="T15" fmla="*/ 8 h 28"/>
                    <a:gd name="T16" fmla="*/ 5 w 15"/>
                    <a:gd name="T17" fmla="*/ 13 h 28"/>
                    <a:gd name="T18" fmla="*/ 3 w 15"/>
                    <a:gd name="T19" fmla="*/ 18 h 28"/>
                    <a:gd name="T20" fmla="*/ 0 w 15"/>
                    <a:gd name="T21" fmla="*/ 19 h 28"/>
                    <a:gd name="T22" fmla="*/ 0 w 15"/>
                    <a:gd name="T23" fmla="*/ 19 h 28"/>
                    <a:gd name="T24" fmla="*/ 3 w 15"/>
                    <a:gd name="T2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28">
                      <a:moveTo>
                        <a:pt x="3" y="28"/>
                      </a:moveTo>
                      <a:lnTo>
                        <a:pt x="3" y="28"/>
                      </a:lnTo>
                      <a:lnTo>
                        <a:pt x="9" y="22"/>
                      </a:lnTo>
                      <a:lnTo>
                        <a:pt x="14" y="15"/>
                      </a:lnTo>
                      <a:lnTo>
                        <a:pt x="15" y="8"/>
                      </a:lnTo>
                      <a:lnTo>
                        <a:pt x="12" y="0"/>
                      </a:lnTo>
                      <a:lnTo>
                        <a:pt x="5" y="5"/>
                      </a:lnTo>
                      <a:lnTo>
                        <a:pt x="6" y="8"/>
                      </a:lnTo>
                      <a:lnTo>
                        <a:pt x="5" y="13"/>
                      </a:lnTo>
                      <a:lnTo>
                        <a:pt x="3" y="18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3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8" name="Freeform 110"/>
                <p:cNvSpPr>
                  <a:spLocks/>
                </p:cNvSpPr>
                <p:nvPr/>
              </p:nvSpPr>
              <p:spPr bwMode="auto">
                <a:xfrm>
                  <a:off x="3465" y="2424"/>
                  <a:ext cx="14" cy="9"/>
                </a:xfrm>
                <a:custGeom>
                  <a:avLst/>
                  <a:gdLst>
                    <a:gd name="T0" fmla="*/ 0 w 28"/>
                    <a:gd name="T1" fmla="*/ 4 h 17"/>
                    <a:gd name="T2" fmla="*/ 0 w 28"/>
                    <a:gd name="T3" fmla="*/ 4 h 17"/>
                    <a:gd name="T4" fmla="*/ 6 w 28"/>
                    <a:gd name="T5" fmla="*/ 11 h 17"/>
                    <a:gd name="T6" fmla="*/ 13 w 28"/>
                    <a:gd name="T7" fmla="*/ 16 h 17"/>
                    <a:gd name="T8" fmla="*/ 20 w 28"/>
                    <a:gd name="T9" fmla="*/ 17 h 17"/>
                    <a:gd name="T10" fmla="*/ 28 w 28"/>
                    <a:gd name="T11" fmla="*/ 16 h 17"/>
                    <a:gd name="T12" fmla="*/ 25 w 28"/>
                    <a:gd name="T13" fmla="*/ 7 h 17"/>
                    <a:gd name="T14" fmla="*/ 20 w 28"/>
                    <a:gd name="T15" fmla="*/ 8 h 17"/>
                    <a:gd name="T16" fmla="*/ 15 w 28"/>
                    <a:gd name="T17" fmla="*/ 7 h 17"/>
                    <a:gd name="T18" fmla="*/ 10 w 28"/>
                    <a:gd name="T19" fmla="*/ 4 h 17"/>
                    <a:gd name="T20" fmla="*/ 7 w 28"/>
                    <a:gd name="T21" fmla="*/ 0 h 17"/>
                    <a:gd name="T22" fmla="*/ 7 w 28"/>
                    <a:gd name="T23" fmla="*/ 0 h 17"/>
                    <a:gd name="T24" fmla="*/ 0 w 28"/>
                    <a:gd name="T25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7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6" y="11"/>
                      </a:lnTo>
                      <a:lnTo>
                        <a:pt x="13" y="16"/>
                      </a:lnTo>
                      <a:lnTo>
                        <a:pt x="20" y="17"/>
                      </a:lnTo>
                      <a:lnTo>
                        <a:pt x="28" y="16"/>
                      </a:lnTo>
                      <a:lnTo>
                        <a:pt x="25" y="7"/>
                      </a:lnTo>
                      <a:lnTo>
                        <a:pt x="20" y="8"/>
                      </a:lnTo>
                      <a:lnTo>
                        <a:pt x="15" y="7"/>
                      </a:lnTo>
                      <a:lnTo>
                        <a:pt x="10" y="4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39" name="Freeform 111"/>
                <p:cNvSpPr>
                  <a:spLocks/>
                </p:cNvSpPr>
                <p:nvPr/>
              </p:nvSpPr>
              <p:spPr bwMode="auto">
                <a:xfrm>
                  <a:off x="3464" y="2413"/>
                  <a:ext cx="7" cy="13"/>
                </a:xfrm>
                <a:custGeom>
                  <a:avLst/>
                  <a:gdLst>
                    <a:gd name="T0" fmla="*/ 15 w 15"/>
                    <a:gd name="T1" fmla="*/ 9 h 26"/>
                    <a:gd name="T2" fmla="*/ 13 w 15"/>
                    <a:gd name="T3" fmla="*/ 0 h 26"/>
                    <a:gd name="T4" fmla="*/ 6 w 15"/>
                    <a:gd name="T5" fmla="*/ 5 h 26"/>
                    <a:gd name="T6" fmla="*/ 2 w 15"/>
                    <a:gd name="T7" fmla="*/ 11 h 26"/>
                    <a:gd name="T8" fmla="*/ 0 w 15"/>
                    <a:gd name="T9" fmla="*/ 18 h 26"/>
                    <a:gd name="T10" fmla="*/ 4 w 15"/>
                    <a:gd name="T11" fmla="*/ 26 h 26"/>
                    <a:gd name="T12" fmla="*/ 11 w 15"/>
                    <a:gd name="T13" fmla="*/ 22 h 26"/>
                    <a:gd name="T14" fmla="*/ 10 w 15"/>
                    <a:gd name="T15" fmla="*/ 18 h 26"/>
                    <a:gd name="T16" fmla="*/ 11 w 15"/>
                    <a:gd name="T17" fmla="*/ 14 h 26"/>
                    <a:gd name="T18" fmla="*/ 13 w 15"/>
                    <a:gd name="T19" fmla="*/ 11 h 26"/>
                    <a:gd name="T20" fmla="*/ 15 w 15"/>
                    <a:gd name="T21" fmla="*/ 9 h 26"/>
                    <a:gd name="T22" fmla="*/ 13 w 15"/>
                    <a:gd name="T23" fmla="*/ 0 h 26"/>
                    <a:gd name="T24" fmla="*/ 15 w 15"/>
                    <a:gd name="T25" fmla="*/ 9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26">
                      <a:moveTo>
                        <a:pt x="15" y="9"/>
                      </a:moveTo>
                      <a:lnTo>
                        <a:pt x="13" y="0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4" y="26"/>
                      </a:lnTo>
                      <a:lnTo>
                        <a:pt x="11" y="22"/>
                      </a:lnTo>
                      <a:lnTo>
                        <a:pt x="10" y="18"/>
                      </a:lnTo>
                      <a:lnTo>
                        <a:pt x="11" y="14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3" y="0"/>
                      </a:lnTo>
                      <a:lnTo>
                        <a:pt x="1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0" name="Freeform 112"/>
                <p:cNvSpPr>
                  <a:spLocks/>
                </p:cNvSpPr>
                <p:nvPr/>
              </p:nvSpPr>
              <p:spPr bwMode="auto">
                <a:xfrm>
                  <a:off x="3451" y="2413"/>
                  <a:ext cx="20" cy="10"/>
                </a:xfrm>
                <a:custGeom>
                  <a:avLst/>
                  <a:gdLst>
                    <a:gd name="T0" fmla="*/ 11 w 40"/>
                    <a:gd name="T1" fmla="*/ 14 h 21"/>
                    <a:gd name="T2" fmla="*/ 8 w 40"/>
                    <a:gd name="T3" fmla="*/ 21 h 21"/>
                    <a:gd name="T4" fmla="*/ 13 w 40"/>
                    <a:gd name="T5" fmla="*/ 19 h 21"/>
                    <a:gd name="T6" fmla="*/ 23 w 40"/>
                    <a:gd name="T7" fmla="*/ 15 h 21"/>
                    <a:gd name="T8" fmla="*/ 34 w 40"/>
                    <a:gd name="T9" fmla="*/ 11 h 21"/>
                    <a:gd name="T10" fmla="*/ 40 w 40"/>
                    <a:gd name="T11" fmla="*/ 9 h 21"/>
                    <a:gd name="T12" fmla="*/ 38 w 40"/>
                    <a:gd name="T13" fmla="*/ 0 h 21"/>
                    <a:gd name="T14" fmla="*/ 31 w 40"/>
                    <a:gd name="T15" fmla="*/ 2 h 21"/>
                    <a:gd name="T16" fmla="*/ 21 w 40"/>
                    <a:gd name="T17" fmla="*/ 6 h 21"/>
                    <a:gd name="T18" fmla="*/ 11 w 40"/>
                    <a:gd name="T19" fmla="*/ 10 h 21"/>
                    <a:gd name="T20" fmla="*/ 6 w 40"/>
                    <a:gd name="T21" fmla="*/ 11 h 21"/>
                    <a:gd name="T22" fmla="*/ 4 w 40"/>
                    <a:gd name="T23" fmla="*/ 18 h 21"/>
                    <a:gd name="T24" fmla="*/ 6 w 40"/>
                    <a:gd name="T25" fmla="*/ 11 h 21"/>
                    <a:gd name="T26" fmla="*/ 0 w 40"/>
                    <a:gd name="T27" fmla="*/ 14 h 21"/>
                    <a:gd name="T28" fmla="*/ 4 w 40"/>
                    <a:gd name="T29" fmla="*/ 18 h 21"/>
                    <a:gd name="T30" fmla="*/ 11 w 40"/>
                    <a:gd name="T31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" h="21">
                      <a:moveTo>
                        <a:pt x="11" y="14"/>
                      </a:moveTo>
                      <a:lnTo>
                        <a:pt x="8" y="21"/>
                      </a:lnTo>
                      <a:lnTo>
                        <a:pt x="13" y="19"/>
                      </a:lnTo>
                      <a:lnTo>
                        <a:pt x="23" y="15"/>
                      </a:lnTo>
                      <a:lnTo>
                        <a:pt x="34" y="11"/>
                      </a:lnTo>
                      <a:lnTo>
                        <a:pt x="40" y="9"/>
                      </a:lnTo>
                      <a:lnTo>
                        <a:pt x="38" y="0"/>
                      </a:lnTo>
                      <a:lnTo>
                        <a:pt x="31" y="2"/>
                      </a:lnTo>
                      <a:lnTo>
                        <a:pt x="21" y="6"/>
                      </a:lnTo>
                      <a:lnTo>
                        <a:pt x="11" y="10"/>
                      </a:lnTo>
                      <a:lnTo>
                        <a:pt x="6" y="11"/>
                      </a:lnTo>
                      <a:lnTo>
                        <a:pt x="4" y="18"/>
                      </a:lnTo>
                      <a:lnTo>
                        <a:pt x="6" y="11"/>
                      </a:lnTo>
                      <a:lnTo>
                        <a:pt x="0" y="14"/>
                      </a:lnTo>
                      <a:lnTo>
                        <a:pt x="4" y="18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1" name="Freeform 113"/>
                <p:cNvSpPr>
                  <a:spLocks/>
                </p:cNvSpPr>
                <p:nvPr/>
              </p:nvSpPr>
              <p:spPr bwMode="auto">
                <a:xfrm>
                  <a:off x="3453" y="2420"/>
                  <a:ext cx="33" cy="57"/>
                </a:xfrm>
                <a:custGeom>
                  <a:avLst/>
                  <a:gdLst>
                    <a:gd name="T0" fmla="*/ 62 w 66"/>
                    <a:gd name="T1" fmla="*/ 103 h 114"/>
                    <a:gd name="T2" fmla="*/ 66 w 66"/>
                    <a:gd name="T3" fmla="*/ 106 h 114"/>
                    <a:gd name="T4" fmla="*/ 7 w 66"/>
                    <a:gd name="T5" fmla="*/ 0 h 114"/>
                    <a:gd name="T6" fmla="*/ 0 w 66"/>
                    <a:gd name="T7" fmla="*/ 4 h 114"/>
                    <a:gd name="T8" fmla="*/ 59 w 66"/>
                    <a:gd name="T9" fmla="*/ 110 h 114"/>
                    <a:gd name="T10" fmla="*/ 64 w 66"/>
                    <a:gd name="T11" fmla="*/ 113 h 114"/>
                    <a:gd name="T12" fmla="*/ 59 w 66"/>
                    <a:gd name="T13" fmla="*/ 110 h 114"/>
                    <a:gd name="T14" fmla="*/ 61 w 66"/>
                    <a:gd name="T15" fmla="*/ 114 h 114"/>
                    <a:gd name="T16" fmla="*/ 64 w 66"/>
                    <a:gd name="T17" fmla="*/ 113 h 114"/>
                    <a:gd name="T18" fmla="*/ 62 w 66"/>
                    <a:gd name="T19" fmla="*/ 103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114">
                      <a:moveTo>
                        <a:pt x="62" y="103"/>
                      </a:moveTo>
                      <a:lnTo>
                        <a:pt x="66" y="106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59" y="110"/>
                      </a:lnTo>
                      <a:lnTo>
                        <a:pt x="64" y="113"/>
                      </a:lnTo>
                      <a:lnTo>
                        <a:pt x="59" y="110"/>
                      </a:lnTo>
                      <a:lnTo>
                        <a:pt x="61" y="114"/>
                      </a:lnTo>
                      <a:lnTo>
                        <a:pt x="64" y="113"/>
                      </a:lnTo>
                      <a:lnTo>
                        <a:pt x="62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2" name="Freeform 114"/>
                <p:cNvSpPr>
                  <a:spLocks/>
                </p:cNvSpPr>
                <p:nvPr/>
              </p:nvSpPr>
              <p:spPr bwMode="auto">
                <a:xfrm>
                  <a:off x="3484" y="2350"/>
                  <a:ext cx="329" cy="126"/>
                </a:xfrm>
                <a:custGeom>
                  <a:avLst/>
                  <a:gdLst>
                    <a:gd name="T0" fmla="*/ 648 w 658"/>
                    <a:gd name="T1" fmla="*/ 7 h 254"/>
                    <a:gd name="T2" fmla="*/ 650 w 658"/>
                    <a:gd name="T3" fmla="*/ 0 h 254"/>
                    <a:gd name="T4" fmla="*/ 0 w 658"/>
                    <a:gd name="T5" fmla="*/ 244 h 254"/>
                    <a:gd name="T6" fmla="*/ 2 w 658"/>
                    <a:gd name="T7" fmla="*/ 254 h 254"/>
                    <a:gd name="T8" fmla="*/ 653 w 658"/>
                    <a:gd name="T9" fmla="*/ 9 h 254"/>
                    <a:gd name="T10" fmla="*/ 655 w 658"/>
                    <a:gd name="T11" fmla="*/ 3 h 254"/>
                    <a:gd name="T12" fmla="*/ 653 w 658"/>
                    <a:gd name="T13" fmla="*/ 9 h 254"/>
                    <a:gd name="T14" fmla="*/ 658 w 658"/>
                    <a:gd name="T15" fmla="*/ 7 h 254"/>
                    <a:gd name="T16" fmla="*/ 655 w 658"/>
                    <a:gd name="T17" fmla="*/ 3 h 254"/>
                    <a:gd name="T18" fmla="*/ 648 w 658"/>
                    <a:gd name="T19" fmla="*/ 7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8" h="254">
                      <a:moveTo>
                        <a:pt x="648" y="7"/>
                      </a:moveTo>
                      <a:lnTo>
                        <a:pt x="650" y="0"/>
                      </a:lnTo>
                      <a:lnTo>
                        <a:pt x="0" y="244"/>
                      </a:lnTo>
                      <a:lnTo>
                        <a:pt x="2" y="254"/>
                      </a:lnTo>
                      <a:lnTo>
                        <a:pt x="653" y="9"/>
                      </a:lnTo>
                      <a:lnTo>
                        <a:pt x="655" y="3"/>
                      </a:lnTo>
                      <a:lnTo>
                        <a:pt x="653" y="9"/>
                      </a:lnTo>
                      <a:lnTo>
                        <a:pt x="658" y="7"/>
                      </a:lnTo>
                      <a:lnTo>
                        <a:pt x="655" y="3"/>
                      </a:lnTo>
                      <a:lnTo>
                        <a:pt x="648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3" name="Freeform 115"/>
                <p:cNvSpPr>
                  <a:spLocks/>
                </p:cNvSpPr>
                <p:nvPr/>
              </p:nvSpPr>
              <p:spPr bwMode="auto">
                <a:xfrm>
                  <a:off x="3588" y="1961"/>
                  <a:ext cx="223" cy="392"/>
                </a:xfrm>
                <a:custGeom>
                  <a:avLst/>
                  <a:gdLst>
                    <a:gd name="T0" fmla="*/ 5 w 448"/>
                    <a:gd name="T1" fmla="*/ 10 h 784"/>
                    <a:gd name="T2" fmla="*/ 0 w 448"/>
                    <a:gd name="T3" fmla="*/ 8 h 784"/>
                    <a:gd name="T4" fmla="*/ 441 w 448"/>
                    <a:gd name="T5" fmla="*/ 784 h 784"/>
                    <a:gd name="T6" fmla="*/ 448 w 448"/>
                    <a:gd name="T7" fmla="*/ 780 h 784"/>
                    <a:gd name="T8" fmla="*/ 7 w 448"/>
                    <a:gd name="T9" fmla="*/ 3 h 784"/>
                    <a:gd name="T10" fmla="*/ 2 w 448"/>
                    <a:gd name="T11" fmla="*/ 1 h 784"/>
                    <a:gd name="T12" fmla="*/ 7 w 448"/>
                    <a:gd name="T13" fmla="*/ 3 h 784"/>
                    <a:gd name="T14" fmla="*/ 6 w 448"/>
                    <a:gd name="T15" fmla="*/ 0 h 784"/>
                    <a:gd name="T16" fmla="*/ 2 w 448"/>
                    <a:gd name="T17" fmla="*/ 1 h 784"/>
                    <a:gd name="T18" fmla="*/ 5 w 448"/>
                    <a:gd name="T19" fmla="*/ 1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8" h="784">
                      <a:moveTo>
                        <a:pt x="5" y="10"/>
                      </a:moveTo>
                      <a:lnTo>
                        <a:pt x="0" y="8"/>
                      </a:lnTo>
                      <a:lnTo>
                        <a:pt x="441" y="784"/>
                      </a:lnTo>
                      <a:lnTo>
                        <a:pt x="448" y="780"/>
                      </a:lnTo>
                      <a:lnTo>
                        <a:pt x="7" y="3"/>
                      </a:lnTo>
                      <a:lnTo>
                        <a:pt x="2" y="1"/>
                      </a:lnTo>
                      <a:lnTo>
                        <a:pt x="7" y="3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5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4" name="Freeform 116"/>
                <p:cNvSpPr>
                  <a:spLocks/>
                </p:cNvSpPr>
                <p:nvPr/>
              </p:nvSpPr>
              <p:spPr bwMode="auto">
                <a:xfrm>
                  <a:off x="3261" y="1961"/>
                  <a:ext cx="329" cy="127"/>
                </a:xfrm>
                <a:custGeom>
                  <a:avLst/>
                  <a:gdLst>
                    <a:gd name="T0" fmla="*/ 10 w 659"/>
                    <a:gd name="T1" fmla="*/ 246 h 253"/>
                    <a:gd name="T2" fmla="*/ 8 w 659"/>
                    <a:gd name="T3" fmla="*/ 253 h 253"/>
                    <a:gd name="T4" fmla="*/ 659 w 659"/>
                    <a:gd name="T5" fmla="*/ 9 h 253"/>
                    <a:gd name="T6" fmla="*/ 656 w 659"/>
                    <a:gd name="T7" fmla="*/ 0 h 253"/>
                    <a:gd name="T8" fmla="*/ 6 w 659"/>
                    <a:gd name="T9" fmla="*/ 244 h 253"/>
                    <a:gd name="T10" fmla="*/ 4 w 659"/>
                    <a:gd name="T11" fmla="*/ 251 h 253"/>
                    <a:gd name="T12" fmla="*/ 6 w 659"/>
                    <a:gd name="T13" fmla="*/ 244 h 253"/>
                    <a:gd name="T14" fmla="*/ 0 w 659"/>
                    <a:gd name="T15" fmla="*/ 246 h 253"/>
                    <a:gd name="T16" fmla="*/ 4 w 659"/>
                    <a:gd name="T17" fmla="*/ 251 h 253"/>
                    <a:gd name="T18" fmla="*/ 10 w 659"/>
                    <a:gd name="T19" fmla="*/ 246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9" h="253">
                      <a:moveTo>
                        <a:pt x="10" y="246"/>
                      </a:moveTo>
                      <a:lnTo>
                        <a:pt x="8" y="253"/>
                      </a:lnTo>
                      <a:lnTo>
                        <a:pt x="659" y="9"/>
                      </a:lnTo>
                      <a:lnTo>
                        <a:pt x="656" y="0"/>
                      </a:lnTo>
                      <a:lnTo>
                        <a:pt x="6" y="244"/>
                      </a:lnTo>
                      <a:lnTo>
                        <a:pt x="4" y="251"/>
                      </a:lnTo>
                      <a:lnTo>
                        <a:pt x="6" y="244"/>
                      </a:lnTo>
                      <a:lnTo>
                        <a:pt x="0" y="246"/>
                      </a:lnTo>
                      <a:lnTo>
                        <a:pt x="4" y="251"/>
                      </a:lnTo>
                      <a:lnTo>
                        <a:pt x="10" y="2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5" name="Freeform 117"/>
                <p:cNvSpPr>
                  <a:spLocks/>
                </p:cNvSpPr>
                <p:nvPr/>
              </p:nvSpPr>
              <p:spPr bwMode="auto">
                <a:xfrm>
                  <a:off x="3262" y="2085"/>
                  <a:ext cx="28" cy="48"/>
                </a:xfrm>
                <a:custGeom>
                  <a:avLst/>
                  <a:gdLst>
                    <a:gd name="T0" fmla="*/ 51 w 56"/>
                    <a:gd name="T1" fmla="*/ 87 h 97"/>
                    <a:gd name="T2" fmla="*/ 56 w 56"/>
                    <a:gd name="T3" fmla="*/ 89 h 97"/>
                    <a:gd name="T4" fmla="*/ 6 w 56"/>
                    <a:gd name="T5" fmla="*/ 0 h 97"/>
                    <a:gd name="T6" fmla="*/ 0 w 56"/>
                    <a:gd name="T7" fmla="*/ 5 h 97"/>
                    <a:gd name="T8" fmla="*/ 49 w 56"/>
                    <a:gd name="T9" fmla="*/ 94 h 97"/>
                    <a:gd name="T10" fmla="*/ 54 w 56"/>
                    <a:gd name="T11" fmla="*/ 96 h 97"/>
                    <a:gd name="T12" fmla="*/ 49 w 56"/>
                    <a:gd name="T13" fmla="*/ 94 h 97"/>
                    <a:gd name="T14" fmla="*/ 50 w 56"/>
                    <a:gd name="T15" fmla="*/ 97 h 97"/>
                    <a:gd name="T16" fmla="*/ 54 w 56"/>
                    <a:gd name="T17" fmla="*/ 96 h 97"/>
                    <a:gd name="T18" fmla="*/ 51 w 56"/>
                    <a:gd name="T19" fmla="*/ 8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97">
                      <a:moveTo>
                        <a:pt x="51" y="87"/>
                      </a:moveTo>
                      <a:lnTo>
                        <a:pt x="56" y="89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49" y="94"/>
                      </a:lnTo>
                      <a:lnTo>
                        <a:pt x="54" y="96"/>
                      </a:lnTo>
                      <a:lnTo>
                        <a:pt x="49" y="94"/>
                      </a:lnTo>
                      <a:lnTo>
                        <a:pt x="50" y="97"/>
                      </a:lnTo>
                      <a:lnTo>
                        <a:pt x="54" y="96"/>
                      </a:lnTo>
                      <a:lnTo>
                        <a:pt x="51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6" name="Freeform 118"/>
                <p:cNvSpPr>
                  <a:spLocks/>
                </p:cNvSpPr>
                <p:nvPr/>
              </p:nvSpPr>
              <p:spPr bwMode="auto">
                <a:xfrm>
                  <a:off x="3288" y="2124"/>
                  <a:ext cx="12" cy="8"/>
                </a:xfrm>
                <a:custGeom>
                  <a:avLst/>
                  <a:gdLst>
                    <a:gd name="T0" fmla="*/ 14 w 25"/>
                    <a:gd name="T1" fmla="*/ 6 h 16"/>
                    <a:gd name="T2" fmla="*/ 16 w 25"/>
                    <a:gd name="T3" fmla="*/ 0 h 16"/>
                    <a:gd name="T4" fmla="*/ 14 w 25"/>
                    <a:gd name="T5" fmla="*/ 1 h 16"/>
                    <a:gd name="T6" fmla="*/ 8 w 25"/>
                    <a:gd name="T7" fmla="*/ 3 h 16"/>
                    <a:gd name="T8" fmla="*/ 3 w 25"/>
                    <a:gd name="T9" fmla="*/ 6 h 16"/>
                    <a:gd name="T10" fmla="*/ 0 w 25"/>
                    <a:gd name="T11" fmla="*/ 7 h 16"/>
                    <a:gd name="T12" fmla="*/ 3 w 25"/>
                    <a:gd name="T13" fmla="*/ 16 h 16"/>
                    <a:gd name="T14" fmla="*/ 5 w 25"/>
                    <a:gd name="T15" fmla="*/ 15 h 16"/>
                    <a:gd name="T16" fmla="*/ 11 w 25"/>
                    <a:gd name="T17" fmla="*/ 13 h 16"/>
                    <a:gd name="T18" fmla="*/ 16 w 25"/>
                    <a:gd name="T19" fmla="*/ 10 h 16"/>
                    <a:gd name="T20" fmla="*/ 21 w 25"/>
                    <a:gd name="T21" fmla="*/ 9 h 16"/>
                    <a:gd name="T22" fmla="*/ 23 w 25"/>
                    <a:gd name="T23" fmla="*/ 3 h 16"/>
                    <a:gd name="T24" fmla="*/ 20 w 25"/>
                    <a:gd name="T25" fmla="*/ 8 h 16"/>
                    <a:gd name="T26" fmla="*/ 25 w 25"/>
                    <a:gd name="T27" fmla="*/ 7 h 16"/>
                    <a:gd name="T28" fmla="*/ 23 w 25"/>
                    <a:gd name="T29" fmla="*/ 3 h 16"/>
                    <a:gd name="T30" fmla="*/ 14 w 25"/>
                    <a:gd name="T31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16">
                      <a:moveTo>
                        <a:pt x="14" y="6"/>
                      </a:moveTo>
                      <a:lnTo>
                        <a:pt x="16" y="0"/>
                      </a:lnTo>
                      <a:lnTo>
                        <a:pt x="14" y="1"/>
                      </a:lnTo>
                      <a:lnTo>
                        <a:pt x="8" y="3"/>
                      </a:lnTo>
                      <a:lnTo>
                        <a:pt x="3" y="6"/>
                      </a:lnTo>
                      <a:lnTo>
                        <a:pt x="0" y="7"/>
                      </a:lnTo>
                      <a:lnTo>
                        <a:pt x="3" y="16"/>
                      </a:lnTo>
                      <a:lnTo>
                        <a:pt x="5" y="15"/>
                      </a:lnTo>
                      <a:lnTo>
                        <a:pt x="11" y="13"/>
                      </a:lnTo>
                      <a:lnTo>
                        <a:pt x="16" y="10"/>
                      </a:lnTo>
                      <a:lnTo>
                        <a:pt x="21" y="9"/>
                      </a:lnTo>
                      <a:lnTo>
                        <a:pt x="23" y="3"/>
                      </a:lnTo>
                      <a:lnTo>
                        <a:pt x="20" y="8"/>
                      </a:lnTo>
                      <a:lnTo>
                        <a:pt x="25" y="7"/>
                      </a:lnTo>
                      <a:lnTo>
                        <a:pt x="23" y="3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7" name="Freeform 119"/>
                <p:cNvSpPr>
                  <a:spLocks/>
                </p:cNvSpPr>
                <p:nvPr/>
              </p:nvSpPr>
              <p:spPr bwMode="auto">
                <a:xfrm>
                  <a:off x="3295" y="2115"/>
                  <a:ext cx="7" cy="12"/>
                </a:xfrm>
                <a:custGeom>
                  <a:avLst/>
                  <a:gdLst>
                    <a:gd name="T0" fmla="*/ 13 w 15"/>
                    <a:gd name="T1" fmla="*/ 0 h 25"/>
                    <a:gd name="T2" fmla="*/ 13 w 15"/>
                    <a:gd name="T3" fmla="*/ 0 h 25"/>
                    <a:gd name="T4" fmla="*/ 6 w 15"/>
                    <a:gd name="T5" fmla="*/ 5 h 25"/>
                    <a:gd name="T6" fmla="*/ 1 w 15"/>
                    <a:gd name="T7" fmla="*/ 11 h 25"/>
                    <a:gd name="T8" fmla="*/ 0 w 15"/>
                    <a:gd name="T9" fmla="*/ 18 h 25"/>
                    <a:gd name="T10" fmla="*/ 1 w 15"/>
                    <a:gd name="T11" fmla="*/ 25 h 25"/>
                    <a:gd name="T12" fmla="*/ 10 w 15"/>
                    <a:gd name="T13" fmla="*/ 22 h 25"/>
                    <a:gd name="T14" fmla="*/ 9 w 15"/>
                    <a:gd name="T15" fmla="*/ 18 h 25"/>
                    <a:gd name="T16" fmla="*/ 10 w 15"/>
                    <a:gd name="T17" fmla="*/ 15 h 25"/>
                    <a:gd name="T18" fmla="*/ 13 w 15"/>
                    <a:gd name="T19" fmla="*/ 12 h 25"/>
                    <a:gd name="T20" fmla="*/ 15 w 15"/>
                    <a:gd name="T21" fmla="*/ 10 h 25"/>
                    <a:gd name="T22" fmla="*/ 15 w 15"/>
                    <a:gd name="T23" fmla="*/ 10 h 25"/>
                    <a:gd name="T24" fmla="*/ 13 w 15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25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6" y="5"/>
                      </a:lnTo>
                      <a:lnTo>
                        <a:pt x="1" y="11"/>
                      </a:lnTo>
                      <a:lnTo>
                        <a:pt x="0" y="18"/>
                      </a:lnTo>
                      <a:lnTo>
                        <a:pt x="1" y="25"/>
                      </a:lnTo>
                      <a:lnTo>
                        <a:pt x="10" y="22"/>
                      </a:lnTo>
                      <a:lnTo>
                        <a:pt x="9" y="18"/>
                      </a:lnTo>
                      <a:lnTo>
                        <a:pt x="10" y="15"/>
                      </a:lnTo>
                      <a:lnTo>
                        <a:pt x="13" y="12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8" name="Freeform 120"/>
                <p:cNvSpPr>
                  <a:spLocks/>
                </p:cNvSpPr>
                <p:nvPr/>
              </p:nvSpPr>
              <p:spPr bwMode="auto">
                <a:xfrm>
                  <a:off x="3301" y="2115"/>
                  <a:ext cx="14" cy="8"/>
                </a:xfrm>
                <a:custGeom>
                  <a:avLst/>
                  <a:gdLst>
                    <a:gd name="T0" fmla="*/ 27 w 27"/>
                    <a:gd name="T1" fmla="*/ 13 h 18"/>
                    <a:gd name="T2" fmla="*/ 27 w 27"/>
                    <a:gd name="T3" fmla="*/ 13 h 18"/>
                    <a:gd name="T4" fmla="*/ 22 w 27"/>
                    <a:gd name="T5" fmla="*/ 7 h 18"/>
                    <a:gd name="T6" fmla="*/ 16 w 27"/>
                    <a:gd name="T7" fmla="*/ 3 h 18"/>
                    <a:gd name="T8" fmla="*/ 8 w 27"/>
                    <a:gd name="T9" fmla="*/ 0 h 18"/>
                    <a:gd name="T10" fmla="*/ 0 w 27"/>
                    <a:gd name="T11" fmla="*/ 1 h 18"/>
                    <a:gd name="T12" fmla="*/ 2 w 27"/>
                    <a:gd name="T13" fmla="*/ 11 h 18"/>
                    <a:gd name="T14" fmla="*/ 8 w 27"/>
                    <a:gd name="T15" fmla="*/ 9 h 18"/>
                    <a:gd name="T16" fmla="*/ 11 w 27"/>
                    <a:gd name="T17" fmla="*/ 12 h 18"/>
                    <a:gd name="T18" fmla="*/ 17 w 27"/>
                    <a:gd name="T19" fmla="*/ 14 h 18"/>
                    <a:gd name="T20" fmla="*/ 20 w 27"/>
                    <a:gd name="T21" fmla="*/ 18 h 18"/>
                    <a:gd name="T22" fmla="*/ 20 w 27"/>
                    <a:gd name="T23" fmla="*/ 18 h 18"/>
                    <a:gd name="T24" fmla="*/ 27 w 27"/>
                    <a:gd name="T25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18">
                      <a:moveTo>
                        <a:pt x="27" y="13"/>
                      </a:moveTo>
                      <a:lnTo>
                        <a:pt x="27" y="13"/>
                      </a:lnTo>
                      <a:lnTo>
                        <a:pt x="22" y="7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11"/>
                      </a:lnTo>
                      <a:lnTo>
                        <a:pt x="8" y="9"/>
                      </a:lnTo>
                      <a:lnTo>
                        <a:pt x="11" y="12"/>
                      </a:lnTo>
                      <a:lnTo>
                        <a:pt x="17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49" name="Freeform 121"/>
                <p:cNvSpPr>
                  <a:spLocks/>
                </p:cNvSpPr>
                <p:nvPr/>
              </p:nvSpPr>
              <p:spPr bwMode="auto">
                <a:xfrm>
                  <a:off x="3309" y="2121"/>
                  <a:ext cx="7" cy="14"/>
                </a:xfrm>
                <a:custGeom>
                  <a:avLst/>
                  <a:gdLst>
                    <a:gd name="T0" fmla="*/ 2 w 15"/>
                    <a:gd name="T1" fmla="*/ 28 h 28"/>
                    <a:gd name="T2" fmla="*/ 2 w 15"/>
                    <a:gd name="T3" fmla="*/ 28 h 28"/>
                    <a:gd name="T4" fmla="*/ 9 w 15"/>
                    <a:gd name="T5" fmla="*/ 22 h 28"/>
                    <a:gd name="T6" fmla="*/ 14 w 15"/>
                    <a:gd name="T7" fmla="*/ 15 h 28"/>
                    <a:gd name="T8" fmla="*/ 15 w 15"/>
                    <a:gd name="T9" fmla="*/ 8 h 28"/>
                    <a:gd name="T10" fmla="*/ 11 w 15"/>
                    <a:gd name="T11" fmla="*/ 0 h 28"/>
                    <a:gd name="T12" fmla="*/ 4 w 15"/>
                    <a:gd name="T13" fmla="*/ 5 h 28"/>
                    <a:gd name="T14" fmla="*/ 6 w 15"/>
                    <a:gd name="T15" fmla="*/ 8 h 28"/>
                    <a:gd name="T16" fmla="*/ 4 w 15"/>
                    <a:gd name="T17" fmla="*/ 13 h 28"/>
                    <a:gd name="T18" fmla="*/ 2 w 15"/>
                    <a:gd name="T19" fmla="*/ 17 h 28"/>
                    <a:gd name="T20" fmla="*/ 0 w 15"/>
                    <a:gd name="T21" fmla="*/ 18 h 28"/>
                    <a:gd name="T22" fmla="*/ 0 w 15"/>
                    <a:gd name="T23" fmla="*/ 18 h 28"/>
                    <a:gd name="T24" fmla="*/ 2 w 15"/>
                    <a:gd name="T2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28">
                      <a:moveTo>
                        <a:pt x="2" y="28"/>
                      </a:moveTo>
                      <a:lnTo>
                        <a:pt x="2" y="28"/>
                      </a:lnTo>
                      <a:lnTo>
                        <a:pt x="9" y="22"/>
                      </a:lnTo>
                      <a:lnTo>
                        <a:pt x="14" y="15"/>
                      </a:lnTo>
                      <a:lnTo>
                        <a:pt x="15" y="8"/>
                      </a:lnTo>
                      <a:lnTo>
                        <a:pt x="11" y="0"/>
                      </a:lnTo>
                      <a:lnTo>
                        <a:pt x="4" y="5"/>
                      </a:lnTo>
                      <a:lnTo>
                        <a:pt x="6" y="8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0" name="Freeform 122"/>
                <p:cNvSpPr>
                  <a:spLocks/>
                </p:cNvSpPr>
                <p:nvPr/>
              </p:nvSpPr>
              <p:spPr bwMode="auto">
                <a:xfrm>
                  <a:off x="3295" y="2126"/>
                  <a:ext cx="15" cy="9"/>
                </a:xfrm>
                <a:custGeom>
                  <a:avLst/>
                  <a:gdLst>
                    <a:gd name="T0" fmla="*/ 0 w 30"/>
                    <a:gd name="T1" fmla="*/ 2 h 19"/>
                    <a:gd name="T2" fmla="*/ 1 w 30"/>
                    <a:gd name="T3" fmla="*/ 5 h 19"/>
                    <a:gd name="T4" fmla="*/ 7 w 30"/>
                    <a:gd name="T5" fmla="*/ 12 h 19"/>
                    <a:gd name="T6" fmla="*/ 14 w 30"/>
                    <a:gd name="T7" fmla="*/ 16 h 19"/>
                    <a:gd name="T8" fmla="*/ 22 w 30"/>
                    <a:gd name="T9" fmla="*/ 19 h 19"/>
                    <a:gd name="T10" fmla="*/ 30 w 30"/>
                    <a:gd name="T11" fmla="*/ 19 h 19"/>
                    <a:gd name="T12" fmla="*/ 28 w 30"/>
                    <a:gd name="T13" fmla="*/ 9 h 19"/>
                    <a:gd name="T14" fmla="*/ 22 w 30"/>
                    <a:gd name="T15" fmla="*/ 9 h 19"/>
                    <a:gd name="T16" fmla="*/ 16 w 30"/>
                    <a:gd name="T17" fmla="*/ 7 h 19"/>
                    <a:gd name="T18" fmla="*/ 12 w 30"/>
                    <a:gd name="T19" fmla="*/ 5 h 19"/>
                    <a:gd name="T20" fmla="*/ 8 w 30"/>
                    <a:gd name="T21" fmla="*/ 0 h 19"/>
                    <a:gd name="T22" fmla="*/ 9 w 30"/>
                    <a:gd name="T23" fmla="*/ 2 h 19"/>
                    <a:gd name="T24" fmla="*/ 0 w 30"/>
                    <a:gd name="T2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0" h="19">
                      <a:moveTo>
                        <a:pt x="0" y="2"/>
                      </a:moveTo>
                      <a:lnTo>
                        <a:pt x="1" y="5"/>
                      </a:lnTo>
                      <a:lnTo>
                        <a:pt x="7" y="12"/>
                      </a:lnTo>
                      <a:lnTo>
                        <a:pt x="14" y="16"/>
                      </a:lnTo>
                      <a:lnTo>
                        <a:pt x="22" y="19"/>
                      </a:lnTo>
                      <a:lnTo>
                        <a:pt x="30" y="19"/>
                      </a:lnTo>
                      <a:lnTo>
                        <a:pt x="28" y="9"/>
                      </a:lnTo>
                      <a:lnTo>
                        <a:pt x="22" y="9"/>
                      </a:lnTo>
                      <a:lnTo>
                        <a:pt x="16" y="7"/>
                      </a:lnTo>
                      <a:lnTo>
                        <a:pt x="12" y="5"/>
                      </a:ln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1" name="Freeform 123"/>
                <p:cNvSpPr>
                  <a:spLocks/>
                </p:cNvSpPr>
                <p:nvPr/>
              </p:nvSpPr>
              <p:spPr bwMode="auto">
                <a:xfrm>
                  <a:off x="3285" y="2125"/>
                  <a:ext cx="15" cy="7"/>
                </a:xfrm>
                <a:custGeom>
                  <a:avLst/>
                  <a:gdLst>
                    <a:gd name="T0" fmla="*/ 10 w 28"/>
                    <a:gd name="T1" fmla="*/ 8 h 15"/>
                    <a:gd name="T2" fmla="*/ 8 w 28"/>
                    <a:gd name="T3" fmla="*/ 15 h 15"/>
                    <a:gd name="T4" fmla="*/ 10 w 28"/>
                    <a:gd name="T5" fmla="*/ 14 h 15"/>
                    <a:gd name="T6" fmla="*/ 17 w 28"/>
                    <a:gd name="T7" fmla="*/ 12 h 15"/>
                    <a:gd name="T8" fmla="*/ 23 w 28"/>
                    <a:gd name="T9" fmla="*/ 9 h 15"/>
                    <a:gd name="T10" fmla="*/ 19 w 28"/>
                    <a:gd name="T11" fmla="*/ 3 h 15"/>
                    <a:gd name="T12" fmla="*/ 28 w 28"/>
                    <a:gd name="T13" fmla="*/ 3 h 15"/>
                    <a:gd name="T14" fmla="*/ 20 w 28"/>
                    <a:gd name="T15" fmla="*/ 0 h 15"/>
                    <a:gd name="T16" fmla="*/ 15 w 28"/>
                    <a:gd name="T17" fmla="*/ 2 h 15"/>
                    <a:gd name="T18" fmla="*/ 8 w 28"/>
                    <a:gd name="T19" fmla="*/ 5 h 15"/>
                    <a:gd name="T20" fmla="*/ 5 w 28"/>
                    <a:gd name="T21" fmla="*/ 6 h 15"/>
                    <a:gd name="T22" fmla="*/ 3 w 28"/>
                    <a:gd name="T23" fmla="*/ 13 h 15"/>
                    <a:gd name="T24" fmla="*/ 5 w 28"/>
                    <a:gd name="T25" fmla="*/ 6 h 15"/>
                    <a:gd name="T26" fmla="*/ 0 w 28"/>
                    <a:gd name="T27" fmla="*/ 9 h 15"/>
                    <a:gd name="T28" fmla="*/ 3 w 28"/>
                    <a:gd name="T29" fmla="*/ 13 h 15"/>
                    <a:gd name="T30" fmla="*/ 10 w 28"/>
                    <a:gd name="T31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8" h="15">
                      <a:moveTo>
                        <a:pt x="10" y="8"/>
                      </a:moveTo>
                      <a:lnTo>
                        <a:pt x="8" y="15"/>
                      </a:lnTo>
                      <a:lnTo>
                        <a:pt x="10" y="14"/>
                      </a:lnTo>
                      <a:lnTo>
                        <a:pt x="17" y="12"/>
                      </a:lnTo>
                      <a:lnTo>
                        <a:pt x="23" y="9"/>
                      </a:lnTo>
                      <a:lnTo>
                        <a:pt x="19" y="3"/>
                      </a:lnTo>
                      <a:lnTo>
                        <a:pt x="28" y="3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5" y="6"/>
                      </a:lnTo>
                      <a:lnTo>
                        <a:pt x="3" y="13"/>
                      </a:lnTo>
                      <a:lnTo>
                        <a:pt x="5" y="6"/>
                      </a:lnTo>
                      <a:lnTo>
                        <a:pt x="0" y="9"/>
                      </a:lnTo>
                      <a:lnTo>
                        <a:pt x="3" y="13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2" name="Freeform 124"/>
                <p:cNvSpPr>
                  <a:spLocks/>
                </p:cNvSpPr>
                <p:nvPr/>
              </p:nvSpPr>
              <p:spPr bwMode="auto">
                <a:xfrm>
                  <a:off x="3300" y="2071"/>
                  <a:ext cx="224" cy="390"/>
                </a:xfrm>
                <a:custGeom>
                  <a:avLst/>
                  <a:gdLst>
                    <a:gd name="T0" fmla="*/ 445 w 448"/>
                    <a:gd name="T1" fmla="*/ 778 h 781"/>
                    <a:gd name="T2" fmla="*/ 448 w 448"/>
                    <a:gd name="T3" fmla="*/ 776 h 781"/>
                    <a:gd name="T4" fmla="*/ 7 w 448"/>
                    <a:gd name="T5" fmla="*/ 0 h 781"/>
                    <a:gd name="T6" fmla="*/ 0 w 448"/>
                    <a:gd name="T7" fmla="*/ 4 h 781"/>
                    <a:gd name="T8" fmla="*/ 441 w 448"/>
                    <a:gd name="T9" fmla="*/ 781 h 781"/>
                    <a:gd name="T10" fmla="*/ 445 w 448"/>
                    <a:gd name="T11" fmla="*/ 778 h 7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8" h="781">
                      <a:moveTo>
                        <a:pt x="445" y="778"/>
                      </a:moveTo>
                      <a:lnTo>
                        <a:pt x="448" y="776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441" y="781"/>
                      </a:lnTo>
                      <a:lnTo>
                        <a:pt x="445" y="77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3" name="Freeform 125"/>
                <p:cNvSpPr>
                  <a:spLocks/>
                </p:cNvSpPr>
                <p:nvPr/>
              </p:nvSpPr>
              <p:spPr bwMode="auto">
                <a:xfrm>
                  <a:off x="3455" y="2418"/>
                  <a:ext cx="10" cy="3"/>
                </a:xfrm>
                <a:custGeom>
                  <a:avLst/>
                  <a:gdLst>
                    <a:gd name="T0" fmla="*/ 0 w 21"/>
                    <a:gd name="T1" fmla="*/ 7 h 7"/>
                    <a:gd name="T2" fmla="*/ 21 w 21"/>
                    <a:gd name="T3" fmla="*/ 0 h 7"/>
                    <a:gd name="T4" fmla="*/ 0 w 21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7">
                      <a:moveTo>
                        <a:pt x="0" y="7"/>
                      </a:moveTo>
                      <a:lnTo>
                        <a:pt x="21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4" name="Freeform 126"/>
                <p:cNvSpPr>
                  <a:spLocks/>
                </p:cNvSpPr>
                <p:nvPr/>
              </p:nvSpPr>
              <p:spPr bwMode="auto">
                <a:xfrm>
                  <a:off x="3454" y="2415"/>
                  <a:ext cx="11" cy="8"/>
                </a:xfrm>
                <a:custGeom>
                  <a:avLst/>
                  <a:gdLst>
                    <a:gd name="T0" fmla="*/ 22 w 23"/>
                    <a:gd name="T1" fmla="*/ 4 h 16"/>
                    <a:gd name="T2" fmla="*/ 21 w 23"/>
                    <a:gd name="T3" fmla="*/ 0 h 16"/>
                    <a:gd name="T4" fmla="*/ 0 w 23"/>
                    <a:gd name="T5" fmla="*/ 6 h 16"/>
                    <a:gd name="T6" fmla="*/ 2 w 23"/>
                    <a:gd name="T7" fmla="*/ 16 h 16"/>
                    <a:gd name="T8" fmla="*/ 23 w 23"/>
                    <a:gd name="T9" fmla="*/ 9 h 16"/>
                    <a:gd name="T10" fmla="*/ 22 w 23"/>
                    <a:gd name="T1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6">
                      <a:moveTo>
                        <a:pt x="22" y="4"/>
                      </a:moveTo>
                      <a:lnTo>
                        <a:pt x="21" y="0"/>
                      </a:lnTo>
                      <a:lnTo>
                        <a:pt x="0" y="6"/>
                      </a:lnTo>
                      <a:lnTo>
                        <a:pt x="2" y="16"/>
                      </a:lnTo>
                      <a:lnTo>
                        <a:pt x="23" y="9"/>
                      </a:lnTo>
                      <a:lnTo>
                        <a:pt x="22" y="4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5" name="Freeform 127"/>
                <p:cNvSpPr>
                  <a:spLocks/>
                </p:cNvSpPr>
                <p:nvPr/>
              </p:nvSpPr>
              <p:spPr bwMode="auto">
                <a:xfrm>
                  <a:off x="3377" y="2281"/>
                  <a:ext cx="8" cy="4"/>
                </a:xfrm>
                <a:custGeom>
                  <a:avLst/>
                  <a:gdLst>
                    <a:gd name="T0" fmla="*/ 0 w 15"/>
                    <a:gd name="T1" fmla="*/ 8 h 8"/>
                    <a:gd name="T2" fmla="*/ 1 w 15"/>
                    <a:gd name="T3" fmla="*/ 7 h 8"/>
                    <a:gd name="T4" fmla="*/ 6 w 15"/>
                    <a:gd name="T5" fmla="*/ 5 h 8"/>
                    <a:gd name="T6" fmla="*/ 10 w 15"/>
                    <a:gd name="T7" fmla="*/ 2 h 8"/>
                    <a:gd name="T8" fmla="*/ 15 w 15"/>
                    <a:gd name="T9" fmla="*/ 0 h 8"/>
                    <a:gd name="T10" fmla="*/ 0 w 15"/>
                    <a:gd name="T1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6" y="5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6" name="Freeform 128"/>
                <p:cNvSpPr>
                  <a:spLocks/>
                </p:cNvSpPr>
                <p:nvPr/>
              </p:nvSpPr>
              <p:spPr bwMode="auto">
                <a:xfrm>
                  <a:off x="3376" y="2279"/>
                  <a:ext cx="10" cy="8"/>
                </a:xfrm>
                <a:custGeom>
                  <a:avLst/>
                  <a:gdLst>
                    <a:gd name="T0" fmla="*/ 15 w 20"/>
                    <a:gd name="T1" fmla="*/ 0 h 16"/>
                    <a:gd name="T2" fmla="*/ 11 w 20"/>
                    <a:gd name="T3" fmla="*/ 2 h 16"/>
                    <a:gd name="T4" fmla="*/ 6 w 20"/>
                    <a:gd name="T5" fmla="*/ 4 h 16"/>
                    <a:gd name="T6" fmla="*/ 2 w 20"/>
                    <a:gd name="T7" fmla="*/ 8 h 16"/>
                    <a:gd name="T8" fmla="*/ 0 w 20"/>
                    <a:gd name="T9" fmla="*/ 9 h 16"/>
                    <a:gd name="T10" fmla="*/ 5 w 20"/>
                    <a:gd name="T11" fmla="*/ 16 h 16"/>
                    <a:gd name="T12" fmla="*/ 6 w 20"/>
                    <a:gd name="T13" fmla="*/ 15 h 16"/>
                    <a:gd name="T14" fmla="*/ 11 w 20"/>
                    <a:gd name="T15" fmla="*/ 13 h 16"/>
                    <a:gd name="T16" fmla="*/ 15 w 20"/>
                    <a:gd name="T17" fmla="*/ 11 h 16"/>
                    <a:gd name="T18" fmla="*/ 20 w 20"/>
                    <a:gd name="T19" fmla="*/ 9 h 16"/>
                    <a:gd name="T20" fmla="*/ 15 w 20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" h="16">
                      <a:moveTo>
                        <a:pt x="15" y="0"/>
                      </a:moveTo>
                      <a:lnTo>
                        <a:pt x="11" y="2"/>
                      </a:ln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5" y="16"/>
                      </a:lnTo>
                      <a:lnTo>
                        <a:pt x="6" y="15"/>
                      </a:lnTo>
                      <a:lnTo>
                        <a:pt x="11" y="13"/>
                      </a:lnTo>
                      <a:lnTo>
                        <a:pt x="15" y="11"/>
                      </a:lnTo>
                      <a:lnTo>
                        <a:pt x="20" y="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7" name="Freeform 129"/>
                <p:cNvSpPr>
                  <a:spLocks/>
                </p:cNvSpPr>
                <p:nvPr/>
              </p:nvSpPr>
              <p:spPr bwMode="auto">
                <a:xfrm>
                  <a:off x="3289" y="2128"/>
                  <a:ext cx="6" cy="2"/>
                </a:xfrm>
                <a:custGeom>
                  <a:avLst/>
                  <a:gdLst>
                    <a:gd name="T0" fmla="*/ 0 w 12"/>
                    <a:gd name="T1" fmla="*/ 4 h 4"/>
                    <a:gd name="T2" fmla="*/ 1 w 12"/>
                    <a:gd name="T3" fmla="*/ 4 h 4"/>
                    <a:gd name="T4" fmla="*/ 5 w 12"/>
                    <a:gd name="T5" fmla="*/ 2 h 4"/>
                    <a:gd name="T6" fmla="*/ 9 w 12"/>
                    <a:gd name="T7" fmla="*/ 1 h 4"/>
                    <a:gd name="T8" fmla="*/ 12 w 12"/>
                    <a:gd name="T9" fmla="*/ 0 h 4"/>
                    <a:gd name="T10" fmla="*/ 0 w 1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4">
                      <a:moveTo>
                        <a:pt x="0" y="4"/>
                      </a:moveTo>
                      <a:lnTo>
                        <a:pt x="1" y="4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8" name="Freeform 130"/>
                <p:cNvSpPr>
                  <a:spLocks/>
                </p:cNvSpPr>
                <p:nvPr/>
              </p:nvSpPr>
              <p:spPr bwMode="auto">
                <a:xfrm>
                  <a:off x="3288" y="2126"/>
                  <a:ext cx="8" cy="6"/>
                </a:xfrm>
                <a:custGeom>
                  <a:avLst/>
                  <a:gdLst>
                    <a:gd name="T0" fmla="*/ 12 w 16"/>
                    <a:gd name="T1" fmla="*/ 0 h 14"/>
                    <a:gd name="T2" fmla="*/ 10 w 16"/>
                    <a:gd name="T3" fmla="*/ 1 h 14"/>
                    <a:gd name="T4" fmla="*/ 6 w 16"/>
                    <a:gd name="T5" fmla="*/ 2 h 14"/>
                    <a:gd name="T6" fmla="*/ 2 w 16"/>
                    <a:gd name="T7" fmla="*/ 5 h 14"/>
                    <a:gd name="T8" fmla="*/ 0 w 16"/>
                    <a:gd name="T9" fmla="*/ 5 h 14"/>
                    <a:gd name="T10" fmla="*/ 3 w 16"/>
                    <a:gd name="T11" fmla="*/ 14 h 14"/>
                    <a:gd name="T12" fmla="*/ 4 w 16"/>
                    <a:gd name="T13" fmla="*/ 14 h 14"/>
                    <a:gd name="T14" fmla="*/ 8 w 16"/>
                    <a:gd name="T15" fmla="*/ 12 h 14"/>
                    <a:gd name="T16" fmla="*/ 12 w 16"/>
                    <a:gd name="T17" fmla="*/ 11 h 14"/>
                    <a:gd name="T18" fmla="*/ 16 w 16"/>
                    <a:gd name="T19" fmla="*/ 9 h 14"/>
                    <a:gd name="T20" fmla="*/ 12 w 16"/>
                    <a:gd name="T2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4">
                      <a:moveTo>
                        <a:pt x="12" y="0"/>
                      </a:moveTo>
                      <a:lnTo>
                        <a:pt x="10" y="1"/>
                      </a:lnTo>
                      <a:lnTo>
                        <a:pt x="6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3" y="14"/>
                      </a:lnTo>
                      <a:lnTo>
                        <a:pt x="4" y="14"/>
                      </a:lnTo>
                      <a:lnTo>
                        <a:pt x="8" y="12"/>
                      </a:lnTo>
                      <a:lnTo>
                        <a:pt x="12" y="11"/>
                      </a:lnTo>
                      <a:lnTo>
                        <a:pt x="16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59" name="Freeform 131"/>
                <p:cNvSpPr>
                  <a:spLocks/>
                </p:cNvSpPr>
                <p:nvPr/>
              </p:nvSpPr>
              <p:spPr bwMode="auto">
                <a:xfrm>
                  <a:off x="3299" y="2025"/>
                  <a:ext cx="326" cy="126"/>
                </a:xfrm>
                <a:custGeom>
                  <a:avLst/>
                  <a:gdLst>
                    <a:gd name="T0" fmla="*/ 1 w 653"/>
                    <a:gd name="T1" fmla="*/ 246 h 251"/>
                    <a:gd name="T2" fmla="*/ 3 w 653"/>
                    <a:gd name="T3" fmla="*/ 251 h 251"/>
                    <a:gd name="T4" fmla="*/ 653 w 653"/>
                    <a:gd name="T5" fmla="*/ 9 h 251"/>
                    <a:gd name="T6" fmla="*/ 651 w 653"/>
                    <a:gd name="T7" fmla="*/ 0 h 251"/>
                    <a:gd name="T8" fmla="*/ 0 w 653"/>
                    <a:gd name="T9" fmla="*/ 242 h 251"/>
                    <a:gd name="T10" fmla="*/ 1 w 653"/>
                    <a:gd name="T11" fmla="*/ 246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1">
                      <a:moveTo>
                        <a:pt x="1" y="246"/>
                      </a:moveTo>
                      <a:lnTo>
                        <a:pt x="3" y="251"/>
                      </a:lnTo>
                      <a:lnTo>
                        <a:pt x="653" y="9"/>
                      </a:lnTo>
                      <a:lnTo>
                        <a:pt x="651" y="0"/>
                      </a:lnTo>
                      <a:lnTo>
                        <a:pt x="0" y="242"/>
                      </a:lnTo>
                      <a:lnTo>
                        <a:pt x="1" y="24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0" name="Freeform 132"/>
                <p:cNvSpPr>
                  <a:spLocks/>
                </p:cNvSpPr>
                <p:nvPr/>
              </p:nvSpPr>
              <p:spPr bwMode="auto">
                <a:xfrm>
                  <a:off x="3311" y="2044"/>
                  <a:ext cx="325" cy="126"/>
                </a:xfrm>
                <a:custGeom>
                  <a:avLst/>
                  <a:gdLst>
                    <a:gd name="T0" fmla="*/ 1 w 652"/>
                    <a:gd name="T1" fmla="*/ 247 h 252"/>
                    <a:gd name="T2" fmla="*/ 3 w 652"/>
                    <a:gd name="T3" fmla="*/ 252 h 252"/>
                    <a:gd name="T4" fmla="*/ 652 w 652"/>
                    <a:gd name="T5" fmla="*/ 9 h 252"/>
                    <a:gd name="T6" fmla="*/ 650 w 652"/>
                    <a:gd name="T7" fmla="*/ 0 h 252"/>
                    <a:gd name="T8" fmla="*/ 0 w 652"/>
                    <a:gd name="T9" fmla="*/ 243 h 252"/>
                    <a:gd name="T10" fmla="*/ 1 w 652"/>
                    <a:gd name="T11" fmla="*/ 247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2" h="252">
                      <a:moveTo>
                        <a:pt x="1" y="247"/>
                      </a:moveTo>
                      <a:lnTo>
                        <a:pt x="3" y="252"/>
                      </a:lnTo>
                      <a:lnTo>
                        <a:pt x="652" y="9"/>
                      </a:lnTo>
                      <a:lnTo>
                        <a:pt x="650" y="0"/>
                      </a:lnTo>
                      <a:lnTo>
                        <a:pt x="0" y="243"/>
                      </a:lnTo>
                      <a:lnTo>
                        <a:pt x="1" y="24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1" name="Freeform 133"/>
                <p:cNvSpPr>
                  <a:spLocks/>
                </p:cNvSpPr>
                <p:nvPr/>
              </p:nvSpPr>
              <p:spPr bwMode="auto">
                <a:xfrm>
                  <a:off x="3322" y="2064"/>
                  <a:ext cx="326" cy="126"/>
                </a:xfrm>
                <a:custGeom>
                  <a:avLst/>
                  <a:gdLst>
                    <a:gd name="T0" fmla="*/ 1 w 653"/>
                    <a:gd name="T1" fmla="*/ 248 h 252"/>
                    <a:gd name="T2" fmla="*/ 2 w 653"/>
                    <a:gd name="T3" fmla="*/ 252 h 252"/>
                    <a:gd name="T4" fmla="*/ 653 w 653"/>
                    <a:gd name="T5" fmla="*/ 9 h 252"/>
                    <a:gd name="T6" fmla="*/ 651 w 653"/>
                    <a:gd name="T7" fmla="*/ 0 h 252"/>
                    <a:gd name="T8" fmla="*/ 0 w 653"/>
                    <a:gd name="T9" fmla="*/ 243 h 252"/>
                    <a:gd name="T10" fmla="*/ 1 w 653"/>
                    <a:gd name="T11" fmla="*/ 24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2">
                      <a:moveTo>
                        <a:pt x="1" y="248"/>
                      </a:moveTo>
                      <a:lnTo>
                        <a:pt x="2" y="252"/>
                      </a:lnTo>
                      <a:lnTo>
                        <a:pt x="653" y="9"/>
                      </a:lnTo>
                      <a:lnTo>
                        <a:pt x="651" y="0"/>
                      </a:lnTo>
                      <a:lnTo>
                        <a:pt x="0" y="243"/>
                      </a:lnTo>
                      <a:lnTo>
                        <a:pt x="1" y="24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2" name="Freeform 134"/>
                <p:cNvSpPr>
                  <a:spLocks/>
                </p:cNvSpPr>
                <p:nvPr/>
              </p:nvSpPr>
              <p:spPr bwMode="auto">
                <a:xfrm>
                  <a:off x="3333" y="2084"/>
                  <a:ext cx="326" cy="126"/>
                </a:xfrm>
                <a:custGeom>
                  <a:avLst/>
                  <a:gdLst>
                    <a:gd name="T0" fmla="*/ 1 w 653"/>
                    <a:gd name="T1" fmla="*/ 248 h 252"/>
                    <a:gd name="T2" fmla="*/ 2 w 653"/>
                    <a:gd name="T3" fmla="*/ 252 h 252"/>
                    <a:gd name="T4" fmla="*/ 653 w 653"/>
                    <a:gd name="T5" fmla="*/ 9 h 252"/>
                    <a:gd name="T6" fmla="*/ 650 w 653"/>
                    <a:gd name="T7" fmla="*/ 0 h 252"/>
                    <a:gd name="T8" fmla="*/ 0 w 653"/>
                    <a:gd name="T9" fmla="*/ 243 h 252"/>
                    <a:gd name="T10" fmla="*/ 1 w 653"/>
                    <a:gd name="T11" fmla="*/ 24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2">
                      <a:moveTo>
                        <a:pt x="1" y="248"/>
                      </a:moveTo>
                      <a:lnTo>
                        <a:pt x="2" y="252"/>
                      </a:lnTo>
                      <a:lnTo>
                        <a:pt x="653" y="9"/>
                      </a:lnTo>
                      <a:lnTo>
                        <a:pt x="650" y="0"/>
                      </a:lnTo>
                      <a:lnTo>
                        <a:pt x="0" y="243"/>
                      </a:lnTo>
                      <a:lnTo>
                        <a:pt x="1" y="24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3" name="Freeform 135"/>
                <p:cNvSpPr>
                  <a:spLocks/>
                </p:cNvSpPr>
                <p:nvPr/>
              </p:nvSpPr>
              <p:spPr bwMode="auto">
                <a:xfrm>
                  <a:off x="3343" y="2103"/>
                  <a:ext cx="327" cy="126"/>
                </a:xfrm>
                <a:custGeom>
                  <a:avLst/>
                  <a:gdLst>
                    <a:gd name="T0" fmla="*/ 1 w 653"/>
                    <a:gd name="T1" fmla="*/ 247 h 251"/>
                    <a:gd name="T2" fmla="*/ 2 w 653"/>
                    <a:gd name="T3" fmla="*/ 251 h 251"/>
                    <a:gd name="T4" fmla="*/ 653 w 653"/>
                    <a:gd name="T5" fmla="*/ 9 h 251"/>
                    <a:gd name="T6" fmla="*/ 650 w 653"/>
                    <a:gd name="T7" fmla="*/ 0 h 251"/>
                    <a:gd name="T8" fmla="*/ 0 w 653"/>
                    <a:gd name="T9" fmla="*/ 242 h 251"/>
                    <a:gd name="T10" fmla="*/ 1 w 653"/>
                    <a:gd name="T11" fmla="*/ 247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1">
                      <a:moveTo>
                        <a:pt x="1" y="247"/>
                      </a:moveTo>
                      <a:lnTo>
                        <a:pt x="2" y="251"/>
                      </a:lnTo>
                      <a:lnTo>
                        <a:pt x="653" y="9"/>
                      </a:lnTo>
                      <a:lnTo>
                        <a:pt x="650" y="0"/>
                      </a:lnTo>
                      <a:lnTo>
                        <a:pt x="0" y="242"/>
                      </a:lnTo>
                      <a:lnTo>
                        <a:pt x="1" y="24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4" name="Freeform 136"/>
                <p:cNvSpPr>
                  <a:spLocks/>
                </p:cNvSpPr>
                <p:nvPr/>
              </p:nvSpPr>
              <p:spPr bwMode="auto">
                <a:xfrm>
                  <a:off x="3354" y="2122"/>
                  <a:ext cx="327" cy="126"/>
                </a:xfrm>
                <a:custGeom>
                  <a:avLst/>
                  <a:gdLst>
                    <a:gd name="T0" fmla="*/ 1 w 653"/>
                    <a:gd name="T1" fmla="*/ 248 h 252"/>
                    <a:gd name="T2" fmla="*/ 2 w 653"/>
                    <a:gd name="T3" fmla="*/ 252 h 252"/>
                    <a:gd name="T4" fmla="*/ 653 w 653"/>
                    <a:gd name="T5" fmla="*/ 9 h 252"/>
                    <a:gd name="T6" fmla="*/ 650 w 653"/>
                    <a:gd name="T7" fmla="*/ 0 h 252"/>
                    <a:gd name="T8" fmla="*/ 0 w 653"/>
                    <a:gd name="T9" fmla="*/ 243 h 252"/>
                    <a:gd name="T10" fmla="*/ 1 w 653"/>
                    <a:gd name="T11" fmla="*/ 24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2">
                      <a:moveTo>
                        <a:pt x="1" y="248"/>
                      </a:moveTo>
                      <a:lnTo>
                        <a:pt x="2" y="252"/>
                      </a:lnTo>
                      <a:lnTo>
                        <a:pt x="653" y="9"/>
                      </a:lnTo>
                      <a:lnTo>
                        <a:pt x="650" y="0"/>
                      </a:lnTo>
                      <a:lnTo>
                        <a:pt x="0" y="243"/>
                      </a:lnTo>
                      <a:lnTo>
                        <a:pt x="1" y="24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5" name="Freeform 137"/>
                <p:cNvSpPr>
                  <a:spLocks/>
                </p:cNvSpPr>
                <p:nvPr/>
              </p:nvSpPr>
              <p:spPr bwMode="auto">
                <a:xfrm>
                  <a:off x="3365" y="2141"/>
                  <a:ext cx="327" cy="127"/>
                </a:xfrm>
                <a:custGeom>
                  <a:avLst/>
                  <a:gdLst>
                    <a:gd name="T0" fmla="*/ 1 w 652"/>
                    <a:gd name="T1" fmla="*/ 249 h 254"/>
                    <a:gd name="T2" fmla="*/ 2 w 652"/>
                    <a:gd name="T3" fmla="*/ 254 h 254"/>
                    <a:gd name="T4" fmla="*/ 652 w 652"/>
                    <a:gd name="T5" fmla="*/ 9 h 254"/>
                    <a:gd name="T6" fmla="*/ 650 w 652"/>
                    <a:gd name="T7" fmla="*/ 0 h 254"/>
                    <a:gd name="T8" fmla="*/ 0 w 652"/>
                    <a:gd name="T9" fmla="*/ 244 h 254"/>
                    <a:gd name="T10" fmla="*/ 1 w 652"/>
                    <a:gd name="T11" fmla="*/ 249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2" h="254">
                      <a:moveTo>
                        <a:pt x="1" y="249"/>
                      </a:moveTo>
                      <a:lnTo>
                        <a:pt x="2" y="254"/>
                      </a:lnTo>
                      <a:lnTo>
                        <a:pt x="652" y="9"/>
                      </a:lnTo>
                      <a:lnTo>
                        <a:pt x="650" y="0"/>
                      </a:lnTo>
                      <a:lnTo>
                        <a:pt x="0" y="244"/>
                      </a:lnTo>
                      <a:lnTo>
                        <a:pt x="1" y="24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6" name="Freeform 138"/>
                <p:cNvSpPr>
                  <a:spLocks/>
                </p:cNvSpPr>
                <p:nvPr/>
              </p:nvSpPr>
              <p:spPr bwMode="auto">
                <a:xfrm>
                  <a:off x="3401" y="2161"/>
                  <a:ext cx="302" cy="117"/>
                </a:xfrm>
                <a:custGeom>
                  <a:avLst/>
                  <a:gdLst>
                    <a:gd name="T0" fmla="*/ 1 w 603"/>
                    <a:gd name="T1" fmla="*/ 230 h 234"/>
                    <a:gd name="T2" fmla="*/ 2 w 603"/>
                    <a:gd name="T3" fmla="*/ 234 h 234"/>
                    <a:gd name="T4" fmla="*/ 603 w 603"/>
                    <a:gd name="T5" fmla="*/ 10 h 234"/>
                    <a:gd name="T6" fmla="*/ 601 w 603"/>
                    <a:gd name="T7" fmla="*/ 0 h 234"/>
                    <a:gd name="T8" fmla="*/ 0 w 603"/>
                    <a:gd name="T9" fmla="*/ 225 h 234"/>
                    <a:gd name="T10" fmla="*/ 1 w 603"/>
                    <a:gd name="T11" fmla="*/ 23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3" h="234">
                      <a:moveTo>
                        <a:pt x="1" y="230"/>
                      </a:moveTo>
                      <a:lnTo>
                        <a:pt x="2" y="234"/>
                      </a:lnTo>
                      <a:lnTo>
                        <a:pt x="603" y="10"/>
                      </a:lnTo>
                      <a:lnTo>
                        <a:pt x="601" y="0"/>
                      </a:lnTo>
                      <a:lnTo>
                        <a:pt x="0" y="225"/>
                      </a:lnTo>
                      <a:lnTo>
                        <a:pt x="1" y="23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7" name="Freeform 139"/>
                <p:cNvSpPr>
                  <a:spLocks/>
                </p:cNvSpPr>
                <p:nvPr/>
              </p:nvSpPr>
              <p:spPr bwMode="auto">
                <a:xfrm>
                  <a:off x="3388" y="2180"/>
                  <a:ext cx="326" cy="126"/>
                </a:xfrm>
                <a:custGeom>
                  <a:avLst/>
                  <a:gdLst>
                    <a:gd name="T0" fmla="*/ 1 w 652"/>
                    <a:gd name="T1" fmla="*/ 249 h 254"/>
                    <a:gd name="T2" fmla="*/ 2 w 652"/>
                    <a:gd name="T3" fmla="*/ 254 h 254"/>
                    <a:gd name="T4" fmla="*/ 652 w 652"/>
                    <a:gd name="T5" fmla="*/ 10 h 254"/>
                    <a:gd name="T6" fmla="*/ 650 w 652"/>
                    <a:gd name="T7" fmla="*/ 0 h 254"/>
                    <a:gd name="T8" fmla="*/ 0 w 652"/>
                    <a:gd name="T9" fmla="*/ 245 h 254"/>
                    <a:gd name="T10" fmla="*/ 1 w 652"/>
                    <a:gd name="T11" fmla="*/ 249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2" h="254">
                      <a:moveTo>
                        <a:pt x="1" y="249"/>
                      </a:moveTo>
                      <a:lnTo>
                        <a:pt x="2" y="254"/>
                      </a:lnTo>
                      <a:lnTo>
                        <a:pt x="652" y="10"/>
                      </a:lnTo>
                      <a:lnTo>
                        <a:pt x="650" y="0"/>
                      </a:lnTo>
                      <a:lnTo>
                        <a:pt x="0" y="245"/>
                      </a:lnTo>
                      <a:lnTo>
                        <a:pt x="1" y="24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8" name="Freeform 140"/>
                <p:cNvSpPr>
                  <a:spLocks/>
                </p:cNvSpPr>
                <p:nvPr/>
              </p:nvSpPr>
              <p:spPr bwMode="auto">
                <a:xfrm>
                  <a:off x="3399" y="2199"/>
                  <a:ext cx="326" cy="127"/>
                </a:xfrm>
                <a:custGeom>
                  <a:avLst/>
                  <a:gdLst>
                    <a:gd name="T0" fmla="*/ 2 w 653"/>
                    <a:gd name="T1" fmla="*/ 248 h 253"/>
                    <a:gd name="T2" fmla="*/ 3 w 653"/>
                    <a:gd name="T3" fmla="*/ 253 h 253"/>
                    <a:gd name="T4" fmla="*/ 653 w 653"/>
                    <a:gd name="T5" fmla="*/ 9 h 253"/>
                    <a:gd name="T6" fmla="*/ 651 w 653"/>
                    <a:gd name="T7" fmla="*/ 0 h 253"/>
                    <a:gd name="T8" fmla="*/ 0 w 653"/>
                    <a:gd name="T9" fmla="*/ 244 h 253"/>
                    <a:gd name="T10" fmla="*/ 2 w 653"/>
                    <a:gd name="T11" fmla="*/ 248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3">
                      <a:moveTo>
                        <a:pt x="2" y="248"/>
                      </a:moveTo>
                      <a:lnTo>
                        <a:pt x="3" y="253"/>
                      </a:lnTo>
                      <a:lnTo>
                        <a:pt x="653" y="9"/>
                      </a:lnTo>
                      <a:lnTo>
                        <a:pt x="651" y="0"/>
                      </a:lnTo>
                      <a:lnTo>
                        <a:pt x="0" y="244"/>
                      </a:lnTo>
                      <a:lnTo>
                        <a:pt x="2" y="24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69" name="Freeform 141"/>
                <p:cNvSpPr>
                  <a:spLocks/>
                </p:cNvSpPr>
                <p:nvPr/>
              </p:nvSpPr>
              <p:spPr bwMode="auto">
                <a:xfrm>
                  <a:off x="3410" y="2219"/>
                  <a:ext cx="326" cy="127"/>
                </a:xfrm>
                <a:custGeom>
                  <a:avLst/>
                  <a:gdLst>
                    <a:gd name="T0" fmla="*/ 1 w 653"/>
                    <a:gd name="T1" fmla="*/ 249 h 253"/>
                    <a:gd name="T2" fmla="*/ 3 w 653"/>
                    <a:gd name="T3" fmla="*/ 253 h 253"/>
                    <a:gd name="T4" fmla="*/ 653 w 653"/>
                    <a:gd name="T5" fmla="*/ 9 h 253"/>
                    <a:gd name="T6" fmla="*/ 651 w 653"/>
                    <a:gd name="T7" fmla="*/ 0 h 253"/>
                    <a:gd name="T8" fmla="*/ 0 w 653"/>
                    <a:gd name="T9" fmla="*/ 244 h 253"/>
                    <a:gd name="T10" fmla="*/ 1 w 653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3">
                      <a:moveTo>
                        <a:pt x="1" y="249"/>
                      </a:moveTo>
                      <a:lnTo>
                        <a:pt x="3" y="253"/>
                      </a:lnTo>
                      <a:lnTo>
                        <a:pt x="653" y="9"/>
                      </a:lnTo>
                      <a:lnTo>
                        <a:pt x="651" y="0"/>
                      </a:lnTo>
                      <a:lnTo>
                        <a:pt x="0" y="244"/>
                      </a:lnTo>
                      <a:lnTo>
                        <a:pt x="1" y="24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0" name="Freeform 142"/>
                <p:cNvSpPr>
                  <a:spLocks/>
                </p:cNvSpPr>
                <p:nvPr/>
              </p:nvSpPr>
              <p:spPr bwMode="auto">
                <a:xfrm>
                  <a:off x="3421" y="2238"/>
                  <a:ext cx="326" cy="127"/>
                </a:xfrm>
                <a:custGeom>
                  <a:avLst/>
                  <a:gdLst>
                    <a:gd name="T0" fmla="*/ 1 w 653"/>
                    <a:gd name="T1" fmla="*/ 249 h 253"/>
                    <a:gd name="T2" fmla="*/ 2 w 653"/>
                    <a:gd name="T3" fmla="*/ 253 h 253"/>
                    <a:gd name="T4" fmla="*/ 653 w 653"/>
                    <a:gd name="T5" fmla="*/ 9 h 253"/>
                    <a:gd name="T6" fmla="*/ 651 w 653"/>
                    <a:gd name="T7" fmla="*/ 0 h 253"/>
                    <a:gd name="T8" fmla="*/ 0 w 653"/>
                    <a:gd name="T9" fmla="*/ 244 h 253"/>
                    <a:gd name="T10" fmla="*/ 1 w 653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3">
                      <a:moveTo>
                        <a:pt x="1" y="249"/>
                      </a:moveTo>
                      <a:lnTo>
                        <a:pt x="2" y="253"/>
                      </a:lnTo>
                      <a:lnTo>
                        <a:pt x="653" y="9"/>
                      </a:lnTo>
                      <a:lnTo>
                        <a:pt x="651" y="0"/>
                      </a:lnTo>
                      <a:lnTo>
                        <a:pt x="0" y="244"/>
                      </a:lnTo>
                      <a:lnTo>
                        <a:pt x="1" y="24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1" name="Freeform 143"/>
                <p:cNvSpPr>
                  <a:spLocks/>
                </p:cNvSpPr>
                <p:nvPr/>
              </p:nvSpPr>
              <p:spPr bwMode="auto">
                <a:xfrm>
                  <a:off x="3432" y="2258"/>
                  <a:ext cx="326" cy="126"/>
                </a:xfrm>
                <a:custGeom>
                  <a:avLst/>
                  <a:gdLst>
                    <a:gd name="T0" fmla="*/ 1 w 653"/>
                    <a:gd name="T1" fmla="*/ 248 h 252"/>
                    <a:gd name="T2" fmla="*/ 2 w 653"/>
                    <a:gd name="T3" fmla="*/ 252 h 252"/>
                    <a:gd name="T4" fmla="*/ 653 w 653"/>
                    <a:gd name="T5" fmla="*/ 9 h 252"/>
                    <a:gd name="T6" fmla="*/ 650 w 653"/>
                    <a:gd name="T7" fmla="*/ 0 h 252"/>
                    <a:gd name="T8" fmla="*/ 0 w 653"/>
                    <a:gd name="T9" fmla="*/ 243 h 252"/>
                    <a:gd name="T10" fmla="*/ 1 w 653"/>
                    <a:gd name="T11" fmla="*/ 24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2">
                      <a:moveTo>
                        <a:pt x="1" y="248"/>
                      </a:moveTo>
                      <a:lnTo>
                        <a:pt x="2" y="252"/>
                      </a:lnTo>
                      <a:lnTo>
                        <a:pt x="653" y="9"/>
                      </a:lnTo>
                      <a:lnTo>
                        <a:pt x="650" y="0"/>
                      </a:lnTo>
                      <a:lnTo>
                        <a:pt x="0" y="243"/>
                      </a:lnTo>
                      <a:lnTo>
                        <a:pt x="1" y="24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2" name="Freeform 144"/>
                <p:cNvSpPr>
                  <a:spLocks/>
                </p:cNvSpPr>
                <p:nvPr/>
              </p:nvSpPr>
              <p:spPr bwMode="auto">
                <a:xfrm>
                  <a:off x="3443" y="2277"/>
                  <a:ext cx="326" cy="127"/>
                </a:xfrm>
                <a:custGeom>
                  <a:avLst/>
                  <a:gdLst>
                    <a:gd name="T0" fmla="*/ 1 w 652"/>
                    <a:gd name="T1" fmla="*/ 249 h 253"/>
                    <a:gd name="T2" fmla="*/ 2 w 652"/>
                    <a:gd name="T3" fmla="*/ 253 h 253"/>
                    <a:gd name="T4" fmla="*/ 652 w 652"/>
                    <a:gd name="T5" fmla="*/ 9 h 253"/>
                    <a:gd name="T6" fmla="*/ 649 w 652"/>
                    <a:gd name="T7" fmla="*/ 0 h 253"/>
                    <a:gd name="T8" fmla="*/ 0 w 652"/>
                    <a:gd name="T9" fmla="*/ 244 h 253"/>
                    <a:gd name="T10" fmla="*/ 1 w 652"/>
                    <a:gd name="T11" fmla="*/ 249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2" h="253">
                      <a:moveTo>
                        <a:pt x="1" y="249"/>
                      </a:moveTo>
                      <a:lnTo>
                        <a:pt x="2" y="253"/>
                      </a:lnTo>
                      <a:lnTo>
                        <a:pt x="652" y="9"/>
                      </a:lnTo>
                      <a:lnTo>
                        <a:pt x="649" y="0"/>
                      </a:lnTo>
                      <a:lnTo>
                        <a:pt x="0" y="244"/>
                      </a:lnTo>
                      <a:lnTo>
                        <a:pt x="1" y="24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3" name="Freeform 145"/>
                <p:cNvSpPr>
                  <a:spLocks/>
                </p:cNvSpPr>
                <p:nvPr/>
              </p:nvSpPr>
              <p:spPr bwMode="auto">
                <a:xfrm>
                  <a:off x="3476" y="2297"/>
                  <a:ext cx="304" cy="118"/>
                </a:xfrm>
                <a:custGeom>
                  <a:avLst/>
                  <a:gdLst>
                    <a:gd name="T0" fmla="*/ 607 w 608"/>
                    <a:gd name="T1" fmla="*/ 5 h 236"/>
                    <a:gd name="T2" fmla="*/ 605 w 608"/>
                    <a:gd name="T3" fmla="*/ 0 h 236"/>
                    <a:gd name="T4" fmla="*/ 0 w 608"/>
                    <a:gd name="T5" fmla="*/ 227 h 236"/>
                    <a:gd name="T6" fmla="*/ 2 w 608"/>
                    <a:gd name="T7" fmla="*/ 236 h 236"/>
                    <a:gd name="T8" fmla="*/ 608 w 608"/>
                    <a:gd name="T9" fmla="*/ 9 h 236"/>
                    <a:gd name="T10" fmla="*/ 607 w 608"/>
                    <a:gd name="T11" fmla="*/ 5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8" h="236">
                      <a:moveTo>
                        <a:pt x="607" y="5"/>
                      </a:moveTo>
                      <a:lnTo>
                        <a:pt x="605" y="0"/>
                      </a:lnTo>
                      <a:lnTo>
                        <a:pt x="0" y="227"/>
                      </a:lnTo>
                      <a:lnTo>
                        <a:pt x="2" y="236"/>
                      </a:lnTo>
                      <a:lnTo>
                        <a:pt x="608" y="9"/>
                      </a:lnTo>
                      <a:lnTo>
                        <a:pt x="607" y="5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4" name="Freeform 146"/>
                <p:cNvSpPr>
                  <a:spLocks/>
                </p:cNvSpPr>
                <p:nvPr/>
              </p:nvSpPr>
              <p:spPr bwMode="auto">
                <a:xfrm>
                  <a:off x="3465" y="2316"/>
                  <a:ext cx="326" cy="127"/>
                </a:xfrm>
                <a:custGeom>
                  <a:avLst/>
                  <a:gdLst>
                    <a:gd name="T0" fmla="*/ 1 w 653"/>
                    <a:gd name="T1" fmla="*/ 249 h 254"/>
                    <a:gd name="T2" fmla="*/ 2 w 653"/>
                    <a:gd name="T3" fmla="*/ 254 h 254"/>
                    <a:gd name="T4" fmla="*/ 653 w 653"/>
                    <a:gd name="T5" fmla="*/ 10 h 254"/>
                    <a:gd name="T6" fmla="*/ 650 w 653"/>
                    <a:gd name="T7" fmla="*/ 0 h 254"/>
                    <a:gd name="T8" fmla="*/ 0 w 653"/>
                    <a:gd name="T9" fmla="*/ 245 h 254"/>
                    <a:gd name="T10" fmla="*/ 1 w 653"/>
                    <a:gd name="T11" fmla="*/ 249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3" h="254">
                      <a:moveTo>
                        <a:pt x="1" y="249"/>
                      </a:moveTo>
                      <a:lnTo>
                        <a:pt x="2" y="254"/>
                      </a:lnTo>
                      <a:lnTo>
                        <a:pt x="653" y="10"/>
                      </a:lnTo>
                      <a:lnTo>
                        <a:pt x="650" y="0"/>
                      </a:lnTo>
                      <a:lnTo>
                        <a:pt x="0" y="245"/>
                      </a:lnTo>
                      <a:lnTo>
                        <a:pt x="1" y="24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5" name="Freeform 147"/>
                <p:cNvSpPr>
                  <a:spLocks/>
                </p:cNvSpPr>
                <p:nvPr/>
              </p:nvSpPr>
              <p:spPr bwMode="auto">
                <a:xfrm>
                  <a:off x="3476" y="2335"/>
                  <a:ext cx="326" cy="127"/>
                </a:xfrm>
                <a:custGeom>
                  <a:avLst/>
                  <a:gdLst>
                    <a:gd name="T0" fmla="*/ 1 w 652"/>
                    <a:gd name="T1" fmla="*/ 249 h 254"/>
                    <a:gd name="T2" fmla="*/ 2 w 652"/>
                    <a:gd name="T3" fmla="*/ 254 h 254"/>
                    <a:gd name="T4" fmla="*/ 652 w 652"/>
                    <a:gd name="T5" fmla="*/ 10 h 254"/>
                    <a:gd name="T6" fmla="*/ 650 w 652"/>
                    <a:gd name="T7" fmla="*/ 0 h 254"/>
                    <a:gd name="T8" fmla="*/ 0 w 652"/>
                    <a:gd name="T9" fmla="*/ 245 h 254"/>
                    <a:gd name="T10" fmla="*/ 1 w 652"/>
                    <a:gd name="T11" fmla="*/ 249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2" h="254">
                      <a:moveTo>
                        <a:pt x="1" y="249"/>
                      </a:moveTo>
                      <a:lnTo>
                        <a:pt x="2" y="254"/>
                      </a:lnTo>
                      <a:lnTo>
                        <a:pt x="652" y="10"/>
                      </a:lnTo>
                      <a:lnTo>
                        <a:pt x="650" y="0"/>
                      </a:lnTo>
                      <a:lnTo>
                        <a:pt x="0" y="245"/>
                      </a:lnTo>
                      <a:lnTo>
                        <a:pt x="1" y="24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6" name="Freeform 148"/>
                <p:cNvSpPr>
                  <a:spLocks/>
                </p:cNvSpPr>
                <p:nvPr/>
              </p:nvSpPr>
              <p:spPr bwMode="auto">
                <a:xfrm>
                  <a:off x="3315" y="2006"/>
                  <a:ext cx="300" cy="116"/>
                </a:xfrm>
                <a:custGeom>
                  <a:avLst/>
                  <a:gdLst>
                    <a:gd name="T0" fmla="*/ 1 w 600"/>
                    <a:gd name="T1" fmla="*/ 228 h 232"/>
                    <a:gd name="T2" fmla="*/ 3 w 600"/>
                    <a:gd name="T3" fmla="*/ 232 h 232"/>
                    <a:gd name="T4" fmla="*/ 600 w 600"/>
                    <a:gd name="T5" fmla="*/ 9 h 232"/>
                    <a:gd name="T6" fmla="*/ 598 w 600"/>
                    <a:gd name="T7" fmla="*/ 0 h 232"/>
                    <a:gd name="T8" fmla="*/ 0 w 600"/>
                    <a:gd name="T9" fmla="*/ 223 h 232"/>
                    <a:gd name="T10" fmla="*/ 1 w 600"/>
                    <a:gd name="T11" fmla="*/ 228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0" h="232">
                      <a:moveTo>
                        <a:pt x="1" y="228"/>
                      </a:moveTo>
                      <a:lnTo>
                        <a:pt x="3" y="232"/>
                      </a:lnTo>
                      <a:lnTo>
                        <a:pt x="600" y="9"/>
                      </a:lnTo>
                      <a:lnTo>
                        <a:pt x="598" y="0"/>
                      </a:lnTo>
                      <a:lnTo>
                        <a:pt x="0" y="223"/>
                      </a:lnTo>
                      <a:lnTo>
                        <a:pt x="1" y="22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7" name="Freeform 149"/>
                <p:cNvSpPr>
                  <a:spLocks/>
                </p:cNvSpPr>
                <p:nvPr/>
              </p:nvSpPr>
              <p:spPr bwMode="auto">
                <a:xfrm>
                  <a:off x="3350" y="1905"/>
                  <a:ext cx="495" cy="486"/>
                </a:xfrm>
                <a:custGeom>
                  <a:avLst/>
                  <a:gdLst>
                    <a:gd name="T0" fmla="*/ 159 w 990"/>
                    <a:gd name="T1" fmla="*/ 563 h 972"/>
                    <a:gd name="T2" fmla="*/ 168 w 990"/>
                    <a:gd name="T3" fmla="*/ 561 h 972"/>
                    <a:gd name="T4" fmla="*/ 180 w 990"/>
                    <a:gd name="T5" fmla="*/ 560 h 972"/>
                    <a:gd name="T6" fmla="*/ 176 w 990"/>
                    <a:gd name="T7" fmla="*/ 555 h 972"/>
                    <a:gd name="T8" fmla="*/ 172 w 990"/>
                    <a:gd name="T9" fmla="*/ 549 h 972"/>
                    <a:gd name="T10" fmla="*/ 172 w 990"/>
                    <a:gd name="T11" fmla="*/ 537 h 972"/>
                    <a:gd name="T12" fmla="*/ 182 w 990"/>
                    <a:gd name="T13" fmla="*/ 530 h 972"/>
                    <a:gd name="T14" fmla="*/ 194 w 990"/>
                    <a:gd name="T15" fmla="*/ 532 h 972"/>
                    <a:gd name="T16" fmla="*/ 203 w 990"/>
                    <a:gd name="T17" fmla="*/ 543 h 972"/>
                    <a:gd name="T18" fmla="*/ 203 w 990"/>
                    <a:gd name="T19" fmla="*/ 555 h 972"/>
                    <a:gd name="T20" fmla="*/ 193 w 990"/>
                    <a:gd name="T21" fmla="*/ 562 h 972"/>
                    <a:gd name="T22" fmla="*/ 187 w 990"/>
                    <a:gd name="T23" fmla="*/ 561 h 972"/>
                    <a:gd name="T24" fmla="*/ 180 w 990"/>
                    <a:gd name="T25" fmla="*/ 560 h 972"/>
                    <a:gd name="T26" fmla="*/ 267 w 990"/>
                    <a:gd name="T27" fmla="*/ 858 h 972"/>
                    <a:gd name="T28" fmla="*/ 307 w 990"/>
                    <a:gd name="T29" fmla="*/ 851 h 972"/>
                    <a:gd name="T30" fmla="*/ 319 w 990"/>
                    <a:gd name="T31" fmla="*/ 858 h 972"/>
                    <a:gd name="T32" fmla="*/ 322 w 990"/>
                    <a:gd name="T33" fmla="*/ 870 h 972"/>
                    <a:gd name="T34" fmla="*/ 317 w 990"/>
                    <a:gd name="T35" fmla="*/ 880 h 972"/>
                    <a:gd name="T36" fmla="*/ 305 w 990"/>
                    <a:gd name="T37" fmla="*/ 882 h 972"/>
                    <a:gd name="T38" fmla="*/ 293 w 990"/>
                    <a:gd name="T39" fmla="*/ 875 h 972"/>
                    <a:gd name="T40" fmla="*/ 289 w 990"/>
                    <a:gd name="T41" fmla="*/ 864 h 972"/>
                    <a:gd name="T42" fmla="*/ 294 w 990"/>
                    <a:gd name="T43" fmla="*/ 854 h 972"/>
                    <a:gd name="T44" fmla="*/ 293 w 990"/>
                    <a:gd name="T45" fmla="*/ 852 h 972"/>
                    <a:gd name="T46" fmla="*/ 271 w 990"/>
                    <a:gd name="T47" fmla="*/ 857 h 972"/>
                    <a:gd name="T48" fmla="*/ 308 w 990"/>
                    <a:gd name="T49" fmla="*/ 972 h 972"/>
                    <a:gd name="T50" fmla="*/ 681 w 990"/>
                    <a:gd name="T51" fmla="*/ 0 h 972"/>
                    <a:gd name="T52" fmla="*/ 35 w 990"/>
                    <a:gd name="T53" fmla="*/ 229 h 972"/>
                    <a:gd name="T54" fmla="*/ 43 w 990"/>
                    <a:gd name="T55" fmla="*/ 227 h 972"/>
                    <a:gd name="T56" fmla="*/ 53 w 990"/>
                    <a:gd name="T57" fmla="*/ 226 h 972"/>
                    <a:gd name="T58" fmla="*/ 55 w 990"/>
                    <a:gd name="T59" fmla="*/ 215 h 972"/>
                    <a:gd name="T60" fmla="*/ 63 w 990"/>
                    <a:gd name="T61" fmla="*/ 210 h 972"/>
                    <a:gd name="T62" fmla="*/ 76 w 990"/>
                    <a:gd name="T63" fmla="*/ 212 h 972"/>
                    <a:gd name="T64" fmla="*/ 85 w 990"/>
                    <a:gd name="T65" fmla="*/ 221 h 972"/>
                    <a:gd name="T66" fmla="*/ 85 w 990"/>
                    <a:gd name="T67" fmla="*/ 234 h 972"/>
                    <a:gd name="T68" fmla="*/ 75 w 990"/>
                    <a:gd name="T69" fmla="*/ 241 h 972"/>
                    <a:gd name="T70" fmla="*/ 62 w 990"/>
                    <a:gd name="T71" fmla="*/ 236 h 972"/>
                    <a:gd name="T72" fmla="*/ 53 w 990"/>
                    <a:gd name="T73" fmla="*/ 226 h 972"/>
                    <a:gd name="T74" fmla="*/ 45 w 990"/>
                    <a:gd name="T75" fmla="*/ 227 h 972"/>
                    <a:gd name="T76" fmla="*/ 35 w 990"/>
                    <a:gd name="T77" fmla="*/ 229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90" h="972">
                      <a:moveTo>
                        <a:pt x="35" y="229"/>
                      </a:moveTo>
                      <a:lnTo>
                        <a:pt x="159" y="563"/>
                      </a:lnTo>
                      <a:lnTo>
                        <a:pt x="161" y="563"/>
                      </a:lnTo>
                      <a:lnTo>
                        <a:pt x="168" y="561"/>
                      </a:lnTo>
                      <a:lnTo>
                        <a:pt x="175" y="560"/>
                      </a:lnTo>
                      <a:lnTo>
                        <a:pt x="180" y="560"/>
                      </a:lnTo>
                      <a:lnTo>
                        <a:pt x="178" y="557"/>
                      </a:lnTo>
                      <a:lnTo>
                        <a:pt x="176" y="555"/>
                      </a:lnTo>
                      <a:lnTo>
                        <a:pt x="174" y="552"/>
                      </a:lnTo>
                      <a:lnTo>
                        <a:pt x="172" y="549"/>
                      </a:lnTo>
                      <a:lnTo>
                        <a:pt x="171" y="543"/>
                      </a:lnTo>
                      <a:lnTo>
                        <a:pt x="172" y="537"/>
                      </a:lnTo>
                      <a:lnTo>
                        <a:pt x="176" y="532"/>
                      </a:lnTo>
                      <a:lnTo>
                        <a:pt x="182" y="530"/>
                      </a:lnTo>
                      <a:lnTo>
                        <a:pt x="188" y="530"/>
                      </a:lnTo>
                      <a:lnTo>
                        <a:pt x="194" y="532"/>
                      </a:lnTo>
                      <a:lnTo>
                        <a:pt x="200" y="537"/>
                      </a:lnTo>
                      <a:lnTo>
                        <a:pt x="203" y="543"/>
                      </a:lnTo>
                      <a:lnTo>
                        <a:pt x="205" y="549"/>
                      </a:lnTo>
                      <a:lnTo>
                        <a:pt x="203" y="555"/>
                      </a:lnTo>
                      <a:lnTo>
                        <a:pt x="199" y="560"/>
                      </a:lnTo>
                      <a:lnTo>
                        <a:pt x="193" y="562"/>
                      </a:lnTo>
                      <a:lnTo>
                        <a:pt x="191" y="562"/>
                      </a:lnTo>
                      <a:lnTo>
                        <a:pt x="187" y="561"/>
                      </a:lnTo>
                      <a:lnTo>
                        <a:pt x="184" y="561"/>
                      </a:lnTo>
                      <a:lnTo>
                        <a:pt x="180" y="560"/>
                      </a:lnTo>
                      <a:lnTo>
                        <a:pt x="159" y="563"/>
                      </a:lnTo>
                      <a:lnTo>
                        <a:pt x="267" y="858"/>
                      </a:lnTo>
                      <a:lnTo>
                        <a:pt x="300" y="851"/>
                      </a:lnTo>
                      <a:lnTo>
                        <a:pt x="307" y="851"/>
                      </a:lnTo>
                      <a:lnTo>
                        <a:pt x="313" y="854"/>
                      </a:lnTo>
                      <a:lnTo>
                        <a:pt x="319" y="858"/>
                      </a:lnTo>
                      <a:lnTo>
                        <a:pt x="322" y="864"/>
                      </a:lnTo>
                      <a:lnTo>
                        <a:pt x="322" y="870"/>
                      </a:lnTo>
                      <a:lnTo>
                        <a:pt x="321" y="875"/>
                      </a:lnTo>
                      <a:lnTo>
                        <a:pt x="317" y="880"/>
                      </a:lnTo>
                      <a:lnTo>
                        <a:pt x="312" y="882"/>
                      </a:lnTo>
                      <a:lnTo>
                        <a:pt x="305" y="882"/>
                      </a:lnTo>
                      <a:lnTo>
                        <a:pt x="299" y="880"/>
                      </a:lnTo>
                      <a:lnTo>
                        <a:pt x="293" y="875"/>
                      </a:lnTo>
                      <a:lnTo>
                        <a:pt x="290" y="870"/>
                      </a:lnTo>
                      <a:lnTo>
                        <a:pt x="289" y="864"/>
                      </a:lnTo>
                      <a:lnTo>
                        <a:pt x="290" y="858"/>
                      </a:lnTo>
                      <a:lnTo>
                        <a:pt x="294" y="854"/>
                      </a:lnTo>
                      <a:lnTo>
                        <a:pt x="300" y="851"/>
                      </a:lnTo>
                      <a:lnTo>
                        <a:pt x="293" y="852"/>
                      </a:lnTo>
                      <a:lnTo>
                        <a:pt x="282" y="855"/>
                      </a:lnTo>
                      <a:lnTo>
                        <a:pt x="271" y="857"/>
                      </a:lnTo>
                      <a:lnTo>
                        <a:pt x="267" y="858"/>
                      </a:lnTo>
                      <a:lnTo>
                        <a:pt x="308" y="972"/>
                      </a:lnTo>
                      <a:lnTo>
                        <a:pt x="990" y="837"/>
                      </a:lnTo>
                      <a:lnTo>
                        <a:pt x="681" y="0"/>
                      </a:lnTo>
                      <a:lnTo>
                        <a:pt x="0" y="135"/>
                      </a:lnTo>
                      <a:lnTo>
                        <a:pt x="35" y="229"/>
                      </a:lnTo>
                      <a:lnTo>
                        <a:pt x="38" y="229"/>
                      </a:lnTo>
                      <a:lnTo>
                        <a:pt x="43" y="227"/>
                      </a:lnTo>
                      <a:lnTo>
                        <a:pt x="49" y="226"/>
                      </a:lnTo>
                      <a:lnTo>
                        <a:pt x="53" y="226"/>
                      </a:lnTo>
                      <a:lnTo>
                        <a:pt x="53" y="220"/>
                      </a:lnTo>
                      <a:lnTo>
                        <a:pt x="55" y="215"/>
                      </a:lnTo>
                      <a:lnTo>
                        <a:pt x="58" y="212"/>
                      </a:lnTo>
                      <a:lnTo>
                        <a:pt x="63" y="210"/>
                      </a:lnTo>
                      <a:lnTo>
                        <a:pt x="70" y="210"/>
                      </a:lnTo>
                      <a:lnTo>
                        <a:pt x="76" y="212"/>
                      </a:lnTo>
                      <a:lnTo>
                        <a:pt x="81" y="215"/>
                      </a:lnTo>
                      <a:lnTo>
                        <a:pt x="85" y="221"/>
                      </a:lnTo>
                      <a:lnTo>
                        <a:pt x="86" y="228"/>
                      </a:lnTo>
                      <a:lnTo>
                        <a:pt x="85" y="234"/>
                      </a:lnTo>
                      <a:lnTo>
                        <a:pt x="80" y="238"/>
                      </a:lnTo>
                      <a:lnTo>
                        <a:pt x="75" y="241"/>
                      </a:lnTo>
                      <a:lnTo>
                        <a:pt x="69" y="240"/>
                      </a:lnTo>
                      <a:lnTo>
                        <a:pt x="62" y="236"/>
                      </a:lnTo>
                      <a:lnTo>
                        <a:pt x="56" y="232"/>
                      </a:lnTo>
                      <a:lnTo>
                        <a:pt x="53" y="226"/>
                      </a:lnTo>
                      <a:lnTo>
                        <a:pt x="50" y="226"/>
                      </a:lnTo>
                      <a:lnTo>
                        <a:pt x="45" y="227"/>
                      </a:lnTo>
                      <a:lnTo>
                        <a:pt x="38" y="229"/>
                      </a:lnTo>
                      <a:lnTo>
                        <a:pt x="35" y="2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8" name="Freeform 150"/>
                <p:cNvSpPr>
                  <a:spLocks/>
                </p:cNvSpPr>
                <p:nvPr/>
              </p:nvSpPr>
              <p:spPr bwMode="auto">
                <a:xfrm>
                  <a:off x="3366" y="2019"/>
                  <a:ext cx="66" cy="171"/>
                </a:xfrm>
                <a:custGeom>
                  <a:avLst/>
                  <a:gdLst>
                    <a:gd name="T0" fmla="*/ 128 w 132"/>
                    <a:gd name="T1" fmla="*/ 331 h 341"/>
                    <a:gd name="T2" fmla="*/ 132 w 132"/>
                    <a:gd name="T3" fmla="*/ 334 h 341"/>
                    <a:gd name="T4" fmla="*/ 9 w 132"/>
                    <a:gd name="T5" fmla="*/ 0 h 341"/>
                    <a:gd name="T6" fmla="*/ 0 w 132"/>
                    <a:gd name="T7" fmla="*/ 2 h 341"/>
                    <a:gd name="T8" fmla="*/ 123 w 132"/>
                    <a:gd name="T9" fmla="*/ 336 h 341"/>
                    <a:gd name="T10" fmla="*/ 128 w 132"/>
                    <a:gd name="T11" fmla="*/ 340 h 341"/>
                    <a:gd name="T12" fmla="*/ 123 w 132"/>
                    <a:gd name="T13" fmla="*/ 336 h 341"/>
                    <a:gd name="T14" fmla="*/ 125 w 132"/>
                    <a:gd name="T15" fmla="*/ 341 h 341"/>
                    <a:gd name="T16" fmla="*/ 128 w 132"/>
                    <a:gd name="T17" fmla="*/ 340 h 341"/>
                    <a:gd name="T18" fmla="*/ 128 w 132"/>
                    <a:gd name="T19" fmla="*/ 331 h 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2" h="341">
                      <a:moveTo>
                        <a:pt x="128" y="331"/>
                      </a:moveTo>
                      <a:lnTo>
                        <a:pt x="132" y="334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123" y="336"/>
                      </a:lnTo>
                      <a:lnTo>
                        <a:pt x="128" y="340"/>
                      </a:lnTo>
                      <a:lnTo>
                        <a:pt x="123" y="336"/>
                      </a:lnTo>
                      <a:lnTo>
                        <a:pt x="125" y="341"/>
                      </a:lnTo>
                      <a:lnTo>
                        <a:pt x="128" y="340"/>
                      </a:lnTo>
                      <a:lnTo>
                        <a:pt x="128" y="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79" name="Freeform 151"/>
                <p:cNvSpPr>
                  <a:spLocks/>
                </p:cNvSpPr>
                <p:nvPr/>
              </p:nvSpPr>
              <p:spPr bwMode="auto">
                <a:xfrm>
                  <a:off x="3430" y="2183"/>
                  <a:ext cx="19" cy="6"/>
                </a:xfrm>
                <a:custGeom>
                  <a:avLst/>
                  <a:gdLst>
                    <a:gd name="T0" fmla="*/ 19 w 38"/>
                    <a:gd name="T1" fmla="*/ 8 h 13"/>
                    <a:gd name="T2" fmla="*/ 21 w 38"/>
                    <a:gd name="T3" fmla="*/ 0 h 13"/>
                    <a:gd name="T4" fmla="*/ 16 w 38"/>
                    <a:gd name="T5" fmla="*/ 0 h 13"/>
                    <a:gd name="T6" fmla="*/ 8 w 38"/>
                    <a:gd name="T7" fmla="*/ 1 h 13"/>
                    <a:gd name="T8" fmla="*/ 1 w 38"/>
                    <a:gd name="T9" fmla="*/ 4 h 13"/>
                    <a:gd name="T10" fmla="*/ 0 w 38"/>
                    <a:gd name="T11" fmla="*/ 4 h 13"/>
                    <a:gd name="T12" fmla="*/ 0 w 38"/>
                    <a:gd name="T13" fmla="*/ 13 h 13"/>
                    <a:gd name="T14" fmla="*/ 3 w 38"/>
                    <a:gd name="T15" fmla="*/ 13 h 13"/>
                    <a:gd name="T16" fmla="*/ 10 w 38"/>
                    <a:gd name="T17" fmla="*/ 11 h 13"/>
                    <a:gd name="T18" fmla="*/ 16 w 38"/>
                    <a:gd name="T19" fmla="*/ 9 h 13"/>
                    <a:gd name="T20" fmla="*/ 21 w 38"/>
                    <a:gd name="T21" fmla="*/ 9 h 13"/>
                    <a:gd name="T22" fmla="*/ 24 w 38"/>
                    <a:gd name="T23" fmla="*/ 1 h 13"/>
                    <a:gd name="T24" fmla="*/ 21 w 38"/>
                    <a:gd name="T25" fmla="*/ 9 h 13"/>
                    <a:gd name="T26" fmla="*/ 38 w 38"/>
                    <a:gd name="T27" fmla="*/ 9 h 13"/>
                    <a:gd name="T28" fmla="*/ 24 w 38"/>
                    <a:gd name="T29" fmla="*/ 1 h 13"/>
                    <a:gd name="T30" fmla="*/ 19 w 38"/>
                    <a:gd name="T31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8" h="13">
                      <a:moveTo>
                        <a:pt x="19" y="8"/>
                      </a:move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8" y="1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10" y="11"/>
                      </a:lnTo>
                      <a:lnTo>
                        <a:pt x="16" y="9"/>
                      </a:lnTo>
                      <a:lnTo>
                        <a:pt x="21" y="9"/>
                      </a:lnTo>
                      <a:lnTo>
                        <a:pt x="24" y="1"/>
                      </a:lnTo>
                      <a:lnTo>
                        <a:pt x="21" y="9"/>
                      </a:lnTo>
                      <a:lnTo>
                        <a:pt x="38" y="9"/>
                      </a:lnTo>
                      <a:lnTo>
                        <a:pt x="24" y="1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0" name="Freeform 152"/>
                <p:cNvSpPr>
                  <a:spLocks/>
                </p:cNvSpPr>
                <p:nvPr/>
              </p:nvSpPr>
              <p:spPr bwMode="auto">
                <a:xfrm>
                  <a:off x="3434" y="2179"/>
                  <a:ext cx="8" cy="8"/>
                </a:xfrm>
                <a:custGeom>
                  <a:avLst/>
                  <a:gdLst>
                    <a:gd name="T0" fmla="*/ 0 w 15"/>
                    <a:gd name="T1" fmla="*/ 3 h 15"/>
                    <a:gd name="T2" fmla="*/ 0 w 15"/>
                    <a:gd name="T3" fmla="*/ 3 h 15"/>
                    <a:gd name="T4" fmla="*/ 2 w 15"/>
                    <a:gd name="T5" fmla="*/ 6 h 15"/>
                    <a:gd name="T6" fmla="*/ 4 w 15"/>
                    <a:gd name="T7" fmla="*/ 9 h 15"/>
                    <a:gd name="T8" fmla="*/ 7 w 15"/>
                    <a:gd name="T9" fmla="*/ 13 h 15"/>
                    <a:gd name="T10" fmla="*/ 10 w 15"/>
                    <a:gd name="T11" fmla="*/ 15 h 15"/>
                    <a:gd name="T12" fmla="*/ 15 w 15"/>
                    <a:gd name="T13" fmla="*/ 8 h 15"/>
                    <a:gd name="T14" fmla="*/ 14 w 15"/>
                    <a:gd name="T15" fmla="*/ 6 h 15"/>
                    <a:gd name="T16" fmla="*/ 11 w 15"/>
                    <a:gd name="T17" fmla="*/ 5 h 15"/>
                    <a:gd name="T18" fmla="*/ 9 w 15"/>
                    <a:gd name="T19" fmla="*/ 1 h 15"/>
                    <a:gd name="T20" fmla="*/ 9 w 15"/>
                    <a:gd name="T21" fmla="*/ 0 h 15"/>
                    <a:gd name="T22" fmla="*/ 9 w 15"/>
                    <a:gd name="T23" fmla="*/ 0 h 15"/>
                    <a:gd name="T24" fmla="*/ 0 w 15"/>
                    <a:gd name="T25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7" y="13"/>
                      </a:lnTo>
                      <a:lnTo>
                        <a:pt x="10" y="15"/>
                      </a:lnTo>
                      <a:lnTo>
                        <a:pt x="15" y="8"/>
                      </a:lnTo>
                      <a:lnTo>
                        <a:pt x="14" y="6"/>
                      </a:lnTo>
                      <a:lnTo>
                        <a:pt x="11" y="5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1" name="Freeform 153"/>
                <p:cNvSpPr>
                  <a:spLocks/>
                </p:cNvSpPr>
                <p:nvPr/>
              </p:nvSpPr>
              <p:spPr bwMode="auto">
                <a:xfrm>
                  <a:off x="3434" y="2168"/>
                  <a:ext cx="8" cy="12"/>
                </a:xfrm>
                <a:custGeom>
                  <a:avLst/>
                  <a:gdLst>
                    <a:gd name="T0" fmla="*/ 15 w 16"/>
                    <a:gd name="T1" fmla="*/ 0 h 26"/>
                    <a:gd name="T2" fmla="*/ 13 w 16"/>
                    <a:gd name="T3" fmla="*/ 0 h 26"/>
                    <a:gd name="T4" fmla="*/ 7 w 16"/>
                    <a:gd name="T5" fmla="*/ 4 h 26"/>
                    <a:gd name="T6" fmla="*/ 1 w 16"/>
                    <a:gd name="T7" fmla="*/ 11 h 26"/>
                    <a:gd name="T8" fmla="*/ 0 w 16"/>
                    <a:gd name="T9" fmla="*/ 18 h 26"/>
                    <a:gd name="T10" fmla="*/ 1 w 16"/>
                    <a:gd name="T11" fmla="*/ 26 h 26"/>
                    <a:gd name="T12" fmla="*/ 10 w 16"/>
                    <a:gd name="T13" fmla="*/ 23 h 26"/>
                    <a:gd name="T14" fmla="*/ 9 w 16"/>
                    <a:gd name="T15" fmla="*/ 18 h 26"/>
                    <a:gd name="T16" fmla="*/ 10 w 16"/>
                    <a:gd name="T17" fmla="*/ 13 h 26"/>
                    <a:gd name="T18" fmla="*/ 11 w 16"/>
                    <a:gd name="T19" fmla="*/ 11 h 26"/>
                    <a:gd name="T20" fmla="*/ 16 w 16"/>
                    <a:gd name="T21" fmla="*/ 9 h 26"/>
                    <a:gd name="T22" fmla="*/ 15 w 16"/>
                    <a:gd name="T23" fmla="*/ 9 h 26"/>
                    <a:gd name="T24" fmla="*/ 15 w 16"/>
                    <a:gd name="T2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26">
                      <a:moveTo>
                        <a:pt x="15" y="0"/>
                      </a:moveTo>
                      <a:lnTo>
                        <a:pt x="13" y="0"/>
                      </a:lnTo>
                      <a:lnTo>
                        <a:pt x="7" y="4"/>
                      </a:lnTo>
                      <a:lnTo>
                        <a:pt x="1" y="11"/>
                      </a:lnTo>
                      <a:lnTo>
                        <a:pt x="0" y="18"/>
                      </a:lnTo>
                      <a:lnTo>
                        <a:pt x="1" y="26"/>
                      </a:lnTo>
                      <a:lnTo>
                        <a:pt x="10" y="23"/>
                      </a:lnTo>
                      <a:lnTo>
                        <a:pt x="9" y="18"/>
                      </a:lnTo>
                      <a:lnTo>
                        <a:pt x="10" y="13"/>
                      </a:lnTo>
                      <a:lnTo>
                        <a:pt x="11" y="11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2" name="Freeform 154"/>
                <p:cNvSpPr>
                  <a:spLocks/>
                </p:cNvSpPr>
                <p:nvPr/>
              </p:nvSpPr>
              <p:spPr bwMode="auto">
                <a:xfrm>
                  <a:off x="3441" y="2168"/>
                  <a:ext cx="14" cy="9"/>
                </a:xfrm>
                <a:custGeom>
                  <a:avLst/>
                  <a:gdLst>
                    <a:gd name="T0" fmla="*/ 26 w 26"/>
                    <a:gd name="T1" fmla="*/ 16 h 19"/>
                    <a:gd name="T2" fmla="*/ 26 w 26"/>
                    <a:gd name="T3" fmla="*/ 16 h 19"/>
                    <a:gd name="T4" fmla="*/ 21 w 26"/>
                    <a:gd name="T5" fmla="*/ 9 h 19"/>
                    <a:gd name="T6" fmla="*/ 15 w 26"/>
                    <a:gd name="T7" fmla="*/ 4 h 19"/>
                    <a:gd name="T8" fmla="*/ 6 w 26"/>
                    <a:gd name="T9" fmla="*/ 0 h 19"/>
                    <a:gd name="T10" fmla="*/ 0 w 26"/>
                    <a:gd name="T11" fmla="*/ 0 h 19"/>
                    <a:gd name="T12" fmla="*/ 0 w 26"/>
                    <a:gd name="T13" fmla="*/ 9 h 19"/>
                    <a:gd name="T14" fmla="*/ 6 w 26"/>
                    <a:gd name="T15" fmla="*/ 9 h 19"/>
                    <a:gd name="T16" fmla="*/ 10 w 26"/>
                    <a:gd name="T17" fmla="*/ 11 h 19"/>
                    <a:gd name="T18" fmla="*/ 15 w 26"/>
                    <a:gd name="T19" fmla="*/ 14 h 19"/>
                    <a:gd name="T20" fmla="*/ 17 w 26"/>
                    <a:gd name="T21" fmla="*/ 19 h 19"/>
                    <a:gd name="T22" fmla="*/ 17 w 26"/>
                    <a:gd name="T23" fmla="*/ 19 h 19"/>
                    <a:gd name="T24" fmla="*/ 26 w 26"/>
                    <a:gd name="T25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" h="19">
                      <a:moveTo>
                        <a:pt x="26" y="16"/>
                      </a:moveTo>
                      <a:lnTo>
                        <a:pt x="26" y="16"/>
                      </a:lnTo>
                      <a:lnTo>
                        <a:pt x="21" y="9"/>
                      </a:lnTo>
                      <a:lnTo>
                        <a:pt x="15" y="4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10" y="11"/>
                      </a:lnTo>
                      <a:lnTo>
                        <a:pt x="15" y="14"/>
                      </a:lnTo>
                      <a:lnTo>
                        <a:pt x="17" y="19"/>
                      </a:lnTo>
                      <a:lnTo>
                        <a:pt x="17" y="19"/>
                      </a:lnTo>
                      <a:lnTo>
                        <a:pt x="2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3" name="Freeform 155"/>
                <p:cNvSpPr>
                  <a:spLocks/>
                </p:cNvSpPr>
                <p:nvPr/>
              </p:nvSpPr>
              <p:spPr bwMode="auto">
                <a:xfrm>
                  <a:off x="3446" y="2176"/>
                  <a:ext cx="9" cy="12"/>
                </a:xfrm>
                <a:custGeom>
                  <a:avLst/>
                  <a:gdLst>
                    <a:gd name="T0" fmla="*/ 1 w 17"/>
                    <a:gd name="T1" fmla="*/ 26 h 26"/>
                    <a:gd name="T2" fmla="*/ 2 w 17"/>
                    <a:gd name="T3" fmla="*/ 26 h 26"/>
                    <a:gd name="T4" fmla="*/ 9 w 17"/>
                    <a:gd name="T5" fmla="*/ 22 h 26"/>
                    <a:gd name="T6" fmla="*/ 15 w 17"/>
                    <a:gd name="T7" fmla="*/ 16 h 26"/>
                    <a:gd name="T8" fmla="*/ 17 w 17"/>
                    <a:gd name="T9" fmla="*/ 8 h 26"/>
                    <a:gd name="T10" fmla="*/ 16 w 17"/>
                    <a:gd name="T11" fmla="*/ 0 h 26"/>
                    <a:gd name="T12" fmla="*/ 7 w 17"/>
                    <a:gd name="T13" fmla="*/ 3 h 26"/>
                    <a:gd name="T14" fmla="*/ 8 w 17"/>
                    <a:gd name="T15" fmla="*/ 8 h 26"/>
                    <a:gd name="T16" fmla="*/ 8 w 17"/>
                    <a:gd name="T17" fmla="*/ 12 h 26"/>
                    <a:gd name="T18" fmla="*/ 5 w 17"/>
                    <a:gd name="T19" fmla="*/ 15 h 26"/>
                    <a:gd name="T20" fmla="*/ 0 w 17"/>
                    <a:gd name="T21" fmla="*/ 16 h 26"/>
                    <a:gd name="T22" fmla="*/ 1 w 17"/>
                    <a:gd name="T23" fmla="*/ 16 h 26"/>
                    <a:gd name="T24" fmla="*/ 1 w 17"/>
                    <a:gd name="T2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26">
                      <a:moveTo>
                        <a:pt x="1" y="26"/>
                      </a:moveTo>
                      <a:lnTo>
                        <a:pt x="2" y="26"/>
                      </a:lnTo>
                      <a:lnTo>
                        <a:pt x="9" y="22"/>
                      </a:lnTo>
                      <a:lnTo>
                        <a:pt x="15" y="16"/>
                      </a:lnTo>
                      <a:lnTo>
                        <a:pt x="17" y="8"/>
                      </a:lnTo>
                      <a:lnTo>
                        <a:pt x="16" y="0"/>
                      </a:lnTo>
                      <a:lnTo>
                        <a:pt x="7" y="3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5" y="15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4" name="Freeform 156"/>
                <p:cNvSpPr>
                  <a:spLocks/>
                </p:cNvSpPr>
                <p:nvPr/>
              </p:nvSpPr>
              <p:spPr bwMode="auto">
                <a:xfrm>
                  <a:off x="3440" y="2183"/>
                  <a:ext cx="7" cy="5"/>
                </a:xfrm>
                <a:custGeom>
                  <a:avLst/>
                  <a:gdLst>
                    <a:gd name="T0" fmla="*/ 1 w 14"/>
                    <a:gd name="T1" fmla="*/ 9 h 12"/>
                    <a:gd name="T2" fmla="*/ 0 w 14"/>
                    <a:gd name="T3" fmla="*/ 9 h 12"/>
                    <a:gd name="T4" fmla="*/ 5 w 14"/>
                    <a:gd name="T5" fmla="*/ 11 h 12"/>
                    <a:gd name="T6" fmla="*/ 8 w 14"/>
                    <a:gd name="T7" fmla="*/ 11 h 12"/>
                    <a:gd name="T8" fmla="*/ 12 w 14"/>
                    <a:gd name="T9" fmla="*/ 12 h 12"/>
                    <a:gd name="T10" fmla="*/ 14 w 14"/>
                    <a:gd name="T11" fmla="*/ 12 h 12"/>
                    <a:gd name="T12" fmla="*/ 14 w 14"/>
                    <a:gd name="T13" fmla="*/ 2 h 12"/>
                    <a:gd name="T14" fmla="*/ 12 w 14"/>
                    <a:gd name="T15" fmla="*/ 2 h 12"/>
                    <a:gd name="T16" fmla="*/ 8 w 14"/>
                    <a:gd name="T17" fmla="*/ 1 h 12"/>
                    <a:gd name="T18" fmla="*/ 5 w 14"/>
                    <a:gd name="T19" fmla="*/ 1 h 12"/>
                    <a:gd name="T20" fmla="*/ 3 w 14"/>
                    <a:gd name="T21" fmla="*/ 0 h 12"/>
                    <a:gd name="T22" fmla="*/ 1 w 14"/>
                    <a:gd name="T23" fmla="*/ 0 h 12"/>
                    <a:gd name="T24" fmla="*/ 3 w 14"/>
                    <a:gd name="T25" fmla="*/ 0 h 12"/>
                    <a:gd name="T26" fmla="*/ 1 w 14"/>
                    <a:gd name="T27" fmla="*/ 0 h 12"/>
                    <a:gd name="T28" fmla="*/ 1 w 14"/>
                    <a:gd name="T29" fmla="*/ 0 h 12"/>
                    <a:gd name="T30" fmla="*/ 1 w 14"/>
                    <a:gd name="T31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2">
                      <a:moveTo>
                        <a:pt x="1" y="9"/>
                      </a:moveTo>
                      <a:lnTo>
                        <a:pt x="0" y="9"/>
                      </a:lnTo>
                      <a:lnTo>
                        <a:pt x="5" y="11"/>
                      </a:lnTo>
                      <a:lnTo>
                        <a:pt x="8" y="11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8" y="1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5" name="Freeform 157"/>
                <p:cNvSpPr>
                  <a:spLocks/>
                </p:cNvSpPr>
                <p:nvPr/>
              </p:nvSpPr>
              <p:spPr bwMode="auto">
                <a:xfrm>
                  <a:off x="3426" y="2183"/>
                  <a:ext cx="15" cy="6"/>
                </a:xfrm>
                <a:custGeom>
                  <a:avLst/>
                  <a:gdLst>
                    <a:gd name="T0" fmla="*/ 11 w 28"/>
                    <a:gd name="T1" fmla="*/ 7 h 13"/>
                    <a:gd name="T2" fmla="*/ 7 w 28"/>
                    <a:gd name="T3" fmla="*/ 13 h 13"/>
                    <a:gd name="T4" fmla="*/ 28 w 28"/>
                    <a:gd name="T5" fmla="*/ 9 h 13"/>
                    <a:gd name="T6" fmla="*/ 28 w 28"/>
                    <a:gd name="T7" fmla="*/ 0 h 13"/>
                    <a:gd name="T8" fmla="*/ 7 w 28"/>
                    <a:gd name="T9" fmla="*/ 4 h 13"/>
                    <a:gd name="T10" fmla="*/ 2 w 28"/>
                    <a:gd name="T11" fmla="*/ 9 h 13"/>
                    <a:gd name="T12" fmla="*/ 7 w 28"/>
                    <a:gd name="T13" fmla="*/ 4 h 13"/>
                    <a:gd name="T14" fmla="*/ 0 w 28"/>
                    <a:gd name="T15" fmla="*/ 5 h 13"/>
                    <a:gd name="T16" fmla="*/ 2 w 28"/>
                    <a:gd name="T17" fmla="*/ 9 h 13"/>
                    <a:gd name="T18" fmla="*/ 11 w 28"/>
                    <a:gd name="T1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13">
                      <a:moveTo>
                        <a:pt x="11" y="7"/>
                      </a:moveTo>
                      <a:lnTo>
                        <a:pt x="7" y="13"/>
                      </a:lnTo>
                      <a:lnTo>
                        <a:pt x="28" y="9"/>
                      </a:lnTo>
                      <a:lnTo>
                        <a:pt x="28" y="0"/>
                      </a:lnTo>
                      <a:lnTo>
                        <a:pt x="7" y="4"/>
                      </a:lnTo>
                      <a:lnTo>
                        <a:pt x="2" y="9"/>
                      </a:lnTo>
                      <a:lnTo>
                        <a:pt x="7" y="4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6" name="Freeform 158"/>
                <p:cNvSpPr>
                  <a:spLocks/>
                </p:cNvSpPr>
                <p:nvPr/>
              </p:nvSpPr>
              <p:spPr bwMode="auto">
                <a:xfrm>
                  <a:off x="3427" y="2186"/>
                  <a:ext cx="59" cy="151"/>
                </a:xfrm>
                <a:custGeom>
                  <a:avLst/>
                  <a:gdLst>
                    <a:gd name="T0" fmla="*/ 113 w 117"/>
                    <a:gd name="T1" fmla="*/ 292 h 302"/>
                    <a:gd name="T2" fmla="*/ 117 w 117"/>
                    <a:gd name="T3" fmla="*/ 295 h 302"/>
                    <a:gd name="T4" fmla="*/ 9 w 117"/>
                    <a:gd name="T5" fmla="*/ 0 h 302"/>
                    <a:gd name="T6" fmla="*/ 0 w 117"/>
                    <a:gd name="T7" fmla="*/ 2 h 302"/>
                    <a:gd name="T8" fmla="*/ 108 w 117"/>
                    <a:gd name="T9" fmla="*/ 297 h 302"/>
                    <a:gd name="T10" fmla="*/ 113 w 117"/>
                    <a:gd name="T11" fmla="*/ 301 h 302"/>
                    <a:gd name="T12" fmla="*/ 108 w 117"/>
                    <a:gd name="T13" fmla="*/ 297 h 302"/>
                    <a:gd name="T14" fmla="*/ 110 w 117"/>
                    <a:gd name="T15" fmla="*/ 302 h 302"/>
                    <a:gd name="T16" fmla="*/ 113 w 117"/>
                    <a:gd name="T17" fmla="*/ 301 h 302"/>
                    <a:gd name="T18" fmla="*/ 113 w 117"/>
                    <a:gd name="T19" fmla="*/ 29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302">
                      <a:moveTo>
                        <a:pt x="113" y="292"/>
                      </a:moveTo>
                      <a:lnTo>
                        <a:pt x="117" y="295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108" y="297"/>
                      </a:lnTo>
                      <a:lnTo>
                        <a:pt x="113" y="301"/>
                      </a:lnTo>
                      <a:lnTo>
                        <a:pt x="108" y="297"/>
                      </a:lnTo>
                      <a:lnTo>
                        <a:pt x="110" y="302"/>
                      </a:lnTo>
                      <a:lnTo>
                        <a:pt x="113" y="301"/>
                      </a:lnTo>
                      <a:lnTo>
                        <a:pt x="113" y="2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7" name="Freeform 159"/>
                <p:cNvSpPr>
                  <a:spLocks/>
                </p:cNvSpPr>
                <p:nvPr/>
              </p:nvSpPr>
              <p:spPr bwMode="auto">
                <a:xfrm>
                  <a:off x="3484" y="2328"/>
                  <a:ext cx="17" cy="8"/>
                </a:xfrm>
                <a:custGeom>
                  <a:avLst/>
                  <a:gdLst>
                    <a:gd name="T0" fmla="*/ 32 w 34"/>
                    <a:gd name="T1" fmla="*/ 0 h 16"/>
                    <a:gd name="T2" fmla="*/ 33 w 34"/>
                    <a:gd name="T3" fmla="*/ 0 h 16"/>
                    <a:gd name="T4" fmla="*/ 0 w 34"/>
                    <a:gd name="T5" fmla="*/ 7 h 16"/>
                    <a:gd name="T6" fmla="*/ 0 w 34"/>
                    <a:gd name="T7" fmla="*/ 16 h 16"/>
                    <a:gd name="T8" fmla="*/ 33 w 34"/>
                    <a:gd name="T9" fmla="*/ 9 h 16"/>
                    <a:gd name="T10" fmla="*/ 34 w 34"/>
                    <a:gd name="T11" fmla="*/ 9 h 16"/>
                    <a:gd name="T12" fmla="*/ 32 w 34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16">
                      <a:moveTo>
                        <a:pt x="32" y="0"/>
                      </a:moveTo>
                      <a:lnTo>
                        <a:pt x="33" y="0"/>
                      </a:lnTo>
                      <a:lnTo>
                        <a:pt x="0" y="7"/>
                      </a:lnTo>
                      <a:lnTo>
                        <a:pt x="0" y="16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8" name="Freeform 160"/>
                <p:cNvSpPr>
                  <a:spLocks/>
                </p:cNvSpPr>
                <p:nvPr/>
              </p:nvSpPr>
              <p:spPr bwMode="auto">
                <a:xfrm>
                  <a:off x="3500" y="2328"/>
                  <a:ext cx="14" cy="10"/>
                </a:xfrm>
                <a:custGeom>
                  <a:avLst/>
                  <a:gdLst>
                    <a:gd name="T0" fmla="*/ 28 w 28"/>
                    <a:gd name="T1" fmla="*/ 16 h 18"/>
                    <a:gd name="T2" fmla="*/ 28 w 28"/>
                    <a:gd name="T3" fmla="*/ 16 h 18"/>
                    <a:gd name="T4" fmla="*/ 23 w 28"/>
                    <a:gd name="T5" fmla="*/ 9 h 18"/>
                    <a:gd name="T6" fmla="*/ 16 w 28"/>
                    <a:gd name="T7" fmla="*/ 3 h 18"/>
                    <a:gd name="T8" fmla="*/ 8 w 28"/>
                    <a:gd name="T9" fmla="*/ 0 h 18"/>
                    <a:gd name="T10" fmla="*/ 0 w 28"/>
                    <a:gd name="T11" fmla="*/ 0 h 18"/>
                    <a:gd name="T12" fmla="*/ 2 w 28"/>
                    <a:gd name="T13" fmla="*/ 9 h 18"/>
                    <a:gd name="T14" fmla="*/ 8 w 28"/>
                    <a:gd name="T15" fmla="*/ 9 h 18"/>
                    <a:gd name="T16" fmla="*/ 12 w 28"/>
                    <a:gd name="T17" fmla="*/ 10 h 18"/>
                    <a:gd name="T18" fmla="*/ 16 w 28"/>
                    <a:gd name="T19" fmla="*/ 13 h 18"/>
                    <a:gd name="T20" fmla="*/ 18 w 28"/>
                    <a:gd name="T21" fmla="*/ 18 h 18"/>
                    <a:gd name="T22" fmla="*/ 18 w 28"/>
                    <a:gd name="T23" fmla="*/ 18 h 18"/>
                    <a:gd name="T24" fmla="*/ 28 w 28"/>
                    <a:gd name="T25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8">
                      <a:moveTo>
                        <a:pt x="28" y="16"/>
                      </a:moveTo>
                      <a:lnTo>
                        <a:pt x="28" y="16"/>
                      </a:lnTo>
                      <a:lnTo>
                        <a:pt x="23" y="9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9"/>
                      </a:lnTo>
                      <a:lnTo>
                        <a:pt x="8" y="9"/>
                      </a:lnTo>
                      <a:lnTo>
                        <a:pt x="12" y="10"/>
                      </a:lnTo>
                      <a:lnTo>
                        <a:pt x="16" y="13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89" name="Freeform 161"/>
                <p:cNvSpPr>
                  <a:spLocks/>
                </p:cNvSpPr>
                <p:nvPr/>
              </p:nvSpPr>
              <p:spPr bwMode="auto">
                <a:xfrm>
                  <a:off x="3506" y="2336"/>
                  <a:ext cx="8" cy="12"/>
                </a:xfrm>
                <a:custGeom>
                  <a:avLst/>
                  <a:gdLst>
                    <a:gd name="T0" fmla="*/ 2 w 16"/>
                    <a:gd name="T1" fmla="*/ 24 h 24"/>
                    <a:gd name="T2" fmla="*/ 1 w 16"/>
                    <a:gd name="T3" fmla="*/ 24 h 24"/>
                    <a:gd name="T4" fmla="*/ 9 w 16"/>
                    <a:gd name="T5" fmla="*/ 20 h 24"/>
                    <a:gd name="T6" fmla="*/ 14 w 16"/>
                    <a:gd name="T7" fmla="*/ 14 h 24"/>
                    <a:gd name="T8" fmla="*/ 16 w 16"/>
                    <a:gd name="T9" fmla="*/ 7 h 24"/>
                    <a:gd name="T10" fmla="*/ 16 w 16"/>
                    <a:gd name="T11" fmla="*/ 0 h 24"/>
                    <a:gd name="T12" fmla="*/ 6 w 16"/>
                    <a:gd name="T13" fmla="*/ 2 h 24"/>
                    <a:gd name="T14" fmla="*/ 6 w 16"/>
                    <a:gd name="T15" fmla="*/ 7 h 24"/>
                    <a:gd name="T16" fmla="*/ 5 w 16"/>
                    <a:gd name="T17" fmla="*/ 11 h 24"/>
                    <a:gd name="T18" fmla="*/ 4 w 16"/>
                    <a:gd name="T19" fmla="*/ 14 h 24"/>
                    <a:gd name="T20" fmla="*/ 1 w 16"/>
                    <a:gd name="T21" fmla="*/ 15 h 24"/>
                    <a:gd name="T22" fmla="*/ 0 w 16"/>
                    <a:gd name="T23" fmla="*/ 15 h 24"/>
                    <a:gd name="T24" fmla="*/ 2 w 16"/>
                    <a:gd name="T2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24">
                      <a:moveTo>
                        <a:pt x="2" y="24"/>
                      </a:moveTo>
                      <a:lnTo>
                        <a:pt x="1" y="24"/>
                      </a:lnTo>
                      <a:lnTo>
                        <a:pt x="9" y="20"/>
                      </a:lnTo>
                      <a:lnTo>
                        <a:pt x="14" y="14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5" y="11"/>
                      </a:lnTo>
                      <a:lnTo>
                        <a:pt x="4" y="14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0" name="Freeform 162"/>
                <p:cNvSpPr>
                  <a:spLocks/>
                </p:cNvSpPr>
                <p:nvPr/>
              </p:nvSpPr>
              <p:spPr bwMode="auto">
                <a:xfrm>
                  <a:off x="3493" y="2339"/>
                  <a:ext cx="14" cy="9"/>
                </a:xfrm>
                <a:custGeom>
                  <a:avLst/>
                  <a:gdLst>
                    <a:gd name="T0" fmla="*/ 0 w 28"/>
                    <a:gd name="T1" fmla="*/ 3 h 19"/>
                    <a:gd name="T2" fmla="*/ 0 w 28"/>
                    <a:gd name="T3" fmla="*/ 3 h 19"/>
                    <a:gd name="T4" fmla="*/ 5 w 28"/>
                    <a:gd name="T5" fmla="*/ 10 h 19"/>
                    <a:gd name="T6" fmla="*/ 12 w 28"/>
                    <a:gd name="T7" fmla="*/ 15 h 19"/>
                    <a:gd name="T8" fmla="*/ 20 w 28"/>
                    <a:gd name="T9" fmla="*/ 19 h 19"/>
                    <a:gd name="T10" fmla="*/ 28 w 28"/>
                    <a:gd name="T11" fmla="*/ 19 h 19"/>
                    <a:gd name="T12" fmla="*/ 26 w 28"/>
                    <a:gd name="T13" fmla="*/ 10 h 19"/>
                    <a:gd name="T14" fmla="*/ 20 w 28"/>
                    <a:gd name="T15" fmla="*/ 10 h 19"/>
                    <a:gd name="T16" fmla="*/ 16 w 28"/>
                    <a:gd name="T17" fmla="*/ 9 h 19"/>
                    <a:gd name="T18" fmla="*/ 12 w 28"/>
                    <a:gd name="T19" fmla="*/ 5 h 19"/>
                    <a:gd name="T20" fmla="*/ 9 w 28"/>
                    <a:gd name="T21" fmla="*/ 0 h 19"/>
                    <a:gd name="T22" fmla="*/ 9 w 28"/>
                    <a:gd name="T23" fmla="*/ 0 h 19"/>
                    <a:gd name="T24" fmla="*/ 0 w 28"/>
                    <a:gd name="T2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0"/>
                      </a:lnTo>
                      <a:lnTo>
                        <a:pt x="12" y="15"/>
                      </a:lnTo>
                      <a:lnTo>
                        <a:pt x="20" y="19"/>
                      </a:lnTo>
                      <a:lnTo>
                        <a:pt x="28" y="19"/>
                      </a:lnTo>
                      <a:lnTo>
                        <a:pt x="26" y="10"/>
                      </a:lnTo>
                      <a:lnTo>
                        <a:pt x="20" y="10"/>
                      </a:lnTo>
                      <a:lnTo>
                        <a:pt x="16" y="9"/>
                      </a:lnTo>
                      <a:lnTo>
                        <a:pt x="12" y="5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1" name="Freeform 163"/>
                <p:cNvSpPr>
                  <a:spLocks/>
                </p:cNvSpPr>
                <p:nvPr/>
              </p:nvSpPr>
              <p:spPr bwMode="auto">
                <a:xfrm>
                  <a:off x="3493" y="2328"/>
                  <a:ext cx="8" cy="12"/>
                </a:xfrm>
                <a:custGeom>
                  <a:avLst/>
                  <a:gdLst>
                    <a:gd name="T0" fmla="*/ 17 w 17"/>
                    <a:gd name="T1" fmla="*/ 9 h 24"/>
                    <a:gd name="T2" fmla="*/ 16 w 17"/>
                    <a:gd name="T3" fmla="*/ 0 h 24"/>
                    <a:gd name="T4" fmla="*/ 8 w 17"/>
                    <a:gd name="T5" fmla="*/ 3 h 24"/>
                    <a:gd name="T6" fmla="*/ 2 w 17"/>
                    <a:gd name="T7" fmla="*/ 9 h 24"/>
                    <a:gd name="T8" fmla="*/ 0 w 17"/>
                    <a:gd name="T9" fmla="*/ 17 h 24"/>
                    <a:gd name="T10" fmla="*/ 1 w 17"/>
                    <a:gd name="T11" fmla="*/ 24 h 24"/>
                    <a:gd name="T12" fmla="*/ 10 w 17"/>
                    <a:gd name="T13" fmla="*/ 21 h 24"/>
                    <a:gd name="T14" fmla="*/ 9 w 17"/>
                    <a:gd name="T15" fmla="*/ 17 h 24"/>
                    <a:gd name="T16" fmla="*/ 9 w 17"/>
                    <a:gd name="T17" fmla="*/ 13 h 24"/>
                    <a:gd name="T18" fmla="*/ 13 w 17"/>
                    <a:gd name="T19" fmla="*/ 10 h 24"/>
                    <a:gd name="T20" fmla="*/ 16 w 17"/>
                    <a:gd name="T21" fmla="*/ 9 h 24"/>
                    <a:gd name="T22" fmla="*/ 15 w 17"/>
                    <a:gd name="T23" fmla="*/ 0 h 24"/>
                    <a:gd name="T24" fmla="*/ 17 w 17"/>
                    <a:gd name="T25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24">
                      <a:moveTo>
                        <a:pt x="17" y="9"/>
                      </a:move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10" y="21"/>
                      </a:lnTo>
                      <a:lnTo>
                        <a:pt x="9" y="17"/>
                      </a:lnTo>
                      <a:lnTo>
                        <a:pt x="9" y="13"/>
                      </a:lnTo>
                      <a:lnTo>
                        <a:pt x="13" y="10"/>
                      </a:lnTo>
                      <a:lnTo>
                        <a:pt x="16" y="9"/>
                      </a:lnTo>
                      <a:lnTo>
                        <a:pt x="15" y="0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2" name="Freeform 164"/>
                <p:cNvSpPr>
                  <a:spLocks/>
                </p:cNvSpPr>
                <p:nvPr/>
              </p:nvSpPr>
              <p:spPr bwMode="auto">
                <a:xfrm>
                  <a:off x="3481" y="2328"/>
                  <a:ext cx="20" cy="8"/>
                </a:xfrm>
                <a:custGeom>
                  <a:avLst/>
                  <a:gdLst>
                    <a:gd name="T0" fmla="*/ 10 w 40"/>
                    <a:gd name="T1" fmla="*/ 10 h 16"/>
                    <a:gd name="T2" fmla="*/ 6 w 40"/>
                    <a:gd name="T3" fmla="*/ 16 h 16"/>
                    <a:gd name="T4" fmla="*/ 12 w 40"/>
                    <a:gd name="T5" fmla="*/ 15 h 16"/>
                    <a:gd name="T6" fmla="*/ 21 w 40"/>
                    <a:gd name="T7" fmla="*/ 12 h 16"/>
                    <a:gd name="T8" fmla="*/ 32 w 40"/>
                    <a:gd name="T9" fmla="*/ 10 h 16"/>
                    <a:gd name="T10" fmla="*/ 40 w 40"/>
                    <a:gd name="T11" fmla="*/ 9 h 16"/>
                    <a:gd name="T12" fmla="*/ 38 w 40"/>
                    <a:gd name="T13" fmla="*/ 0 h 16"/>
                    <a:gd name="T14" fmla="*/ 32 w 40"/>
                    <a:gd name="T15" fmla="*/ 1 h 16"/>
                    <a:gd name="T16" fmla="*/ 21 w 40"/>
                    <a:gd name="T17" fmla="*/ 3 h 16"/>
                    <a:gd name="T18" fmla="*/ 9 w 40"/>
                    <a:gd name="T19" fmla="*/ 5 h 16"/>
                    <a:gd name="T20" fmla="*/ 6 w 40"/>
                    <a:gd name="T21" fmla="*/ 7 h 16"/>
                    <a:gd name="T22" fmla="*/ 1 w 40"/>
                    <a:gd name="T23" fmla="*/ 12 h 16"/>
                    <a:gd name="T24" fmla="*/ 6 w 40"/>
                    <a:gd name="T25" fmla="*/ 7 h 16"/>
                    <a:gd name="T26" fmla="*/ 0 w 40"/>
                    <a:gd name="T27" fmla="*/ 8 h 16"/>
                    <a:gd name="T28" fmla="*/ 1 w 40"/>
                    <a:gd name="T29" fmla="*/ 12 h 16"/>
                    <a:gd name="T30" fmla="*/ 10 w 40"/>
                    <a:gd name="T3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" h="16">
                      <a:moveTo>
                        <a:pt x="10" y="10"/>
                      </a:moveTo>
                      <a:lnTo>
                        <a:pt x="6" y="16"/>
                      </a:lnTo>
                      <a:lnTo>
                        <a:pt x="12" y="15"/>
                      </a:lnTo>
                      <a:lnTo>
                        <a:pt x="21" y="12"/>
                      </a:lnTo>
                      <a:lnTo>
                        <a:pt x="32" y="10"/>
                      </a:lnTo>
                      <a:lnTo>
                        <a:pt x="40" y="9"/>
                      </a:lnTo>
                      <a:lnTo>
                        <a:pt x="38" y="0"/>
                      </a:lnTo>
                      <a:lnTo>
                        <a:pt x="32" y="1"/>
                      </a:lnTo>
                      <a:lnTo>
                        <a:pt x="21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1" y="12"/>
                      </a:lnTo>
                      <a:lnTo>
                        <a:pt x="6" y="7"/>
                      </a:lnTo>
                      <a:lnTo>
                        <a:pt x="0" y="8"/>
                      </a:lnTo>
                      <a:lnTo>
                        <a:pt x="1" y="12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3" name="Freeform 165"/>
                <p:cNvSpPr>
                  <a:spLocks/>
                </p:cNvSpPr>
                <p:nvPr/>
              </p:nvSpPr>
              <p:spPr bwMode="auto">
                <a:xfrm>
                  <a:off x="3482" y="2333"/>
                  <a:ext cx="25" cy="61"/>
                </a:xfrm>
                <a:custGeom>
                  <a:avLst/>
                  <a:gdLst>
                    <a:gd name="T0" fmla="*/ 46 w 51"/>
                    <a:gd name="T1" fmla="*/ 111 h 121"/>
                    <a:gd name="T2" fmla="*/ 51 w 51"/>
                    <a:gd name="T3" fmla="*/ 114 h 121"/>
                    <a:gd name="T4" fmla="*/ 9 w 51"/>
                    <a:gd name="T5" fmla="*/ 0 h 121"/>
                    <a:gd name="T6" fmla="*/ 0 w 51"/>
                    <a:gd name="T7" fmla="*/ 2 h 121"/>
                    <a:gd name="T8" fmla="*/ 42 w 51"/>
                    <a:gd name="T9" fmla="*/ 116 h 121"/>
                    <a:gd name="T10" fmla="*/ 46 w 51"/>
                    <a:gd name="T11" fmla="*/ 120 h 121"/>
                    <a:gd name="T12" fmla="*/ 42 w 51"/>
                    <a:gd name="T13" fmla="*/ 116 h 121"/>
                    <a:gd name="T14" fmla="*/ 44 w 51"/>
                    <a:gd name="T15" fmla="*/ 121 h 121"/>
                    <a:gd name="T16" fmla="*/ 46 w 51"/>
                    <a:gd name="T17" fmla="*/ 120 h 121"/>
                    <a:gd name="T18" fmla="*/ 46 w 51"/>
                    <a:gd name="T19" fmla="*/ 11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121">
                      <a:moveTo>
                        <a:pt x="46" y="111"/>
                      </a:moveTo>
                      <a:lnTo>
                        <a:pt x="51" y="114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42" y="116"/>
                      </a:lnTo>
                      <a:lnTo>
                        <a:pt x="46" y="120"/>
                      </a:lnTo>
                      <a:lnTo>
                        <a:pt x="42" y="116"/>
                      </a:lnTo>
                      <a:lnTo>
                        <a:pt x="44" y="121"/>
                      </a:lnTo>
                      <a:lnTo>
                        <a:pt x="46" y="120"/>
                      </a:lnTo>
                      <a:lnTo>
                        <a:pt x="46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4" name="Freeform 166"/>
                <p:cNvSpPr>
                  <a:spLocks/>
                </p:cNvSpPr>
                <p:nvPr/>
              </p:nvSpPr>
              <p:spPr bwMode="auto">
                <a:xfrm>
                  <a:off x="3505" y="2321"/>
                  <a:ext cx="344" cy="72"/>
                </a:xfrm>
                <a:custGeom>
                  <a:avLst/>
                  <a:gdLst>
                    <a:gd name="T0" fmla="*/ 677 w 689"/>
                    <a:gd name="T1" fmla="*/ 6 h 144"/>
                    <a:gd name="T2" fmla="*/ 682 w 689"/>
                    <a:gd name="T3" fmla="*/ 0 h 144"/>
                    <a:gd name="T4" fmla="*/ 0 w 689"/>
                    <a:gd name="T5" fmla="*/ 135 h 144"/>
                    <a:gd name="T6" fmla="*/ 0 w 689"/>
                    <a:gd name="T7" fmla="*/ 144 h 144"/>
                    <a:gd name="T8" fmla="*/ 682 w 689"/>
                    <a:gd name="T9" fmla="*/ 9 h 144"/>
                    <a:gd name="T10" fmla="*/ 686 w 689"/>
                    <a:gd name="T11" fmla="*/ 3 h 144"/>
                    <a:gd name="T12" fmla="*/ 682 w 689"/>
                    <a:gd name="T13" fmla="*/ 9 h 144"/>
                    <a:gd name="T14" fmla="*/ 689 w 689"/>
                    <a:gd name="T15" fmla="*/ 8 h 144"/>
                    <a:gd name="T16" fmla="*/ 686 w 689"/>
                    <a:gd name="T17" fmla="*/ 3 h 144"/>
                    <a:gd name="T18" fmla="*/ 677 w 689"/>
                    <a:gd name="T19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9" h="144">
                      <a:moveTo>
                        <a:pt x="677" y="6"/>
                      </a:moveTo>
                      <a:lnTo>
                        <a:pt x="682" y="0"/>
                      </a:lnTo>
                      <a:lnTo>
                        <a:pt x="0" y="135"/>
                      </a:lnTo>
                      <a:lnTo>
                        <a:pt x="0" y="144"/>
                      </a:lnTo>
                      <a:lnTo>
                        <a:pt x="682" y="9"/>
                      </a:lnTo>
                      <a:lnTo>
                        <a:pt x="686" y="3"/>
                      </a:lnTo>
                      <a:lnTo>
                        <a:pt x="682" y="9"/>
                      </a:lnTo>
                      <a:lnTo>
                        <a:pt x="689" y="8"/>
                      </a:lnTo>
                      <a:lnTo>
                        <a:pt x="686" y="3"/>
                      </a:lnTo>
                      <a:lnTo>
                        <a:pt x="67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5" name="Freeform 167"/>
                <p:cNvSpPr>
                  <a:spLocks/>
                </p:cNvSpPr>
                <p:nvPr/>
              </p:nvSpPr>
              <p:spPr bwMode="auto">
                <a:xfrm>
                  <a:off x="3689" y="1902"/>
                  <a:ext cx="159" cy="422"/>
                </a:xfrm>
                <a:custGeom>
                  <a:avLst/>
                  <a:gdLst>
                    <a:gd name="T0" fmla="*/ 4 w 317"/>
                    <a:gd name="T1" fmla="*/ 11 h 845"/>
                    <a:gd name="T2" fmla="*/ 0 w 317"/>
                    <a:gd name="T3" fmla="*/ 7 h 845"/>
                    <a:gd name="T4" fmla="*/ 308 w 317"/>
                    <a:gd name="T5" fmla="*/ 845 h 845"/>
                    <a:gd name="T6" fmla="*/ 317 w 317"/>
                    <a:gd name="T7" fmla="*/ 842 h 845"/>
                    <a:gd name="T8" fmla="*/ 9 w 317"/>
                    <a:gd name="T9" fmla="*/ 5 h 845"/>
                    <a:gd name="T10" fmla="*/ 4 w 317"/>
                    <a:gd name="T11" fmla="*/ 1 h 845"/>
                    <a:gd name="T12" fmla="*/ 9 w 317"/>
                    <a:gd name="T13" fmla="*/ 5 h 845"/>
                    <a:gd name="T14" fmla="*/ 7 w 317"/>
                    <a:gd name="T15" fmla="*/ 0 h 845"/>
                    <a:gd name="T16" fmla="*/ 4 w 317"/>
                    <a:gd name="T17" fmla="*/ 1 h 845"/>
                    <a:gd name="T18" fmla="*/ 4 w 317"/>
                    <a:gd name="T19" fmla="*/ 11 h 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7" h="845">
                      <a:moveTo>
                        <a:pt x="4" y="11"/>
                      </a:moveTo>
                      <a:lnTo>
                        <a:pt x="0" y="7"/>
                      </a:lnTo>
                      <a:lnTo>
                        <a:pt x="308" y="845"/>
                      </a:lnTo>
                      <a:lnTo>
                        <a:pt x="317" y="842"/>
                      </a:lnTo>
                      <a:lnTo>
                        <a:pt x="9" y="5"/>
                      </a:lnTo>
                      <a:lnTo>
                        <a:pt x="4" y="1"/>
                      </a:lnTo>
                      <a:lnTo>
                        <a:pt x="9" y="5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6" name="Freeform 168"/>
                <p:cNvSpPr>
                  <a:spLocks/>
                </p:cNvSpPr>
                <p:nvPr/>
              </p:nvSpPr>
              <p:spPr bwMode="auto">
                <a:xfrm>
                  <a:off x="3347" y="1903"/>
                  <a:ext cx="344" cy="72"/>
                </a:xfrm>
                <a:custGeom>
                  <a:avLst/>
                  <a:gdLst>
                    <a:gd name="T0" fmla="*/ 11 w 688"/>
                    <a:gd name="T1" fmla="*/ 139 h 144"/>
                    <a:gd name="T2" fmla="*/ 7 w 688"/>
                    <a:gd name="T3" fmla="*/ 144 h 144"/>
                    <a:gd name="T4" fmla="*/ 688 w 688"/>
                    <a:gd name="T5" fmla="*/ 10 h 144"/>
                    <a:gd name="T6" fmla="*/ 688 w 688"/>
                    <a:gd name="T7" fmla="*/ 0 h 144"/>
                    <a:gd name="T8" fmla="*/ 7 w 688"/>
                    <a:gd name="T9" fmla="*/ 135 h 144"/>
                    <a:gd name="T10" fmla="*/ 2 w 688"/>
                    <a:gd name="T11" fmla="*/ 141 h 144"/>
                    <a:gd name="T12" fmla="*/ 7 w 688"/>
                    <a:gd name="T13" fmla="*/ 135 h 144"/>
                    <a:gd name="T14" fmla="*/ 0 w 688"/>
                    <a:gd name="T15" fmla="*/ 136 h 144"/>
                    <a:gd name="T16" fmla="*/ 2 w 688"/>
                    <a:gd name="T17" fmla="*/ 141 h 144"/>
                    <a:gd name="T18" fmla="*/ 11 w 688"/>
                    <a:gd name="T19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8" h="144">
                      <a:moveTo>
                        <a:pt x="11" y="139"/>
                      </a:moveTo>
                      <a:lnTo>
                        <a:pt x="7" y="144"/>
                      </a:lnTo>
                      <a:lnTo>
                        <a:pt x="688" y="10"/>
                      </a:lnTo>
                      <a:lnTo>
                        <a:pt x="688" y="0"/>
                      </a:lnTo>
                      <a:lnTo>
                        <a:pt x="7" y="135"/>
                      </a:lnTo>
                      <a:lnTo>
                        <a:pt x="2" y="141"/>
                      </a:lnTo>
                      <a:lnTo>
                        <a:pt x="7" y="135"/>
                      </a:lnTo>
                      <a:lnTo>
                        <a:pt x="0" y="136"/>
                      </a:lnTo>
                      <a:lnTo>
                        <a:pt x="2" y="141"/>
                      </a:lnTo>
                      <a:lnTo>
                        <a:pt x="11" y="1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7" name="Freeform 169"/>
                <p:cNvSpPr>
                  <a:spLocks/>
                </p:cNvSpPr>
                <p:nvPr/>
              </p:nvSpPr>
              <p:spPr bwMode="auto">
                <a:xfrm>
                  <a:off x="3348" y="1972"/>
                  <a:ext cx="22" cy="50"/>
                </a:xfrm>
                <a:custGeom>
                  <a:avLst/>
                  <a:gdLst>
                    <a:gd name="T0" fmla="*/ 39 w 45"/>
                    <a:gd name="T1" fmla="*/ 91 h 101"/>
                    <a:gd name="T2" fmla="*/ 45 w 45"/>
                    <a:gd name="T3" fmla="*/ 94 h 101"/>
                    <a:gd name="T4" fmla="*/ 9 w 45"/>
                    <a:gd name="T5" fmla="*/ 0 h 101"/>
                    <a:gd name="T6" fmla="*/ 0 w 45"/>
                    <a:gd name="T7" fmla="*/ 2 h 101"/>
                    <a:gd name="T8" fmla="*/ 36 w 45"/>
                    <a:gd name="T9" fmla="*/ 96 h 101"/>
                    <a:gd name="T10" fmla="*/ 42 w 45"/>
                    <a:gd name="T11" fmla="*/ 100 h 101"/>
                    <a:gd name="T12" fmla="*/ 36 w 45"/>
                    <a:gd name="T13" fmla="*/ 96 h 101"/>
                    <a:gd name="T14" fmla="*/ 38 w 45"/>
                    <a:gd name="T15" fmla="*/ 101 h 101"/>
                    <a:gd name="T16" fmla="*/ 42 w 45"/>
                    <a:gd name="T17" fmla="*/ 100 h 101"/>
                    <a:gd name="T18" fmla="*/ 39 w 45"/>
                    <a:gd name="T19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" h="101">
                      <a:moveTo>
                        <a:pt x="39" y="91"/>
                      </a:moveTo>
                      <a:lnTo>
                        <a:pt x="45" y="94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36" y="96"/>
                      </a:lnTo>
                      <a:lnTo>
                        <a:pt x="42" y="100"/>
                      </a:lnTo>
                      <a:lnTo>
                        <a:pt x="36" y="96"/>
                      </a:lnTo>
                      <a:lnTo>
                        <a:pt x="38" y="101"/>
                      </a:lnTo>
                      <a:lnTo>
                        <a:pt x="42" y="100"/>
                      </a:lnTo>
                      <a:lnTo>
                        <a:pt x="39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8" name="Freeform 170"/>
                <p:cNvSpPr>
                  <a:spLocks/>
                </p:cNvSpPr>
                <p:nvPr/>
              </p:nvSpPr>
              <p:spPr bwMode="auto">
                <a:xfrm>
                  <a:off x="3368" y="2016"/>
                  <a:ext cx="12" cy="6"/>
                </a:xfrm>
                <a:custGeom>
                  <a:avLst/>
                  <a:gdLst>
                    <a:gd name="T0" fmla="*/ 14 w 24"/>
                    <a:gd name="T1" fmla="*/ 5 h 13"/>
                    <a:gd name="T2" fmla="*/ 19 w 24"/>
                    <a:gd name="T3" fmla="*/ 0 h 13"/>
                    <a:gd name="T4" fmla="*/ 15 w 24"/>
                    <a:gd name="T5" fmla="*/ 0 h 13"/>
                    <a:gd name="T6" fmla="*/ 8 w 24"/>
                    <a:gd name="T7" fmla="*/ 1 h 13"/>
                    <a:gd name="T8" fmla="*/ 3 w 24"/>
                    <a:gd name="T9" fmla="*/ 4 h 13"/>
                    <a:gd name="T10" fmla="*/ 0 w 24"/>
                    <a:gd name="T11" fmla="*/ 4 h 13"/>
                    <a:gd name="T12" fmla="*/ 3 w 24"/>
                    <a:gd name="T13" fmla="*/ 13 h 13"/>
                    <a:gd name="T14" fmla="*/ 5 w 24"/>
                    <a:gd name="T15" fmla="*/ 13 h 13"/>
                    <a:gd name="T16" fmla="*/ 11 w 24"/>
                    <a:gd name="T17" fmla="*/ 11 h 13"/>
                    <a:gd name="T18" fmla="*/ 15 w 24"/>
                    <a:gd name="T19" fmla="*/ 9 h 13"/>
                    <a:gd name="T20" fmla="*/ 19 w 24"/>
                    <a:gd name="T21" fmla="*/ 9 h 13"/>
                    <a:gd name="T22" fmla="*/ 23 w 24"/>
                    <a:gd name="T23" fmla="*/ 5 h 13"/>
                    <a:gd name="T24" fmla="*/ 19 w 24"/>
                    <a:gd name="T25" fmla="*/ 9 h 13"/>
                    <a:gd name="T26" fmla="*/ 24 w 24"/>
                    <a:gd name="T27" fmla="*/ 9 h 13"/>
                    <a:gd name="T28" fmla="*/ 23 w 24"/>
                    <a:gd name="T29" fmla="*/ 5 h 13"/>
                    <a:gd name="T30" fmla="*/ 14 w 24"/>
                    <a:gd name="T31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" h="13">
                      <a:moveTo>
                        <a:pt x="14" y="5"/>
                      </a:move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8" y="1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11" y="11"/>
                      </a:lnTo>
                      <a:lnTo>
                        <a:pt x="15" y="9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19" y="9"/>
                      </a:lnTo>
                      <a:lnTo>
                        <a:pt x="24" y="9"/>
                      </a:lnTo>
                      <a:lnTo>
                        <a:pt x="23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499" name="Freeform 171"/>
                <p:cNvSpPr>
                  <a:spLocks/>
                </p:cNvSpPr>
                <p:nvPr/>
              </p:nvSpPr>
              <p:spPr bwMode="auto">
                <a:xfrm>
                  <a:off x="3375" y="2008"/>
                  <a:ext cx="8" cy="10"/>
                </a:xfrm>
                <a:custGeom>
                  <a:avLst/>
                  <a:gdLst>
                    <a:gd name="T0" fmla="*/ 14 w 16"/>
                    <a:gd name="T1" fmla="*/ 0 h 21"/>
                    <a:gd name="T2" fmla="*/ 15 w 16"/>
                    <a:gd name="T3" fmla="*/ 0 h 21"/>
                    <a:gd name="T4" fmla="*/ 8 w 16"/>
                    <a:gd name="T5" fmla="*/ 3 h 21"/>
                    <a:gd name="T6" fmla="*/ 3 w 16"/>
                    <a:gd name="T7" fmla="*/ 8 h 21"/>
                    <a:gd name="T8" fmla="*/ 0 w 16"/>
                    <a:gd name="T9" fmla="*/ 15 h 21"/>
                    <a:gd name="T10" fmla="*/ 0 w 16"/>
                    <a:gd name="T11" fmla="*/ 21 h 21"/>
                    <a:gd name="T12" fmla="*/ 9 w 16"/>
                    <a:gd name="T13" fmla="*/ 21 h 21"/>
                    <a:gd name="T14" fmla="*/ 9 w 16"/>
                    <a:gd name="T15" fmla="*/ 15 h 21"/>
                    <a:gd name="T16" fmla="*/ 10 w 16"/>
                    <a:gd name="T17" fmla="*/ 13 h 21"/>
                    <a:gd name="T18" fmla="*/ 13 w 16"/>
                    <a:gd name="T19" fmla="*/ 10 h 21"/>
                    <a:gd name="T20" fmla="*/ 15 w 16"/>
                    <a:gd name="T21" fmla="*/ 9 h 21"/>
                    <a:gd name="T22" fmla="*/ 16 w 16"/>
                    <a:gd name="T23" fmla="*/ 9 h 21"/>
                    <a:gd name="T24" fmla="*/ 14 w 16"/>
                    <a:gd name="T2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21">
                      <a:moveTo>
                        <a:pt x="14" y="0"/>
                      </a:moveTo>
                      <a:lnTo>
                        <a:pt x="15" y="0"/>
                      </a:lnTo>
                      <a:lnTo>
                        <a:pt x="8" y="3"/>
                      </a:lnTo>
                      <a:lnTo>
                        <a:pt x="3" y="8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9" y="21"/>
                      </a:lnTo>
                      <a:lnTo>
                        <a:pt x="9" y="15"/>
                      </a:ln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0" name="Freeform 172"/>
                <p:cNvSpPr>
                  <a:spLocks/>
                </p:cNvSpPr>
                <p:nvPr/>
              </p:nvSpPr>
              <p:spPr bwMode="auto">
                <a:xfrm>
                  <a:off x="3381" y="2008"/>
                  <a:ext cx="14" cy="8"/>
                </a:xfrm>
                <a:custGeom>
                  <a:avLst/>
                  <a:gdLst>
                    <a:gd name="T0" fmla="*/ 27 w 27"/>
                    <a:gd name="T1" fmla="*/ 15 h 17"/>
                    <a:gd name="T2" fmla="*/ 27 w 27"/>
                    <a:gd name="T3" fmla="*/ 15 h 17"/>
                    <a:gd name="T4" fmla="*/ 23 w 27"/>
                    <a:gd name="T5" fmla="*/ 7 h 17"/>
                    <a:gd name="T6" fmla="*/ 16 w 27"/>
                    <a:gd name="T7" fmla="*/ 2 h 17"/>
                    <a:gd name="T8" fmla="*/ 8 w 27"/>
                    <a:gd name="T9" fmla="*/ 0 h 17"/>
                    <a:gd name="T10" fmla="*/ 0 w 27"/>
                    <a:gd name="T11" fmla="*/ 0 h 17"/>
                    <a:gd name="T12" fmla="*/ 2 w 27"/>
                    <a:gd name="T13" fmla="*/ 9 h 17"/>
                    <a:gd name="T14" fmla="*/ 8 w 27"/>
                    <a:gd name="T15" fmla="*/ 9 h 17"/>
                    <a:gd name="T16" fmla="*/ 11 w 27"/>
                    <a:gd name="T17" fmla="*/ 12 h 17"/>
                    <a:gd name="T18" fmla="*/ 16 w 27"/>
                    <a:gd name="T19" fmla="*/ 14 h 17"/>
                    <a:gd name="T20" fmla="*/ 18 w 27"/>
                    <a:gd name="T21" fmla="*/ 17 h 17"/>
                    <a:gd name="T22" fmla="*/ 18 w 27"/>
                    <a:gd name="T23" fmla="*/ 17 h 17"/>
                    <a:gd name="T24" fmla="*/ 27 w 27"/>
                    <a:gd name="T25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17">
                      <a:moveTo>
                        <a:pt x="27" y="15"/>
                      </a:moveTo>
                      <a:lnTo>
                        <a:pt x="27" y="15"/>
                      </a:lnTo>
                      <a:lnTo>
                        <a:pt x="23" y="7"/>
                      </a:lnTo>
                      <a:lnTo>
                        <a:pt x="16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9"/>
                      </a:lnTo>
                      <a:lnTo>
                        <a:pt x="8" y="9"/>
                      </a:lnTo>
                      <a:lnTo>
                        <a:pt x="11" y="12"/>
                      </a:lnTo>
                      <a:lnTo>
                        <a:pt x="16" y="14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2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1" name="Freeform 173"/>
                <p:cNvSpPr>
                  <a:spLocks/>
                </p:cNvSpPr>
                <p:nvPr/>
              </p:nvSpPr>
              <p:spPr bwMode="auto">
                <a:xfrm>
                  <a:off x="3387" y="2015"/>
                  <a:ext cx="9" cy="13"/>
                </a:xfrm>
                <a:custGeom>
                  <a:avLst/>
                  <a:gdLst>
                    <a:gd name="T0" fmla="*/ 2 w 18"/>
                    <a:gd name="T1" fmla="*/ 25 h 25"/>
                    <a:gd name="T2" fmla="*/ 3 w 18"/>
                    <a:gd name="T3" fmla="*/ 25 h 25"/>
                    <a:gd name="T4" fmla="*/ 10 w 18"/>
                    <a:gd name="T5" fmla="*/ 22 h 25"/>
                    <a:gd name="T6" fmla="*/ 15 w 18"/>
                    <a:gd name="T7" fmla="*/ 16 h 25"/>
                    <a:gd name="T8" fmla="*/ 18 w 18"/>
                    <a:gd name="T9" fmla="*/ 8 h 25"/>
                    <a:gd name="T10" fmla="*/ 16 w 18"/>
                    <a:gd name="T11" fmla="*/ 0 h 25"/>
                    <a:gd name="T12" fmla="*/ 7 w 18"/>
                    <a:gd name="T13" fmla="*/ 2 h 25"/>
                    <a:gd name="T14" fmla="*/ 8 w 18"/>
                    <a:gd name="T15" fmla="*/ 8 h 25"/>
                    <a:gd name="T16" fmla="*/ 8 w 18"/>
                    <a:gd name="T17" fmla="*/ 12 h 25"/>
                    <a:gd name="T18" fmla="*/ 5 w 18"/>
                    <a:gd name="T19" fmla="*/ 15 h 25"/>
                    <a:gd name="T20" fmla="*/ 0 w 18"/>
                    <a:gd name="T21" fmla="*/ 16 h 25"/>
                    <a:gd name="T22" fmla="*/ 2 w 18"/>
                    <a:gd name="T23" fmla="*/ 16 h 25"/>
                    <a:gd name="T24" fmla="*/ 2 w 18"/>
                    <a:gd name="T2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5">
                      <a:moveTo>
                        <a:pt x="2" y="25"/>
                      </a:moveTo>
                      <a:lnTo>
                        <a:pt x="3" y="25"/>
                      </a:lnTo>
                      <a:lnTo>
                        <a:pt x="10" y="22"/>
                      </a:lnTo>
                      <a:lnTo>
                        <a:pt x="15" y="16"/>
                      </a:lnTo>
                      <a:lnTo>
                        <a:pt x="18" y="8"/>
                      </a:lnTo>
                      <a:lnTo>
                        <a:pt x="16" y="0"/>
                      </a:lnTo>
                      <a:lnTo>
                        <a:pt x="7" y="2"/>
                      </a:lnTo>
                      <a:lnTo>
                        <a:pt x="8" y="8"/>
                      </a:lnTo>
                      <a:lnTo>
                        <a:pt x="8" y="12"/>
                      </a:lnTo>
                      <a:lnTo>
                        <a:pt x="5" y="15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2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2" name="Freeform 174"/>
                <p:cNvSpPr>
                  <a:spLocks/>
                </p:cNvSpPr>
                <p:nvPr/>
              </p:nvSpPr>
              <p:spPr bwMode="auto">
                <a:xfrm>
                  <a:off x="3375" y="2017"/>
                  <a:ext cx="13" cy="11"/>
                </a:xfrm>
                <a:custGeom>
                  <a:avLst/>
                  <a:gdLst>
                    <a:gd name="T0" fmla="*/ 0 w 27"/>
                    <a:gd name="T1" fmla="*/ 1 h 20"/>
                    <a:gd name="T2" fmla="*/ 0 w 27"/>
                    <a:gd name="T3" fmla="*/ 2 h 20"/>
                    <a:gd name="T4" fmla="*/ 5 w 27"/>
                    <a:gd name="T5" fmla="*/ 9 h 20"/>
                    <a:gd name="T6" fmla="*/ 12 w 27"/>
                    <a:gd name="T7" fmla="*/ 15 h 20"/>
                    <a:gd name="T8" fmla="*/ 20 w 27"/>
                    <a:gd name="T9" fmla="*/ 19 h 20"/>
                    <a:gd name="T10" fmla="*/ 27 w 27"/>
                    <a:gd name="T11" fmla="*/ 20 h 20"/>
                    <a:gd name="T12" fmla="*/ 27 w 27"/>
                    <a:gd name="T13" fmla="*/ 11 h 20"/>
                    <a:gd name="T14" fmla="*/ 22 w 27"/>
                    <a:gd name="T15" fmla="*/ 10 h 20"/>
                    <a:gd name="T16" fmla="*/ 16 w 27"/>
                    <a:gd name="T17" fmla="*/ 8 h 20"/>
                    <a:gd name="T18" fmla="*/ 12 w 27"/>
                    <a:gd name="T19" fmla="*/ 4 h 20"/>
                    <a:gd name="T20" fmla="*/ 9 w 27"/>
                    <a:gd name="T21" fmla="*/ 0 h 20"/>
                    <a:gd name="T22" fmla="*/ 9 w 27"/>
                    <a:gd name="T23" fmla="*/ 1 h 20"/>
                    <a:gd name="T24" fmla="*/ 0 w 27"/>
                    <a:gd name="T25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" h="20">
                      <a:moveTo>
                        <a:pt x="0" y="1"/>
                      </a:moveTo>
                      <a:lnTo>
                        <a:pt x="0" y="2"/>
                      </a:lnTo>
                      <a:lnTo>
                        <a:pt x="5" y="9"/>
                      </a:lnTo>
                      <a:lnTo>
                        <a:pt x="12" y="15"/>
                      </a:lnTo>
                      <a:lnTo>
                        <a:pt x="20" y="19"/>
                      </a:lnTo>
                      <a:lnTo>
                        <a:pt x="27" y="20"/>
                      </a:lnTo>
                      <a:lnTo>
                        <a:pt x="27" y="11"/>
                      </a:lnTo>
                      <a:lnTo>
                        <a:pt x="22" y="10"/>
                      </a:lnTo>
                      <a:lnTo>
                        <a:pt x="16" y="8"/>
                      </a:lnTo>
                      <a:lnTo>
                        <a:pt x="12" y="4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3" name="Freeform 175"/>
                <p:cNvSpPr>
                  <a:spLocks/>
                </p:cNvSpPr>
                <p:nvPr/>
              </p:nvSpPr>
              <p:spPr bwMode="auto">
                <a:xfrm>
                  <a:off x="3366" y="2006"/>
                  <a:ext cx="13" cy="16"/>
                </a:xfrm>
                <a:custGeom>
                  <a:avLst/>
                  <a:gdLst>
                    <a:gd name="T0" fmla="*/ 9 w 26"/>
                    <a:gd name="T1" fmla="*/ 26 h 32"/>
                    <a:gd name="T2" fmla="*/ 0 w 26"/>
                    <a:gd name="T3" fmla="*/ 27 h 32"/>
                    <a:gd name="T4" fmla="*/ 8 w 26"/>
                    <a:gd name="T5" fmla="*/ 32 h 32"/>
                    <a:gd name="T6" fmla="*/ 15 w 26"/>
                    <a:gd name="T7" fmla="*/ 30 h 32"/>
                    <a:gd name="T8" fmla="*/ 19 w 26"/>
                    <a:gd name="T9" fmla="*/ 28 h 32"/>
                    <a:gd name="T10" fmla="*/ 17 w 26"/>
                    <a:gd name="T11" fmla="*/ 24 h 32"/>
                    <a:gd name="T12" fmla="*/ 26 w 26"/>
                    <a:gd name="T13" fmla="*/ 24 h 32"/>
                    <a:gd name="T14" fmla="*/ 19 w 26"/>
                    <a:gd name="T15" fmla="*/ 19 h 32"/>
                    <a:gd name="T16" fmla="*/ 12 w 26"/>
                    <a:gd name="T17" fmla="*/ 20 h 32"/>
                    <a:gd name="T18" fmla="*/ 6 w 26"/>
                    <a:gd name="T19" fmla="*/ 23 h 32"/>
                    <a:gd name="T20" fmla="*/ 9 w 26"/>
                    <a:gd name="T21" fmla="*/ 27 h 32"/>
                    <a:gd name="T22" fmla="*/ 0 w 26"/>
                    <a:gd name="T23" fmla="*/ 28 h 32"/>
                    <a:gd name="T24" fmla="*/ 9 w 26"/>
                    <a:gd name="T25" fmla="*/ 26 h 32"/>
                    <a:gd name="T26" fmla="*/ 0 w 26"/>
                    <a:gd name="T27" fmla="*/ 0 h 32"/>
                    <a:gd name="T28" fmla="*/ 0 w 26"/>
                    <a:gd name="T29" fmla="*/ 27 h 32"/>
                    <a:gd name="T30" fmla="*/ 9 w 26"/>
                    <a:gd name="T31" fmla="*/ 2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6" h="32">
                      <a:moveTo>
                        <a:pt x="9" y="26"/>
                      </a:moveTo>
                      <a:lnTo>
                        <a:pt x="0" y="27"/>
                      </a:lnTo>
                      <a:lnTo>
                        <a:pt x="8" y="32"/>
                      </a:lnTo>
                      <a:lnTo>
                        <a:pt x="15" y="30"/>
                      </a:lnTo>
                      <a:lnTo>
                        <a:pt x="19" y="28"/>
                      </a:lnTo>
                      <a:lnTo>
                        <a:pt x="17" y="24"/>
                      </a:lnTo>
                      <a:lnTo>
                        <a:pt x="26" y="24"/>
                      </a:lnTo>
                      <a:lnTo>
                        <a:pt x="19" y="19"/>
                      </a:lnTo>
                      <a:lnTo>
                        <a:pt x="12" y="20"/>
                      </a:lnTo>
                      <a:lnTo>
                        <a:pt x="6" y="23"/>
                      </a:lnTo>
                      <a:lnTo>
                        <a:pt x="9" y="27"/>
                      </a:lnTo>
                      <a:lnTo>
                        <a:pt x="0" y="28"/>
                      </a:lnTo>
                      <a:lnTo>
                        <a:pt x="9" y="26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4" name="Freeform 176"/>
                <p:cNvSpPr>
                  <a:spLocks/>
                </p:cNvSpPr>
                <p:nvPr/>
              </p:nvSpPr>
              <p:spPr bwMode="auto">
                <a:xfrm>
                  <a:off x="3387" y="1964"/>
                  <a:ext cx="159" cy="420"/>
                </a:xfrm>
                <a:custGeom>
                  <a:avLst/>
                  <a:gdLst>
                    <a:gd name="T0" fmla="*/ 314 w 318"/>
                    <a:gd name="T1" fmla="*/ 840 h 841"/>
                    <a:gd name="T2" fmla="*/ 318 w 318"/>
                    <a:gd name="T3" fmla="*/ 839 h 841"/>
                    <a:gd name="T4" fmla="*/ 10 w 318"/>
                    <a:gd name="T5" fmla="*/ 0 h 841"/>
                    <a:gd name="T6" fmla="*/ 0 w 318"/>
                    <a:gd name="T7" fmla="*/ 3 h 841"/>
                    <a:gd name="T8" fmla="*/ 309 w 318"/>
                    <a:gd name="T9" fmla="*/ 841 h 841"/>
                    <a:gd name="T10" fmla="*/ 314 w 318"/>
                    <a:gd name="T11" fmla="*/ 84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8" h="841">
                      <a:moveTo>
                        <a:pt x="314" y="840"/>
                      </a:moveTo>
                      <a:lnTo>
                        <a:pt x="318" y="839"/>
                      </a:lnTo>
                      <a:lnTo>
                        <a:pt x="10" y="0"/>
                      </a:lnTo>
                      <a:lnTo>
                        <a:pt x="0" y="3"/>
                      </a:lnTo>
                      <a:lnTo>
                        <a:pt x="309" y="841"/>
                      </a:lnTo>
                      <a:lnTo>
                        <a:pt x="314" y="84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5" name="Freeform 177"/>
                <p:cNvSpPr>
                  <a:spLocks/>
                </p:cNvSpPr>
                <p:nvPr/>
              </p:nvSpPr>
              <p:spPr bwMode="auto">
                <a:xfrm>
                  <a:off x="3484" y="2332"/>
                  <a:ext cx="10" cy="2"/>
                </a:xfrm>
                <a:custGeom>
                  <a:avLst/>
                  <a:gdLst>
                    <a:gd name="T0" fmla="*/ 0 w 21"/>
                    <a:gd name="T1" fmla="*/ 3 h 3"/>
                    <a:gd name="T2" fmla="*/ 21 w 21"/>
                    <a:gd name="T3" fmla="*/ 0 h 3"/>
                    <a:gd name="T4" fmla="*/ 0 w 2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3">
                      <a:moveTo>
                        <a:pt x="0" y="3"/>
                      </a:move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6" name="Freeform 178"/>
                <p:cNvSpPr>
                  <a:spLocks/>
                </p:cNvSpPr>
                <p:nvPr/>
              </p:nvSpPr>
              <p:spPr bwMode="auto">
                <a:xfrm>
                  <a:off x="3484" y="2330"/>
                  <a:ext cx="10" cy="6"/>
                </a:xfrm>
                <a:custGeom>
                  <a:avLst/>
                  <a:gdLst>
                    <a:gd name="T0" fmla="*/ 21 w 21"/>
                    <a:gd name="T1" fmla="*/ 5 h 13"/>
                    <a:gd name="T2" fmla="*/ 21 w 21"/>
                    <a:gd name="T3" fmla="*/ 0 h 13"/>
                    <a:gd name="T4" fmla="*/ 0 w 21"/>
                    <a:gd name="T5" fmla="*/ 4 h 13"/>
                    <a:gd name="T6" fmla="*/ 0 w 21"/>
                    <a:gd name="T7" fmla="*/ 13 h 13"/>
                    <a:gd name="T8" fmla="*/ 21 w 21"/>
                    <a:gd name="T9" fmla="*/ 9 h 13"/>
                    <a:gd name="T10" fmla="*/ 21 w 21"/>
                    <a:gd name="T11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3">
                      <a:moveTo>
                        <a:pt x="21" y="5"/>
                      </a:move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21" y="9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7" name="Freeform 179"/>
                <p:cNvSpPr>
                  <a:spLocks/>
                </p:cNvSpPr>
                <p:nvPr/>
              </p:nvSpPr>
              <p:spPr bwMode="auto">
                <a:xfrm>
                  <a:off x="3430" y="2184"/>
                  <a:ext cx="8" cy="3"/>
                </a:xfrm>
                <a:custGeom>
                  <a:avLst/>
                  <a:gdLst>
                    <a:gd name="T0" fmla="*/ 0 w 16"/>
                    <a:gd name="T1" fmla="*/ 4 h 4"/>
                    <a:gd name="T2" fmla="*/ 2 w 16"/>
                    <a:gd name="T3" fmla="*/ 4 h 4"/>
                    <a:gd name="T4" fmla="*/ 6 w 16"/>
                    <a:gd name="T5" fmla="*/ 2 h 4"/>
                    <a:gd name="T6" fmla="*/ 11 w 16"/>
                    <a:gd name="T7" fmla="*/ 1 h 4"/>
                    <a:gd name="T8" fmla="*/ 16 w 16"/>
                    <a:gd name="T9" fmla="*/ 0 h 4"/>
                    <a:gd name="T10" fmla="*/ 0 w 16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6" y="2"/>
                      </a:ln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8" name="Freeform 180"/>
                <p:cNvSpPr>
                  <a:spLocks/>
                </p:cNvSpPr>
                <p:nvPr/>
              </p:nvSpPr>
              <p:spPr bwMode="auto">
                <a:xfrm>
                  <a:off x="3429" y="2182"/>
                  <a:ext cx="9" cy="7"/>
                </a:xfrm>
                <a:custGeom>
                  <a:avLst/>
                  <a:gdLst>
                    <a:gd name="T0" fmla="*/ 17 w 19"/>
                    <a:gd name="T1" fmla="*/ 0 h 14"/>
                    <a:gd name="T2" fmla="*/ 12 w 19"/>
                    <a:gd name="T3" fmla="*/ 1 h 14"/>
                    <a:gd name="T4" fmla="*/ 7 w 19"/>
                    <a:gd name="T5" fmla="*/ 2 h 14"/>
                    <a:gd name="T6" fmla="*/ 3 w 19"/>
                    <a:gd name="T7" fmla="*/ 5 h 14"/>
                    <a:gd name="T8" fmla="*/ 0 w 19"/>
                    <a:gd name="T9" fmla="*/ 5 h 14"/>
                    <a:gd name="T10" fmla="*/ 3 w 19"/>
                    <a:gd name="T11" fmla="*/ 14 h 14"/>
                    <a:gd name="T12" fmla="*/ 5 w 19"/>
                    <a:gd name="T13" fmla="*/ 14 h 14"/>
                    <a:gd name="T14" fmla="*/ 10 w 19"/>
                    <a:gd name="T15" fmla="*/ 12 h 14"/>
                    <a:gd name="T16" fmla="*/ 14 w 19"/>
                    <a:gd name="T17" fmla="*/ 10 h 14"/>
                    <a:gd name="T18" fmla="*/ 19 w 19"/>
                    <a:gd name="T19" fmla="*/ 9 h 14"/>
                    <a:gd name="T20" fmla="*/ 17 w 19"/>
                    <a:gd name="T2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14">
                      <a:moveTo>
                        <a:pt x="17" y="0"/>
                      </a:moveTo>
                      <a:lnTo>
                        <a:pt x="12" y="1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10" y="12"/>
                      </a:lnTo>
                      <a:lnTo>
                        <a:pt x="14" y="10"/>
                      </a:lnTo>
                      <a:lnTo>
                        <a:pt x="19" y="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09" name="Freeform 181"/>
                <p:cNvSpPr>
                  <a:spLocks/>
                </p:cNvSpPr>
                <p:nvPr/>
              </p:nvSpPr>
              <p:spPr bwMode="auto">
                <a:xfrm>
                  <a:off x="3368" y="2018"/>
                  <a:ext cx="6" cy="2"/>
                </a:xfrm>
                <a:custGeom>
                  <a:avLst/>
                  <a:gdLst>
                    <a:gd name="T0" fmla="*/ 0 w 12"/>
                    <a:gd name="T1" fmla="*/ 2 h 2"/>
                    <a:gd name="T2" fmla="*/ 2 w 12"/>
                    <a:gd name="T3" fmla="*/ 2 h 2"/>
                    <a:gd name="T4" fmla="*/ 5 w 12"/>
                    <a:gd name="T5" fmla="*/ 1 h 2"/>
                    <a:gd name="T6" fmla="*/ 10 w 12"/>
                    <a:gd name="T7" fmla="*/ 1 h 2"/>
                    <a:gd name="T8" fmla="*/ 12 w 12"/>
                    <a:gd name="T9" fmla="*/ 0 h 2"/>
                    <a:gd name="T10" fmla="*/ 0 w 1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0" name="Freeform 182"/>
                <p:cNvSpPr>
                  <a:spLocks/>
                </p:cNvSpPr>
                <p:nvPr/>
              </p:nvSpPr>
              <p:spPr bwMode="auto">
                <a:xfrm>
                  <a:off x="3368" y="2016"/>
                  <a:ext cx="7" cy="6"/>
                </a:xfrm>
                <a:custGeom>
                  <a:avLst/>
                  <a:gdLst>
                    <a:gd name="T0" fmla="*/ 10 w 14"/>
                    <a:gd name="T1" fmla="*/ 0 h 12"/>
                    <a:gd name="T2" fmla="*/ 10 w 14"/>
                    <a:gd name="T3" fmla="*/ 1 h 12"/>
                    <a:gd name="T4" fmla="*/ 5 w 14"/>
                    <a:gd name="T5" fmla="*/ 1 h 12"/>
                    <a:gd name="T6" fmla="*/ 0 w 14"/>
                    <a:gd name="T7" fmla="*/ 3 h 12"/>
                    <a:gd name="T8" fmla="*/ 0 w 14"/>
                    <a:gd name="T9" fmla="*/ 3 h 12"/>
                    <a:gd name="T10" fmla="*/ 0 w 14"/>
                    <a:gd name="T11" fmla="*/ 12 h 12"/>
                    <a:gd name="T12" fmla="*/ 3 w 14"/>
                    <a:gd name="T13" fmla="*/ 12 h 12"/>
                    <a:gd name="T14" fmla="*/ 5 w 14"/>
                    <a:gd name="T15" fmla="*/ 11 h 12"/>
                    <a:gd name="T16" fmla="*/ 10 w 14"/>
                    <a:gd name="T17" fmla="*/ 11 h 12"/>
                    <a:gd name="T18" fmla="*/ 14 w 14"/>
                    <a:gd name="T19" fmla="*/ 10 h 12"/>
                    <a:gd name="T20" fmla="*/ 10 w 14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2">
                      <a:moveTo>
                        <a:pt x="10" y="0"/>
                      </a:moveTo>
                      <a:lnTo>
                        <a:pt x="10" y="1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5" y="11"/>
                      </a:lnTo>
                      <a:lnTo>
                        <a:pt x="10" y="11"/>
                      </a:lnTo>
                      <a:lnTo>
                        <a:pt x="14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1" name="Freeform 183"/>
                <p:cNvSpPr>
                  <a:spLocks/>
                </p:cNvSpPr>
                <p:nvPr/>
              </p:nvSpPr>
              <p:spPr bwMode="auto">
                <a:xfrm>
                  <a:off x="3376" y="1971"/>
                  <a:ext cx="340" cy="72"/>
                </a:xfrm>
                <a:custGeom>
                  <a:avLst/>
                  <a:gdLst>
                    <a:gd name="T0" fmla="*/ 0 w 682"/>
                    <a:gd name="T1" fmla="*/ 139 h 143"/>
                    <a:gd name="T2" fmla="*/ 0 w 682"/>
                    <a:gd name="T3" fmla="*/ 143 h 143"/>
                    <a:gd name="T4" fmla="*/ 682 w 682"/>
                    <a:gd name="T5" fmla="*/ 10 h 143"/>
                    <a:gd name="T6" fmla="*/ 682 w 682"/>
                    <a:gd name="T7" fmla="*/ 0 h 143"/>
                    <a:gd name="T8" fmla="*/ 0 w 682"/>
                    <a:gd name="T9" fmla="*/ 134 h 143"/>
                    <a:gd name="T10" fmla="*/ 0 w 682"/>
                    <a:gd name="T11" fmla="*/ 139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2" h="143">
                      <a:moveTo>
                        <a:pt x="0" y="139"/>
                      </a:moveTo>
                      <a:lnTo>
                        <a:pt x="0" y="143"/>
                      </a:lnTo>
                      <a:lnTo>
                        <a:pt x="682" y="10"/>
                      </a:lnTo>
                      <a:lnTo>
                        <a:pt x="682" y="0"/>
                      </a:lnTo>
                      <a:lnTo>
                        <a:pt x="0" y="134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2" name="Freeform 184"/>
                <p:cNvSpPr>
                  <a:spLocks/>
                </p:cNvSpPr>
                <p:nvPr/>
              </p:nvSpPr>
              <p:spPr bwMode="auto">
                <a:xfrm>
                  <a:off x="3383" y="1992"/>
                  <a:ext cx="341" cy="72"/>
                </a:xfrm>
                <a:custGeom>
                  <a:avLst/>
                  <a:gdLst>
                    <a:gd name="T0" fmla="*/ 0 w 682"/>
                    <a:gd name="T1" fmla="*/ 139 h 144"/>
                    <a:gd name="T2" fmla="*/ 0 w 682"/>
                    <a:gd name="T3" fmla="*/ 144 h 144"/>
                    <a:gd name="T4" fmla="*/ 682 w 682"/>
                    <a:gd name="T5" fmla="*/ 9 h 144"/>
                    <a:gd name="T6" fmla="*/ 682 w 682"/>
                    <a:gd name="T7" fmla="*/ 0 h 144"/>
                    <a:gd name="T8" fmla="*/ 0 w 682"/>
                    <a:gd name="T9" fmla="*/ 135 h 144"/>
                    <a:gd name="T10" fmla="*/ 0 w 682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2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2" y="9"/>
                      </a:lnTo>
                      <a:lnTo>
                        <a:pt x="682" y="0"/>
                      </a:lnTo>
                      <a:lnTo>
                        <a:pt x="0" y="135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3" name="Freeform 185"/>
                <p:cNvSpPr>
                  <a:spLocks/>
                </p:cNvSpPr>
                <p:nvPr/>
              </p:nvSpPr>
              <p:spPr bwMode="auto">
                <a:xfrm>
                  <a:off x="3391" y="2013"/>
                  <a:ext cx="341" cy="72"/>
                </a:xfrm>
                <a:custGeom>
                  <a:avLst/>
                  <a:gdLst>
                    <a:gd name="T0" fmla="*/ 0 w 682"/>
                    <a:gd name="T1" fmla="*/ 138 h 142"/>
                    <a:gd name="T2" fmla="*/ 0 w 682"/>
                    <a:gd name="T3" fmla="*/ 142 h 142"/>
                    <a:gd name="T4" fmla="*/ 682 w 682"/>
                    <a:gd name="T5" fmla="*/ 9 h 142"/>
                    <a:gd name="T6" fmla="*/ 682 w 682"/>
                    <a:gd name="T7" fmla="*/ 0 h 142"/>
                    <a:gd name="T8" fmla="*/ 0 w 682"/>
                    <a:gd name="T9" fmla="*/ 133 h 142"/>
                    <a:gd name="T10" fmla="*/ 0 w 682"/>
                    <a:gd name="T11" fmla="*/ 13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2" h="142">
                      <a:moveTo>
                        <a:pt x="0" y="138"/>
                      </a:moveTo>
                      <a:lnTo>
                        <a:pt x="0" y="142"/>
                      </a:lnTo>
                      <a:lnTo>
                        <a:pt x="682" y="9"/>
                      </a:lnTo>
                      <a:lnTo>
                        <a:pt x="682" y="0"/>
                      </a:lnTo>
                      <a:lnTo>
                        <a:pt x="0" y="133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4" name="Freeform 186"/>
                <p:cNvSpPr>
                  <a:spLocks/>
                </p:cNvSpPr>
                <p:nvPr/>
              </p:nvSpPr>
              <p:spPr bwMode="auto">
                <a:xfrm>
                  <a:off x="3399" y="2034"/>
                  <a:ext cx="340" cy="72"/>
                </a:xfrm>
                <a:custGeom>
                  <a:avLst/>
                  <a:gdLst>
                    <a:gd name="T0" fmla="*/ 0 w 682"/>
                    <a:gd name="T1" fmla="*/ 139 h 144"/>
                    <a:gd name="T2" fmla="*/ 0 w 682"/>
                    <a:gd name="T3" fmla="*/ 144 h 144"/>
                    <a:gd name="T4" fmla="*/ 682 w 682"/>
                    <a:gd name="T5" fmla="*/ 9 h 144"/>
                    <a:gd name="T6" fmla="*/ 682 w 682"/>
                    <a:gd name="T7" fmla="*/ 0 h 144"/>
                    <a:gd name="T8" fmla="*/ 0 w 682"/>
                    <a:gd name="T9" fmla="*/ 135 h 144"/>
                    <a:gd name="T10" fmla="*/ 0 w 682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2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2" y="9"/>
                      </a:lnTo>
                      <a:lnTo>
                        <a:pt x="682" y="0"/>
                      </a:lnTo>
                      <a:lnTo>
                        <a:pt x="0" y="135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5" name="Freeform 187"/>
                <p:cNvSpPr>
                  <a:spLocks/>
                </p:cNvSpPr>
                <p:nvPr/>
              </p:nvSpPr>
              <p:spPr bwMode="auto">
                <a:xfrm>
                  <a:off x="3407" y="2055"/>
                  <a:ext cx="340" cy="72"/>
                </a:xfrm>
                <a:custGeom>
                  <a:avLst/>
                  <a:gdLst>
                    <a:gd name="T0" fmla="*/ 0 w 680"/>
                    <a:gd name="T1" fmla="*/ 140 h 144"/>
                    <a:gd name="T2" fmla="*/ 0 w 680"/>
                    <a:gd name="T3" fmla="*/ 144 h 144"/>
                    <a:gd name="T4" fmla="*/ 680 w 680"/>
                    <a:gd name="T5" fmla="*/ 10 h 144"/>
                    <a:gd name="T6" fmla="*/ 680 w 680"/>
                    <a:gd name="T7" fmla="*/ 0 h 144"/>
                    <a:gd name="T8" fmla="*/ 0 w 680"/>
                    <a:gd name="T9" fmla="*/ 135 h 144"/>
                    <a:gd name="T10" fmla="*/ 0 w 680"/>
                    <a:gd name="T11" fmla="*/ 14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0" h="144">
                      <a:moveTo>
                        <a:pt x="0" y="140"/>
                      </a:moveTo>
                      <a:lnTo>
                        <a:pt x="0" y="144"/>
                      </a:lnTo>
                      <a:lnTo>
                        <a:pt x="680" y="10"/>
                      </a:lnTo>
                      <a:lnTo>
                        <a:pt x="680" y="0"/>
                      </a:lnTo>
                      <a:lnTo>
                        <a:pt x="0" y="135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6" name="Freeform 188"/>
                <p:cNvSpPr>
                  <a:spLocks/>
                </p:cNvSpPr>
                <p:nvPr/>
              </p:nvSpPr>
              <p:spPr bwMode="auto">
                <a:xfrm>
                  <a:off x="3414" y="2076"/>
                  <a:ext cx="341" cy="71"/>
                </a:xfrm>
                <a:custGeom>
                  <a:avLst/>
                  <a:gdLst>
                    <a:gd name="T0" fmla="*/ 0 w 682"/>
                    <a:gd name="T1" fmla="*/ 137 h 142"/>
                    <a:gd name="T2" fmla="*/ 0 w 682"/>
                    <a:gd name="T3" fmla="*/ 142 h 142"/>
                    <a:gd name="T4" fmla="*/ 682 w 682"/>
                    <a:gd name="T5" fmla="*/ 9 h 142"/>
                    <a:gd name="T6" fmla="*/ 682 w 682"/>
                    <a:gd name="T7" fmla="*/ 0 h 142"/>
                    <a:gd name="T8" fmla="*/ 0 w 682"/>
                    <a:gd name="T9" fmla="*/ 133 h 142"/>
                    <a:gd name="T10" fmla="*/ 0 w 682"/>
                    <a:gd name="T11" fmla="*/ 13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2" h="142">
                      <a:moveTo>
                        <a:pt x="0" y="137"/>
                      </a:moveTo>
                      <a:lnTo>
                        <a:pt x="0" y="142"/>
                      </a:lnTo>
                      <a:lnTo>
                        <a:pt x="682" y="9"/>
                      </a:lnTo>
                      <a:lnTo>
                        <a:pt x="682" y="0"/>
                      </a:lnTo>
                      <a:lnTo>
                        <a:pt x="0" y="133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7" name="Freeform 189"/>
                <p:cNvSpPr>
                  <a:spLocks/>
                </p:cNvSpPr>
                <p:nvPr/>
              </p:nvSpPr>
              <p:spPr bwMode="auto">
                <a:xfrm>
                  <a:off x="3422" y="2097"/>
                  <a:ext cx="340" cy="71"/>
                </a:xfrm>
                <a:custGeom>
                  <a:avLst/>
                  <a:gdLst>
                    <a:gd name="T0" fmla="*/ 0 w 682"/>
                    <a:gd name="T1" fmla="*/ 138 h 142"/>
                    <a:gd name="T2" fmla="*/ 0 w 682"/>
                    <a:gd name="T3" fmla="*/ 142 h 142"/>
                    <a:gd name="T4" fmla="*/ 682 w 682"/>
                    <a:gd name="T5" fmla="*/ 9 h 142"/>
                    <a:gd name="T6" fmla="*/ 682 w 682"/>
                    <a:gd name="T7" fmla="*/ 0 h 142"/>
                    <a:gd name="T8" fmla="*/ 0 w 682"/>
                    <a:gd name="T9" fmla="*/ 133 h 142"/>
                    <a:gd name="T10" fmla="*/ 0 w 682"/>
                    <a:gd name="T11" fmla="*/ 13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2" h="142">
                      <a:moveTo>
                        <a:pt x="0" y="138"/>
                      </a:moveTo>
                      <a:lnTo>
                        <a:pt x="0" y="142"/>
                      </a:lnTo>
                      <a:lnTo>
                        <a:pt x="682" y="9"/>
                      </a:lnTo>
                      <a:lnTo>
                        <a:pt x="682" y="0"/>
                      </a:lnTo>
                      <a:lnTo>
                        <a:pt x="0" y="133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8" name="Freeform 190"/>
                <p:cNvSpPr>
                  <a:spLocks/>
                </p:cNvSpPr>
                <p:nvPr/>
              </p:nvSpPr>
              <p:spPr bwMode="auto">
                <a:xfrm>
                  <a:off x="3456" y="2118"/>
                  <a:ext cx="315" cy="66"/>
                </a:xfrm>
                <a:custGeom>
                  <a:avLst/>
                  <a:gdLst>
                    <a:gd name="T0" fmla="*/ 0 w 630"/>
                    <a:gd name="T1" fmla="*/ 127 h 131"/>
                    <a:gd name="T2" fmla="*/ 0 w 630"/>
                    <a:gd name="T3" fmla="*/ 131 h 131"/>
                    <a:gd name="T4" fmla="*/ 630 w 630"/>
                    <a:gd name="T5" fmla="*/ 9 h 131"/>
                    <a:gd name="T6" fmla="*/ 630 w 630"/>
                    <a:gd name="T7" fmla="*/ 0 h 131"/>
                    <a:gd name="T8" fmla="*/ 0 w 630"/>
                    <a:gd name="T9" fmla="*/ 122 h 131"/>
                    <a:gd name="T10" fmla="*/ 0 w 630"/>
                    <a:gd name="T11" fmla="*/ 127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0" h="131">
                      <a:moveTo>
                        <a:pt x="0" y="127"/>
                      </a:moveTo>
                      <a:lnTo>
                        <a:pt x="0" y="131"/>
                      </a:lnTo>
                      <a:lnTo>
                        <a:pt x="630" y="9"/>
                      </a:lnTo>
                      <a:lnTo>
                        <a:pt x="630" y="0"/>
                      </a:lnTo>
                      <a:lnTo>
                        <a:pt x="0" y="122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19" name="Freeform 191"/>
                <p:cNvSpPr>
                  <a:spLocks/>
                </p:cNvSpPr>
                <p:nvPr/>
              </p:nvSpPr>
              <p:spPr bwMode="auto">
                <a:xfrm>
                  <a:off x="3437" y="2139"/>
                  <a:ext cx="341" cy="71"/>
                </a:xfrm>
                <a:custGeom>
                  <a:avLst/>
                  <a:gdLst>
                    <a:gd name="T0" fmla="*/ 0 w 681"/>
                    <a:gd name="T1" fmla="*/ 138 h 142"/>
                    <a:gd name="T2" fmla="*/ 0 w 681"/>
                    <a:gd name="T3" fmla="*/ 142 h 142"/>
                    <a:gd name="T4" fmla="*/ 681 w 681"/>
                    <a:gd name="T5" fmla="*/ 9 h 142"/>
                    <a:gd name="T6" fmla="*/ 681 w 681"/>
                    <a:gd name="T7" fmla="*/ 0 h 142"/>
                    <a:gd name="T8" fmla="*/ 0 w 681"/>
                    <a:gd name="T9" fmla="*/ 133 h 142"/>
                    <a:gd name="T10" fmla="*/ 0 w 681"/>
                    <a:gd name="T11" fmla="*/ 13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2">
                      <a:moveTo>
                        <a:pt x="0" y="138"/>
                      </a:moveTo>
                      <a:lnTo>
                        <a:pt x="0" y="142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3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0" name="Freeform 192"/>
                <p:cNvSpPr>
                  <a:spLocks/>
                </p:cNvSpPr>
                <p:nvPr/>
              </p:nvSpPr>
              <p:spPr bwMode="auto">
                <a:xfrm>
                  <a:off x="3445" y="2160"/>
                  <a:ext cx="341" cy="71"/>
                </a:xfrm>
                <a:custGeom>
                  <a:avLst/>
                  <a:gdLst>
                    <a:gd name="T0" fmla="*/ 0 w 682"/>
                    <a:gd name="T1" fmla="*/ 138 h 143"/>
                    <a:gd name="T2" fmla="*/ 0 w 682"/>
                    <a:gd name="T3" fmla="*/ 143 h 143"/>
                    <a:gd name="T4" fmla="*/ 682 w 682"/>
                    <a:gd name="T5" fmla="*/ 9 h 143"/>
                    <a:gd name="T6" fmla="*/ 682 w 682"/>
                    <a:gd name="T7" fmla="*/ 0 h 143"/>
                    <a:gd name="T8" fmla="*/ 0 w 682"/>
                    <a:gd name="T9" fmla="*/ 134 h 143"/>
                    <a:gd name="T10" fmla="*/ 0 w 682"/>
                    <a:gd name="T11" fmla="*/ 138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2" h="143">
                      <a:moveTo>
                        <a:pt x="0" y="138"/>
                      </a:moveTo>
                      <a:lnTo>
                        <a:pt x="0" y="143"/>
                      </a:lnTo>
                      <a:lnTo>
                        <a:pt x="682" y="9"/>
                      </a:lnTo>
                      <a:lnTo>
                        <a:pt x="682" y="0"/>
                      </a:lnTo>
                      <a:lnTo>
                        <a:pt x="0" y="134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1" name="Freeform 193"/>
                <p:cNvSpPr>
                  <a:spLocks/>
                </p:cNvSpPr>
                <p:nvPr/>
              </p:nvSpPr>
              <p:spPr bwMode="auto">
                <a:xfrm>
                  <a:off x="3453" y="2180"/>
                  <a:ext cx="341" cy="72"/>
                </a:xfrm>
                <a:custGeom>
                  <a:avLst/>
                  <a:gdLst>
                    <a:gd name="T0" fmla="*/ 0 w 681"/>
                    <a:gd name="T1" fmla="*/ 139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4 h 144"/>
                    <a:gd name="T10" fmla="*/ 0 w 681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4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2" name="Freeform 194"/>
                <p:cNvSpPr>
                  <a:spLocks/>
                </p:cNvSpPr>
                <p:nvPr/>
              </p:nvSpPr>
              <p:spPr bwMode="auto">
                <a:xfrm>
                  <a:off x="3460" y="2201"/>
                  <a:ext cx="341" cy="72"/>
                </a:xfrm>
                <a:custGeom>
                  <a:avLst/>
                  <a:gdLst>
                    <a:gd name="T0" fmla="*/ 0 w 681"/>
                    <a:gd name="T1" fmla="*/ 139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5 h 144"/>
                    <a:gd name="T10" fmla="*/ 0 w 681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5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3" name="Freeform 195"/>
                <p:cNvSpPr>
                  <a:spLocks/>
                </p:cNvSpPr>
                <p:nvPr/>
              </p:nvSpPr>
              <p:spPr bwMode="auto">
                <a:xfrm>
                  <a:off x="3468" y="2222"/>
                  <a:ext cx="341" cy="72"/>
                </a:xfrm>
                <a:custGeom>
                  <a:avLst/>
                  <a:gdLst>
                    <a:gd name="T0" fmla="*/ 0 w 681"/>
                    <a:gd name="T1" fmla="*/ 139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4 h 144"/>
                    <a:gd name="T10" fmla="*/ 0 w 681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4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4" name="Freeform 196"/>
                <p:cNvSpPr>
                  <a:spLocks/>
                </p:cNvSpPr>
                <p:nvPr/>
              </p:nvSpPr>
              <p:spPr bwMode="auto">
                <a:xfrm>
                  <a:off x="3476" y="2243"/>
                  <a:ext cx="341" cy="72"/>
                </a:xfrm>
                <a:custGeom>
                  <a:avLst/>
                  <a:gdLst>
                    <a:gd name="T0" fmla="*/ 0 w 681"/>
                    <a:gd name="T1" fmla="*/ 139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5 h 144"/>
                    <a:gd name="T10" fmla="*/ 0 w 681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5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5" name="Freeform 197"/>
                <p:cNvSpPr>
                  <a:spLocks/>
                </p:cNvSpPr>
                <p:nvPr/>
              </p:nvSpPr>
              <p:spPr bwMode="auto">
                <a:xfrm>
                  <a:off x="3507" y="2264"/>
                  <a:ext cx="317" cy="67"/>
                </a:xfrm>
                <a:custGeom>
                  <a:avLst/>
                  <a:gdLst>
                    <a:gd name="T0" fmla="*/ 633 w 633"/>
                    <a:gd name="T1" fmla="*/ 4 h 133"/>
                    <a:gd name="T2" fmla="*/ 633 w 633"/>
                    <a:gd name="T3" fmla="*/ 0 h 133"/>
                    <a:gd name="T4" fmla="*/ 0 w 633"/>
                    <a:gd name="T5" fmla="*/ 124 h 133"/>
                    <a:gd name="T6" fmla="*/ 0 w 633"/>
                    <a:gd name="T7" fmla="*/ 133 h 133"/>
                    <a:gd name="T8" fmla="*/ 633 w 633"/>
                    <a:gd name="T9" fmla="*/ 9 h 133"/>
                    <a:gd name="T10" fmla="*/ 633 w 633"/>
                    <a:gd name="T11" fmla="*/ 4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3" h="133">
                      <a:moveTo>
                        <a:pt x="633" y="4"/>
                      </a:moveTo>
                      <a:lnTo>
                        <a:pt x="633" y="0"/>
                      </a:lnTo>
                      <a:lnTo>
                        <a:pt x="0" y="124"/>
                      </a:lnTo>
                      <a:lnTo>
                        <a:pt x="0" y="133"/>
                      </a:lnTo>
                      <a:lnTo>
                        <a:pt x="633" y="9"/>
                      </a:lnTo>
                      <a:lnTo>
                        <a:pt x="633" y="4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6" name="Freeform 198"/>
                <p:cNvSpPr>
                  <a:spLocks/>
                </p:cNvSpPr>
                <p:nvPr/>
              </p:nvSpPr>
              <p:spPr bwMode="auto">
                <a:xfrm>
                  <a:off x="3491" y="2285"/>
                  <a:ext cx="341" cy="72"/>
                </a:xfrm>
                <a:custGeom>
                  <a:avLst/>
                  <a:gdLst>
                    <a:gd name="T0" fmla="*/ 0 w 681"/>
                    <a:gd name="T1" fmla="*/ 140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5 h 144"/>
                    <a:gd name="T10" fmla="*/ 0 w 681"/>
                    <a:gd name="T11" fmla="*/ 14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40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5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7" name="Freeform 199"/>
                <p:cNvSpPr>
                  <a:spLocks/>
                </p:cNvSpPr>
                <p:nvPr/>
              </p:nvSpPr>
              <p:spPr bwMode="auto">
                <a:xfrm>
                  <a:off x="3499" y="2306"/>
                  <a:ext cx="341" cy="72"/>
                </a:xfrm>
                <a:custGeom>
                  <a:avLst/>
                  <a:gdLst>
                    <a:gd name="T0" fmla="*/ 0 w 681"/>
                    <a:gd name="T1" fmla="*/ 138 h 143"/>
                    <a:gd name="T2" fmla="*/ 0 w 681"/>
                    <a:gd name="T3" fmla="*/ 143 h 143"/>
                    <a:gd name="T4" fmla="*/ 681 w 681"/>
                    <a:gd name="T5" fmla="*/ 9 h 143"/>
                    <a:gd name="T6" fmla="*/ 681 w 681"/>
                    <a:gd name="T7" fmla="*/ 0 h 143"/>
                    <a:gd name="T8" fmla="*/ 0 w 681"/>
                    <a:gd name="T9" fmla="*/ 133 h 143"/>
                    <a:gd name="T10" fmla="*/ 0 w 681"/>
                    <a:gd name="T11" fmla="*/ 138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3">
                      <a:moveTo>
                        <a:pt x="0" y="138"/>
                      </a:moveTo>
                      <a:lnTo>
                        <a:pt x="0" y="143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3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8" name="Freeform 200"/>
                <p:cNvSpPr>
                  <a:spLocks/>
                </p:cNvSpPr>
                <p:nvPr/>
              </p:nvSpPr>
              <p:spPr bwMode="auto">
                <a:xfrm>
                  <a:off x="3396" y="1950"/>
                  <a:ext cx="312" cy="66"/>
                </a:xfrm>
                <a:custGeom>
                  <a:avLst/>
                  <a:gdLst>
                    <a:gd name="T0" fmla="*/ 0 w 625"/>
                    <a:gd name="T1" fmla="*/ 128 h 132"/>
                    <a:gd name="T2" fmla="*/ 0 w 625"/>
                    <a:gd name="T3" fmla="*/ 132 h 132"/>
                    <a:gd name="T4" fmla="*/ 625 w 625"/>
                    <a:gd name="T5" fmla="*/ 9 h 132"/>
                    <a:gd name="T6" fmla="*/ 625 w 625"/>
                    <a:gd name="T7" fmla="*/ 0 h 132"/>
                    <a:gd name="T8" fmla="*/ 0 w 625"/>
                    <a:gd name="T9" fmla="*/ 123 h 132"/>
                    <a:gd name="T10" fmla="*/ 0 w 625"/>
                    <a:gd name="T11" fmla="*/ 128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5" h="132">
                      <a:moveTo>
                        <a:pt x="0" y="128"/>
                      </a:moveTo>
                      <a:lnTo>
                        <a:pt x="0" y="132"/>
                      </a:lnTo>
                      <a:lnTo>
                        <a:pt x="625" y="9"/>
                      </a:lnTo>
                      <a:lnTo>
                        <a:pt x="625" y="0"/>
                      </a:lnTo>
                      <a:lnTo>
                        <a:pt x="0" y="123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29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3413" y="1996"/>
                  <a:ext cx="372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>
                    <a:spcBef>
                      <a:spcPct val="0"/>
                    </a:spcBef>
                  </a:pPr>
                  <a:r>
                    <a:rPr lang="en-US" sz="3600" b="1">
                      <a:solidFill>
                        <a:schemeClr val="bg2"/>
                      </a:solidFill>
                      <a:effectLst/>
                    </a:rPr>
                    <a:t>m</a:t>
                  </a:r>
                  <a:endParaRPr lang="en-US" sz="3600" b="1">
                    <a:effectLst/>
                  </a:endParaRPr>
                </a:p>
              </p:txBody>
            </p:sp>
          </p:grpSp>
          <p:grpSp>
            <p:nvGrpSpPr>
              <p:cNvPr id="739530" name="Group 202"/>
              <p:cNvGrpSpPr>
                <a:grpSpLocks/>
              </p:cNvGrpSpPr>
              <p:nvPr/>
            </p:nvGrpSpPr>
            <p:grpSpPr bwMode="auto">
              <a:xfrm>
                <a:off x="4656" y="2880"/>
                <a:ext cx="339" cy="224"/>
                <a:chOff x="2982" y="2697"/>
                <a:chExt cx="435" cy="320"/>
              </a:xfrm>
            </p:grpSpPr>
            <p:sp>
              <p:nvSpPr>
                <p:cNvPr id="739531" name="Freeform 203"/>
                <p:cNvSpPr>
                  <a:spLocks/>
                </p:cNvSpPr>
                <p:nvPr/>
              </p:nvSpPr>
              <p:spPr bwMode="auto">
                <a:xfrm>
                  <a:off x="2984" y="2702"/>
                  <a:ext cx="429" cy="313"/>
                </a:xfrm>
                <a:custGeom>
                  <a:avLst/>
                  <a:gdLst>
                    <a:gd name="T0" fmla="*/ 14 w 429"/>
                    <a:gd name="T1" fmla="*/ 109 h 313"/>
                    <a:gd name="T2" fmla="*/ 15 w 429"/>
                    <a:gd name="T3" fmla="*/ 109 h 313"/>
                    <a:gd name="T4" fmla="*/ 18 w 429"/>
                    <a:gd name="T5" fmla="*/ 108 h 313"/>
                    <a:gd name="T6" fmla="*/ 22 w 429"/>
                    <a:gd name="T7" fmla="*/ 107 h 313"/>
                    <a:gd name="T8" fmla="*/ 24 w 429"/>
                    <a:gd name="T9" fmla="*/ 107 h 313"/>
                    <a:gd name="T10" fmla="*/ 23 w 429"/>
                    <a:gd name="T11" fmla="*/ 106 h 313"/>
                    <a:gd name="T12" fmla="*/ 22 w 429"/>
                    <a:gd name="T13" fmla="*/ 105 h 313"/>
                    <a:gd name="T14" fmla="*/ 21 w 429"/>
                    <a:gd name="T15" fmla="*/ 103 h 313"/>
                    <a:gd name="T16" fmla="*/ 20 w 429"/>
                    <a:gd name="T17" fmla="*/ 102 h 313"/>
                    <a:gd name="T18" fmla="*/ 20 w 429"/>
                    <a:gd name="T19" fmla="*/ 99 h 313"/>
                    <a:gd name="T20" fmla="*/ 20 w 429"/>
                    <a:gd name="T21" fmla="*/ 96 h 313"/>
                    <a:gd name="T22" fmla="*/ 22 w 429"/>
                    <a:gd name="T23" fmla="*/ 93 h 313"/>
                    <a:gd name="T24" fmla="*/ 25 w 429"/>
                    <a:gd name="T25" fmla="*/ 92 h 313"/>
                    <a:gd name="T26" fmla="*/ 28 w 429"/>
                    <a:gd name="T27" fmla="*/ 92 h 313"/>
                    <a:gd name="T28" fmla="*/ 31 w 429"/>
                    <a:gd name="T29" fmla="*/ 93 h 313"/>
                    <a:gd name="T30" fmla="*/ 34 w 429"/>
                    <a:gd name="T31" fmla="*/ 96 h 313"/>
                    <a:gd name="T32" fmla="*/ 36 w 429"/>
                    <a:gd name="T33" fmla="*/ 99 h 313"/>
                    <a:gd name="T34" fmla="*/ 37 w 429"/>
                    <a:gd name="T35" fmla="*/ 102 h 313"/>
                    <a:gd name="T36" fmla="*/ 36 w 429"/>
                    <a:gd name="T37" fmla="*/ 105 h 313"/>
                    <a:gd name="T38" fmla="*/ 34 w 429"/>
                    <a:gd name="T39" fmla="*/ 107 h 313"/>
                    <a:gd name="T40" fmla="*/ 31 w 429"/>
                    <a:gd name="T41" fmla="*/ 108 h 313"/>
                    <a:gd name="T42" fmla="*/ 30 w 429"/>
                    <a:gd name="T43" fmla="*/ 108 h 313"/>
                    <a:gd name="T44" fmla="*/ 28 w 429"/>
                    <a:gd name="T45" fmla="*/ 108 h 313"/>
                    <a:gd name="T46" fmla="*/ 26 w 429"/>
                    <a:gd name="T47" fmla="*/ 108 h 313"/>
                    <a:gd name="T48" fmla="*/ 24 w 429"/>
                    <a:gd name="T49" fmla="*/ 107 h 313"/>
                    <a:gd name="T50" fmla="*/ 14 w 429"/>
                    <a:gd name="T51" fmla="*/ 109 h 313"/>
                    <a:gd name="T52" fmla="*/ 68 w 429"/>
                    <a:gd name="T53" fmla="*/ 256 h 313"/>
                    <a:gd name="T54" fmla="*/ 84 w 429"/>
                    <a:gd name="T55" fmla="*/ 253 h 313"/>
                    <a:gd name="T56" fmla="*/ 88 w 429"/>
                    <a:gd name="T57" fmla="*/ 253 h 313"/>
                    <a:gd name="T58" fmla="*/ 91 w 429"/>
                    <a:gd name="T59" fmla="*/ 254 h 313"/>
                    <a:gd name="T60" fmla="*/ 94 w 429"/>
                    <a:gd name="T61" fmla="*/ 256 h 313"/>
                    <a:gd name="T62" fmla="*/ 95 w 429"/>
                    <a:gd name="T63" fmla="*/ 259 h 313"/>
                    <a:gd name="T64" fmla="*/ 95 w 429"/>
                    <a:gd name="T65" fmla="*/ 262 h 313"/>
                    <a:gd name="T66" fmla="*/ 95 w 429"/>
                    <a:gd name="T67" fmla="*/ 265 h 313"/>
                    <a:gd name="T68" fmla="*/ 93 w 429"/>
                    <a:gd name="T69" fmla="*/ 267 h 313"/>
                    <a:gd name="T70" fmla="*/ 90 w 429"/>
                    <a:gd name="T71" fmla="*/ 268 h 313"/>
                    <a:gd name="T72" fmla="*/ 87 w 429"/>
                    <a:gd name="T73" fmla="*/ 268 h 313"/>
                    <a:gd name="T74" fmla="*/ 84 w 429"/>
                    <a:gd name="T75" fmla="*/ 267 h 313"/>
                    <a:gd name="T76" fmla="*/ 81 w 429"/>
                    <a:gd name="T77" fmla="*/ 265 h 313"/>
                    <a:gd name="T78" fmla="*/ 79 w 429"/>
                    <a:gd name="T79" fmla="*/ 262 h 313"/>
                    <a:gd name="T80" fmla="*/ 79 w 429"/>
                    <a:gd name="T81" fmla="*/ 259 h 313"/>
                    <a:gd name="T82" fmla="*/ 79 w 429"/>
                    <a:gd name="T83" fmla="*/ 256 h 313"/>
                    <a:gd name="T84" fmla="*/ 81 w 429"/>
                    <a:gd name="T85" fmla="*/ 254 h 313"/>
                    <a:gd name="T86" fmla="*/ 84 w 429"/>
                    <a:gd name="T87" fmla="*/ 253 h 313"/>
                    <a:gd name="T88" fmla="*/ 81 w 429"/>
                    <a:gd name="T89" fmla="*/ 253 h 313"/>
                    <a:gd name="T90" fmla="*/ 75 w 429"/>
                    <a:gd name="T91" fmla="*/ 255 h 313"/>
                    <a:gd name="T92" fmla="*/ 70 w 429"/>
                    <a:gd name="T93" fmla="*/ 256 h 313"/>
                    <a:gd name="T94" fmla="*/ 68 w 429"/>
                    <a:gd name="T95" fmla="*/ 256 h 313"/>
                    <a:gd name="T96" fmla="*/ 88 w 429"/>
                    <a:gd name="T97" fmla="*/ 313 h 313"/>
                    <a:gd name="T98" fmla="*/ 429 w 429"/>
                    <a:gd name="T99" fmla="*/ 246 h 313"/>
                    <a:gd name="T100" fmla="*/ 336 w 429"/>
                    <a:gd name="T101" fmla="*/ 0 h 313"/>
                    <a:gd name="T102" fmla="*/ 0 w 429"/>
                    <a:gd name="T103" fmla="*/ 64 h 313"/>
                    <a:gd name="T104" fmla="*/ 14 w 429"/>
                    <a:gd name="T105" fmla="*/ 109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29" h="313">
                      <a:moveTo>
                        <a:pt x="14" y="109"/>
                      </a:moveTo>
                      <a:lnTo>
                        <a:pt x="15" y="109"/>
                      </a:lnTo>
                      <a:lnTo>
                        <a:pt x="18" y="108"/>
                      </a:lnTo>
                      <a:lnTo>
                        <a:pt x="22" y="107"/>
                      </a:lnTo>
                      <a:lnTo>
                        <a:pt x="24" y="107"/>
                      </a:lnTo>
                      <a:lnTo>
                        <a:pt x="23" y="106"/>
                      </a:lnTo>
                      <a:lnTo>
                        <a:pt x="22" y="105"/>
                      </a:lnTo>
                      <a:lnTo>
                        <a:pt x="21" y="103"/>
                      </a:lnTo>
                      <a:lnTo>
                        <a:pt x="20" y="102"/>
                      </a:lnTo>
                      <a:lnTo>
                        <a:pt x="20" y="99"/>
                      </a:lnTo>
                      <a:lnTo>
                        <a:pt x="20" y="96"/>
                      </a:lnTo>
                      <a:lnTo>
                        <a:pt x="22" y="93"/>
                      </a:lnTo>
                      <a:lnTo>
                        <a:pt x="25" y="92"/>
                      </a:lnTo>
                      <a:lnTo>
                        <a:pt x="28" y="92"/>
                      </a:lnTo>
                      <a:lnTo>
                        <a:pt x="31" y="93"/>
                      </a:lnTo>
                      <a:lnTo>
                        <a:pt x="34" y="96"/>
                      </a:lnTo>
                      <a:lnTo>
                        <a:pt x="36" y="99"/>
                      </a:lnTo>
                      <a:lnTo>
                        <a:pt x="37" y="102"/>
                      </a:lnTo>
                      <a:lnTo>
                        <a:pt x="36" y="105"/>
                      </a:lnTo>
                      <a:lnTo>
                        <a:pt x="34" y="107"/>
                      </a:lnTo>
                      <a:lnTo>
                        <a:pt x="31" y="108"/>
                      </a:lnTo>
                      <a:lnTo>
                        <a:pt x="30" y="108"/>
                      </a:lnTo>
                      <a:lnTo>
                        <a:pt x="28" y="108"/>
                      </a:lnTo>
                      <a:lnTo>
                        <a:pt x="26" y="108"/>
                      </a:lnTo>
                      <a:lnTo>
                        <a:pt x="24" y="107"/>
                      </a:lnTo>
                      <a:lnTo>
                        <a:pt x="14" y="109"/>
                      </a:lnTo>
                      <a:lnTo>
                        <a:pt x="68" y="256"/>
                      </a:lnTo>
                      <a:lnTo>
                        <a:pt x="84" y="253"/>
                      </a:lnTo>
                      <a:lnTo>
                        <a:pt x="88" y="253"/>
                      </a:lnTo>
                      <a:lnTo>
                        <a:pt x="91" y="254"/>
                      </a:lnTo>
                      <a:lnTo>
                        <a:pt x="94" y="256"/>
                      </a:lnTo>
                      <a:lnTo>
                        <a:pt x="95" y="259"/>
                      </a:lnTo>
                      <a:lnTo>
                        <a:pt x="95" y="262"/>
                      </a:lnTo>
                      <a:lnTo>
                        <a:pt x="95" y="265"/>
                      </a:lnTo>
                      <a:lnTo>
                        <a:pt x="93" y="267"/>
                      </a:lnTo>
                      <a:lnTo>
                        <a:pt x="90" y="268"/>
                      </a:lnTo>
                      <a:lnTo>
                        <a:pt x="87" y="268"/>
                      </a:lnTo>
                      <a:lnTo>
                        <a:pt x="84" y="267"/>
                      </a:lnTo>
                      <a:lnTo>
                        <a:pt x="81" y="265"/>
                      </a:lnTo>
                      <a:lnTo>
                        <a:pt x="79" y="262"/>
                      </a:lnTo>
                      <a:lnTo>
                        <a:pt x="79" y="259"/>
                      </a:lnTo>
                      <a:lnTo>
                        <a:pt x="79" y="256"/>
                      </a:lnTo>
                      <a:lnTo>
                        <a:pt x="81" y="254"/>
                      </a:lnTo>
                      <a:lnTo>
                        <a:pt x="84" y="253"/>
                      </a:lnTo>
                      <a:lnTo>
                        <a:pt x="81" y="253"/>
                      </a:lnTo>
                      <a:lnTo>
                        <a:pt x="75" y="255"/>
                      </a:lnTo>
                      <a:lnTo>
                        <a:pt x="70" y="256"/>
                      </a:lnTo>
                      <a:lnTo>
                        <a:pt x="68" y="256"/>
                      </a:lnTo>
                      <a:lnTo>
                        <a:pt x="88" y="313"/>
                      </a:lnTo>
                      <a:lnTo>
                        <a:pt x="429" y="246"/>
                      </a:lnTo>
                      <a:lnTo>
                        <a:pt x="336" y="0"/>
                      </a:lnTo>
                      <a:lnTo>
                        <a:pt x="0" y="64"/>
                      </a:lnTo>
                      <a:lnTo>
                        <a:pt x="14" y="1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32" name="Freeform 204"/>
                <p:cNvSpPr>
                  <a:spLocks/>
                </p:cNvSpPr>
                <p:nvPr/>
              </p:nvSpPr>
              <p:spPr bwMode="auto">
                <a:xfrm>
                  <a:off x="3052" y="2952"/>
                  <a:ext cx="17" cy="8"/>
                </a:xfrm>
                <a:custGeom>
                  <a:avLst/>
                  <a:gdLst>
                    <a:gd name="T0" fmla="*/ 32 w 34"/>
                    <a:gd name="T1" fmla="*/ 0 h 16"/>
                    <a:gd name="T2" fmla="*/ 33 w 34"/>
                    <a:gd name="T3" fmla="*/ 0 h 16"/>
                    <a:gd name="T4" fmla="*/ 0 w 34"/>
                    <a:gd name="T5" fmla="*/ 7 h 16"/>
                    <a:gd name="T6" fmla="*/ 0 w 34"/>
                    <a:gd name="T7" fmla="*/ 16 h 16"/>
                    <a:gd name="T8" fmla="*/ 33 w 34"/>
                    <a:gd name="T9" fmla="*/ 9 h 16"/>
                    <a:gd name="T10" fmla="*/ 34 w 34"/>
                    <a:gd name="T11" fmla="*/ 9 h 16"/>
                    <a:gd name="T12" fmla="*/ 32 w 34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16">
                      <a:moveTo>
                        <a:pt x="32" y="0"/>
                      </a:moveTo>
                      <a:lnTo>
                        <a:pt x="33" y="0"/>
                      </a:lnTo>
                      <a:lnTo>
                        <a:pt x="0" y="7"/>
                      </a:lnTo>
                      <a:lnTo>
                        <a:pt x="0" y="16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33" name="Freeform 205"/>
                <p:cNvSpPr>
                  <a:spLocks/>
                </p:cNvSpPr>
                <p:nvPr/>
              </p:nvSpPr>
              <p:spPr bwMode="auto">
                <a:xfrm>
                  <a:off x="3068" y="2952"/>
                  <a:ext cx="14" cy="10"/>
                </a:xfrm>
                <a:custGeom>
                  <a:avLst/>
                  <a:gdLst>
                    <a:gd name="T0" fmla="*/ 28 w 28"/>
                    <a:gd name="T1" fmla="*/ 16 h 18"/>
                    <a:gd name="T2" fmla="*/ 28 w 28"/>
                    <a:gd name="T3" fmla="*/ 16 h 18"/>
                    <a:gd name="T4" fmla="*/ 23 w 28"/>
                    <a:gd name="T5" fmla="*/ 9 h 18"/>
                    <a:gd name="T6" fmla="*/ 16 w 28"/>
                    <a:gd name="T7" fmla="*/ 3 h 18"/>
                    <a:gd name="T8" fmla="*/ 8 w 28"/>
                    <a:gd name="T9" fmla="*/ 0 h 18"/>
                    <a:gd name="T10" fmla="*/ 0 w 28"/>
                    <a:gd name="T11" fmla="*/ 0 h 18"/>
                    <a:gd name="T12" fmla="*/ 2 w 28"/>
                    <a:gd name="T13" fmla="*/ 9 h 18"/>
                    <a:gd name="T14" fmla="*/ 8 w 28"/>
                    <a:gd name="T15" fmla="*/ 9 h 18"/>
                    <a:gd name="T16" fmla="*/ 12 w 28"/>
                    <a:gd name="T17" fmla="*/ 10 h 18"/>
                    <a:gd name="T18" fmla="*/ 16 w 28"/>
                    <a:gd name="T19" fmla="*/ 13 h 18"/>
                    <a:gd name="T20" fmla="*/ 18 w 28"/>
                    <a:gd name="T21" fmla="*/ 18 h 18"/>
                    <a:gd name="T22" fmla="*/ 18 w 28"/>
                    <a:gd name="T23" fmla="*/ 18 h 18"/>
                    <a:gd name="T24" fmla="*/ 28 w 28"/>
                    <a:gd name="T25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8">
                      <a:moveTo>
                        <a:pt x="28" y="16"/>
                      </a:moveTo>
                      <a:lnTo>
                        <a:pt x="28" y="16"/>
                      </a:lnTo>
                      <a:lnTo>
                        <a:pt x="23" y="9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9"/>
                      </a:lnTo>
                      <a:lnTo>
                        <a:pt x="8" y="9"/>
                      </a:lnTo>
                      <a:lnTo>
                        <a:pt x="12" y="10"/>
                      </a:lnTo>
                      <a:lnTo>
                        <a:pt x="16" y="13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34" name="Freeform 206"/>
                <p:cNvSpPr>
                  <a:spLocks/>
                </p:cNvSpPr>
                <p:nvPr/>
              </p:nvSpPr>
              <p:spPr bwMode="auto">
                <a:xfrm>
                  <a:off x="3074" y="2960"/>
                  <a:ext cx="8" cy="12"/>
                </a:xfrm>
                <a:custGeom>
                  <a:avLst/>
                  <a:gdLst>
                    <a:gd name="T0" fmla="*/ 2 w 16"/>
                    <a:gd name="T1" fmla="*/ 24 h 24"/>
                    <a:gd name="T2" fmla="*/ 1 w 16"/>
                    <a:gd name="T3" fmla="*/ 24 h 24"/>
                    <a:gd name="T4" fmla="*/ 9 w 16"/>
                    <a:gd name="T5" fmla="*/ 20 h 24"/>
                    <a:gd name="T6" fmla="*/ 14 w 16"/>
                    <a:gd name="T7" fmla="*/ 14 h 24"/>
                    <a:gd name="T8" fmla="*/ 16 w 16"/>
                    <a:gd name="T9" fmla="*/ 7 h 24"/>
                    <a:gd name="T10" fmla="*/ 16 w 16"/>
                    <a:gd name="T11" fmla="*/ 0 h 24"/>
                    <a:gd name="T12" fmla="*/ 6 w 16"/>
                    <a:gd name="T13" fmla="*/ 2 h 24"/>
                    <a:gd name="T14" fmla="*/ 6 w 16"/>
                    <a:gd name="T15" fmla="*/ 7 h 24"/>
                    <a:gd name="T16" fmla="*/ 5 w 16"/>
                    <a:gd name="T17" fmla="*/ 11 h 24"/>
                    <a:gd name="T18" fmla="*/ 4 w 16"/>
                    <a:gd name="T19" fmla="*/ 14 h 24"/>
                    <a:gd name="T20" fmla="*/ 1 w 16"/>
                    <a:gd name="T21" fmla="*/ 15 h 24"/>
                    <a:gd name="T22" fmla="*/ 0 w 16"/>
                    <a:gd name="T23" fmla="*/ 15 h 24"/>
                    <a:gd name="T24" fmla="*/ 2 w 16"/>
                    <a:gd name="T2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24">
                      <a:moveTo>
                        <a:pt x="2" y="24"/>
                      </a:moveTo>
                      <a:lnTo>
                        <a:pt x="1" y="24"/>
                      </a:lnTo>
                      <a:lnTo>
                        <a:pt x="9" y="20"/>
                      </a:lnTo>
                      <a:lnTo>
                        <a:pt x="14" y="14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5" y="11"/>
                      </a:lnTo>
                      <a:lnTo>
                        <a:pt x="4" y="14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35" name="Freeform 207"/>
                <p:cNvSpPr>
                  <a:spLocks/>
                </p:cNvSpPr>
                <p:nvPr/>
              </p:nvSpPr>
              <p:spPr bwMode="auto">
                <a:xfrm>
                  <a:off x="3061" y="2963"/>
                  <a:ext cx="14" cy="9"/>
                </a:xfrm>
                <a:custGeom>
                  <a:avLst/>
                  <a:gdLst>
                    <a:gd name="T0" fmla="*/ 0 w 28"/>
                    <a:gd name="T1" fmla="*/ 3 h 19"/>
                    <a:gd name="T2" fmla="*/ 0 w 28"/>
                    <a:gd name="T3" fmla="*/ 3 h 19"/>
                    <a:gd name="T4" fmla="*/ 5 w 28"/>
                    <a:gd name="T5" fmla="*/ 10 h 19"/>
                    <a:gd name="T6" fmla="*/ 12 w 28"/>
                    <a:gd name="T7" fmla="*/ 15 h 19"/>
                    <a:gd name="T8" fmla="*/ 20 w 28"/>
                    <a:gd name="T9" fmla="*/ 19 h 19"/>
                    <a:gd name="T10" fmla="*/ 28 w 28"/>
                    <a:gd name="T11" fmla="*/ 19 h 19"/>
                    <a:gd name="T12" fmla="*/ 26 w 28"/>
                    <a:gd name="T13" fmla="*/ 10 h 19"/>
                    <a:gd name="T14" fmla="*/ 20 w 28"/>
                    <a:gd name="T15" fmla="*/ 10 h 19"/>
                    <a:gd name="T16" fmla="*/ 16 w 28"/>
                    <a:gd name="T17" fmla="*/ 9 h 19"/>
                    <a:gd name="T18" fmla="*/ 12 w 28"/>
                    <a:gd name="T19" fmla="*/ 5 h 19"/>
                    <a:gd name="T20" fmla="*/ 9 w 28"/>
                    <a:gd name="T21" fmla="*/ 0 h 19"/>
                    <a:gd name="T22" fmla="*/ 9 w 28"/>
                    <a:gd name="T23" fmla="*/ 0 h 19"/>
                    <a:gd name="T24" fmla="*/ 0 w 28"/>
                    <a:gd name="T2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0"/>
                      </a:lnTo>
                      <a:lnTo>
                        <a:pt x="12" y="15"/>
                      </a:lnTo>
                      <a:lnTo>
                        <a:pt x="20" y="19"/>
                      </a:lnTo>
                      <a:lnTo>
                        <a:pt x="28" y="19"/>
                      </a:lnTo>
                      <a:lnTo>
                        <a:pt x="26" y="10"/>
                      </a:lnTo>
                      <a:lnTo>
                        <a:pt x="20" y="10"/>
                      </a:lnTo>
                      <a:lnTo>
                        <a:pt x="16" y="9"/>
                      </a:lnTo>
                      <a:lnTo>
                        <a:pt x="12" y="5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36" name="Freeform 208"/>
                <p:cNvSpPr>
                  <a:spLocks/>
                </p:cNvSpPr>
                <p:nvPr/>
              </p:nvSpPr>
              <p:spPr bwMode="auto">
                <a:xfrm>
                  <a:off x="3061" y="2952"/>
                  <a:ext cx="8" cy="12"/>
                </a:xfrm>
                <a:custGeom>
                  <a:avLst/>
                  <a:gdLst>
                    <a:gd name="T0" fmla="*/ 17 w 17"/>
                    <a:gd name="T1" fmla="*/ 9 h 24"/>
                    <a:gd name="T2" fmla="*/ 16 w 17"/>
                    <a:gd name="T3" fmla="*/ 0 h 24"/>
                    <a:gd name="T4" fmla="*/ 8 w 17"/>
                    <a:gd name="T5" fmla="*/ 3 h 24"/>
                    <a:gd name="T6" fmla="*/ 2 w 17"/>
                    <a:gd name="T7" fmla="*/ 9 h 24"/>
                    <a:gd name="T8" fmla="*/ 0 w 17"/>
                    <a:gd name="T9" fmla="*/ 17 h 24"/>
                    <a:gd name="T10" fmla="*/ 1 w 17"/>
                    <a:gd name="T11" fmla="*/ 24 h 24"/>
                    <a:gd name="T12" fmla="*/ 10 w 17"/>
                    <a:gd name="T13" fmla="*/ 21 h 24"/>
                    <a:gd name="T14" fmla="*/ 9 w 17"/>
                    <a:gd name="T15" fmla="*/ 17 h 24"/>
                    <a:gd name="T16" fmla="*/ 9 w 17"/>
                    <a:gd name="T17" fmla="*/ 13 h 24"/>
                    <a:gd name="T18" fmla="*/ 13 w 17"/>
                    <a:gd name="T19" fmla="*/ 10 h 24"/>
                    <a:gd name="T20" fmla="*/ 16 w 17"/>
                    <a:gd name="T21" fmla="*/ 9 h 24"/>
                    <a:gd name="T22" fmla="*/ 15 w 17"/>
                    <a:gd name="T23" fmla="*/ 0 h 24"/>
                    <a:gd name="T24" fmla="*/ 17 w 17"/>
                    <a:gd name="T25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24">
                      <a:moveTo>
                        <a:pt x="17" y="9"/>
                      </a:move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10" y="21"/>
                      </a:lnTo>
                      <a:lnTo>
                        <a:pt x="9" y="17"/>
                      </a:lnTo>
                      <a:lnTo>
                        <a:pt x="9" y="13"/>
                      </a:lnTo>
                      <a:lnTo>
                        <a:pt x="13" y="10"/>
                      </a:lnTo>
                      <a:lnTo>
                        <a:pt x="16" y="9"/>
                      </a:lnTo>
                      <a:lnTo>
                        <a:pt x="15" y="0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37" name="Freeform 209"/>
                <p:cNvSpPr>
                  <a:spLocks/>
                </p:cNvSpPr>
                <p:nvPr/>
              </p:nvSpPr>
              <p:spPr bwMode="auto">
                <a:xfrm>
                  <a:off x="3049" y="2952"/>
                  <a:ext cx="20" cy="8"/>
                </a:xfrm>
                <a:custGeom>
                  <a:avLst/>
                  <a:gdLst>
                    <a:gd name="T0" fmla="*/ 10 w 40"/>
                    <a:gd name="T1" fmla="*/ 10 h 16"/>
                    <a:gd name="T2" fmla="*/ 6 w 40"/>
                    <a:gd name="T3" fmla="*/ 16 h 16"/>
                    <a:gd name="T4" fmla="*/ 12 w 40"/>
                    <a:gd name="T5" fmla="*/ 15 h 16"/>
                    <a:gd name="T6" fmla="*/ 21 w 40"/>
                    <a:gd name="T7" fmla="*/ 12 h 16"/>
                    <a:gd name="T8" fmla="*/ 32 w 40"/>
                    <a:gd name="T9" fmla="*/ 10 h 16"/>
                    <a:gd name="T10" fmla="*/ 40 w 40"/>
                    <a:gd name="T11" fmla="*/ 9 h 16"/>
                    <a:gd name="T12" fmla="*/ 38 w 40"/>
                    <a:gd name="T13" fmla="*/ 0 h 16"/>
                    <a:gd name="T14" fmla="*/ 32 w 40"/>
                    <a:gd name="T15" fmla="*/ 1 h 16"/>
                    <a:gd name="T16" fmla="*/ 21 w 40"/>
                    <a:gd name="T17" fmla="*/ 3 h 16"/>
                    <a:gd name="T18" fmla="*/ 9 w 40"/>
                    <a:gd name="T19" fmla="*/ 5 h 16"/>
                    <a:gd name="T20" fmla="*/ 6 w 40"/>
                    <a:gd name="T21" fmla="*/ 7 h 16"/>
                    <a:gd name="T22" fmla="*/ 1 w 40"/>
                    <a:gd name="T23" fmla="*/ 12 h 16"/>
                    <a:gd name="T24" fmla="*/ 6 w 40"/>
                    <a:gd name="T25" fmla="*/ 7 h 16"/>
                    <a:gd name="T26" fmla="*/ 0 w 40"/>
                    <a:gd name="T27" fmla="*/ 8 h 16"/>
                    <a:gd name="T28" fmla="*/ 1 w 40"/>
                    <a:gd name="T29" fmla="*/ 12 h 16"/>
                    <a:gd name="T30" fmla="*/ 10 w 40"/>
                    <a:gd name="T3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" h="16">
                      <a:moveTo>
                        <a:pt x="10" y="10"/>
                      </a:moveTo>
                      <a:lnTo>
                        <a:pt x="6" y="16"/>
                      </a:lnTo>
                      <a:lnTo>
                        <a:pt x="12" y="15"/>
                      </a:lnTo>
                      <a:lnTo>
                        <a:pt x="21" y="12"/>
                      </a:lnTo>
                      <a:lnTo>
                        <a:pt x="32" y="10"/>
                      </a:lnTo>
                      <a:lnTo>
                        <a:pt x="40" y="9"/>
                      </a:lnTo>
                      <a:lnTo>
                        <a:pt x="38" y="0"/>
                      </a:lnTo>
                      <a:lnTo>
                        <a:pt x="32" y="1"/>
                      </a:lnTo>
                      <a:lnTo>
                        <a:pt x="21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1" y="12"/>
                      </a:lnTo>
                      <a:lnTo>
                        <a:pt x="6" y="7"/>
                      </a:lnTo>
                      <a:lnTo>
                        <a:pt x="0" y="8"/>
                      </a:lnTo>
                      <a:lnTo>
                        <a:pt x="1" y="12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38" name="Freeform 210"/>
                <p:cNvSpPr>
                  <a:spLocks/>
                </p:cNvSpPr>
                <p:nvPr/>
              </p:nvSpPr>
              <p:spPr bwMode="auto">
                <a:xfrm>
                  <a:off x="3073" y="2945"/>
                  <a:ext cx="344" cy="72"/>
                </a:xfrm>
                <a:custGeom>
                  <a:avLst/>
                  <a:gdLst>
                    <a:gd name="T0" fmla="*/ 677 w 689"/>
                    <a:gd name="T1" fmla="*/ 6 h 144"/>
                    <a:gd name="T2" fmla="*/ 682 w 689"/>
                    <a:gd name="T3" fmla="*/ 0 h 144"/>
                    <a:gd name="T4" fmla="*/ 0 w 689"/>
                    <a:gd name="T5" fmla="*/ 135 h 144"/>
                    <a:gd name="T6" fmla="*/ 0 w 689"/>
                    <a:gd name="T7" fmla="*/ 144 h 144"/>
                    <a:gd name="T8" fmla="*/ 682 w 689"/>
                    <a:gd name="T9" fmla="*/ 9 h 144"/>
                    <a:gd name="T10" fmla="*/ 686 w 689"/>
                    <a:gd name="T11" fmla="*/ 3 h 144"/>
                    <a:gd name="T12" fmla="*/ 682 w 689"/>
                    <a:gd name="T13" fmla="*/ 9 h 144"/>
                    <a:gd name="T14" fmla="*/ 689 w 689"/>
                    <a:gd name="T15" fmla="*/ 8 h 144"/>
                    <a:gd name="T16" fmla="*/ 686 w 689"/>
                    <a:gd name="T17" fmla="*/ 3 h 144"/>
                    <a:gd name="T18" fmla="*/ 677 w 689"/>
                    <a:gd name="T19" fmla="*/ 6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9" h="144">
                      <a:moveTo>
                        <a:pt x="677" y="6"/>
                      </a:moveTo>
                      <a:lnTo>
                        <a:pt x="682" y="0"/>
                      </a:lnTo>
                      <a:lnTo>
                        <a:pt x="0" y="135"/>
                      </a:lnTo>
                      <a:lnTo>
                        <a:pt x="0" y="144"/>
                      </a:lnTo>
                      <a:lnTo>
                        <a:pt x="682" y="9"/>
                      </a:lnTo>
                      <a:lnTo>
                        <a:pt x="686" y="3"/>
                      </a:lnTo>
                      <a:lnTo>
                        <a:pt x="682" y="9"/>
                      </a:lnTo>
                      <a:lnTo>
                        <a:pt x="689" y="8"/>
                      </a:lnTo>
                      <a:lnTo>
                        <a:pt x="686" y="3"/>
                      </a:lnTo>
                      <a:lnTo>
                        <a:pt x="67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39" name="Freeform 211"/>
                <p:cNvSpPr>
                  <a:spLocks/>
                </p:cNvSpPr>
                <p:nvPr/>
              </p:nvSpPr>
              <p:spPr bwMode="auto">
                <a:xfrm>
                  <a:off x="3024" y="2784"/>
                  <a:ext cx="90" cy="224"/>
                </a:xfrm>
                <a:custGeom>
                  <a:avLst/>
                  <a:gdLst>
                    <a:gd name="T0" fmla="*/ 314 w 318"/>
                    <a:gd name="T1" fmla="*/ 840 h 841"/>
                    <a:gd name="T2" fmla="*/ 318 w 318"/>
                    <a:gd name="T3" fmla="*/ 839 h 841"/>
                    <a:gd name="T4" fmla="*/ 10 w 318"/>
                    <a:gd name="T5" fmla="*/ 0 h 841"/>
                    <a:gd name="T6" fmla="*/ 0 w 318"/>
                    <a:gd name="T7" fmla="*/ 3 h 841"/>
                    <a:gd name="T8" fmla="*/ 309 w 318"/>
                    <a:gd name="T9" fmla="*/ 841 h 841"/>
                    <a:gd name="T10" fmla="*/ 314 w 318"/>
                    <a:gd name="T11" fmla="*/ 84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8" h="841">
                      <a:moveTo>
                        <a:pt x="314" y="840"/>
                      </a:moveTo>
                      <a:lnTo>
                        <a:pt x="318" y="839"/>
                      </a:lnTo>
                      <a:lnTo>
                        <a:pt x="10" y="0"/>
                      </a:lnTo>
                      <a:lnTo>
                        <a:pt x="0" y="3"/>
                      </a:lnTo>
                      <a:lnTo>
                        <a:pt x="309" y="841"/>
                      </a:lnTo>
                      <a:lnTo>
                        <a:pt x="314" y="84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0" name="Freeform 212"/>
                <p:cNvSpPr>
                  <a:spLocks/>
                </p:cNvSpPr>
                <p:nvPr/>
              </p:nvSpPr>
              <p:spPr bwMode="auto">
                <a:xfrm>
                  <a:off x="3052" y="2956"/>
                  <a:ext cx="10" cy="2"/>
                </a:xfrm>
                <a:custGeom>
                  <a:avLst/>
                  <a:gdLst>
                    <a:gd name="T0" fmla="*/ 0 w 21"/>
                    <a:gd name="T1" fmla="*/ 3 h 3"/>
                    <a:gd name="T2" fmla="*/ 21 w 21"/>
                    <a:gd name="T3" fmla="*/ 0 h 3"/>
                    <a:gd name="T4" fmla="*/ 0 w 2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3">
                      <a:moveTo>
                        <a:pt x="0" y="3"/>
                      </a:move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1" name="Freeform 213"/>
                <p:cNvSpPr>
                  <a:spLocks/>
                </p:cNvSpPr>
                <p:nvPr/>
              </p:nvSpPr>
              <p:spPr bwMode="auto">
                <a:xfrm>
                  <a:off x="3052" y="2954"/>
                  <a:ext cx="10" cy="6"/>
                </a:xfrm>
                <a:custGeom>
                  <a:avLst/>
                  <a:gdLst>
                    <a:gd name="T0" fmla="*/ 21 w 21"/>
                    <a:gd name="T1" fmla="*/ 5 h 13"/>
                    <a:gd name="T2" fmla="*/ 21 w 21"/>
                    <a:gd name="T3" fmla="*/ 0 h 13"/>
                    <a:gd name="T4" fmla="*/ 0 w 21"/>
                    <a:gd name="T5" fmla="*/ 4 h 13"/>
                    <a:gd name="T6" fmla="*/ 0 w 21"/>
                    <a:gd name="T7" fmla="*/ 13 h 13"/>
                    <a:gd name="T8" fmla="*/ 21 w 21"/>
                    <a:gd name="T9" fmla="*/ 9 h 13"/>
                    <a:gd name="T10" fmla="*/ 21 w 21"/>
                    <a:gd name="T11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3">
                      <a:moveTo>
                        <a:pt x="21" y="5"/>
                      </a:move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21" y="9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2" name="Freeform 214"/>
                <p:cNvSpPr>
                  <a:spLocks/>
                </p:cNvSpPr>
                <p:nvPr/>
              </p:nvSpPr>
              <p:spPr bwMode="auto">
                <a:xfrm>
                  <a:off x="2990" y="2721"/>
                  <a:ext cx="340" cy="71"/>
                </a:xfrm>
                <a:custGeom>
                  <a:avLst/>
                  <a:gdLst>
                    <a:gd name="T0" fmla="*/ 0 w 682"/>
                    <a:gd name="T1" fmla="*/ 138 h 142"/>
                    <a:gd name="T2" fmla="*/ 0 w 682"/>
                    <a:gd name="T3" fmla="*/ 142 h 142"/>
                    <a:gd name="T4" fmla="*/ 682 w 682"/>
                    <a:gd name="T5" fmla="*/ 9 h 142"/>
                    <a:gd name="T6" fmla="*/ 682 w 682"/>
                    <a:gd name="T7" fmla="*/ 0 h 142"/>
                    <a:gd name="T8" fmla="*/ 0 w 682"/>
                    <a:gd name="T9" fmla="*/ 133 h 142"/>
                    <a:gd name="T10" fmla="*/ 0 w 682"/>
                    <a:gd name="T11" fmla="*/ 13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2" h="142">
                      <a:moveTo>
                        <a:pt x="0" y="138"/>
                      </a:moveTo>
                      <a:lnTo>
                        <a:pt x="0" y="142"/>
                      </a:lnTo>
                      <a:lnTo>
                        <a:pt x="682" y="9"/>
                      </a:lnTo>
                      <a:lnTo>
                        <a:pt x="682" y="0"/>
                      </a:lnTo>
                      <a:lnTo>
                        <a:pt x="0" y="133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3" name="Freeform 215"/>
                <p:cNvSpPr>
                  <a:spLocks/>
                </p:cNvSpPr>
                <p:nvPr/>
              </p:nvSpPr>
              <p:spPr bwMode="auto">
                <a:xfrm>
                  <a:off x="3024" y="2742"/>
                  <a:ext cx="315" cy="66"/>
                </a:xfrm>
                <a:custGeom>
                  <a:avLst/>
                  <a:gdLst>
                    <a:gd name="T0" fmla="*/ 0 w 630"/>
                    <a:gd name="T1" fmla="*/ 127 h 131"/>
                    <a:gd name="T2" fmla="*/ 0 w 630"/>
                    <a:gd name="T3" fmla="*/ 131 h 131"/>
                    <a:gd name="T4" fmla="*/ 630 w 630"/>
                    <a:gd name="T5" fmla="*/ 9 h 131"/>
                    <a:gd name="T6" fmla="*/ 630 w 630"/>
                    <a:gd name="T7" fmla="*/ 0 h 131"/>
                    <a:gd name="T8" fmla="*/ 0 w 630"/>
                    <a:gd name="T9" fmla="*/ 122 h 131"/>
                    <a:gd name="T10" fmla="*/ 0 w 630"/>
                    <a:gd name="T11" fmla="*/ 127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0" h="131">
                      <a:moveTo>
                        <a:pt x="0" y="127"/>
                      </a:moveTo>
                      <a:lnTo>
                        <a:pt x="0" y="131"/>
                      </a:lnTo>
                      <a:lnTo>
                        <a:pt x="630" y="9"/>
                      </a:lnTo>
                      <a:lnTo>
                        <a:pt x="630" y="0"/>
                      </a:lnTo>
                      <a:lnTo>
                        <a:pt x="0" y="122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4" name="Freeform 216"/>
                <p:cNvSpPr>
                  <a:spLocks/>
                </p:cNvSpPr>
                <p:nvPr/>
              </p:nvSpPr>
              <p:spPr bwMode="auto">
                <a:xfrm>
                  <a:off x="3005" y="2763"/>
                  <a:ext cx="341" cy="71"/>
                </a:xfrm>
                <a:custGeom>
                  <a:avLst/>
                  <a:gdLst>
                    <a:gd name="T0" fmla="*/ 0 w 681"/>
                    <a:gd name="T1" fmla="*/ 138 h 142"/>
                    <a:gd name="T2" fmla="*/ 0 w 681"/>
                    <a:gd name="T3" fmla="*/ 142 h 142"/>
                    <a:gd name="T4" fmla="*/ 681 w 681"/>
                    <a:gd name="T5" fmla="*/ 9 h 142"/>
                    <a:gd name="T6" fmla="*/ 681 w 681"/>
                    <a:gd name="T7" fmla="*/ 0 h 142"/>
                    <a:gd name="T8" fmla="*/ 0 w 681"/>
                    <a:gd name="T9" fmla="*/ 133 h 142"/>
                    <a:gd name="T10" fmla="*/ 0 w 681"/>
                    <a:gd name="T11" fmla="*/ 13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2">
                      <a:moveTo>
                        <a:pt x="0" y="138"/>
                      </a:moveTo>
                      <a:lnTo>
                        <a:pt x="0" y="142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3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5" name="Freeform 217"/>
                <p:cNvSpPr>
                  <a:spLocks/>
                </p:cNvSpPr>
                <p:nvPr/>
              </p:nvSpPr>
              <p:spPr bwMode="auto">
                <a:xfrm>
                  <a:off x="3013" y="2784"/>
                  <a:ext cx="341" cy="71"/>
                </a:xfrm>
                <a:custGeom>
                  <a:avLst/>
                  <a:gdLst>
                    <a:gd name="T0" fmla="*/ 0 w 682"/>
                    <a:gd name="T1" fmla="*/ 138 h 143"/>
                    <a:gd name="T2" fmla="*/ 0 w 682"/>
                    <a:gd name="T3" fmla="*/ 143 h 143"/>
                    <a:gd name="T4" fmla="*/ 682 w 682"/>
                    <a:gd name="T5" fmla="*/ 9 h 143"/>
                    <a:gd name="T6" fmla="*/ 682 w 682"/>
                    <a:gd name="T7" fmla="*/ 0 h 143"/>
                    <a:gd name="T8" fmla="*/ 0 w 682"/>
                    <a:gd name="T9" fmla="*/ 134 h 143"/>
                    <a:gd name="T10" fmla="*/ 0 w 682"/>
                    <a:gd name="T11" fmla="*/ 138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2" h="143">
                      <a:moveTo>
                        <a:pt x="0" y="138"/>
                      </a:moveTo>
                      <a:lnTo>
                        <a:pt x="0" y="143"/>
                      </a:lnTo>
                      <a:lnTo>
                        <a:pt x="682" y="9"/>
                      </a:lnTo>
                      <a:lnTo>
                        <a:pt x="682" y="0"/>
                      </a:lnTo>
                      <a:lnTo>
                        <a:pt x="0" y="134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6" name="Freeform 218"/>
                <p:cNvSpPr>
                  <a:spLocks/>
                </p:cNvSpPr>
                <p:nvPr/>
              </p:nvSpPr>
              <p:spPr bwMode="auto">
                <a:xfrm>
                  <a:off x="3021" y="2804"/>
                  <a:ext cx="341" cy="72"/>
                </a:xfrm>
                <a:custGeom>
                  <a:avLst/>
                  <a:gdLst>
                    <a:gd name="T0" fmla="*/ 0 w 681"/>
                    <a:gd name="T1" fmla="*/ 139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4 h 144"/>
                    <a:gd name="T10" fmla="*/ 0 w 681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4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7" name="Freeform 219"/>
                <p:cNvSpPr>
                  <a:spLocks/>
                </p:cNvSpPr>
                <p:nvPr/>
              </p:nvSpPr>
              <p:spPr bwMode="auto">
                <a:xfrm>
                  <a:off x="3028" y="2825"/>
                  <a:ext cx="341" cy="72"/>
                </a:xfrm>
                <a:custGeom>
                  <a:avLst/>
                  <a:gdLst>
                    <a:gd name="T0" fmla="*/ 0 w 681"/>
                    <a:gd name="T1" fmla="*/ 139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5 h 144"/>
                    <a:gd name="T10" fmla="*/ 0 w 681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5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8" name="Freeform 220"/>
                <p:cNvSpPr>
                  <a:spLocks/>
                </p:cNvSpPr>
                <p:nvPr/>
              </p:nvSpPr>
              <p:spPr bwMode="auto">
                <a:xfrm>
                  <a:off x="3036" y="2846"/>
                  <a:ext cx="341" cy="72"/>
                </a:xfrm>
                <a:custGeom>
                  <a:avLst/>
                  <a:gdLst>
                    <a:gd name="T0" fmla="*/ 0 w 681"/>
                    <a:gd name="T1" fmla="*/ 139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4 h 144"/>
                    <a:gd name="T10" fmla="*/ 0 w 681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4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49" name="Freeform 221"/>
                <p:cNvSpPr>
                  <a:spLocks/>
                </p:cNvSpPr>
                <p:nvPr/>
              </p:nvSpPr>
              <p:spPr bwMode="auto">
                <a:xfrm>
                  <a:off x="3044" y="2867"/>
                  <a:ext cx="341" cy="72"/>
                </a:xfrm>
                <a:custGeom>
                  <a:avLst/>
                  <a:gdLst>
                    <a:gd name="T0" fmla="*/ 0 w 681"/>
                    <a:gd name="T1" fmla="*/ 139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5 h 144"/>
                    <a:gd name="T10" fmla="*/ 0 w 681"/>
                    <a:gd name="T11" fmla="*/ 139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39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5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50" name="Freeform 222"/>
                <p:cNvSpPr>
                  <a:spLocks/>
                </p:cNvSpPr>
                <p:nvPr/>
              </p:nvSpPr>
              <p:spPr bwMode="auto">
                <a:xfrm>
                  <a:off x="3075" y="2888"/>
                  <a:ext cx="317" cy="67"/>
                </a:xfrm>
                <a:custGeom>
                  <a:avLst/>
                  <a:gdLst>
                    <a:gd name="T0" fmla="*/ 633 w 633"/>
                    <a:gd name="T1" fmla="*/ 4 h 133"/>
                    <a:gd name="T2" fmla="*/ 633 w 633"/>
                    <a:gd name="T3" fmla="*/ 0 h 133"/>
                    <a:gd name="T4" fmla="*/ 0 w 633"/>
                    <a:gd name="T5" fmla="*/ 124 h 133"/>
                    <a:gd name="T6" fmla="*/ 0 w 633"/>
                    <a:gd name="T7" fmla="*/ 133 h 133"/>
                    <a:gd name="T8" fmla="*/ 633 w 633"/>
                    <a:gd name="T9" fmla="*/ 9 h 133"/>
                    <a:gd name="T10" fmla="*/ 633 w 633"/>
                    <a:gd name="T11" fmla="*/ 4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33" h="133">
                      <a:moveTo>
                        <a:pt x="633" y="4"/>
                      </a:moveTo>
                      <a:lnTo>
                        <a:pt x="633" y="0"/>
                      </a:lnTo>
                      <a:lnTo>
                        <a:pt x="0" y="124"/>
                      </a:lnTo>
                      <a:lnTo>
                        <a:pt x="0" y="133"/>
                      </a:lnTo>
                      <a:lnTo>
                        <a:pt x="633" y="9"/>
                      </a:lnTo>
                      <a:lnTo>
                        <a:pt x="633" y="4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51" name="Freeform 223"/>
                <p:cNvSpPr>
                  <a:spLocks/>
                </p:cNvSpPr>
                <p:nvPr/>
              </p:nvSpPr>
              <p:spPr bwMode="auto">
                <a:xfrm>
                  <a:off x="3059" y="2909"/>
                  <a:ext cx="341" cy="72"/>
                </a:xfrm>
                <a:custGeom>
                  <a:avLst/>
                  <a:gdLst>
                    <a:gd name="T0" fmla="*/ 0 w 681"/>
                    <a:gd name="T1" fmla="*/ 140 h 144"/>
                    <a:gd name="T2" fmla="*/ 0 w 681"/>
                    <a:gd name="T3" fmla="*/ 144 h 144"/>
                    <a:gd name="T4" fmla="*/ 681 w 681"/>
                    <a:gd name="T5" fmla="*/ 9 h 144"/>
                    <a:gd name="T6" fmla="*/ 681 w 681"/>
                    <a:gd name="T7" fmla="*/ 0 h 144"/>
                    <a:gd name="T8" fmla="*/ 0 w 681"/>
                    <a:gd name="T9" fmla="*/ 135 h 144"/>
                    <a:gd name="T10" fmla="*/ 0 w 681"/>
                    <a:gd name="T11" fmla="*/ 14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4">
                      <a:moveTo>
                        <a:pt x="0" y="140"/>
                      </a:moveTo>
                      <a:lnTo>
                        <a:pt x="0" y="144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5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52" name="Freeform 224"/>
                <p:cNvSpPr>
                  <a:spLocks/>
                </p:cNvSpPr>
                <p:nvPr/>
              </p:nvSpPr>
              <p:spPr bwMode="auto">
                <a:xfrm>
                  <a:off x="3067" y="2930"/>
                  <a:ext cx="341" cy="72"/>
                </a:xfrm>
                <a:custGeom>
                  <a:avLst/>
                  <a:gdLst>
                    <a:gd name="T0" fmla="*/ 0 w 681"/>
                    <a:gd name="T1" fmla="*/ 138 h 143"/>
                    <a:gd name="T2" fmla="*/ 0 w 681"/>
                    <a:gd name="T3" fmla="*/ 143 h 143"/>
                    <a:gd name="T4" fmla="*/ 681 w 681"/>
                    <a:gd name="T5" fmla="*/ 9 h 143"/>
                    <a:gd name="T6" fmla="*/ 681 w 681"/>
                    <a:gd name="T7" fmla="*/ 0 h 143"/>
                    <a:gd name="T8" fmla="*/ 0 w 681"/>
                    <a:gd name="T9" fmla="*/ 133 h 143"/>
                    <a:gd name="T10" fmla="*/ 0 w 681"/>
                    <a:gd name="T11" fmla="*/ 138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81" h="143">
                      <a:moveTo>
                        <a:pt x="0" y="138"/>
                      </a:moveTo>
                      <a:lnTo>
                        <a:pt x="0" y="143"/>
                      </a:lnTo>
                      <a:lnTo>
                        <a:pt x="681" y="9"/>
                      </a:lnTo>
                      <a:lnTo>
                        <a:pt x="681" y="0"/>
                      </a:lnTo>
                      <a:lnTo>
                        <a:pt x="0" y="133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53" name="Line 225"/>
                <p:cNvSpPr>
                  <a:spLocks noChangeShapeType="1"/>
                </p:cNvSpPr>
                <p:nvPr/>
              </p:nvSpPr>
              <p:spPr bwMode="auto">
                <a:xfrm flipH="1" flipV="1">
                  <a:off x="3319" y="2698"/>
                  <a:ext cx="95" cy="248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554" name="Line 226"/>
                <p:cNvSpPr>
                  <a:spLocks noChangeShapeType="1"/>
                </p:cNvSpPr>
                <p:nvPr/>
              </p:nvSpPr>
              <p:spPr bwMode="auto">
                <a:xfrm>
                  <a:off x="2982" y="2765"/>
                  <a:ext cx="89" cy="249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9555" name="Freeform 227"/>
                <p:cNvSpPr>
                  <a:spLocks/>
                </p:cNvSpPr>
                <p:nvPr/>
              </p:nvSpPr>
              <p:spPr bwMode="auto">
                <a:xfrm>
                  <a:off x="2992" y="2791"/>
                  <a:ext cx="17" cy="8"/>
                </a:xfrm>
                <a:custGeom>
                  <a:avLst/>
                  <a:gdLst>
                    <a:gd name="T0" fmla="*/ 32 w 34"/>
                    <a:gd name="T1" fmla="*/ 0 h 16"/>
                    <a:gd name="T2" fmla="*/ 33 w 34"/>
                    <a:gd name="T3" fmla="*/ 0 h 16"/>
                    <a:gd name="T4" fmla="*/ 0 w 34"/>
                    <a:gd name="T5" fmla="*/ 7 h 16"/>
                    <a:gd name="T6" fmla="*/ 0 w 34"/>
                    <a:gd name="T7" fmla="*/ 16 h 16"/>
                    <a:gd name="T8" fmla="*/ 33 w 34"/>
                    <a:gd name="T9" fmla="*/ 9 h 16"/>
                    <a:gd name="T10" fmla="*/ 34 w 34"/>
                    <a:gd name="T11" fmla="*/ 9 h 16"/>
                    <a:gd name="T12" fmla="*/ 32 w 34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16">
                      <a:moveTo>
                        <a:pt x="32" y="0"/>
                      </a:moveTo>
                      <a:lnTo>
                        <a:pt x="33" y="0"/>
                      </a:lnTo>
                      <a:lnTo>
                        <a:pt x="0" y="7"/>
                      </a:lnTo>
                      <a:lnTo>
                        <a:pt x="0" y="16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56" name="Freeform 228"/>
                <p:cNvSpPr>
                  <a:spLocks/>
                </p:cNvSpPr>
                <p:nvPr/>
              </p:nvSpPr>
              <p:spPr bwMode="auto">
                <a:xfrm>
                  <a:off x="3008" y="2791"/>
                  <a:ext cx="14" cy="10"/>
                </a:xfrm>
                <a:custGeom>
                  <a:avLst/>
                  <a:gdLst>
                    <a:gd name="T0" fmla="*/ 28 w 28"/>
                    <a:gd name="T1" fmla="*/ 16 h 18"/>
                    <a:gd name="T2" fmla="*/ 28 w 28"/>
                    <a:gd name="T3" fmla="*/ 16 h 18"/>
                    <a:gd name="T4" fmla="*/ 23 w 28"/>
                    <a:gd name="T5" fmla="*/ 9 h 18"/>
                    <a:gd name="T6" fmla="*/ 16 w 28"/>
                    <a:gd name="T7" fmla="*/ 3 h 18"/>
                    <a:gd name="T8" fmla="*/ 8 w 28"/>
                    <a:gd name="T9" fmla="*/ 0 h 18"/>
                    <a:gd name="T10" fmla="*/ 0 w 28"/>
                    <a:gd name="T11" fmla="*/ 0 h 18"/>
                    <a:gd name="T12" fmla="*/ 2 w 28"/>
                    <a:gd name="T13" fmla="*/ 9 h 18"/>
                    <a:gd name="T14" fmla="*/ 8 w 28"/>
                    <a:gd name="T15" fmla="*/ 9 h 18"/>
                    <a:gd name="T16" fmla="*/ 12 w 28"/>
                    <a:gd name="T17" fmla="*/ 10 h 18"/>
                    <a:gd name="T18" fmla="*/ 16 w 28"/>
                    <a:gd name="T19" fmla="*/ 13 h 18"/>
                    <a:gd name="T20" fmla="*/ 18 w 28"/>
                    <a:gd name="T21" fmla="*/ 18 h 18"/>
                    <a:gd name="T22" fmla="*/ 18 w 28"/>
                    <a:gd name="T23" fmla="*/ 18 h 18"/>
                    <a:gd name="T24" fmla="*/ 28 w 28"/>
                    <a:gd name="T25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8">
                      <a:moveTo>
                        <a:pt x="28" y="16"/>
                      </a:moveTo>
                      <a:lnTo>
                        <a:pt x="28" y="16"/>
                      </a:lnTo>
                      <a:lnTo>
                        <a:pt x="23" y="9"/>
                      </a:ln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9"/>
                      </a:lnTo>
                      <a:lnTo>
                        <a:pt x="8" y="9"/>
                      </a:lnTo>
                      <a:lnTo>
                        <a:pt x="12" y="10"/>
                      </a:lnTo>
                      <a:lnTo>
                        <a:pt x="16" y="13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57" name="Freeform 229"/>
                <p:cNvSpPr>
                  <a:spLocks/>
                </p:cNvSpPr>
                <p:nvPr/>
              </p:nvSpPr>
              <p:spPr bwMode="auto">
                <a:xfrm>
                  <a:off x="3014" y="2799"/>
                  <a:ext cx="8" cy="12"/>
                </a:xfrm>
                <a:custGeom>
                  <a:avLst/>
                  <a:gdLst>
                    <a:gd name="T0" fmla="*/ 2 w 16"/>
                    <a:gd name="T1" fmla="*/ 24 h 24"/>
                    <a:gd name="T2" fmla="*/ 1 w 16"/>
                    <a:gd name="T3" fmla="*/ 24 h 24"/>
                    <a:gd name="T4" fmla="*/ 9 w 16"/>
                    <a:gd name="T5" fmla="*/ 20 h 24"/>
                    <a:gd name="T6" fmla="*/ 14 w 16"/>
                    <a:gd name="T7" fmla="*/ 14 h 24"/>
                    <a:gd name="T8" fmla="*/ 16 w 16"/>
                    <a:gd name="T9" fmla="*/ 7 h 24"/>
                    <a:gd name="T10" fmla="*/ 16 w 16"/>
                    <a:gd name="T11" fmla="*/ 0 h 24"/>
                    <a:gd name="T12" fmla="*/ 6 w 16"/>
                    <a:gd name="T13" fmla="*/ 2 h 24"/>
                    <a:gd name="T14" fmla="*/ 6 w 16"/>
                    <a:gd name="T15" fmla="*/ 7 h 24"/>
                    <a:gd name="T16" fmla="*/ 5 w 16"/>
                    <a:gd name="T17" fmla="*/ 11 h 24"/>
                    <a:gd name="T18" fmla="*/ 4 w 16"/>
                    <a:gd name="T19" fmla="*/ 14 h 24"/>
                    <a:gd name="T20" fmla="*/ 1 w 16"/>
                    <a:gd name="T21" fmla="*/ 15 h 24"/>
                    <a:gd name="T22" fmla="*/ 0 w 16"/>
                    <a:gd name="T23" fmla="*/ 15 h 24"/>
                    <a:gd name="T24" fmla="*/ 2 w 16"/>
                    <a:gd name="T2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" h="24">
                      <a:moveTo>
                        <a:pt x="2" y="24"/>
                      </a:moveTo>
                      <a:lnTo>
                        <a:pt x="1" y="24"/>
                      </a:lnTo>
                      <a:lnTo>
                        <a:pt x="9" y="20"/>
                      </a:lnTo>
                      <a:lnTo>
                        <a:pt x="14" y="14"/>
                      </a:lnTo>
                      <a:lnTo>
                        <a:pt x="16" y="7"/>
                      </a:lnTo>
                      <a:lnTo>
                        <a:pt x="16" y="0"/>
                      </a:lnTo>
                      <a:lnTo>
                        <a:pt x="6" y="2"/>
                      </a:lnTo>
                      <a:lnTo>
                        <a:pt x="6" y="7"/>
                      </a:lnTo>
                      <a:lnTo>
                        <a:pt x="5" y="11"/>
                      </a:lnTo>
                      <a:lnTo>
                        <a:pt x="4" y="14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58" name="Freeform 230"/>
                <p:cNvSpPr>
                  <a:spLocks/>
                </p:cNvSpPr>
                <p:nvPr/>
              </p:nvSpPr>
              <p:spPr bwMode="auto">
                <a:xfrm>
                  <a:off x="3001" y="2802"/>
                  <a:ext cx="14" cy="9"/>
                </a:xfrm>
                <a:custGeom>
                  <a:avLst/>
                  <a:gdLst>
                    <a:gd name="T0" fmla="*/ 0 w 28"/>
                    <a:gd name="T1" fmla="*/ 3 h 19"/>
                    <a:gd name="T2" fmla="*/ 0 w 28"/>
                    <a:gd name="T3" fmla="*/ 3 h 19"/>
                    <a:gd name="T4" fmla="*/ 5 w 28"/>
                    <a:gd name="T5" fmla="*/ 10 h 19"/>
                    <a:gd name="T6" fmla="*/ 12 w 28"/>
                    <a:gd name="T7" fmla="*/ 15 h 19"/>
                    <a:gd name="T8" fmla="*/ 20 w 28"/>
                    <a:gd name="T9" fmla="*/ 19 h 19"/>
                    <a:gd name="T10" fmla="*/ 28 w 28"/>
                    <a:gd name="T11" fmla="*/ 19 h 19"/>
                    <a:gd name="T12" fmla="*/ 26 w 28"/>
                    <a:gd name="T13" fmla="*/ 10 h 19"/>
                    <a:gd name="T14" fmla="*/ 20 w 28"/>
                    <a:gd name="T15" fmla="*/ 10 h 19"/>
                    <a:gd name="T16" fmla="*/ 16 w 28"/>
                    <a:gd name="T17" fmla="*/ 9 h 19"/>
                    <a:gd name="T18" fmla="*/ 12 w 28"/>
                    <a:gd name="T19" fmla="*/ 5 h 19"/>
                    <a:gd name="T20" fmla="*/ 9 w 28"/>
                    <a:gd name="T21" fmla="*/ 0 h 19"/>
                    <a:gd name="T22" fmla="*/ 9 w 28"/>
                    <a:gd name="T23" fmla="*/ 0 h 19"/>
                    <a:gd name="T24" fmla="*/ 0 w 28"/>
                    <a:gd name="T2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19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5" y="10"/>
                      </a:lnTo>
                      <a:lnTo>
                        <a:pt x="12" y="15"/>
                      </a:lnTo>
                      <a:lnTo>
                        <a:pt x="20" y="19"/>
                      </a:lnTo>
                      <a:lnTo>
                        <a:pt x="28" y="19"/>
                      </a:lnTo>
                      <a:lnTo>
                        <a:pt x="26" y="10"/>
                      </a:lnTo>
                      <a:lnTo>
                        <a:pt x="20" y="10"/>
                      </a:lnTo>
                      <a:lnTo>
                        <a:pt x="16" y="9"/>
                      </a:lnTo>
                      <a:lnTo>
                        <a:pt x="12" y="5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59" name="Freeform 231"/>
                <p:cNvSpPr>
                  <a:spLocks/>
                </p:cNvSpPr>
                <p:nvPr/>
              </p:nvSpPr>
              <p:spPr bwMode="auto">
                <a:xfrm>
                  <a:off x="3001" y="2791"/>
                  <a:ext cx="8" cy="12"/>
                </a:xfrm>
                <a:custGeom>
                  <a:avLst/>
                  <a:gdLst>
                    <a:gd name="T0" fmla="*/ 17 w 17"/>
                    <a:gd name="T1" fmla="*/ 9 h 24"/>
                    <a:gd name="T2" fmla="*/ 16 w 17"/>
                    <a:gd name="T3" fmla="*/ 0 h 24"/>
                    <a:gd name="T4" fmla="*/ 8 w 17"/>
                    <a:gd name="T5" fmla="*/ 3 h 24"/>
                    <a:gd name="T6" fmla="*/ 2 w 17"/>
                    <a:gd name="T7" fmla="*/ 9 h 24"/>
                    <a:gd name="T8" fmla="*/ 0 w 17"/>
                    <a:gd name="T9" fmla="*/ 17 h 24"/>
                    <a:gd name="T10" fmla="*/ 1 w 17"/>
                    <a:gd name="T11" fmla="*/ 24 h 24"/>
                    <a:gd name="T12" fmla="*/ 10 w 17"/>
                    <a:gd name="T13" fmla="*/ 21 h 24"/>
                    <a:gd name="T14" fmla="*/ 9 w 17"/>
                    <a:gd name="T15" fmla="*/ 17 h 24"/>
                    <a:gd name="T16" fmla="*/ 9 w 17"/>
                    <a:gd name="T17" fmla="*/ 13 h 24"/>
                    <a:gd name="T18" fmla="*/ 13 w 17"/>
                    <a:gd name="T19" fmla="*/ 10 h 24"/>
                    <a:gd name="T20" fmla="*/ 16 w 17"/>
                    <a:gd name="T21" fmla="*/ 9 h 24"/>
                    <a:gd name="T22" fmla="*/ 15 w 17"/>
                    <a:gd name="T23" fmla="*/ 0 h 24"/>
                    <a:gd name="T24" fmla="*/ 17 w 17"/>
                    <a:gd name="T25" fmla="*/ 9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24">
                      <a:moveTo>
                        <a:pt x="17" y="9"/>
                      </a:move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1" y="24"/>
                      </a:lnTo>
                      <a:lnTo>
                        <a:pt x="10" y="21"/>
                      </a:lnTo>
                      <a:lnTo>
                        <a:pt x="9" y="17"/>
                      </a:lnTo>
                      <a:lnTo>
                        <a:pt x="9" y="13"/>
                      </a:lnTo>
                      <a:lnTo>
                        <a:pt x="13" y="10"/>
                      </a:lnTo>
                      <a:lnTo>
                        <a:pt x="16" y="9"/>
                      </a:lnTo>
                      <a:lnTo>
                        <a:pt x="15" y="0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60" name="Freeform 232"/>
                <p:cNvSpPr>
                  <a:spLocks/>
                </p:cNvSpPr>
                <p:nvPr/>
              </p:nvSpPr>
              <p:spPr bwMode="auto">
                <a:xfrm>
                  <a:off x="2989" y="2791"/>
                  <a:ext cx="20" cy="8"/>
                </a:xfrm>
                <a:custGeom>
                  <a:avLst/>
                  <a:gdLst>
                    <a:gd name="T0" fmla="*/ 10 w 40"/>
                    <a:gd name="T1" fmla="*/ 10 h 16"/>
                    <a:gd name="T2" fmla="*/ 6 w 40"/>
                    <a:gd name="T3" fmla="*/ 16 h 16"/>
                    <a:gd name="T4" fmla="*/ 12 w 40"/>
                    <a:gd name="T5" fmla="*/ 15 h 16"/>
                    <a:gd name="T6" fmla="*/ 21 w 40"/>
                    <a:gd name="T7" fmla="*/ 12 h 16"/>
                    <a:gd name="T8" fmla="*/ 32 w 40"/>
                    <a:gd name="T9" fmla="*/ 10 h 16"/>
                    <a:gd name="T10" fmla="*/ 40 w 40"/>
                    <a:gd name="T11" fmla="*/ 9 h 16"/>
                    <a:gd name="T12" fmla="*/ 38 w 40"/>
                    <a:gd name="T13" fmla="*/ 0 h 16"/>
                    <a:gd name="T14" fmla="*/ 32 w 40"/>
                    <a:gd name="T15" fmla="*/ 1 h 16"/>
                    <a:gd name="T16" fmla="*/ 21 w 40"/>
                    <a:gd name="T17" fmla="*/ 3 h 16"/>
                    <a:gd name="T18" fmla="*/ 9 w 40"/>
                    <a:gd name="T19" fmla="*/ 5 h 16"/>
                    <a:gd name="T20" fmla="*/ 6 w 40"/>
                    <a:gd name="T21" fmla="*/ 7 h 16"/>
                    <a:gd name="T22" fmla="*/ 1 w 40"/>
                    <a:gd name="T23" fmla="*/ 12 h 16"/>
                    <a:gd name="T24" fmla="*/ 6 w 40"/>
                    <a:gd name="T25" fmla="*/ 7 h 16"/>
                    <a:gd name="T26" fmla="*/ 0 w 40"/>
                    <a:gd name="T27" fmla="*/ 8 h 16"/>
                    <a:gd name="T28" fmla="*/ 1 w 40"/>
                    <a:gd name="T29" fmla="*/ 12 h 16"/>
                    <a:gd name="T30" fmla="*/ 10 w 40"/>
                    <a:gd name="T31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" h="16">
                      <a:moveTo>
                        <a:pt x="10" y="10"/>
                      </a:moveTo>
                      <a:lnTo>
                        <a:pt x="6" y="16"/>
                      </a:lnTo>
                      <a:lnTo>
                        <a:pt x="12" y="15"/>
                      </a:lnTo>
                      <a:lnTo>
                        <a:pt x="21" y="12"/>
                      </a:lnTo>
                      <a:lnTo>
                        <a:pt x="32" y="10"/>
                      </a:lnTo>
                      <a:lnTo>
                        <a:pt x="40" y="9"/>
                      </a:lnTo>
                      <a:lnTo>
                        <a:pt x="38" y="0"/>
                      </a:lnTo>
                      <a:lnTo>
                        <a:pt x="32" y="1"/>
                      </a:lnTo>
                      <a:lnTo>
                        <a:pt x="21" y="3"/>
                      </a:lnTo>
                      <a:lnTo>
                        <a:pt x="9" y="5"/>
                      </a:lnTo>
                      <a:lnTo>
                        <a:pt x="6" y="7"/>
                      </a:lnTo>
                      <a:lnTo>
                        <a:pt x="1" y="12"/>
                      </a:lnTo>
                      <a:lnTo>
                        <a:pt x="6" y="7"/>
                      </a:lnTo>
                      <a:lnTo>
                        <a:pt x="0" y="8"/>
                      </a:lnTo>
                      <a:lnTo>
                        <a:pt x="1" y="12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61" name="Freeform 233"/>
                <p:cNvSpPr>
                  <a:spLocks/>
                </p:cNvSpPr>
                <p:nvPr/>
              </p:nvSpPr>
              <p:spPr bwMode="auto">
                <a:xfrm>
                  <a:off x="2992" y="2795"/>
                  <a:ext cx="10" cy="2"/>
                </a:xfrm>
                <a:custGeom>
                  <a:avLst/>
                  <a:gdLst>
                    <a:gd name="T0" fmla="*/ 0 w 21"/>
                    <a:gd name="T1" fmla="*/ 3 h 3"/>
                    <a:gd name="T2" fmla="*/ 21 w 21"/>
                    <a:gd name="T3" fmla="*/ 0 h 3"/>
                    <a:gd name="T4" fmla="*/ 0 w 2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3">
                      <a:moveTo>
                        <a:pt x="0" y="3"/>
                      </a:moveTo>
                      <a:lnTo>
                        <a:pt x="2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62" name="Freeform 234"/>
                <p:cNvSpPr>
                  <a:spLocks/>
                </p:cNvSpPr>
                <p:nvPr/>
              </p:nvSpPr>
              <p:spPr bwMode="auto">
                <a:xfrm>
                  <a:off x="2992" y="2793"/>
                  <a:ext cx="10" cy="6"/>
                </a:xfrm>
                <a:custGeom>
                  <a:avLst/>
                  <a:gdLst>
                    <a:gd name="T0" fmla="*/ 21 w 21"/>
                    <a:gd name="T1" fmla="*/ 5 h 13"/>
                    <a:gd name="T2" fmla="*/ 21 w 21"/>
                    <a:gd name="T3" fmla="*/ 0 h 13"/>
                    <a:gd name="T4" fmla="*/ 0 w 21"/>
                    <a:gd name="T5" fmla="*/ 4 h 13"/>
                    <a:gd name="T6" fmla="*/ 0 w 21"/>
                    <a:gd name="T7" fmla="*/ 13 h 13"/>
                    <a:gd name="T8" fmla="*/ 21 w 21"/>
                    <a:gd name="T9" fmla="*/ 9 h 13"/>
                    <a:gd name="T10" fmla="*/ 21 w 21"/>
                    <a:gd name="T11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3">
                      <a:moveTo>
                        <a:pt x="21" y="5"/>
                      </a:moveTo>
                      <a:lnTo>
                        <a:pt x="21" y="0"/>
                      </a:ln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21" y="9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563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982" y="2697"/>
                  <a:ext cx="341" cy="66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 type="none" w="sm" len="sm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39564" name="Text Box 236"/>
              <p:cNvSpPr txBox="1">
                <a:spLocks noChangeArrowheads="1"/>
              </p:cNvSpPr>
              <p:nvPr/>
            </p:nvSpPr>
            <p:spPr bwMode="auto">
              <a:xfrm>
                <a:off x="4512" y="3216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sm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>
                    <a:effectLst/>
                  </a:rPr>
                  <a:t>Message</a:t>
                </a:r>
              </a:p>
            </p:txBody>
          </p:sp>
          <p:graphicFrame>
            <p:nvGraphicFramePr>
              <p:cNvPr id="739565" name="Object 237"/>
              <p:cNvGraphicFramePr>
                <a:graphicFrameLocks/>
              </p:cNvGraphicFramePr>
              <p:nvPr/>
            </p:nvGraphicFramePr>
            <p:xfrm>
              <a:off x="5088" y="2544"/>
              <a:ext cx="432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4" name="ClipArt" r:id="rId15" imgW="3190680" imgH="3747960" progId="MS_ClipArt_Gallery.2">
                      <p:embed/>
                    </p:oleObj>
                  </mc:Choice>
                  <mc:Fallback>
                    <p:oleObj name="ClipArt" r:id="rId15" imgW="3190680" imgH="374796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8" y="2544"/>
                            <a:ext cx="432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9566" name="Object 238"/>
              <p:cNvGraphicFramePr>
                <a:graphicFrameLocks noChangeAspect="1"/>
              </p:cNvGraphicFramePr>
              <p:nvPr/>
            </p:nvGraphicFramePr>
            <p:xfrm>
              <a:off x="4896" y="2976"/>
              <a:ext cx="187" cy="2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5" name="Clip" r:id="rId17" imgW="1992960" imgH="3468960" progId="MS_ClipArt_Gallery.2">
                      <p:embed/>
                    </p:oleObj>
                  </mc:Choice>
                  <mc:Fallback>
                    <p:oleObj name="Clip" r:id="rId17" imgW="199296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6" y="2976"/>
                            <a:ext cx="187" cy="2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39567" name="Group 239"/>
            <p:cNvGrpSpPr>
              <a:grpSpLocks/>
            </p:cNvGrpSpPr>
            <p:nvPr/>
          </p:nvGrpSpPr>
          <p:grpSpPr bwMode="auto">
            <a:xfrm>
              <a:off x="5232" y="2688"/>
              <a:ext cx="211" cy="127"/>
              <a:chOff x="3792" y="2735"/>
              <a:chExt cx="477" cy="287"/>
            </a:xfrm>
          </p:grpSpPr>
          <p:sp>
            <p:nvSpPr>
              <p:cNvPr id="739568" name="Freeform 240"/>
              <p:cNvSpPr>
                <a:spLocks/>
              </p:cNvSpPr>
              <p:nvPr/>
            </p:nvSpPr>
            <p:spPr bwMode="auto">
              <a:xfrm>
                <a:off x="4178" y="2758"/>
                <a:ext cx="83" cy="148"/>
              </a:xfrm>
              <a:custGeom>
                <a:avLst/>
                <a:gdLst>
                  <a:gd name="T0" fmla="*/ 0 w 582"/>
                  <a:gd name="T1" fmla="*/ 147 h 1037"/>
                  <a:gd name="T2" fmla="*/ 252 w 582"/>
                  <a:gd name="T3" fmla="*/ 388 h 1037"/>
                  <a:gd name="T4" fmla="*/ 282 w 582"/>
                  <a:gd name="T5" fmla="*/ 686 h 1037"/>
                  <a:gd name="T6" fmla="*/ 189 w 582"/>
                  <a:gd name="T7" fmla="*/ 964 h 1037"/>
                  <a:gd name="T8" fmla="*/ 506 w 582"/>
                  <a:gd name="T9" fmla="*/ 1037 h 1037"/>
                  <a:gd name="T10" fmla="*/ 582 w 582"/>
                  <a:gd name="T11" fmla="*/ 653 h 1037"/>
                  <a:gd name="T12" fmla="*/ 515 w 582"/>
                  <a:gd name="T13" fmla="*/ 346 h 1037"/>
                  <a:gd name="T14" fmla="*/ 224 w 582"/>
                  <a:gd name="T15" fmla="*/ 0 h 1037"/>
                  <a:gd name="T16" fmla="*/ 0 w 582"/>
                  <a:gd name="T17" fmla="*/ 147 h 1037"/>
                  <a:gd name="T18" fmla="*/ 0 w 582"/>
                  <a:gd name="T19" fmla="*/ 14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037">
                    <a:moveTo>
                      <a:pt x="0" y="147"/>
                    </a:moveTo>
                    <a:lnTo>
                      <a:pt x="252" y="388"/>
                    </a:lnTo>
                    <a:lnTo>
                      <a:pt x="282" y="686"/>
                    </a:lnTo>
                    <a:lnTo>
                      <a:pt x="189" y="964"/>
                    </a:lnTo>
                    <a:lnTo>
                      <a:pt x="506" y="1037"/>
                    </a:lnTo>
                    <a:lnTo>
                      <a:pt x="582" y="653"/>
                    </a:lnTo>
                    <a:lnTo>
                      <a:pt x="515" y="346"/>
                    </a:lnTo>
                    <a:lnTo>
                      <a:pt x="224" y="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69" name="Freeform 241"/>
              <p:cNvSpPr>
                <a:spLocks/>
              </p:cNvSpPr>
              <p:nvPr/>
            </p:nvSpPr>
            <p:spPr bwMode="auto">
              <a:xfrm>
                <a:off x="3798" y="2744"/>
                <a:ext cx="455" cy="268"/>
              </a:xfrm>
              <a:custGeom>
                <a:avLst/>
                <a:gdLst>
                  <a:gd name="T0" fmla="*/ 0 w 3190"/>
                  <a:gd name="T1" fmla="*/ 1513 h 1874"/>
                  <a:gd name="T2" fmla="*/ 130 w 3190"/>
                  <a:gd name="T3" fmla="*/ 1238 h 1874"/>
                  <a:gd name="T4" fmla="*/ 1569 w 3190"/>
                  <a:gd name="T5" fmla="*/ 759 h 1874"/>
                  <a:gd name="T6" fmla="*/ 1548 w 3190"/>
                  <a:gd name="T7" fmla="*/ 578 h 1874"/>
                  <a:gd name="T8" fmla="*/ 1848 w 3190"/>
                  <a:gd name="T9" fmla="*/ 477 h 1874"/>
                  <a:gd name="T10" fmla="*/ 2063 w 3190"/>
                  <a:gd name="T11" fmla="*/ 173 h 1874"/>
                  <a:gd name="T12" fmla="*/ 2333 w 3190"/>
                  <a:gd name="T13" fmla="*/ 25 h 1874"/>
                  <a:gd name="T14" fmla="*/ 2612 w 3190"/>
                  <a:gd name="T15" fmla="*/ 0 h 1874"/>
                  <a:gd name="T16" fmla="*/ 2958 w 3190"/>
                  <a:gd name="T17" fmla="*/ 118 h 1874"/>
                  <a:gd name="T18" fmla="*/ 2375 w 3190"/>
                  <a:gd name="T19" fmla="*/ 574 h 1874"/>
                  <a:gd name="T20" fmla="*/ 2532 w 3190"/>
                  <a:gd name="T21" fmla="*/ 918 h 1874"/>
                  <a:gd name="T22" fmla="*/ 3190 w 3190"/>
                  <a:gd name="T23" fmla="*/ 1032 h 1874"/>
                  <a:gd name="T24" fmla="*/ 2988 w 3190"/>
                  <a:gd name="T25" fmla="*/ 1305 h 1874"/>
                  <a:gd name="T26" fmla="*/ 2700 w 3190"/>
                  <a:gd name="T27" fmla="*/ 1486 h 1874"/>
                  <a:gd name="T28" fmla="*/ 2414 w 3190"/>
                  <a:gd name="T29" fmla="*/ 1486 h 1874"/>
                  <a:gd name="T30" fmla="*/ 2050 w 3190"/>
                  <a:gd name="T31" fmla="*/ 1348 h 1874"/>
                  <a:gd name="T32" fmla="*/ 1751 w 3190"/>
                  <a:gd name="T33" fmla="*/ 1461 h 1874"/>
                  <a:gd name="T34" fmla="*/ 1653 w 3190"/>
                  <a:gd name="T35" fmla="*/ 1226 h 1874"/>
                  <a:gd name="T36" fmla="*/ 1426 w 3190"/>
                  <a:gd name="T37" fmla="*/ 1559 h 1874"/>
                  <a:gd name="T38" fmla="*/ 1270 w 3190"/>
                  <a:gd name="T39" fmla="*/ 1412 h 1874"/>
                  <a:gd name="T40" fmla="*/ 1122 w 3190"/>
                  <a:gd name="T41" fmla="*/ 1668 h 1874"/>
                  <a:gd name="T42" fmla="*/ 983 w 3190"/>
                  <a:gd name="T43" fmla="*/ 1486 h 1874"/>
                  <a:gd name="T44" fmla="*/ 819 w 3190"/>
                  <a:gd name="T45" fmla="*/ 1765 h 1874"/>
                  <a:gd name="T46" fmla="*/ 713 w 3190"/>
                  <a:gd name="T47" fmla="*/ 1575 h 1874"/>
                  <a:gd name="T48" fmla="*/ 535 w 3190"/>
                  <a:gd name="T49" fmla="*/ 1845 h 1874"/>
                  <a:gd name="T50" fmla="*/ 396 w 3190"/>
                  <a:gd name="T51" fmla="*/ 1702 h 1874"/>
                  <a:gd name="T52" fmla="*/ 270 w 3190"/>
                  <a:gd name="T53" fmla="*/ 1874 h 1874"/>
                  <a:gd name="T54" fmla="*/ 92 w 3190"/>
                  <a:gd name="T55" fmla="*/ 1718 h 1874"/>
                  <a:gd name="T56" fmla="*/ 0 w 3190"/>
                  <a:gd name="T57" fmla="*/ 1513 h 1874"/>
                  <a:gd name="T58" fmla="*/ 0 w 3190"/>
                  <a:gd name="T59" fmla="*/ 1513 h 1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0" h="1874">
                    <a:moveTo>
                      <a:pt x="0" y="1513"/>
                    </a:moveTo>
                    <a:lnTo>
                      <a:pt x="130" y="1238"/>
                    </a:lnTo>
                    <a:lnTo>
                      <a:pt x="1569" y="759"/>
                    </a:lnTo>
                    <a:lnTo>
                      <a:pt x="1548" y="578"/>
                    </a:lnTo>
                    <a:lnTo>
                      <a:pt x="1848" y="477"/>
                    </a:lnTo>
                    <a:lnTo>
                      <a:pt x="2063" y="173"/>
                    </a:lnTo>
                    <a:lnTo>
                      <a:pt x="2333" y="25"/>
                    </a:lnTo>
                    <a:lnTo>
                      <a:pt x="2612" y="0"/>
                    </a:lnTo>
                    <a:lnTo>
                      <a:pt x="2958" y="118"/>
                    </a:lnTo>
                    <a:lnTo>
                      <a:pt x="2375" y="574"/>
                    </a:lnTo>
                    <a:lnTo>
                      <a:pt x="2532" y="918"/>
                    </a:lnTo>
                    <a:lnTo>
                      <a:pt x="3190" y="1032"/>
                    </a:lnTo>
                    <a:lnTo>
                      <a:pt x="2988" y="1305"/>
                    </a:lnTo>
                    <a:lnTo>
                      <a:pt x="2700" y="1486"/>
                    </a:lnTo>
                    <a:lnTo>
                      <a:pt x="2414" y="1486"/>
                    </a:lnTo>
                    <a:lnTo>
                      <a:pt x="2050" y="1348"/>
                    </a:lnTo>
                    <a:lnTo>
                      <a:pt x="1751" y="1461"/>
                    </a:lnTo>
                    <a:lnTo>
                      <a:pt x="1653" y="1226"/>
                    </a:lnTo>
                    <a:lnTo>
                      <a:pt x="1426" y="1559"/>
                    </a:lnTo>
                    <a:lnTo>
                      <a:pt x="1270" y="1412"/>
                    </a:lnTo>
                    <a:lnTo>
                      <a:pt x="1122" y="1668"/>
                    </a:lnTo>
                    <a:lnTo>
                      <a:pt x="983" y="1486"/>
                    </a:lnTo>
                    <a:lnTo>
                      <a:pt x="819" y="1765"/>
                    </a:lnTo>
                    <a:lnTo>
                      <a:pt x="713" y="1575"/>
                    </a:lnTo>
                    <a:lnTo>
                      <a:pt x="535" y="1845"/>
                    </a:lnTo>
                    <a:lnTo>
                      <a:pt x="396" y="1702"/>
                    </a:lnTo>
                    <a:lnTo>
                      <a:pt x="270" y="1874"/>
                    </a:lnTo>
                    <a:lnTo>
                      <a:pt x="92" y="1718"/>
                    </a:lnTo>
                    <a:lnTo>
                      <a:pt x="0" y="1513"/>
                    </a:lnTo>
                    <a:lnTo>
                      <a:pt x="0" y="151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0" name="Freeform 242"/>
              <p:cNvSpPr>
                <a:spLocks/>
              </p:cNvSpPr>
              <p:nvPr/>
            </p:nvSpPr>
            <p:spPr bwMode="auto">
              <a:xfrm>
                <a:off x="3815" y="2874"/>
                <a:ext cx="221" cy="85"/>
              </a:xfrm>
              <a:custGeom>
                <a:avLst/>
                <a:gdLst>
                  <a:gd name="T0" fmla="*/ 33 w 1544"/>
                  <a:gd name="T1" fmla="*/ 539 h 594"/>
                  <a:gd name="T2" fmla="*/ 0 w 1544"/>
                  <a:gd name="T3" fmla="*/ 594 h 594"/>
                  <a:gd name="T4" fmla="*/ 35 w 1544"/>
                  <a:gd name="T5" fmla="*/ 590 h 594"/>
                  <a:gd name="T6" fmla="*/ 1507 w 1544"/>
                  <a:gd name="T7" fmla="*/ 83 h 594"/>
                  <a:gd name="T8" fmla="*/ 1544 w 1544"/>
                  <a:gd name="T9" fmla="*/ 0 h 594"/>
                  <a:gd name="T10" fmla="*/ 33 w 1544"/>
                  <a:gd name="T11" fmla="*/ 539 h 594"/>
                  <a:gd name="T12" fmla="*/ 33 w 1544"/>
                  <a:gd name="T13" fmla="*/ 539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4" h="594">
                    <a:moveTo>
                      <a:pt x="33" y="539"/>
                    </a:moveTo>
                    <a:lnTo>
                      <a:pt x="0" y="594"/>
                    </a:lnTo>
                    <a:lnTo>
                      <a:pt x="35" y="590"/>
                    </a:lnTo>
                    <a:lnTo>
                      <a:pt x="1507" y="83"/>
                    </a:lnTo>
                    <a:lnTo>
                      <a:pt x="1544" y="0"/>
                    </a:lnTo>
                    <a:lnTo>
                      <a:pt x="33" y="539"/>
                    </a:lnTo>
                    <a:lnTo>
                      <a:pt x="33" y="539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1" name="Freeform 243"/>
              <p:cNvSpPr>
                <a:spLocks/>
              </p:cNvSpPr>
              <p:nvPr/>
            </p:nvSpPr>
            <p:spPr bwMode="auto">
              <a:xfrm>
                <a:off x="4031" y="2824"/>
                <a:ext cx="91" cy="106"/>
              </a:xfrm>
              <a:custGeom>
                <a:avLst/>
                <a:gdLst>
                  <a:gd name="T0" fmla="*/ 0 w 637"/>
                  <a:gd name="T1" fmla="*/ 122 h 742"/>
                  <a:gd name="T2" fmla="*/ 38 w 637"/>
                  <a:gd name="T3" fmla="*/ 249 h 742"/>
                  <a:gd name="T4" fmla="*/ 142 w 637"/>
                  <a:gd name="T5" fmla="*/ 232 h 742"/>
                  <a:gd name="T6" fmla="*/ 215 w 637"/>
                  <a:gd name="T7" fmla="*/ 510 h 742"/>
                  <a:gd name="T8" fmla="*/ 101 w 637"/>
                  <a:gd name="T9" fmla="*/ 552 h 742"/>
                  <a:gd name="T10" fmla="*/ 165 w 637"/>
                  <a:gd name="T11" fmla="*/ 742 h 742"/>
                  <a:gd name="T12" fmla="*/ 388 w 637"/>
                  <a:gd name="T13" fmla="*/ 653 h 742"/>
                  <a:gd name="T14" fmla="*/ 637 w 637"/>
                  <a:gd name="T15" fmla="*/ 425 h 742"/>
                  <a:gd name="T16" fmla="*/ 282 w 637"/>
                  <a:gd name="T17" fmla="*/ 439 h 742"/>
                  <a:gd name="T18" fmla="*/ 557 w 637"/>
                  <a:gd name="T19" fmla="*/ 202 h 742"/>
                  <a:gd name="T20" fmla="*/ 241 w 637"/>
                  <a:gd name="T21" fmla="*/ 182 h 742"/>
                  <a:gd name="T22" fmla="*/ 536 w 637"/>
                  <a:gd name="T23" fmla="*/ 0 h 742"/>
                  <a:gd name="T24" fmla="*/ 257 w 637"/>
                  <a:gd name="T25" fmla="*/ 21 h 742"/>
                  <a:gd name="T26" fmla="*/ 0 w 637"/>
                  <a:gd name="T27" fmla="*/ 122 h 742"/>
                  <a:gd name="T28" fmla="*/ 0 w 637"/>
                  <a:gd name="T29" fmla="*/ 12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7" h="742">
                    <a:moveTo>
                      <a:pt x="0" y="122"/>
                    </a:moveTo>
                    <a:lnTo>
                      <a:pt x="38" y="249"/>
                    </a:lnTo>
                    <a:lnTo>
                      <a:pt x="142" y="232"/>
                    </a:lnTo>
                    <a:lnTo>
                      <a:pt x="215" y="510"/>
                    </a:lnTo>
                    <a:lnTo>
                      <a:pt x="101" y="552"/>
                    </a:lnTo>
                    <a:lnTo>
                      <a:pt x="165" y="742"/>
                    </a:lnTo>
                    <a:lnTo>
                      <a:pt x="388" y="653"/>
                    </a:lnTo>
                    <a:lnTo>
                      <a:pt x="637" y="425"/>
                    </a:lnTo>
                    <a:lnTo>
                      <a:pt x="282" y="439"/>
                    </a:lnTo>
                    <a:lnTo>
                      <a:pt x="557" y="202"/>
                    </a:lnTo>
                    <a:lnTo>
                      <a:pt x="241" y="182"/>
                    </a:lnTo>
                    <a:lnTo>
                      <a:pt x="536" y="0"/>
                    </a:lnTo>
                    <a:lnTo>
                      <a:pt x="257" y="21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2" name="Freeform 244"/>
              <p:cNvSpPr>
                <a:spLocks/>
              </p:cNvSpPr>
              <p:nvPr/>
            </p:nvSpPr>
            <p:spPr bwMode="auto">
              <a:xfrm>
                <a:off x="3819" y="2905"/>
                <a:ext cx="202" cy="87"/>
              </a:xfrm>
              <a:custGeom>
                <a:avLst/>
                <a:gdLst>
                  <a:gd name="T0" fmla="*/ 25 w 1418"/>
                  <a:gd name="T1" fmla="*/ 421 h 611"/>
                  <a:gd name="T2" fmla="*/ 0 w 1418"/>
                  <a:gd name="T3" fmla="*/ 471 h 611"/>
                  <a:gd name="T4" fmla="*/ 127 w 1418"/>
                  <a:gd name="T5" fmla="*/ 611 h 611"/>
                  <a:gd name="T6" fmla="*/ 245 w 1418"/>
                  <a:gd name="T7" fmla="*/ 434 h 611"/>
                  <a:gd name="T8" fmla="*/ 397 w 1418"/>
                  <a:gd name="T9" fmla="*/ 589 h 611"/>
                  <a:gd name="T10" fmla="*/ 548 w 1418"/>
                  <a:gd name="T11" fmla="*/ 333 h 611"/>
                  <a:gd name="T12" fmla="*/ 684 w 1418"/>
                  <a:gd name="T13" fmla="*/ 492 h 611"/>
                  <a:gd name="T14" fmla="*/ 857 w 1418"/>
                  <a:gd name="T15" fmla="*/ 239 h 611"/>
                  <a:gd name="T16" fmla="*/ 966 w 1418"/>
                  <a:gd name="T17" fmla="*/ 404 h 611"/>
                  <a:gd name="T18" fmla="*/ 1127 w 1418"/>
                  <a:gd name="T19" fmla="*/ 152 h 611"/>
                  <a:gd name="T20" fmla="*/ 1266 w 1418"/>
                  <a:gd name="T21" fmla="*/ 303 h 611"/>
                  <a:gd name="T22" fmla="*/ 1418 w 1418"/>
                  <a:gd name="T23" fmla="*/ 42 h 611"/>
                  <a:gd name="T24" fmla="*/ 1380 w 1418"/>
                  <a:gd name="T25" fmla="*/ 0 h 611"/>
                  <a:gd name="T26" fmla="*/ 25 w 1418"/>
                  <a:gd name="T27" fmla="*/ 421 h 611"/>
                  <a:gd name="T28" fmla="*/ 25 w 1418"/>
                  <a:gd name="T29" fmla="*/ 42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8" h="611">
                    <a:moveTo>
                      <a:pt x="25" y="421"/>
                    </a:moveTo>
                    <a:lnTo>
                      <a:pt x="0" y="471"/>
                    </a:lnTo>
                    <a:lnTo>
                      <a:pt x="127" y="611"/>
                    </a:lnTo>
                    <a:lnTo>
                      <a:pt x="245" y="434"/>
                    </a:lnTo>
                    <a:lnTo>
                      <a:pt x="397" y="589"/>
                    </a:lnTo>
                    <a:lnTo>
                      <a:pt x="548" y="333"/>
                    </a:lnTo>
                    <a:lnTo>
                      <a:pt x="684" y="492"/>
                    </a:lnTo>
                    <a:lnTo>
                      <a:pt x="857" y="239"/>
                    </a:lnTo>
                    <a:lnTo>
                      <a:pt x="966" y="404"/>
                    </a:lnTo>
                    <a:lnTo>
                      <a:pt x="1127" y="152"/>
                    </a:lnTo>
                    <a:lnTo>
                      <a:pt x="1266" y="303"/>
                    </a:lnTo>
                    <a:lnTo>
                      <a:pt x="1418" y="42"/>
                    </a:lnTo>
                    <a:lnTo>
                      <a:pt x="1380" y="0"/>
                    </a:lnTo>
                    <a:lnTo>
                      <a:pt x="25" y="421"/>
                    </a:lnTo>
                    <a:lnTo>
                      <a:pt x="25" y="42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3" name="Freeform 245"/>
              <p:cNvSpPr>
                <a:spLocks/>
              </p:cNvSpPr>
              <p:nvPr/>
            </p:nvSpPr>
            <p:spPr bwMode="auto">
              <a:xfrm>
                <a:off x="3814" y="2857"/>
                <a:ext cx="223" cy="80"/>
              </a:xfrm>
              <a:custGeom>
                <a:avLst/>
                <a:gdLst>
                  <a:gd name="T0" fmla="*/ 32 w 1564"/>
                  <a:gd name="T1" fmla="*/ 467 h 563"/>
                  <a:gd name="T2" fmla="*/ 0 w 1564"/>
                  <a:gd name="T3" fmla="*/ 563 h 563"/>
                  <a:gd name="T4" fmla="*/ 1564 w 1564"/>
                  <a:gd name="T5" fmla="*/ 39 h 563"/>
                  <a:gd name="T6" fmla="*/ 1478 w 1564"/>
                  <a:gd name="T7" fmla="*/ 0 h 563"/>
                  <a:gd name="T8" fmla="*/ 32 w 1564"/>
                  <a:gd name="T9" fmla="*/ 467 h 563"/>
                  <a:gd name="T10" fmla="*/ 32 w 1564"/>
                  <a:gd name="T11" fmla="*/ 467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4" h="563">
                    <a:moveTo>
                      <a:pt x="32" y="467"/>
                    </a:moveTo>
                    <a:lnTo>
                      <a:pt x="0" y="563"/>
                    </a:lnTo>
                    <a:lnTo>
                      <a:pt x="1564" y="39"/>
                    </a:lnTo>
                    <a:lnTo>
                      <a:pt x="1478" y="0"/>
                    </a:lnTo>
                    <a:lnTo>
                      <a:pt x="32" y="467"/>
                    </a:lnTo>
                    <a:lnTo>
                      <a:pt x="32" y="467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4" name="Freeform 246"/>
              <p:cNvSpPr>
                <a:spLocks/>
              </p:cNvSpPr>
              <p:nvPr/>
            </p:nvSpPr>
            <p:spPr bwMode="auto">
              <a:xfrm>
                <a:off x="4121" y="2745"/>
                <a:ext cx="136" cy="210"/>
              </a:xfrm>
              <a:custGeom>
                <a:avLst/>
                <a:gdLst>
                  <a:gd name="T0" fmla="*/ 0 w 955"/>
                  <a:gd name="T1" fmla="*/ 104 h 1464"/>
                  <a:gd name="T2" fmla="*/ 254 w 955"/>
                  <a:gd name="T3" fmla="*/ 100 h 1464"/>
                  <a:gd name="T4" fmla="*/ 395 w 955"/>
                  <a:gd name="T5" fmla="*/ 126 h 1464"/>
                  <a:gd name="T6" fmla="*/ 514 w 955"/>
                  <a:gd name="T7" fmla="*/ 168 h 1464"/>
                  <a:gd name="T8" fmla="*/ 646 w 955"/>
                  <a:gd name="T9" fmla="*/ 254 h 1464"/>
                  <a:gd name="T10" fmla="*/ 746 w 955"/>
                  <a:gd name="T11" fmla="*/ 375 h 1464"/>
                  <a:gd name="T12" fmla="*/ 809 w 955"/>
                  <a:gd name="T13" fmla="*/ 490 h 1464"/>
                  <a:gd name="T14" fmla="*/ 851 w 955"/>
                  <a:gd name="T15" fmla="*/ 626 h 1464"/>
                  <a:gd name="T16" fmla="*/ 859 w 955"/>
                  <a:gd name="T17" fmla="*/ 775 h 1464"/>
                  <a:gd name="T18" fmla="*/ 828 w 955"/>
                  <a:gd name="T19" fmla="*/ 916 h 1464"/>
                  <a:gd name="T20" fmla="*/ 782 w 955"/>
                  <a:gd name="T21" fmla="*/ 1039 h 1464"/>
                  <a:gd name="T22" fmla="*/ 710 w 955"/>
                  <a:gd name="T23" fmla="*/ 1138 h 1464"/>
                  <a:gd name="T24" fmla="*/ 609 w 955"/>
                  <a:gd name="T25" fmla="*/ 1233 h 1464"/>
                  <a:gd name="T26" fmla="*/ 514 w 955"/>
                  <a:gd name="T27" fmla="*/ 1310 h 1464"/>
                  <a:gd name="T28" fmla="*/ 395 w 955"/>
                  <a:gd name="T29" fmla="*/ 1356 h 1464"/>
                  <a:gd name="T30" fmla="*/ 291 w 955"/>
                  <a:gd name="T31" fmla="*/ 1383 h 1464"/>
                  <a:gd name="T32" fmla="*/ 241 w 955"/>
                  <a:gd name="T33" fmla="*/ 1464 h 1464"/>
                  <a:gd name="T34" fmla="*/ 583 w 955"/>
                  <a:gd name="T35" fmla="*/ 1402 h 1464"/>
                  <a:gd name="T36" fmla="*/ 836 w 955"/>
                  <a:gd name="T37" fmla="*/ 1197 h 1464"/>
                  <a:gd name="T38" fmla="*/ 955 w 955"/>
                  <a:gd name="T39" fmla="*/ 825 h 1464"/>
                  <a:gd name="T40" fmla="*/ 915 w 955"/>
                  <a:gd name="T41" fmla="*/ 485 h 1464"/>
                  <a:gd name="T42" fmla="*/ 778 w 955"/>
                  <a:gd name="T43" fmla="*/ 217 h 1464"/>
                  <a:gd name="T44" fmla="*/ 400 w 955"/>
                  <a:gd name="T45" fmla="*/ 40 h 1464"/>
                  <a:gd name="T46" fmla="*/ 200 w 955"/>
                  <a:gd name="T47" fmla="*/ 0 h 1464"/>
                  <a:gd name="T48" fmla="*/ 0 w 955"/>
                  <a:gd name="T49" fmla="*/ 104 h 1464"/>
                  <a:gd name="T50" fmla="*/ 0 w 955"/>
                  <a:gd name="T51" fmla="*/ 104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5" h="1464">
                    <a:moveTo>
                      <a:pt x="0" y="104"/>
                    </a:moveTo>
                    <a:lnTo>
                      <a:pt x="254" y="100"/>
                    </a:lnTo>
                    <a:lnTo>
                      <a:pt x="395" y="126"/>
                    </a:lnTo>
                    <a:lnTo>
                      <a:pt x="514" y="168"/>
                    </a:lnTo>
                    <a:lnTo>
                      <a:pt x="646" y="254"/>
                    </a:lnTo>
                    <a:lnTo>
                      <a:pt x="746" y="375"/>
                    </a:lnTo>
                    <a:lnTo>
                      <a:pt x="809" y="490"/>
                    </a:lnTo>
                    <a:lnTo>
                      <a:pt x="851" y="626"/>
                    </a:lnTo>
                    <a:lnTo>
                      <a:pt x="859" y="775"/>
                    </a:lnTo>
                    <a:lnTo>
                      <a:pt x="828" y="916"/>
                    </a:lnTo>
                    <a:lnTo>
                      <a:pt x="782" y="1039"/>
                    </a:lnTo>
                    <a:lnTo>
                      <a:pt x="710" y="1138"/>
                    </a:lnTo>
                    <a:lnTo>
                      <a:pt x="609" y="1233"/>
                    </a:lnTo>
                    <a:lnTo>
                      <a:pt x="514" y="1310"/>
                    </a:lnTo>
                    <a:lnTo>
                      <a:pt x="395" y="1356"/>
                    </a:lnTo>
                    <a:lnTo>
                      <a:pt x="291" y="1383"/>
                    </a:lnTo>
                    <a:lnTo>
                      <a:pt x="241" y="1464"/>
                    </a:lnTo>
                    <a:lnTo>
                      <a:pt x="583" y="1402"/>
                    </a:lnTo>
                    <a:lnTo>
                      <a:pt x="836" y="1197"/>
                    </a:lnTo>
                    <a:lnTo>
                      <a:pt x="955" y="825"/>
                    </a:lnTo>
                    <a:lnTo>
                      <a:pt x="915" y="485"/>
                    </a:lnTo>
                    <a:lnTo>
                      <a:pt x="778" y="217"/>
                    </a:lnTo>
                    <a:lnTo>
                      <a:pt x="400" y="40"/>
                    </a:lnTo>
                    <a:lnTo>
                      <a:pt x="200" y="0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5" name="Freeform 247"/>
              <p:cNvSpPr>
                <a:spLocks/>
              </p:cNvSpPr>
              <p:nvPr/>
            </p:nvSpPr>
            <p:spPr bwMode="auto">
              <a:xfrm>
                <a:off x="3792" y="2792"/>
                <a:ext cx="291" cy="230"/>
              </a:xfrm>
              <a:custGeom>
                <a:avLst/>
                <a:gdLst>
                  <a:gd name="T0" fmla="*/ 127 w 2034"/>
                  <a:gd name="T1" fmla="*/ 1121 h 1607"/>
                  <a:gd name="T2" fmla="*/ 200 w 2034"/>
                  <a:gd name="T3" fmla="*/ 950 h 1607"/>
                  <a:gd name="T4" fmla="*/ 1679 w 2034"/>
                  <a:gd name="T5" fmla="*/ 461 h 1607"/>
                  <a:gd name="T6" fmla="*/ 1630 w 2034"/>
                  <a:gd name="T7" fmla="*/ 307 h 1607"/>
                  <a:gd name="T8" fmla="*/ 1952 w 2034"/>
                  <a:gd name="T9" fmla="*/ 198 h 1607"/>
                  <a:gd name="T10" fmla="*/ 2034 w 2034"/>
                  <a:gd name="T11" fmla="*/ 0 h 1607"/>
                  <a:gd name="T12" fmla="*/ 1508 w 2034"/>
                  <a:gd name="T13" fmla="*/ 179 h 1607"/>
                  <a:gd name="T14" fmla="*/ 1562 w 2034"/>
                  <a:gd name="T15" fmla="*/ 374 h 1607"/>
                  <a:gd name="T16" fmla="*/ 127 w 2034"/>
                  <a:gd name="T17" fmla="*/ 852 h 1607"/>
                  <a:gd name="T18" fmla="*/ 0 w 2034"/>
                  <a:gd name="T19" fmla="*/ 1139 h 1607"/>
                  <a:gd name="T20" fmla="*/ 103 w 2034"/>
                  <a:gd name="T21" fmla="*/ 1422 h 1607"/>
                  <a:gd name="T22" fmla="*/ 325 w 2034"/>
                  <a:gd name="T23" fmla="*/ 1607 h 1607"/>
                  <a:gd name="T24" fmla="*/ 335 w 2034"/>
                  <a:gd name="T25" fmla="*/ 1463 h 1607"/>
                  <a:gd name="T26" fmla="*/ 182 w 2034"/>
                  <a:gd name="T27" fmla="*/ 1325 h 1607"/>
                  <a:gd name="T28" fmla="*/ 127 w 2034"/>
                  <a:gd name="T29" fmla="*/ 1121 h 1607"/>
                  <a:gd name="T30" fmla="*/ 127 w 2034"/>
                  <a:gd name="T31" fmla="*/ 1121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34" h="1607">
                    <a:moveTo>
                      <a:pt x="127" y="1121"/>
                    </a:moveTo>
                    <a:lnTo>
                      <a:pt x="200" y="950"/>
                    </a:lnTo>
                    <a:lnTo>
                      <a:pt x="1679" y="461"/>
                    </a:lnTo>
                    <a:lnTo>
                      <a:pt x="1630" y="307"/>
                    </a:lnTo>
                    <a:lnTo>
                      <a:pt x="1952" y="198"/>
                    </a:lnTo>
                    <a:lnTo>
                      <a:pt x="2034" y="0"/>
                    </a:lnTo>
                    <a:lnTo>
                      <a:pt x="1508" y="179"/>
                    </a:lnTo>
                    <a:lnTo>
                      <a:pt x="1562" y="374"/>
                    </a:lnTo>
                    <a:lnTo>
                      <a:pt x="127" y="852"/>
                    </a:lnTo>
                    <a:lnTo>
                      <a:pt x="0" y="1139"/>
                    </a:lnTo>
                    <a:lnTo>
                      <a:pt x="103" y="1422"/>
                    </a:lnTo>
                    <a:lnTo>
                      <a:pt x="325" y="1607"/>
                    </a:lnTo>
                    <a:lnTo>
                      <a:pt x="335" y="1463"/>
                    </a:lnTo>
                    <a:lnTo>
                      <a:pt x="182" y="1325"/>
                    </a:lnTo>
                    <a:lnTo>
                      <a:pt x="127" y="1121"/>
                    </a:lnTo>
                    <a:lnTo>
                      <a:pt x="127" y="1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6" name="Freeform 248"/>
              <p:cNvSpPr>
                <a:spLocks/>
              </p:cNvSpPr>
              <p:nvPr/>
            </p:nvSpPr>
            <p:spPr bwMode="auto">
              <a:xfrm>
                <a:off x="3833" y="2912"/>
                <a:ext cx="270" cy="110"/>
              </a:xfrm>
              <a:custGeom>
                <a:avLst/>
                <a:gdLst>
                  <a:gd name="T0" fmla="*/ 0 w 1886"/>
                  <a:gd name="T1" fmla="*/ 631 h 768"/>
                  <a:gd name="T2" fmla="*/ 156 w 1886"/>
                  <a:gd name="T3" fmla="*/ 431 h 768"/>
                  <a:gd name="T4" fmla="*/ 286 w 1886"/>
                  <a:gd name="T5" fmla="*/ 580 h 768"/>
                  <a:gd name="T6" fmla="*/ 453 w 1886"/>
                  <a:gd name="T7" fmla="*/ 318 h 768"/>
                  <a:gd name="T8" fmla="*/ 580 w 1886"/>
                  <a:gd name="T9" fmla="*/ 490 h 768"/>
                  <a:gd name="T10" fmla="*/ 749 w 1886"/>
                  <a:gd name="T11" fmla="*/ 218 h 768"/>
                  <a:gd name="T12" fmla="*/ 863 w 1886"/>
                  <a:gd name="T13" fmla="*/ 403 h 768"/>
                  <a:gd name="T14" fmla="*/ 1024 w 1886"/>
                  <a:gd name="T15" fmla="*/ 122 h 768"/>
                  <a:gd name="T16" fmla="*/ 1168 w 1886"/>
                  <a:gd name="T17" fmla="*/ 308 h 768"/>
                  <a:gd name="T18" fmla="*/ 1334 w 1886"/>
                  <a:gd name="T19" fmla="*/ 44 h 768"/>
                  <a:gd name="T20" fmla="*/ 1465 w 1886"/>
                  <a:gd name="T21" fmla="*/ 0 h 768"/>
                  <a:gd name="T22" fmla="*/ 1529 w 1886"/>
                  <a:gd name="T23" fmla="*/ 188 h 768"/>
                  <a:gd name="T24" fmla="*/ 1822 w 1886"/>
                  <a:gd name="T25" fmla="*/ 59 h 768"/>
                  <a:gd name="T26" fmla="*/ 1886 w 1886"/>
                  <a:gd name="T27" fmla="*/ 206 h 768"/>
                  <a:gd name="T28" fmla="*/ 1465 w 1886"/>
                  <a:gd name="T29" fmla="*/ 380 h 768"/>
                  <a:gd name="T30" fmla="*/ 1391 w 1886"/>
                  <a:gd name="T31" fmla="*/ 135 h 768"/>
                  <a:gd name="T32" fmla="*/ 1177 w 1886"/>
                  <a:gd name="T33" fmla="*/ 499 h 768"/>
                  <a:gd name="T34" fmla="*/ 1028 w 1886"/>
                  <a:gd name="T35" fmla="*/ 299 h 768"/>
                  <a:gd name="T36" fmla="*/ 872 w 1886"/>
                  <a:gd name="T37" fmla="*/ 599 h 768"/>
                  <a:gd name="T38" fmla="*/ 745 w 1886"/>
                  <a:gd name="T39" fmla="*/ 389 h 768"/>
                  <a:gd name="T40" fmla="*/ 596 w 1886"/>
                  <a:gd name="T41" fmla="*/ 663 h 768"/>
                  <a:gd name="T42" fmla="*/ 470 w 1886"/>
                  <a:gd name="T43" fmla="*/ 480 h 768"/>
                  <a:gd name="T44" fmla="*/ 317 w 1886"/>
                  <a:gd name="T45" fmla="*/ 763 h 768"/>
                  <a:gd name="T46" fmla="*/ 161 w 1886"/>
                  <a:gd name="T47" fmla="*/ 576 h 768"/>
                  <a:gd name="T48" fmla="*/ 37 w 1886"/>
                  <a:gd name="T49" fmla="*/ 768 h 768"/>
                  <a:gd name="T50" fmla="*/ 0 w 1886"/>
                  <a:gd name="T51" fmla="*/ 631 h 768"/>
                  <a:gd name="T52" fmla="*/ 0 w 1886"/>
                  <a:gd name="T53" fmla="*/ 631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86" h="768">
                    <a:moveTo>
                      <a:pt x="0" y="631"/>
                    </a:moveTo>
                    <a:lnTo>
                      <a:pt x="156" y="431"/>
                    </a:lnTo>
                    <a:lnTo>
                      <a:pt x="286" y="580"/>
                    </a:lnTo>
                    <a:lnTo>
                      <a:pt x="453" y="318"/>
                    </a:lnTo>
                    <a:lnTo>
                      <a:pt x="580" y="490"/>
                    </a:lnTo>
                    <a:lnTo>
                      <a:pt x="749" y="218"/>
                    </a:lnTo>
                    <a:lnTo>
                      <a:pt x="863" y="403"/>
                    </a:lnTo>
                    <a:lnTo>
                      <a:pt x="1024" y="122"/>
                    </a:lnTo>
                    <a:lnTo>
                      <a:pt x="1168" y="308"/>
                    </a:lnTo>
                    <a:lnTo>
                      <a:pt x="1334" y="44"/>
                    </a:lnTo>
                    <a:lnTo>
                      <a:pt x="1465" y="0"/>
                    </a:lnTo>
                    <a:lnTo>
                      <a:pt x="1529" y="188"/>
                    </a:lnTo>
                    <a:lnTo>
                      <a:pt x="1822" y="59"/>
                    </a:lnTo>
                    <a:lnTo>
                      <a:pt x="1886" y="206"/>
                    </a:lnTo>
                    <a:lnTo>
                      <a:pt x="1465" y="380"/>
                    </a:lnTo>
                    <a:lnTo>
                      <a:pt x="1391" y="135"/>
                    </a:lnTo>
                    <a:lnTo>
                      <a:pt x="1177" y="499"/>
                    </a:lnTo>
                    <a:lnTo>
                      <a:pt x="1028" y="299"/>
                    </a:lnTo>
                    <a:lnTo>
                      <a:pt x="872" y="599"/>
                    </a:lnTo>
                    <a:lnTo>
                      <a:pt x="745" y="389"/>
                    </a:lnTo>
                    <a:lnTo>
                      <a:pt x="596" y="663"/>
                    </a:lnTo>
                    <a:lnTo>
                      <a:pt x="470" y="480"/>
                    </a:lnTo>
                    <a:lnTo>
                      <a:pt x="317" y="763"/>
                    </a:lnTo>
                    <a:lnTo>
                      <a:pt x="161" y="576"/>
                    </a:lnTo>
                    <a:lnTo>
                      <a:pt x="37" y="768"/>
                    </a:lnTo>
                    <a:lnTo>
                      <a:pt x="0" y="631"/>
                    </a:lnTo>
                    <a:lnTo>
                      <a:pt x="0" y="6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7" name="Freeform 249"/>
              <p:cNvSpPr>
                <a:spLocks/>
              </p:cNvSpPr>
              <p:nvPr/>
            </p:nvSpPr>
            <p:spPr bwMode="auto">
              <a:xfrm>
                <a:off x="4057" y="2735"/>
                <a:ext cx="212" cy="232"/>
              </a:xfrm>
              <a:custGeom>
                <a:avLst/>
                <a:gdLst>
                  <a:gd name="T0" fmla="*/ 197 w 1482"/>
                  <a:gd name="T1" fmla="*/ 1445 h 1621"/>
                  <a:gd name="T2" fmla="*/ 343 w 1482"/>
                  <a:gd name="T3" fmla="*/ 1530 h 1621"/>
                  <a:gd name="T4" fmla="*/ 526 w 1482"/>
                  <a:gd name="T5" fmla="*/ 1601 h 1621"/>
                  <a:gd name="T6" fmla="*/ 720 w 1482"/>
                  <a:gd name="T7" fmla="*/ 1621 h 1621"/>
                  <a:gd name="T8" fmla="*/ 913 w 1482"/>
                  <a:gd name="T9" fmla="*/ 1593 h 1621"/>
                  <a:gd name="T10" fmla="*/ 1094 w 1482"/>
                  <a:gd name="T11" fmla="*/ 1514 h 1621"/>
                  <a:gd name="T12" fmla="*/ 1249 w 1482"/>
                  <a:gd name="T13" fmla="*/ 1391 h 1621"/>
                  <a:gd name="T14" fmla="*/ 1370 w 1482"/>
                  <a:gd name="T15" fmla="*/ 1230 h 1621"/>
                  <a:gd name="T16" fmla="*/ 1450 w 1482"/>
                  <a:gd name="T17" fmla="*/ 1046 h 1621"/>
                  <a:gd name="T18" fmla="*/ 1482 w 1482"/>
                  <a:gd name="T19" fmla="*/ 845 h 1621"/>
                  <a:gd name="T20" fmla="*/ 1465 w 1482"/>
                  <a:gd name="T21" fmla="*/ 643 h 1621"/>
                  <a:gd name="T22" fmla="*/ 1401 w 1482"/>
                  <a:gd name="T23" fmla="*/ 450 h 1621"/>
                  <a:gd name="T24" fmla="*/ 1293 w 1482"/>
                  <a:gd name="T25" fmla="*/ 281 h 1621"/>
                  <a:gd name="T26" fmla="*/ 1148 w 1482"/>
                  <a:gd name="T27" fmla="*/ 145 h 1621"/>
                  <a:gd name="T28" fmla="*/ 975 w 1482"/>
                  <a:gd name="T29" fmla="*/ 51 h 1621"/>
                  <a:gd name="T30" fmla="*/ 785 w 1482"/>
                  <a:gd name="T31" fmla="*/ 4 h 1621"/>
                  <a:gd name="T32" fmla="*/ 590 w 1482"/>
                  <a:gd name="T33" fmla="*/ 9 h 1621"/>
                  <a:gd name="T34" fmla="*/ 402 w 1482"/>
                  <a:gd name="T35" fmla="*/ 64 h 1621"/>
                  <a:gd name="T36" fmla="*/ 233 w 1482"/>
                  <a:gd name="T37" fmla="*/ 165 h 1621"/>
                  <a:gd name="T38" fmla="*/ 94 w 1482"/>
                  <a:gd name="T39" fmla="*/ 308 h 1621"/>
                  <a:gd name="T40" fmla="*/ 0 w 1482"/>
                  <a:gd name="T41" fmla="*/ 465 h 1621"/>
                  <a:gd name="T42" fmla="*/ 192 w 1482"/>
                  <a:gd name="T43" fmla="*/ 404 h 1621"/>
                  <a:gd name="T44" fmla="*/ 305 w 1482"/>
                  <a:gd name="T45" fmla="*/ 283 h 1621"/>
                  <a:gd name="T46" fmla="*/ 441 w 1482"/>
                  <a:gd name="T47" fmla="*/ 196 h 1621"/>
                  <a:gd name="T48" fmla="*/ 597 w 1482"/>
                  <a:gd name="T49" fmla="*/ 146 h 1621"/>
                  <a:gd name="T50" fmla="*/ 758 w 1482"/>
                  <a:gd name="T51" fmla="*/ 138 h 1621"/>
                  <a:gd name="T52" fmla="*/ 915 w 1482"/>
                  <a:gd name="T53" fmla="*/ 172 h 1621"/>
                  <a:gd name="T54" fmla="*/ 1060 w 1482"/>
                  <a:gd name="T55" fmla="*/ 246 h 1621"/>
                  <a:gd name="T56" fmla="*/ 1183 w 1482"/>
                  <a:gd name="T57" fmla="*/ 356 h 1621"/>
                  <a:gd name="T58" fmla="*/ 1276 w 1482"/>
                  <a:gd name="T59" fmla="*/ 493 h 1621"/>
                  <a:gd name="T60" fmla="*/ 1333 w 1482"/>
                  <a:gd name="T61" fmla="*/ 650 h 1621"/>
                  <a:gd name="T62" fmla="*/ 1351 w 1482"/>
                  <a:gd name="T63" fmla="*/ 817 h 1621"/>
                  <a:gd name="T64" fmla="*/ 1328 w 1482"/>
                  <a:gd name="T65" fmla="*/ 984 h 1621"/>
                  <a:gd name="T66" fmla="*/ 1266 w 1482"/>
                  <a:gd name="T67" fmla="*/ 1139 h 1621"/>
                  <a:gd name="T68" fmla="*/ 1169 w 1482"/>
                  <a:gd name="T69" fmla="*/ 1274 h 1621"/>
                  <a:gd name="T70" fmla="*/ 1043 w 1482"/>
                  <a:gd name="T71" fmla="*/ 1379 h 1621"/>
                  <a:gd name="T72" fmla="*/ 895 w 1482"/>
                  <a:gd name="T73" fmla="*/ 1448 h 1621"/>
                  <a:gd name="T74" fmla="*/ 737 w 1482"/>
                  <a:gd name="T75" fmla="*/ 1476 h 1621"/>
                  <a:gd name="T76" fmla="*/ 576 w 1482"/>
                  <a:gd name="T77" fmla="*/ 1463 h 1621"/>
                  <a:gd name="T78" fmla="*/ 423 w 1482"/>
                  <a:gd name="T79" fmla="*/ 1409 h 1621"/>
                  <a:gd name="T80" fmla="*/ 288 w 1482"/>
                  <a:gd name="T81" fmla="*/ 1317 h 1621"/>
                  <a:gd name="T82" fmla="*/ 125 w 1482"/>
                  <a:gd name="T83" fmla="*/ 1378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2" h="1621">
                    <a:moveTo>
                      <a:pt x="125" y="1378"/>
                    </a:moveTo>
                    <a:lnTo>
                      <a:pt x="197" y="1445"/>
                    </a:lnTo>
                    <a:lnTo>
                      <a:pt x="259" y="1478"/>
                    </a:lnTo>
                    <a:lnTo>
                      <a:pt x="343" y="1530"/>
                    </a:lnTo>
                    <a:lnTo>
                      <a:pt x="433" y="1571"/>
                    </a:lnTo>
                    <a:lnTo>
                      <a:pt x="526" y="1601"/>
                    </a:lnTo>
                    <a:lnTo>
                      <a:pt x="622" y="1618"/>
                    </a:lnTo>
                    <a:lnTo>
                      <a:pt x="720" y="1621"/>
                    </a:lnTo>
                    <a:lnTo>
                      <a:pt x="817" y="1614"/>
                    </a:lnTo>
                    <a:lnTo>
                      <a:pt x="913" y="1593"/>
                    </a:lnTo>
                    <a:lnTo>
                      <a:pt x="1006" y="1559"/>
                    </a:lnTo>
                    <a:lnTo>
                      <a:pt x="1094" y="1514"/>
                    </a:lnTo>
                    <a:lnTo>
                      <a:pt x="1175" y="1457"/>
                    </a:lnTo>
                    <a:lnTo>
                      <a:pt x="1249" y="1391"/>
                    </a:lnTo>
                    <a:lnTo>
                      <a:pt x="1314" y="1314"/>
                    </a:lnTo>
                    <a:lnTo>
                      <a:pt x="1370" y="1230"/>
                    </a:lnTo>
                    <a:lnTo>
                      <a:pt x="1415" y="1140"/>
                    </a:lnTo>
                    <a:lnTo>
                      <a:pt x="1450" y="1046"/>
                    </a:lnTo>
                    <a:lnTo>
                      <a:pt x="1472" y="946"/>
                    </a:lnTo>
                    <a:lnTo>
                      <a:pt x="1482" y="845"/>
                    </a:lnTo>
                    <a:lnTo>
                      <a:pt x="1480" y="743"/>
                    </a:lnTo>
                    <a:lnTo>
                      <a:pt x="1465" y="643"/>
                    </a:lnTo>
                    <a:lnTo>
                      <a:pt x="1439" y="544"/>
                    </a:lnTo>
                    <a:lnTo>
                      <a:pt x="1401" y="450"/>
                    </a:lnTo>
                    <a:lnTo>
                      <a:pt x="1352" y="362"/>
                    </a:lnTo>
                    <a:lnTo>
                      <a:pt x="1293" y="281"/>
                    </a:lnTo>
                    <a:lnTo>
                      <a:pt x="1224" y="208"/>
                    </a:lnTo>
                    <a:lnTo>
                      <a:pt x="1148" y="145"/>
                    </a:lnTo>
                    <a:lnTo>
                      <a:pt x="1064" y="92"/>
                    </a:lnTo>
                    <a:lnTo>
                      <a:pt x="975" y="51"/>
                    </a:lnTo>
                    <a:lnTo>
                      <a:pt x="881" y="22"/>
                    </a:lnTo>
                    <a:lnTo>
                      <a:pt x="785" y="4"/>
                    </a:lnTo>
                    <a:lnTo>
                      <a:pt x="687" y="0"/>
                    </a:lnTo>
                    <a:lnTo>
                      <a:pt x="590" y="9"/>
                    </a:lnTo>
                    <a:lnTo>
                      <a:pt x="494" y="30"/>
                    </a:lnTo>
                    <a:lnTo>
                      <a:pt x="402" y="64"/>
                    </a:lnTo>
                    <a:lnTo>
                      <a:pt x="315" y="109"/>
                    </a:lnTo>
                    <a:lnTo>
                      <a:pt x="233" y="165"/>
                    </a:lnTo>
                    <a:lnTo>
                      <a:pt x="159" y="232"/>
                    </a:lnTo>
                    <a:lnTo>
                      <a:pt x="94" y="308"/>
                    </a:lnTo>
                    <a:lnTo>
                      <a:pt x="38" y="391"/>
                    </a:lnTo>
                    <a:lnTo>
                      <a:pt x="0" y="465"/>
                    </a:lnTo>
                    <a:lnTo>
                      <a:pt x="147" y="475"/>
                    </a:lnTo>
                    <a:lnTo>
                      <a:pt x="192" y="404"/>
                    </a:lnTo>
                    <a:lnTo>
                      <a:pt x="244" y="341"/>
                    </a:lnTo>
                    <a:lnTo>
                      <a:pt x="305" y="283"/>
                    </a:lnTo>
                    <a:lnTo>
                      <a:pt x="371" y="235"/>
                    </a:lnTo>
                    <a:lnTo>
                      <a:pt x="441" y="196"/>
                    </a:lnTo>
                    <a:lnTo>
                      <a:pt x="517" y="166"/>
                    </a:lnTo>
                    <a:lnTo>
                      <a:pt x="597" y="146"/>
                    </a:lnTo>
                    <a:lnTo>
                      <a:pt x="676" y="137"/>
                    </a:lnTo>
                    <a:lnTo>
                      <a:pt x="758" y="138"/>
                    </a:lnTo>
                    <a:lnTo>
                      <a:pt x="838" y="150"/>
                    </a:lnTo>
                    <a:lnTo>
                      <a:pt x="915" y="172"/>
                    </a:lnTo>
                    <a:lnTo>
                      <a:pt x="990" y="204"/>
                    </a:lnTo>
                    <a:lnTo>
                      <a:pt x="1060" y="246"/>
                    </a:lnTo>
                    <a:lnTo>
                      <a:pt x="1125" y="298"/>
                    </a:lnTo>
                    <a:lnTo>
                      <a:pt x="1183" y="356"/>
                    </a:lnTo>
                    <a:lnTo>
                      <a:pt x="1234" y="421"/>
                    </a:lnTo>
                    <a:lnTo>
                      <a:pt x="1276" y="493"/>
                    </a:lnTo>
                    <a:lnTo>
                      <a:pt x="1309" y="570"/>
                    </a:lnTo>
                    <a:lnTo>
                      <a:pt x="1333" y="650"/>
                    </a:lnTo>
                    <a:lnTo>
                      <a:pt x="1346" y="734"/>
                    </a:lnTo>
                    <a:lnTo>
                      <a:pt x="1351" y="817"/>
                    </a:lnTo>
                    <a:lnTo>
                      <a:pt x="1344" y="902"/>
                    </a:lnTo>
                    <a:lnTo>
                      <a:pt x="1328" y="984"/>
                    </a:lnTo>
                    <a:lnTo>
                      <a:pt x="1301" y="1063"/>
                    </a:lnTo>
                    <a:lnTo>
                      <a:pt x="1266" y="1139"/>
                    </a:lnTo>
                    <a:lnTo>
                      <a:pt x="1222" y="1209"/>
                    </a:lnTo>
                    <a:lnTo>
                      <a:pt x="1169" y="1274"/>
                    </a:lnTo>
                    <a:lnTo>
                      <a:pt x="1109" y="1330"/>
                    </a:lnTo>
                    <a:lnTo>
                      <a:pt x="1043" y="1379"/>
                    </a:lnTo>
                    <a:lnTo>
                      <a:pt x="972" y="1418"/>
                    </a:lnTo>
                    <a:lnTo>
                      <a:pt x="895" y="1448"/>
                    </a:lnTo>
                    <a:lnTo>
                      <a:pt x="817" y="1468"/>
                    </a:lnTo>
                    <a:lnTo>
                      <a:pt x="737" y="1476"/>
                    </a:lnTo>
                    <a:lnTo>
                      <a:pt x="656" y="1476"/>
                    </a:lnTo>
                    <a:lnTo>
                      <a:pt x="576" y="1463"/>
                    </a:lnTo>
                    <a:lnTo>
                      <a:pt x="498" y="1441"/>
                    </a:lnTo>
                    <a:lnTo>
                      <a:pt x="423" y="1409"/>
                    </a:lnTo>
                    <a:lnTo>
                      <a:pt x="353" y="1368"/>
                    </a:lnTo>
                    <a:lnTo>
                      <a:pt x="288" y="1317"/>
                    </a:lnTo>
                    <a:lnTo>
                      <a:pt x="254" y="1298"/>
                    </a:lnTo>
                    <a:lnTo>
                      <a:pt x="125" y="1378"/>
                    </a:lnTo>
                    <a:lnTo>
                      <a:pt x="125" y="13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8" name="Freeform 250"/>
              <p:cNvSpPr>
                <a:spLocks/>
              </p:cNvSpPr>
              <p:nvPr/>
            </p:nvSpPr>
            <p:spPr bwMode="auto">
              <a:xfrm>
                <a:off x="3816" y="2863"/>
                <a:ext cx="240" cy="121"/>
              </a:xfrm>
              <a:custGeom>
                <a:avLst/>
                <a:gdLst>
                  <a:gd name="T0" fmla="*/ 0 w 1676"/>
                  <a:gd name="T1" fmla="*/ 638 h 843"/>
                  <a:gd name="T2" fmla="*/ 64 w 1676"/>
                  <a:gd name="T3" fmla="*/ 528 h 843"/>
                  <a:gd name="T4" fmla="*/ 1622 w 1676"/>
                  <a:gd name="T5" fmla="*/ 0 h 843"/>
                  <a:gd name="T6" fmla="*/ 1676 w 1676"/>
                  <a:gd name="T7" fmla="*/ 216 h 843"/>
                  <a:gd name="T8" fmla="*/ 1414 w 1676"/>
                  <a:gd name="T9" fmla="*/ 310 h 843"/>
                  <a:gd name="T10" fmla="*/ 1281 w 1676"/>
                  <a:gd name="T11" fmla="*/ 534 h 843"/>
                  <a:gd name="T12" fmla="*/ 1147 w 1676"/>
                  <a:gd name="T13" fmla="*/ 386 h 843"/>
                  <a:gd name="T14" fmla="*/ 991 w 1676"/>
                  <a:gd name="T15" fmla="*/ 638 h 843"/>
                  <a:gd name="T16" fmla="*/ 877 w 1676"/>
                  <a:gd name="T17" fmla="*/ 474 h 843"/>
                  <a:gd name="T18" fmla="*/ 696 w 1676"/>
                  <a:gd name="T19" fmla="*/ 718 h 843"/>
                  <a:gd name="T20" fmla="*/ 564 w 1676"/>
                  <a:gd name="T21" fmla="*/ 563 h 843"/>
                  <a:gd name="T22" fmla="*/ 399 w 1676"/>
                  <a:gd name="T23" fmla="*/ 818 h 843"/>
                  <a:gd name="T24" fmla="*/ 258 w 1676"/>
                  <a:gd name="T25" fmla="*/ 663 h 843"/>
                  <a:gd name="T26" fmla="*/ 136 w 1676"/>
                  <a:gd name="T27" fmla="*/ 843 h 843"/>
                  <a:gd name="T28" fmla="*/ 15 w 1676"/>
                  <a:gd name="T29" fmla="*/ 713 h 843"/>
                  <a:gd name="T30" fmla="*/ 1430 w 1676"/>
                  <a:gd name="T31" fmla="*/ 232 h 843"/>
                  <a:gd name="T32" fmla="*/ 1524 w 1676"/>
                  <a:gd name="T33" fmla="*/ 99 h 843"/>
                  <a:gd name="T34" fmla="*/ 0 w 1676"/>
                  <a:gd name="T35" fmla="*/ 638 h 843"/>
                  <a:gd name="T36" fmla="*/ 0 w 1676"/>
                  <a:gd name="T37" fmla="*/ 638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6" h="843">
                    <a:moveTo>
                      <a:pt x="0" y="638"/>
                    </a:moveTo>
                    <a:lnTo>
                      <a:pt x="64" y="528"/>
                    </a:lnTo>
                    <a:lnTo>
                      <a:pt x="1622" y="0"/>
                    </a:lnTo>
                    <a:lnTo>
                      <a:pt x="1676" y="216"/>
                    </a:lnTo>
                    <a:lnTo>
                      <a:pt x="1414" y="310"/>
                    </a:lnTo>
                    <a:lnTo>
                      <a:pt x="1281" y="534"/>
                    </a:lnTo>
                    <a:lnTo>
                      <a:pt x="1147" y="386"/>
                    </a:lnTo>
                    <a:lnTo>
                      <a:pt x="991" y="638"/>
                    </a:lnTo>
                    <a:lnTo>
                      <a:pt x="877" y="474"/>
                    </a:lnTo>
                    <a:lnTo>
                      <a:pt x="696" y="718"/>
                    </a:lnTo>
                    <a:lnTo>
                      <a:pt x="564" y="563"/>
                    </a:lnTo>
                    <a:lnTo>
                      <a:pt x="399" y="818"/>
                    </a:lnTo>
                    <a:lnTo>
                      <a:pt x="258" y="663"/>
                    </a:lnTo>
                    <a:lnTo>
                      <a:pt x="136" y="843"/>
                    </a:lnTo>
                    <a:lnTo>
                      <a:pt x="15" y="713"/>
                    </a:lnTo>
                    <a:lnTo>
                      <a:pt x="1430" y="232"/>
                    </a:lnTo>
                    <a:lnTo>
                      <a:pt x="1524" y="99"/>
                    </a:lnTo>
                    <a:lnTo>
                      <a:pt x="0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79" name="Freeform 251"/>
              <p:cNvSpPr>
                <a:spLocks/>
              </p:cNvSpPr>
              <p:nvPr/>
            </p:nvSpPr>
            <p:spPr bwMode="auto">
              <a:xfrm>
                <a:off x="4078" y="2765"/>
                <a:ext cx="157" cy="167"/>
              </a:xfrm>
              <a:custGeom>
                <a:avLst/>
                <a:gdLst>
                  <a:gd name="T0" fmla="*/ 1078 w 1102"/>
                  <a:gd name="T1" fmla="*/ 412 h 1168"/>
                  <a:gd name="T2" fmla="*/ 1102 w 1102"/>
                  <a:gd name="T3" fmla="*/ 556 h 1168"/>
                  <a:gd name="T4" fmla="*/ 1091 w 1102"/>
                  <a:gd name="T5" fmla="*/ 701 h 1168"/>
                  <a:gd name="T6" fmla="*/ 1046 w 1102"/>
                  <a:gd name="T7" fmla="*/ 840 h 1168"/>
                  <a:gd name="T8" fmla="*/ 969 w 1102"/>
                  <a:gd name="T9" fmla="*/ 962 h 1168"/>
                  <a:gd name="T10" fmla="*/ 865 w 1102"/>
                  <a:gd name="T11" fmla="*/ 1061 h 1168"/>
                  <a:gd name="T12" fmla="*/ 741 w 1102"/>
                  <a:gd name="T13" fmla="*/ 1129 h 1168"/>
                  <a:gd name="T14" fmla="*/ 605 w 1102"/>
                  <a:gd name="T15" fmla="*/ 1163 h 1168"/>
                  <a:gd name="T16" fmla="*/ 464 w 1102"/>
                  <a:gd name="T17" fmla="*/ 1162 h 1168"/>
                  <a:gd name="T18" fmla="*/ 328 w 1102"/>
                  <a:gd name="T19" fmla="*/ 1124 h 1168"/>
                  <a:gd name="T20" fmla="*/ 153 w 1102"/>
                  <a:gd name="T21" fmla="*/ 1003 h 1168"/>
                  <a:gd name="T22" fmla="*/ 19 w 1102"/>
                  <a:gd name="T23" fmla="*/ 812 h 1168"/>
                  <a:gd name="T24" fmla="*/ 0 w 1102"/>
                  <a:gd name="T25" fmla="*/ 560 h 1168"/>
                  <a:gd name="T26" fmla="*/ 31 w 1102"/>
                  <a:gd name="T27" fmla="*/ 356 h 1168"/>
                  <a:gd name="T28" fmla="*/ 126 w 1102"/>
                  <a:gd name="T29" fmla="*/ 181 h 1168"/>
                  <a:gd name="T30" fmla="*/ 280 w 1102"/>
                  <a:gd name="T31" fmla="*/ 68 h 1168"/>
                  <a:gd name="T32" fmla="*/ 411 w 1102"/>
                  <a:gd name="T33" fmla="*/ 16 h 1168"/>
                  <a:gd name="T34" fmla="*/ 551 w 1102"/>
                  <a:gd name="T35" fmla="*/ 0 h 1168"/>
                  <a:gd name="T36" fmla="*/ 690 w 1102"/>
                  <a:gd name="T37" fmla="*/ 21 h 1168"/>
                  <a:gd name="T38" fmla="*/ 820 w 1102"/>
                  <a:gd name="T39" fmla="*/ 76 h 1168"/>
                  <a:gd name="T40" fmla="*/ 932 w 1102"/>
                  <a:gd name="T41" fmla="*/ 164 h 1168"/>
                  <a:gd name="T42" fmla="*/ 1021 w 1102"/>
                  <a:gd name="T43" fmla="*/ 278 h 1168"/>
                  <a:gd name="T44" fmla="*/ 884 w 1102"/>
                  <a:gd name="T45" fmla="*/ 374 h 1168"/>
                  <a:gd name="T46" fmla="*/ 849 w 1102"/>
                  <a:gd name="T47" fmla="*/ 338 h 1168"/>
                  <a:gd name="T48" fmla="*/ 806 w 1102"/>
                  <a:gd name="T49" fmla="*/ 314 h 1168"/>
                  <a:gd name="T50" fmla="*/ 758 w 1102"/>
                  <a:gd name="T51" fmla="*/ 301 h 1168"/>
                  <a:gd name="T52" fmla="*/ 710 w 1102"/>
                  <a:gd name="T53" fmla="*/ 300 h 1168"/>
                  <a:gd name="T54" fmla="*/ 662 w 1102"/>
                  <a:gd name="T55" fmla="*/ 313 h 1168"/>
                  <a:gd name="T56" fmla="*/ 618 w 1102"/>
                  <a:gd name="T57" fmla="*/ 337 h 1168"/>
                  <a:gd name="T58" fmla="*/ 583 w 1102"/>
                  <a:gd name="T59" fmla="*/ 371 h 1168"/>
                  <a:gd name="T60" fmla="*/ 557 w 1102"/>
                  <a:gd name="T61" fmla="*/ 415 h 1168"/>
                  <a:gd name="T62" fmla="*/ 541 w 1102"/>
                  <a:gd name="T63" fmla="*/ 464 h 1168"/>
                  <a:gd name="T64" fmla="*/ 538 w 1102"/>
                  <a:gd name="T65" fmla="*/ 514 h 1168"/>
                  <a:gd name="T66" fmla="*/ 547 w 1102"/>
                  <a:gd name="T67" fmla="*/ 565 h 1168"/>
                  <a:gd name="T68" fmla="*/ 568 w 1102"/>
                  <a:gd name="T69" fmla="*/ 611 h 1168"/>
                  <a:gd name="T70" fmla="*/ 598 w 1102"/>
                  <a:gd name="T71" fmla="*/ 650 h 1168"/>
                  <a:gd name="T72" fmla="*/ 637 w 1102"/>
                  <a:gd name="T73" fmla="*/ 680 h 1168"/>
                  <a:gd name="T74" fmla="*/ 683 w 1102"/>
                  <a:gd name="T75" fmla="*/ 700 h 1168"/>
                  <a:gd name="T76" fmla="*/ 732 w 1102"/>
                  <a:gd name="T77" fmla="*/ 706 h 1168"/>
                  <a:gd name="T78" fmla="*/ 780 w 1102"/>
                  <a:gd name="T79" fmla="*/ 700 h 1168"/>
                  <a:gd name="T80" fmla="*/ 827 w 1102"/>
                  <a:gd name="T81" fmla="*/ 681 h 1168"/>
                  <a:gd name="T82" fmla="*/ 865 w 1102"/>
                  <a:gd name="T83" fmla="*/ 651 h 1168"/>
                  <a:gd name="T84" fmla="*/ 897 w 1102"/>
                  <a:gd name="T85" fmla="*/ 613 h 1168"/>
                  <a:gd name="T86" fmla="*/ 918 w 1102"/>
                  <a:gd name="T87" fmla="*/ 567 h 1168"/>
                  <a:gd name="T88" fmla="*/ 928 w 1102"/>
                  <a:gd name="T89" fmla="*/ 516 h 1168"/>
                  <a:gd name="T90" fmla="*/ 925 w 1102"/>
                  <a:gd name="T91" fmla="*/ 466 h 1168"/>
                  <a:gd name="T92" fmla="*/ 910 w 1102"/>
                  <a:gd name="T93" fmla="*/ 416 h 1168"/>
                  <a:gd name="T94" fmla="*/ 1056 w 1102"/>
                  <a:gd name="T95" fmla="*/ 353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2" h="1168">
                    <a:moveTo>
                      <a:pt x="1056" y="353"/>
                    </a:moveTo>
                    <a:lnTo>
                      <a:pt x="1078" y="412"/>
                    </a:lnTo>
                    <a:lnTo>
                      <a:pt x="1095" y="483"/>
                    </a:lnTo>
                    <a:lnTo>
                      <a:pt x="1102" y="556"/>
                    </a:lnTo>
                    <a:lnTo>
                      <a:pt x="1101" y="629"/>
                    </a:lnTo>
                    <a:lnTo>
                      <a:pt x="1091" y="701"/>
                    </a:lnTo>
                    <a:lnTo>
                      <a:pt x="1072" y="772"/>
                    </a:lnTo>
                    <a:lnTo>
                      <a:pt x="1046" y="840"/>
                    </a:lnTo>
                    <a:lnTo>
                      <a:pt x="1011" y="904"/>
                    </a:lnTo>
                    <a:lnTo>
                      <a:pt x="969" y="962"/>
                    </a:lnTo>
                    <a:lnTo>
                      <a:pt x="920" y="1015"/>
                    </a:lnTo>
                    <a:lnTo>
                      <a:pt x="865" y="1061"/>
                    </a:lnTo>
                    <a:lnTo>
                      <a:pt x="805" y="1100"/>
                    </a:lnTo>
                    <a:lnTo>
                      <a:pt x="741" y="1129"/>
                    </a:lnTo>
                    <a:lnTo>
                      <a:pt x="673" y="1151"/>
                    </a:lnTo>
                    <a:lnTo>
                      <a:pt x="605" y="1163"/>
                    </a:lnTo>
                    <a:lnTo>
                      <a:pt x="533" y="1168"/>
                    </a:lnTo>
                    <a:lnTo>
                      <a:pt x="464" y="1162"/>
                    </a:lnTo>
                    <a:lnTo>
                      <a:pt x="396" y="1147"/>
                    </a:lnTo>
                    <a:lnTo>
                      <a:pt x="328" y="1124"/>
                    </a:lnTo>
                    <a:lnTo>
                      <a:pt x="586" y="971"/>
                    </a:lnTo>
                    <a:lnTo>
                      <a:pt x="153" y="1003"/>
                    </a:lnTo>
                    <a:lnTo>
                      <a:pt x="444" y="782"/>
                    </a:lnTo>
                    <a:lnTo>
                      <a:pt x="19" y="812"/>
                    </a:lnTo>
                    <a:lnTo>
                      <a:pt x="358" y="566"/>
                    </a:lnTo>
                    <a:lnTo>
                      <a:pt x="0" y="560"/>
                    </a:lnTo>
                    <a:lnTo>
                      <a:pt x="338" y="366"/>
                    </a:lnTo>
                    <a:lnTo>
                      <a:pt x="31" y="356"/>
                    </a:lnTo>
                    <a:lnTo>
                      <a:pt x="368" y="186"/>
                    </a:lnTo>
                    <a:lnTo>
                      <a:pt x="126" y="181"/>
                    </a:lnTo>
                    <a:lnTo>
                      <a:pt x="219" y="107"/>
                    </a:lnTo>
                    <a:lnTo>
                      <a:pt x="280" y="68"/>
                    </a:lnTo>
                    <a:lnTo>
                      <a:pt x="344" y="37"/>
                    </a:lnTo>
                    <a:lnTo>
                      <a:pt x="411" y="16"/>
                    </a:lnTo>
                    <a:lnTo>
                      <a:pt x="481" y="3"/>
                    </a:lnTo>
                    <a:lnTo>
                      <a:pt x="551" y="0"/>
                    </a:lnTo>
                    <a:lnTo>
                      <a:pt x="621" y="5"/>
                    </a:lnTo>
                    <a:lnTo>
                      <a:pt x="690" y="21"/>
                    </a:lnTo>
                    <a:lnTo>
                      <a:pt x="756" y="44"/>
                    </a:lnTo>
                    <a:lnTo>
                      <a:pt x="820" y="76"/>
                    </a:lnTo>
                    <a:lnTo>
                      <a:pt x="878" y="116"/>
                    </a:lnTo>
                    <a:lnTo>
                      <a:pt x="932" y="164"/>
                    </a:lnTo>
                    <a:lnTo>
                      <a:pt x="980" y="219"/>
                    </a:lnTo>
                    <a:lnTo>
                      <a:pt x="1021" y="278"/>
                    </a:lnTo>
                    <a:lnTo>
                      <a:pt x="898" y="394"/>
                    </a:lnTo>
                    <a:lnTo>
                      <a:pt x="884" y="374"/>
                    </a:lnTo>
                    <a:lnTo>
                      <a:pt x="867" y="355"/>
                    </a:lnTo>
                    <a:lnTo>
                      <a:pt x="849" y="338"/>
                    </a:lnTo>
                    <a:lnTo>
                      <a:pt x="828" y="325"/>
                    </a:lnTo>
                    <a:lnTo>
                      <a:pt x="806" y="314"/>
                    </a:lnTo>
                    <a:lnTo>
                      <a:pt x="783" y="306"/>
                    </a:lnTo>
                    <a:lnTo>
                      <a:pt x="758" y="301"/>
                    </a:lnTo>
                    <a:lnTo>
                      <a:pt x="734" y="299"/>
                    </a:lnTo>
                    <a:lnTo>
                      <a:pt x="710" y="300"/>
                    </a:lnTo>
                    <a:lnTo>
                      <a:pt x="686" y="305"/>
                    </a:lnTo>
                    <a:lnTo>
                      <a:pt x="662" y="313"/>
                    </a:lnTo>
                    <a:lnTo>
                      <a:pt x="640" y="324"/>
                    </a:lnTo>
                    <a:lnTo>
                      <a:pt x="618" y="337"/>
                    </a:lnTo>
                    <a:lnTo>
                      <a:pt x="600" y="354"/>
                    </a:lnTo>
                    <a:lnTo>
                      <a:pt x="583" y="371"/>
                    </a:lnTo>
                    <a:lnTo>
                      <a:pt x="569" y="392"/>
                    </a:lnTo>
                    <a:lnTo>
                      <a:pt x="557" y="415"/>
                    </a:lnTo>
                    <a:lnTo>
                      <a:pt x="547" y="438"/>
                    </a:lnTo>
                    <a:lnTo>
                      <a:pt x="541" y="464"/>
                    </a:lnTo>
                    <a:lnTo>
                      <a:pt x="538" y="489"/>
                    </a:lnTo>
                    <a:lnTo>
                      <a:pt x="538" y="514"/>
                    </a:lnTo>
                    <a:lnTo>
                      <a:pt x="540" y="539"/>
                    </a:lnTo>
                    <a:lnTo>
                      <a:pt x="547" y="565"/>
                    </a:lnTo>
                    <a:lnTo>
                      <a:pt x="555" y="588"/>
                    </a:lnTo>
                    <a:lnTo>
                      <a:pt x="568" y="611"/>
                    </a:lnTo>
                    <a:lnTo>
                      <a:pt x="582" y="632"/>
                    </a:lnTo>
                    <a:lnTo>
                      <a:pt x="598" y="650"/>
                    </a:lnTo>
                    <a:lnTo>
                      <a:pt x="617" y="667"/>
                    </a:lnTo>
                    <a:lnTo>
                      <a:pt x="637" y="680"/>
                    </a:lnTo>
                    <a:lnTo>
                      <a:pt x="659" y="691"/>
                    </a:lnTo>
                    <a:lnTo>
                      <a:pt x="683" y="700"/>
                    </a:lnTo>
                    <a:lnTo>
                      <a:pt x="708" y="704"/>
                    </a:lnTo>
                    <a:lnTo>
                      <a:pt x="732" y="706"/>
                    </a:lnTo>
                    <a:lnTo>
                      <a:pt x="756" y="704"/>
                    </a:lnTo>
                    <a:lnTo>
                      <a:pt x="780" y="700"/>
                    </a:lnTo>
                    <a:lnTo>
                      <a:pt x="804" y="692"/>
                    </a:lnTo>
                    <a:lnTo>
                      <a:pt x="827" y="681"/>
                    </a:lnTo>
                    <a:lnTo>
                      <a:pt x="847" y="668"/>
                    </a:lnTo>
                    <a:lnTo>
                      <a:pt x="865" y="651"/>
                    </a:lnTo>
                    <a:lnTo>
                      <a:pt x="883" y="633"/>
                    </a:lnTo>
                    <a:lnTo>
                      <a:pt x="897" y="613"/>
                    </a:lnTo>
                    <a:lnTo>
                      <a:pt x="909" y="590"/>
                    </a:lnTo>
                    <a:lnTo>
                      <a:pt x="918" y="567"/>
                    </a:lnTo>
                    <a:lnTo>
                      <a:pt x="925" y="542"/>
                    </a:lnTo>
                    <a:lnTo>
                      <a:pt x="928" y="516"/>
                    </a:lnTo>
                    <a:lnTo>
                      <a:pt x="928" y="491"/>
                    </a:lnTo>
                    <a:lnTo>
                      <a:pt x="925" y="466"/>
                    </a:lnTo>
                    <a:lnTo>
                      <a:pt x="919" y="441"/>
                    </a:lnTo>
                    <a:lnTo>
                      <a:pt x="910" y="416"/>
                    </a:lnTo>
                    <a:lnTo>
                      <a:pt x="1056" y="353"/>
                    </a:lnTo>
                    <a:lnTo>
                      <a:pt x="1056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580" name="Freeform 252"/>
              <p:cNvSpPr>
                <a:spLocks/>
              </p:cNvSpPr>
              <p:nvPr/>
            </p:nvSpPr>
            <p:spPr bwMode="auto">
              <a:xfrm>
                <a:off x="4206" y="2804"/>
                <a:ext cx="24" cy="22"/>
              </a:xfrm>
              <a:custGeom>
                <a:avLst/>
                <a:gdLst>
                  <a:gd name="T0" fmla="*/ 0 w 168"/>
                  <a:gd name="T1" fmla="*/ 130 h 152"/>
                  <a:gd name="T2" fmla="*/ 12 w 168"/>
                  <a:gd name="T3" fmla="*/ 152 h 152"/>
                  <a:gd name="T4" fmla="*/ 168 w 168"/>
                  <a:gd name="T5" fmla="*/ 117 h 152"/>
                  <a:gd name="T6" fmla="*/ 158 w 168"/>
                  <a:gd name="T7" fmla="*/ 89 h 152"/>
                  <a:gd name="T8" fmla="*/ 123 w 168"/>
                  <a:gd name="T9" fmla="*/ 14 h 152"/>
                  <a:gd name="T10" fmla="*/ 96 w 168"/>
                  <a:gd name="T11" fmla="*/ 0 h 152"/>
                  <a:gd name="T12" fmla="*/ 0 w 168"/>
                  <a:gd name="T13" fmla="*/ 130 h 152"/>
                  <a:gd name="T14" fmla="*/ 0 w 168"/>
                  <a:gd name="T15" fmla="*/ 13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152">
                    <a:moveTo>
                      <a:pt x="0" y="130"/>
                    </a:moveTo>
                    <a:lnTo>
                      <a:pt x="12" y="152"/>
                    </a:lnTo>
                    <a:lnTo>
                      <a:pt x="168" y="117"/>
                    </a:lnTo>
                    <a:lnTo>
                      <a:pt x="158" y="89"/>
                    </a:lnTo>
                    <a:lnTo>
                      <a:pt x="123" y="14"/>
                    </a:lnTo>
                    <a:lnTo>
                      <a:pt x="96" y="0"/>
                    </a:lnTo>
                    <a:lnTo>
                      <a:pt x="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9581" name="Rectangle 253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Signatures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Provide Authentication and Integrity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Verifying Signatures</a:t>
            </a:r>
            <a:endParaRPr lang="en-US"/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To verify a signed message, the recipient has to do three things:</a:t>
            </a:r>
          </a:p>
          <a:p>
            <a:pPr lvl="1"/>
            <a:r>
              <a:rPr lang="en-US" smtClean="0"/>
              <a:t>Independently compute the hash value of the signed portion of the message</a:t>
            </a:r>
          </a:p>
          <a:p>
            <a:pPr lvl="1"/>
            <a:r>
              <a:rPr lang="en-US" smtClean="0"/>
              <a:t>Verify that the signature on the message came from the sender (by applying the sender’s public signing key)</a:t>
            </a:r>
          </a:p>
          <a:p>
            <a:pPr lvl="2"/>
            <a:r>
              <a:rPr lang="en-US" smtClean="0"/>
              <a:t>This yields the hash value signed by the sender</a:t>
            </a:r>
          </a:p>
          <a:p>
            <a:pPr lvl="1"/>
            <a:r>
              <a:rPr lang="en-US" smtClean="0"/>
              <a:t>Compare the independently-computed hash value with the one the sender signed</a:t>
            </a:r>
          </a:p>
          <a:p>
            <a:r>
              <a:rPr lang="en-US" smtClean="0"/>
              <a:t>If the hash values are equal, then the message has not been modified since it was signed.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6E07-61A9-4A62-A8DE-5C1D90297C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793" name="Rectangle 4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Verifying Signatures</a:t>
            </a:r>
            <a:endParaRPr lang="en-US"/>
          </a:p>
        </p:txBody>
      </p:sp>
      <p:sp>
        <p:nvSpPr>
          <p:cNvPr id="4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4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4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06B56-5F87-4FC5-AE4A-1FAB0CCE98A4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41379" name="Group 3"/>
          <p:cNvGrpSpPr>
            <a:grpSpLocks/>
          </p:cNvGrpSpPr>
          <p:nvPr/>
        </p:nvGrpSpPr>
        <p:grpSpPr bwMode="auto">
          <a:xfrm>
            <a:off x="3048000" y="1695450"/>
            <a:ext cx="933450" cy="912813"/>
            <a:chOff x="3261" y="1902"/>
            <a:chExt cx="588" cy="575"/>
          </a:xfrm>
        </p:grpSpPr>
        <p:sp>
          <p:nvSpPr>
            <p:cNvPr id="741380" name="Freeform 4"/>
            <p:cNvSpPr>
              <a:spLocks/>
            </p:cNvSpPr>
            <p:nvPr/>
          </p:nvSpPr>
          <p:spPr bwMode="auto">
            <a:xfrm>
              <a:off x="3264" y="1964"/>
              <a:ext cx="546" cy="510"/>
            </a:xfrm>
            <a:custGeom>
              <a:avLst/>
              <a:gdLst>
                <a:gd name="T0" fmla="*/ 227 w 1091"/>
                <a:gd name="T1" fmla="*/ 643 h 1021"/>
                <a:gd name="T2" fmla="*/ 236 w 1091"/>
                <a:gd name="T3" fmla="*/ 640 h 1021"/>
                <a:gd name="T4" fmla="*/ 248 w 1091"/>
                <a:gd name="T5" fmla="*/ 635 h 1021"/>
                <a:gd name="T6" fmla="*/ 242 w 1091"/>
                <a:gd name="T7" fmla="*/ 632 h 1021"/>
                <a:gd name="T8" fmla="*/ 237 w 1091"/>
                <a:gd name="T9" fmla="*/ 626 h 1021"/>
                <a:gd name="T10" fmla="*/ 236 w 1091"/>
                <a:gd name="T11" fmla="*/ 614 h 1021"/>
                <a:gd name="T12" fmla="*/ 244 w 1091"/>
                <a:gd name="T13" fmla="*/ 606 h 1021"/>
                <a:gd name="T14" fmla="*/ 258 w 1091"/>
                <a:gd name="T15" fmla="*/ 606 h 1021"/>
                <a:gd name="T16" fmla="*/ 268 w 1091"/>
                <a:gd name="T17" fmla="*/ 614 h 1021"/>
                <a:gd name="T18" fmla="*/ 269 w 1091"/>
                <a:gd name="T19" fmla="*/ 626 h 1021"/>
                <a:gd name="T20" fmla="*/ 261 w 1091"/>
                <a:gd name="T21" fmla="*/ 635 h 1021"/>
                <a:gd name="T22" fmla="*/ 254 w 1091"/>
                <a:gd name="T23" fmla="*/ 636 h 1021"/>
                <a:gd name="T24" fmla="*/ 248 w 1091"/>
                <a:gd name="T25" fmla="*/ 635 h 1021"/>
                <a:gd name="T26" fmla="*/ 381 w 1091"/>
                <a:gd name="T27" fmla="*/ 915 h 1021"/>
                <a:gd name="T28" fmla="*/ 420 w 1091"/>
                <a:gd name="T29" fmla="*/ 902 h 1021"/>
                <a:gd name="T30" fmla="*/ 432 w 1091"/>
                <a:gd name="T31" fmla="*/ 907 h 1021"/>
                <a:gd name="T32" fmla="*/ 439 w 1091"/>
                <a:gd name="T33" fmla="*/ 917 h 1021"/>
                <a:gd name="T34" fmla="*/ 434 w 1091"/>
                <a:gd name="T35" fmla="*/ 929 h 1021"/>
                <a:gd name="T36" fmla="*/ 423 w 1091"/>
                <a:gd name="T37" fmla="*/ 933 h 1021"/>
                <a:gd name="T38" fmla="*/ 411 w 1091"/>
                <a:gd name="T39" fmla="*/ 929 h 1021"/>
                <a:gd name="T40" fmla="*/ 404 w 1091"/>
                <a:gd name="T41" fmla="*/ 917 h 1021"/>
                <a:gd name="T42" fmla="*/ 409 w 1091"/>
                <a:gd name="T43" fmla="*/ 907 h 1021"/>
                <a:gd name="T44" fmla="*/ 406 w 1091"/>
                <a:gd name="T45" fmla="*/ 906 h 1021"/>
                <a:gd name="T46" fmla="*/ 386 w 1091"/>
                <a:gd name="T47" fmla="*/ 914 h 1021"/>
                <a:gd name="T48" fmla="*/ 441 w 1091"/>
                <a:gd name="T49" fmla="*/ 1021 h 1021"/>
                <a:gd name="T50" fmla="*/ 650 w 1091"/>
                <a:gd name="T51" fmla="*/ 0 h 1021"/>
                <a:gd name="T52" fmla="*/ 50 w 1091"/>
                <a:gd name="T53" fmla="*/ 333 h 1021"/>
                <a:gd name="T54" fmla="*/ 58 w 1091"/>
                <a:gd name="T55" fmla="*/ 330 h 1021"/>
                <a:gd name="T56" fmla="*/ 67 w 1091"/>
                <a:gd name="T57" fmla="*/ 326 h 1021"/>
                <a:gd name="T58" fmla="*/ 67 w 1091"/>
                <a:gd name="T59" fmla="*/ 316 h 1021"/>
                <a:gd name="T60" fmla="*/ 75 w 1091"/>
                <a:gd name="T61" fmla="*/ 308 h 1021"/>
                <a:gd name="T62" fmla="*/ 87 w 1091"/>
                <a:gd name="T63" fmla="*/ 309 h 1021"/>
                <a:gd name="T64" fmla="*/ 98 w 1091"/>
                <a:gd name="T65" fmla="*/ 317 h 1021"/>
                <a:gd name="T66" fmla="*/ 99 w 1091"/>
                <a:gd name="T67" fmla="*/ 329 h 1021"/>
                <a:gd name="T68" fmla="*/ 91 w 1091"/>
                <a:gd name="T69" fmla="*/ 338 h 1021"/>
                <a:gd name="T70" fmla="*/ 77 w 1091"/>
                <a:gd name="T71" fmla="*/ 336 h 1021"/>
                <a:gd name="T72" fmla="*/ 67 w 1091"/>
                <a:gd name="T73" fmla="*/ 326 h 1021"/>
                <a:gd name="T74" fmla="*/ 59 w 1091"/>
                <a:gd name="T75" fmla="*/ 330 h 1021"/>
                <a:gd name="T76" fmla="*/ 50 w 1091"/>
                <a:gd name="T77" fmla="*/ 33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1" h="1021">
                  <a:moveTo>
                    <a:pt x="50" y="333"/>
                  </a:moveTo>
                  <a:lnTo>
                    <a:pt x="227" y="643"/>
                  </a:lnTo>
                  <a:lnTo>
                    <a:pt x="229" y="642"/>
                  </a:lnTo>
                  <a:lnTo>
                    <a:pt x="236" y="640"/>
                  </a:lnTo>
                  <a:lnTo>
                    <a:pt x="243" y="637"/>
                  </a:lnTo>
                  <a:lnTo>
                    <a:pt x="248" y="635"/>
                  </a:lnTo>
                  <a:lnTo>
                    <a:pt x="244" y="633"/>
                  </a:lnTo>
                  <a:lnTo>
                    <a:pt x="242" y="632"/>
                  </a:lnTo>
                  <a:lnTo>
                    <a:pt x="239" y="629"/>
                  </a:lnTo>
                  <a:lnTo>
                    <a:pt x="237" y="626"/>
                  </a:lnTo>
                  <a:lnTo>
                    <a:pt x="235" y="620"/>
                  </a:lnTo>
                  <a:lnTo>
                    <a:pt x="236" y="614"/>
                  </a:lnTo>
                  <a:lnTo>
                    <a:pt x="239" y="610"/>
                  </a:lnTo>
                  <a:lnTo>
                    <a:pt x="244" y="606"/>
                  </a:lnTo>
                  <a:lnTo>
                    <a:pt x="251" y="605"/>
                  </a:lnTo>
                  <a:lnTo>
                    <a:pt x="258" y="606"/>
                  </a:lnTo>
                  <a:lnTo>
                    <a:pt x="264" y="610"/>
                  </a:lnTo>
                  <a:lnTo>
                    <a:pt x="268" y="614"/>
                  </a:lnTo>
                  <a:lnTo>
                    <a:pt x="269" y="620"/>
                  </a:lnTo>
                  <a:lnTo>
                    <a:pt x="269" y="626"/>
                  </a:lnTo>
                  <a:lnTo>
                    <a:pt x="266" y="632"/>
                  </a:lnTo>
                  <a:lnTo>
                    <a:pt x="261" y="635"/>
                  </a:lnTo>
                  <a:lnTo>
                    <a:pt x="258" y="636"/>
                  </a:lnTo>
                  <a:lnTo>
                    <a:pt x="254" y="636"/>
                  </a:lnTo>
                  <a:lnTo>
                    <a:pt x="251" y="636"/>
                  </a:lnTo>
                  <a:lnTo>
                    <a:pt x="248" y="635"/>
                  </a:lnTo>
                  <a:lnTo>
                    <a:pt x="227" y="643"/>
                  </a:lnTo>
                  <a:lnTo>
                    <a:pt x="381" y="915"/>
                  </a:lnTo>
                  <a:lnTo>
                    <a:pt x="413" y="904"/>
                  </a:lnTo>
                  <a:lnTo>
                    <a:pt x="420" y="902"/>
                  </a:lnTo>
                  <a:lnTo>
                    <a:pt x="426" y="904"/>
                  </a:lnTo>
                  <a:lnTo>
                    <a:pt x="432" y="907"/>
                  </a:lnTo>
                  <a:lnTo>
                    <a:pt x="436" y="912"/>
                  </a:lnTo>
                  <a:lnTo>
                    <a:pt x="439" y="917"/>
                  </a:lnTo>
                  <a:lnTo>
                    <a:pt x="437" y="923"/>
                  </a:lnTo>
                  <a:lnTo>
                    <a:pt x="434" y="929"/>
                  </a:lnTo>
                  <a:lnTo>
                    <a:pt x="429" y="932"/>
                  </a:lnTo>
                  <a:lnTo>
                    <a:pt x="423" y="933"/>
                  </a:lnTo>
                  <a:lnTo>
                    <a:pt x="417" y="932"/>
                  </a:lnTo>
                  <a:lnTo>
                    <a:pt x="411" y="929"/>
                  </a:lnTo>
                  <a:lnTo>
                    <a:pt x="406" y="923"/>
                  </a:lnTo>
                  <a:lnTo>
                    <a:pt x="404" y="917"/>
                  </a:lnTo>
                  <a:lnTo>
                    <a:pt x="405" y="912"/>
                  </a:lnTo>
                  <a:lnTo>
                    <a:pt x="409" y="907"/>
                  </a:lnTo>
                  <a:lnTo>
                    <a:pt x="413" y="904"/>
                  </a:lnTo>
                  <a:lnTo>
                    <a:pt x="406" y="906"/>
                  </a:lnTo>
                  <a:lnTo>
                    <a:pt x="396" y="909"/>
                  </a:lnTo>
                  <a:lnTo>
                    <a:pt x="386" y="914"/>
                  </a:lnTo>
                  <a:lnTo>
                    <a:pt x="381" y="915"/>
                  </a:lnTo>
                  <a:lnTo>
                    <a:pt x="441" y="1021"/>
                  </a:lnTo>
                  <a:lnTo>
                    <a:pt x="1091" y="777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50" y="333"/>
                  </a:lnTo>
                  <a:lnTo>
                    <a:pt x="52" y="332"/>
                  </a:lnTo>
                  <a:lnTo>
                    <a:pt x="58" y="330"/>
                  </a:lnTo>
                  <a:lnTo>
                    <a:pt x="63" y="328"/>
                  </a:lnTo>
                  <a:lnTo>
                    <a:pt x="67" y="326"/>
                  </a:lnTo>
                  <a:lnTo>
                    <a:pt x="66" y="321"/>
                  </a:lnTo>
                  <a:lnTo>
                    <a:pt x="67" y="316"/>
                  </a:lnTo>
                  <a:lnTo>
                    <a:pt x="70" y="311"/>
                  </a:lnTo>
                  <a:lnTo>
                    <a:pt x="75" y="308"/>
                  </a:lnTo>
                  <a:lnTo>
                    <a:pt x="82" y="307"/>
                  </a:lnTo>
                  <a:lnTo>
                    <a:pt x="87" y="309"/>
                  </a:lnTo>
                  <a:lnTo>
                    <a:pt x="93" y="313"/>
                  </a:lnTo>
                  <a:lnTo>
                    <a:pt x="98" y="317"/>
                  </a:lnTo>
                  <a:lnTo>
                    <a:pt x="100" y="323"/>
                  </a:lnTo>
                  <a:lnTo>
                    <a:pt x="99" y="329"/>
                  </a:lnTo>
                  <a:lnTo>
                    <a:pt x="96" y="335"/>
                  </a:lnTo>
                  <a:lnTo>
                    <a:pt x="91" y="338"/>
                  </a:lnTo>
                  <a:lnTo>
                    <a:pt x="84" y="338"/>
                  </a:lnTo>
                  <a:lnTo>
                    <a:pt x="77" y="336"/>
                  </a:lnTo>
                  <a:lnTo>
                    <a:pt x="71" y="332"/>
                  </a:lnTo>
                  <a:lnTo>
                    <a:pt x="67" y="326"/>
                  </a:lnTo>
                  <a:lnTo>
                    <a:pt x="64" y="328"/>
                  </a:lnTo>
                  <a:lnTo>
                    <a:pt x="59" y="330"/>
                  </a:lnTo>
                  <a:lnTo>
                    <a:pt x="52" y="332"/>
                  </a:lnTo>
                  <a:lnTo>
                    <a:pt x="50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81" name="Freeform 5"/>
            <p:cNvSpPr>
              <a:spLocks/>
            </p:cNvSpPr>
            <p:nvPr/>
          </p:nvSpPr>
          <p:spPr bwMode="auto">
            <a:xfrm>
              <a:off x="3287" y="2129"/>
              <a:ext cx="92" cy="159"/>
            </a:xfrm>
            <a:custGeom>
              <a:avLst/>
              <a:gdLst>
                <a:gd name="T0" fmla="*/ 180 w 184"/>
                <a:gd name="T1" fmla="*/ 308 h 318"/>
                <a:gd name="T2" fmla="*/ 184 w 184"/>
                <a:gd name="T3" fmla="*/ 310 h 318"/>
                <a:gd name="T4" fmla="*/ 7 w 184"/>
                <a:gd name="T5" fmla="*/ 0 h 318"/>
                <a:gd name="T6" fmla="*/ 0 w 184"/>
                <a:gd name="T7" fmla="*/ 5 h 318"/>
                <a:gd name="T8" fmla="*/ 177 w 184"/>
                <a:gd name="T9" fmla="*/ 315 h 318"/>
                <a:gd name="T10" fmla="*/ 182 w 184"/>
                <a:gd name="T11" fmla="*/ 317 h 318"/>
                <a:gd name="T12" fmla="*/ 177 w 184"/>
                <a:gd name="T13" fmla="*/ 315 h 318"/>
                <a:gd name="T14" fmla="*/ 180 w 184"/>
                <a:gd name="T15" fmla="*/ 318 h 318"/>
                <a:gd name="T16" fmla="*/ 182 w 184"/>
                <a:gd name="T17" fmla="*/ 317 h 318"/>
                <a:gd name="T18" fmla="*/ 180 w 184"/>
                <a:gd name="T19" fmla="*/ 30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18">
                  <a:moveTo>
                    <a:pt x="180" y="308"/>
                  </a:moveTo>
                  <a:lnTo>
                    <a:pt x="184" y="310"/>
                  </a:lnTo>
                  <a:lnTo>
                    <a:pt x="7" y="0"/>
                  </a:lnTo>
                  <a:lnTo>
                    <a:pt x="0" y="5"/>
                  </a:lnTo>
                  <a:lnTo>
                    <a:pt x="177" y="315"/>
                  </a:lnTo>
                  <a:lnTo>
                    <a:pt x="182" y="317"/>
                  </a:lnTo>
                  <a:lnTo>
                    <a:pt x="177" y="315"/>
                  </a:lnTo>
                  <a:lnTo>
                    <a:pt x="180" y="318"/>
                  </a:lnTo>
                  <a:lnTo>
                    <a:pt x="182" y="317"/>
                  </a:lnTo>
                  <a:lnTo>
                    <a:pt x="18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82" name="Freeform 6"/>
            <p:cNvSpPr>
              <a:spLocks/>
            </p:cNvSpPr>
            <p:nvPr/>
          </p:nvSpPr>
          <p:spPr bwMode="auto">
            <a:xfrm>
              <a:off x="3377" y="2279"/>
              <a:ext cx="18" cy="8"/>
            </a:xfrm>
            <a:custGeom>
              <a:avLst/>
              <a:gdLst>
                <a:gd name="T0" fmla="*/ 19 w 35"/>
                <a:gd name="T1" fmla="*/ 9 h 17"/>
                <a:gd name="T2" fmla="*/ 20 w 35"/>
                <a:gd name="T3" fmla="*/ 0 h 17"/>
                <a:gd name="T4" fmla="*/ 16 w 35"/>
                <a:gd name="T5" fmla="*/ 2 h 17"/>
                <a:gd name="T6" fmla="*/ 9 w 35"/>
                <a:gd name="T7" fmla="*/ 4 h 17"/>
                <a:gd name="T8" fmla="*/ 2 w 35"/>
                <a:gd name="T9" fmla="*/ 6 h 17"/>
                <a:gd name="T10" fmla="*/ 0 w 35"/>
                <a:gd name="T11" fmla="*/ 8 h 17"/>
                <a:gd name="T12" fmla="*/ 2 w 35"/>
                <a:gd name="T13" fmla="*/ 17 h 17"/>
                <a:gd name="T14" fmla="*/ 4 w 35"/>
                <a:gd name="T15" fmla="*/ 16 h 17"/>
                <a:gd name="T16" fmla="*/ 11 w 35"/>
                <a:gd name="T17" fmla="*/ 13 h 17"/>
                <a:gd name="T18" fmla="*/ 18 w 35"/>
                <a:gd name="T19" fmla="*/ 11 h 17"/>
                <a:gd name="T20" fmla="*/ 23 w 35"/>
                <a:gd name="T21" fmla="*/ 9 h 17"/>
                <a:gd name="T22" fmla="*/ 24 w 35"/>
                <a:gd name="T23" fmla="*/ 0 h 17"/>
                <a:gd name="T24" fmla="*/ 23 w 35"/>
                <a:gd name="T25" fmla="*/ 9 h 17"/>
                <a:gd name="T26" fmla="*/ 35 w 35"/>
                <a:gd name="T27" fmla="*/ 5 h 17"/>
                <a:gd name="T28" fmla="*/ 23 w 35"/>
                <a:gd name="T29" fmla="*/ 1 h 17"/>
                <a:gd name="T30" fmla="*/ 19 w 35"/>
                <a:gd name="T3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7">
                  <a:moveTo>
                    <a:pt x="19" y="9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9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3" y="9"/>
                  </a:lnTo>
                  <a:lnTo>
                    <a:pt x="24" y="0"/>
                  </a:lnTo>
                  <a:lnTo>
                    <a:pt x="23" y="9"/>
                  </a:lnTo>
                  <a:lnTo>
                    <a:pt x="35" y="5"/>
                  </a:lnTo>
                  <a:lnTo>
                    <a:pt x="23" y="1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83" name="Freeform 7"/>
            <p:cNvSpPr>
              <a:spLocks/>
            </p:cNvSpPr>
            <p:nvPr/>
          </p:nvSpPr>
          <p:spPr bwMode="auto">
            <a:xfrm>
              <a:off x="3380" y="2275"/>
              <a:ext cx="9" cy="8"/>
            </a:xfrm>
            <a:custGeom>
              <a:avLst/>
              <a:gdLst>
                <a:gd name="T0" fmla="*/ 1 w 17"/>
                <a:gd name="T1" fmla="*/ 4 h 16"/>
                <a:gd name="T2" fmla="*/ 0 w 17"/>
                <a:gd name="T3" fmla="*/ 4 h 16"/>
                <a:gd name="T4" fmla="*/ 3 w 17"/>
                <a:gd name="T5" fmla="*/ 8 h 16"/>
                <a:gd name="T6" fmla="*/ 6 w 17"/>
                <a:gd name="T7" fmla="*/ 11 h 16"/>
                <a:gd name="T8" fmla="*/ 9 w 17"/>
                <a:gd name="T9" fmla="*/ 12 h 16"/>
                <a:gd name="T10" fmla="*/ 12 w 17"/>
                <a:gd name="T11" fmla="*/ 16 h 16"/>
                <a:gd name="T12" fmla="*/ 17 w 17"/>
                <a:gd name="T13" fmla="*/ 7 h 16"/>
                <a:gd name="T14" fmla="*/ 13 w 17"/>
                <a:gd name="T15" fmla="*/ 5 h 16"/>
                <a:gd name="T16" fmla="*/ 11 w 17"/>
                <a:gd name="T17" fmla="*/ 4 h 16"/>
                <a:gd name="T18" fmla="*/ 10 w 17"/>
                <a:gd name="T19" fmla="*/ 3 h 16"/>
                <a:gd name="T20" fmla="*/ 9 w 17"/>
                <a:gd name="T21" fmla="*/ 0 h 16"/>
                <a:gd name="T22" fmla="*/ 8 w 17"/>
                <a:gd name="T23" fmla="*/ 0 h 16"/>
                <a:gd name="T24" fmla="*/ 1 w 17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6">
                  <a:moveTo>
                    <a:pt x="1" y="4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6" y="11"/>
                  </a:lnTo>
                  <a:lnTo>
                    <a:pt x="9" y="12"/>
                  </a:lnTo>
                  <a:lnTo>
                    <a:pt x="12" y="16"/>
                  </a:lnTo>
                  <a:lnTo>
                    <a:pt x="17" y="7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84" name="Freeform 8"/>
            <p:cNvSpPr>
              <a:spLocks/>
            </p:cNvSpPr>
            <p:nvPr/>
          </p:nvSpPr>
          <p:spPr bwMode="auto">
            <a:xfrm>
              <a:off x="3379" y="2264"/>
              <a:ext cx="8" cy="14"/>
            </a:xfrm>
            <a:custGeom>
              <a:avLst/>
              <a:gdLst>
                <a:gd name="T0" fmla="*/ 13 w 15"/>
                <a:gd name="T1" fmla="*/ 0 h 26"/>
                <a:gd name="T2" fmla="*/ 13 w 15"/>
                <a:gd name="T3" fmla="*/ 0 h 26"/>
                <a:gd name="T4" fmla="*/ 6 w 15"/>
                <a:gd name="T5" fmla="*/ 4 h 26"/>
                <a:gd name="T6" fmla="*/ 1 w 15"/>
                <a:gd name="T7" fmla="*/ 11 h 26"/>
                <a:gd name="T8" fmla="*/ 0 w 15"/>
                <a:gd name="T9" fmla="*/ 18 h 26"/>
                <a:gd name="T10" fmla="*/ 4 w 15"/>
                <a:gd name="T11" fmla="*/ 26 h 26"/>
                <a:gd name="T12" fmla="*/ 11 w 15"/>
                <a:gd name="T13" fmla="*/ 22 h 26"/>
                <a:gd name="T14" fmla="*/ 9 w 15"/>
                <a:gd name="T15" fmla="*/ 18 h 26"/>
                <a:gd name="T16" fmla="*/ 11 w 15"/>
                <a:gd name="T17" fmla="*/ 14 h 26"/>
                <a:gd name="T18" fmla="*/ 13 w 15"/>
                <a:gd name="T19" fmla="*/ 11 h 26"/>
                <a:gd name="T20" fmla="*/ 15 w 15"/>
                <a:gd name="T21" fmla="*/ 9 h 26"/>
                <a:gd name="T22" fmla="*/ 15 w 15"/>
                <a:gd name="T23" fmla="*/ 9 h 26"/>
                <a:gd name="T24" fmla="*/ 13 w 15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3" y="0"/>
                  </a:moveTo>
                  <a:lnTo>
                    <a:pt x="13" y="0"/>
                  </a:lnTo>
                  <a:lnTo>
                    <a:pt x="6" y="4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85" name="Freeform 9"/>
            <p:cNvSpPr>
              <a:spLocks/>
            </p:cNvSpPr>
            <p:nvPr/>
          </p:nvSpPr>
          <p:spPr bwMode="auto">
            <a:xfrm>
              <a:off x="3385" y="2264"/>
              <a:ext cx="15" cy="8"/>
            </a:xfrm>
            <a:custGeom>
              <a:avLst/>
              <a:gdLst>
                <a:gd name="T0" fmla="*/ 30 w 30"/>
                <a:gd name="T1" fmla="*/ 12 h 16"/>
                <a:gd name="T2" fmla="*/ 29 w 30"/>
                <a:gd name="T3" fmla="*/ 11 h 16"/>
                <a:gd name="T4" fmla="*/ 23 w 30"/>
                <a:gd name="T5" fmla="*/ 5 h 16"/>
                <a:gd name="T6" fmla="*/ 16 w 30"/>
                <a:gd name="T7" fmla="*/ 1 h 16"/>
                <a:gd name="T8" fmla="*/ 8 w 30"/>
                <a:gd name="T9" fmla="*/ 0 h 16"/>
                <a:gd name="T10" fmla="*/ 0 w 30"/>
                <a:gd name="T11" fmla="*/ 1 h 16"/>
                <a:gd name="T12" fmla="*/ 2 w 30"/>
                <a:gd name="T13" fmla="*/ 10 h 16"/>
                <a:gd name="T14" fmla="*/ 8 w 30"/>
                <a:gd name="T15" fmla="*/ 9 h 16"/>
                <a:gd name="T16" fmla="*/ 14 w 30"/>
                <a:gd name="T17" fmla="*/ 10 h 16"/>
                <a:gd name="T18" fmla="*/ 18 w 30"/>
                <a:gd name="T19" fmla="*/ 12 h 16"/>
                <a:gd name="T20" fmla="*/ 22 w 30"/>
                <a:gd name="T21" fmla="*/ 16 h 16"/>
                <a:gd name="T22" fmla="*/ 21 w 30"/>
                <a:gd name="T23" fmla="*/ 15 h 16"/>
                <a:gd name="T24" fmla="*/ 30 w 30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6">
                  <a:moveTo>
                    <a:pt x="30" y="12"/>
                  </a:moveTo>
                  <a:lnTo>
                    <a:pt x="29" y="11"/>
                  </a:lnTo>
                  <a:lnTo>
                    <a:pt x="23" y="5"/>
                  </a:lnTo>
                  <a:lnTo>
                    <a:pt x="16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8" y="9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86" name="Freeform 10"/>
            <p:cNvSpPr>
              <a:spLocks/>
            </p:cNvSpPr>
            <p:nvPr/>
          </p:nvSpPr>
          <p:spPr bwMode="auto">
            <a:xfrm>
              <a:off x="3394" y="2270"/>
              <a:ext cx="7" cy="13"/>
            </a:xfrm>
            <a:custGeom>
              <a:avLst/>
              <a:gdLst>
                <a:gd name="T0" fmla="*/ 2 w 14"/>
                <a:gd name="T1" fmla="*/ 27 h 27"/>
                <a:gd name="T2" fmla="*/ 2 w 14"/>
                <a:gd name="T3" fmla="*/ 27 h 27"/>
                <a:gd name="T4" fmla="*/ 9 w 14"/>
                <a:gd name="T5" fmla="*/ 21 h 27"/>
                <a:gd name="T6" fmla="*/ 14 w 14"/>
                <a:gd name="T7" fmla="*/ 14 h 27"/>
                <a:gd name="T8" fmla="*/ 14 w 14"/>
                <a:gd name="T9" fmla="*/ 7 h 27"/>
                <a:gd name="T10" fmla="*/ 13 w 14"/>
                <a:gd name="T11" fmla="*/ 0 h 27"/>
                <a:gd name="T12" fmla="*/ 4 w 14"/>
                <a:gd name="T13" fmla="*/ 3 h 27"/>
                <a:gd name="T14" fmla="*/ 5 w 14"/>
                <a:gd name="T15" fmla="*/ 7 h 27"/>
                <a:gd name="T16" fmla="*/ 5 w 14"/>
                <a:gd name="T17" fmla="*/ 12 h 27"/>
                <a:gd name="T18" fmla="*/ 2 w 14"/>
                <a:gd name="T19" fmla="*/ 16 h 27"/>
                <a:gd name="T20" fmla="*/ 0 w 14"/>
                <a:gd name="T21" fmla="*/ 18 h 27"/>
                <a:gd name="T22" fmla="*/ 0 w 14"/>
                <a:gd name="T23" fmla="*/ 18 h 27"/>
                <a:gd name="T24" fmla="*/ 2 w 14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7">
                  <a:moveTo>
                    <a:pt x="2" y="27"/>
                  </a:moveTo>
                  <a:lnTo>
                    <a:pt x="2" y="27"/>
                  </a:lnTo>
                  <a:lnTo>
                    <a:pt x="9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3" y="0"/>
                  </a:lnTo>
                  <a:lnTo>
                    <a:pt x="4" y="3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87" name="Freeform 11"/>
            <p:cNvSpPr>
              <a:spLocks/>
            </p:cNvSpPr>
            <p:nvPr/>
          </p:nvSpPr>
          <p:spPr bwMode="auto">
            <a:xfrm>
              <a:off x="3387" y="2279"/>
              <a:ext cx="8" cy="5"/>
            </a:xfrm>
            <a:custGeom>
              <a:avLst/>
              <a:gdLst>
                <a:gd name="T0" fmla="*/ 3 w 16"/>
                <a:gd name="T1" fmla="*/ 9 h 10"/>
                <a:gd name="T2" fmla="*/ 0 w 16"/>
                <a:gd name="T3" fmla="*/ 9 h 10"/>
                <a:gd name="T4" fmla="*/ 5 w 16"/>
                <a:gd name="T5" fmla="*/ 10 h 10"/>
                <a:gd name="T6" fmla="*/ 8 w 16"/>
                <a:gd name="T7" fmla="*/ 10 h 10"/>
                <a:gd name="T8" fmla="*/ 12 w 16"/>
                <a:gd name="T9" fmla="*/ 10 h 10"/>
                <a:gd name="T10" fmla="*/ 16 w 16"/>
                <a:gd name="T11" fmla="*/ 9 h 10"/>
                <a:gd name="T12" fmla="*/ 14 w 16"/>
                <a:gd name="T13" fmla="*/ 0 h 10"/>
                <a:gd name="T14" fmla="*/ 12 w 16"/>
                <a:gd name="T15" fmla="*/ 1 h 10"/>
                <a:gd name="T16" fmla="*/ 8 w 16"/>
                <a:gd name="T17" fmla="*/ 1 h 10"/>
                <a:gd name="T18" fmla="*/ 5 w 16"/>
                <a:gd name="T19" fmla="*/ 1 h 10"/>
                <a:gd name="T20" fmla="*/ 3 w 16"/>
                <a:gd name="T21" fmla="*/ 0 h 10"/>
                <a:gd name="T22" fmla="*/ 0 w 16"/>
                <a:gd name="T23" fmla="*/ 0 h 10"/>
                <a:gd name="T24" fmla="*/ 3 w 16"/>
                <a:gd name="T25" fmla="*/ 0 h 10"/>
                <a:gd name="T26" fmla="*/ 2 w 16"/>
                <a:gd name="T27" fmla="*/ 0 h 10"/>
                <a:gd name="T28" fmla="*/ 0 w 16"/>
                <a:gd name="T29" fmla="*/ 0 h 10"/>
                <a:gd name="T30" fmla="*/ 3 w 16"/>
                <a:gd name="T3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0">
                  <a:moveTo>
                    <a:pt x="3" y="9"/>
                  </a:moveTo>
                  <a:lnTo>
                    <a:pt x="0" y="9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6" y="9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88" name="Freeform 12"/>
            <p:cNvSpPr>
              <a:spLocks/>
            </p:cNvSpPr>
            <p:nvPr/>
          </p:nvSpPr>
          <p:spPr bwMode="auto">
            <a:xfrm>
              <a:off x="3374" y="2279"/>
              <a:ext cx="14" cy="8"/>
            </a:xfrm>
            <a:custGeom>
              <a:avLst/>
              <a:gdLst>
                <a:gd name="T0" fmla="*/ 10 w 29"/>
                <a:gd name="T1" fmla="*/ 10 h 17"/>
                <a:gd name="T2" fmla="*/ 8 w 29"/>
                <a:gd name="T3" fmla="*/ 17 h 17"/>
                <a:gd name="T4" fmla="*/ 29 w 29"/>
                <a:gd name="T5" fmla="*/ 9 h 17"/>
                <a:gd name="T6" fmla="*/ 26 w 29"/>
                <a:gd name="T7" fmla="*/ 0 h 17"/>
                <a:gd name="T8" fmla="*/ 6 w 29"/>
                <a:gd name="T9" fmla="*/ 8 h 17"/>
                <a:gd name="T10" fmla="*/ 3 w 29"/>
                <a:gd name="T11" fmla="*/ 15 h 17"/>
                <a:gd name="T12" fmla="*/ 6 w 29"/>
                <a:gd name="T13" fmla="*/ 8 h 17"/>
                <a:gd name="T14" fmla="*/ 0 w 29"/>
                <a:gd name="T15" fmla="*/ 10 h 17"/>
                <a:gd name="T16" fmla="*/ 3 w 29"/>
                <a:gd name="T17" fmla="*/ 15 h 17"/>
                <a:gd name="T18" fmla="*/ 10 w 29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10" y="10"/>
                  </a:moveTo>
                  <a:lnTo>
                    <a:pt x="8" y="17"/>
                  </a:lnTo>
                  <a:lnTo>
                    <a:pt x="29" y="9"/>
                  </a:lnTo>
                  <a:lnTo>
                    <a:pt x="26" y="0"/>
                  </a:lnTo>
                  <a:lnTo>
                    <a:pt x="6" y="8"/>
                  </a:lnTo>
                  <a:lnTo>
                    <a:pt x="3" y="15"/>
                  </a:lnTo>
                  <a:lnTo>
                    <a:pt x="6" y="8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89" name="Freeform 13"/>
            <p:cNvSpPr>
              <a:spLocks/>
            </p:cNvSpPr>
            <p:nvPr/>
          </p:nvSpPr>
          <p:spPr bwMode="auto">
            <a:xfrm>
              <a:off x="3376" y="2284"/>
              <a:ext cx="80" cy="140"/>
            </a:xfrm>
            <a:custGeom>
              <a:avLst/>
              <a:gdLst>
                <a:gd name="T0" fmla="*/ 157 w 162"/>
                <a:gd name="T1" fmla="*/ 269 h 280"/>
                <a:gd name="T2" fmla="*/ 162 w 162"/>
                <a:gd name="T3" fmla="*/ 272 h 280"/>
                <a:gd name="T4" fmla="*/ 7 w 162"/>
                <a:gd name="T5" fmla="*/ 0 h 280"/>
                <a:gd name="T6" fmla="*/ 0 w 162"/>
                <a:gd name="T7" fmla="*/ 5 h 280"/>
                <a:gd name="T8" fmla="*/ 155 w 162"/>
                <a:gd name="T9" fmla="*/ 276 h 280"/>
                <a:gd name="T10" fmla="*/ 159 w 162"/>
                <a:gd name="T11" fmla="*/ 279 h 280"/>
                <a:gd name="T12" fmla="*/ 155 w 162"/>
                <a:gd name="T13" fmla="*/ 276 h 280"/>
                <a:gd name="T14" fmla="*/ 156 w 162"/>
                <a:gd name="T15" fmla="*/ 280 h 280"/>
                <a:gd name="T16" fmla="*/ 159 w 162"/>
                <a:gd name="T17" fmla="*/ 279 h 280"/>
                <a:gd name="T18" fmla="*/ 157 w 162"/>
                <a:gd name="T19" fmla="*/ 26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280">
                  <a:moveTo>
                    <a:pt x="157" y="269"/>
                  </a:moveTo>
                  <a:lnTo>
                    <a:pt x="162" y="272"/>
                  </a:lnTo>
                  <a:lnTo>
                    <a:pt x="7" y="0"/>
                  </a:lnTo>
                  <a:lnTo>
                    <a:pt x="0" y="5"/>
                  </a:lnTo>
                  <a:lnTo>
                    <a:pt x="155" y="276"/>
                  </a:lnTo>
                  <a:lnTo>
                    <a:pt x="159" y="279"/>
                  </a:lnTo>
                  <a:lnTo>
                    <a:pt x="155" y="276"/>
                  </a:lnTo>
                  <a:lnTo>
                    <a:pt x="156" y="280"/>
                  </a:lnTo>
                  <a:lnTo>
                    <a:pt x="159" y="279"/>
                  </a:lnTo>
                  <a:lnTo>
                    <a:pt x="157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0" name="Freeform 14"/>
            <p:cNvSpPr>
              <a:spLocks/>
            </p:cNvSpPr>
            <p:nvPr/>
          </p:nvSpPr>
          <p:spPr bwMode="auto">
            <a:xfrm>
              <a:off x="3454" y="2413"/>
              <a:ext cx="17" cy="10"/>
            </a:xfrm>
            <a:custGeom>
              <a:avLst/>
              <a:gdLst>
                <a:gd name="T0" fmla="*/ 32 w 34"/>
                <a:gd name="T1" fmla="*/ 0 h 21"/>
                <a:gd name="T2" fmla="*/ 32 w 34"/>
                <a:gd name="T3" fmla="*/ 0 h 21"/>
                <a:gd name="T4" fmla="*/ 0 w 34"/>
                <a:gd name="T5" fmla="*/ 11 h 21"/>
                <a:gd name="T6" fmla="*/ 2 w 34"/>
                <a:gd name="T7" fmla="*/ 21 h 21"/>
                <a:gd name="T8" fmla="*/ 34 w 34"/>
                <a:gd name="T9" fmla="*/ 9 h 21"/>
                <a:gd name="T10" fmla="*/ 34 w 34"/>
                <a:gd name="T11" fmla="*/ 9 h 21"/>
                <a:gd name="T12" fmla="*/ 32 w 3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32" y="0"/>
                  </a:moveTo>
                  <a:lnTo>
                    <a:pt x="32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1" name="Freeform 15"/>
            <p:cNvSpPr>
              <a:spLocks/>
            </p:cNvSpPr>
            <p:nvPr/>
          </p:nvSpPr>
          <p:spPr bwMode="auto">
            <a:xfrm>
              <a:off x="3470" y="2412"/>
              <a:ext cx="14" cy="8"/>
            </a:xfrm>
            <a:custGeom>
              <a:avLst/>
              <a:gdLst>
                <a:gd name="T0" fmla="*/ 28 w 28"/>
                <a:gd name="T1" fmla="*/ 11 h 16"/>
                <a:gd name="T2" fmla="*/ 28 w 28"/>
                <a:gd name="T3" fmla="*/ 11 h 16"/>
                <a:gd name="T4" fmla="*/ 22 w 28"/>
                <a:gd name="T5" fmla="*/ 6 h 16"/>
                <a:gd name="T6" fmla="*/ 15 w 28"/>
                <a:gd name="T7" fmla="*/ 1 h 16"/>
                <a:gd name="T8" fmla="*/ 8 w 28"/>
                <a:gd name="T9" fmla="*/ 0 h 16"/>
                <a:gd name="T10" fmla="*/ 0 w 28"/>
                <a:gd name="T11" fmla="*/ 1 h 16"/>
                <a:gd name="T12" fmla="*/ 2 w 28"/>
                <a:gd name="T13" fmla="*/ 10 h 16"/>
                <a:gd name="T14" fmla="*/ 8 w 28"/>
                <a:gd name="T15" fmla="*/ 9 h 16"/>
                <a:gd name="T16" fmla="*/ 13 w 28"/>
                <a:gd name="T17" fmla="*/ 10 h 16"/>
                <a:gd name="T18" fmla="*/ 17 w 28"/>
                <a:gd name="T19" fmla="*/ 12 h 16"/>
                <a:gd name="T20" fmla="*/ 21 w 28"/>
                <a:gd name="T21" fmla="*/ 16 h 16"/>
                <a:gd name="T22" fmla="*/ 21 w 28"/>
                <a:gd name="T23" fmla="*/ 16 h 16"/>
                <a:gd name="T24" fmla="*/ 28 w 28"/>
                <a:gd name="T2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28" y="11"/>
                  </a:moveTo>
                  <a:lnTo>
                    <a:pt x="28" y="11"/>
                  </a:lnTo>
                  <a:lnTo>
                    <a:pt x="22" y="6"/>
                  </a:lnTo>
                  <a:lnTo>
                    <a:pt x="15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8" y="9"/>
                  </a:lnTo>
                  <a:lnTo>
                    <a:pt x="13" y="10"/>
                  </a:lnTo>
                  <a:lnTo>
                    <a:pt x="17" y="12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2" name="Freeform 16"/>
            <p:cNvSpPr>
              <a:spLocks/>
            </p:cNvSpPr>
            <p:nvPr/>
          </p:nvSpPr>
          <p:spPr bwMode="auto">
            <a:xfrm>
              <a:off x="3478" y="2418"/>
              <a:ext cx="8" cy="14"/>
            </a:xfrm>
            <a:custGeom>
              <a:avLst/>
              <a:gdLst>
                <a:gd name="T0" fmla="*/ 3 w 15"/>
                <a:gd name="T1" fmla="*/ 28 h 28"/>
                <a:gd name="T2" fmla="*/ 3 w 15"/>
                <a:gd name="T3" fmla="*/ 28 h 28"/>
                <a:gd name="T4" fmla="*/ 9 w 15"/>
                <a:gd name="T5" fmla="*/ 22 h 28"/>
                <a:gd name="T6" fmla="*/ 14 w 15"/>
                <a:gd name="T7" fmla="*/ 15 h 28"/>
                <a:gd name="T8" fmla="*/ 15 w 15"/>
                <a:gd name="T9" fmla="*/ 8 h 28"/>
                <a:gd name="T10" fmla="*/ 12 w 15"/>
                <a:gd name="T11" fmla="*/ 0 h 28"/>
                <a:gd name="T12" fmla="*/ 5 w 15"/>
                <a:gd name="T13" fmla="*/ 5 h 28"/>
                <a:gd name="T14" fmla="*/ 6 w 15"/>
                <a:gd name="T15" fmla="*/ 8 h 28"/>
                <a:gd name="T16" fmla="*/ 5 w 15"/>
                <a:gd name="T17" fmla="*/ 13 h 28"/>
                <a:gd name="T18" fmla="*/ 3 w 15"/>
                <a:gd name="T19" fmla="*/ 18 h 28"/>
                <a:gd name="T20" fmla="*/ 0 w 15"/>
                <a:gd name="T21" fmla="*/ 19 h 28"/>
                <a:gd name="T22" fmla="*/ 0 w 15"/>
                <a:gd name="T23" fmla="*/ 19 h 28"/>
                <a:gd name="T24" fmla="*/ 3 w 1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8">
                  <a:moveTo>
                    <a:pt x="3" y="28"/>
                  </a:moveTo>
                  <a:lnTo>
                    <a:pt x="3" y="28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15" y="8"/>
                  </a:lnTo>
                  <a:lnTo>
                    <a:pt x="12" y="0"/>
                  </a:lnTo>
                  <a:lnTo>
                    <a:pt x="5" y="5"/>
                  </a:lnTo>
                  <a:lnTo>
                    <a:pt x="6" y="8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3" name="Freeform 17"/>
            <p:cNvSpPr>
              <a:spLocks/>
            </p:cNvSpPr>
            <p:nvPr/>
          </p:nvSpPr>
          <p:spPr bwMode="auto">
            <a:xfrm>
              <a:off x="3465" y="2424"/>
              <a:ext cx="14" cy="9"/>
            </a:xfrm>
            <a:custGeom>
              <a:avLst/>
              <a:gdLst>
                <a:gd name="T0" fmla="*/ 0 w 28"/>
                <a:gd name="T1" fmla="*/ 4 h 17"/>
                <a:gd name="T2" fmla="*/ 0 w 28"/>
                <a:gd name="T3" fmla="*/ 4 h 17"/>
                <a:gd name="T4" fmla="*/ 6 w 28"/>
                <a:gd name="T5" fmla="*/ 11 h 17"/>
                <a:gd name="T6" fmla="*/ 13 w 28"/>
                <a:gd name="T7" fmla="*/ 16 h 17"/>
                <a:gd name="T8" fmla="*/ 20 w 28"/>
                <a:gd name="T9" fmla="*/ 17 h 17"/>
                <a:gd name="T10" fmla="*/ 28 w 28"/>
                <a:gd name="T11" fmla="*/ 16 h 17"/>
                <a:gd name="T12" fmla="*/ 25 w 28"/>
                <a:gd name="T13" fmla="*/ 7 h 17"/>
                <a:gd name="T14" fmla="*/ 20 w 28"/>
                <a:gd name="T15" fmla="*/ 8 h 17"/>
                <a:gd name="T16" fmla="*/ 15 w 28"/>
                <a:gd name="T17" fmla="*/ 7 h 17"/>
                <a:gd name="T18" fmla="*/ 10 w 28"/>
                <a:gd name="T19" fmla="*/ 4 h 17"/>
                <a:gd name="T20" fmla="*/ 7 w 28"/>
                <a:gd name="T21" fmla="*/ 0 h 17"/>
                <a:gd name="T22" fmla="*/ 7 w 28"/>
                <a:gd name="T23" fmla="*/ 0 h 17"/>
                <a:gd name="T24" fmla="*/ 0 w 28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7">
                  <a:moveTo>
                    <a:pt x="0" y="4"/>
                  </a:moveTo>
                  <a:lnTo>
                    <a:pt x="0" y="4"/>
                  </a:lnTo>
                  <a:lnTo>
                    <a:pt x="6" y="11"/>
                  </a:lnTo>
                  <a:lnTo>
                    <a:pt x="13" y="16"/>
                  </a:lnTo>
                  <a:lnTo>
                    <a:pt x="20" y="17"/>
                  </a:lnTo>
                  <a:lnTo>
                    <a:pt x="28" y="16"/>
                  </a:lnTo>
                  <a:lnTo>
                    <a:pt x="25" y="7"/>
                  </a:lnTo>
                  <a:lnTo>
                    <a:pt x="20" y="8"/>
                  </a:lnTo>
                  <a:lnTo>
                    <a:pt x="15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4" name="Freeform 18"/>
            <p:cNvSpPr>
              <a:spLocks/>
            </p:cNvSpPr>
            <p:nvPr/>
          </p:nvSpPr>
          <p:spPr bwMode="auto">
            <a:xfrm>
              <a:off x="3464" y="2413"/>
              <a:ext cx="7" cy="13"/>
            </a:xfrm>
            <a:custGeom>
              <a:avLst/>
              <a:gdLst>
                <a:gd name="T0" fmla="*/ 15 w 15"/>
                <a:gd name="T1" fmla="*/ 9 h 26"/>
                <a:gd name="T2" fmla="*/ 13 w 15"/>
                <a:gd name="T3" fmla="*/ 0 h 26"/>
                <a:gd name="T4" fmla="*/ 6 w 15"/>
                <a:gd name="T5" fmla="*/ 5 h 26"/>
                <a:gd name="T6" fmla="*/ 2 w 15"/>
                <a:gd name="T7" fmla="*/ 11 h 26"/>
                <a:gd name="T8" fmla="*/ 0 w 15"/>
                <a:gd name="T9" fmla="*/ 18 h 26"/>
                <a:gd name="T10" fmla="*/ 4 w 15"/>
                <a:gd name="T11" fmla="*/ 26 h 26"/>
                <a:gd name="T12" fmla="*/ 11 w 15"/>
                <a:gd name="T13" fmla="*/ 22 h 26"/>
                <a:gd name="T14" fmla="*/ 10 w 15"/>
                <a:gd name="T15" fmla="*/ 18 h 26"/>
                <a:gd name="T16" fmla="*/ 11 w 15"/>
                <a:gd name="T17" fmla="*/ 14 h 26"/>
                <a:gd name="T18" fmla="*/ 13 w 15"/>
                <a:gd name="T19" fmla="*/ 11 h 26"/>
                <a:gd name="T20" fmla="*/ 15 w 15"/>
                <a:gd name="T21" fmla="*/ 9 h 26"/>
                <a:gd name="T22" fmla="*/ 13 w 15"/>
                <a:gd name="T23" fmla="*/ 0 h 26"/>
                <a:gd name="T24" fmla="*/ 15 w 15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5" y="9"/>
                  </a:moveTo>
                  <a:lnTo>
                    <a:pt x="13" y="0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1" y="22"/>
                  </a:lnTo>
                  <a:lnTo>
                    <a:pt x="10" y="18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3" y="0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5" name="Freeform 19"/>
            <p:cNvSpPr>
              <a:spLocks/>
            </p:cNvSpPr>
            <p:nvPr/>
          </p:nvSpPr>
          <p:spPr bwMode="auto">
            <a:xfrm>
              <a:off x="3451" y="2413"/>
              <a:ext cx="20" cy="10"/>
            </a:xfrm>
            <a:custGeom>
              <a:avLst/>
              <a:gdLst>
                <a:gd name="T0" fmla="*/ 11 w 40"/>
                <a:gd name="T1" fmla="*/ 14 h 21"/>
                <a:gd name="T2" fmla="*/ 8 w 40"/>
                <a:gd name="T3" fmla="*/ 21 h 21"/>
                <a:gd name="T4" fmla="*/ 13 w 40"/>
                <a:gd name="T5" fmla="*/ 19 h 21"/>
                <a:gd name="T6" fmla="*/ 23 w 40"/>
                <a:gd name="T7" fmla="*/ 15 h 21"/>
                <a:gd name="T8" fmla="*/ 34 w 40"/>
                <a:gd name="T9" fmla="*/ 11 h 21"/>
                <a:gd name="T10" fmla="*/ 40 w 40"/>
                <a:gd name="T11" fmla="*/ 9 h 21"/>
                <a:gd name="T12" fmla="*/ 38 w 40"/>
                <a:gd name="T13" fmla="*/ 0 h 21"/>
                <a:gd name="T14" fmla="*/ 31 w 40"/>
                <a:gd name="T15" fmla="*/ 2 h 21"/>
                <a:gd name="T16" fmla="*/ 21 w 40"/>
                <a:gd name="T17" fmla="*/ 6 h 21"/>
                <a:gd name="T18" fmla="*/ 11 w 40"/>
                <a:gd name="T19" fmla="*/ 10 h 21"/>
                <a:gd name="T20" fmla="*/ 6 w 40"/>
                <a:gd name="T21" fmla="*/ 11 h 21"/>
                <a:gd name="T22" fmla="*/ 4 w 40"/>
                <a:gd name="T23" fmla="*/ 18 h 21"/>
                <a:gd name="T24" fmla="*/ 6 w 40"/>
                <a:gd name="T25" fmla="*/ 11 h 21"/>
                <a:gd name="T26" fmla="*/ 0 w 40"/>
                <a:gd name="T27" fmla="*/ 14 h 21"/>
                <a:gd name="T28" fmla="*/ 4 w 40"/>
                <a:gd name="T29" fmla="*/ 18 h 21"/>
                <a:gd name="T30" fmla="*/ 11 w 40"/>
                <a:gd name="T3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21">
                  <a:moveTo>
                    <a:pt x="11" y="14"/>
                  </a:moveTo>
                  <a:lnTo>
                    <a:pt x="8" y="21"/>
                  </a:lnTo>
                  <a:lnTo>
                    <a:pt x="13" y="19"/>
                  </a:lnTo>
                  <a:lnTo>
                    <a:pt x="23" y="15"/>
                  </a:lnTo>
                  <a:lnTo>
                    <a:pt x="34" y="11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1" y="6"/>
                  </a:lnTo>
                  <a:lnTo>
                    <a:pt x="11" y="10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6" y="11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6" name="Freeform 20"/>
            <p:cNvSpPr>
              <a:spLocks/>
            </p:cNvSpPr>
            <p:nvPr/>
          </p:nvSpPr>
          <p:spPr bwMode="auto">
            <a:xfrm>
              <a:off x="3453" y="2420"/>
              <a:ext cx="33" cy="57"/>
            </a:xfrm>
            <a:custGeom>
              <a:avLst/>
              <a:gdLst>
                <a:gd name="T0" fmla="*/ 62 w 66"/>
                <a:gd name="T1" fmla="*/ 103 h 114"/>
                <a:gd name="T2" fmla="*/ 66 w 66"/>
                <a:gd name="T3" fmla="*/ 106 h 114"/>
                <a:gd name="T4" fmla="*/ 7 w 66"/>
                <a:gd name="T5" fmla="*/ 0 h 114"/>
                <a:gd name="T6" fmla="*/ 0 w 66"/>
                <a:gd name="T7" fmla="*/ 4 h 114"/>
                <a:gd name="T8" fmla="*/ 59 w 66"/>
                <a:gd name="T9" fmla="*/ 110 h 114"/>
                <a:gd name="T10" fmla="*/ 64 w 66"/>
                <a:gd name="T11" fmla="*/ 113 h 114"/>
                <a:gd name="T12" fmla="*/ 59 w 66"/>
                <a:gd name="T13" fmla="*/ 110 h 114"/>
                <a:gd name="T14" fmla="*/ 61 w 66"/>
                <a:gd name="T15" fmla="*/ 114 h 114"/>
                <a:gd name="T16" fmla="*/ 64 w 66"/>
                <a:gd name="T17" fmla="*/ 113 h 114"/>
                <a:gd name="T18" fmla="*/ 62 w 66"/>
                <a:gd name="T19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14">
                  <a:moveTo>
                    <a:pt x="62" y="103"/>
                  </a:moveTo>
                  <a:lnTo>
                    <a:pt x="66" y="106"/>
                  </a:lnTo>
                  <a:lnTo>
                    <a:pt x="7" y="0"/>
                  </a:lnTo>
                  <a:lnTo>
                    <a:pt x="0" y="4"/>
                  </a:lnTo>
                  <a:lnTo>
                    <a:pt x="59" y="110"/>
                  </a:lnTo>
                  <a:lnTo>
                    <a:pt x="64" y="113"/>
                  </a:lnTo>
                  <a:lnTo>
                    <a:pt x="59" y="110"/>
                  </a:lnTo>
                  <a:lnTo>
                    <a:pt x="61" y="114"/>
                  </a:lnTo>
                  <a:lnTo>
                    <a:pt x="64" y="113"/>
                  </a:lnTo>
                  <a:lnTo>
                    <a:pt x="62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7" name="Freeform 21"/>
            <p:cNvSpPr>
              <a:spLocks/>
            </p:cNvSpPr>
            <p:nvPr/>
          </p:nvSpPr>
          <p:spPr bwMode="auto">
            <a:xfrm>
              <a:off x="3484" y="2350"/>
              <a:ext cx="329" cy="126"/>
            </a:xfrm>
            <a:custGeom>
              <a:avLst/>
              <a:gdLst>
                <a:gd name="T0" fmla="*/ 648 w 658"/>
                <a:gd name="T1" fmla="*/ 7 h 254"/>
                <a:gd name="T2" fmla="*/ 650 w 658"/>
                <a:gd name="T3" fmla="*/ 0 h 254"/>
                <a:gd name="T4" fmla="*/ 0 w 658"/>
                <a:gd name="T5" fmla="*/ 244 h 254"/>
                <a:gd name="T6" fmla="*/ 2 w 658"/>
                <a:gd name="T7" fmla="*/ 254 h 254"/>
                <a:gd name="T8" fmla="*/ 653 w 658"/>
                <a:gd name="T9" fmla="*/ 9 h 254"/>
                <a:gd name="T10" fmla="*/ 655 w 658"/>
                <a:gd name="T11" fmla="*/ 3 h 254"/>
                <a:gd name="T12" fmla="*/ 653 w 658"/>
                <a:gd name="T13" fmla="*/ 9 h 254"/>
                <a:gd name="T14" fmla="*/ 658 w 658"/>
                <a:gd name="T15" fmla="*/ 7 h 254"/>
                <a:gd name="T16" fmla="*/ 655 w 658"/>
                <a:gd name="T17" fmla="*/ 3 h 254"/>
                <a:gd name="T18" fmla="*/ 648 w 658"/>
                <a:gd name="T19" fmla="*/ 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8" h="254">
                  <a:moveTo>
                    <a:pt x="648" y="7"/>
                  </a:moveTo>
                  <a:lnTo>
                    <a:pt x="650" y="0"/>
                  </a:lnTo>
                  <a:lnTo>
                    <a:pt x="0" y="244"/>
                  </a:lnTo>
                  <a:lnTo>
                    <a:pt x="2" y="254"/>
                  </a:lnTo>
                  <a:lnTo>
                    <a:pt x="653" y="9"/>
                  </a:lnTo>
                  <a:lnTo>
                    <a:pt x="655" y="3"/>
                  </a:lnTo>
                  <a:lnTo>
                    <a:pt x="653" y="9"/>
                  </a:lnTo>
                  <a:lnTo>
                    <a:pt x="658" y="7"/>
                  </a:lnTo>
                  <a:lnTo>
                    <a:pt x="655" y="3"/>
                  </a:lnTo>
                  <a:lnTo>
                    <a:pt x="6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8" name="Freeform 22"/>
            <p:cNvSpPr>
              <a:spLocks/>
            </p:cNvSpPr>
            <p:nvPr/>
          </p:nvSpPr>
          <p:spPr bwMode="auto">
            <a:xfrm>
              <a:off x="3588" y="1961"/>
              <a:ext cx="223" cy="392"/>
            </a:xfrm>
            <a:custGeom>
              <a:avLst/>
              <a:gdLst>
                <a:gd name="T0" fmla="*/ 5 w 448"/>
                <a:gd name="T1" fmla="*/ 10 h 784"/>
                <a:gd name="T2" fmla="*/ 0 w 448"/>
                <a:gd name="T3" fmla="*/ 8 h 784"/>
                <a:gd name="T4" fmla="*/ 441 w 448"/>
                <a:gd name="T5" fmla="*/ 784 h 784"/>
                <a:gd name="T6" fmla="*/ 448 w 448"/>
                <a:gd name="T7" fmla="*/ 780 h 784"/>
                <a:gd name="T8" fmla="*/ 7 w 448"/>
                <a:gd name="T9" fmla="*/ 3 h 784"/>
                <a:gd name="T10" fmla="*/ 2 w 448"/>
                <a:gd name="T11" fmla="*/ 1 h 784"/>
                <a:gd name="T12" fmla="*/ 7 w 448"/>
                <a:gd name="T13" fmla="*/ 3 h 784"/>
                <a:gd name="T14" fmla="*/ 6 w 448"/>
                <a:gd name="T15" fmla="*/ 0 h 784"/>
                <a:gd name="T16" fmla="*/ 2 w 448"/>
                <a:gd name="T17" fmla="*/ 1 h 784"/>
                <a:gd name="T18" fmla="*/ 5 w 448"/>
                <a:gd name="T19" fmla="*/ 1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784">
                  <a:moveTo>
                    <a:pt x="5" y="10"/>
                  </a:moveTo>
                  <a:lnTo>
                    <a:pt x="0" y="8"/>
                  </a:lnTo>
                  <a:lnTo>
                    <a:pt x="441" y="784"/>
                  </a:lnTo>
                  <a:lnTo>
                    <a:pt x="448" y="780"/>
                  </a:lnTo>
                  <a:lnTo>
                    <a:pt x="7" y="3"/>
                  </a:lnTo>
                  <a:lnTo>
                    <a:pt x="2" y="1"/>
                  </a:lnTo>
                  <a:lnTo>
                    <a:pt x="7" y="3"/>
                  </a:lnTo>
                  <a:lnTo>
                    <a:pt x="6" y="0"/>
                  </a:lnTo>
                  <a:lnTo>
                    <a:pt x="2" y="1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399" name="Freeform 23"/>
            <p:cNvSpPr>
              <a:spLocks/>
            </p:cNvSpPr>
            <p:nvPr/>
          </p:nvSpPr>
          <p:spPr bwMode="auto">
            <a:xfrm>
              <a:off x="3261" y="1961"/>
              <a:ext cx="329" cy="127"/>
            </a:xfrm>
            <a:custGeom>
              <a:avLst/>
              <a:gdLst>
                <a:gd name="T0" fmla="*/ 10 w 659"/>
                <a:gd name="T1" fmla="*/ 246 h 253"/>
                <a:gd name="T2" fmla="*/ 8 w 659"/>
                <a:gd name="T3" fmla="*/ 253 h 253"/>
                <a:gd name="T4" fmla="*/ 659 w 659"/>
                <a:gd name="T5" fmla="*/ 9 h 253"/>
                <a:gd name="T6" fmla="*/ 656 w 659"/>
                <a:gd name="T7" fmla="*/ 0 h 253"/>
                <a:gd name="T8" fmla="*/ 6 w 659"/>
                <a:gd name="T9" fmla="*/ 244 h 253"/>
                <a:gd name="T10" fmla="*/ 4 w 659"/>
                <a:gd name="T11" fmla="*/ 251 h 253"/>
                <a:gd name="T12" fmla="*/ 6 w 659"/>
                <a:gd name="T13" fmla="*/ 244 h 253"/>
                <a:gd name="T14" fmla="*/ 0 w 659"/>
                <a:gd name="T15" fmla="*/ 246 h 253"/>
                <a:gd name="T16" fmla="*/ 4 w 659"/>
                <a:gd name="T17" fmla="*/ 251 h 253"/>
                <a:gd name="T18" fmla="*/ 10 w 659"/>
                <a:gd name="T19" fmla="*/ 24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253">
                  <a:moveTo>
                    <a:pt x="10" y="246"/>
                  </a:moveTo>
                  <a:lnTo>
                    <a:pt x="8" y="253"/>
                  </a:lnTo>
                  <a:lnTo>
                    <a:pt x="659" y="9"/>
                  </a:lnTo>
                  <a:lnTo>
                    <a:pt x="656" y="0"/>
                  </a:lnTo>
                  <a:lnTo>
                    <a:pt x="6" y="244"/>
                  </a:lnTo>
                  <a:lnTo>
                    <a:pt x="4" y="251"/>
                  </a:lnTo>
                  <a:lnTo>
                    <a:pt x="6" y="244"/>
                  </a:lnTo>
                  <a:lnTo>
                    <a:pt x="0" y="246"/>
                  </a:lnTo>
                  <a:lnTo>
                    <a:pt x="4" y="251"/>
                  </a:lnTo>
                  <a:lnTo>
                    <a:pt x="10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0" name="Freeform 24"/>
            <p:cNvSpPr>
              <a:spLocks/>
            </p:cNvSpPr>
            <p:nvPr/>
          </p:nvSpPr>
          <p:spPr bwMode="auto">
            <a:xfrm>
              <a:off x="3262" y="2085"/>
              <a:ext cx="28" cy="48"/>
            </a:xfrm>
            <a:custGeom>
              <a:avLst/>
              <a:gdLst>
                <a:gd name="T0" fmla="*/ 51 w 56"/>
                <a:gd name="T1" fmla="*/ 87 h 97"/>
                <a:gd name="T2" fmla="*/ 56 w 56"/>
                <a:gd name="T3" fmla="*/ 89 h 97"/>
                <a:gd name="T4" fmla="*/ 6 w 56"/>
                <a:gd name="T5" fmla="*/ 0 h 97"/>
                <a:gd name="T6" fmla="*/ 0 w 56"/>
                <a:gd name="T7" fmla="*/ 5 h 97"/>
                <a:gd name="T8" fmla="*/ 49 w 56"/>
                <a:gd name="T9" fmla="*/ 94 h 97"/>
                <a:gd name="T10" fmla="*/ 54 w 56"/>
                <a:gd name="T11" fmla="*/ 96 h 97"/>
                <a:gd name="T12" fmla="*/ 49 w 56"/>
                <a:gd name="T13" fmla="*/ 94 h 97"/>
                <a:gd name="T14" fmla="*/ 50 w 56"/>
                <a:gd name="T15" fmla="*/ 97 h 97"/>
                <a:gd name="T16" fmla="*/ 54 w 56"/>
                <a:gd name="T17" fmla="*/ 96 h 97"/>
                <a:gd name="T18" fmla="*/ 51 w 56"/>
                <a:gd name="T19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7">
                  <a:moveTo>
                    <a:pt x="51" y="87"/>
                  </a:moveTo>
                  <a:lnTo>
                    <a:pt x="56" y="89"/>
                  </a:lnTo>
                  <a:lnTo>
                    <a:pt x="6" y="0"/>
                  </a:lnTo>
                  <a:lnTo>
                    <a:pt x="0" y="5"/>
                  </a:lnTo>
                  <a:lnTo>
                    <a:pt x="49" y="94"/>
                  </a:lnTo>
                  <a:lnTo>
                    <a:pt x="54" y="96"/>
                  </a:lnTo>
                  <a:lnTo>
                    <a:pt x="49" y="94"/>
                  </a:lnTo>
                  <a:lnTo>
                    <a:pt x="50" y="97"/>
                  </a:lnTo>
                  <a:lnTo>
                    <a:pt x="54" y="96"/>
                  </a:lnTo>
                  <a:lnTo>
                    <a:pt x="5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1" name="Freeform 25"/>
            <p:cNvSpPr>
              <a:spLocks/>
            </p:cNvSpPr>
            <p:nvPr/>
          </p:nvSpPr>
          <p:spPr bwMode="auto">
            <a:xfrm>
              <a:off x="3288" y="2124"/>
              <a:ext cx="12" cy="8"/>
            </a:xfrm>
            <a:custGeom>
              <a:avLst/>
              <a:gdLst>
                <a:gd name="T0" fmla="*/ 14 w 25"/>
                <a:gd name="T1" fmla="*/ 6 h 16"/>
                <a:gd name="T2" fmla="*/ 16 w 25"/>
                <a:gd name="T3" fmla="*/ 0 h 16"/>
                <a:gd name="T4" fmla="*/ 14 w 25"/>
                <a:gd name="T5" fmla="*/ 1 h 16"/>
                <a:gd name="T6" fmla="*/ 8 w 25"/>
                <a:gd name="T7" fmla="*/ 3 h 16"/>
                <a:gd name="T8" fmla="*/ 3 w 25"/>
                <a:gd name="T9" fmla="*/ 6 h 16"/>
                <a:gd name="T10" fmla="*/ 0 w 25"/>
                <a:gd name="T11" fmla="*/ 7 h 16"/>
                <a:gd name="T12" fmla="*/ 3 w 25"/>
                <a:gd name="T13" fmla="*/ 16 h 16"/>
                <a:gd name="T14" fmla="*/ 5 w 25"/>
                <a:gd name="T15" fmla="*/ 15 h 16"/>
                <a:gd name="T16" fmla="*/ 11 w 25"/>
                <a:gd name="T17" fmla="*/ 13 h 16"/>
                <a:gd name="T18" fmla="*/ 16 w 25"/>
                <a:gd name="T19" fmla="*/ 10 h 16"/>
                <a:gd name="T20" fmla="*/ 21 w 25"/>
                <a:gd name="T21" fmla="*/ 9 h 16"/>
                <a:gd name="T22" fmla="*/ 23 w 25"/>
                <a:gd name="T23" fmla="*/ 3 h 16"/>
                <a:gd name="T24" fmla="*/ 20 w 25"/>
                <a:gd name="T25" fmla="*/ 8 h 16"/>
                <a:gd name="T26" fmla="*/ 25 w 25"/>
                <a:gd name="T27" fmla="*/ 7 h 16"/>
                <a:gd name="T28" fmla="*/ 23 w 25"/>
                <a:gd name="T29" fmla="*/ 3 h 16"/>
                <a:gd name="T30" fmla="*/ 14 w 25"/>
                <a:gd name="T3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6">
                  <a:moveTo>
                    <a:pt x="14" y="6"/>
                  </a:moveTo>
                  <a:lnTo>
                    <a:pt x="16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11" y="13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0" y="8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2" name="Freeform 26"/>
            <p:cNvSpPr>
              <a:spLocks/>
            </p:cNvSpPr>
            <p:nvPr/>
          </p:nvSpPr>
          <p:spPr bwMode="auto">
            <a:xfrm>
              <a:off x="3295" y="2115"/>
              <a:ext cx="7" cy="12"/>
            </a:xfrm>
            <a:custGeom>
              <a:avLst/>
              <a:gdLst>
                <a:gd name="T0" fmla="*/ 13 w 15"/>
                <a:gd name="T1" fmla="*/ 0 h 25"/>
                <a:gd name="T2" fmla="*/ 13 w 15"/>
                <a:gd name="T3" fmla="*/ 0 h 25"/>
                <a:gd name="T4" fmla="*/ 6 w 15"/>
                <a:gd name="T5" fmla="*/ 5 h 25"/>
                <a:gd name="T6" fmla="*/ 1 w 15"/>
                <a:gd name="T7" fmla="*/ 11 h 25"/>
                <a:gd name="T8" fmla="*/ 0 w 15"/>
                <a:gd name="T9" fmla="*/ 18 h 25"/>
                <a:gd name="T10" fmla="*/ 1 w 15"/>
                <a:gd name="T11" fmla="*/ 25 h 25"/>
                <a:gd name="T12" fmla="*/ 10 w 15"/>
                <a:gd name="T13" fmla="*/ 22 h 25"/>
                <a:gd name="T14" fmla="*/ 9 w 15"/>
                <a:gd name="T15" fmla="*/ 18 h 25"/>
                <a:gd name="T16" fmla="*/ 10 w 15"/>
                <a:gd name="T17" fmla="*/ 15 h 25"/>
                <a:gd name="T18" fmla="*/ 13 w 15"/>
                <a:gd name="T19" fmla="*/ 12 h 25"/>
                <a:gd name="T20" fmla="*/ 15 w 15"/>
                <a:gd name="T21" fmla="*/ 10 h 25"/>
                <a:gd name="T22" fmla="*/ 15 w 15"/>
                <a:gd name="T23" fmla="*/ 10 h 25"/>
                <a:gd name="T24" fmla="*/ 13 w 1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13" y="0"/>
                  </a:moveTo>
                  <a:lnTo>
                    <a:pt x="13" y="0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10" y="22"/>
                  </a:lnTo>
                  <a:lnTo>
                    <a:pt x="9" y="18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3" name="Freeform 27"/>
            <p:cNvSpPr>
              <a:spLocks/>
            </p:cNvSpPr>
            <p:nvPr/>
          </p:nvSpPr>
          <p:spPr bwMode="auto">
            <a:xfrm>
              <a:off x="3301" y="2115"/>
              <a:ext cx="14" cy="8"/>
            </a:xfrm>
            <a:custGeom>
              <a:avLst/>
              <a:gdLst>
                <a:gd name="T0" fmla="*/ 27 w 27"/>
                <a:gd name="T1" fmla="*/ 13 h 18"/>
                <a:gd name="T2" fmla="*/ 27 w 27"/>
                <a:gd name="T3" fmla="*/ 13 h 18"/>
                <a:gd name="T4" fmla="*/ 22 w 27"/>
                <a:gd name="T5" fmla="*/ 7 h 18"/>
                <a:gd name="T6" fmla="*/ 16 w 27"/>
                <a:gd name="T7" fmla="*/ 3 h 18"/>
                <a:gd name="T8" fmla="*/ 8 w 27"/>
                <a:gd name="T9" fmla="*/ 0 h 18"/>
                <a:gd name="T10" fmla="*/ 0 w 27"/>
                <a:gd name="T11" fmla="*/ 1 h 18"/>
                <a:gd name="T12" fmla="*/ 2 w 27"/>
                <a:gd name="T13" fmla="*/ 11 h 18"/>
                <a:gd name="T14" fmla="*/ 8 w 27"/>
                <a:gd name="T15" fmla="*/ 9 h 18"/>
                <a:gd name="T16" fmla="*/ 11 w 27"/>
                <a:gd name="T17" fmla="*/ 12 h 18"/>
                <a:gd name="T18" fmla="*/ 17 w 27"/>
                <a:gd name="T19" fmla="*/ 14 h 18"/>
                <a:gd name="T20" fmla="*/ 20 w 27"/>
                <a:gd name="T21" fmla="*/ 18 h 18"/>
                <a:gd name="T22" fmla="*/ 20 w 27"/>
                <a:gd name="T23" fmla="*/ 18 h 18"/>
                <a:gd name="T24" fmla="*/ 27 w 27"/>
                <a:gd name="T2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8">
                  <a:moveTo>
                    <a:pt x="27" y="13"/>
                  </a:moveTo>
                  <a:lnTo>
                    <a:pt x="27" y="13"/>
                  </a:lnTo>
                  <a:lnTo>
                    <a:pt x="22" y="7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1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7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4" name="Freeform 28"/>
            <p:cNvSpPr>
              <a:spLocks/>
            </p:cNvSpPr>
            <p:nvPr/>
          </p:nvSpPr>
          <p:spPr bwMode="auto">
            <a:xfrm>
              <a:off x="3309" y="2121"/>
              <a:ext cx="7" cy="14"/>
            </a:xfrm>
            <a:custGeom>
              <a:avLst/>
              <a:gdLst>
                <a:gd name="T0" fmla="*/ 2 w 15"/>
                <a:gd name="T1" fmla="*/ 28 h 28"/>
                <a:gd name="T2" fmla="*/ 2 w 15"/>
                <a:gd name="T3" fmla="*/ 28 h 28"/>
                <a:gd name="T4" fmla="*/ 9 w 15"/>
                <a:gd name="T5" fmla="*/ 22 h 28"/>
                <a:gd name="T6" fmla="*/ 14 w 15"/>
                <a:gd name="T7" fmla="*/ 15 h 28"/>
                <a:gd name="T8" fmla="*/ 15 w 15"/>
                <a:gd name="T9" fmla="*/ 8 h 28"/>
                <a:gd name="T10" fmla="*/ 11 w 15"/>
                <a:gd name="T11" fmla="*/ 0 h 28"/>
                <a:gd name="T12" fmla="*/ 4 w 15"/>
                <a:gd name="T13" fmla="*/ 5 h 28"/>
                <a:gd name="T14" fmla="*/ 6 w 15"/>
                <a:gd name="T15" fmla="*/ 8 h 28"/>
                <a:gd name="T16" fmla="*/ 4 w 15"/>
                <a:gd name="T17" fmla="*/ 13 h 28"/>
                <a:gd name="T18" fmla="*/ 2 w 15"/>
                <a:gd name="T19" fmla="*/ 17 h 28"/>
                <a:gd name="T20" fmla="*/ 0 w 15"/>
                <a:gd name="T21" fmla="*/ 18 h 28"/>
                <a:gd name="T22" fmla="*/ 0 w 15"/>
                <a:gd name="T23" fmla="*/ 18 h 28"/>
                <a:gd name="T24" fmla="*/ 2 w 1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8">
                  <a:moveTo>
                    <a:pt x="2" y="28"/>
                  </a:moveTo>
                  <a:lnTo>
                    <a:pt x="2" y="28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15" y="8"/>
                  </a:lnTo>
                  <a:lnTo>
                    <a:pt x="11" y="0"/>
                  </a:lnTo>
                  <a:lnTo>
                    <a:pt x="4" y="5"/>
                  </a:lnTo>
                  <a:lnTo>
                    <a:pt x="6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5" name="Freeform 29"/>
            <p:cNvSpPr>
              <a:spLocks/>
            </p:cNvSpPr>
            <p:nvPr/>
          </p:nvSpPr>
          <p:spPr bwMode="auto">
            <a:xfrm>
              <a:off x="3295" y="2126"/>
              <a:ext cx="15" cy="9"/>
            </a:xfrm>
            <a:custGeom>
              <a:avLst/>
              <a:gdLst>
                <a:gd name="T0" fmla="*/ 0 w 30"/>
                <a:gd name="T1" fmla="*/ 2 h 19"/>
                <a:gd name="T2" fmla="*/ 1 w 30"/>
                <a:gd name="T3" fmla="*/ 5 h 19"/>
                <a:gd name="T4" fmla="*/ 7 w 30"/>
                <a:gd name="T5" fmla="*/ 12 h 19"/>
                <a:gd name="T6" fmla="*/ 14 w 30"/>
                <a:gd name="T7" fmla="*/ 16 h 19"/>
                <a:gd name="T8" fmla="*/ 22 w 30"/>
                <a:gd name="T9" fmla="*/ 19 h 19"/>
                <a:gd name="T10" fmla="*/ 30 w 30"/>
                <a:gd name="T11" fmla="*/ 19 h 19"/>
                <a:gd name="T12" fmla="*/ 28 w 30"/>
                <a:gd name="T13" fmla="*/ 9 h 19"/>
                <a:gd name="T14" fmla="*/ 22 w 30"/>
                <a:gd name="T15" fmla="*/ 9 h 19"/>
                <a:gd name="T16" fmla="*/ 16 w 30"/>
                <a:gd name="T17" fmla="*/ 7 h 19"/>
                <a:gd name="T18" fmla="*/ 12 w 30"/>
                <a:gd name="T19" fmla="*/ 5 h 19"/>
                <a:gd name="T20" fmla="*/ 8 w 30"/>
                <a:gd name="T21" fmla="*/ 0 h 19"/>
                <a:gd name="T22" fmla="*/ 9 w 30"/>
                <a:gd name="T23" fmla="*/ 2 h 19"/>
                <a:gd name="T24" fmla="*/ 0 w 30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9">
                  <a:moveTo>
                    <a:pt x="0" y="2"/>
                  </a:moveTo>
                  <a:lnTo>
                    <a:pt x="1" y="5"/>
                  </a:lnTo>
                  <a:lnTo>
                    <a:pt x="7" y="12"/>
                  </a:lnTo>
                  <a:lnTo>
                    <a:pt x="14" y="16"/>
                  </a:lnTo>
                  <a:lnTo>
                    <a:pt x="22" y="19"/>
                  </a:lnTo>
                  <a:lnTo>
                    <a:pt x="30" y="1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8" y="0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6" name="Freeform 30"/>
            <p:cNvSpPr>
              <a:spLocks/>
            </p:cNvSpPr>
            <p:nvPr/>
          </p:nvSpPr>
          <p:spPr bwMode="auto">
            <a:xfrm>
              <a:off x="3285" y="2125"/>
              <a:ext cx="15" cy="7"/>
            </a:xfrm>
            <a:custGeom>
              <a:avLst/>
              <a:gdLst>
                <a:gd name="T0" fmla="*/ 10 w 28"/>
                <a:gd name="T1" fmla="*/ 8 h 15"/>
                <a:gd name="T2" fmla="*/ 8 w 28"/>
                <a:gd name="T3" fmla="*/ 15 h 15"/>
                <a:gd name="T4" fmla="*/ 10 w 28"/>
                <a:gd name="T5" fmla="*/ 14 h 15"/>
                <a:gd name="T6" fmla="*/ 17 w 28"/>
                <a:gd name="T7" fmla="*/ 12 h 15"/>
                <a:gd name="T8" fmla="*/ 23 w 28"/>
                <a:gd name="T9" fmla="*/ 9 h 15"/>
                <a:gd name="T10" fmla="*/ 19 w 28"/>
                <a:gd name="T11" fmla="*/ 3 h 15"/>
                <a:gd name="T12" fmla="*/ 28 w 28"/>
                <a:gd name="T13" fmla="*/ 3 h 15"/>
                <a:gd name="T14" fmla="*/ 20 w 28"/>
                <a:gd name="T15" fmla="*/ 0 h 15"/>
                <a:gd name="T16" fmla="*/ 15 w 28"/>
                <a:gd name="T17" fmla="*/ 2 h 15"/>
                <a:gd name="T18" fmla="*/ 8 w 28"/>
                <a:gd name="T19" fmla="*/ 5 h 15"/>
                <a:gd name="T20" fmla="*/ 5 w 28"/>
                <a:gd name="T21" fmla="*/ 6 h 15"/>
                <a:gd name="T22" fmla="*/ 3 w 28"/>
                <a:gd name="T23" fmla="*/ 13 h 15"/>
                <a:gd name="T24" fmla="*/ 5 w 28"/>
                <a:gd name="T25" fmla="*/ 6 h 15"/>
                <a:gd name="T26" fmla="*/ 0 w 28"/>
                <a:gd name="T27" fmla="*/ 9 h 15"/>
                <a:gd name="T28" fmla="*/ 3 w 28"/>
                <a:gd name="T29" fmla="*/ 13 h 15"/>
                <a:gd name="T30" fmla="*/ 10 w 28"/>
                <a:gd name="T3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5">
                  <a:moveTo>
                    <a:pt x="10" y="8"/>
                  </a:moveTo>
                  <a:lnTo>
                    <a:pt x="8" y="15"/>
                  </a:lnTo>
                  <a:lnTo>
                    <a:pt x="10" y="14"/>
                  </a:lnTo>
                  <a:lnTo>
                    <a:pt x="17" y="12"/>
                  </a:lnTo>
                  <a:lnTo>
                    <a:pt x="23" y="9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8" y="5"/>
                  </a:lnTo>
                  <a:lnTo>
                    <a:pt x="5" y="6"/>
                  </a:lnTo>
                  <a:lnTo>
                    <a:pt x="3" y="13"/>
                  </a:lnTo>
                  <a:lnTo>
                    <a:pt x="5" y="6"/>
                  </a:lnTo>
                  <a:lnTo>
                    <a:pt x="0" y="9"/>
                  </a:lnTo>
                  <a:lnTo>
                    <a:pt x="3" y="13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7" name="Freeform 31"/>
            <p:cNvSpPr>
              <a:spLocks/>
            </p:cNvSpPr>
            <p:nvPr/>
          </p:nvSpPr>
          <p:spPr bwMode="auto">
            <a:xfrm>
              <a:off x="3300" y="2071"/>
              <a:ext cx="224" cy="390"/>
            </a:xfrm>
            <a:custGeom>
              <a:avLst/>
              <a:gdLst>
                <a:gd name="T0" fmla="*/ 445 w 448"/>
                <a:gd name="T1" fmla="*/ 778 h 781"/>
                <a:gd name="T2" fmla="*/ 448 w 448"/>
                <a:gd name="T3" fmla="*/ 776 h 781"/>
                <a:gd name="T4" fmla="*/ 7 w 448"/>
                <a:gd name="T5" fmla="*/ 0 h 781"/>
                <a:gd name="T6" fmla="*/ 0 w 448"/>
                <a:gd name="T7" fmla="*/ 4 h 781"/>
                <a:gd name="T8" fmla="*/ 441 w 448"/>
                <a:gd name="T9" fmla="*/ 781 h 781"/>
                <a:gd name="T10" fmla="*/ 445 w 448"/>
                <a:gd name="T11" fmla="*/ 77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781">
                  <a:moveTo>
                    <a:pt x="445" y="778"/>
                  </a:moveTo>
                  <a:lnTo>
                    <a:pt x="448" y="776"/>
                  </a:lnTo>
                  <a:lnTo>
                    <a:pt x="7" y="0"/>
                  </a:lnTo>
                  <a:lnTo>
                    <a:pt x="0" y="4"/>
                  </a:lnTo>
                  <a:lnTo>
                    <a:pt x="441" y="781"/>
                  </a:lnTo>
                  <a:lnTo>
                    <a:pt x="445" y="77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8" name="Freeform 32"/>
            <p:cNvSpPr>
              <a:spLocks/>
            </p:cNvSpPr>
            <p:nvPr/>
          </p:nvSpPr>
          <p:spPr bwMode="auto">
            <a:xfrm>
              <a:off x="3455" y="2418"/>
              <a:ext cx="10" cy="3"/>
            </a:xfrm>
            <a:custGeom>
              <a:avLst/>
              <a:gdLst>
                <a:gd name="T0" fmla="*/ 0 w 21"/>
                <a:gd name="T1" fmla="*/ 7 h 7"/>
                <a:gd name="T2" fmla="*/ 21 w 21"/>
                <a:gd name="T3" fmla="*/ 0 h 7"/>
                <a:gd name="T4" fmla="*/ 0 w 2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lnTo>
                    <a:pt x="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09" name="Freeform 33"/>
            <p:cNvSpPr>
              <a:spLocks/>
            </p:cNvSpPr>
            <p:nvPr/>
          </p:nvSpPr>
          <p:spPr bwMode="auto">
            <a:xfrm>
              <a:off x="3454" y="2415"/>
              <a:ext cx="11" cy="8"/>
            </a:xfrm>
            <a:custGeom>
              <a:avLst/>
              <a:gdLst>
                <a:gd name="T0" fmla="*/ 22 w 23"/>
                <a:gd name="T1" fmla="*/ 4 h 16"/>
                <a:gd name="T2" fmla="*/ 21 w 23"/>
                <a:gd name="T3" fmla="*/ 0 h 16"/>
                <a:gd name="T4" fmla="*/ 0 w 23"/>
                <a:gd name="T5" fmla="*/ 6 h 16"/>
                <a:gd name="T6" fmla="*/ 2 w 23"/>
                <a:gd name="T7" fmla="*/ 16 h 16"/>
                <a:gd name="T8" fmla="*/ 23 w 23"/>
                <a:gd name="T9" fmla="*/ 9 h 16"/>
                <a:gd name="T10" fmla="*/ 22 w 23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2" y="4"/>
                  </a:moveTo>
                  <a:lnTo>
                    <a:pt x="21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23" y="9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0" name="Freeform 34"/>
            <p:cNvSpPr>
              <a:spLocks/>
            </p:cNvSpPr>
            <p:nvPr/>
          </p:nvSpPr>
          <p:spPr bwMode="auto">
            <a:xfrm>
              <a:off x="3377" y="2281"/>
              <a:ext cx="8" cy="4"/>
            </a:xfrm>
            <a:custGeom>
              <a:avLst/>
              <a:gdLst>
                <a:gd name="T0" fmla="*/ 0 w 15"/>
                <a:gd name="T1" fmla="*/ 8 h 8"/>
                <a:gd name="T2" fmla="*/ 1 w 15"/>
                <a:gd name="T3" fmla="*/ 7 h 8"/>
                <a:gd name="T4" fmla="*/ 6 w 15"/>
                <a:gd name="T5" fmla="*/ 5 h 8"/>
                <a:gd name="T6" fmla="*/ 10 w 15"/>
                <a:gd name="T7" fmla="*/ 2 h 8"/>
                <a:gd name="T8" fmla="*/ 15 w 15"/>
                <a:gd name="T9" fmla="*/ 0 h 8"/>
                <a:gd name="T10" fmla="*/ 0 w 1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" y="7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1" name="Freeform 35"/>
            <p:cNvSpPr>
              <a:spLocks/>
            </p:cNvSpPr>
            <p:nvPr/>
          </p:nvSpPr>
          <p:spPr bwMode="auto">
            <a:xfrm>
              <a:off x="3376" y="2279"/>
              <a:ext cx="10" cy="8"/>
            </a:xfrm>
            <a:custGeom>
              <a:avLst/>
              <a:gdLst>
                <a:gd name="T0" fmla="*/ 15 w 20"/>
                <a:gd name="T1" fmla="*/ 0 h 16"/>
                <a:gd name="T2" fmla="*/ 11 w 20"/>
                <a:gd name="T3" fmla="*/ 2 h 16"/>
                <a:gd name="T4" fmla="*/ 6 w 20"/>
                <a:gd name="T5" fmla="*/ 4 h 16"/>
                <a:gd name="T6" fmla="*/ 2 w 20"/>
                <a:gd name="T7" fmla="*/ 8 h 16"/>
                <a:gd name="T8" fmla="*/ 0 w 20"/>
                <a:gd name="T9" fmla="*/ 9 h 16"/>
                <a:gd name="T10" fmla="*/ 5 w 20"/>
                <a:gd name="T11" fmla="*/ 16 h 16"/>
                <a:gd name="T12" fmla="*/ 6 w 20"/>
                <a:gd name="T13" fmla="*/ 15 h 16"/>
                <a:gd name="T14" fmla="*/ 11 w 20"/>
                <a:gd name="T15" fmla="*/ 13 h 16"/>
                <a:gd name="T16" fmla="*/ 15 w 20"/>
                <a:gd name="T17" fmla="*/ 11 h 16"/>
                <a:gd name="T18" fmla="*/ 20 w 20"/>
                <a:gd name="T19" fmla="*/ 9 h 16"/>
                <a:gd name="T20" fmla="*/ 15 w 2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6">
                  <a:moveTo>
                    <a:pt x="15" y="0"/>
                  </a:moveTo>
                  <a:lnTo>
                    <a:pt x="11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11" y="13"/>
                  </a:lnTo>
                  <a:lnTo>
                    <a:pt x="15" y="11"/>
                  </a:lnTo>
                  <a:lnTo>
                    <a:pt x="2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2" name="Freeform 36"/>
            <p:cNvSpPr>
              <a:spLocks/>
            </p:cNvSpPr>
            <p:nvPr/>
          </p:nvSpPr>
          <p:spPr bwMode="auto">
            <a:xfrm>
              <a:off x="3289" y="2128"/>
              <a:ext cx="6" cy="2"/>
            </a:xfrm>
            <a:custGeom>
              <a:avLst/>
              <a:gdLst>
                <a:gd name="T0" fmla="*/ 0 w 12"/>
                <a:gd name="T1" fmla="*/ 4 h 4"/>
                <a:gd name="T2" fmla="*/ 1 w 12"/>
                <a:gd name="T3" fmla="*/ 4 h 4"/>
                <a:gd name="T4" fmla="*/ 5 w 12"/>
                <a:gd name="T5" fmla="*/ 2 h 4"/>
                <a:gd name="T6" fmla="*/ 9 w 12"/>
                <a:gd name="T7" fmla="*/ 1 h 4"/>
                <a:gd name="T8" fmla="*/ 12 w 12"/>
                <a:gd name="T9" fmla="*/ 0 h 4"/>
                <a:gd name="T10" fmla="*/ 0 w 1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3" name="Freeform 37"/>
            <p:cNvSpPr>
              <a:spLocks/>
            </p:cNvSpPr>
            <p:nvPr/>
          </p:nvSpPr>
          <p:spPr bwMode="auto">
            <a:xfrm>
              <a:off x="3288" y="2126"/>
              <a:ext cx="8" cy="6"/>
            </a:xfrm>
            <a:custGeom>
              <a:avLst/>
              <a:gdLst>
                <a:gd name="T0" fmla="*/ 12 w 16"/>
                <a:gd name="T1" fmla="*/ 0 h 14"/>
                <a:gd name="T2" fmla="*/ 10 w 16"/>
                <a:gd name="T3" fmla="*/ 1 h 14"/>
                <a:gd name="T4" fmla="*/ 6 w 16"/>
                <a:gd name="T5" fmla="*/ 2 h 14"/>
                <a:gd name="T6" fmla="*/ 2 w 16"/>
                <a:gd name="T7" fmla="*/ 5 h 14"/>
                <a:gd name="T8" fmla="*/ 0 w 16"/>
                <a:gd name="T9" fmla="*/ 5 h 14"/>
                <a:gd name="T10" fmla="*/ 3 w 16"/>
                <a:gd name="T11" fmla="*/ 14 h 14"/>
                <a:gd name="T12" fmla="*/ 4 w 16"/>
                <a:gd name="T13" fmla="*/ 14 h 14"/>
                <a:gd name="T14" fmla="*/ 8 w 16"/>
                <a:gd name="T15" fmla="*/ 12 h 14"/>
                <a:gd name="T16" fmla="*/ 12 w 16"/>
                <a:gd name="T17" fmla="*/ 11 h 14"/>
                <a:gd name="T18" fmla="*/ 16 w 16"/>
                <a:gd name="T19" fmla="*/ 9 h 14"/>
                <a:gd name="T20" fmla="*/ 12 w 16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12" y="0"/>
                  </a:moveTo>
                  <a:lnTo>
                    <a:pt x="10" y="1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2" y="11"/>
                  </a:lnTo>
                  <a:lnTo>
                    <a:pt x="16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4" name="Freeform 38"/>
            <p:cNvSpPr>
              <a:spLocks/>
            </p:cNvSpPr>
            <p:nvPr/>
          </p:nvSpPr>
          <p:spPr bwMode="auto">
            <a:xfrm>
              <a:off x="3299" y="2025"/>
              <a:ext cx="326" cy="126"/>
            </a:xfrm>
            <a:custGeom>
              <a:avLst/>
              <a:gdLst>
                <a:gd name="T0" fmla="*/ 1 w 653"/>
                <a:gd name="T1" fmla="*/ 246 h 251"/>
                <a:gd name="T2" fmla="*/ 3 w 653"/>
                <a:gd name="T3" fmla="*/ 251 h 251"/>
                <a:gd name="T4" fmla="*/ 653 w 653"/>
                <a:gd name="T5" fmla="*/ 9 h 251"/>
                <a:gd name="T6" fmla="*/ 651 w 653"/>
                <a:gd name="T7" fmla="*/ 0 h 251"/>
                <a:gd name="T8" fmla="*/ 0 w 653"/>
                <a:gd name="T9" fmla="*/ 242 h 251"/>
                <a:gd name="T10" fmla="*/ 1 w 653"/>
                <a:gd name="T11" fmla="*/ 2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1">
                  <a:moveTo>
                    <a:pt x="1" y="246"/>
                  </a:moveTo>
                  <a:lnTo>
                    <a:pt x="3" y="251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5" name="Freeform 39"/>
            <p:cNvSpPr>
              <a:spLocks/>
            </p:cNvSpPr>
            <p:nvPr/>
          </p:nvSpPr>
          <p:spPr bwMode="auto">
            <a:xfrm>
              <a:off x="3311" y="2044"/>
              <a:ext cx="325" cy="126"/>
            </a:xfrm>
            <a:custGeom>
              <a:avLst/>
              <a:gdLst>
                <a:gd name="T0" fmla="*/ 1 w 652"/>
                <a:gd name="T1" fmla="*/ 247 h 252"/>
                <a:gd name="T2" fmla="*/ 3 w 652"/>
                <a:gd name="T3" fmla="*/ 252 h 252"/>
                <a:gd name="T4" fmla="*/ 652 w 652"/>
                <a:gd name="T5" fmla="*/ 9 h 252"/>
                <a:gd name="T6" fmla="*/ 650 w 652"/>
                <a:gd name="T7" fmla="*/ 0 h 252"/>
                <a:gd name="T8" fmla="*/ 0 w 652"/>
                <a:gd name="T9" fmla="*/ 243 h 252"/>
                <a:gd name="T10" fmla="*/ 1 w 652"/>
                <a:gd name="T11" fmla="*/ 24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2">
                  <a:moveTo>
                    <a:pt x="1" y="247"/>
                  </a:moveTo>
                  <a:lnTo>
                    <a:pt x="3" y="252"/>
                  </a:lnTo>
                  <a:lnTo>
                    <a:pt x="652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6" name="Freeform 40"/>
            <p:cNvSpPr>
              <a:spLocks/>
            </p:cNvSpPr>
            <p:nvPr/>
          </p:nvSpPr>
          <p:spPr bwMode="auto">
            <a:xfrm>
              <a:off x="3322" y="2064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1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7" name="Freeform 41"/>
            <p:cNvSpPr>
              <a:spLocks/>
            </p:cNvSpPr>
            <p:nvPr/>
          </p:nvSpPr>
          <p:spPr bwMode="auto">
            <a:xfrm>
              <a:off x="3333" y="2084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8" name="Freeform 42"/>
            <p:cNvSpPr>
              <a:spLocks/>
            </p:cNvSpPr>
            <p:nvPr/>
          </p:nvSpPr>
          <p:spPr bwMode="auto">
            <a:xfrm>
              <a:off x="3343" y="2103"/>
              <a:ext cx="327" cy="126"/>
            </a:xfrm>
            <a:custGeom>
              <a:avLst/>
              <a:gdLst>
                <a:gd name="T0" fmla="*/ 1 w 653"/>
                <a:gd name="T1" fmla="*/ 247 h 251"/>
                <a:gd name="T2" fmla="*/ 2 w 653"/>
                <a:gd name="T3" fmla="*/ 251 h 251"/>
                <a:gd name="T4" fmla="*/ 653 w 653"/>
                <a:gd name="T5" fmla="*/ 9 h 251"/>
                <a:gd name="T6" fmla="*/ 650 w 653"/>
                <a:gd name="T7" fmla="*/ 0 h 251"/>
                <a:gd name="T8" fmla="*/ 0 w 653"/>
                <a:gd name="T9" fmla="*/ 242 h 251"/>
                <a:gd name="T10" fmla="*/ 1 w 653"/>
                <a:gd name="T11" fmla="*/ 24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1">
                  <a:moveTo>
                    <a:pt x="1" y="247"/>
                  </a:moveTo>
                  <a:lnTo>
                    <a:pt x="2" y="251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2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19" name="Freeform 43"/>
            <p:cNvSpPr>
              <a:spLocks/>
            </p:cNvSpPr>
            <p:nvPr/>
          </p:nvSpPr>
          <p:spPr bwMode="auto">
            <a:xfrm>
              <a:off x="3354" y="2122"/>
              <a:ext cx="327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0" name="Freeform 44"/>
            <p:cNvSpPr>
              <a:spLocks/>
            </p:cNvSpPr>
            <p:nvPr/>
          </p:nvSpPr>
          <p:spPr bwMode="auto">
            <a:xfrm>
              <a:off x="3365" y="2141"/>
              <a:ext cx="327" cy="127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9 h 254"/>
                <a:gd name="T6" fmla="*/ 650 w 652"/>
                <a:gd name="T7" fmla="*/ 0 h 254"/>
                <a:gd name="T8" fmla="*/ 0 w 652"/>
                <a:gd name="T9" fmla="*/ 244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9"/>
                  </a:lnTo>
                  <a:lnTo>
                    <a:pt x="650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1" name="Freeform 45"/>
            <p:cNvSpPr>
              <a:spLocks/>
            </p:cNvSpPr>
            <p:nvPr/>
          </p:nvSpPr>
          <p:spPr bwMode="auto">
            <a:xfrm>
              <a:off x="3401" y="2161"/>
              <a:ext cx="302" cy="117"/>
            </a:xfrm>
            <a:custGeom>
              <a:avLst/>
              <a:gdLst>
                <a:gd name="T0" fmla="*/ 1 w 603"/>
                <a:gd name="T1" fmla="*/ 230 h 234"/>
                <a:gd name="T2" fmla="*/ 2 w 603"/>
                <a:gd name="T3" fmla="*/ 234 h 234"/>
                <a:gd name="T4" fmla="*/ 603 w 603"/>
                <a:gd name="T5" fmla="*/ 10 h 234"/>
                <a:gd name="T6" fmla="*/ 601 w 603"/>
                <a:gd name="T7" fmla="*/ 0 h 234"/>
                <a:gd name="T8" fmla="*/ 0 w 603"/>
                <a:gd name="T9" fmla="*/ 225 h 234"/>
                <a:gd name="T10" fmla="*/ 1 w 603"/>
                <a:gd name="T11" fmla="*/ 23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3" h="234">
                  <a:moveTo>
                    <a:pt x="1" y="230"/>
                  </a:moveTo>
                  <a:lnTo>
                    <a:pt x="2" y="234"/>
                  </a:lnTo>
                  <a:lnTo>
                    <a:pt x="603" y="10"/>
                  </a:lnTo>
                  <a:lnTo>
                    <a:pt x="601" y="0"/>
                  </a:lnTo>
                  <a:lnTo>
                    <a:pt x="0" y="225"/>
                  </a:lnTo>
                  <a:lnTo>
                    <a:pt x="1" y="23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2" name="Freeform 46"/>
            <p:cNvSpPr>
              <a:spLocks/>
            </p:cNvSpPr>
            <p:nvPr/>
          </p:nvSpPr>
          <p:spPr bwMode="auto">
            <a:xfrm>
              <a:off x="3388" y="2180"/>
              <a:ext cx="326" cy="126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10 h 254"/>
                <a:gd name="T6" fmla="*/ 650 w 652"/>
                <a:gd name="T7" fmla="*/ 0 h 254"/>
                <a:gd name="T8" fmla="*/ 0 w 652"/>
                <a:gd name="T9" fmla="*/ 245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3" name="Freeform 47"/>
            <p:cNvSpPr>
              <a:spLocks/>
            </p:cNvSpPr>
            <p:nvPr/>
          </p:nvSpPr>
          <p:spPr bwMode="auto">
            <a:xfrm>
              <a:off x="3399" y="2199"/>
              <a:ext cx="326" cy="127"/>
            </a:xfrm>
            <a:custGeom>
              <a:avLst/>
              <a:gdLst>
                <a:gd name="T0" fmla="*/ 2 w 653"/>
                <a:gd name="T1" fmla="*/ 248 h 253"/>
                <a:gd name="T2" fmla="*/ 3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2 w 653"/>
                <a:gd name="T11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2" y="248"/>
                  </a:moveTo>
                  <a:lnTo>
                    <a:pt x="3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4" name="Freeform 48"/>
            <p:cNvSpPr>
              <a:spLocks/>
            </p:cNvSpPr>
            <p:nvPr/>
          </p:nvSpPr>
          <p:spPr bwMode="auto">
            <a:xfrm>
              <a:off x="3410" y="2219"/>
              <a:ext cx="326" cy="127"/>
            </a:xfrm>
            <a:custGeom>
              <a:avLst/>
              <a:gdLst>
                <a:gd name="T0" fmla="*/ 1 w 653"/>
                <a:gd name="T1" fmla="*/ 249 h 253"/>
                <a:gd name="T2" fmla="*/ 3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1 w 653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1" y="249"/>
                  </a:moveTo>
                  <a:lnTo>
                    <a:pt x="3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5" name="Freeform 49"/>
            <p:cNvSpPr>
              <a:spLocks/>
            </p:cNvSpPr>
            <p:nvPr/>
          </p:nvSpPr>
          <p:spPr bwMode="auto">
            <a:xfrm>
              <a:off x="3421" y="2238"/>
              <a:ext cx="326" cy="127"/>
            </a:xfrm>
            <a:custGeom>
              <a:avLst/>
              <a:gdLst>
                <a:gd name="T0" fmla="*/ 1 w 653"/>
                <a:gd name="T1" fmla="*/ 249 h 253"/>
                <a:gd name="T2" fmla="*/ 2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1 w 653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1" y="249"/>
                  </a:moveTo>
                  <a:lnTo>
                    <a:pt x="2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6" name="Freeform 50"/>
            <p:cNvSpPr>
              <a:spLocks/>
            </p:cNvSpPr>
            <p:nvPr/>
          </p:nvSpPr>
          <p:spPr bwMode="auto">
            <a:xfrm>
              <a:off x="3432" y="2258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7" name="Freeform 51"/>
            <p:cNvSpPr>
              <a:spLocks/>
            </p:cNvSpPr>
            <p:nvPr/>
          </p:nvSpPr>
          <p:spPr bwMode="auto">
            <a:xfrm>
              <a:off x="3443" y="2277"/>
              <a:ext cx="326" cy="127"/>
            </a:xfrm>
            <a:custGeom>
              <a:avLst/>
              <a:gdLst>
                <a:gd name="T0" fmla="*/ 1 w 652"/>
                <a:gd name="T1" fmla="*/ 249 h 253"/>
                <a:gd name="T2" fmla="*/ 2 w 652"/>
                <a:gd name="T3" fmla="*/ 253 h 253"/>
                <a:gd name="T4" fmla="*/ 652 w 652"/>
                <a:gd name="T5" fmla="*/ 9 h 253"/>
                <a:gd name="T6" fmla="*/ 649 w 652"/>
                <a:gd name="T7" fmla="*/ 0 h 253"/>
                <a:gd name="T8" fmla="*/ 0 w 652"/>
                <a:gd name="T9" fmla="*/ 244 h 253"/>
                <a:gd name="T10" fmla="*/ 1 w 652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3">
                  <a:moveTo>
                    <a:pt x="1" y="249"/>
                  </a:moveTo>
                  <a:lnTo>
                    <a:pt x="2" y="253"/>
                  </a:lnTo>
                  <a:lnTo>
                    <a:pt x="652" y="9"/>
                  </a:lnTo>
                  <a:lnTo>
                    <a:pt x="649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8" name="Freeform 52"/>
            <p:cNvSpPr>
              <a:spLocks/>
            </p:cNvSpPr>
            <p:nvPr/>
          </p:nvSpPr>
          <p:spPr bwMode="auto">
            <a:xfrm>
              <a:off x="3476" y="2297"/>
              <a:ext cx="304" cy="118"/>
            </a:xfrm>
            <a:custGeom>
              <a:avLst/>
              <a:gdLst>
                <a:gd name="T0" fmla="*/ 607 w 608"/>
                <a:gd name="T1" fmla="*/ 5 h 236"/>
                <a:gd name="T2" fmla="*/ 605 w 608"/>
                <a:gd name="T3" fmla="*/ 0 h 236"/>
                <a:gd name="T4" fmla="*/ 0 w 608"/>
                <a:gd name="T5" fmla="*/ 227 h 236"/>
                <a:gd name="T6" fmla="*/ 2 w 608"/>
                <a:gd name="T7" fmla="*/ 236 h 236"/>
                <a:gd name="T8" fmla="*/ 608 w 608"/>
                <a:gd name="T9" fmla="*/ 9 h 236"/>
                <a:gd name="T10" fmla="*/ 607 w 608"/>
                <a:gd name="T11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236">
                  <a:moveTo>
                    <a:pt x="607" y="5"/>
                  </a:moveTo>
                  <a:lnTo>
                    <a:pt x="605" y="0"/>
                  </a:lnTo>
                  <a:lnTo>
                    <a:pt x="0" y="227"/>
                  </a:lnTo>
                  <a:lnTo>
                    <a:pt x="2" y="236"/>
                  </a:lnTo>
                  <a:lnTo>
                    <a:pt x="608" y="9"/>
                  </a:lnTo>
                  <a:lnTo>
                    <a:pt x="607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29" name="Freeform 53"/>
            <p:cNvSpPr>
              <a:spLocks/>
            </p:cNvSpPr>
            <p:nvPr/>
          </p:nvSpPr>
          <p:spPr bwMode="auto">
            <a:xfrm>
              <a:off x="3465" y="2316"/>
              <a:ext cx="326" cy="127"/>
            </a:xfrm>
            <a:custGeom>
              <a:avLst/>
              <a:gdLst>
                <a:gd name="T0" fmla="*/ 1 w 653"/>
                <a:gd name="T1" fmla="*/ 249 h 254"/>
                <a:gd name="T2" fmla="*/ 2 w 653"/>
                <a:gd name="T3" fmla="*/ 254 h 254"/>
                <a:gd name="T4" fmla="*/ 653 w 653"/>
                <a:gd name="T5" fmla="*/ 10 h 254"/>
                <a:gd name="T6" fmla="*/ 650 w 653"/>
                <a:gd name="T7" fmla="*/ 0 h 254"/>
                <a:gd name="T8" fmla="*/ 0 w 653"/>
                <a:gd name="T9" fmla="*/ 245 h 254"/>
                <a:gd name="T10" fmla="*/ 1 w 653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4">
                  <a:moveTo>
                    <a:pt x="1" y="249"/>
                  </a:moveTo>
                  <a:lnTo>
                    <a:pt x="2" y="254"/>
                  </a:lnTo>
                  <a:lnTo>
                    <a:pt x="653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0" name="Freeform 54"/>
            <p:cNvSpPr>
              <a:spLocks/>
            </p:cNvSpPr>
            <p:nvPr/>
          </p:nvSpPr>
          <p:spPr bwMode="auto">
            <a:xfrm>
              <a:off x="3476" y="2335"/>
              <a:ext cx="326" cy="127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10 h 254"/>
                <a:gd name="T6" fmla="*/ 650 w 652"/>
                <a:gd name="T7" fmla="*/ 0 h 254"/>
                <a:gd name="T8" fmla="*/ 0 w 652"/>
                <a:gd name="T9" fmla="*/ 245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1" name="Freeform 55"/>
            <p:cNvSpPr>
              <a:spLocks/>
            </p:cNvSpPr>
            <p:nvPr/>
          </p:nvSpPr>
          <p:spPr bwMode="auto">
            <a:xfrm>
              <a:off x="3315" y="2006"/>
              <a:ext cx="300" cy="116"/>
            </a:xfrm>
            <a:custGeom>
              <a:avLst/>
              <a:gdLst>
                <a:gd name="T0" fmla="*/ 1 w 600"/>
                <a:gd name="T1" fmla="*/ 228 h 232"/>
                <a:gd name="T2" fmla="*/ 3 w 600"/>
                <a:gd name="T3" fmla="*/ 232 h 232"/>
                <a:gd name="T4" fmla="*/ 600 w 600"/>
                <a:gd name="T5" fmla="*/ 9 h 232"/>
                <a:gd name="T6" fmla="*/ 598 w 600"/>
                <a:gd name="T7" fmla="*/ 0 h 232"/>
                <a:gd name="T8" fmla="*/ 0 w 600"/>
                <a:gd name="T9" fmla="*/ 223 h 232"/>
                <a:gd name="T10" fmla="*/ 1 w 600"/>
                <a:gd name="T1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0" h="232">
                  <a:moveTo>
                    <a:pt x="1" y="228"/>
                  </a:moveTo>
                  <a:lnTo>
                    <a:pt x="3" y="232"/>
                  </a:lnTo>
                  <a:lnTo>
                    <a:pt x="600" y="9"/>
                  </a:lnTo>
                  <a:lnTo>
                    <a:pt x="598" y="0"/>
                  </a:lnTo>
                  <a:lnTo>
                    <a:pt x="0" y="223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2" name="Freeform 56"/>
            <p:cNvSpPr>
              <a:spLocks/>
            </p:cNvSpPr>
            <p:nvPr/>
          </p:nvSpPr>
          <p:spPr bwMode="auto">
            <a:xfrm>
              <a:off x="3350" y="1905"/>
              <a:ext cx="495" cy="486"/>
            </a:xfrm>
            <a:custGeom>
              <a:avLst/>
              <a:gdLst>
                <a:gd name="T0" fmla="*/ 159 w 990"/>
                <a:gd name="T1" fmla="*/ 563 h 972"/>
                <a:gd name="T2" fmla="*/ 168 w 990"/>
                <a:gd name="T3" fmla="*/ 561 h 972"/>
                <a:gd name="T4" fmla="*/ 180 w 990"/>
                <a:gd name="T5" fmla="*/ 560 h 972"/>
                <a:gd name="T6" fmla="*/ 176 w 990"/>
                <a:gd name="T7" fmla="*/ 555 h 972"/>
                <a:gd name="T8" fmla="*/ 172 w 990"/>
                <a:gd name="T9" fmla="*/ 549 h 972"/>
                <a:gd name="T10" fmla="*/ 172 w 990"/>
                <a:gd name="T11" fmla="*/ 537 h 972"/>
                <a:gd name="T12" fmla="*/ 182 w 990"/>
                <a:gd name="T13" fmla="*/ 530 h 972"/>
                <a:gd name="T14" fmla="*/ 194 w 990"/>
                <a:gd name="T15" fmla="*/ 532 h 972"/>
                <a:gd name="T16" fmla="*/ 203 w 990"/>
                <a:gd name="T17" fmla="*/ 543 h 972"/>
                <a:gd name="T18" fmla="*/ 203 w 990"/>
                <a:gd name="T19" fmla="*/ 555 h 972"/>
                <a:gd name="T20" fmla="*/ 193 w 990"/>
                <a:gd name="T21" fmla="*/ 562 h 972"/>
                <a:gd name="T22" fmla="*/ 187 w 990"/>
                <a:gd name="T23" fmla="*/ 561 h 972"/>
                <a:gd name="T24" fmla="*/ 180 w 990"/>
                <a:gd name="T25" fmla="*/ 560 h 972"/>
                <a:gd name="T26" fmla="*/ 267 w 990"/>
                <a:gd name="T27" fmla="*/ 858 h 972"/>
                <a:gd name="T28" fmla="*/ 307 w 990"/>
                <a:gd name="T29" fmla="*/ 851 h 972"/>
                <a:gd name="T30" fmla="*/ 319 w 990"/>
                <a:gd name="T31" fmla="*/ 858 h 972"/>
                <a:gd name="T32" fmla="*/ 322 w 990"/>
                <a:gd name="T33" fmla="*/ 870 h 972"/>
                <a:gd name="T34" fmla="*/ 317 w 990"/>
                <a:gd name="T35" fmla="*/ 880 h 972"/>
                <a:gd name="T36" fmla="*/ 305 w 990"/>
                <a:gd name="T37" fmla="*/ 882 h 972"/>
                <a:gd name="T38" fmla="*/ 293 w 990"/>
                <a:gd name="T39" fmla="*/ 875 h 972"/>
                <a:gd name="T40" fmla="*/ 289 w 990"/>
                <a:gd name="T41" fmla="*/ 864 h 972"/>
                <a:gd name="T42" fmla="*/ 294 w 990"/>
                <a:gd name="T43" fmla="*/ 854 h 972"/>
                <a:gd name="T44" fmla="*/ 293 w 990"/>
                <a:gd name="T45" fmla="*/ 852 h 972"/>
                <a:gd name="T46" fmla="*/ 271 w 990"/>
                <a:gd name="T47" fmla="*/ 857 h 972"/>
                <a:gd name="T48" fmla="*/ 308 w 990"/>
                <a:gd name="T49" fmla="*/ 972 h 972"/>
                <a:gd name="T50" fmla="*/ 681 w 990"/>
                <a:gd name="T51" fmla="*/ 0 h 972"/>
                <a:gd name="T52" fmla="*/ 35 w 990"/>
                <a:gd name="T53" fmla="*/ 229 h 972"/>
                <a:gd name="T54" fmla="*/ 43 w 990"/>
                <a:gd name="T55" fmla="*/ 227 h 972"/>
                <a:gd name="T56" fmla="*/ 53 w 990"/>
                <a:gd name="T57" fmla="*/ 226 h 972"/>
                <a:gd name="T58" fmla="*/ 55 w 990"/>
                <a:gd name="T59" fmla="*/ 215 h 972"/>
                <a:gd name="T60" fmla="*/ 63 w 990"/>
                <a:gd name="T61" fmla="*/ 210 h 972"/>
                <a:gd name="T62" fmla="*/ 76 w 990"/>
                <a:gd name="T63" fmla="*/ 212 h 972"/>
                <a:gd name="T64" fmla="*/ 85 w 990"/>
                <a:gd name="T65" fmla="*/ 221 h 972"/>
                <a:gd name="T66" fmla="*/ 85 w 990"/>
                <a:gd name="T67" fmla="*/ 234 h 972"/>
                <a:gd name="T68" fmla="*/ 75 w 990"/>
                <a:gd name="T69" fmla="*/ 241 h 972"/>
                <a:gd name="T70" fmla="*/ 62 w 990"/>
                <a:gd name="T71" fmla="*/ 236 h 972"/>
                <a:gd name="T72" fmla="*/ 53 w 990"/>
                <a:gd name="T73" fmla="*/ 226 h 972"/>
                <a:gd name="T74" fmla="*/ 45 w 990"/>
                <a:gd name="T75" fmla="*/ 227 h 972"/>
                <a:gd name="T76" fmla="*/ 35 w 990"/>
                <a:gd name="T77" fmla="*/ 229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0" h="972">
                  <a:moveTo>
                    <a:pt x="35" y="229"/>
                  </a:moveTo>
                  <a:lnTo>
                    <a:pt x="159" y="563"/>
                  </a:lnTo>
                  <a:lnTo>
                    <a:pt x="161" y="563"/>
                  </a:lnTo>
                  <a:lnTo>
                    <a:pt x="168" y="561"/>
                  </a:lnTo>
                  <a:lnTo>
                    <a:pt x="175" y="560"/>
                  </a:lnTo>
                  <a:lnTo>
                    <a:pt x="180" y="560"/>
                  </a:lnTo>
                  <a:lnTo>
                    <a:pt x="178" y="557"/>
                  </a:lnTo>
                  <a:lnTo>
                    <a:pt x="176" y="555"/>
                  </a:lnTo>
                  <a:lnTo>
                    <a:pt x="174" y="552"/>
                  </a:lnTo>
                  <a:lnTo>
                    <a:pt x="172" y="549"/>
                  </a:lnTo>
                  <a:lnTo>
                    <a:pt x="171" y="543"/>
                  </a:lnTo>
                  <a:lnTo>
                    <a:pt x="172" y="537"/>
                  </a:lnTo>
                  <a:lnTo>
                    <a:pt x="176" y="532"/>
                  </a:lnTo>
                  <a:lnTo>
                    <a:pt x="182" y="530"/>
                  </a:lnTo>
                  <a:lnTo>
                    <a:pt x="188" y="530"/>
                  </a:lnTo>
                  <a:lnTo>
                    <a:pt x="194" y="532"/>
                  </a:lnTo>
                  <a:lnTo>
                    <a:pt x="200" y="537"/>
                  </a:lnTo>
                  <a:lnTo>
                    <a:pt x="203" y="543"/>
                  </a:lnTo>
                  <a:lnTo>
                    <a:pt x="205" y="549"/>
                  </a:lnTo>
                  <a:lnTo>
                    <a:pt x="203" y="555"/>
                  </a:lnTo>
                  <a:lnTo>
                    <a:pt x="199" y="560"/>
                  </a:lnTo>
                  <a:lnTo>
                    <a:pt x="193" y="562"/>
                  </a:lnTo>
                  <a:lnTo>
                    <a:pt x="191" y="562"/>
                  </a:lnTo>
                  <a:lnTo>
                    <a:pt x="187" y="561"/>
                  </a:lnTo>
                  <a:lnTo>
                    <a:pt x="184" y="561"/>
                  </a:lnTo>
                  <a:lnTo>
                    <a:pt x="180" y="560"/>
                  </a:lnTo>
                  <a:lnTo>
                    <a:pt x="159" y="563"/>
                  </a:lnTo>
                  <a:lnTo>
                    <a:pt x="267" y="858"/>
                  </a:lnTo>
                  <a:lnTo>
                    <a:pt x="300" y="851"/>
                  </a:lnTo>
                  <a:lnTo>
                    <a:pt x="307" y="851"/>
                  </a:lnTo>
                  <a:lnTo>
                    <a:pt x="313" y="854"/>
                  </a:lnTo>
                  <a:lnTo>
                    <a:pt x="319" y="858"/>
                  </a:lnTo>
                  <a:lnTo>
                    <a:pt x="322" y="864"/>
                  </a:lnTo>
                  <a:lnTo>
                    <a:pt x="322" y="870"/>
                  </a:lnTo>
                  <a:lnTo>
                    <a:pt x="321" y="875"/>
                  </a:lnTo>
                  <a:lnTo>
                    <a:pt x="317" y="880"/>
                  </a:lnTo>
                  <a:lnTo>
                    <a:pt x="312" y="882"/>
                  </a:lnTo>
                  <a:lnTo>
                    <a:pt x="305" y="882"/>
                  </a:lnTo>
                  <a:lnTo>
                    <a:pt x="299" y="880"/>
                  </a:lnTo>
                  <a:lnTo>
                    <a:pt x="293" y="875"/>
                  </a:lnTo>
                  <a:lnTo>
                    <a:pt x="290" y="870"/>
                  </a:lnTo>
                  <a:lnTo>
                    <a:pt x="289" y="864"/>
                  </a:lnTo>
                  <a:lnTo>
                    <a:pt x="290" y="858"/>
                  </a:lnTo>
                  <a:lnTo>
                    <a:pt x="294" y="854"/>
                  </a:lnTo>
                  <a:lnTo>
                    <a:pt x="300" y="851"/>
                  </a:lnTo>
                  <a:lnTo>
                    <a:pt x="293" y="852"/>
                  </a:lnTo>
                  <a:lnTo>
                    <a:pt x="282" y="855"/>
                  </a:lnTo>
                  <a:lnTo>
                    <a:pt x="271" y="857"/>
                  </a:lnTo>
                  <a:lnTo>
                    <a:pt x="267" y="858"/>
                  </a:lnTo>
                  <a:lnTo>
                    <a:pt x="308" y="972"/>
                  </a:lnTo>
                  <a:lnTo>
                    <a:pt x="990" y="837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35" y="229"/>
                  </a:lnTo>
                  <a:lnTo>
                    <a:pt x="38" y="229"/>
                  </a:lnTo>
                  <a:lnTo>
                    <a:pt x="43" y="227"/>
                  </a:lnTo>
                  <a:lnTo>
                    <a:pt x="49" y="226"/>
                  </a:lnTo>
                  <a:lnTo>
                    <a:pt x="53" y="226"/>
                  </a:lnTo>
                  <a:lnTo>
                    <a:pt x="53" y="220"/>
                  </a:lnTo>
                  <a:lnTo>
                    <a:pt x="55" y="215"/>
                  </a:lnTo>
                  <a:lnTo>
                    <a:pt x="58" y="212"/>
                  </a:lnTo>
                  <a:lnTo>
                    <a:pt x="63" y="210"/>
                  </a:lnTo>
                  <a:lnTo>
                    <a:pt x="70" y="210"/>
                  </a:lnTo>
                  <a:lnTo>
                    <a:pt x="76" y="212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86" y="228"/>
                  </a:lnTo>
                  <a:lnTo>
                    <a:pt x="85" y="234"/>
                  </a:lnTo>
                  <a:lnTo>
                    <a:pt x="80" y="238"/>
                  </a:lnTo>
                  <a:lnTo>
                    <a:pt x="75" y="241"/>
                  </a:lnTo>
                  <a:lnTo>
                    <a:pt x="69" y="240"/>
                  </a:lnTo>
                  <a:lnTo>
                    <a:pt x="62" y="236"/>
                  </a:lnTo>
                  <a:lnTo>
                    <a:pt x="56" y="232"/>
                  </a:lnTo>
                  <a:lnTo>
                    <a:pt x="53" y="226"/>
                  </a:lnTo>
                  <a:lnTo>
                    <a:pt x="50" y="226"/>
                  </a:lnTo>
                  <a:lnTo>
                    <a:pt x="45" y="227"/>
                  </a:lnTo>
                  <a:lnTo>
                    <a:pt x="38" y="229"/>
                  </a:lnTo>
                  <a:lnTo>
                    <a:pt x="35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3" name="Freeform 57"/>
            <p:cNvSpPr>
              <a:spLocks/>
            </p:cNvSpPr>
            <p:nvPr/>
          </p:nvSpPr>
          <p:spPr bwMode="auto">
            <a:xfrm>
              <a:off x="3366" y="2019"/>
              <a:ext cx="66" cy="171"/>
            </a:xfrm>
            <a:custGeom>
              <a:avLst/>
              <a:gdLst>
                <a:gd name="T0" fmla="*/ 128 w 132"/>
                <a:gd name="T1" fmla="*/ 331 h 341"/>
                <a:gd name="T2" fmla="*/ 132 w 132"/>
                <a:gd name="T3" fmla="*/ 334 h 341"/>
                <a:gd name="T4" fmla="*/ 9 w 132"/>
                <a:gd name="T5" fmla="*/ 0 h 341"/>
                <a:gd name="T6" fmla="*/ 0 w 132"/>
                <a:gd name="T7" fmla="*/ 2 h 341"/>
                <a:gd name="T8" fmla="*/ 123 w 132"/>
                <a:gd name="T9" fmla="*/ 336 h 341"/>
                <a:gd name="T10" fmla="*/ 128 w 132"/>
                <a:gd name="T11" fmla="*/ 340 h 341"/>
                <a:gd name="T12" fmla="*/ 123 w 132"/>
                <a:gd name="T13" fmla="*/ 336 h 341"/>
                <a:gd name="T14" fmla="*/ 125 w 132"/>
                <a:gd name="T15" fmla="*/ 341 h 341"/>
                <a:gd name="T16" fmla="*/ 128 w 132"/>
                <a:gd name="T17" fmla="*/ 340 h 341"/>
                <a:gd name="T18" fmla="*/ 128 w 132"/>
                <a:gd name="T19" fmla="*/ 33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341">
                  <a:moveTo>
                    <a:pt x="128" y="331"/>
                  </a:moveTo>
                  <a:lnTo>
                    <a:pt x="132" y="334"/>
                  </a:lnTo>
                  <a:lnTo>
                    <a:pt x="9" y="0"/>
                  </a:lnTo>
                  <a:lnTo>
                    <a:pt x="0" y="2"/>
                  </a:lnTo>
                  <a:lnTo>
                    <a:pt x="123" y="336"/>
                  </a:lnTo>
                  <a:lnTo>
                    <a:pt x="128" y="340"/>
                  </a:lnTo>
                  <a:lnTo>
                    <a:pt x="123" y="336"/>
                  </a:lnTo>
                  <a:lnTo>
                    <a:pt x="125" y="341"/>
                  </a:lnTo>
                  <a:lnTo>
                    <a:pt x="128" y="340"/>
                  </a:lnTo>
                  <a:lnTo>
                    <a:pt x="128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4" name="Freeform 58"/>
            <p:cNvSpPr>
              <a:spLocks/>
            </p:cNvSpPr>
            <p:nvPr/>
          </p:nvSpPr>
          <p:spPr bwMode="auto">
            <a:xfrm>
              <a:off x="3430" y="2183"/>
              <a:ext cx="19" cy="6"/>
            </a:xfrm>
            <a:custGeom>
              <a:avLst/>
              <a:gdLst>
                <a:gd name="T0" fmla="*/ 19 w 38"/>
                <a:gd name="T1" fmla="*/ 8 h 13"/>
                <a:gd name="T2" fmla="*/ 21 w 38"/>
                <a:gd name="T3" fmla="*/ 0 h 13"/>
                <a:gd name="T4" fmla="*/ 16 w 38"/>
                <a:gd name="T5" fmla="*/ 0 h 13"/>
                <a:gd name="T6" fmla="*/ 8 w 38"/>
                <a:gd name="T7" fmla="*/ 1 h 13"/>
                <a:gd name="T8" fmla="*/ 1 w 38"/>
                <a:gd name="T9" fmla="*/ 4 h 13"/>
                <a:gd name="T10" fmla="*/ 0 w 38"/>
                <a:gd name="T11" fmla="*/ 4 h 13"/>
                <a:gd name="T12" fmla="*/ 0 w 38"/>
                <a:gd name="T13" fmla="*/ 13 h 13"/>
                <a:gd name="T14" fmla="*/ 3 w 38"/>
                <a:gd name="T15" fmla="*/ 13 h 13"/>
                <a:gd name="T16" fmla="*/ 10 w 38"/>
                <a:gd name="T17" fmla="*/ 11 h 13"/>
                <a:gd name="T18" fmla="*/ 16 w 38"/>
                <a:gd name="T19" fmla="*/ 9 h 13"/>
                <a:gd name="T20" fmla="*/ 21 w 38"/>
                <a:gd name="T21" fmla="*/ 9 h 13"/>
                <a:gd name="T22" fmla="*/ 24 w 38"/>
                <a:gd name="T23" fmla="*/ 1 h 13"/>
                <a:gd name="T24" fmla="*/ 21 w 38"/>
                <a:gd name="T25" fmla="*/ 9 h 13"/>
                <a:gd name="T26" fmla="*/ 38 w 38"/>
                <a:gd name="T27" fmla="*/ 9 h 13"/>
                <a:gd name="T28" fmla="*/ 24 w 38"/>
                <a:gd name="T29" fmla="*/ 1 h 13"/>
                <a:gd name="T30" fmla="*/ 19 w 38"/>
                <a:gd name="T3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3">
                  <a:moveTo>
                    <a:pt x="19" y="8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0" y="11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4" y="1"/>
                  </a:lnTo>
                  <a:lnTo>
                    <a:pt x="21" y="9"/>
                  </a:lnTo>
                  <a:lnTo>
                    <a:pt x="38" y="9"/>
                  </a:lnTo>
                  <a:lnTo>
                    <a:pt x="24" y="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5" name="Freeform 59"/>
            <p:cNvSpPr>
              <a:spLocks/>
            </p:cNvSpPr>
            <p:nvPr/>
          </p:nvSpPr>
          <p:spPr bwMode="auto">
            <a:xfrm>
              <a:off x="3434" y="2179"/>
              <a:ext cx="8" cy="8"/>
            </a:xfrm>
            <a:custGeom>
              <a:avLst/>
              <a:gdLst>
                <a:gd name="T0" fmla="*/ 0 w 15"/>
                <a:gd name="T1" fmla="*/ 3 h 15"/>
                <a:gd name="T2" fmla="*/ 0 w 15"/>
                <a:gd name="T3" fmla="*/ 3 h 15"/>
                <a:gd name="T4" fmla="*/ 2 w 15"/>
                <a:gd name="T5" fmla="*/ 6 h 15"/>
                <a:gd name="T6" fmla="*/ 4 w 15"/>
                <a:gd name="T7" fmla="*/ 9 h 15"/>
                <a:gd name="T8" fmla="*/ 7 w 15"/>
                <a:gd name="T9" fmla="*/ 13 h 15"/>
                <a:gd name="T10" fmla="*/ 10 w 15"/>
                <a:gd name="T11" fmla="*/ 15 h 15"/>
                <a:gd name="T12" fmla="*/ 15 w 15"/>
                <a:gd name="T13" fmla="*/ 8 h 15"/>
                <a:gd name="T14" fmla="*/ 14 w 15"/>
                <a:gd name="T15" fmla="*/ 6 h 15"/>
                <a:gd name="T16" fmla="*/ 11 w 15"/>
                <a:gd name="T17" fmla="*/ 5 h 15"/>
                <a:gd name="T18" fmla="*/ 9 w 15"/>
                <a:gd name="T19" fmla="*/ 1 h 15"/>
                <a:gd name="T20" fmla="*/ 9 w 15"/>
                <a:gd name="T21" fmla="*/ 0 h 15"/>
                <a:gd name="T22" fmla="*/ 9 w 15"/>
                <a:gd name="T23" fmla="*/ 0 h 15"/>
                <a:gd name="T24" fmla="*/ 0 w 15"/>
                <a:gd name="T2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3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8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6" name="Freeform 60"/>
            <p:cNvSpPr>
              <a:spLocks/>
            </p:cNvSpPr>
            <p:nvPr/>
          </p:nvSpPr>
          <p:spPr bwMode="auto">
            <a:xfrm>
              <a:off x="3434" y="2168"/>
              <a:ext cx="8" cy="12"/>
            </a:xfrm>
            <a:custGeom>
              <a:avLst/>
              <a:gdLst>
                <a:gd name="T0" fmla="*/ 15 w 16"/>
                <a:gd name="T1" fmla="*/ 0 h 26"/>
                <a:gd name="T2" fmla="*/ 13 w 16"/>
                <a:gd name="T3" fmla="*/ 0 h 26"/>
                <a:gd name="T4" fmla="*/ 7 w 16"/>
                <a:gd name="T5" fmla="*/ 4 h 26"/>
                <a:gd name="T6" fmla="*/ 1 w 16"/>
                <a:gd name="T7" fmla="*/ 11 h 26"/>
                <a:gd name="T8" fmla="*/ 0 w 16"/>
                <a:gd name="T9" fmla="*/ 18 h 26"/>
                <a:gd name="T10" fmla="*/ 1 w 16"/>
                <a:gd name="T11" fmla="*/ 26 h 26"/>
                <a:gd name="T12" fmla="*/ 10 w 16"/>
                <a:gd name="T13" fmla="*/ 23 h 26"/>
                <a:gd name="T14" fmla="*/ 9 w 16"/>
                <a:gd name="T15" fmla="*/ 18 h 26"/>
                <a:gd name="T16" fmla="*/ 10 w 16"/>
                <a:gd name="T17" fmla="*/ 13 h 26"/>
                <a:gd name="T18" fmla="*/ 11 w 16"/>
                <a:gd name="T19" fmla="*/ 11 h 26"/>
                <a:gd name="T20" fmla="*/ 16 w 16"/>
                <a:gd name="T21" fmla="*/ 9 h 26"/>
                <a:gd name="T22" fmla="*/ 15 w 16"/>
                <a:gd name="T23" fmla="*/ 9 h 26"/>
                <a:gd name="T24" fmla="*/ 15 w 1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6">
                  <a:moveTo>
                    <a:pt x="15" y="0"/>
                  </a:moveTo>
                  <a:lnTo>
                    <a:pt x="13" y="0"/>
                  </a:lnTo>
                  <a:lnTo>
                    <a:pt x="7" y="4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10" y="23"/>
                  </a:lnTo>
                  <a:lnTo>
                    <a:pt x="9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7" name="Freeform 61"/>
            <p:cNvSpPr>
              <a:spLocks/>
            </p:cNvSpPr>
            <p:nvPr/>
          </p:nvSpPr>
          <p:spPr bwMode="auto">
            <a:xfrm>
              <a:off x="3441" y="2168"/>
              <a:ext cx="14" cy="9"/>
            </a:xfrm>
            <a:custGeom>
              <a:avLst/>
              <a:gdLst>
                <a:gd name="T0" fmla="*/ 26 w 26"/>
                <a:gd name="T1" fmla="*/ 16 h 19"/>
                <a:gd name="T2" fmla="*/ 26 w 26"/>
                <a:gd name="T3" fmla="*/ 16 h 19"/>
                <a:gd name="T4" fmla="*/ 21 w 26"/>
                <a:gd name="T5" fmla="*/ 9 h 19"/>
                <a:gd name="T6" fmla="*/ 15 w 26"/>
                <a:gd name="T7" fmla="*/ 4 h 19"/>
                <a:gd name="T8" fmla="*/ 6 w 26"/>
                <a:gd name="T9" fmla="*/ 0 h 19"/>
                <a:gd name="T10" fmla="*/ 0 w 26"/>
                <a:gd name="T11" fmla="*/ 0 h 19"/>
                <a:gd name="T12" fmla="*/ 0 w 26"/>
                <a:gd name="T13" fmla="*/ 9 h 19"/>
                <a:gd name="T14" fmla="*/ 6 w 26"/>
                <a:gd name="T15" fmla="*/ 9 h 19"/>
                <a:gd name="T16" fmla="*/ 10 w 26"/>
                <a:gd name="T17" fmla="*/ 11 h 19"/>
                <a:gd name="T18" fmla="*/ 15 w 26"/>
                <a:gd name="T19" fmla="*/ 14 h 19"/>
                <a:gd name="T20" fmla="*/ 17 w 26"/>
                <a:gd name="T21" fmla="*/ 19 h 19"/>
                <a:gd name="T22" fmla="*/ 17 w 26"/>
                <a:gd name="T23" fmla="*/ 19 h 19"/>
                <a:gd name="T24" fmla="*/ 26 w 26"/>
                <a:gd name="T2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9">
                  <a:moveTo>
                    <a:pt x="26" y="16"/>
                  </a:moveTo>
                  <a:lnTo>
                    <a:pt x="26" y="16"/>
                  </a:lnTo>
                  <a:lnTo>
                    <a:pt x="21" y="9"/>
                  </a:lnTo>
                  <a:lnTo>
                    <a:pt x="15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11"/>
                  </a:lnTo>
                  <a:lnTo>
                    <a:pt x="15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8" name="Freeform 62"/>
            <p:cNvSpPr>
              <a:spLocks/>
            </p:cNvSpPr>
            <p:nvPr/>
          </p:nvSpPr>
          <p:spPr bwMode="auto">
            <a:xfrm>
              <a:off x="3446" y="2176"/>
              <a:ext cx="9" cy="12"/>
            </a:xfrm>
            <a:custGeom>
              <a:avLst/>
              <a:gdLst>
                <a:gd name="T0" fmla="*/ 1 w 17"/>
                <a:gd name="T1" fmla="*/ 26 h 26"/>
                <a:gd name="T2" fmla="*/ 2 w 17"/>
                <a:gd name="T3" fmla="*/ 26 h 26"/>
                <a:gd name="T4" fmla="*/ 9 w 17"/>
                <a:gd name="T5" fmla="*/ 22 h 26"/>
                <a:gd name="T6" fmla="*/ 15 w 17"/>
                <a:gd name="T7" fmla="*/ 16 h 26"/>
                <a:gd name="T8" fmla="*/ 17 w 17"/>
                <a:gd name="T9" fmla="*/ 8 h 26"/>
                <a:gd name="T10" fmla="*/ 16 w 17"/>
                <a:gd name="T11" fmla="*/ 0 h 26"/>
                <a:gd name="T12" fmla="*/ 7 w 17"/>
                <a:gd name="T13" fmla="*/ 3 h 26"/>
                <a:gd name="T14" fmla="*/ 8 w 17"/>
                <a:gd name="T15" fmla="*/ 8 h 26"/>
                <a:gd name="T16" fmla="*/ 8 w 17"/>
                <a:gd name="T17" fmla="*/ 12 h 26"/>
                <a:gd name="T18" fmla="*/ 5 w 17"/>
                <a:gd name="T19" fmla="*/ 15 h 26"/>
                <a:gd name="T20" fmla="*/ 0 w 17"/>
                <a:gd name="T21" fmla="*/ 16 h 26"/>
                <a:gd name="T22" fmla="*/ 1 w 17"/>
                <a:gd name="T23" fmla="*/ 16 h 26"/>
                <a:gd name="T24" fmla="*/ 1 w 17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6">
                  <a:moveTo>
                    <a:pt x="1" y="26"/>
                  </a:moveTo>
                  <a:lnTo>
                    <a:pt x="2" y="26"/>
                  </a:lnTo>
                  <a:lnTo>
                    <a:pt x="9" y="22"/>
                  </a:lnTo>
                  <a:lnTo>
                    <a:pt x="15" y="16"/>
                  </a:lnTo>
                  <a:lnTo>
                    <a:pt x="17" y="8"/>
                  </a:lnTo>
                  <a:lnTo>
                    <a:pt x="16" y="0"/>
                  </a:lnTo>
                  <a:lnTo>
                    <a:pt x="7" y="3"/>
                  </a:lnTo>
                  <a:lnTo>
                    <a:pt x="8" y="8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39" name="Freeform 63"/>
            <p:cNvSpPr>
              <a:spLocks/>
            </p:cNvSpPr>
            <p:nvPr/>
          </p:nvSpPr>
          <p:spPr bwMode="auto">
            <a:xfrm>
              <a:off x="3440" y="2183"/>
              <a:ext cx="7" cy="5"/>
            </a:xfrm>
            <a:custGeom>
              <a:avLst/>
              <a:gdLst>
                <a:gd name="T0" fmla="*/ 1 w 14"/>
                <a:gd name="T1" fmla="*/ 9 h 12"/>
                <a:gd name="T2" fmla="*/ 0 w 14"/>
                <a:gd name="T3" fmla="*/ 9 h 12"/>
                <a:gd name="T4" fmla="*/ 5 w 14"/>
                <a:gd name="T5" fmla="*/ 11 h 12"/>
                <a:gd name="T6" fmla="*/ 8 w 14"/>
                <a:gd name="T7" fmla="*/ 11 h 12"/>
                <a:gd name="T8" fmla="*/ 12 w 14"/>
                <a:gd name="T9" fmla="*/ 12 h 12"/>
                <a:gd name="T10" fmla="*/ 14 w 14"/>
                <a:gd name="T11" fmla="*/ 12 h 12"/>
                <a:gd name="T12" fmla="*/ 14 w 14"/>
                <a:gd name="T13" fmla="*/ 2 h 12"/>
                <a:gd name="T14" fmla="*/ 12 w 14"/>
                <a:gd name="T15" fmla="*/ 2 h 12"/>
                <a:gd name="T16" fmla="*/ 8 w 14"/>
                <a:gd name="T17" fmla="*/ 1 h 12"/>
                <a:gd name="T18" fmla="*/ 5 w 14"/>
                <a:gd name="T19" fmla="*/ 1 h 12"/>
                <a:gd name="T20" fmla="*/ 3 w 14"/>
                <a:gd name="T21" fmla="*/ 0 h 12"/>
                <a:gd name="T22" fmla="*/ 1 w 14"/>
                <a:gd name="T23" fmla="*/ 0 h 12"/>
                <a:gd name="T24" fmla="*/ 3 w 14"/>
                <a:gd name="T25" fmla="*/ 0 h 12"/>
                <a:gd name="T26" fmla="*/ 1 w 14"/>
                <a:gd name="T27" fmla="*/ 0 h 12"/>
                <a:gd name="T28" fmla="*/ 1 w 14"/>
                <a:gd name="T29" fmla="*/ 0 h 12"/>
                <a:gd name="T30" fmla="*/ 1 w 14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">
                  <a:moveTo>
                    <a:pt x="1" y="9"/>
                  </a:moveTo>
                  <a:lnTo>
                    <a:pt x="0" y="9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0" name="Freeform 64"/>
            <p:cNvSpPr>
              <a:spLocks/>
            </p:cNvSpPr>
            <p:nvPr/>
          </p:nvSpPr>
          <p:spPr bwMode="auto">
            <a:xfrm>
              <a:off x="3426" y="2183"/>
              <a:ext cx="15" cy="6"/>
            </a:xfrm>
            <a:custGeom>
              <a:avLst/>
              <a:gdLst>
                <a:gd name="T0" fmla="*/ 11 w 28"/>
                <a:gd name="T1" fmla="*/ 7 h 13"/>
                <a:gd name="T2" fmla="*/ 7 w 28"/>
                <a:gd name="T3" fmla="*/ 13 h 13"/>
                <a:gd name="T4" fmla="*/ 28 w 28"/>
                <a:gd name="T5" fmla="*/ 9 h 13"/>
                <a:gd name="T6" fmla="*/ 28 w 28"/>
                <a:gd name="T7" fmla="*/ 0 h 13"/>
                <a:gd name="T8" fmla="*/ 7 w 28"/>
                <a:gd name="T9" fmla="*/ 4 h 13"/>
                <a:gd name="T10" fmla="*/ 2 w 28"/>
                <a:gd name="T11" fmla="*/ 9 h 13"/>
                <a:gd name="T12" fmla="*/ 7 w 28"/>
                <a:gd name="T13" fmla="*/ 4 h 13"/>
                <a:gd name="T14" fmla="*/ 0 w 28"/>
                <a:gd name="T15" fmla="*/ 5 h 13"/>
                <a:gd name="T16" fmla="*/ 2 w 28"/>
                <a:gd name="T17" fmla="*/ 9 h 13"/>
                <a:gd name="T18" fmla="*/ 11 w 28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">
                  <a:moveTo>
                    <a:pt x="11" y="7"/>
                  </a:moveTo>
                  <a:lnTo>
                    <a:pt x="7" y="13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7" y="4"/>
                  </a:lnTo>
                  <a:lnTo>
                    <a:pt x="0" y="5"/>
                  </a:lnTo>
                  <a:lnTo>
                    <a:pt x="2" y="9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1" name="Freeform 65"/>
            <p:cNvSpPr>
              <a:spLocks/>
            </p:cNvSpPr>
            <p:nvPr/>
          </p:nvSpPr>
          <p:spPr bwMode="auto">
            <a:xfrm>
              <a:off x="3427" y="2186"/>
              <a:ext cx="59" cy="151"/>
            </a:xfrm>
            <a:custGeom>
              <a:avLst/>
              <a:gdLst>
                <a:gd name="T0" fmla="*/ 113 w 117"/>
                <a:gd name="T1" fmla="*/ 292 h 302"/>
                <a:gd name="T2" fmla="*/ 117 w 117"/>
                <a:gd name="T3" fmla="*/ 295 h 302"/>
                <a:gd name="T4" fmla="*/ 9 w 117"/>
                <a:gd name="T5" fmla="*/ 0 h 302"/>
                <a:gd name="T6" fmla="*/ 0 w 117"/>
                <a:gd name="T7" fmla="*/ 2 h 302"/>
                <a:gd name="T8" fmla="*/ 108 w 117"/>
                <a:gd name="T9" fmla="*/ 297 h 302"/>
                <a:gd name="T10" fmla="*/ 113 w 117"/>
                <a:gd name="T11" fmla="*/ 301 h 302"/>
                <a:gd name="T12" fmla="*/ 108 w 117"/>
                <a:gd name="T13" fmla="*/ 297 h 302"/>
                <a:gd name="T14" fmla="*/ 110 w 117"/>
                <a:gd name="T15" fmla="*/ 302 h 302"/>
                <a:gd name="T16" fmla="*/ 113 w 117"/>
                <a:gd name="T17" fmla="*/ 301 h 302"/>
                <a:gd name="T18" fmla="*/ 113 w 117"/>
                <a:gd name="T19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302">
                  <a:moveTo>
                    <a:pt x="113" y="292"/>
                  </a:moveTo>
                  <a:lnTo>
                    <a:pt x="117" y="295"/>
                  </a:lnTo>
                  <a:lnTo>
                    <a:pt x="9" y="0"/>
                  </a:lnTo>
                  <a:lnTo>
                    <a:pt x="0" y="2"/>
                  </a:lnTo>
                  <a:lnTo>
                    <a:pt x="108" y="297"/>
                  </a:lnTo>
                  <a:lnTo>
                    <a:pt x="113" y="301"/>
                  </a:lnTo>
                  <a:lnTo>
                    <a:pt x="108" y="297"/>
                  </a:lnTo>
                  <a:lnTo>
                    <a:pt x="110" y="302"/>
                  </a:lnTo>
                  <a:lnTo>
                    <a:pt x="113" y="301"/>
                  </a:lnTo>
                  <a:lnTo>
                    <a:pt x="113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2" name="Freeform 66"/>
            <p:cNvSpPr>
              <a:spLocks/>
            </p:cNvSpPr>
            <p:nvPr/>
          </p:nvSpPr>
          <p:spPr bwMode="auto">
            <a:xfrm>
              <a:off x="3484" y="2328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3" name="Freeform 67"/>
            <p:cNvSpPr>
              <a:spLocks/>
            </p:cNvSpPr>
            <p:nvPr/>
          </p:nvSpPr>
          <p:spPr bwMode="auto">
            <a:xfrm>
              <a:off x="3500" y="2328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4" name="Freeform 68"/>
            <p:cNvSpPr>
              <a:spLocks/>
            </p:cNvSpPr>
            <p:nvPr/>
          </p:nvSpPr>
          <p:spPr bwMode="auto">
            <a:xfrm>
              <a:off x="3506" y="2336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5" name="Freeform 69"/>
            <p:cNvSpPr>
              <a:spLocks/>
            </p:cNvSpPr>
            <p:nvPr/>
          </p:nvSpPr>
          <p:spPr bwMode="auto">
            <a:xfrm>
              <a:off x="3493" y="2339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6" name="Freeform 70"/>
            <p:cNvSpPr>
              <a:spLocks/>
            </p:cNvSpPr>
            <p:nvPr/>
          </p:nvSpPr>
          <p:spPr bwMode="auto">
            <a:xfrm>
              <a:off x="3493" y="2328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7" name="Freeform 71"/>
            <p:cNvSpPr>
              <a:spLocks/>
            </p:cNvSpPr>
            <p:nvPr/>
          </p:nvSpPr>
          <p:spPr bwMode="auto">
            <a:xfrm>
              <a:off x="3481" y="2328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8" name="Freeform 72"/>
            <p:cNvSpPr>
              <a:spLocks/>
            </p:cNvSpPr>
            <p:nvPr/>
          </p:nvSpPr>
          <p:spPr bwMode="auto">
            <a:xfrm>
              <a:off x="3482" y="2333"/>
              <a:ext cx="25" cy="61"/>
            </a:xfrm>
            <a:custGeom>
              <a:avLst/>
              <a:gdLst>
                <a:gd name="T0" fmla="*/ 46 w 51"/>
                <a:gd name="T1" fmla="*/ 111 h 121"/>
                <a:gd name="T2" fmla="*/ 51 w 51"/>
                <a:gd name="T3" fmla="*/ 114 h 121"/>
                <a:gd name="T4" fmla="*/ 9 w 51"/>
                <a:gd name="T5" fmla="*/ 0 h 121"/>
                <a:gd name="T6" fmla="*/ 0 w 51"/>
                <a:gd name="T7" fmla="*/ 2 h 121"/>
                <a:gd name="T8" fmla="*/ 42 w 51"/>
                <a:gd name="T9" fmla="*/ 116 h 121"/>
                <a:gd name="T10" fmla="*/ 46 w 51"/>
                <a:gd name="T11" fmla="*/ 120 h 121"/>
                <a:gd name="T12" fmla="*/ 42 w 51"/>
                <a:gd name="T13" fmla="*/ 116 h 121"/>
                <a:gd name="T14" fmla="*/ 44 w 51"/>
                <a:gd name="T15" fmla="*/ 121 h 121"/>
                <a:gd name="T16" fmla="*/ 46 w 51"/>
                <a:gd name="T17" fmla="*/ 120 h 121"/>
                <a:gd name="T18" fmla="*/ 46 w 5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1">
                  <a:moveTo>
                    <a:pt x="46" y="111"/>
                  </a:moveTo>
                  <a:lnTo>
                    <a:pt x="51" y="114"/>
                  </a:lnTo>
                  <a:lnTo>
                    <a:pt x="9" y="0"/>
                  </a:lnTo>
                  <a:lnTo>
                    <a:pt x="0" y="2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42" y="116"/>
                  </a:lnTo>
                  <a:lnTo>
                    <a:pt x="44" y="121"/>
                  </a:lnTo>
                  <a:lnTo>
                    <a:pt x="46" y="120"/>
                  </a:lnTo>
                  <a:lnTo>
                    <a:pt x="4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49" name="Freeform 73"/>
            <p:cNvSpPr>
              <a:spLocks/>
            </p:cNvSpPr>
            <p:nvPr/>
          </p:nvSpPr>
          <p:spPr bwMode="auto">
            <a:xfrm>
              <a:off x="3505" y="2321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0" name="Freeform 74"/>
            <p:cNvSpPr>
              <a:spLocks/>
            </p:cNvSpPr>
            <p:nvPr/>
          </p:nvSpPr>
          <p:spPr bwMode="auto">
            <a:xfrm>
              <a:off x="3689" y="1902"/>
              <a:ext cx="159" cy="422"/>
            </a:xfrm>
            <a:custGeom>
              <a:avLst/>
              <a:gdLst>
                <a:gd name="T0" fmla="*/ 4 w 317"/>
                <a:gd name="T1" fmla="*/ 11 h 845"/>
                <a:gd name="T2" fmla="*/ 0 w 317"/>
                <a:gd name="T3" fmla="*/ 7 h 845"/>
                <a:gd name="T4" fmla="*/ 308 w 317"/>
                <a:gd name="T5" fmla="*/ 845 h 845"/>
                <a:gd name="T6" fmla="*/ 317 w 317"/>
                <a:gd name="T7" fmla="*/ 842 h 845"/>
                <a:gd name="T8" fmla="*/ 9 w 317"/>
                <a:gd name="T9" fmla="*/ 5 h 845"/>
                <a:gd name="T10" fmla="*/ 4 w 317"/>
                <a:gd name="T11" fmla="*/ 1 h 845"/>
                <a:gd name="T12" fmla="*/ 9 w 317"/>
                <a:gd name="T13" fmla="*/ 5 h 845"/>
                <a:gd name="T14" fmla="*/ 7 w 317"/>
                <a:gd name="T15" fmla="*/ 0 h 845"/>
                <a:gd name="T16" fmla="*/ 4 w 317"/>
                <a:gd name="T17" fmla="*/ 1 h 845"/>
                <a:gd name="T18" fmla="*/ 4 w 317"/>
                <a:gd name="T19" fmla="*/ 1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845">
                  <a:moveTo>
                    <a:pt x="4" y="11"/>
                  </a:moveTo>
                  <a:lnTo>
                    <a:pt x="0" y="7"/>
                  </a:lnTo>
                  <a:lnTo>
                    <a:pt x="308" y="845"/>
                  </a:lnTo>
                  <a:lnTo>
                    <a:pt x="317" y="842"/>
                  </a:lnTo>
                  <a:lnTo>
                    <a:pt x="9" y="5"/>
                  </a:lnTo>
                  <a:lnTo>
                    <a:pt x="4" y="1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1" name="Freeform 75"/>
            <p:cNvSpPr>
              <a:spLocks/>
            </p:cNvSpPr>
            <p:nvPr/>
          </p:nvSpPr>
          <p:spPr bwMode="auto">
            <a:xfrm>
              <a:off x="3347" y="1903"/>
              <a:ext cx="344" cy="72"/>
            </a:xfrm>
            <a:custGeom>
              <a:avLst/>
              <a:gdLst>
                <a:gd name="T0" fmla="*/ 11 w 688"/>
                <a:gd name="T1" fmla="*/ 139 h 144"/>
                <a:gd name="T2" fmla="*/ 7 w 688"/>
                <a:gd name="T3" fmla="*/ 144 h 144"/>
                <a:gd name="T4" fmla="*/ 688 w 688"/>
                <a:gd name="T5" fmla="*/ 10 h 144"/>
                <a:gd name="T6" fmla="*/ 688 w 688"/>
                <a:gd name="T7" fmla="*/ 0 h 144"/>
                <a:gd name="T8" fmla="*/ 7 w 688"/>
                <a:gd name="T9" fmla="*/ 135 h 144"/>
                <a:gd name="T10" fmla="*/ 2 w 688"/>
                <a:gd name="T11" fmla="*/ 141 h 144"/>
                <a:gd name="T12" fmla="*/ 7 w 688"/>
                <a:gd name="T13" fmla="*/ 135 h 144"/>
                <a:gd name="T14" fmla="*/ 0 w 688"/>
                <a:gd name="T15" fmla="*/ 136 h 144"/>
                <a:gd name="T16" fmla="*/ 2 w 688"/>
                <a:gd name="T17" fmla="*/ 141 h 144"/>
                <a:gd name="T18" fmla="*/ 11 w 688"/>
                <a:gd name="T19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144">
                  <a:moveTo>
                    <a:pt x="11" y="139"/>
                  </a:moveTo>
                  <a:lnTo>
                    <a:pt x="7" y="144"/>
                  </a:lnTo>
                  <a:lnTo>
                    <a:pt x="688" y="10"/>
                  </a:lnTo>
                  <a:lnTo>
                    <a:pt x="688" y="0"/>
                  </a:lnTo>
                  <a:lnTo>
                    <a:pt x="7" y="135"/>
                  </a:lnTo>
                  <a:lnTo>
                    <a:pt x="2" y="141"/>
                  </a:lnTo>
                  <a:lnTo>
                    <a:pt x="7" y="135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2" name="Freeform 76"/>
            <p:cNvSpPr>
              <a:spLocks/>
            </p:cNvSpPr>
            <p:nvPr/>
          </p:nvSpPr>
          <p:spPr bwMode="auto">
            <a:xfrm>
              <a:off x="3348" y="1972"/>
              <a:ext cx="22" cy="50"/>
            </a:xfrm>
            <a:custGeom>
              <a:avLst/>
              <a:gdLst>
                <a:gd name="T0" fmla="*/ 39 w 45"/>
                <a:gd name="T1" fmla="*/ 91 h 101"/>
                <a:gd name="T2" fmla="*/ 45 w 45"/>
                <a:gd name="T3" fmla="*/ 94 h 101"/>
                <a:gd name="T4" fmla="*/ 9 w 45"/>
                <a:gd name="T5" fmla="*/ 0 h 101"/>
                <a:gd name="T6" fmla="*/ 0 w 45"/>
                <a:gd name="T7" fmla="*/ 2 h 101"/>
                <a:gd name="T8" fmla="*/ 36 w 45"/>
                <a:gd name="T9" fmla="*/ 96 h 101"/>
                <a:gd name="T10" fmla="*/ 42 w 45"/>
                <a:gd name="T11" fmla="*/ 100 h 101"/>
                <a:gd name="T12" fmla="*/ 36 w 45"/>
                <a:gd name="T13" fmla="*/ 96 h 101"/>
                <a:gd name="T14" fmla="*/ 38 w 45"/>
                <a:gd name="T15" fmla="*/ 101 h 101"/>
                <a:gd name="T16" fmla="*/ 42 w 45"/>
                <a:gd name="T17" fmla="*/ 100 h 101"/>
                <a:gd name="T18" fmla="*/ 39 w 45"/>
                <a:gd name="T19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39" y="91"/>
                  </a:moveTo>
                  <a:lnTo>
                    <a:pt x="45" y="94"/>
                  </a:lnTo>
                  <a:lnTo>
                    <a:pt x="9" y="0"/>
                  </a:lnTo>
                  <a:lnTo>
                    <a:pt x="0" y="2"/>
                  </a:lnTo>
                  <a:lnTo>
                    <a:pt x="36" y="96"/>
                  </a:lnTo>
                  <a:lnTo>
                    <a:pt x="42" y="100"/>
                  </a:lnTo>
                  <a:lnTo>
                    <a:pt x="36" y="96"/>
                  </a:lnTo>
                  <a:lnTo>
                    <a:pt x="38" y="101"/>
                  </a:lnTo>
                  <a:lnTo>
                    <a:pt x="42" y="100"/>
                  </a:lnTo>
                  <a:lnTo>
                    <a:pt x="3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3" name="Freeform 77"/>
            <p:cNvSpPr>
              <a:spLocks/>
            </p:cNvSpPr>
            <p:nvPr/>
          </p:nvSpPr>
          <p:spPr bwMode="auto">
            <a:xfrm>
              <a:off x="3368" y="2016"/>
              <a:ext cx="12" cy="6"/>
            </a:xfrm>
            <a:custGeom>
              <a:avLst/>
              <a:gdLst>
                <a:gd name="T0" fmla="*/ 14 w 24"/>
                <a:gd name="T1" fmla="*/ 5 h 13"/>
                <a:gd name="T2" fmla="*/ 19 w 24"/>
                <a:gd name="T3" fmla="*/ 0 h 13"/>
                <a:gd name="T4" fmla="*/ 15 w 24"/>
                <a:gd name="T5" fmla="*/ 0 h 13"/>
                <a:gd name="T6" fmla="*/ 8 w 24"/>
                <a:gd name="T7" fmla="*/ 1 h 13"/>
                <a:gd name="T8" fmla="*/ 3 w 24"/>
                <a:gd name="T9" fmla="*/ 4 h 13"/>
                <a:gd name="T10" fmla="*/ 0 w 24"/>
                <a:gd name="T11" fmla="*/ 4 h 13"/>
                <a:gd name="T12" fmla="*/ 3 w 24"/>
                <a:gd name="T13" fmla="*/ 13 h 13"/>
                <a:gd name="T14" fmla="*/ 5 w 24"/>
                <a:gd name="T15" fmla="*/ 13 h 13"/>
                <a:gd name="T16" fmla="*/ 11 w 24"/>
                <a:gd name="T17" fmla="*/ 11 h 13"/>
                <a:gd name="T18" fmla="*/ 15 w 24"/>
                <a:gd name="T19" fmla="*/ 9 h 13"/>
                <a:gd name="T20" fmla="*/ 19 w 24"/>
                <a:gd name="T21" fmla="*/ 9 h 13"/>
                <a:gd name="T22" fmla="*/ 23 w 24"/>
                <a:gd name="T23" fmla="*/ 5 h 13"/>
                <a:gd name="T24" fmla="*/ 19 w 24"/>
                <a:gd name="T25" fmla="*/ 9 h 13"/>
                <a:gd name="T26" fmla="*/ 24 w 24"/>
                <a:gd name="T27" fmla="*/ 9 h 13"/>
                <a:gd name="T28" fmla="*/ 23 w 24"/>
                <a:gd name="T29" fmla="*/ 5 h 13"/>
                <a:gd name="T30" fmla="*/ 14 w 24"/>
                <a:gd name="T3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4" y="5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4" name="Freeform 78"/>
            <p:cNvSpPr>
              <a:spLocks/>
            </p:cNvSpPr>
            <p:nvPr/>
          </p:nvSpPr>
          <p:spPr bwMode="auto">
            <a:xfrm>
              <a:off x="3375" y="2008"/>
              <a:ext cx="8" cy="10"/>
            </a:xfrm>
            <a:custGeom>
              <a:avLst/>
              <a:gdLst>
                <a:gd name="T0" fmla="*/ 14 w 16"/>
                <a:gd name="T1" fmla="*/ 0 h 21"/>
                <a:gd name="T2" fmla="*/ 15 w 16"/>
                <a:gd name="T3" fmla="*/ 0 h 21"/>
                <a:gd name="T4" fmla="*/ 8 w 16"/>
                <a:gd name="T5" fmla="*/ 3 h 21"/>
                <a:gd name="T6" fmla="*/ 3 w 16"/>
                <a:gd name="T7" fmla="*/ 8 h 21"/>
                <a:gd name="T8" fmla="*/ 0 w 16"/>
                <a:gd name="T9" fmla="*/ 15 h 21"/>
                <a:gd name="T10" fmla="*/ 0 w 16"/>
                <a:gd name="T11" fmla="*/ 21 h 21"/>
                <a:gd name="T12" fmla="*/ 9 w 16"/>
                <a:gd name="T13" fmla="*/ 21 h 21"/>
                <a:gd name="T14" fmla="*/ 9 w 16"/>
                <a:gd name="T15" fmla="*/ 15 h 21"/>
                <a:gd name="T16" fmla="*/ 10 w 16"/>
                <a:gd name="T17" fmla="*/ 13 h 21"/>
                <a:gd name="T18" fmla="*/ 13 w 16"/>
                <a:gd name="T19" fmla="*/ 10 h 21"/>
                <a:gd name="T20" fmla="*/ 15 w 16"/>
                <a:gd name="T21" fmla="*/ 9 h 21"/>
                <a:gd name="T22" fmla="*/ 16 w 16"/>
                <a:gd name="T23" fmla="*/ 9 h 21"/>
                <a:gd name="T24" fmla="*/ 14 w 1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14" y="0"/>
                  </a:moveTo>
                  <a:lnTo>
                    <a:pt x="15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5" name="Freeform 79"/>
            <p:cNvSpPr>
              <a:spLocks/>
            </p:cNvSpPr>
            <p:nvPr/>
          </p:nvSpPr>
          <p:spPr bwMode="auto">
            <a:xfrm>
              <a:off x="3381" y="2008"/>
              <a:ext cx="14" cy="8"/>
            </a:xfrm>
            <a:custGeom>
              <a:avLst/>
              <a:gdLst>
                <a:gd name="T0" fmla="*/ 27 w 27"/>
                <a:gd name="T1" fmla="*/ 15 h 17"/>
                <a:gd name="T2" fmla="*/ 27 w 27"/>
                <a:gd name="T3" fmla="*/ 15 h 17"/>
                <a:gd name="T4" fmla="*/ 23 w 27"/>
                <a:gd name="T5" fmla="*/ 7 h 17"/>
                <a:gd name="T6" fmla="*/ 16 w 27"/>
                <a:gd name="T7" fmla="*/ 2 h 17"/>
                <a:gd name="T8" fmla="*/ 8 w 27"/>
                <a:gd name="T9" fmla="*/ 0 h 17"/>
                <a:gd name="T10" fmla="*/ 0 w 27"/>
                <a:gd name="T11" fmla="*/ 0 h 17"/>
                <a:gd name="T12" fmla="*/ 2 w 27"/>
                <a:gd name="T13" fmla="*/ 9 h 17"/>
                <a:gd name="T14" fmla="*/ 8 w 27"/>
                <a:gd name="T15" fmla="*/ 9 h 17"/>
                <a:gd name="T16" fmla="*/ 11 w 27"/>
                <a:gd name="T17" fmla="*/ 12 h 17"/>
                <a:gd name="T18" fmla="*/ 16 w 27"/>
                <a:gd name="T19" fmla="*/ 14 h 17"/>
                <a:gd name="T20" fmla="*/ 18 w 27"/>
                <a:gd name="T21" fmla="*/ 17 h 17"/>
                <a:gd name="T22" fmla="*/ 18 w 27"/>
                <a:gd name="T23" fmla="*/ 17 h 17"/>
                <a:gd name="T24" fmla="*/ 27 w 27"/>
                <a:gd name="T2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7">
                  <a:moveTo>
                    <a:pt x="27" y="15"/>
                  </a:moveTo>
                  <a:lnTo>
                    <a:pt x="27" y="15"/>
                  </a:lnTo>
                  <a:lnTo>
                    <a:pt x="23" y="7"/>
                  </a:lnTo>
                  <a:lnTo>
                    <a:pt x="16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6" name="Freeform 80"/>
            <p:cNvSpPr>
              <a:spLocks/>
            </p:cNvSpPr>
            <p:nvPr/>
          </p:nvSpPr>
          <p:spPr bwMode="auto">
            <a:xfrm>
              <a:off x="3387" y="2015"/>
              <a:ext cx="9" cy="13"/>
            </a:xfrm>
            <a:custGeom>
              <a:avLst/>
              <a:gdLst>
                <a:gd name="T0" fmla="*/ 2 w 18"/>
                <a:gd name="T1" fmla="*/ 25 h 25"/>
                <a:gd name="T2" fmla="*/ 3 w 18"/>
                <a:gd name="T3" fmla="*/ 25 h 25"/>
                <a:gd name="T4" fmla="*/ 10 w 18"/>
                <a:gd name="T5" fmla="*/ 22 h 25"/>
                <a:gd name="T6" fmla="*/ 15 w 18"/>
                <a:gd name="T7" fmla="*/ 16 h 25"/>
                <a:gd name="T8" fmla="*/ 18 w 18"/>
                <a:gd name="T9" fmla="*/ 8 h 25"/>
                <a:gd name="T10" fmla="*/ 16 w 18"/>
                <a:gd name="T11" fmla="*/ 0 h 25"/>
                <a:gd name="T12" fmla="*/ 7 w 18"/>
                <a:gd name="T13" fmla="*/ 2 h 25"/>
                <a:gd name="T14" fmla="*/ 8 w 18"/>
                <a:gd name="T15" fmla="*/ 8 h 25"/>
                <a:gd name="T16" fmla="*/ 8 w 18"/>
                <a:gd name="T17" fmla="*/ 12 h 25"/>
                <a:gd name="T18" fmla="*/ 5 w 18"/>
                <a:gd name="T19" fmla="*/ 15 h 25"/>
                <a:gd name="T20" fmla="*/ 0 w 18"/>
                <a:gd name="T21" fmla="*/ 16 h 25"/>
                <a:gd name="T22" fmla="*/ 2 w 18"/>
                <a:gd name="T23" fmla="*/ 16 h 25"/>
                <a:gd name="T24" fmla="*/ 2 w 1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2" y="25"/>
                  </a:moveTo>
                  <a:lnTo>
                    <a:pt x="3" y="25"/>
                  </a:lnTo>
                  <a:lnTo>
                    <a:pt x="10" y="22"/>
                  </a:lnTo>
                  <a:lnTo>
                    <a:pt x="15" y="16"/>
                  </a:lnTo>
                  <a:lnTo>
                    <a:pt x="18" y="8"/>
                  </a:lnTo>
                  <a:lnTo>
                    <a:pt x="16" y="0"/>
                  </a:lnTo>
                  <a:lnTo>
                    <a:pt x="7" y="2"/>
                  </a:lnTo>
                  <a:lnTo>
                    <a:pt x="8" y="8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7" name="Freeform 81"/>
            <p:cNvSpPr>
              <a:spLocks/>
            </p:cNvSpPr>
            <p:nvPr/>
          </p:nvSpPr>
          <p:spPr bwMode="auto">
            <a:xfrm>
              <a:off x="3375" y="2017"/>
              <a:ext cx="13" cy="11"/>
            </a:xfrm>
            <a:custGeom>
              <a:avLst/>
              <a:gdLst>
                <a:gd name="T0" fmla="*/ 0 w 27"/>
                <a:gd name="T1" fmla="*/ 1 h 20"/>
                <a:gd name="T2" fmla="*/ 0 w 27"/>
                <a:gd name="T3" fmla="*/ 2 h 20"/>
                <a:gd name="T4" fmla="*/ 5 w 27"/>
                <a:gd name="T5" fmla="*/ 9 h 20"/>
                <a:gd name="T6" fmla="*/ 12 w 27"/>
                <a:gd name="T7" fmla="*/ 15 h 20"/>
                <a:gd name="T8" fmla="*/ 20 w 27"/>
                <a:gd name="T9" fmla="*/ 19 h 20"/>
                <a:gd name="T10" fmla="*/ 27 w 27"/>
                <a:gd name="T11" fmla="*/ 20 h 20"/>
                <a:gd name="T12" fmla="*/ 27 w 27"/>
                <a:gd name="T13" fmla="*/ 11 h 20"/>
                <a:gd name="T14" fmla="*/ 22 w 27"/>
                <a:gd name="T15" fmla="*/ 10 h 20"/>
                <a:gd name="T16" fmla="*/ 16 w 27"/>
                <a:gd name="T17" fmla="*/ 8 h 20"/>
                <a:gd name="T18" fmla="*/ 12 w 27"/>
                <a:gd name="T19" fmla="*/ 4 h 20"/>
                <a:gd name="T20" fmla="*/ 9 w 27"/>
                <a:gd name="T21" fmla="*/ 0 h 20"/>
                <a:gd name="T22" fmla="*/ 9 w 27"/>
                <a:gd name="T23" fmla="*/ 1 h 20"/>
                <a:gd name="T24" fmla="*/ 0 w 2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0">
                  <a:moveTo>
                    <a:pt x="0" y="1"/>
                  </a:moveTo>
                  <a:lnTo>
                    <a:pt x="0" y="2"/>
                  </a:lnTo>
                  <a:lnTo>
                    <a:pt x="5" y="9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7" y="20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8" name="Freeform 82"/>
            <p:cNvSpPr>
              <a:spLocks/>
            </p:cNvSpPr>
            <p:nvPr/>
          </p:nvSpPr>
          <p:spPr bwMode="auto">
            <a:xfrm>
              <a:off x="3366" y="2006"/>
              <a:ext cx="13" cy="16"/>
            </a:xfrm>
            <a:custGeom>
              <a:avLst/>
              <a:gdLst>
                <a:gd name="T0" fmla="*/ 9 w 26"/>
                <a:gd name="T1" fmla="*/ 26 h 32"/>
                <a:gd name="T2" fmla="*/ 0 w 26"/>
                <a:gd name="T3" fmla="*/ 27 h 32"/>
                <a:gd name="T4" fmla="*/ 8 w 26"/>
                <a:gd name="T5" fmla="*/ 32 h 32"/>
                <a:gd name="T6" fmla="*/ 15 w 26"/>
                <a:gd name="T7" fmla="*/ 30 h 32"/>
                <a:gd name="T8" fmla="*/ 19 w 26"/>
                <a:gd name="T9" fmla="*/ 28 h 32"/>
                <a:gd name="T10" fmla="*/ 17 w 26"/>
                <a:gd name="T11" fmla="*/ 24 h 32"/>
                <a:gd name="T12" fmla="*/ 26 w 26"/>
                <a:gd name="T13" fmla="*/ 24 h 32"/>
                <a:gd name="T14" fmla="*/ 19 w 26"/>
                <a:gd name="T15" fmla="*/ 19 h 32"/>
                <a:gd name="T16" fmla="*/ 12 w 26"/>
                <a:gd name="T17" fmla="*/ 20 h 32"/>
                <a:gd name="T18" fmla="*/ 6 w 26"/>
                <a:gd name="T19" fmla="*/ 23 h 32"/>
                <a:gd name="T20" fmla="*/ 9 w 26"/>
                <a:gd name="T21" fmla="*/ 27 h 32"/>
                <a:gd name="T22" fmla="*/ 0 w 26"/>
                <a:gd name="T23" fmla="*/ 28 h 32"/>
                <a:gd name="T24" fmla="*/ 9 w 26"/>
                <a:gd name="T25" fmla="*/ 26 h 32"/>
                <a:gd name="T26" fmla="*/ 0 w 26"/>
                <a:gd name="T27" fmla="*/ 0 h 32"/>
                <a:gd name="T28" fmla="*/ 0 w 26"/>
                <a:gd name="T29" fmla="*/ 27 h 32"/>
                <a:gd name="T30" fmla="*/ 9 w 26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2">
                  <a:moveTo>
                    <a:pt x="9" y="26"/>
                  </a:moveTo>
                  <a:lnTo>
                    <a:pt x="0" y="27"/>
                  </a:lnTo>
                  <a:lnTo>
                    <a:pt x="8" y="32"/>
                  </a:lnTo>
                  <a:lnTo>
                    <a:pt x="15" y="30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19" y="19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0" y="28"/>
                  </a:lnTo>
                  <a:lnTo>
                    <a:pt x="9" y="26"/>
                  </a:lnTo>
                  <a:lnTo>
                    <a:pt x="0" y="0"/>
                  </a:lnTo>
                  <a:lnTo>
                    <a:pt x="0" y="27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9" name="Freeform 83"/>
            <p:cNvSpPr>
              <a:spLocks/>
            </p:cNvSpPr>
            <p:nvPr/>
          </p:nvSpPr>
          <p:spPr bwMode="auto">
            <a:xfrm>
              <a:off x="3387" y="1964"/>
              <a:ext cx="159" cy="420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0" name="Freeform 84"/>
            <p:cNvSpPr>
              <a:spLocks/>
            </p:cNvSpPr>
            <p:nvPr/>
          </p:nvSpPr>
          <p:spPr bwMode="auto">
            <a:xfrm>
              <a:off x="3484" y="2332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1" name="Freeform 85"/>
            <p:cNvSpPr>
              <a:spLocks/>
            </p:cNvSpPr>
            <p:nvPr/>
          </p:nvSpPr>
          <p:spPr bwMode="auto">
            <a:xfrm>
              <a:off x="3484" y="2330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2" name="Freeform 86"/>
            <p:cNvSpPr>
              <a:spLocks/>
            </p:cNvSpPr>
            <p:nvPr/>
          </p:nvSpPr>
          <p:spPr bwMode="auto">
            <a:xfrm>
              <a:off x="3430" y="2184"/>
              <a:ext cx="8" cy="3"/>
            </a:xfrm>
            <a:custGeom>
              <a:avLst/>
              <a:gdLst>
                <a:gd name="T0" fmla="*/ 0 w 16"/>
                <a:gd name="T1" fmla="*/ 4 h 4"/>
                <a:gd name="T2" fmla="*/ 2 w 16"/>
                <a:gd name="T3" fmla="*/ 4 h 4"/>
                <a:gd name="T4" fmla="*/ 6 w 16"/>
                <a:gd name="T5" fmla="*/ 2 h 4"/>
                <a:gd name="T6" fmla="*/ 11 w 16"/>
                <a:gd name="T7" fmla="*/ 1 h 4"/>
                <a:gd name="T8" fmla="*/ 16 w 16"/>
                <a:gd name="T9" fmla="*/ 0 h 4"/>
                <a:gd name="T10" fmla="*/ 0 w 1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2" y="4"/>
                  </a:lnTo>
                  <a:lnTo>
                    <a:pt x="6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3" name="Freeform 87"/>
            <p:cNvSpPr>
              <a:spLocks/>
            </p:cNvSpPr>
            <p:nvPr/>
          </p:nvSpPr>
          <p:spPr bwMode="auto">
            <a:xfrm>
              <a:off x="3429" y="2182"/>
              <a:ext cx="9" cy="7"/>
            </a:xfrm>
            <a:custGeom>
              <a:avLst/>
              <a:gdLst>
                <a:gd name="T0" fmla="*/ 17 w 19"/>
                <a:gd name="T1" fmla="*/ 0 h 14"/>
                <a:gd name="T2" fmla="*/ 12 w 19"/>
                <a:gd name="T3" fmla="*/ 1 h 14"/>
                <a:gd name="T4" fmla="*/ 7 w 19"/>
                <a:gd name="T5" fmla="*/ 2 h 14"/>
                <a:gd name="T6" fmla="*/ 3 w 19"/>
                <a:gd name="T7" fmla="*/ 5 h 14"/>
                <a:gd name="T8" fmla="*/ 0 w 19"/>
                <a:gd name="T9" fmla="*/ 5 h 14"/>
                <a:gd name="T10" fmla="*/ 3 w 19"/>
                <a:gd name="T11" fmla="*/ 14 h 14"/>
                <a:gd name="T12" fmla="*/ 5 w 19"/>
                <a:gd name="T13" fmla="*/ 14 h 14"/>
                <a:gd name="T14" fmla="*/ 10 w 19"/>
                <a:gd name="T15" fmla="*/ 12 h 14"/>
                <a:gd name="T16" fmla="*/ 14 w 19"/>
                <a:gd name="T17" fmla="*/ 10 h 14"/>
                <a:gd name="T18" fmla="*/ 19 w 19"/>
                <a:gd name="T19" fmla="*/ 9 h 14"/>
                <a:gd name="T20" fmla="*/ 17 w 19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4">
                  <a:moveTo>
                    <a:pt x="17" y="0"/>
                  </a:moveTo>
                  <a:lnTo>
                    <a:pt x="12" y="1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4" name="Freeform 88"/>
            <p:cNvSpPr>
              <a:spLocks/>
            </p:cNvSpPr>
            <p:nvPr/>
          </p:nvSpPr>
          <p:spPr bwMode="auto">
            <a:xfrm>
              <a:off x="3368" y="2018"/>
              <a:ext cx="6" cy="2"/>
            </a:xfrm>
            <a:custGeom>
              <a:avLst/>
              <a:gdLst>
                <a:gd name="T0" fmla="*/ 0 w 12"/>
                <a:gd name="T1" fmla="*/ 2 h 2"/>
                <a:gd name="T2" fmla="*/ 2 w 12"/>
                <a:gd name="T3" fmla="*/ 2 h 2"/>
                <a:gd name="T4" fmla="*/ 5 w 12"/>
                <a:gd name="T5" fmla="*/ 1 h 2"/>
                <a:gd name="T6" fmla="*/ 10 w 12"/>
                <a:gd name="T7" fmla="*/ 1 h 2"/>
                <a:gd name="T8" fmla="*/ 12 w 12"/>
                <a:gd name="T9" fmla="*/ 0 h 2"/>
                <a:gd name="T10" fmla="*/ 0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2" y="2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5" name="Freeform 89"/>
            <p:cNvSpPr>
              <a:spLocks/>
            </p:cNvSpPr>
            <p:nvPr/>
          </p:nvSpPr>
          <p:spPr bwMode="auto">
            <a:xfrm>
              <a:off x="3368" y="2016"/>
              <a:ext cx="7" cy="6"/>
            </a:xfrm>
            <a:custGeom>
              <a:avLst/>
              <a:gdLst>
                <a:gd name="T0" fmla="*/ 10 w 14"/>
                <a:gd name="T1" fmla="*/ 0 h 12"/>
                <a:gd name="T2" fmla="*/ 10 w 14"/>
                <a:gd name="T3" fmla="*/ 1 h 12"/>
                <a:gd name="T4" fmla="*/ 5 w 14"/>
                <a:gd name="T5" fmla="*/ 1 h 12"/>
                <a:gd name="T6" fmla="*/ 0 w 14"/>
                <a:gd name="T7" fmla="*/ 3 h 12"/>
                <a:gd name="T8" fmla="*/ 0 w 14"/>
                <a:gd name="T9" fmla="*/ 3 h 12"/>
                <a:gd name="T10" fmla="*/ 0 w 14"/>
                <a:gd name="T11" fmla="*/ 12 h 12"/>
                <a:gd name="T12" fmla="*/ 3 w 14"/>
                <a:gd name="T13" fmla="*/ 12 h 12"/>
                <a:gd name="T14" fmla="*/ 5 w 14"/>
                <a:gd name="T15" fmla="*/ 11 h 12"/>
                <a:gd name="T16" fmla="*/ 10 w 14"/>
                <a:gd name="T17" fmla="*/ 11 h 12"/>
                <a:gd name="T18" fmla="*/ 14 w 14"/>
                <a:gd name="T19" fmla="*/ 10 h 12"/>
                <a:gd name="T20" fmla="*/ 10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1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6" name="Freeform 90"/>
            <p:cNvSpPr>
              <a:spLocks/>
            </p:cNvSpPr>
            <p:nvPr/>
          </p:nvSpPr>
          <p:spPr bwMode="auto">
            <a:xfrm>
              <a:off x="3376" y="1971"/>
              <a:ext cx="340" cy="72"/>
            </a:xfrm>
            <a:custGeom>
              <a:avLst/>
              <a:gdLst>
                <a:gd name="T0" fmla="*/ 0 w 682"/>
                <a:gd name="T1" fmla="*/ 139 h 143"/>
                <a:gd name="T2" fmla="*/ 0 w 682"/>
                <a:gd name="T3" fmla="*/ 143 h 143"/>
                <a:gd name="T4" fmla="*/ 682 w 682"/>
                <a:gd name="T5" fmla="*/ 10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9"/>
                  </a:moveTo>
                  <a:lnTo>
                    <a:pt x="0" y="143"/>
                  </a:lnTo>
                  <a:lnTo>
                    <a:pt x="682" y="10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7" name="Freeform 91"/>
            <p:cNvSpPr>
              <a:spLocks/>
            </p:cNvSpPr>
            <p:nvPr/>
          </p:nvSpPr>
          <p:spPr bwMode="auto">
            <a:xfrm>
              <a:off x="3383" y="1992"/>
              <a:ext cx="341" cy="72"/>
            </a:xfrm>
            <a:custGeom>
              <a:avLst/>
              <a:gdLst>
                <a:gd name="T0" fmla="*/ 0 w 682"/>
                <a:gd name="T1" fmla="*/ 139 h 144"/>
                <a:gd name="T2" fmla="*/ 0 w 682"/>
                <a:gd name="T3" fmla="*/ 144 h 144"/>
                <a:gd name="T4" fmla="*/ 682 w 682"/>
                <a:gd name="T5" fmla="*/ 9 h 144"/>
                <a:gd name="T6" fmla="*/ 682 w 682"/>
                <a:gd name="T7" fmla="*/ 0 h 144"/>
                <a:gd name="T8" fmla="*/ 0 w 682"/>
                <a:gd name="T9" fmla="*/ 135 h 144"/>
                <a:gd name="T10" fmla="*/ 0 w 682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4">
                  <a:moveTo>
                    <a:pt x="0" y="139"/>
                  </a:moveTo>
                  <a:lnTo>
                    <a:pt x="0" y="144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8" name="Freeform 92"/>
            <p:cNvSpPr>
              <a:spLocks/>
            </p:cNvSpPr>
            <p:nvPr/>
          </p:nvSpPr>
          <p:spPr bwMode="auto">
            <a:xfrm>
              <a:off x="3391" y="2013"/>
              <a:ext cx="341" cy="72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69" name="Freeform 93"/>
            <p:cNvSpPr>
              <a:spLocks/>
            </p:cNvSpPr>
            <p:nvPr/>
          </p:nvSpPr>
          <p:spPr bwMode="auto">
            <a:xfrm>
              <a:off x="3399" y="2034"/>
              <a:ext cx="340" cy="72"/>
            </a:xfrm>
            <a:custGeom>
              <a:avLst/>
              <a:gdLst>
                <a:gd name="T0" fmla="*/ 0 w 682"/>
                <a:gd name="T1" fmla="*/ 139 h 144"/>
                <a:gd name="T2" fmla="*/ 0 w 682"/>
                <a:gd name="T3" fmla="*/ 144 h 144"/>
                <a:gd name="T4" fmla="*/ 682 w 682"/>
                <a:gd name="T5" fmla="*/ 9 h 144"/>
                <a:gd name="T6" fmla="*/ 682 w 682"/>
                <a:gd name="T7" fmla="*/ 0 h 144"/>
                <a:gd name="T8" fmla="*/ 0 w 682"/>
                <a:gd name="T9" fmla="*/ 135 h 144"/>
                <a:gd name="T10" fmla="*/ 0 w 682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4">
                  <a:moveTo>
                    <a:pt x="0" y="139"/>
                  </a:moveTo>
                  <a:lnTo>
                    <a:pt x="0" y="144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0" name="Freeform 94"/>
            <p:cNvSpPr>
              <a:spLocks/>
            </p:cNvSpPr>
            <p:nvPr/>
          </p:nvSpPr>
          <p:spPr bwMode="auto">
            <a:xfrm>
              <a:off x="3407" y="2055"/>
              <a:ext cx="340" cy="72"/>
            </a:xfrm>
            <a:custGeom>
              <a:avLst/>
              <a:gdLst>
                <a:gd name="T0" fmla="*/ 0 w 680"/>
                <a:gd name="T1" fmla="*/ 140 h 144"/>
                <a:gd name="T2" fmla="*/ 0 w 680"/>
                <a:gd name="T3" fmla="*/ 144 h 144"/>
                <a:gd name="T4" fmla="*/ 680 w 680"/>
                <a:gd name="T5" fmla="*/ 10 h 144"/>
                <a:gd name="T6" fmla="*/ 680 w 680"/>
                <a:gd name="T7" fmla="*/ 0 h 144"/>
                <a:gd name="T8" fmla="*/ 0 w 680"/>
                <a:gd name="T9" fmla="*/ 135 h 144"/>
                <a:gd name="T10" fmla="*/ 0 w 680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144">
                  <a:moveTo>
                    <a:pt x="0" y="140"/>
                  </a:moveTo>
                  <a:lnTo>
                    <a:pt x="0" y="144"/>
                  </a:lnTo>
                  <a:lnTo>
                    <a:pt x="680" y="10"/>
                  </a:lnTo>
                  <a:lnTo>
                    <a:pt x="680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1" name="Freeform 95"/>
            <p:cNvSpPr>
              <a:spLocks/>
            </p:cNvSpPr>
            <p:nvPr/>
          </p:nvSpPr>
          <p:spPr bwMode="auto">
            <a:xfrm>
              <a:off x="3414" y="2076"/>
              <a:ext cx="341" cy="71"/>
            </a:xfrm>
            <a:custGeom>
              <a:avLst/>
              <a:gdLst>
                <a:gd name="T0" fmla="*/ 0 w 682"/>
                <a:gd name="T1" fmla="*/ 137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7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2" name="Freeform 96"/>
            <p:cNvSpPr>
              <a:spLocks/>
            </p:cNvSpPr>
            <p:nvPr/>
          </p:nvSpPr>
          <p:spPr bwMode="auto">
            <a:xfrm>
              <a:off x="3422" y="2097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3" name="Freeform 97"/>
            <p:cNvSpPr>
              <a:spLocks/>
            </p:cNvSpPr>
            <p:nvPr/>
          </p:nvSpPr>
          <p:spPr bwMode="auto">
            <a:xfrm>
              <a:off x="3456" y="2118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4" name="Freeform 98"/>
            <p:cNvSpPr>
              <a:spLocks/>
            </p:cNvSpPr>
            <p:nvPr/>
          </p:nvSpPr>
          <p:spPr bwMode="auto">
            <a:xfrm>
              <a:off x="3437" y="2139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5" name="Freeform 99"/>
            <p:cNvSpPr>
              <a:spLocks/>
            </p:cNvSpPr>
            <p:nvPr/>
          </p:nvSpPr>
          <p:spPr bwMode="auto">
            <a:xfrm>
              <a:off x="3445" y="2160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6" name="Freeform 100"/>
            <p:cNvSpPr>
              <a:spLocks/>
            </p:cNvSpPr>
            <p:nvPr/>
          </p:nvSpPr>
          <p:spPr bwMode="auto">
            <a:xfrm>
              <a:off x="3453" y="2180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7" name="Freeform 101"/>
            <p:cNvSpPr>
              <a:spLocks/>
            </p:cNvSpPr>
            <p:nvPr/>
          </p:nvSpPr>
          <p:spPr bwMode="auto">
            <a:xfrm>
              <a:off x="3460" y="2201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8" name="Freeform 102"/>
            <p:cNvSpPr>
              <a:spLocks/>
            </p:cNvSpPr>
            <p:nvPr/>
          </p:nvSpPr>
          <p:spPr bwMode="auto">
            <a:xfrm>
              <a:off x="3468" y="2222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79" name="Freeform 103"/>
            <p:cNvSpPr>
              <a:spLocks/>
            </p:cNvSpPr>
            <p:nvPr/>
          </p:nvSpPr>
          <p:spPr bwMode="auto">
            <a:xfrm>
              <a:off x="3476" y="2243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80" name="Freeform 104"/>
            <p:cNvSpPr>
              <a:spLocks/>
            </p:cNvSpPr>
            <p:nvPr/>
          </p:nvSpPr>
          <p:spPr bwMode="auto">
            <a:xfrm>
              <a:off x="3507" y="2264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81" name="Freeform 105"/>
            <p:cNvSpPr>
              <a:spLocks/>
            </p:cNvSpPr>
            <p:nvPr/>
          </p:nvSpPr>
          <p:spPr bwMode="auto">
            <a:xfrm>
              <a:off x="3491" y="2285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82" name="Freeform 106"/>
            <p:cNvSpPr>
              <a:spLocks/>
            </p:cNvSpPr>
            <p:nvPr/>
          </p:nvSpPr>
          <p:spPr bwMode="auto">
            <a:xfrm>
              <a:off x="3499" y="2306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83" name="Freeform 107"/>
            <p:cNvSpPr>
              <a:spLocks/>
            </p:cNvSpPr>
            <p:nvPr/>
          </p:nvSpPr>
          <p:spPr bwMode="auto">
            <a:xfrm>
              <a:off x="3396" y="1950"/>
              <a:ext cx="312" cy="66"/>
            </a:xfrm>
            <a:custGeom>
              <a:avLst/>
              <a:gdLst>
                <a:gd name="T0" fmla="*/ 0 w 625"/>
                <a:gd name="T1" fmla="*/ 128 h 132"/>
                <a:gd name="T2" fmla="*/ 0 w 625"/>
                <a:gd name="T3" fmla="*/ 132 h 132"/>
                <a:gd name="T4" fmla="*/ 625 w 625"/>
                <a:gd name="T5" fmla="*/ 9 h 132"/>
                <a:gd name="T6" fmla="*/ 625 w 625"/>
                <a:gd name="T7" fmla="*/ 0 h 132"/>
                <a:gd name="T8" fmla="*/ 0 w 625"/>
                <a:gd name="T9" fmla="*/ 123 h 132"/>
                <a:gd name="T10" fmla="*/ 0 w 625"/>
                <a:gd name="T11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5" h="132">
                  <a:moveTo>
                    <a:pt x="0" y="128"/>
                  </a:moveTo>
                  <a:lnTo>
                    <a:pt x="0" y="132"/>
                  </a:lnTo>
                  <a:lnTo>
                    <a:pt x="625" y="9"/>
                  </a:lnTo>
                  <a:lnTo>
                    <a:pt x="625" y="0"/>
                  </a:lnTo>
                  <a:lnTo>
                    <a:pt x="0" y="123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84" name="Text Box 108"/>
            <p:cNvSpPr txBox="1">
              <a:spLocks noChangeArrowheads="1"/>
            </p:cNvSpPr>
            <p:nvPr/>
          </p:nvSpPr>
          <p:spPr bwMode="auto">
            <a:xfrm>
              <a:off x="3413" y="1996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effectLst/>
                </a:rPr>
                <a:t>m</a:t>
              </a:r>
              <a:endParaRPr lang="en-US" sz="3600" b="1">
                <a:effectLst/>
              </a:endParaRPr>
            </a:p>
          </p:txBody>
        </p:sp>
      </p:grpSp>
      <p:grpSp>
        <p:nvGrpSpPr>
          <p:cNvPr id="741485" name="Group 109"/>
          <p:cNvGrpSpPr>
            <a:grpSpLocks/>
          </p:cNvGrpSpPr>
          <p:nvPr/>
        </p:nvGrpSpPr>
        <p:grpSpPr bwMode="auto">
          <a:xfrm>
            <a:off x="3200400" y="4210050"/>
            <a:ext cx="538163" cy="355600"/>
            <a:chOff x="2982" y="2697"/>
            <a:chExt cx="435" cy="320"/>
          </a:xfrm>
        </p:grpSpPr>
        <p:sp>
          <p:nvSpPr>
            <p:cNvPr id="741486" name="Freeform 110"/>
            <p:cNvSpPr>
              <a:spLocks/>
            </p:cNvSpPr>
            <p:nvPr/>
          </p:nvSpPr>
          <p:spPr bwMode="auto">
            <a:xfrm>
              <a:off x="2984" y="2702"/>
              <a:ext cx="429" cy="313"/>
            </a:xfrm>
            <a:custGeom>
              <a:avLst/>
              <a:gdLst>
                <a:gd name="T0" fmla="*/ 14 w 429"/>
                <a:gd name="T1" fmla="*/ 109 h 313"/>
                <a:gd name="T2" fmla="*/ 15 w 429"/>
                <a:gd name="T3" fmla="*/ 109 h 313"/>
                <a:gd name="T4" fmla="*/ 18 w 429"/>
                <a:gd name="T5" fmla="*/ 108 h 313"/>
                <a:gd name="T6" fmla="*/ 22 w 429"/>
                <a:gd name="T7" fmla="*/ 107 h 313"/>
                <a:gd name="T8" fmla="*/ 24 w 429"/>
                <a:gd name="T9" fmla="*/ 107 h 313"/>
                <a:gd name="T10" fmla="*/ 23 w 429"/>
                <a:gd name="T11" fmla="*/ 106 h 313"/>
                <a:gd name="T12" fmla="*/ 22 w 429"/>
                <a:gd name="T13" fmla="*/ 105 h 313"/>
                <a:gd name="T14" fmla="*/ 21 w 429"/>
                <a:gd name="T15" fmla="*/ 103 h 313"/>
                <a:gd name="T16" fmla="*/ 20 w 429"/>
                <a:gd name="T17" fmla="*/ 102 h 313"/>
                <a:gd name="T18" fmla="*/ 20 w 429"/>
                <a:gd name="T19" fmla="*/ 99 h 313"/>
                <a:gd name="T20" fmla="*/ 20 w 429"/>
                <a:gd name="T21" fmla="*/ 96 h 313"/>
                <a:gd name="T22" fmla="*/ 22 w 429"/>
                <a:gd name="T23" fmla="*/ 93 h 313"/>
                <a:gd name="T24" fmla="*/ 25 w 429"/>
                <a:gd name="T25" fmla="*/ 92 h 313"/>
                <a:gd name="T26" fmla="*/ 28 w 429"/>
                <a:gd name="T27" fmla="*/ 92 h 313"/>
                <a:gd name="T28" fmla="*/ 31 w 429"/>
                <a:gd name="T29" fmla="*/ 93 h 313"/>
                <a:gd name="T30" fmla="*/ 34 w 429"/>
                <a:gd name="T31" fmla="*/ 96 h 313"/>
                <a:gd name="T32" fmla="*/ 36 w 429"/>
                <a:gd name="T33" fmla="*/ 99 h 313"/>
                <a:gd name="T34" fmla="*/ 37 w 429"/>
                <a:gd name="T35" fmla="*/ 102 h 313"/>
                <a:gd name="T36" fmla="*/ 36 w 429"/>
                <a:gd name="T37" fmla="*/ 105 h 313"/>
                <a:gd name="T38" fmla="*/ 34 w 429"/>
                <a:gd name="T39" fmla="*/ 107 h 313"/>
                <a:gd name="T40" fmla="*/ 31 w 429"/>
                <a:gd name="T41" fmla="*/ 108 h 313"/>
                <a:gd name="T42" fmla="*/ 30 w 429"/>
                <a:gd name="T43" fmla="*/ 108 h 313"/>
                <a:gd name="T44" fmla="*/ 28 w 429"/>
                <a:gd name="T45" fmla="*/ 108 h 313"/>
                <a:gd name="T46" fmla="*/ 26 w 429"/>
                <a:gd name="T47" fmla="*/ 108 h 313"/>
                <a:gd name="T48" fmla="*/ 24 w 429"/>
                <a:gd name="T49" fmla="*/ 107 h 313"/>
                <a:gd name="T50" fmla="*/ 14 w 429"/>
                <a:gd name="T51" fmla="*/ 109 h 313"/>
                <a:gd name="T52" fmla="*/ 68 w 429"/>
                <a:gd name="T53" fmla="*/ 256 h 313"/>
                <a:gd name="T54" fmla="*/ 84 w 429"/>
                <a:gd name="T55" fmla="*/ 253 h 313"/>
                <a:gd name="T56" fmla="*/ 88 w 429"/>
                <a:gd name="T57" fmla="*/ 253 h 313"/>
                <a:gd name="T58" fmla="*/ 91 w 429"/>
                <a:gd name="T59" fmla="*/ 254 h 313"/>
                <a:gd name="T60" fmla="*/ 94 w 429"/>
                <a:gd name="T61" fmla="*/ 256 h 313"/>
                <a:gd name="T62" fmla="*/ 95 w 429"/>
                <a:gd name="T63" fmla="*/ 259 h 313"/>
                <a:gd name="T64" fmla="*/ 95 w 429"/>
                <a:gd name="T65" fmla="*/ 262 h 313"/>
                <a:gd name="T66" fmla="*/ 95 w 429"/>
                <a:gd name="T67" fmla="*/ 265 h 313"/>
                <a:gd name="T68" fmla="*/ 93 w 429"/>
                <a:gd name="T69" fmla="*/ 267 h 313"/>
                <a:gd name="T70" fmla="*/ 90 w 429"/>
                <a:gd name="T71" fmla="*/ 268 h 313"/>
                <a:gd name="T72" fmla="*/ 87 w 429"/>
                <a:gd name="T73" fmla="*/ 268 h 313"/>
                <a:gd name="T74" fmla="*/ 84 w 429"/>
                <a:gd name="T75" fmla="*/ 267 h 313"/>
                <a:gd name="T76" fmla="*/ 81 w 429"/>
                <a:gd name="T77" fmla="*/ 265 h 313"/>
                <a:gd name="T78" fmla="*/ 79 w 429"/>
                <a:gd name="T79" fmla="*/ 262 h 313"/>
                <a:gd name="T80" fmla="*/ 79 w 429"/>
                <a:gd name="T81" fmla="*/ 259 h 313"/>
                <a:gd name="T82" fmla="*/ 79 w 429"/>
                <a:gd name="T83" fmla="*/ 256 h 313"/>
                <a:gd name="T84" fmla="*/ 81 w 429"/>
                <a:gd name="T85" fmla="*/ 254 h 313"/>
                <a:gd name="T86" fmla="*/ 84 w 429"/>
                <a:gd name="T87" fmla="*/ 253 h 313"/>
                <a:gd name="T88" fmla="*/ 81 w 429"/>
                <a:gd name="T89" fmla="*/ 253 h 313"/>
                <a:gd name="T90" fmla="*/ 75 w 429"/>
                <a:gd name="T91" fmla="*/ 255 h 313"/>
                <a:gd name="T92" fmla="*/ 70 w 429"/>
                <a:gd name="T93" fmla="*/ 256 h 313"/>
                <a:gd name="T94" fmla="*/ 68 w 429"/>
                <a:gd name="T95" fmla="*/ 256 h 313"/>
                <a:gd name="T96" fmla="*/ 88 w 429"/>
                <a:gd name="T97" fmla="*/ 313 h 313"/>
                <a:gd name="T98" fmla="*/ 429 w 429"/>
                <a:gd name="T99" fmla="*/ 246 h 313"/>
                <a:gd name="T100" fmla="*/ 336 w 429"/>
                <a:gd name="T101" fmla="*/ 0 h 313"/>
                <a:gd name="T102" fmla="*/ 0 w 429"/>
                <a:gd name="T103" fmla="*/ 64 h 313"/>
                <a:gd name="T104" fmla="*/ 14 w 429"/>
                <a:gd name="T105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9" h="313">
                  <a:moveTo>
                    <a:pt x="14" y="109"/>
                  </a:moveTo>
                  <a:lnTo>
                    <a:pt x="15" y="109"/>
                  </a:lnTo>
                  <a:lnTo>
                    <a:pt x="18" y="108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3"/>
                  </a:lnTo>
                  <a:lnTo>
                    <a:pt x="20" y="102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1" y="93"/>
                  </a:lnTo>
                  <a:lnTo>
                    <a:pt x="34" y="96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08"/>
                  </a:lnTo>
                  <a:lnTo>
                    <a:pt x="30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14" y="109"/>
                  </a:lnTo>
                  <a:lnTo>
                    <a:pt x="68" y="256"/>
                  </a:lnTo>
                  <a:lnTo>
                    <a:pt x="84" y="253"/>
                  </a:lnTo>
                  <a:lnTo>
                    <a:pt x="88" y="253"/>
                  </a:lnTo>
                  <a:lnTo>
                    <a:pt x="91" y="254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2"/>
                  </a:lnTo>
                  <a:lnTo>
                    <a:pt x="95" y="265"/>
                  </a:lnTo>
                  <a:lnTo>
                    <a:pt x="93" y="267"/>
                  </a:lnTo>
                  <a:lnTo>
                    <a:pt x="90" y="268"/>
                  </a:lnTo>
                  <a:lnTo>
                    <a:pt x="87" y="268"/>
                  </a:lnTo>
                  <a:lnTo>
                    <a:pt x="84" y="267"/>
                  </a:lnTo>
                  <a:lnTo>
                    <a:pt x="81" y="265"/>
                  </a:lnTo>
                  <a:lnTo>
                    <a:pt x="79" y="262"/>
                  </a:lnTo>
                  <a:lnTo>
                    <a:pt x="79" y="259"/>
                  </a:lnTo>
                  <a:lnTo>
                    <a:pt x="79" y="256"/>
                  </a:lnTo>
                  <a:lnTo>
                    <a:pt x="81" y="254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75" y="255"/>
                  </a:lnTo>
                  <a:lnTo>
                    <a:pt x="70" y="256"/>
                  </a:lnTo>
                  <a:lnTo>
                    <a:pt x="68" y="256"/>
                  </a:lnTo>
                  <a:lnTo>
                    <a:pt x="88" y="313"/>
                  </a:lnTo>
                  <a:lnTo>
                    <a:pt x="429" y="246"/>
                  </a:lnTo>
                  <a:lnTo>
                    <a:pt x="336" y="0"/>
                  </a:lnTo>
                  <a:lnTo>
                    <a:pt x="0" y="64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87" name="Freeform 111"/>
            <p:cNvSpPr>
              <a:spLocks/>
            </p:cNvSpPr>
            <p:nvPr/>
          </p:nvSpPr>
          <p:spPr bwMode="auto">
            <a:xfrm>
              <a:off x="3052" y="2952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88" name="Freeform 112"/>
            <p:cNvSpPr>
              <a:spLocks/>
            </p:cNvSpPr>
            <p:nvPr/>
          </p:nvSpPr>
          <p:spPr bwMode="auto">
            <a:xfrm>
              <a:off x="3068" y="2952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89" name="Freeform 113"/>
            <p:cNvSpPr>
              <a:spLocks/>
            </p:cNvSpPr>
            <p:nvPr/>
          </p:nvSpPr>
          <p:spPr bwMode="auto">
            <a:xfrm>
              <a:off x="3074" y="2960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0" name="Freeform 114"/>
            <p:cNvSpPr>
              <a:spLocks/>
            </p:cNvSpPr>
            <p:nvPr/>
          </p:nvSpPr>
          <p:spPr bwMode="auto">
            <a:xfrm>
              <a:off x="3061" y="2963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1" name="Freeform 115"/>
            <p:cNvSpPr>
              <a:spLocks/>
            </p:cNvSpPr>
            <p:nvPr/>
          </p:nvSpPr>
          <p:spPr bwMode="auto">
            <a:xfrm>
              <a:off x="3061" y="2952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2" name="Freeform 116"/>
            <p:cNvSpPr>
              <a:spLocks/>
            </p:cNvSpPr>
            <p:nvPr/>
          </p:nvSpPr>
          <p:spPr bwMode="auto">
            <a:xfrm>
              <a:off x="3049" y="2952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3" name="Freeform 117"/>
            <p:cNvSpPr>
              <a:spLocks/>
            </p:cNvSpPr>
            <p:nvPr/>
          </p:nvSpPr>
          <p:spPr bwMode="auto">
            <a:xfrm>
              <a:off x="3073" y="2945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4" name="Freeform 118"/>
            <p:cNvSpPr>
              <a:spLocks/>
            </p:cNvSpPr>
            <p:nvPr/>
          </p:nvSpPr>
          <p:spPr bwMode="auto">
            <a:xfrm>
              <a:off x="3024" y="2784"/>
              <a:ext cx="90" cy="224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5" name="Freeform 119"/>
            <p:cNvSpPr>
              <a:spLocks/>
            </p:cNvSpPr>
            <p:nvPr/>
          </p:nvSpPr>
          <p:spPr bwMode="auto">
            <a:xfrm>
              <a:off x="3052" y="2956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6" name="Freeform 120"/>
            <p:cNvSpPr>
              <a:spLocks/>
            </p:cNvSpPr>
            <p:nvPr/>
          </p:nvSpPr>
          <p:spPr bwMode="auto">
            <a:xfrm>
              <a:off x="3052" y="2954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7" name="Freeform 121"/>
            <p:cNvSpPr>
              <a:spLocks/>
            </p:cNvSpPr>
            <p:nvPr/>
          </p:nvSpPr>
          <p:spPr bwMode="auto">
            <a:xfrm>
              <a:off x="2990" y="2721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8" name="Freeform 122"/>
            <p:cNvSpPr>
              <a:spLocks/>
            </p:cNvSpPr>
            <p:nvPr/>
          </p:nvSpPr>
          <p:spPr bwMode="auto">
            <a:xfrm>
              <a:off x="3024" y="2742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99" name="Freeform 123"/>
            <p:cNvSpPr>
              <a:spLocks/>
            </p:cNvSpPr>
            <p:nvPr/>
          </p:nvSpPr>
          <p:spPr bwMode="auto">
            <a:xfrm>
              <a:off x="3005" y="2763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00" name="Freeform 124"/>
            <p:cNvSpPr>
              <a:spLocks/>
            </p:cNvSpPr>
            <p:nvPr/>
          </p:nvSpPr>
          <p:spPr bwMode="auto">
            <a:xfrm>
              <a:off x="3013" y="2784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01" name="Freeform 125"/>
            <p:cNvSpPr>
              <a:spLocks/>
            </p:cNvSpPr>
            <p:nvPr/>
          </p:nvSpPr>
          <p:spPr bwMode="auto">
            <a:xfrm>
              <a:off x="3021" y="2804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02" name="Freeform 126"/>
            <p:cNvSpPr>
              <a:spLocks/>
            </p:cNvSpPr>
            <p:nvPr/>
          </p:nvSpPr>
          <p:spPr bwMode="auto">
            <a:xfrm>
              <a:off x="3028" y="2825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03" name="Freeform 127"/>
            <p:cNvSpPr>
              <a:spLocks/>
            </p:cNvSpPr>
            <p:nvPr/>
          </p:nvSpPr>
          <p:spPr bwMode="auto">
            <a:xfrm>
              <a:off x="3036" y="2846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04" name="Freeform 128"/>
            <p:cNvSpPr>
              <a:spLocks/>
            </p:cNvSpPr>
            <p:nvPr/>
          </p:nvSpPr>
          <p:spPr bwMode="auto">
            <a:xfrm>
              <a:off x="3044" y="2867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05" name="Freeform 129"/>
            <p:cNvSpPr>
              <a:spLocks/>
            </p:cNvSpPr>
            <p:nvPr/>
          </p:nvSpPr>
          <p:spPr bwMode="auto">
            <a:xfrm>
              <a:off x="3075" y="2888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06" name="Freeform 130"/>
            <p:cNvSpPr>
              <a:spLocks/>
            </p:cNvSpPr>
            <p:nvPr/>
          </p:nvSpPr>
          <p:spPr bwMode="auto">
            <a:xfrm>
              <a:off x="3059" y="2909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07" name="Freeform 131"/>
            <p:cNvSpPr>
              <a:spLocks/>
            </p:cNvSpPr>
            <p:nvPr/>
          </p:nvSpPr>
          <p:spPr bwMode="auto">
            <a:xfrm>
              <a:off x="3067" y="2930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08" name="Line 132"/>
            <p:cNvSpPr>
              <a:spLocks noChangeShapeType="1"/>
            </p:cNvSpPr>
            <p:nvPr/>
          </p:nvSpPr>
          <p:spPr bwMode="auto">
            <a:xfrm flipH="1" flipV="1">
              <a:off x="3319" y="2698"/>
              <a:ext cx="95" cy="2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09" name="Line 133"/>
            <p:cNvSpPr>
              <a:spLocks noChangeShapeType="1"/>
            </p:cNvSpPr>
            <p:nvPr/>
          </p:nvSpPr>
          <p:spPr bwMode="auto">
            <a:xfrm>
              <a:off x="2982" y="2765"/>
              <a:ext cx="89" cy="249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10" name="Freeform 134"/>
            <p:cNvSpPr>
              <a:spLocks/>
            </p:cNvSpPr>
            <p:nvPr/>
          </p:nvSpPr>
          <p:spPr bwMode="auto">
            <a:xfrm>
              <a:off x="2992" y="2791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11" name="Freeform 135"/>
            <p:cNvSpPr>
              <a:spLocks/>
            </p:cNvSpPr>
            <p:nvPr/>
          </p:nvSpPr>
          <p:spPr bwMode="auto">
            <a:xfrm>
              <a:off x="3008" y="2791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12" name="Freeform 136"/>
            <p:cNvSpPr>
              <a:spLocks/>
            </p:cNvSpPr>
            <p:nvPr/>
          </p:nvSpPr>
          <p:spPr bwMode="auto">
            <a:xfrm>
              <a:off x="3014" y="2799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13" name="Freeform 137"/>
            <p:cNvSpPr>
              <a:spLocks/>
            </p:cNvSpPr>
            <p:nvPr/>
          </p:nvSpPr>
          <p:spPr bwMode="auto">
            <a:xfrm>
              <a:off x="3001" y="2802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14" name="Freeform 138"/>
            <p:cNvSpPr>
              <a:spLocks/>
            </p:cNvSpPr>
            <p:nvPr/>
          </p:nvSpPr>
          <p:spPr bwMode="auto">
            <a:xfrm>
              <a:off x="3001" y="2791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15" name="Freeform 139"/>
            <p:cNvSpPr>
              <a:spLocks/>
            </p:cNvSpPr>
            <p:nvPr/>
          </p:nvSpPr>
          <p:spPr bwMode="auto">
            <a:xfrm>
              <a:off x="2989" y="2791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16" name="Freeform 140"/>
            <p:cNvSpPr>
              <a:spLocks/>
            </p:cNvSpPr>
            <p:nvPr/>
          </p:nvSpPr>
          <p:spPr bwMode="auto">
            <a:xfrm>
              <a:off x="2992" y="2795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17" name="Freeform 141"/>
            <p:cNvSpPr>
              <a:spLocks/>
            </p:cNvSpPr>
            <p:nvPr/>
          </p:nvSpPr>
          <p:spPr bwMode="auto">
            <a:xfrm>
              <a:off x="2992" y="2793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18" name="Line 142"/>
            <p:cNvSpPr>
              <a:spLocks noChangeShapeType="1"/>
            </p:cNvSpPr>
            <p:nvPr/>
          </p:nvSpPr>
          <p:spPr bwMode="auto">
            <a:xfrm flipV="1">
              <a:off x="2982" y="2697"/>
              <a:ext cx="341" cy="6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41519" name="Object 143"/>
          <p:cNvGraphicFramePr>
            <a:graphicFrameLocks noChangeAspect="1"/>
          </p:cNvGraphicFramePr>
          <p:nvPr/>
        </p:nvGraphicFramePr>
        <p:xfrm>
          <a:off x="3581400" y="4362450"/>
          <a:ext cx="2968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Clip" r:id="rId4" imgW="1992960" imgH="3468960" progId="MS_ClipArt_Gallery.2">
                  <p:embed/>
                </p:oleObj>
              </mc:Choice>
              <mc:Fallback>
                <p:oleObj name="Clip" r:id="rId4" imgW="199296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62450"/>
                        <a:ext cx="2968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1520" name="Object 144"/>
          <p:cNvGraphicFramePr>
            <a:graphicFrameLocks/>
          </p:cNvGraphicFramePr>
          <p:nvPr/>
        </p:nvGraphicFramePr>
        <p:xfrm>
          <a:off x="3276600" y="31242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ClipArt" r:id="rId6" imgW="3190680" imgH="3747960" progId="MS_ClipArt_Gallery.2">
                  <p:embed/>
                </p:oleObj>
              </mc:Choice>
              <mc:Fallback>
                <p:oleObj name="ClipArt" r:id="rId6" imgW="3190680" imgH="37479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12420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1521" name="Group 145"/>
          <p:cNvGrpSpPr>
            <a:grpSpLocks/>
          </p:cNvGrpSpPr>
          <p:nvPr/>
        </p:nvGrpSpPr>
        <p:grpSpPr bwMode="auto">
          <a:xfrm>
            <a:off x="3640138" y="3263900"/>
            <a:ext cx="334962" cy="201613"/>
            <a:chOff x="3792" y="2735"/>
            <a:chExt cx="477" cy="287"/>
          </a:xfrm>
        </p:grpSpPr>
        <p:sp>
          <p:nvSpPr>
            <p:cNvPr id="741522" name="Freeform 146"/>
            <p:cNvSpPr>
              <a:spLocks/>
            </p:cNvSpPr>
            <p:nvPr/>
          </p:nvSpPr>
          <p:spPr bwMode="auto">
            <a:xfrm>
              <a:off x="4178" y="2758"/>
              <a:ext cx="83" cy="148"/>
            </a:xfrm>
            <a:custGeom>
              <a:avLst/>
              <a:gdLst>
                <a:gd name="T0" fmla="*/ 0 w 582"/>
                <a:gd name="T1" fmla="*/ 147 h 1037"/>
                <a:gd name="T2" fmla="*/ 252 w 582"/>
                <a:gd name="T3" fmla="*/ 388 h 1037"/>
                <a:gd name="T4" fmla="*/ 282 w 582"/>
                <a:gd name="T5" fmla="*/ 686 h 1037"/>
                <a:gd name="T6" fmla="*/ 189 w 582"/>
                <a:gd name="T7" fmla="*/ 964 h 1037"/>
                <a:gd name="T8" fmla="*/ 506 w 582"/>
                <a:gd name="T9" fmla="*/ 1037 h 1037"/>
                <a:gd name="T10" fmla="*/ 582 w 582"/>
                <a:gd name="T11" fmla="*/ 653 h 1037"/>
                <a:gd name="T12" fmla="*/ 515 w 582"/>
                <a:gd name="T13" fmla="*/ 346 h 1037"/>
                <a:gd name="T14" fmla="*/ 224 w 582"/>
                <a:gd name="T15" fmla="*/ 0 h 1037"/>
                <a:gd name="T16" fmla="*/ 0 w 582"/>
                <a:gd name="T17" fmla="*/ 147 h 1037"/>
                <a:gd name="T18" fmla="*/ 0 w 582"/>
                <a:gd name="T19" fmla="*/ 14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2" h="1037">
                  <a:moveTo>
                    <a:pt x="0" y="147"/>
                  </a:moveTo>
                  <a:lnTo>
                    <a:pt x="252" y="388"/>
                  </a:lnTo>
                  <a:lnTo>
                    <a:pt x="282" y="686"/>
                  </a:lnTo>
                  <a:lnTo>
                    <a:pt x="189" y="964"/>
                  </a:lnTo>
                  <a:lnTo>
                    <a:pt x="506" y="1037"/>
                  </a:lnTo>
                  <a:lnTo>
                    <a:pt x="582" y="653"/>
                  </a:lnTo>
                  <a:lnTo>
                    <a:pt x="515" y="346"/>
                  </a:lnTo>
                  <a:lnTo>
                    <a:pt x="224" y="0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23" name="Freeform 147"/>
            <p:cNvSpPr>
              <a:spLocks/>
            </p:cNvSpPr>
            <p:nvPr/>
          </p:nvSpPr>
          <p:spPr bwMode="auto">
            <a:xfrm>
              <a:off x="3798" y="2744"/>
              <a:ext cx="455" cy="268"/>
            </a:xfrm>
            <a:custGeom>
              <a:avLst/>
              <a:gdLst>
                <a:gd name="T0" fmla="*/ 0 w 3190"/>
                <a:gd name="T1" fmla="*/ 1513 h 1874"/>
                <a:gd name="T2" fmla="*/ 130 w 3190"/>
                <a:gd name="T3" fmla="*/ 1238 h 1874"/>
                <a:gd name="T4" fmla="*/ 1569 w 3190"/>
                <a:gd name="T5" fmla="*/ 759 h 1874"/>
                <a:gd name="T6" fmla="*/ 1548 w 3190"/>
                <a:gd name="T7" fmla="*/ 578 h 1874"/>
                <a:gd name="T8" fmla="*/ 1848 w 3190"/>
                <a:gd name="T9" fmla="*/ 477 h 1874"/>
                <a:gd name="T10" fmla="*/ 2063 w 3190"/>
                <a:gd name="T11" fmla="*/ 173 h 1874"/>
                <a:gd name="T12" fmla="*/ 2333 w 3190"/>
                <a:gd name="T13" fmla="*/ 25 h 1874"/>
                <a:gd name="T14" fmla="*/ 2612 w 3190"/>
                <a:gd name="T15" fmla="*/ 0 h 1874"/>
                <a:gd name="T16" fmla="*/ 2958 w 3190"/>
                <a:gd name="T17" fmla="*/ 118 h 1874"/>
                <a:gd name="T18" fmla="*/ 2375 w 3190"/>
                <a:gd name="T19" fmla="*/ 574 h 1874"/>
                <a:gd name="T20" fmla="*/ 2532 w 3190"/>
                <a:gd name="T21" fmla="*/ 918 h 1874"/>
                <a:gd name="T22" fmla="*/ 3190 w 3190"/>
                <a:gd name="T23" fmla="*/ 1032 h 1874"/>
                <a:gd name="T24" fmla="*/ 2988 w 3190"/>
                <a:gd name="T25" fmla="*/ 1305 h 1874"/>
                <a:gd name="T26" fmla="*/ 2700 w 3190"/>
                <a:gd name="T27" fmla="*/ 1486 h 1874"/>
                <a:gd name="T28" fmla="*/ 2414 w 3190"/>
                <a:gd name="T29" fmla="*/ 1486 h 1874"/>
                <a:gd name="T30" fmla="*/ 2050 w 3190"/>
                <a:gd name="T31" fmla="*/ 1348 h 1874"/>
                <a:gd name="T32" fmla="*/ 1751 w 3190"/>
                <a:gd name="T33" fmla="*/ 1461 h 1874"/>
                <a:gd name="T34" fmla="*/ 1653 w 3190"/>
                <a:gd name="T35" fmla="*/ 1226 h 1874"/>
                <a:gd name="T36" fmla="*/ 1426 w 3190"/>
                <a:gd name="T37" fmla="*/ 1559 h 1874"/>
                <a:gd name="T38" fmla="*/ 1270 w 3190"/>
                <a:gd name="T39" fmla="*/ 1412 h 1874"/>
                <a:gd name="T40" fmla="*/ 1122 w 3190"/>
                <a:gd name="T41" fmla="*/ 1668 h 1874"/>
                <a:gd name="T42" fmla="*/ 983 w 3190"/>
                <a:gd name="T43" fmla="*/ 1486 h 1874"/>
                <a:gd name="T44" fmla="*/ 819 w 3190"/>
                <a:gd name="T45" fmla="*/ 1765 h 1874"/>
                <a:gd name="T46" fmla="*/ 713 w 3190"/>
                <a:gd name="T47" fmla="*/ 1575 h 1874"/>
                <a:gd name="T48" fmla="*/ 535 w 3190"/>
                <a:gd name="T49" fmla="*/ 1845 h 1874"/>
                <a:gd name="T50" fmla="*/ 396 w 3190"/>
                <a:gd name="T51" fmla="*/ 1702 h 1874"/>
                <a:gd name="T52" fmla="*/ 270 w 3190"/>
                <a:gd name="T53" fmla="*/ 1874 h 1874"/>
                <a:gd name="T54" fmla="*/ 92 w 3190"/>
                <a:gd name="T55" fmla="*/ 1718 h 1874"/>
                <a:gd name="T56" fmla="*/ 0 w 3190"/>
                <a:gd name="T57" fmla="*/ 1513 h 1874"/>
                <a:gd name="T58" fmla="*/ 0 w 3190"/>
                <a:gd name="T59" fmla="*/ 151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0" h="1874">
                  <a:moveTo>
                    <a:pt x="0" y="1513"/>
                  </a:moveTo>
                  <a:lnTo>
                    <a:pt x="130" y="1238"/>
                  </a:lnTo>
                  <a:lnTo>
                    <a:pt x="1569" y="759"/>
                  </a:lnTo>
                  <a:lnTo>
                    <a:pt x="1548" y="578"/>
                  </a:lnTo>
                  <a:lnTo>
                    <a:pt x="1848" y="477"/>
                  </a:lnTo>
                  <a:lnTo>
                    <a:pt x="2063" y="173"/>
                  </a:lnTo>
                  <a:lnTo>
                    <a:pt x="2333" y="25"/>
                  </a:lnTo>
                  <a:lnTo>
                    <a:pt x="2612" y="0"/>
                  </a:lnTo>
                  <a:lnTo>
                    <a:pt x="2958" y="118"/>
                  </a:lnTo>
                  <a:lnTo>
                    <a:pt x="2375" y="574"/>
                  </a:lnTo>
                  <a:lnTo>
                    <a:pt x="2532" y="918"/>
                  </a:lnTo>
                  <a:lnTo>
                    <a:pt x="3190" y="1032"/>
                  </a:lnTo>
                  <a:lnTo>
                    <a:pt x="2988" y="1305"/>
                  </a:lnTo>
                  <a:lnTo>
                    <a:pt x="2700" y="1486"/>
                  </a:lnTo>
                  <a:lnTo>
                    <a:pt x="2414" y="1486"/>
                  </a:lnTo>
                  <a:lnTo>
                    <a:pt x="2050" y="1348"/>
                  </a:lnTo>
                  <a:lnTo>
                    <a:pt x="1751" y="1461"/>
                  </a:lnTo>
                  <a:lnTo>
                    <a:pt x="1653" y="1226"/>
                  </a:lnTo>
                  <a:lnTo>
                    <a:pt x="1426" y="1559"/>
                  </a:lnTo>
                  <a:lnTo>
                    <a:pt x="1270" y="1412"/>
                  </a:lnTo>
                  <a:lnTo>
                    <a:pt x="1122" y="1668"/>
                  </a:lnTo>
                  <a:lnTo>
                    <a:pt x="983" y="1486"/>
                  </a:lnTo>
                  <a:lnTo>
                    <a:pt x="819" y="1765"/>
                  </a:lnTo>
                  <a:lnTo>
                    <a:pt x="713" y="1575"/>
                  </a:lnTo>
                  <a:lnTo>
                    <a:pt x="535" y="1845"/>
                  </a:lnTo>
                  <a:lnTo>
                    <a:pt x="396" y="1702"/>
                  </a:lnTo>
                  <a:lnTo>
                    <a:pt x="270" y="1874"/>
                  </a:lnTo>
                  <a:lnTo>
                    <a:pt x="92" y="1718"/>
                  </a:lnTo>
                  <a:lnTo>
                    <a:pt x="0" y="1513"/>
                  </a:lnTo>
                  <a:lnTo>
                    <a:pt x="0" y="151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24" name="Freeform 148"/>
            <p:cNvSpPr>
              <a:spLocks/>
            </p:cNvSpPr>
            <p:nvPr/>
          </p:nvSpPr>
          <p:spPr bwMode="auto">
            <a:xfrm>
              <a:off x="3815" y="2874"/>
              <a:ext cx="221" cy="85"/>
            </a:xfrm>
            <a:custGeom>
              <a:avLst/>
              <a:gdLst>
                <a:gd name="T0" fmla="*/ 33 w 1544"/>
                <a:gd name="T1" fmla="*/ 539 h 594"/>
                <a:gd name="T2" fmla="*/ 0 w 1544"/>
                <a:gd name="T3" fmla="*/ 594 h 594"/>
                <a:gd name="T4" fmla="*/ 35 w 1544"/>
                <a:gd name="T5" fmla="*/ 590 h 594"/>
                <a:gd name="T6" fmla="*/ 1507 w 1544"/>
                <a:gd name="T7" fmla="*/ 83 h 594"/>
                <a:gd name="T8" fmla="*/ 1544 w 1544"/>
                <a:gd name="T9" fmla="*/ 0 h 594"/>
                <a:gd name="T10" fmla="*/ 33 w 1544"/>
                <a:gd name="T11" fmla="*/ 539 h 594"/>
                <a:gd name="T12" fmla="*/ 33 w 1544"/>
                <a:gd name="T13" fmla="*/ 53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594">
                  <a:moveTo>
                    <a:pt x="33" y="539"/>
                  </a:moveTo>
                  <a:lnTo>
                    <a:pt x="0" y="594"/>
                  </a:lnTo>
                  <a:lnTo>
                    <a:pt x="35" y="590"/>
                  </a:lnTo>
                  <a:lnTo>
                    <a:pt x="1507" y="83"/>
                  </a:lnTo>
                  <a:lnTo>
                    <a:pt x="1544" y="0"/>
                  </a:lnTo>
                  <a:lnTo>
                    <a:pt x="33" y="539"/>
                  </a:lnTo>
                  <a:lnTo>
                    <a:pt x="33" y="539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25" name="Freeform 149"/>
            <p:cNvSpPr>
              <a:spLocks/>
            </p:cNvSpPr>
            <p:nvPr/>
          </p:nvSpPr>
          <p:spPr bwMode="auto">
            <a:xfrm>
              <a:off x="4031" y="2824"/>
              <a:ext cx="91" cy="106"/>
            </a:xfrm>
            <a:custGeom>
              <a:avLst/>
              <a:gdLst>
                <a:gd name="T0" fmla="*/ 0 w 637"/>
                <a:gd name="T1" fmla="*/ 122 h 742"/>
                <a:gd name="T2" fmla="*/ 38 w 637"/>
                <a:gd name="T3" fmla="*/ 249 h 742"/>
                <a:gd name="T4" fmla="*/ 142 w 637"/>
                <a:gd name="T5" fmla="*/ 232 h 742"/>
                <a:gd name="T6" fmla="*/ 215 w 637"/>
                <a:gd name="T7" fmla="*/ 510 h 742"/>
                <a:gd name="T8" fmla="*/ 101 w 637"/>
                <a:gd name="T9" fmla="*/ 552 h 742"/>
                <a:gd name="T10" fmla="*/ 165 w 637"/>
                <a:gd name="T11" fmla="*/ 742 h 742"/>
                <a:gd name="T12" fmla="*/ 388 w 637"/>
                <a:gd name="T13" fmla="*/ 653 h 742"/>
                <a:gd name="T14" fmla="*/ 637 w 637"/>
                <a:gd name="T15" fmla="*/ 425 h 742"/>
                <a:gd name="T16" fmla="*/ 282 w 637"/>
                <a:gd name="T17" fmla="*/ 439 h 742"/>
                <a:gd name="T18" fmla="*/ 557 w 637"/>
                <a:gd name="T19" fmla="*/ 202 h 742"/>
                <a:gd name="T20" fmla="*/ 241 w 637"/>
                <a:gd name="T21" fmla="*/ 182 h 742"/>
                <a:gd name="T22" fmla="*/ 536 w 637"/>
                <a:gd name="T23" fmla="*/ 0 h 742"/>
                <a:gd name="T24" fmla="*/ 257 w 637"/>
                <a:gd name="T25" fmla="*/ 21 h 742"/>
                <a:gd name="T26" fmla="*/ 0 w 637"/>
                <a:gd name="T27" fmla="*/ 122 h 742"/>
                <a:gd name="T28" fmla="*/ 0 w 637"/>
                <a:gd name="T29" fmla="*/ 1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742">
                  <a:moveTo>
                    <a:pt x="0" y="122"/>
                  </a:moveTo>
                  <a:lnTo>
                    <a:pt x="38" y="249"/>
                  </a:lnTo>
                  <a:lnTo>
                    <a:pt x="142" y="232"/>
                  </a:lnTo>
                  <a:lnTo>
                    <a:pt x="215" y="510"/>
                  </a:lnTo>
                  <a:lnTo>
                    <a:pt x="101" y="552"/>
                  </a:lnTo>
                  <a:lnTo>
                    <a:pt x="165" y="742"/>
                  </a:lnTo>
                  <a:lnTo>
                    <a:pt x="388" y="653"/>
                  </a:lnTo>
                  <a:lnTo>
                    <a:pt x="637" y="425"/>
                  </a:lnTo>
                  <a:lnTo>
                    <a:pt x="282" y="439"/>
                  </a:lnTo>
                  <a:lnTo>
                    <a:pt x="557" y="202"/>
                  </a:lnTo>
                  <a:lnTo>
                    <a:pt x="241" y="182"/>
                  </a:lnTo>
                  <a:lnTo>
                    <a:pt x="536" y="0"/>
                  </a:lnTo>
                  <a:lnTo>
                    <a:pt x="257" y="2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26" name="Freeform 150"/>
            <p:cNvSpPr>
              <a:spLocks/>
            </p:cNvSpPr>
            <p:nvPr/>
          </p:nvSpPr>
          <p:spPr bwMode="auto">
            <a:xfrm>
              <a:off x="3819" y="2905"/>
              <a:ext cx="202" cy="87"/>
            </a:xfrm>
            <a:custGeom>
              <a:avLst/>
              <a:gdLst>
                <a:gd name="T0" fmla="*/ 25 w 1418"/>
                <a:gd name="T1" fmla="*/ 421 h 611"/>
                <a:gd name="T2" fmla="*/ 0 w 1418"/>
                <a:gd name="T3" fmla="*/ 471 h 611"/>
                <a:gd name="T4" fmla="*/ 127 w 1418"/>
                <a:gd name="T5" fmla="*/ 611 h 611"/>
                <a:gd name="T6" fmla="*/ 245 w 1418"/>
                <a:gd name="T7" fmla="*/ 434 h 611"/>
                <a:gd name="T8" fmla="*/ 397 w 1418"/>
                <a:gd name="T9" fmla="*/ 589 h 611"/>
                <a:gd name="T10" fmla="*/ 548 w 1418"/>
                <a:gd name="T11" fmla="*/ 333 h 611"/>
                <a:gd name="T12" fmla="*/ 684 w 1418"/>
                <a:gd name="T13" fmla="*/ 492 h 611"/>
                <a:gd name="T14" fmla="*/ 857 w 1418"/>
                <a:gd name="T15" fmla="*/ 239 h 611"/>
                <a:gd name="T16" fmla="*/ 966 w 1418"/>
                <a:gd name="T17" fmla="*/ 404 h 611"/>
                <a:gd name="T18" fmla="*/ 1127 w 1418"/>
                <a:gd name="T19" fmla="*/ 152 h 611"/>
                <a:gd name="T20" fmla="*/ 1266 w 1418"/>
                <a:gd name="T21" fmla="*/ 303 h 611"/>
                <a:gd name="T22" fmla="*/ 1418 w 1418"/>
                <a:gd name="T23" fmla="*/ 42 h 611"/>
                <a:gd name="T24" fmla="*/ 1380 w 1418"/>
                <a:gd name="T25" fmla="*/ 0 h 611"/>
                <a:gd name="T26" fmla="*/ 25 w 1418"/>
                <a:gd name="T27" fmla="*/ 421 h 611"/>
                <a:gd name="T28" fmla="*/ 25 w 1418"/>
                <a:gd name="T29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8" h="611">
                  <a:moveTo>
                    <a:pt x="25" y="421"/>
                  </a:moveTo>
                  <a:lnTo>
                    <a:pt x="0" y="471"/>
                  </a:lnTo>
                  <a:lnTo>
                    <a:pt x="127" y="611"/>
                  </a:lnTo>
                  <a:lnTo>
                    <a:pt x="245" y="434"/>
                  </a:lnTo>
                  <a:lnTo>
                    <a:pt x="397" y="589"/>
                  </a:lnTo>
                  <a:lnTo>
                    <a:pt x="548" y="333"/>
                  </a:lnTo>
                  <a:lnTo>
                    <a:pt x="684" y="492"/>
                  </a:lnTo>
                  <a:lnTo>
                    <a:pt x="857" y="239"/>
                  </a:lnTo>
                  <a:lnTo>
                    <a:pt x="966" y="404"/>
                  </a:lnTo>
                  <a:lnTo>
                    <a:pt x="1127" y="152"/>
                  </a:lnTo>
                  <a:lnTo>
                    <a:pt x="1266" y="303"/>
                  </a:lnTo>
                  <a:lnTo>
                    <a:pt x="1418" y="42"/>
                  </a:lnTo>
                  <a:lnTo>
                    <a:pt x="1380" y="0"/>
                  </a:lnTo>
                  <a:lnTo>
                    <a:pt x="25" y="421"/>
                  </a:lnTo>
                  <a:lnTo>
                    <a:pt x="25" y="42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27" name="Freeform 151"/>
            <p:cNvSpPr>
              <a:spLocks/>
            </p:cNvSpPr>
            <p:nvPr/>
          </p:nvSpPr>
          <p:spPr bwMode="auto">
            <a:xfrm>
              <a:off x="3814" y="2857"/>
              <a:ext cx="223" cy="80"/>
            </a:xfrm>
            <a:custGeom>
              <a:avLst/>
              <a:gdLst>
                <a:gd name="T0" fmla="*/ 32 w 1564"/>
                <a:gd name="T1" fmla="*/ 467 h 563"/>
                <a:gd name="T2" fmla="*/ 0 w 1564"/>
                <a:gd name="T3" fmla="*/ 563 h 563"/>
                <a:gd name="T4" fmla="*/ 1564 w 1564"/>
                <a:gd name="T5" fmla="*/ 39 h 563"/>
                <a:gd name="T6" fmla="*/ 1478 w 1564"/>
                <a:gd name="T7" fmla="*/ 0 h 563"/>
                <a:gd name="T8" fmla="*/ 32 w 1564"/>
                <a:gd name="T9" fmla="*/ 467 h 563"/>
                <a:gd name="T10" fmla="*/ 32 w 1564"/>
                <a:gd name="T11" fmla="*/ 46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4" h="563">
                  <a:moveTo>
                    <a:pt x="32" y="467"/>
                  </a:moveTo>
                  <a:lnTo>
                    <a:pt x="0" y="563"/>
                  </a:lnTo>
                  <a:lnTo>
                    <a:pt x="1564" y="39"/>
                  </a:lnTo>
                  <a:lnTo>
                    <a:pt x="1478" y="0"/>
                  </a:lnTo>
                  <a:lnTo>
                    <a:pt x="32" y="467"/>
                  </a:lnTo>
                  <a:lnTo>
                    <a:pt x="32" y="46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28" name="Freeform 152"/>
            <p:cNvSpPr>
              <a:spLocks/>
            </p:cNvSpPr>
            <p:nvPr/>
          </p:nvSpPr>
          <p:spPr bwMode="auto">
            <a:xfrm>
              <a:off x="4121" y="2745"/>
              <a:ext cx="136" cy="210"/>
            </a:xfrm>
            <a:custGeom>
              <a:avLst/>
              <a:gdLst>
                <a:gd name="T0" fmla="*/ 0 w 955"/>
                <a:gd name="T1" fmla="*/ 104 h 1464"/>
                <a:gd name="T2" fmla="*/ 254 w 955"/>
                <a:gd name="T3" fmla="*/ 100 h 1464"/>
                <a:gd name="T4" fmla="*/ 395 w 955"/>
                <a:gd name="T5" fmla="*/ 126 h 1464"/>
                <a:gd name="T6" fmla="*/ 514 w 955"/>
                <a:gd name="T7" fmla="*/ 168 h 1464"/>
                <a:gd name="T8" fmla="*/ 646 w 955"/>
                <a:gd name="T9" fmla="*/ 254 h 1464"/>
                <a:gd name="T10" fmla="*/ 746 w 955"/>
                <a:gd name="T11" fmla="*/ 375 h 1464"/>
                <a:gd name="T12" fmla="*/ 809 w 955"/>
                <a:gd name="T13" fmla="*/ 490 h 1464"/>
                <a:gd name="T14" fmla="*/ 851 w 955"/>
                <a:gd name="T15" fmla="*/ 626 h 1464"/>
                <a:gd name="T16" fmla="*/ 859 w 955"/>
                <a:gd name="T17" fmla="*/ 775 h 1464"/>
                <a:gd name="T18" fmla="*/ 828 w 955"/>
                <a:gd name="T19" fmla="*/ 916 h 1464"/>
                <a:gd name="T20" fmla="*/ 782 w 955"/>
                <a:gd name="T21" fmla="*/ 1039 h 1464"/>
                <a:gd name="T22" fmla="*/ 710 w 955"/>
                <a:gd name="T23" fmla="*/ 1138 h 1464"/>
                <a:gd name="T24" fmla="*/ 609 w 955"/>
                <a:gd name="T25" fmla="*/ 1233 h 1464"/>
                <a:gd name="T26" fmla="*/ 514 w 955"/>
                <a:gd name="T27" fmla="*/ 1310 h 1464"/>
                <a:gd name="T28" fmla="*/ 395 w 955"/>
                <a:gd name="T29" fmla="*/ 1356 h 1464"/>
                <a:gd name="T30" fmla="*/ 291 w 955"/>
                <a:gd name="T31" fmla="*/ 1383 h 1464"/>
                <a:gd name="T32" fmla="*/ 241 w 955"/>
                <a:gd name="T33" fmla="*/ 1464 h 1464"/>
                <a:gd name="T34" fmla="*/ 583 w 955"/>
                <a:gd name="T35" fmla="*/ 1402 h 1464"/>
                <a:gd name="T36" fmla="*/ 836 w 955"/>
                <a:gd name="T37" fmla="*/ 1197 h 1464"/>
                <a:gd name="T38" fmla="*/ 955 w 955"/>
                <a:gd name="T39" fmla="*/ 825 h 1464"/>
                <a:gd name="T40" fmla="*/ 915 w 955"/>
                <a:gd name="T41" fmla="*/ 485 h 1464"/>
                <a:gd name="T42" fmla="*/ 778 w 955"/>
                <a:gd name="T43" fmla="*/ 217 h 1464"/>
                <a:gd name="T44" fmla="*/ 400 w 955"/>
                <a:gd name="T45" fmla="*/ 40 h 1464"/>
                <a:gd name="T46" fmla="*/ 200 w 955"/>
                <a:gd name="T47" fmla="*/ 0 h 1464"/>
                <a:gd name="T48" fmla="*/ 0 w 955"/>
                <a:gd name="T49" fmla="*/ 104 h 1464"/>
                <a:gd name="T50" fmla="*/ 0 w 955"/>
                <a:gd name="T51" fmla="*/ 104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5" h="1464">
                  <a:moveTo>
                    <a:pt x="0" y="104"/>
                  </a:moveTo>
                  <a:lnTo>
                    <a:pt x="254" y="100"/>
                  </a:lnTo>
                  <a:lnTo>
                    <a:pt x="395" y="126"/>
                  </a:lnTo>
                  <a:lnTo>
                    <a:pt x="514" y="168"/>
                  </a:lnTo>
                  <a:lnTo>
                    <a:pt x="646" y="254"/>
                  </a:lnTo>
                  <a:lnTo>
                    <a:pt x="746" y="375"/>
                  </a:lnTo>
                  <a:lnTo>
                    <a:pt x="809" y="490"/>
                  </a:lnTo>
                  <a:lnTo>
                    <a:pt x="851" y="626"/>
                  </a:lnTo>
                  <a:lnTo>
                    <a:pt x="859" y="775"/>
                  </a:lnTo>
                  <a:lnTo>
                    <a:pt x="828" y="916"/>
                  </a:lnTo>
                  <a:lnTo>
                    <a:pt x="782" y="1039"/>
                  </a:lnTo>
                  <a:lnTo>
                    <a:pt x="710" y="1138"/>
                  </a:lnTo>
                  <a:lnTo>
                    <a:pt x="609" y="1233"/>
                  </a:lnTo>
                  <a:lnTo>
                    <a:pt x="514" y="1310"/>
                  </a:lnTo>
                  <a:lnTo>
                    <a:pt x="395" y="1356"/>
                  </a:lnTo>
                  <a:lnTo>
                    <a:pt x="291" y="1383"/>
                  </a:lnTo>
                  <a:lnTo>
                    <a:pt x="241" y="1464"/>
                  </a:lnTo>
                  <a:lnTo>
                    <a:pt x="583" y="1402"/>
                  </a:lnTo>
                  <a:lnTo>
                    <a:pt x="836" y="1197"/>
                  </a:lnTo>
                  <a:lnTo>
                    <a:pt x="955" y="825"/>
                  </a:lnTo>
                  <a:lnTo>
                    <a:pt x="915" y="485"/>
                  </a:lnTo>
                  <a:lnTo>
                    <a:pt x="778" y="217"/>
                  </a:lnTo>
                  <a:lnTo>
                    <a:pt x="400" y="40"/>
                  </a:lnTo>
                  <a:lnTo>
                    <a:pt x="200" y="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29" name="Freeform 153"/>
            <p:cNvSpPr>
              <a:spLocks/>
            </p:cNvSpPr>
            <p:nvPr/>
          </p:nvSpPr>
          <p:spPr bwMode="auto">
            <a:xfrm>
              <a:off x="3792" y="2792"/>
              <a:ext cx="291" cy="230"/>
            </a:xfrm>
            <a:custGeom>
              <a:avLst/>
              <a:gdLst>
                <a:gd name="T0" fmla="*/ 127 w 2034"/>
                <a:gd name="T1" fmla="*/ 1121 h 1607"/>
                <a:gd name="T2" fmla="*/ 200 w 2034"/>
                <a:gd name="T3" fmla="*/ 950 h 1607"/>
                <a:gd name="T4" fmla="*/ 1679 w 2034"/>
                <a:gd name="T5" fmla="*/ 461 h 1607"/>
                <a:gd name="T6" fmla="*/ 1630 w 2034"/>
                <a:gd name="T7" fmla="*/ 307 h 1607"/>
                <a:gd name="T8" fmla="*/ 1952 w 2034"/>
                <a:gd name="T9" fmla="*/ 198 h 1607"/>
                <a:gd name="T10" fmla="*/ 2034 w 2034"/>
                <a:gd name="T11" fmla="*/ 0 h 1607"/>
                <a:gd name="T12" fmla="*/ 1508 w 2034"/>
                <a:gd name="T13" fmla="*/ 179 h 1607"/>
                <a:gd name="T14" fmla="*/ 1562 w 2034"/>
                <a:gd name="T15" fmla="*/ 374 h 1607"/>
                <a:gd name="T16" fmla="*/ 127 w 2034"/>
                <a:gd name="T17" fmla="*/ 852 h 1607"/>
                <a:gd name="T18" fmla="*/ 0 w 2034"/>
                <a:gd name="T19" fmla="*/ 1139 h 1607"/>
                <a:gd name="T20" fmla="*/ 103 w 2034"/>
                <a:gd name="T21" fmla="*/ 1422 h 1607"/>
                <a:gd name="T22" fmla="*/ 325 w 2034"/>
                <a:gd name="T23" fmla="*/ 1607 h 1607"/>
                <a:gd name="T24" fmla="*/ 335 w 2034"/>
                <a:gd name="T25" fmla="*/ 1463 h 1607"/>
                <a:gd name="T26" fmla="*/ 182 w 2034"/>
                <a:gd name="T27" fmla="*/ 1325 h 1607"/>
                <a:gd name="T28" fmla="*/ 127 w 2034"/>
                <a:gd name="T29" fmla="*/ 1121 h 1607"/>
                <a:gd name="T30" fmla="*/ 127 w 2034"/>
                <a:gd name="T31" fmla="*/ 112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4" h="1607">
                  <a:moveTo>
                    <a:pt x="127" y="1121"/>
                  </a:moveTo>
                  <a:lnTo>
                    <a:pt x="200" y="950"/>
                  </a:lnTo>
                  <a:lnTo>
                    <a:pt x="1679" y="461"/>
                  </a:lnTo>
                  <a:lnTo>
                    <a:pt x="1630" y="307"/>
                  </a:lnTo>
                  <a:lnTo>
                    <a:pt x="1952" y="198"/>
                  </a:lnTo>
                  <a:lnTo>
                    <a:pt x="2034" y="0"/>
                  </a:lnTo>
                  <a:lnTo>
                    <a:pt x="1508" y="179"/>
                  </a:lnTo>
                  <a:lnTo>
                    <a:pt x="1562" y="374"/>
                  </a:lnTo>
                  <a:lnTo>
                    <a:pt x="127" y="852"/>
                  </a:lnTo>
                  <a:lnTo>
                    <a:pt x="0" y="1139"/>
                  </a:lnTo>
                  <a:lnTo>
                    <a:pt x="103" y="1422"/>
                  </a:lnTo>
                  <a:lnTo>
                    <a:pt x="325" y="1607"/>
                  </a:lnTo>
                  <a:lnTo>
                    <a:pt x="335" y="1463"/>
                  </a:lnTo>
                  <a:lnTo>
                    <a:pt x="182" y="1325"/>
                  </a:lnTo>
                  <a:lnTo>
                    <a:pt x="127" y="1121"/>
                  </a:lnTo>
                  <a:lnTo>
                    <a:pt x="127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30" name="Freeform 154"/>
            <p:cNvSpPr>
              <a:spLocks/>
            </p:cNvSpPr>
            <p:nvPr/>
          </p:nvSpPr>
          <p:spPr bwMode="auto">
            <a:xfrm>
              <a:off x="3833" y="2912"/>
              <a:ext cx="270" cy="110"/>
            </a:xfrm>
            <a:custGeom>
              <a:avLst/>
              <a:gdLst>
                <a:gd name="T0" fmla="*/ 0 w 1886"/>
                <a:gd name="T1" fmla="*/ 631 h 768"/>
                <a:gd name="T2" fmla="*/ 156 w 1886"/>
                <a:gd name="T3" fmla="*/ 431 h 768"/>
                <a:gd name="T4" fmla="*/ 286 w 1886"/>
                <a:gd name="T5" fmla="*/ 580 h 768"/>
                <a:gd name="T6" fmla="*/ 453 w 1886"/>
                <a:gd name="T7" fmla="*/ 318 h 768"/>
                <a:gd name="T8" fmla="*/ 580 w 1886"/>
                <a:gd name="T9" fmla="*/ 490 h 768"/>
                <a:gd name="T10" fmla="*/ 749 w 1886"/>
                <a:gd name="T11" fmla="*/ 218 h 768"/>
                <a:gd name="T12" fmla="*/ 863 w 1886"/>
                <a:gd name="T13" fmla="*/ 403 h 768"/>
                <a:gd name="T14" fmla="*/ 1024 w 1886"/>
                <a:gd name="T15" fmla="*/ 122 h 768"/>
                <a:gd name="T16" fmla="*/ 1168 w 1886"/>
                <a:gd name="T17" fmla="*/ 308 h 768"/>
                <a:gd name="T18" fmla="*/ 1334 w 1886"/>
                <a:gd name="T19" fmla="*/ 44 h 768"/>
                <a:gd name="T20" fmla="*/ 1465 w 1886"/>
                <a:gd name="T21" fmla="*/ 0 h 768"/>
                <a:gd name="T22" fmla="*/ 1529 w 1886"/>
                <a:gd name="T23" fmla="*/ 188 h 768"/>
                <a:gd name="T24" fmla="*/ 1822 w 1886"/>
                <a:gd name="T25" fmla="*/ 59 h 768"/>
                <a:gd name="T26" fmla="*/ 1886 w 1886"/>
                <a:gd name="T27" fmla="*/ 206 h 768"/>
                <a:gd name="T28" fmla="*/ 1465 w 1886"/>
                <a:gd name="T29" fmla="*/ 380 h 768"/>
                <a:gd name="T30" fmla="*/ 1391 w 1886"/>
                <a:gd name="T31" fmla="*/ 135 h 768"/>
                <a:gd name="T32" fmla="*/ 1177 w 1886"/>
                <a:gd name="T33" fmla="*/ 499 h 768"/>
                <a:gd name="T34" fmla="*/ 1028 w 1886"/>
                <a:gd name="T35" fmla="*/ 299 h 768"/>
                <a:gd name="T36" fmla="*/ 872 w 1886"/>
                <a:gd name="T37" fmla="*/ 599 h 768"/>
                <a:gd name="T38" fmla="*/ 745 w 1886"/>
                <a:gd name="T39" fmla="*/ 389 h 768"/>
                <a:gd name="T40" fmla="*/ 596 w 1886"/>
                <a:gd name="T41" fmla="*/ 663 h 768"/>
                <a:gd name="T42" fmla="*/ 470 w 1886"/>
                <a:gd name="T43" fmla="*/ 480 h 768"/>
                <a:gd name="T44" fmla="*/ 317 w 1886"/>
                <a:gd name="T45" fmla="*/ 763 h 768"/>
                <a:gd name="T46" fmla="*/ 161 w 1886"/>
                <a:gd name="T47" fmla="*/ 576 h 768"/>
                <a:gd name="T48" fmla="*/ 37 w 1886"/>
                <a:gd name="T49" fmla="*/ 768 h 768"/>
                <a:gd name="T50" fmla="*/ 0 w 1886"/>
                <a:gd name="T51" fmla="*/ 631 h 768"/>
                <a:gd name="T52" fmla="*/ 0 w 1886"/>
                <a:gd name="T53" fmla="*/ 63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6" h="768">
                  <a:moveTo>
                    <a:pt x="0" y="631"/>
                  </a:moveTo>
                  <a:lnTo>
                    <a:pt x="156" y="431"/>
                  </a:lnTo>
                  <a:lnTo>
                    <a:pt x="286" y="580"/>
                  </a:lnTo>
                  <a:lnTo>
                    <a:pt x="453" y="318"/>
                  </a:lnTo>
                  <a:lnTo>
                    <a:pt x="580" y="490"/>
                  </a:lnTo>
                  <a:lnTo>
                    <a:pt x="749" y="218"/>
                  </a:lnTo>
                  <a:lnTo>
                    <a:pt x="863" y="403"/>
                  </a:lnTo>
                  <a:lnTo>
                    <a:pt x="1024" y="122"/>
                  </a:lnTo>
                  <a:lnTo>
                    <a:pt x="1168" y="308"/>
                  </a:lnTo>
                  <a:lnTo>
                    <a:pt x="1334" y="44"/>
                  </a:lnTo>
                  <a:lnTo>
                    <a:pt x="1465" y="0"/>
                  </a:lnTo>
                  <a:lnTo>
                    <a:pt x="1529" y="188"/>
                  </a:lnTo>
                  <a:lnTo>
                    <a:pt x="1822" y="59"/>
                  </a:lnTo>
                  <a:lnTo>
                    <a:pt x="1886" y="206"/>
                  </a:lnTo>
                  <a:lnTo>
                    <a:pt x="1465" y="380"/>
                  </a:lnTo>
                  <a:lnTo>
                    <a:pt x="1391" y="135"/>
                  </a:lnTo>
                  <a:lnTo>
                    <a:pt x="1177" y="499"/>
                  </a:lnTo>
                  <a:lnTo>
                    <a:pt x="1028" y="299"/>
                  </a:lnTo>
                  <a:lnTo>
                    <a:pt x="872" y="599"/>
                  </a:lnTo>
                  <a:lnTo>
                    <a:pt x="745" y="389"/>
                  </a:lnTo>
                  <a:lnTo>
                    <a:pt x="596" y="663"/>
                  </a:lnTo>
                  <a:lnTo>
                    <a:pt x="470" y="480"/>
                  </a:lnTo>
                  <a:lnTo>
                    <a:pt x="317" y="763"/>
                  </a:lnTo>
                  <a:lnTo>
                    <a:pt x="161" y="576"/>
                  </a:lnTo>
                  <a:lnTo>
                    <a:pt x="37" y="768"/>
                  </a:lnTo>
                  <a:lnTo>
                    <a:pt x="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31" name="Freeform 155"/>
            <p:cNvSpPr>
              <a:spLocks/>
            </p:cNvSpPr>
            <p:nvPr/>
          </p:nvSpPr>
          <p:spPr bwMode="auto">
            <a:xfrm>
              <a:off x="4057" y="2735"/>
              <a:ext cx="212" cy="232"/>
            </a:xfrm>
            <a:custGeom>
              <a:avLst/>
              <a:gdLst>
                <a:gd name="T0" fmla="*/ 197 w 1482"/>
                <a:gd name="T1" fmla="*/ 1445 h 1621"/>
                <a:gd name="T2" fmla="*/ 343 w 1482"/>
                <a:gd name="T3" fmla="*/ 1530 h 1621"/>
                <a:gd name="T4" fmla="*/ 526 w 1482"/>
                <a:gd name="T5" fmla="*/ 1601 h 1621"/>
                <a:gd name="T6" fmla="*/ 720 w 1482"/>
                <a:gd name="T7" fmla="*/ 1621 h 1621"/>
                <a:gd name="T8" fmla="*/ 913 w 1482"/>
                <a:gd name="T9" fmla="*/ 1593 h 1621"/>
                <a:gd name="T10" fmla="*/ 1094 w 1482"/>
                <a:gd name="T11" fmla="*/ 1514 h 1621"/>
                <a:gd name="T12" fmla="*/ 1249 w 1482"/>
                <a:gd name="T13" fmla="*/ 1391 h 1621"/>
                <a:gd name="T14" fmla="*/ 1370 w 1482"/>
                <a:gd name="T15" fmla="*/ 1230 h 1621"/>
                <a:gd name="T16" fmla="*/ 1450 w 1482"/>
                <a:gd name="T17" fmla="*/ 1046 h 1621"/>
                <a:gd name="T18" fmla="*/ 1482 w 1482"/>
                <a:gd name="T19" fmla="*/ 845 h 1621"/>
                <a:gd name="T20" fmla="*/ 1465 w 1482"/>
                <a:gd name="T21" fmla="*/ 643 h 1621"/>
                <a:gd name="T22" fmla="*/ 1401 w 1482"/>
                <a:gd name="T23" fmla="*/ 450 h 1621"/>
                <a:gd name="T24" fmla="*/ 1293 w 1482"/>
                <a:gd name="T25" fmla="*/ 281 h 1621"/>
                <a:gd name="T26" fmla="*/ 1148 w 1482"/>
                <a:gd name="T27" fmla="*/ 145 h 1621"/>
                <a:gd name="T28" fmla="*/ 975 w 1482"/>
                <a:gd name="T29" fmla="*/ 51 h 1621"/>
                <a:gd name="T30" fmla="*/ 785 w 1482"/>
                <a:gd name="T31" fmla="*/ 4 h 1621"/>
                <a:gd name="T32" fmla="*/ 590 w 1482"/>
                <a:gd name="T33" fmla="*/ 9 h 1621"/>
                <a:gd name="T34" fmla="*/ 402 w 1482"/>
                <a:gd name="T35" fmla="*/ 64 h 1621"/>
                <a:gd name="T36" fmla="*/ 233 w 1482"/>
                <a:gd name="T37" fmla="*/ 165 h 1621"/>
                <a:gd name="T38" fmla="*/ 94 w 1482"/>
                <a:gd name="T39" fmla="*/ 308 h 1621"/>
                <a:gd name="T40" fmla="*/ 0 w 1482"/>
                <a:gd name="T41" fmla="*/ 465 h 1621"/>
                <a:gd name="T42" fmla="*/ 192 w 1482"/>
                <a:gd name="T43" fmla="*/ 404 h 1621"/>
                <a:gd name="T44" fmla="*/ 305 w 1482"/>
                <a:gd name="T45" fmla="*/ 283 h 1621"/>
                <a:gd name="T46" fmla="*/ 441 w 1482"/>
                <a:gd name="T47" fmla="*/ 196 h 1621"/>
                <a:gd name="T48" fmla="*/ 597 w 1482"/>
                <a:gd name="T49" fmla="*/ 146 h 1621"/>
                <a:gd name="T50" fmla="*/ 758 w 1482"/>
                <a:gd name="T51" fmla="*/ 138 h 1621"/>
                <a:gd name="T52" fmla="*/ 915 w 1482"/>
                <a:gd name="T53" fmla="*/ 172 h 1621"/>
                <a:gd name="T54" fmla="*/ 1060 w 1482"/>
                <a:gd name="T55" fmla="*/ 246 h 1621"/>
                <a:gd name="T56" fmla="*/ 1183 w 1482"/>
                <a:gd name="T57" fmla="*/ 356 h 1621"/>
                <a:gd name="T58" fmla="*/ 1276 w 1482"/>
                <a:gd name="T59" fmla="*/ 493 h 1621"/>
                <a:gd name="T60" fmla="*/ 1333 w 1482"/>
                <a:gd name="T61" fmla="*/ 650 h 1621"/>
                <a:gd name="T62" fmla="*/ 1351 w 1482"/>
                <a:gd name="T63" fmla="*/ 817 h 1621"/>
                <a:gd name="T64" fmla="*/ 1328 w 1482"/>
                <a:gd name="T65" fmla="*/ 984 h 1621"/>
                <a:gd name="T66" fmla="*/ 1266 w 1482"/>
                <a:gd name="T67" fmla="*/ 1139 h 1621"/>
                <a:gd name="T68" fmla="*/ 1169 w 1482"/>
                <a:gd name="T69" fmla="*/ 1274 h 1621"/>
                <a:gd name="T70" fmla="*/ 1043 w 1482"/>
                <a:gd name="T71" fmla="*/ 1379 h 1621"/>
                <a:gd name="T72" fmla="*/ 895 w 1482"/>
                <a:gd name="T73" fmla="*/ 1448 h 1621"/>
                <a:gd name="T74" fmla="*/ 737 w 1482"/>
                <a:gd name="T75" fmla="*/ 1476 h 1621"/>
                <a:gd name="T76" fmla="*/ 576 w 1482"/>
                <a:gd name="T77" fmla="*/ 1463 h 1621"/>
                <a:gd name="T78" fmla="*/ 423 w 1482"/>
                <a:gd name="T79" fmla="*/ 1409 h 1621"/>
                <a:gd name="T80" fmla="*/ 288 w 1482"/>
                <a:gd name="T81" fmla="*/ 1317 h 1621"/>
                <a:gd name="T82" fmla="*/ 125 w 1482"/>
                <a:gd name="T83" fmla="*/ 137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2" h="1621">
                  <a:moveTo>
                    <a:pt x="125" y="1378"/>
                  </a:moveTo>
                  <a:lnTo>
                    <a:pt x="197" y="1445"/>
                  </a:lnTo>
                  <a:lnTo>
                    <a:pt x="259" y="1478"/>
                  </a:lnTo>
                  <a:lnTo>
                    <a:pt x="343" y="1530"/>
                  </a:lnTo>
                  <a:lnTo>
                    <a:pt x="433" y="1571"/>
                  </a:lnTo>
                  <a:lnTo>
                    <a:pt x="526" y="1601"/>
                  </a:lnTo>
                  <a:lnTo>
                    <a:pt x="622" y="1618"/>
                  </a:lnTo>
                  <a:lnTo>
                    <a:pt x="720" y="1621"/>
                  </a:lnTo>
                  <a:lnTo>
                    <a:pt x="817" y="1614"/>
                  </a:lnTo>
                  <a:lnTo>
                    <a:pt x="913" y="1593"/>
                  </a:lnTo>
                  <a:lnTo>
                    <a:pt x="1006" y="1559"/>
                  </a:lnTo>
                  <a:lnTo>
                    <a:pt x="1094" y="1514"/>
                  </a:lnTo>
                  <a:lnTo>
                    <a:pt x="1175" y="1457"/>
                  </a:lnTo>
                  <a:lnTo>
                    <a:pt x="1249" y="1391"/>
                  </a:lnTo>
                  <a:lnTo>
                    <a:pt x="1314" y="1314"/>
                  </a:lnTo>
                  <a:lnTo>
                    <a:pt x="1370" y="1230"/>
                  </a:lnTo>
                  <a:lnTo>
                    <a:pt x="1415" y="1140"/>
                  </a:lnTo>
                  <a:lnTo>
                    <a:pt x="1450" y="1046"/>
                  </a:lnTo>
                  <a:lnTo>
                    <a:pt x="1472" y="946"/>
                  </a:lnTo>
                  <a:lnTo>
                    <a:pt x="1482" y="845"/>
                  </a:lnTo>
                  <a:lnTo>
                    <a:pt x="1480" y="743"/>
                  </a:lnTo>
                  <a:lnTo>
                    <a:pt x="1465" y="643"/>
                  </a:lnTo>
                  <a:lnTo>
                    <a:pt x="1439" y="544"/>
                  </a:lnTo>
                  <a:lnTo>
                    <a:pt x="1401" y="450"/>
                  </a:lnTo>
                  <a:lnTo>
                    <a:pt x="1352" y="362"/>
                  </a:lnTo>
                  <a:lnTo>
                    <a:pt x="1293" y="281"/>
                  </a:lnTo>
                  <a:lnTo>
                    <a:pt x="1224" y="208"/>
                  </a:lnTo>
                  <a:lnTo>
                    <a:pt x="1148" y="145"/>
                  </a:lnTo>
                  <a:lnTo>
                    <a:pt x="1064" y="92"/>
                  </a:lnTo>
                  <a:lnTo>
                    <a:pt x="975" y="51"/>
                  </a:lnTo>
                  <a:lnTo>
                    <a:pt x="881" y="22"/>
                  </a:lnTo>
                  <a:lnTo>
                    <a:pt x="785" y="4"/>
                  </a:lnTo>
                  <a:lnTo>
                    <a:pt x="687" y="0"/>
                  </a:lnTo>
                  <a:lnTo>
                    <a:pt x="590" y="9"/>
                  </a:lnTo>
                  <a:lnTo>
                    <a:pt x="494" y="30"/>
                  </a:lnTo>
                  <a:lnTo>
                    <a:pt x="402" y="64"/>
                  </a:lnTo>
                  <a:lnTo>
                    <a:pt x="315" y="109"/>
                  </a:lnTo>
                  <a:lnTo>
                    <a:pt x="233" y="165"/>
                  </a:lnTo>
                  <a:lnTo>
                    <a:pt x="159" y="232"/>
                  </a:lnTo>
                  <a:lnTo>
                    <a:pt x="94" y="308"/>
                  </a:lnTo>
                  <a:lnTo>
                    <a:pt x="38" y="391"/>
                  </a:lnTo>
                  <a:lnTo>
                    <a:pt x="0" y="465"/>
                  </a:lnTo>
                  <a:lnTo>
                    <a:pt x="147" y="475"/>
                  </a:lnTo>
                  <a:lnTo>
                    <a:pt x="192" y="404"/>
                  </a:lnTo>
                  <a:lnTo>
                    <a:pt x="244" y="341"/>
                  </a:lnTo>
                  <a:lnTo>
                    <a:pt x="305" y="283"/>
                  </a:lnTo>
                  <a:lnTo>
                    <a:pt x="371" y="235"/>
                  </a:lnTo>
                  <a:lnTo>
                    <a:pt x="441" y="196"/>
                  </a:lnTo>
                  <a:lnTo>
                    <a:pt x="517" y="166"/>
                  </a:lnTo>
                  <a:lnTo>
                    <a:pt x="597" y="146"/>
                  </a:lnTo>
                  <a:lnTo>
                    <a:pt x="676" y="137"/>
                  </a:lnTo>
                  <a:lnTo>
                    <a:pt x="758" y="138"/>
                  </a:lnTo>
                  <a:lnTo>
                    <a:pt x="838" y="150"/>
                  </a:lnTo>
                  <a:lnTo>
                    <a:pt x="915" y="172"/>
                  </a:lnTo>
                  <a:lnTo>
                    <a:pt x="990" y="204"/>
                  </a:lnTo>
                  <a:lnTo>
                    <a:pt x="1060" y="246"/>
                  </a:lnTo>
                  <a:lnTo>
                    <a:pt x="1125" y="298"/>
                  </a:lnTo>
                  <a:lnTo>
                    <a:pt x="1183" y="356"/>
                  </a:lnTo>
                  <a:lnTo>
                    <a:pt x="1234" y="421"/>
                  </a:lnTo>
                  <a:lnTo>
                    <a:pt x="1276" y="493"/>
                  </a:lnTo>
                  <a:lnTo>
                    <a:pt x="1309" y="570"/>
                  </a:lnTo>
                  <a:lnTo>
                    <a:pt x="1333" y="650"/>
                  </a:lnTo>
                  <a:lnTo>
                    <a:pt x="1346" y="734"/>
                  </a:lnTo>
                  <a:lnTo>
                    <a:pt x="1351" y="817"/>
                  </a:lnTo>
                  <a:lnTo>
                    <a:pt x="1344" y="902"/>
                  </a:lnTo>
                  <a:lnTo>
                    <a:pt x="1328" y="984"/>
                  </a:lnTo>
                  <a:lnTo>
                    <a:pt x="1301" y="1063"/>
                  </a:lnTo>
                  <a:lnTo>
                    <a:pt x="1266" y="1139"/>
                  </a:lnTo>
                  <a:lnTo>
                    <a:pt x="1222" y="1209"/>
                  </a:lnTo>
                  <a:lnTo>
                    <a:pt x="1169" y="1274"/>
                  </a:lnTo>
                  <a:lnTo>
                    <a:pt x="1109" y="1330"/>
                  </a:lnTo>
                  <a:lnTo>
                    <a:pt x="1043" y="1379"/>
                  </a:lnTo>
                  <a:lnTo>
                    <a:pt x="972" y="1418"/>
                  </a:lnTo>
                  <a:lnTo>
                    <a:pt x="895" y="1448"/>
                  </a:lnTo>
                  <a:lnTo>
                    <a:pt x="817" y="1468"/>
                  </a:lnTo>
                  <a:lnTo>
                    <a:pt x="737" y="1476"/>
                  </a:lnTo>
                  <a:lnTo>
                    <a:pt x="656" y="1476"/>
                  </a:lnTo>
                  <a:lnTo>
                    <a:pt x="576" y="1463"/>
                  </a:lnTo>
                  <a:lnTo>
                    <a:pt x="498" y="1441"/>
                  </a:lnTo>
                  <a:lnTo>
                    <a:pt x="423" y="1409"/>
                  </a:lnTo>
                  <a:lnTo>
                    <a:pt x="353" y="1368"/>
                  </a:lnTo>
                  <a:lnTo>
                    <a:pt x="288" y="1317"/>
                  </a:lnTo>
                  <a:lnTo>
                    <a:pt x="254" y="1298"/>
                  </a:lnTo>
                  <a:lnTo>
                    <a:pt x="125" y="1378"/>
                  </a:lnTo>
                  <a:lnTo>
                    <a:pt x="125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32" name="Freeform 156"/>
            <p:cNvSpPr>
              <a:spLocks/>
            </p:cNvSpPr>
            <p:nvPr/>
          </p:nvSpPr>
          <p:spPr bwMode="auto">
            <a:xfrm>
              <a:off x="3816" y="2863"/>
              <a:ext cx="240" cy="121"/>
            </a:xfrm>
            <a:custGeom>
              <a:avLst/>
              <a:gdLst>
                <a:gd name="T0" fmla="*/ 0 w 1676"/>
                <a:gd name="T1" fmla="*/ 638 h 843"/>
                <a:gd name="T2" fmla="*/ 64 w 1676"/>
                <a:gd name="T3" fmla="*/ 528 h 843"/>
                <a:gd name="T4" fmla="*/ 1622 w 1676"/>
                <a:gd name="T5" fmla="*/ 0 h 843"/>
                <a:gd name="T6" fmla="*/ 1676 w 1676"/>
                <a:gd name="T7" fmla="*/ 216 h 843"/>
                <a:gd name="T8" fmla="*/ 1414 w 1676"/>
                <a:gd name="T9" fmla="*/ 310 h 843"/>
                <a:gd name="T10" fmla="*/ 1281 w 1676"/>
                <a:gd name="T11" fmla="*/ 534 h 843"/>
                <a:gd name="T12" fmla="*/ 1147 w 1676"/>
                <a:gd name="T13" fmla="*/ 386 h 843"/>
                <a:gd name="T14" fmla="*/ 991 w 1676"/>
                <a:gd name="T15" fmla="*/ 638 h 843"/>
                <a:gd name="T16" fmla="*/ 877 w 1676"/>
                <a:gd name="T17" fmla="*/ 474 h 843"/>
                <a:gd name="T18" fmla="*/ 696 w 1676"/>
                <a:gd name="T19" fmla="*/ 718 h 843"/>
                <a:gd name="T20" fmla="*/ 564 w 1676"/>
                <a:gd name="T21" fmla="*/ 563 h 843"/>
                <a:gd name="T22" fmla="*/ 399 w 1676"/>
                <a:gd name="T23" fmla="*/ 818 h 843"/>
                <a:gd name="T24" fmla="*/ 258 w 1676"/>
                <a:gd name="T25" fmla="*/ 663 h 843"/>
                <a:gd name="T26" fmla="*/ 136 w 1676"/>
                <a:gd name="T27" fmla="*/ 843 h 843"/>
                <a:gd name="T28" fmla="*/ 15 w 1676"/>
                <a:gd name="T29" fmla="*/ 713 h 843"/>
                <a:gd name="T30" fmla="*/ 1430 w 1676"/>
                <a:gd name="T31" fmla="*/ 232 h 843"/>
                <a:gd name="T32" fmla="*/ 1524 w 1676"/>
                <a:gd name="T33" fmla="*/ 99 h 843"/>
                <a:gd name="T34" fmla="*/ 0 w 1676"/>
                <a:gd name="T35" fmla="*/ 638 h 843"/>
                <a:gd name="T36" fmla="*/ 0 w 1676"/>
                <a:gd name="T37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6" h="843">
                  <a:moveTo>
                    <a:pt x="0" y="638"/>
                  </a:moveTo>
                  <a:lnTo>
                    <a:pt x="64" y="528"/>
                  </a:lnTo>
                  <a:lnTo>
                    <a:pt x="1622" y="0"/>
                  </a:lnTo>
                  <a:lnTo>
                    <a:pt x="1676" y="216"/>
                  </a:lnTo>
                  <a:lnTo>
                    <a:pt x="1414" y="310"/>
                  </a:lnTo>
                  <a:lnTo>
                    <a:pt x="1281" y="534"/>
                  </a:lnTo>
                  <a:lnTo>
                    <a:pt x="1147" y="386"/>
                  </a:lnTo>
                  <a:lnTo>
                    <a:pt x="991" y="638"/>
                  </a:lnTo>
                  <a:lnTo>
                    <a:pt x="877" y="474"/>
                  </a:lnTo>
                  <a:lnTo>
                    <a:pt x="696" y="718"/>
                  </a:lnTo>
                  <a:lnTo>
                    <a:pt x="564" y="563"/>
                  </a:lnTo>
                  <a:lnTo>
                    <a:pt x="399" y="818"/>
                  </a:lnTo>
                  <a:lnTo>
                    <a:pt x="258" y="663"/>
                  </a:lnTo>
                  <a:lnTo>
                    <a:pt x="136" y="843"/>
                  </a:lnTo>
                  <a:lnTo>
                    <a:pt x="15" y="713"/>
                  </a:lnTo>
                  <a:lnTo>
                    <a:pt x="1430" y="232"/>
                  </a:lnTo>
                  <a:lnTo>
                    <a:pt x="1524" y="99"/>
                  </a:lnTo>
                  <a:lnTo>
                    <a:pt x="0" y="63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33" name="Freeform 157"/>
            <p:cNvSpPr>
              <a:spLocks/>
            </p:cNvSpPr>
            <p:nvPr/>
          </p:nvSpPr>
          <p:spPr bwMode="auto">
            <a:xfrm>
              <a:off x="4078" y="2765"/>
              <a:ext cx="157" cy="167"/>
            </a:xfrm>
            <a:custGeom>
              <a:avLst/>
              <a:gdLst>
                <a:gd name="T0" fmla="*/ 1078 w 1102"/>
                <a:gd name="T1" fmla="*/ 412 h 1168"/>
                <a:gd name="T2" fmla="*/ 1102 w 1102"/>
                <a:gd name="T3" fmla="*/ 556 h 1168"/>
                <a:gd name="T4" fmla="*/ 1091 w 1102"/>
                <a:gd name="T5" fmla="*/ 701 h 1168"/>
                <a:gd name="T6" fmla="*/ 1046 w 1102"/>
                <a:gd name="T7" fmla="*/ 840 h 1168"/>
                <a:gd name="T8" fmla="*/ 969 w 1102"/>
                <a:gd name="T9" fmla="*/ 962 h 1168"/>
                <a:gd name="T10" fmla="*/ 865 w 1102"/>
                <a:gd name="T11" fmla="*/ 1061 h 1168"/>
                <a:gd name="T12" fmla="*/ 741 w 1102"/>
                <a:gd name="T13" fmla="*/ 1129 h 1168"/>
                <a:gd name="T14" fmla="*/ 605 w 1102"/>
                <a:gd name="T15" fmla="*/ 1163 h 1168"/>
                <a:gd name="T16" fmla="*/ 464 w 1102"/>
                <a:gd name="T17" fmla="*/ 1162 h 1168"/>
                <a:gd name="T18" fmla="*/ 328 w 1102"/>
                <a:gd name="T19" fmla="*/ 1124 h 1168"/>
                <a:gd name="T20" fmla="*/ 153 w 1102"/>
                <a:gd name="T21" fmla="*/ 1003 h 1168"/>
                <a:gd name="T22" fmla="*/ 19 w 1102"/>
                <a:gd name="T23" fmla="*/ 812 h 1168"/>
                <a:gd name="T24" fmla="*/ 0 w 1102"/>
                <a:gd name="T25" fmla="*/ 560 h 1168"/>
                <a:gd name="T26" fmla="*/ 31 w 1102"/>
                <a:gd name="T27" fmla="*/ 356 h 1168"/>
                <a:gd name="T28" fmla="*/ 126 w 1102"/>
                <a:gd name="T29" fmla="*/ 181 h 1168"/>
                <a:gd name="T30" fmla="*/ 280 w 1102"/>
                <a:gd name="T31" fmla="*/ 68 h 1168"/>
                <a:gd name="T32" fmla="*/ 411 w 1102"/>
                <a:gd name="T33" fmla="*/ 16 h 1168"/>
                <a:gd name="T34" fmla="*/ 551 w 1102"/>
                <a:gd name="T35" fmla="*/ 0 h 1168"/>
                <a:gd name="T36" fmla="*/ 690 w 1102"/>
                <a:gd name="T37" fmla="*/ 21 h 1168"/>
                <a:gd name="T38" fmla="*/ 820 w 1102"/>
                <a:gd name="T39" fmla="*/ 76 h 1168"/>
                <a:gd name="T40" fmla="*/ 932 w 1102"/>
                <a:gd name="T41" fmla="*/ 164 h 1168"/>
                <a:gd name="T42" fmla="*/ 1021 w 1102"/>
                <a:gd name="T43" fmla="*/ 278 h 1168"/>
                <a:gd name="T44" fmla="*/ 884 w 1102"/>
                <a:gd name="T45" fmla="*/ 374 h 1168"/>
                <a:gd name="T46" fmla="*/ 849 w 1102"/>
                <a:gd name="T47" fmla="*/ 338 h 1168"/>
                <a:gd name="T48" fmla="*/ 806 w 1102"/>
                <a:gd name="T49" fmla="*/ 314 h 1168"/>
                <a:gd name="T50" fmla="*/ 758 w 1102"/>
                <a:gd name="T51" fmla="*/ 301 h 1168"/>
                <a:gd name="T52" fmla="*/ 710 w 1102"/>
                <a:gd name="T53" fmla="*/ 300 h 1168"/>
                <a:gd name="T54" fmla="*/ 662 w 1102"/>
                <a:gd name="T55" fmla="*/ 313 h 1168"/>
                <a:gd name="T56" fmla="*/ 618 w 1102"/>
                <a:gd name="T57" fmla="*/ 337 h 1168"/>
                <a:gd name="T58" fmla="*/ 583 w 1102"/>
                <a:gd name="T59" fmla="*/ 371 h 1168"/>
                <a:gd name="T60" fmla="*/ 557 w 1102"/>
                <a:gd name="T61" fmla="*/ 415 h 1168"/>
                <a:gd name="T62" fmla="*/ 541 w 1102"/>
                <a:gd name="T63" fmla="*/ 464 h 1168"/>
                <a:gd name="T64" fmla="*/ 538 w 1102"/>
                <a:gd name="T65" fmla="*/ 514 h 1168"/>
                <a:gd name="T66" fmla="*/ 547 w 1102"/>
                <a:gd name="T67" fmla="*/ 565 h 1168"/>
                <a:gd name="T68" fmla="*/ 568 w 1102"/>
                <a:gd name="T69" fmla="*/ 611 h 1168"/>
                <a:gd name="T70" fmla="*/ 598 w 1102"/>
                <a:gd name="T71" fmla="*/ 650 h 1168"/>
                <a:gd name="T72" fmla="*/ 637 w 1102"/>
                <a:gd name="T73" fmla="*/ 680 h 1168"/>
                <a:gd name="T74" fmla="*/ 683 w 1102"/>
                <a:gd name="T75" fmla="*/ 700 h 1168"/>
                <a:gd name="T76" fmla="*/ 732 w 1102"/>
                <a:gd name="T77" fmla="*/ 706 h 1168"/>
                <a:gd name="T78" fmla="*/ 780 w 1102"/>
                <a:gd name="T79" fmla="*/ 700 h 1168"/>
                <a:gd name="T80" fmla="*/ 827 w 1102"/>
                <a:gd name="T81" fmla="*/ 681 h 1168"/>
                <a:gd name="T82" fmla="*/ 865 w 1102"/>
                <a:gd name="T83" fmla="*/ 651 h 1168"/>
                <a:gd name="T84" fmla="*/ 897 w 1102"/>
                <a:gd name="T85" fmla="*/ 613 h 1168"/>
                <a:gd name="T86" fmla="*/ 918 w 1102"/>
                <a:gd name="T87" fmla="*/ 567 h 1168"/>
                <a:gd name="T88" fmla="*/ 928 w 1102"/>
                <a:gd name="T89" fmla="*/ 516 h 1168"/>
                <a:gd name="T90" fmla="*/ 925 w 1102"/>
                <a:gd name="T91" fmla="*/ 466 h 1168"/>
                <a:gd name="T92" fmla="*/ 910 w 1102"/>
                <a:gd name="T93" fmla="*/ 416 h 1168"/>
                <a:gd name="T94" fmla="*/ 1056 w 1102"/>
                <a:gd name="T95" fmla="*/ 35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2" h="1168">
                  <a:moveTo>
                    <a:pt x="1056" y="353"/>
                  </a:moveTo>
                  <a:lnTo>
                    <a:pt x="1078" y="412"/>
                  </a:lnTo>
                  <a:lnTo>
                    <a:pt x="1095" y="483"/>
                  </a:lnTo>
                  <a:lnTo>
                    <a:pt x="1102" y="556"/>
                  </a:lnTo>
                  <a:lnTo>
                    <a:pt x="1101" y="629"/>
                  </a:lnTo>
                  <a:lnTo>
                    <a:pt x="1091" y="701"/>
                  </a:lnTo>
                  <a:lnTo>
                    <a:pt x="1072" y="772"/>
                  </a:lnTo>
                  <a:lnTo>
                    <a:pt x="1046" y="840"/>
                  </a:lnTo>
                  <a:lnTo>
                    <a:pt x="1011" y="904"/>
                  </a:lnTo>
                  <a:lnTo>
                    <a:pt x="969" y="962"/>
                  </a:lnTo>
                  <a:lnTo>
                    <a:pt x="920" y="1015"/>
                  </a:lnTo>
                  <a:lnTo>
                    <a:pt x="865" y="1061"/>
                  </a:lnTo>
                  <a:lnTo>
                    <a:pt x="805" y="1100"/>
                  </a:lnTo>
                  <a:lnTo>
                    <a:pt x="741" y="1129"/>
                  </a:lnTo>
                  <a:lnTo>
                    <a:pt x="673" y="1151"/>
                  </a:lnTo>
                  <a:lnTo>
                    <a:pt x="605" y="1163"/>
                  </a:lnTo>
                  <a:lnTo>
                    <a:pt x="533" y="1168"/>
                  </a:lnTo>
                  <a:lnTo>
                    <a:pt x="464" y="1162"/>
                  </a:lnTo>
                  <a:lnTo>
                    <a:pt x="396" y="1147"/>
                  </a:lnTo>
                  <a:lnTo>
                    <a:pt x="328" y="1124"/>
                  </a:lnTo>
                  <a:lnTo>
                    <a:pt x="586" y="971"/>
                  </a:lnTo>
                  <a:lnTo>
                    <a:pt x="153" y="1003"/>
                  </a:lnTo>
                  <a:lnTo>
                    <a:pt x="444" y="782"/>
                  </a:lnTo>
                  <a:lnTo>
                    <a:pt x="19" y="812"/>
                  </a:lnTo>
                  <a:lnTo>
                    <a:pt x="358" y="566"/>
                  </a:lnTo>
                  <a:lnTo>
                    <a:pt x="0" y="560"/>
                  </a:lnTo>
                  <a:lnTo>
                    <a:pt x="338" y="366"/>
                  </a:lnTo>
                  <a:lnTo>
                    <a:pt x="31" y="356"/>
                  </a:lnTo>
                  <a:lnTo>
                    <a:pt x="368" y="186"/>
                  </a:lnTo>
                  <a:lnTo>
                    <a:pt x="126" y="181"/>
                  </a:lnTo>
                  <a:lnTo>
                    <a:pt x="219" y="107"/>
                  </a:lnTo>
                  <a:lnTo>
                    <a:pt x="280" y="68"/>
                  </a:lnTo>
                  <a:lnTo>
                    <a:pt x="344" y="37"/>
                  </a:lnTo>
                  <a:lnTo>
                    <a:pt x="411" y="16"/>
                  </a:lnTo>
                  <a:lnTo>
                    <a:pt x="481" y="3"/>
                  </a:lnTo>
                  <a:lnTo>
                    <a:pt x="551" y="0"/>
                  </a:lnTo>
                  <a:lnTo>
                    <a:pt x="621" y="5"/>
                  </a:lnTo>
                  <a:lnTo>
                    <a:pt x="690" y="21"/>
                  </a:lnTo>
                  <a:lnTo>
                    <a:pt x="756" y="44"/>
                  </a:lnTo>
                  <a:lnTo>
                    <a:pt x="820" y="76"/>
                  </a:lnTo>
                  <a:lnTo>
                    <a:pt x="878" y="116"/>
                  </a:lnTo>
                  <a:lnTo>
                    <a:pt x="932" y="164"/>
                  </a:lnTo>
                  <a:lnTo>
                    <a:pt x="980" y="219"/>
                  </a:lnTo>
                  <a:lnTo>
                    <a:pt x="1021" y="278"/>
                  </a:lnTo>
                  <a:lnTo>
                    <a:pt x="898" y="394"/>
                  </a:lnTo>
                  <a:lnTo>
                    <a:pt x="884" y="374"/>
                  </a:lnTo>
                  <a:lnTo>
                    <a:pt x="867" y="355"/>
                  </a:lnTo>
                  <a:lnTo>
                    <a:pt x="849" y="338"/>
                  </a:lnTo>
                  <a:lnTo>
                    <a:pt x="828" y="325"/>
                  </a:lnTo>
                  <a:lnTo>
                    <a:pt x="806" y="314"/>
                  </a:lnTo>
                  <a:lnTo>
                    <a:pt x="783" y="306"/>
                  </a:lnTo>
                  <a:lnTo>
                    <a:pt x="758" y="301"/>
                  </a:lnTo>
                  <a:lnTo>
                    <a:pt x="734" y="299"/>
                  </a:lnTo>
                  <a:lnTo>
                    <a:pt x="710" y="300"/>
                  </a:lnTo>
                  <a:lnTo>
                    <a:pt x="686" y="305"/>
                  </a:lnTo>
                  <a:lnTo>
                    <a:pt x="662" y="313"/>
                  </a:lnTo>
                  <a:lnTo>
                    <a:pt x="640" y="324"/>
                  </a:lnTo>
                  <a:lnTo>
                    <a:pt x="618" y="337"/>
                  </a:lnTo>
                  <a:lnTo>
                    <a:pt x="600" y="354"/>
                  </a:lnTo>
                  <a:lnTo>
                    <a:pt x="583" y="371"/>
                  </a:lnTo>
                  <a:lnTo>
                    <a:pt x="569" y="392"/>
                  </a:lnTo>
                  <a:lnTo>
                    <a:pt x="557" y="415"/>
                  </a:lnTo>
                  <a:lnTo>
                    <a:pt x="547" y="438"/>
                  </a:lnTo>
                  <a:lnTo>
                    <a:pt x="541" y="464"/>
                  </a:lnTo>
                  <a:lnTo>
                    <a:pt x="538" y="489"/>
                  </a:lnTo>
                  <a:lnTo>
                    <a:pt x="538" y="514"/>
                  </a:lnTo>
                  <a:lnTo>
                    <a:pt x="540" y="539"/>
                  </a:lnTo>
                  <a:lnTo>
                    <a:pt x="547" y="565"/>
                  </a:lnTo>
                  <a:lnTo>
                    <a:pt x="555" y="588"/>
                  </a:lnTo>
                  <a:lnTo>
                    <a:pt x="568" y="611"/>
                  </a:lnTo>
                  <a:lnTo>
                    <a:pt x="582" y="632"/>
                  </a:lnTo>
                  <a:lnTo>
                    <a:pt x="598" y="650"/>
                  </a:lnTo>
                  <a:lnTo>
                    <a:pt x="617" y="667"/>
                  </a:lnTo>
                  <a:lnTo>
                    <a:pt x="637" y="680"/>
                  </a:lnTo>
                  <a:lnTo>
                    <a:pt x="659" y="691"/>
                  </a:lnTo>
                  <a:lnTo>
                    <a:pt x="683" y="700"/>
                  </a:lnTo>
                  <a:lnTo>
                    <a:pt x="708" y="704"/>
                  </a:lnTo>
                  <a:lnTo>
                    <a:pt x="732" y="706"/>
                  </a:lnTo>
                  <a:lnTo>
                    <a:pt x="756" y="704"/>
                  </a:lnTo>
                  <a:lnTo>
                    <a:pt x="780" y="700"/>
                  </a:lnTo>
                  <a:lnTo>
                    <a:pt x="804" y="692"/>
                  </a:lnTo>
                  <a:lnTo>
                    <a:pt x="827" y="681"/>
                  </a:lnTo>
                  <a:lnTo>
                    <a:pt x="847" y="668"/>
                  </a:lnTo>
                  <a:lnTo>
                    <a:pt x="865" y="651"/>
                  </a:lnTo>
                  <a:lnTo>
                    <a:pt x="883" y="633"/>
                  </a:lnTo>
                  <a:lnTo>
                    <a:pt x="897" y="613"/>
                  </a:lnTo>
                  <a:lnTo>
                    <a:pt x="909" y="590"/>
                  </a:lnTo>
                  <a:lnTo>
                    <a:pt x="918" y="567"/>
                  </a:lnTo>
                  <a:lnTo>
                    <a:pt x="925" y="542"/>
                  </a:lnTo>
                  <a:lnTo>
                    <a:pt x="928" y="516"/>
                  </a:lnTo>
                  <a:lnTo>
                    <a:pt x="928" y="491"/>
                  </a:lnTo>
                  <a:lnTo>
                    <a:pt x="925" y="466"/>
                  </a:lnTo>
                  <a:lnTo>
                    <a:pt x="919" y="441"/>
                  </a:lnTo>
                  <a:lnTo>
                    <a:pt x="910" y="416"/>
                  </a:lnTo>
                  <a:lnTo>
                    <a:pt x="1056" y="353"/>
                  </a:lnTo>
                  <a:lnTo>
                    <a:pt x="1056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34" name="Freeform 158"/>
            <p:cNvSpPr>
              <a:spLocks/>
            </p:cNvSpPr>
            <p:nvPr/>
          </p:nvSpPr>
          <p:spPr bwMode="auto">
            <a:xfrm>
              <a:off x="4206" y="2804"/>
              <a:ext cx="24" cy="22"/>
            </a:xfrm>
            <a:custGeom>
              <a:avLst/>
              <a:gdLst>
                <a:gd name="T0" fmla="*/ 0 w 168"/>
                <a:gd name="T1" fmla="*/ 130 h 152"/>
                <a:gd name="T2" fmla="*/ 12 w 168"/>
                <a:gd name="T3" fmla="*/ 152 h 152"/>
                <a:gd name="T4" fmla="*/ 168 w 168"/>
                <a:gd name="T5" fmla="*/ 117 h 152"/>
                <a:gd name="T6" fmla="*/ 158 w 168"/>
                <a:gd name="T7" fmla="*/ 89 h 152"/>
                <a:gd name="T8" fmla="*/ 123 w 168"/>
                <a:gd name="T9" fmla="*/ 14 h 152"/>
                <a:gd name="T10" fmla="*/ 96 w 168"/>
                <a:gd name="T11" fmla="*/ 0 h 152"/>
                <a:gd name="T12" fmla="*/ 0 w 168"/>
                <a:gd name="T13" fmla="*/ 130 h 152"/>
                <a:gd name="T14" fmla="*/ 0 w 168"/>
                <a:gd name="T15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52">
                  <a:moveTo>
                    <a:pt x="0" y="130"/>
                  </a:moveTo>
                  <a:lnTo>
                    <a:pt x="12" y="152"/>
                  </a:lnTo>
                  <a:lnTo>
                    <a:pt x="168" y="117"/>
                  </a:lnTo>
                  <a:lnTo>
                    <a:pt x="158" y="89"/>
                  </a:lnTo>
                  <a:lnTo>
                    <a:pt x="123" y="14"/>
                  </a:lnTo>
                  <a:lnTo>
                    <a:pt x="96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1535" name="Group 159"/>
          <p:cNvGrpSpPr>
            <a:grpSpLocks/>
          </p:cNvGrpSpPr>
          <p:nvPr/>
        </p:nvGrpSpPr>
        <p:grpSpPr bwMode="auto">
          <a:xfrm>
            <a:off x="5486400" y="3752850"/>
            <a:ext cx="538163" cy="203200"/>
            <a:chOff x="2982" y="2697"/>
            <a:chExt cx="435" cy="320"/>
          </a:xfrm>
        </p:grpSpPr>
        <p:sp>
          <p:nvSpPr>
            <p:cNvPr id="741536" name="Freeform 160"/>
            <p:cNvSpPr>
              <a:spLocks/>
            </p:cNvSpPr>
            <p:nvPr/>
          </p:nvSpPr>
          <p:spPr bwMode="auto">
            <a:xfrm>
              <a:off x="2984" y="2702"/>
              <a:ext cx="429" cy="313"/>
            </a:xfrm>
            <a:custGeom>
              <a:avLst/>
              <a:gdLst>
                <a:gd name="T0" fmla="*/ 14 w 429"/>
                <a:gd name="T1" fmla="*/ 109 h 313"/>
                <a:gd name="T2" fmla="*/ 15 w 429"/>
                <a:gd name="T3" fmla="*/ 109 h 313"/>
                <a:gd name="T4" fmla="*/ 18 w 429"/>
                <a:gd name="T5" fmla="*/ 108 h 313"/>
                <a:gd name="T6" fmla="*/ 22 w 429"/>
                <a:gd name="T7" fmla="*/ 107 h 313"/>
                <a:gd name="T8" fmla="*/ 24 w 429"/>
                <a:gd name="T9" fmla="*/ 107 h 313"/>
                <a:gd name="T10" fmla="*/ 23 w 429"/>
                <a:gd name="T11" fmla="*/ 106 h 313"/>
                <a:gd name="T12" fmla="*/ 22 w 429"/>
                <a:gd name="T13" fmla="*/ 105 h 313"/>
                <a:gd name="T14" fmla="*/ 21 w 429"/>
                <a:gd name="T15" fmla="*/ 103 h 313"/>
                <a:gd name="T16" fmla="*/ 20 w 429"/>
                <a:gd name="T17" fmla="*/ 102 h 313"/>
                <a:gd name="T18" fmla="*/ 20 w 429"/>
                <a:gd name="T19" fmla="*/ 99 h 313"/>
                <a:gd name="T20" fmla="*/ 20 w 429"/>
                <a:gd name="T21" fmla="*/ 96 h 313"/>
                <a:gd name="T22" fmla="*/ 22 w 429"/>
                <a:gd name="T23" fmla="*/ 93 h 313"/>
                <a:gd name="T24" fmla="*/ 25 w 429"/>
                <a:gd name="T25" fmla="*/ 92 h 313"/>
                <a:gd name="T26" fmla="*/ 28 w 429"/>
                <a:gd name="T27" fmla="*/ 92 h 313"/>
                <a:gd name="T28" fmla="*/ 31 w 429"/>
                <a:gd name="T29" fmla="*/ 93 h 313"/>
                <a:gd name="T30" fmla="*/ 34 w 429"/>
                <a:gd name="T31" fmla="*/ 96 h 313"/>
                <a:gd name="T32" fmla="*/ 36 w 429"/>
                <a:gd name="T33" fmla="*/ 99 h 313"/>
                <a:gd name="T34" fmla="*/ 37 w 429"/>
                <a:gd name="T35" fmla="*/ 102 h 313"/>
                <a:gd name="T36" fmla="*/ 36 w 429"/>
                <a:gd name="T37" fmla="*/ 105 h 313"/>
                <a:gd name="T38" fmla="*/ 34 w 429"/>
                <a:gd name="T39" fmla="*/ 107 h 313"/>
                <a:gd name="T40" fmla="*/ 31 w 429"/>
                <a:gd name="T41" fmla="*/ 108 h 313"/>
                <a:gd name="T42" fmla="*/ 30 w 429"/>
                <a:gd name="T43" fmla="*/ 108 h 313"/>
                <a:gd name="T44" fmla="*/ 28 w 429"/>
                <a:gd name="T45" fmla="*/ 108 h 313"/>
                <a:gd name="T46" fmla="*/ 26 w 429"/>
                <a:gd name="T47" fmla="*/ 108 h 313"/>
                <a:gd name="T48" fmla="*/ 24 w 429"/>
                <a:gd name="T49" fmla="*/ 107 h 313"/>
                <a:gd name="T50" fmla="*/ 14 w 429"/>
                <a:gd name="T51" fmla="*/ 109 h 313"/>
                <a:gd name="T52" fmla="*/ 68 w 429"/>
                <a:gd name="T53" fmla="*/ 256 h 313"/>
                <a:gd name="T54" fmla="*/ 84 w 429"/>
                <a:gd name="T55" fmla="*/ 253 h 313"/>
                <a:gd name="T56" fmla="*/ 88 w 429"/>
                <a:gd name="T57" fmla="*/ 253 h 313"/>
                <a:gd name="T58" fmla="*/ 91 w 429"/>
                <a:gd name="T59" fmla="*/ 254 h 313"/>
                <a:gd name="T60" fmla="*/ 94 w 429"/>
                <a:gd name="T61" fmla="*/ 256 h 313"/>
                <a:gd name="T62" fmla="*/ 95 w 429"/>
                <a:gd name="T63" fmla="*/ 259 h 313"/>
                <a:gd name="T64" fmla="*/ 95 w 429"/>
                <a:gd name="T65" fmla="*/ 262 h 313"/>
                <a:gd name="T66" fmla="*/ 95 w 429"/>
                <a:gd name="T67" fmla="*/ 265 h 313"/>
                <a:gd name="T68" fmla="*/ 93 w 429"/>
                <a:gd name="T69" fmla="*/ 267 h 313"/>
                <a:gd name="T70" fmla="*/ 90 w 429"/>
                <a:gd name="T71" fmla="*/ 268 h 313"/>
                <a:gd name="T72" fmla="*/ 87 w 429"/>
                <a:gd name="T73" fmla="*/ 268 h 313"/>
                <a:gd name="T74" fmla="*/ 84 w 429"/>
                <a:gd name="T75" fmla="*/ 267 h 313"/>
                <a:gd name="T76" fmla="*/ 81 w 429"/>
                <a:gd name="T77" fmla="*/ 265 h 313"/>
                <a:gd name="T78" fmla="*/ 79 w 429"/>
                <a:gd name="T79" fmla="*/ 262 h 313"/>
                <a:gd name="T80" fmla="*/ 79 w 429"/>
                <a:gd name="T81" fmla="*/ 259 h 313"/>
                <a:gd name="T82" fmla="*/ 79 w 429"/>
                <a:gd name="T83" fmla="*/ 256 h 313"/>
                <a:gd name="T84" fmla="*/ 81 w 429"/>
                <a:gd name="T85" fmla="*/ 254 h 313"/>
                <a:gd name="T86" fmla="*/ 84 w 429"/>
                <a:gd name="T87" fmla="*/ 253 h 313"/>
                <a:gd name="T88" fmla="*/ 81 w 429"/>
                <a:gd name="T89" fmla="*/ 253 h 313"/>
                <a:gd name="T90" fmla="*/ 75 w 429"/>
                <a:gd name="T91" fmla="*/ 255 h 313"/>
                <a:gd name="T92" fmla="*/ 70 w 429"/>
                <a:gd name="T93" fmla="*/ 256 h 313"/>
                <a:gd name="T94" fmla="*/ 68 w 429"/>
                <a:gd name="T95" fmla="*/ 256 h 313"/>
                <a:gd name="T96" fmla="*/ 88 w 429"/>
                <a:gd name="T97" fmla="*/ 313 h 313"/>
                <a:gd name="T98" fmla="*/ 429 w 429"/>
                <a:gd name="T99" fmla="*/ 246 h 313"/>
                <a:gd name="T100" fmla="*/ 336 w 429"/>
                <a:gd name="T101" fmla="*/ 0 h 313"/>
                <a:gd name="T102" fmla="*/ 0 w 429"/>
                <a:gd name="T103" fmla="*/ 64 h 313"/>
                <a:gd name="T104" fmla="*/ 14 w 429"/>
                <a:gd name="T105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9" h="313">
                  <a:moveTo>
                    <a:pt x="14" y="109"/>
                  </a:moveTo>
                  <a:lnTo>
                    <a:pt x="15" y="109"/>
                  </a:lnTo>
                  <a:lnTo>
                    <a:pt x="18" y="108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3"/>
                  </a:lnTo>
                  <a:lnTo>
                    <a:pt x="20" y="102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1" y="93"/>
                  </a:lnTo>
                  <a:lnTo>
                    <a:pt x="34" y="96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08"/>
                  </a:lnTo>
                  <a:lnTo>
                    <a:pt x="30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14" y="109"/>
                  </a:lnTo>
                  <a:lnTo>
                    <a:pt x="68" y="256"/>
                  </a:lnTo>
                  <a:lnTo>
                    <a:pt x="84" y="253"/>
                  </a:lnTo>
                  <a:lnTo>
                    <a:pt x="88" y="253"/>
                  </a:lnTo>
                  <a:lnTo>
                    <a:pt x="91" y="254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2"/>
                  </a:lnTo>
                  <a:lnTo>
                    <a:pt x="95" y="265"/>
                  </a:lnTo>
                  <a:lnTo>
                    <a:pt x="93" y="267"/>
                  </a:lnTo>
                  <a:lnTo>
                    <a:pt x="90" y="268"/>
                  </a:lnTo>
                  <a:lnTo>
                    <a:pt x="87" y="268"/>
                  </a:lnTo>
                  <a:lnTo>
                    <a:pt x="84" y="267"/>
                  </a:lnTo>
                  <a:lnTo>
                    <a:pt x="81" y="265"/>
                  </a:lnTo>
                  <a:lnTo>
                    <a:pt x="79" y="262"/>
                  </a:lnTo>
                  <a:lnTo>
                    <a:pt x="79" y="259"/>
                  </a:lnTo>
                  <a:lnTo>
                    <a:pt x="79" y="256"/>
                  </a:lnTo>
                  <a:lnTo>
                    <a:pt x="81" y="254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75" y="255"/>
                  </a:lnTo>
                  <a:lnTo>
                    <a:pt x="70" y="256"/>
                  </a:lnTo>
                  <a:lnTo>
                    <a:pt x="68" y="256"/>
                  </a:lnTo>
                  <a:lnTo>
                    <a:pt x="88" y="313"/>
                  </a:lnTo>
                  <a:lnTo>
                    <a:pt x="429" y="246"/>
                  </a:lnTo>
                  <a:lnTo>
                    <a:pt x="336" y="0"/>
                  </a:lnTo>
                  <a:lnTo>
                    <a:pt x="0" y="64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37" name="Freeform 161"/>
            <p:cNvSpPr>
              <a:spLocks/>
            </p:cNvSpPr>
            <p:nvPr/>
          </p:nvSpPr>
          <p:spPr bwMode="auto">
            <a:xfrm>
              <a:off x="3052" y="2952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38" name="Freeform 162"/>
            <p:cNvSpPr>
              <a:spLocks/>
            </p:cNvSpPr>
            <p:nvPr/>
          </p:nvSpPr>
          <p:spPr bwMode="auto">
            <a:xfrm>
              <a:off x="3068" y="2952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39" name="Freeform 163"/>
            <p:cNvSpPr>
              <a:spLocks/>
            </p:cNvSpPr>
            <p:nvPr/>
          </p:nvSpPr>
          <p:spPr bwMode="auto">
            <a:xfrm>
              <a:off x="3074" y="2960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0" name="Freeform 164"/>
            <p:cNvSpPr>
              <a:spLocks/>
            </p:cNvSpPr>
            <p:nvPr/>
          </p:nvSpPr>
          <p:spPr bwMode="auto">
            <a:xfrm>
              <a:off x="3061" y="2963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1" name="Freeform 165"/>
            <p:cNvSpPr>
              <a:spLocks/>
            </p:cNvSpPr>
            <p:nvPr/>
          </p:nvSpPr>
          <p:spPr bwMode="auto">
            <a:xfrm>
              <a:off x="3061" y="2952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2" name="Freeform 166"/>
            <p:cNvSpPr>
              <a:spLocks/>
            </p:cNvSpPr>
            <p:nvPr/>
          </p:nvSpPr>
          <p:spPr bwMode="auto">
            <a:xfrm>
              <a:off x="3049" y="2952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3" name="Freeform 167"/>
            <p:cNvSpPr>
              <a:spLocks/>
            </p:cNvSpPr>
            <p:nvPr/>
          </p:nvSpPr>
          <p:spPr bwMode="auto">
            <a:xfrm>
              <a:off x="3073" y="2945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4" name="Freeform 168"/>
            <p:cNvSpPr>
              <a:spLocks/>
            </p:cNvSpPr>
            <p:nvPr/>
          </p:nvSpPr>
          <p:spPr bwMode="auto">
            <a:xfrm>
              <a:off x="3024" y="2784"/>
              <a:ext cx="90" cy="224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5" name="Freeform 169"/>
            <p:cNvSpPr>
              <a:spLocks/>
            </p:cNvSpPr>
            <p:nvPr/>
          </p:nvSpPr>
          <p:spPr bwMode="auto">
            <a:xfrm>
              <a:off x="3052" y="2956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6" name="Freeform 170"/>
            <p:cNvSpPr>
              <a:spLocks/>
            </p:cNvSpPr>
            <p:nvPr/>
          </p:nvSpPr>
          <p:spPr bwMode="auto">
            <a:xfrm>
              <a:off x="3052" y="2954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7" name="Freeform 171"/>
            <p:cNvSpPr>
              <a:spLocks/>
            </p:cNvSpPr>
            <p:nvPr/>
          </p:nvSpPr>
          <p:spPr bwMode="auto">
            <a:xfrm>
              <a:off x="2990" y="2721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8" name="Freeform 172"/>
            <p:cNvSpPr>
              <a:spLocks/>
            </p:cNvSpPr>
            <p:nvPr/>
          </p:nvSpPr>
          <p:spPr bwMode="auto">
            <a:xfrm>
              <a:off x="3024" y="2742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49" name="Freeform 173"/>
            <p:cNvSpPr>
              <a:spLocks/>
            </p:cNvSpPr>
            <p:nvPr/>
          </p:nvSpPr>
          <p:spPr bwMode="auto">
            <a:xfrm>
              <a:off x="3005" y="2763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50" name="Freeform 174"/>
            <p:cNvSpPr>
              <a:spLocks/>
            </p:cNvSpPr>
            <p:nvPr/>
          </p:nvSpPr>
          <p:spPr bwMode="auto">
            <a:xfrm>
              <a:off x="3013" y="2784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51" name="Freeform 175"/>
            <p:cNvSpPr>
              <a:spLocks/>
            </p:cNvSpPr>
            <p:nvPr/>
          </p:nvSpPr>
          <p:spPr bwMode="auto">
            <a:xfrm>
              <a:off x="3021" y="2804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52" name="Freeform 176"/>
            <p:cNvSpPr>
              <a:spLocks/>
            </p:cNvSpPr>
            <p:nvPr/>
          </p:nvSpPr>
          <p:spPr bwMode="auto">
            <a:xfrm>
              <a:off x="3028" y="2825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53" name="Freeform 177"/>
            <p:cNvSpPr>
              <a:spLocks/>
            </p:cNvSpPr>
            <p:nvPr/>
          </p:nvSpPr>
          <p:spPr bwMode="auto">
            <a:xfrm>
              <a:off x="3036" y="2846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54" name="Freeform 178"/>
            <p:cNvSpPr>
              <a:spLocks/>
            </p:cNvSpPr>
            <p:nvPr/>
          </p:nvSpPr>
          <p:spPr bwMode="auto">
            <a:xfrm>
              <a:off x="3044" y="2867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55" name="Freeform 179"/>
            <p:cNvSpPr>
              <a:spLocks/>
            </p:cNvSpPr>
            <p:nvPr/>
          </p:nvSpPr>
          <p:spPr bwMode="auto">
            <a:xfrm>
              <a:off x="3075" y="2888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56" name="Freeform 180"/>
            <p:cNvSpPr>
              <a:spLocks/>
            </p:cNvSpPr>
            <p:nvPr/>
          </p:nvSpPr>
          <p:spPr bwMode="auto">
            <a:xfrm>
              <a:off x="3059" y="2909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57" name="Freeform 181"/>
            <p:cNvSpPr>
              <a:spLocks/>
            </p:cNvSpPr>
            <p:nvPr/>
          </p:nvSpPr>
          <p:spPr bwMode="auto">
            <a:xfrm>
              <a:off x="3067" y="2930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58" name="Line 182"/>
            <p:cNvSpPr>
              <a:spLocks noChangeShapeType="1"/>
            </p:cNvSpPr>
            <p:nvPr/>
          </p:nvSpPr>
          <p:spPr bwMode="auto">
            <a:xfrm flipH="1" flipV="1">
              <a:off x="3319" y="2698"/>
              <a:ext cx="95" cy="2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59" name="Line 183"/>
            <p:cNvSpPr>
              <a:spLocks noChangeShapeType="1"/>
            </p:cNvSpPr>
            <p:nvPr/>
          </p:nvSpPr>
          <p:spPr bwMode="auto">
            <a:xfrm>
              <a:off x="2982" y="2765"/>
              <a:ext cx="89" cy="249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60" name="Freeform 184"/>
            <p:cNvSpPr>
              <a:spLocks/>
            </p:cNvSpPr>
            <p:nvPr/>
          </p:nvSpPr>
          <p:spPr bwMode="auto">
            <a:xfrm>
              <a:off x="2992" y="2791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61" name="Freeform 185"/>
            <p:cNvSpPr>
              <a:spLocks/>
            </p:cNvSpPr>
            <p:nvPr/>
          </p:nvSpPr>
          <p:spPr bwMode="auto">
            <a:xfrm>
              <a:off x="3008" y="2791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62" name="Freeform 186"/>
            <p:cNvSpPr>
              <a:spLocks/>
            </p:cNvSpPr>
            <p:nvPr/>
          </p:nvSpPr>
          <p:spPr bwMode="auto">
            <a:xfrm>
              <a:off x="3014" y="2799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63" name="Freeform 187"/>
            <p:cNvSpPr>
              <a:spLocks/>
            </p:cNvSpPr>
            <p:nvPr/>
          </p:nvSpPr>
          <p:spPr bwMode="auto">
            <a:xfrm>
              <a:off x="3001" y="2802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64" name="Freeform 188"/>
            <p:cNvSpPr>
              <a:spLocks/>
            </p:cNvSpPr>
            <p:nvPr/>
          </p:nvSpPr>
          <p:spPr bwMode="auto">
            <a:xfrm>
              <a:off x="3001" y="2791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65" name="Freeform 189"/>
            <p:cNvSpPr>
              <a:spLocks/>
            </p:cNvSpPr>
            <p:nvPr/>
          </p:nvSpPr>
          <p:spPr bwMode="auto">
            <a:xfrm>
              <a:off x="2989" y="2791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66" name="Freeform 190"/>
            <p:cNvSpPr>
              <a:spLocks/>
            </p:cNvSpPr>
            <p:nvPr/>
          </p:nvSpPr>
          <p:spPr bwMode="auto">
            <a:xfrm>
              <a:off x="2992" y="2795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67" name="Freeform 191"/>
            <p:cNvSpPr>
              <a:spLocks/>
            </p:cNvSpPr>
            <p:nvPr/>
          </p:nvSpPr>
          <p:spPr bwMode="auto">
            <a:xfrm>
              <a:off x="2992" y="2793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68" name="Line 192"/>
            <p:cNvSpPr>
              <a:spLocks noChangeShapeType="1"/>
            </p:cNvSpPr>
            <p:nvPr/>
          </p:nvSpPr>
          <p:spPr bwMode="auto">
            <a:xfrm flipV="1">
              <a:off x="2982" y="2697"/>
              <a:ext cx="341" cy="6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1569" name="Group 193"/>
          <p:cNvGrpSpPr>
            <a:grpSpLocks/>
          </p:cNvGrpSpPr>
          <p:nvPr/>
        </p:nvGrpSpPr>
        <p:grpSpPr bwMode="auto">
          <a:xfrm>
            <a:off x="5486400" y="2609850"/>
            <a:ext cx="538163" cy="203200"/>
            <a:chOff x="2982" y="2697"/>
            <a:chExt cx="435" cy="320"/>
          </a:xfrm>
        </p:grpSpPr>
        <p:sp>
          <p:nvSpPr>
            <p:cNvPr id="741570" name="Freeform 194"/>
            <p:cNvSpPr>
              <a:spLocks/>
            </p:cNvSpPr>
            <p:nvPr/>
          </p:nvSpPr>
          <p:spPr bwMode="auto">
            <a:xfrm>
              <a:off x="2984" y="2702"/>
              <a:ext cx="429" cy="313"/>
            </a:xfrm>
            <a:custGeom>
              <a:avLst/>
              <a:gdLst>
                <a:gd name="T0" fmla="*/ 14 w 429"/>
                <a:gd name="T1" fmla="*/ 109 h 313"/>
                <a:gd name="T2" fmla="*/ 15 w 429"/>
                <a:gd name="T3" fmla="*/ 109 h 313"/>
                <a:gd name="T4" fmla="*/ 18 w 429"/>
                <a:gd name="T5" fmla="*/ 108 h 313"/>
                <a:gd name="T6" fmla="*/ 22 w 429"/>
                <a:gd name="T7" fmla="*/ 107 h 313"/>
                <a:gd name="T8" fmla="*/ 24 w 429"/>
                <a:gd name="T9" fmla="*/ 107 h 313"/>
                <a:gd name="T10" fmla="*/ 23 w 429"/>
                <a:gd name="T11" fmla="*/ 106 h 313"/>
                <a:gd name="T12" fmla="*/ 22 w 429"/>
                <a:gd name="T13" fmla="*/ 105 h 313"/>
                <a:gd name="T14" fmla="*/ 21 w 429"/>
                <a:gd name="T15" fmla="*/ 103 h 313"/>
                <a:gd name="T16" fmla="*/ 20 w 429"/>
                <a:gd name="T17" fmla="*/ 102 h 313"/>
                <a:gd name="T18" fmla="*/ 20 w 429"/>
                <a:gd name="T19" fmla="*/ 99 h 313"/>
                <a:gd name="T20" fmla="*/ 20 w 429"/>
                <a:gd name="T21" fmla="*/ 96 h 313"/>
                <a:gd name="T22" fmla="*/ 22 w 429"/>
                <a:gd name="T23" fmla="*/ 93 h 313"/>
                <a:gd name="T24" fmla="*/ 25 w 429"/>
                <a:gd name="T25" fmla="*/ 92 h 313"/>
                <a:gd name="T26" fmla="*/ 28 w 429"/>
                <a:gd name="T27" fmla="*/ 92 h 313"/>
                <a:gd name="T28" fmla="*/ 31 w 429"/>
                <a:gd name="T29" fmla="*/ 93 h 313"/>
                <a:gd name="T30" fmla="*/ 34 w 429"/>
                <a:gd name="T31" fmla="*/ 96 h 313"/>
                <a:gd name="T32" fmla="*/ 36 w 429"/>
                <a:gd name="T33" fmla="*/ 99 h 313"/>
                <a:gd name="T34" fmla="*/ 37 w 429"/>
                <a:gd name="T35" fmla="*/ 102 h 313"/>
                <a:gd name="T36" fmla="*/ 36 w 429"/>
                <a:gd name="T37" fmla="*/ 105 h 313"/>
                <a:gd name="T38" fmla="*/ 34 w 429"/>
                <a:gd name="T39" fmla="*/ 107 h 313"/>
                <a:gd name="T40" fmla="*/ 31 w 429"/>
                <a:gd name="T41" fmla="*/ 108 h 313"/>
                <a:gd name="T42" fmla="*/ 30 w 429"/>
                <a:gd name="T43" fmla="*/ 108 h 313"/>
                <a:gd name="T44" fmla="*/ 28 w 429"/>
                <a:gd name="T45" fmla="*/ 108 h 313"/>
                <a:gd name="T46" fmla="*/ 26 w 429"/>
                <a:gd name="T47" fmla="*/ 108 h 313"/>
                <a:gd name="T48" fmla="*/ 24 w 429"/>
                <a:gd name="T49" fmla="*/ 107 h 313"/>
                <a:gd name="T50" fmla="*/ 14 w 429"/>
                <a:gd name="T51" fmla="*/ 109 h 313"/>
                <a:gd name="T52" fmla="*/ 68 w 429"/>
                <a:gd name="T53" fmla="*/ 256 h 313"/>
                <a:gd name="T54" fmla="*/ 84 w 429"/>
                <a:gd name="T55" fmla="*/ 253 h 313"/>
                <a:gd name="T56" fmla="*/ 88 w 429"/>
                <a:gd name="T57" fmla="*/ 253 h 313"/>
                <a:gd name="T58" fmla="*/ 91 w 429"/>
                <a:gd name="T59" fmla="*/ 254 h 313"/>
                <a:gd name="T60" fmla="*/ 94 w 429"/>
                <a:gd name="T61" fmla="*/ 256 h 313"/>
                <a:gd name="T62" fmla="*/ 95 w 429"/>
                <a:gd name="T63" fmla="*/ 259 h 313"/>
                <a:gd name="T64" fmla="*/ 95 w 429"/>
                <a:gd name="T65" fmla="*/ 262 h 313"/>
                <a:gd name="T66" fmla="*/ 95 w 429"/>
                <a:gd name="T67" fmla="*/ 265 h 313"/>
                <a:gd name="T68" fmla="*/ 93 w 429"/>
                <a:gd name="T69" fmla="*/ 267 h 313"/>
                <a:gd name="T70" fmla="*/ 90 w 429"/>
                <a:gd name="T71" fmla="*/ 268 h 313"/>
                <a:gd name="T72" fmla="*/ 87 w 429"/>
                <a:gd name="T73" fmla="*/ 268 h 313"/>
                <a:gd name="T74" fmla="*/ 84 w 429"/>
                <a:gd name="T75" fmla="*/ 267 h 313"/>
                <a:gd name="T76" fmla="*/ 81 w 429"/>
                <a:gd name="T77" fmla="*/ 265 h 313"/>
                <a:gd name="T78" fmla="*/ 79 w 429"/>
                <a:gd name="T79" fmla="*/ 262 h 313"/>
                <a:gd name="T80" fmla="*/ 79 w 429"/>
                <a:gd name="T81" fmla="*/ 259 h 313"/>
                <a:gd name="T82" fmla="*/ 79 w 429"/>
                <a:gd name="T83" fmla="*/ 256 h 313"/>
                <a:gd name="T84" fmla="*/ 81 w 429"/>
                <a:gd name="T85" fmla="*/ 254 h 313"/>
                <a:gd name="T86" fmla="*/ 84 w 429"/>
                <a:gd name="T87" fmla="*/ 253 h 313"/>
                <a:gd name="T88" fmla="*/ 81 w 429"/>
                <a:gd name="T89" fmla="*/ 253 h 313"/>
                <a:gd name="T90" fmla="*/ 75 w 429"/>
                <a:gd name="T91" fmla="*/ 255 h 313"/>
                <a:gd name="T92" fmla="*/ 70 w 429"/>
                <a:gd name="T93" fmla="*/ 256 h 313"/>
                <a:gd name="T94" fmla="*/ 68 w 429"/>
                <a:gd name="T95" fmla="*/ 256 h 313"/>
                <a:gd name="T96" fmla="*/ 88 w 429"/>
                <a:gd name="T97" fmla="*/ 313 h 313"/>
                <a:gd name="T98" fmla="*/ 429 w 429"/>
                <a:gd name="T99" fmla="*/ 246 h 313"/>
                <a:gd name="T100" fmla="*/ 336 w 429"/>
                <a:gd name="T101" fmla="*/ 0 h 313"/>
                <a:gd name="T102" fmla="*/ 0 w 429"/>
                <a:gd name="T103" fmla="*/ 64 h 313"/>
                <a:gd name="T104" fmla="*/ 14 w 429"/>
                <a:gd name="T105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9" h="313">
                  <a:moveTo>
                    <a:pt x="14" y="109"/>
                  </a:moveTo>
                  <a:lnTo>
                    <a:pt x="15" y="109"/>
                  </a:lnTo>
                  <a:lnTo>
                    <a:pt x="18" y="108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3"/>
                  </a:lnTo>
                  <a:lnTo>
                    <a:pt x="20" y="102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1" y="93"/>
                  </a:lnTo>
                  <a:lnTo>
                    <a:pt x="34" y="96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08"/>
                  </a:lnTo>
                  <a:lnTo>
                    <a:pt x="30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14" y="109"/>
                  </a:lnTo>
                  <a:lnTo>
                    <a:pt x="68" y="256"/>
                  </a:lnTo>
                  <a:lnTo>
                    <a:pt x="84" y="253"/>
                  </a:lnTo>
                  <a:lnTo>
                    <a:pt x="88" y="253"/>
                  </a:lnTo>
                  <a:lnTo>
                    <a:pt x="91" y="254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2"/>
                  </a:lnTo>
                  <a:lnTo>
                    <a:pt x="95" y="265"/>
                  </a:lnTo>
                  <a:lnTo>
                    <a:pt x="93" y="267"/>
                  </a:lnTo>
                  <a:lnTo>
                    <a:pt x="90" y="268"/>
                  </a:lnTo>
                  <a:lnTo>
                    <a:pt x="87" y="268"/>
                  </a:lnTo>
                  <a:lnTo>
                    <a:pt x="84" y="267"/>
                  </a:lnTo>
                  <a:lnTo>
                    <a:pt x="81" y="265"/>
                  </a:lnTo>
                  <a:lnTo>
                    <a:pt x="79" y="262"/>
                  </a:lnTo>
                  <a:lnTo>
                    <a:pt x="79" y="259"/>
                  </a:lnTo>
                  <a:lnTo>
                    <a:pt x="79" y="256"/>
                  </a:lnTo>
                  <a:lnTo>
                    <a:pt x="81" y="254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75" y="255"/>
                  </a:lnTo>
                  <a:lnTo>
                    <a:pt x="70" y="256"/>
                  </a:lnTo>
                  <a:lnTo>
                    <a:pt x="68" y="256"/>
                  </a:lnTo>
                  <a:lnTo>
                    <a:pt x="88" y="313"/>
                  </a:lnTo>
                  <a:lnTo>
                    <a:pt x="429" y="246"/>
                  </a:lnTo>
                  <a:lnTo>
                    <a:pt x="336" y="0"/>
                  </a:lnTo>
                  <a:lnTo>
                    <a:pt x="0" y="64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71" name="Freeform 195"/>
            <p:cNvSpPr>
              <a:spLocks/>
            </p:cNvSpPr>
            <p:nvPr/>
          </p:nvSpPr>
          <p:spPr bwMode="auto">
            <a:xfrm>
              <a:off x="3052" y="2952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72" name="Freeform 196"/>
            <p:cNvSpPr>
              <a:spLocks/>
            </p:cNvSpPr>
            <p:nvPr/>
          </p:nvSpPr>
          <p:spPr bwMode="auto">
            <a:xfrm>
              <a:off x="3068" y="2952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73" name="Freeform 197"/>
            <p:cNvSpPr>
              <a:spLocks/>
            </p:cNvSpPr>
            <p:nvPr/>
          </p:nvSpPr>
          <p:spPr bwMode="auto">
            <a:xfrm>
              <a:off x="3074" y="2960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74" name="Freeform 198"/>
            <p:cNvSpPr>
              <a:spLocks/>
            </p:cNvSpPr>
            <p:nvPr/>
          </p:nvSpPr>
          <p:spPr bwMode="auto">
            <a:xfrm>
              <a:off x="3061" y="2963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75" name="Freeform 199"/>
            <p:cNvSpPr>
              <a:spLocks/>
            </p:cNvSpPr>
            <p:nvPr/>
          </p:nvSpPr>
          <p:spPr bwMode="auto">
            <a:xfrm>
              <a:off x="3061" y="2952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76" name="Freeform 200"/>
            <p:cNvSpPr>
              <a:spLocks/>
            </p:cNvSpPr>
            <p:nvPr/>
          </p:nvSpPr>
          <p:spPr bwMode="auto">
            <a:xfrm>
              <a:off x="3049" y="2952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77" name="Freeform 201"/>
            <p:cNvSpPr>
              <a:spLocks/>
            </p:cNvSpPr>
            <p:nvPr/>
          </p:nvSpPr>
          <p:spPr bwMode="auto">
            <a:xfrm>
              <a:off x="3073" y="2945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78" name="Freeform 202"/>
            <p:cNvSpPr>
              <a:spLocks/>
            </p:cNvSpPr>
            <p:nvPr/>
          </p:nvSpPr>
          <p:spPr bwMode="auto">
            <a:xfrm>
              <a:off x="3024" y="2784"/>
              <a:ext cx="90" cy="224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79" name="Freeform 203"/>
            <p:cNvSpPr>
              <a:spLocks/>
            </p:cNvSpPr>
            <p:nvPr/>
          </p:nvSpPr>
          <p:spPr bwMode="auto">
            <a:xfrm>
              <a:off x="3052" y="2956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0" name="Freeform 204"/>
            <p:cNvSpPr>
              <a:spLocks/>
            </p:cNvSpPr>
            <p:nvPr/>
          </p:nvSpPr>
          <p:spPr bwMode="auto">
            <a:xfrm>
              <a:off x="3052" y="2954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1" name="Freeform 205"/>
            <p:cNvSpPr>
              <a:spLocks/>
            </p:cNvSpPr>
            <p:nvPr/>
          </p:nvSpPr>
          <p:spPr bwMode="auto">
            <a:xfrm>
              <a:off x="2990" y="2721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2" name="Freeform 206"/>
            <p:cNvSpPr>
              <a:spLocks/>
            </p:cNvSpPr>
            <p:nvPr/>
          </p:nvSpPr>
          <p:spPr bwMode="auto">
            <a:xfrm>
              <a:off x="3024" y="2742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3" name="Freeform 207"/>
            <p:cNvSpPr>
              <a:spLocks/>
            </p:cNvSpPr>
            <p:nvPr/>
          </p:nvSpPr>
          <p:spPr bwMode="auto">
            <a:xfrm>
              <a:off x="3005" y="2763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4" name="Freeform 208"/>
            <p:cNvSpPr>
              <a:spLocks/>
            </p:cNvSpPr>
            <p:nvPr/>
          </p:nvSpPr>
          <p:spPr bwMode="auto">
            <a:xfrm>
              <a:off x="3013" y="2784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5" name="Freeform 209"/>
            <p:cNvSpPr>
              <a:spLocks/>
            </p:cNvSpPr>
            <p:nvPr/>
          </p:nvSpPr>
          <p:spPr bwMode="auto">
            <a:xfrm>
              <a:off x="3021" y="2804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6" name="Freeform 210"/>
            <p:cNvSpPr>
              <a:spLocks/>
            </p:cNvSpPr>
            <p:nvPr/>
          </p:nvSpPr>
          <p:spPr bwMode="auto">
            <a:xfrm>
              <a:off x="3028" y="2825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7" name="Freeform 211"/>
            <p:cNvSpPr>
              <a:spLocks/>
            </p:cNvSpPr>
            <p:nvPr/>
          </p:nvSpPr>
          <p:spPr bwMode="auto">
            <a:xfrm>
              <a:off x="3036" y="2846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8" name="Freeform 212"/>
            <p:cNvSpPr>
              <a:spLocks/>
            </p:cNvSpPr>
            <p:nvPr/>
          </p:nvSpPr>
          <p:spPr bwMode="auto">
            <a:xfrm>
              <a:off x="3044" y="2867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89" name="Freeform 213"/>
            <p:cNvSpPr>
              <a:spLocks/>
            </p:cNvSpPr>
            <p:nvPr/>
          </p:nvSpPr>
          <p:spPr bwMode="auto">
            <a:xfrm>
              <a:off x="3075" y="2888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90" name="Freeform 214"/>
            <p:cNvSpPr>
              <a:spLocks/>
            </p:cNvSpPr>
            <p:nvPr/>
          </p:nvSpPr>
          <p:spPr bwMode="auto">
            <a:xfrm>
              <a:off x="3059" y="2909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91" name="Freeform 215"/>
            <p:cNvSpPr>
              <a:spLocks/>
            </p:cNvSpPr>
            <p:nvPr/>
          </p:nvSpPr>
          <p:spPr bwMode="auto">
            <a:xfrm>
              <a:off x="3067" y="2930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92" name="Line 216"/>
            <p:cNvSpPr>
              <a:spLocks noChangeShapeType="1"/>
            </p:cNvSpPr>
            <p:nvPr/>
          </p:nvSpPr>
          <p:spPr bwMode="auto">
            <a:xfrm flipH="1" flipV="1">
              <a:off x="3319" y="2698"/>
              <a:ext cx="95" cy="2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93" name="Line 217"/>
            <p:cNvSpPr>
              <a:spLocks noChangeShapeType="1"/>
            </p:cNvSpPr>
            <p:nvPr/>
          </p:nvSpPr>
          <p:spPr bwMode="auto">
            <a:xfrm>
              <a:off x="2982" y="2765"/>
              <a:ext cx="89" cy="249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594" name="Freeform 218"/>
            <p:cNvSpPr>
              <a:spLocks/>
            </p:cNvSpPr>
            <p:nvPr/>
          </p:nvSpPr>
          <p:spPr bwMode="auto">
            <a:xfrm>
              <a:off x="2992" y="2791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95" name="Freeform 219"/>
            <p:cNvSpPr>
              <a:spLocks/>
            </p:cNvSpPr>
            <p:nvPr/>
          </p:nvSpPr>
          <p:spPr bwMode="auto">
            <a:xfrm>
              <a:off x="3008" y="2791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96" name="Freeform 220"/>
            <p:cNvSpPr>
              <a:spLocks/>
            </p:cNvSpPr>
            <p:nvPr/>
          </p:nvSpPr>
          <p:spPr bwMode="auto">
            <a:xfrm>
              <a:off x="3014" y="2799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97" name="Freeform 221"/>
            <p:cNvSpPr>
              <a:spLocks/>
            </p:cNvSpPr>
            <p:nvPr/>
          </p:nvSpPr>
          <p:spPr bwMode="auto">
            <a:xfrm>
              <a:off x="3001" y="2802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98" name="Freeform 222"/>
            <p:cNvSpPr>
              <a:spLocks/>
            </p:cNvSpPr>
            <p:nvPr/>
          </p:nvSpPr>
          <p:spPr bwMode="auto">
            <a:xfrm>
              <a:off x="3001" y="2791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599" name="Freeform 223"/>
            <p:cNvSpPr>
              <a:spLocks/>
            </p:cNvSpPr>
            <p:nvPr/>
          </p:nvSpPr>
          <p:spPr bwMode="auto">
            <a:xfrm>
              <a:off x="2989" y="2791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600" name="Freeform 224"/>
            <p:cNvSpPr>
              <a:spLocks/>
            </p:cNvSpPr>
            <p:nvPr/>
          </p:nvSpPr>
          <p:spPr bwMode="auto">
            <a:xfrm>
              <a:off x="2992" y="2795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601" name="Freeform 225"/>
            <p:cNvSpPr>
              <a:spLocks/>
            </p:cNvSpPr>
            <p:nvPr/>
          </p:nvSpPr>
          <p:spPr bwMode="auto">
            <a:xfrm>
              <a:off x="2992" y="2793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602" name="Line 226"/>
            <p:cNvSpPr>
              <a:spLocks noChangeShapeType="1"/>
            </p:cNvSpPr>
            <p:nvPr/>
          </p:nvSpPr>
          <p:spPr bwMode="auto">
            <a:xfrm flipV="1">
              <a:off x="2982" y="2697"/>
              <a:ext cx="341" cy="6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1603" name="Group 227"/>
          <p:cNvGrpSpPr>
            <a:grpSpLocks/>
          </p:cNvGrpSpPr>
          <p:nvPr/>
        </p:nvGrpSpPr>
        <p:grpSpPr bwMode="auto">
          <a:xfrm>
            <a:off x="4413250" y="1905000"/>
            <a:ext cx="692150" cy="838200"/>
            <a:chOff x="4032" y="2592"/>
            <a:chExt cx="942" cy="1065"/>
          </a:xfrm>
        </p:grpSpPr>
        <p:graphicFrame>
          <p:nvGraphicFramePr>
            <p:cNvPr id="741604" name="Object 228"/>
            <p:cNvGraphicFramePr>
              <a:graphicFrameLocks noChangeAspect="1"/>
            </p:cNvGraphicFramePr>
            <p:nvPr/>
          </p:nvGraphicFramePr>
          <p:xfrm>
            <a:off x="4032" y="2832"/>
            <a:ext cx="558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9" name="Clip" r:id="rId8" imgW="3750840" imgH="3468960" progId="MS_ClipArt_Gallery.2">
                    <p:embed/>
                  </p:oleObj>
                </mc:Choice>
                <mc:Fallback>
                  <p:oleObj name="Clip" r:id="rId8" imgW="375084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832"/>
                          <a:ext cx="558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1605" name="Object 229"/>
            <p:cNvGraphicFramePr>
              <a:graphicFrameLocks noChangeAspect="1"/>
            </p:cNvGraphicFramePr>
            <p:nvPr/>
          </p:nvGraphicFramePr>
          <p:xfrm>
            <a:off x="4416" y="2592"/>
            <a:ext cx="558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0" name="Clip" r:id="rId10" imgW="3750840" imgH="3468960" progId="MS_ClipArt_Gallery.2">
                    <p:embed/>
                  </p:oleObj>
                </mc:Choice>
                <mc:Fallback>
                  <p:oleObj name="Clip" r:id="rId10" imgW="375084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592"/>
                          <a:ext cx="558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1606" name="Object 230"/>
            <p:cNvGraphicFramePr>
              <a:graphicFrameLocks noChangeAspect="1"/>
            </p:cNvGraphicFramePr>
            <p:nvPr/>
          </p:nvGraphicFramePr>
          <p:xfrm>
            <a:off x="4354" y="3141"/>
            <a:ext cx="558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1" name="Clip" r:id="rId11" imgW="3750840" imgH="3468960" progId="MS_ClipArt_Gallery.2">
                    <p:embed/>
                  </p:oleObj>
                </mc:Choice>
                <mc:Fallback>
                  <p:oleObj name="Clip" r:id="rId11" imgW="375084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4" y="3141"/>
                          <a:ext cx="558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1607" name="Group 231"/>
          <p:cNvGrpSpPr>
            <a:grpSpLocks/>
          </p:cNvGrpSpPr>
          <p:nvPr/>
        </p:nvGrpSpPr>
        <p:grpSpPr bwMode="auto">
          <a:xfrm>
            <a:off x="228600" y="2076450"/>
            <a:ext cx="8305800" cy="1981200"/>
            <a:chOff x="144" y="2256"/>
            <a:chExt cx="5232" cy="1248"/>
          </a:xfrm>
        </p:grpSpPr>
        <p:grpSp>
          <p:nvGrpSpPr>
            <p:cNvPr id="741608" name="Group 232"/>
            <p:cNvGrpSpPr>
              <a:grpSpLocks/>
            </p:cNvGrpSpPr>
            <p:nvPr/>
          </p:nvGrpSpPr>
          <p:grpSpPr bwMode="auto">
            <a:xfrm>
              <a:off x="144" y="2256"/>
              <a:ext cx="1248" cy="1248"/>
              <a:chOff x="144" y="2256"/>
              <a:chExt cx="1248" cy="1248"/>
            </a:xfrm>
          </p:grpSpPr>
          <p:grpSp>
            <p:nvGrpSpPr>
              <p:cNvPr id="741609" name="Group 233"/>
              <p:cNvGrpSpPr>
                <a:grpSpLocks/>
              </p:cNvGrpSpPr>
              <p:nvPr/>
            </p:nvGrpSpPr>
            <p:grpSpPr bwMode="auto">
              <a:xfrm>
                <a:off x="144" y="2256"/>
                <a:ext cx="1248" cy="1248"/>
                <a:chOff x="4368" y="2256"/>
                <a:chExt cx="1248" cy="1248"/>
              </a:xfrm>
            </p:grpSpPr>
            <p:sp>
              <p:nvSpPr>
                <p:cNvPr id="741610" name="AutoShape 234"/>
                <p:cNvSpPr>
                  <a:spLocks noChangeArrowheads="1"/>
                </p:cNvSpPr>
                <p:nvPr/>
              </p:nvSpPr>
              <p:spPr bwMode="auto">
                <a:xfrm>
                  <a:off x="4368" y="2256"/>
                  <a:ext cx="1248" cy="960"/>
                </a:xfrm>
                <a:prstGeom prst="parallelogram">
                  <a:avLst>
                    <a:gd name="adj" fmla="val 11405"/>
                  </a:avLst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41611" name="Group 235"/>
                <p:cNvGrpSpPr>
                  <a:grpSpLocks/>
                </p:cNvGrpSpPr>
                <p:nvPr/>
              </p:nvGrpSpPr>
              <p:grpSpPr bwMode="auto">
                <a:xfrm>
                  <a:off x="4512" y="2304"/>
                  <a:ext cx="588" cy="575"/>
                  <a:chOff x="3261" y="1902"/>
                  <a:chExt cx="588" cy="575"/>
                </a:xfrm>
              </p:grpSpPr>
              <p:sp>
                <p:nvSpPr>
                  <p:cNvPr id="741612" name="Freeform 236"/>
                  <p:cNvSpPr>
                    <a:spLocks/>
                  </p:cNvSpPr>
                  <p:nvPr/>
                </p:nvSpPr>
                <p:spPr bwMode="auto">
                  <a:xfrm>
                    <a:off x="3264" y="1964"/>
                    <a:ext cx="546" cy="510"/>
                  </a:xfrm>
                  <a:custGeom>
                    <a:avLst/>
                    <a:gdLst>
                      <a:gd name="T0" fmla="*/ 227 w 1091"/>
                      <a:gd name="T1" fmla="*/ 643 h 1021"/>
                      <a:gd name="T2" fmla="*/ 236 w 1091"/>
                      <a:gd name="T3" fmla="*/ 640 h 1021"/>
                      <a:gd name="T4" fmla="*/ 248 w 1091"/>
                      <a:gd name="T5" fmla="*/ 635 h 1021"/>
                      <a:gd name="T6" fmla="*/ 242 w 1091"/>
                      <a:gd name="T7" fmla="*/ 632 h 1021"/>
                      <a:gd name="T8" fmla="*/ 237 w 1091"/>
                      <a:gd name="T9" fmla="*/ 626 h 1021"/>
                      <a:gd name="T10" fmla="*/ 236 w 1091"/>
                      <a:gd name="T11" fmla="*/ 614 h 1021"/>
                      <a:gd name="T12" fmla="*/ 244 w 1091"/>
                      <a:gd name="T13" fmla="*/ 606 h 1021"/>
                      <a:gd name="T14" fmla="*/ 258 w 1091"/>
                      <a:gd name="T15" fmla="*/ 606 h 1021"/>
                      <a:gd name="T16" fmla="*/ 268 w 1091"/>
                      <a:gd name="T17" fmla="*/ 614 h 1021"/>
                      <a:gd name="T18" fmla="*/ 269 w 1091"/>
                      <a:gd name="T19" fmla="*/ 626 h 1021"/>
                      <a:gd name="T20" fmla="*/ 261 w 1091"/>
                      <a:gd name="T21" fmla="*/ 635 h 1021"/>
                      <a:gd name="T22" fmla="*/ 254 w 1091"/>
                      <a:gd name="T23" fmla="*/ 636 h 1021"/>
                      <a:gd name="T24" fmla="*/ 248 w 1091"/>
                      <a:gd name="T25" fmla="*/ 635 h 1021"/>
                      <a:gd name="T26" fmla="*/ 381 w 1091"/>
                      <a:gd name="T27" fmla="*/ 915 h 1021"/>
                      <a:gd name="T28" fmla="*/ 420 w 1091"/>
                      <a:gd name="T29" fmla="*/ 902 h 1021"/>
                      <a:gd name="T30" fmla="*/ 432 w 1091"/>
                      <a:gd name="T31" fmla="*/ 907 h 1021"/>
                      <a:gd name="T32" fmla="*/ 439 w 1091"/>
                      <a:gd name="T33" fmla="*/ 917 h 1021"/>
                      <a:gd name="T34" fmla="*/ 434 w 1091"/>
                      <a:gd name="T35" fmla="*/ 929 h 1021"/>
                      <a:gd name="T36" fmla="*/ 423 w 1091"/>
                      <a:gd name="T37" fmla="*/ 933 h 1021"/>
                      <a:gd name="T38" fmla="*/ 411 w 1091"/>
                      <a:gd name="T39" fmla="*/ 929 h 1021"/>
                      <a:gd name="T40" fmla="*/ 404 w 1091"/>
                      <a:gd name="T41" fmla="*/ 917 h 1021"/>
                      <a:gd name="T42" fmla="*/ 409 w 1091"/>
                      <a:gd name="T43" fmla="*/ 907 h 1021"/>
                      <a:gd name="T44" fmla="*/ 406 w 1091"/>
                      <a:gd name="T45" fmla="*/ 906 h 1021"/>
                      <a:gd name="T46" fmla="*/ 386 w 1091"/>
                      <a:gd name="T47" fmla="*/ 914 h 1021"/>
                      <a:gd name="T48" fmla="*/ 441 w 1091"/>
                      <a:gd name="T49" fmla="*/ 1021 h 1021"/>
                      <a:gd name="T50" fmla="*/ 650 w 1091"/>
                      <a:gd name="T51" fmla="*/ 0 h 1021"/>
                      <a:gd name="T52" fmla="*/ 50 w 1091"/>
                      <a:gd name="T53" fmla="*/ 333 h 1021"/>
                      <a:gd name="T54" fmla="*/ 58 w 1091"/>
                      <a:gd name="T55" fmla="*/ 330 h 1021"/>
                      <a:gd name="T56" fmla="*/ 67 w 1091"/>
                      <a:gd name="T57" fmla="*/ 326 h 1021"/>
                      <a:gd name="T58" fmla="*/ 67 w 1091"/>
                      <a:gd name="T59" fmla="*/ 316 h 1021"/>
                      <a:gd name="T60" fmla="*/ 75 w 1091"/>
                      <a:gd name="T61" fmla="*/ 308 h 1021"/>
                      <a:gd name="T62" fmla="*/ 87 w 1091"/>
                      <a:gd name="T63" fmla="*/ 309 h 1021"/>
                      <a:gd name="T64" fmla="*/ 98 w 1091"/>
                      <a:gd name="T65" fmla="*/ 317 h 1021"/>
                      <a:gd name="T66" fmla="*/ 99 w 1091"/>
                      <a:gd name="T67" fmla="*/ 329 h 1021"/>
                      <a:gd name="T68" fmla="*/ 91 w 1091"/>
                      <a:gd name="T69" fmla="*/ 338 h 1021"/>
                      <a:gd name="T70" fmla="*/ 77 w 1091"/>
                      <a:gd name="T71" fmla="*/ 336 h 1021"/>
                      <a:gd name="T72" fmla="*/ 67 w 1091"/>
                      <a:gd name="T73" fmla="*/ 326 h 1021"/>
                      <a:gd name="T74" fmla="*/ 59 w 1091"/>
                      <a:gd name="T75" fmla="*/ 330 h 1021"/>
                      <a:gd name="T76" fmla="*/ 50 w 1091"/>
                      <a:gd name="T77" fmla="*/ 333 h 10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1091" h="1021">
                        <a:moveTo>
                          <a:pt x="50" y="333"/>
                        </a:moveTo>
                        <a:lnTo>
                          <a:pt x="227" y="643"/>
                        </a:lnTo>
                        <a:lnTo>
                          <a:pt x="229" y="642"/>
                        </a:lnTo>
                        <a:lnTo>
                          <a:pt x="236" y="640"/>
                        </a:lnTo>
                        <a:lnTo>
                          <a:pt x="243" y="637"/>
                        </a:lnTo>
                        <a:lnTo>
                          <a:pt x="248" y="635"/>
                        </a:lnTo>
                        <a:lnTo>
                          <a:pt x="244" y="633"/>
                        </a:lnTo>
                        <a:lnTo>
                          <a:pt x="242" y="632"/>
                        </a:lnTo>
                        <a:lnTo>
                          <a:pt x="239" y="629"/>
                        </a:lnTo>
                        <a:lnTo>
                          <a:pt x="237" y="626"/>
                        </a:lnTo>
                        <a:lnTo>
                          <a:pt x="235" y="620"/>
                        </a:lnTo>
                        <a:lnTo>
                          <a:pt x="236" y="614"/>
                        </a:lnTo>
                        <a:lnTo>
                          <a:pt x="239" y="610"/>
                        </a:lnTo>
                        <a:lnTo>
                          <a:pt x="244" y="606"/>
                        </a:lnTo>
                        <a:lnTo>
                          <a:pt x="251" y="605"/>
                        </a:lnTo>
                        <a:lnTo>
                          <a:pt x="258" y="606"/>
                        </a:lnTo>
                        <a:lnTo>
                          <a:pt x="264" y="610"/>
                        </a:lnTo>
                        <a:lnTo>
                          <a:pt x="268" y="614"/>
                        </a:lnTo>
                        <a:lnTo>
                          <a:pt x="269" y="620"/>
                        </a:lnTo>
                        <a:lnTo>
                          <a:pt x="269" y="626"/>
                        </a:lnTo>
                        <a:lnTo>
                          <a:pt x="266" y="632"/>
                        </a:lnTo>
                        <a:lnTo>
                          <a:pt x="261" y="635"/>
                        </a:lnTo>
                        <a:lnTo>
                          <a:pt x="258" y="636"/>
                        </a:lnTo>
                        <a:lnTo>
                          <a:pt x="254" y="636"/>
                        </a:lnTo>
                        <a:lnTo>
                          <a:pt x="251" y="636"/>
                        </a:lnTo>
                        <a:lnTo>
                          <a:pt x="248" y="635"/>
                        </a:lnTo>
                        <a:lnTo>
                          <a:pt x="227" y="643"/>
                        </a:lnTo>
                        <a:lnTo>
                          <a:pt x="381" y="915"/>
                        </a:lnTo>
                        <a:lnTo>
                          <a:pt x="413" y="904"/>
                        </a:lnTo>
                        <a:lnTo>
                          <a:pt x="420" y="902"/>
                        </a:lnTo>
                        <a:lnTo>
                          <a:pt x="426" y="904"/>
                        </a:lnTo>
                        <a:lnTo>
                          <a:pt x="432" y="907"/>
                        </a:lnTo>
                        <a:lnTo>
                          <a:pt x="436" y="912"/>
                        </a:lnTo>
                        <a:lnTo>
                          <a:pt x="439" y="917"/>
                        </a:lnTo>
                        <a:lnTo>
                          <a:pt x="437" y="923"/>
                        </a:lnTo>
                        <a:lnTo>
                          <a:pt x="434" y="929"/>
                        </a:lnTo>
                        <a:lnTo>
                          <a:pt x="429" y="932"/>
                        </a:lnTo>
                        <a:lnTo>
                          <a:pt x="423" y="933"/>
                        </a:lnTo>
                        <a:lnTo>
                          <a:pt x="417" y="932"/>
                        </a:lnTo>
                        <a:lnTo>
                          <a:pt x="411" y="929"/>
                        </a:lnTo>
                        <a:lnTo>
                          <a:pt x="406" y="923"/>
                        </a:lnTo>
                        <a:lnTo>
                          <a:pt x="404" y="917"/>
                        </a:lnTo>
                        <a:lnTo>
                          <a:pt x="405" y="912"/>
                        </a:lnTo>
                        <a:lnTo>
                          <a:pt x="409" y="907"/>
                        </a:lnTo>
                        <a:lnTo>
                          <a:pt x="413" y="904"/>
                        </a:lnTo>
                        <a:lnTo>
                          <a:pt x="406" y="906"/>
                        </a:lnTo>
                        <a:lnTo>
                          <a:pt x="396" y="909"/>
                        </a:lnTo>
                        <a:lnTo>
                          <a:pt x="386" y="914"/>
                        </a:lnTo>
                        <a:lnTo>
                          <a:pt x="381" y="915"/>
                        </a:lnTo>
                        <a:lnTo>
                          <a:pt x="441" y="1021"/>
                        </a:lnTo>
                        <a:lnTo>
                          <a:pt x="1091" y="777"/>
                        </a:lnTo>
                        <a:lnTo>
                          <a:pt x="650" y="0"/>
                        </a:lnTo>
                        <a:lnTo>
                          <a:pt x="0" y="245"/>
                        </a:lnTo>
                        <a:lnTo>
                          <a:pt x="50" y="333"/>
                        </a:lnTo>
                        <a:lnTo>
                          <a:pt x="52" y="332"/>
                        </a:lnTo>
                        <a:lnTo>
                          <a:pt x="58" y="330"/>
                        </a:lnTo>
                        <a:lnTo>
                          <a:pt x="63" y="328"/>
                        </a:lnTo>
                        <a:lnTo>
                          <a:pt x="67" y="326"/>
                        </a:lnTo>
                        <a:lnTo>
                          <a:pt x="66" y="321"/>
                        </a:lnTo>
                        <a:lnTo>
                          <a:pt x="67" y="316"/>
                        </a:lnTo>
                        <a:lnTo>
                          <a:pt x="70" y="311"/>
                        </a:lnTo>
                        <a:lnTo>
                          <a:pt x="75" y="308"/>
                        </a:lnTo>
                        <a:lnTo>
                          <a:pt x="82" y="307"/>
                        </a:lnTo>
                        <a:lnTo>
                          <a:pt x="87" y="309"/>
                        </a:lnTo>
                        <a:lnTo>
                          <a:pt x="93" y="313"/>
                        </a:lnTo>
                        <a:lnTo>
                          <a:pt x="98" y="317"/>
                        </a:lnTo>
                        <a:lnTo>
                          <a:pt x="100" y="323"/>
                        </a:lnTo>
                        <a:lnTo>
                          <a:pt x="99" y="329"/>
                        </a:lnTo>
                        <a:lnTo>
                          <a:pt x="96" y="335"/>
                        </a:lnTo>
                        <a:lnTo>
                          <a:pt x="91" y="338"/>
                        </a:lnTo>
                        <a:lnTo>
                          <a:pt x="84" y="338"/>
                        </a:lnTo>
                        <a:lnTo>
                          <a:pt x="77" y="336"/>
                        </a:lnTo>
                        <a:lnTo>
                          <a:pt x="71" y="332"/>
                        </a:lnTo>
                        <a:lnTo>
                          <a:pt x="67" y="326"/>
                        </a:lnTo>
                        <a:lnTo>
                          <a:pt x="64" y="328"/>
                        </a:lnTo>
                        <a:lnTo>
                          <a:pt x="59" y="330"/>
                        </a:lnTo>
                        <a:lnTo>
                          <a:pt x="52" y="332"/>
                        </a:lnTo>
                        <a:lnTo>
                          <a:pt x="50" y="3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13" name="Freeform 237"/>
                  <p:cNvSpPr>
                    <a:spLocks/>
                  </p:cNvSpPr>
                  <p:nvPr/>
                </p:nvSpPr>
                <p:spPr bwMode="auto">
                  <a:xfrm>
                    <a:off x="3287" y="2129"/>
                    <a:ext cx="92" cy="159"/>
                  </a:xfrm>
                  <a:custGeom>
                    <a:avLst/>
                    <a:gdLst>
                      <a:gd name="T0" fmla="*/ 180 w 184"/>
                      <a:gd name="T1" fmla="*/ 308 h 318"/>
                      <a:gd name="T2" fmla="*/ 184 w 184"/>
                      <a:gd name="T3" fmla="*/ 310 h 318"/>
                      <a:gd name="T4" fmla="*/ 7 w 184"/>
                      <a:gd name="T5" fmla="*/ 0 h 318"/>
                      <a:gd name="T6" fmla="*/ 0 w 184"/>
                      <a:gd name="T7" fmla="*/ 5 h 318"/>
                      <a:gd name="T8" fmla="*/ 177 w 184"/>
                      <a:gd name="T9" fmla="*/ 315 h 318"/>
                      <a:gd name="T10" fmla="*/ 182 w 184"/>
                      <a:gd name="T11" fmla="*/ 317 h 318"/>
                      <a:gd name="T12" fmla="*/ 177 w 184"/>
                      <a:gd name="T13" fmla="*/ 315 h 318"/>
                      <a:gd name="T14" fmla="*/ 180 w 184"/>
                      <a:gd name="T15" fmla="*/ 318 h 318"/>
                      <a:gd name="T16" fmla="*/ 182 w 184"/>
                      <a:gd name="T17" fmla="*/ 317 h 318"/>
                      <a:gd name="T18" fmla="*/ 180 w 184"/>
                      <a:gd name="T19" fmla="*/ 308 h 3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4" h="318">
                        <a:moveTo>
                          <a:pt x="180" y="308"/>
                        </a:moveTo>
                        <a:lnTo>
                          <a:pt x="184" y="310"/>
                        </a:lnTo>
                        <a:lnTo>
                          <a:pt x="7" y="0"/>
                        </a:lnTo>
                        <a:lnTo>
                          <a:pt x="0" y="5"/>
                        </a:lnTo>
                        <a:lnTo>
                          <a:pt x="177" y="315"/>
                        </a:lnTo>
                        <a:lnTo>
                          <a:pt x="182" y="317"/>
                        </a:lnTo>
                        <a:lnTo>
                          <a:pt x="177" y="315"/>
                        </a:lnTo>
                        <a:lnTo>
                          <a:pt x="180" y="318"/>
                        </a:lnTo>
                        <a:lnTo>
                          <a:pt x="182" y="317"/>
                        </a:lnTo>
                        <a:lnTo>
                          <a:pt x="180" y="3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14" name="Freeform 238"/>
                  <p:cNvSpPr>
                    <a:spLocks/>
                  </p:cNvSpPr>
                  <p:nvPr/>
                </p:nvSpPr>
                <p:spPr bwMode="auto">
                  <a:xfrm>
                    <a:off x="3377" y="2279"/>
                    <a:ext cx="18" cy="8"/>
                  </a:xfrm>
                  <a:custGeom>
                    <a:avLst/>
                    <a:gdLst>
                      <a:gd name="T0" fmla="*/ 19 w 35"/>
                      <a:gd name="T1" fmla="*/ 9 h 17"/>
                      <a:gd name="T2" fmla="*/ 20 w 35"/>
                      <a:gd name="T3" fmla="*/ 0 h 17"/>
                      <a:gd name="T4" fmla="*/ 16 w 35"/>
                      <a:gd name="T5" fmla="*/ 2 h 17"/>
                      <a:gd name="T6" fmla="*/ 9 w 35"/>
                      <a:gd name="T7" fmla="*/ 4 h 17"/>
                      <a:gd name="T8" fmla="*/ 2 w 35"/>
                      <a:gd name="T9" fmla="*/ 6 h 17"/>
                      <a:gd name="T10" fmla="*/ 0 w 35"/>
                      <a:gd name="T11" fmla="*/ 8 h 17"/>
                      <a:gd name="T12" fmla="*/ 2 w 35"/>
                      <a:gd name="T13" fmla="*/ 17 h 17"/>
                      <a:gd name="T14" fmla="*/ 4 w 35"/>
                      <a:gd name="T15" fmla="*/ 16 h 17"/>
                      <a:gd name="T16" fmla="*/ 11 w 35"/>
                      <a:gd name="T17" fmla="*/ 13 h 17"/>
                      <a:gd name="T18" fmla="*/ 18 w 35"/>
                      <a:gd name="T19" fmla="*/ 11 h 17"/>
                      <a:gd name="T20" fmla="*/ 23 w 35"/>
                      <a:gd name="T21" fmla="*/ 9 h 17"/>
                      <a:gd name="T22" fmla="*/ 24 w 35"/>
                      <a:gd name="T23" fmla="*/ 0 h 17"/>
                      <a:gd name="T24" fmla="*/ 23 w 35"/>
                      <a:gd name="T25" fmla="*/ 9 h 17"/>
                      <a:gd name="T26" fmla="*/ 35 w 35"/>
                      <a:gd name="T27" fmla="*/ 5 h 17"/>
                      <a:gd name="T28" fmla="*/ 23 w 35"/>
                      <a:gd name="T29" fmla="*/ 1 h 17"/>
                      <a:gd name="T30" fmla="*/ 19 w 35"/>
                      <a:gd name="T31" fmla="*/ 9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5" h="17">
                        <a:moveTo>
                          <a:pt x="19" y="9"/>
                        </a:moveTo>
                        <a:lnTo>
                          <a:pt x="20" y="0"/>
                        </a:lnTo>
                        <a:lnTo>
                          <a:pt x="16" y="2"/>
                        </a:lnTo>
                        <a:lnTo>
                          <a:pt x="9" y="4"/>
                        </a:lnTo>
                        <a:lnTo>
                          <a:pt x="2" y="6"/>
                        </a:lnTo>
                        <a:lnTo>
                          <a:pt x="0" y="8"/>
                        </a:lnTo>
                        <a:lnTo>
                          <a:pt x="2" y="17"/>
                        </a:lnTo>
                        <a:lnTo>
                          <a:pt x="4" y="16"/>
                        </a:lnTo>
                        <a:lnTo>
                          <a:pt x="11" y="13"/>
                        </a:lnTo>
                        <a:lnTo>
                          <a:pt x="18" y="11"/>
                        </a:lnTo>
                        <a:lnTo>
                          <a:pt x="23" y="9"/>
                        </a:lnTo>
                        <a:lnTo>
                          <a:pt x="24" y="0"/>
                        </a:lnTo>
                        <a:lnTo>
                          <a:pt x="23" y="9"/>
                        </a:lnTo>
                        <a:lnTo>
                          <a:pt x="35" y="5"/>
                        </a:lnTo>
                        <a:lnTo>
                          <a:pt x="23" y="1"/>
                        </a:lnTo>
                        <a:lnTo>
                          <a:pt x="19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15" name="Freeform 239"/>
                  <p:cNvSpPr>
                    <a:spLocks/>
                  </p:cNvSpPr>
                  <p:nvPr/>
                </p:nvSpPr>
                <p:spPr bwMode="auto">
                  <a:xfrm>
                    <a:off x="3380" y="2275"/>
                    <a:ext cx="9" cy="8"/>
                  </a:xfrm>
                  <a:custGeom>
                    <a:avLst/>
                    <a:gdLst>
                      <a:gd name="T0" fmla="*/ 1 w 17"/>
                      <a:gd name="T1" fmla="*/ 4 h 16"/>
                      <a:gd name="T2" fmla="*/ 0 w 17"/>
                      <a:gd name="T3" fmla="*/ 4 h 16"/>
                      <a:gd name="T4" fmla="*/ 3 w 17"/>
                      <a:gd name="T5" fmla="*/ 8 h 16"/>
                      <a:gd name="T6" fmla="*/ 6 w 17"/>
                      <a:gd name="T7" fmla="*/ 11 h 16"/>
                      <a:gd name="T8" fmla="*/ 9 w 17"/>
                      <a:gd name="T9" fmla="*/ 12 h 16"/>
                      <a:gd name="T10" fmla="*/ 12 w 17"/>
                      <a:gd name="T11" fmla="*/ 16 h 16"/>
                      <a:gd name="T12" fmla="*/ 17 w 17"/>
                      <a:gd name="T13" fmla="*/ 7 h 16"/>
                      <a:gd name="T14" fmla="*/ 13 w 17"/>
                      <a:gd name="T15" fmla="*/ 5 h 16"/>
                      <a:gd name="T16" fmla="*/ 11 w 17"/>
                      <a:gd name="T17" fmla="*/ 4 h 16"/>
                      <a:gd name="T18" fmla="*/ 10 w 17"/>
                      <a:gd name="T19" fmla="*/ 3 h 16"/>
                      <a:gd name="T20" fmla="*/ 9 w 17"/>
                      <a:gd name="T21" fmla="*/ 0 h 16"/>
                      <a:gd name="T22" fmla="*/ 8 w 17"/>
                      <a:gd name="T23" fmla="*/ 0 h 16"/>
                      <a:gd name="T24" fmla="*/ 1 w 17"/>
                      <a:gd name="T25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" h="16">
                        <a:moveTo>
                          <a:pt x="1" y="4"/>
                        </a:moveTo>
                        <a:lnTo>
                          <a:pt x="0" y="4"/>
                        </a:lnTo>
                        <a:lnTo>
                          <a:pt x="3" y="8"/>
                        </a:lnTo>
                        <a:lnTo>
                          <a:pt x="6" y="11"/>
                        </a:lnTo>
                        <a:lnTo>
                          <a:pt x="9" y="12"/>
                        </a:lnTo>
                        <a:lnTo>
                          <a:pt x="12" y="16"/>
                        </a:lnTo>
                        <a:lnTo>
                          <a:pt x="17" y="7"/>
                        </a:lnTo>
                        <a:lnTo>
                          <a:pt x="13" y="5"/>
                        </a:lnTo>
                        <a:lnTo>
                          <a:pt x="11" y="4"/>
                        </a:lnTo>
                        <a:lnTo>
                          <a:pt x="10" y="3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16" name="Freeform 240"/>
                  <p:cNvSpPr>
                    <a:spLocks/>
                  </p:cNvSpPr>
                  <p:nvPr/>
                </p:nvSpPr>
                <p:spPr bwMode="auto">
                  <a:xfrm>
                    <a:off x="3379" y="2264"/>
                    <a:ext cx="8" cy="14"/>
                  </a:xfrm>
                  <a:custGeom>
                    <a:avLst/>
                    <a:gdLst>
                      <a:gd name="T0" fmla="*/ 13 w 15"/>
                      <a:gd name="T1" fmla="*/ 0 h 26"/>
                      <a:gd name="T2" fmla="*/ 13 w 15"/>
                      <a:gd name="T3" fmla="*/ 0 h 26"/>
                      <a:gd name="T4" fmla="*/ 6 w 15"/>
                      <a:gd name="T5" fmla="*/ 4 h 26"/>
                      <a:gd name="T6" fmla="*/ 1 w 15"/>
                      <a:gd name="T7" fmla="*/ 11 h 26"/>
                      <a:gd name="T8" fmla="*/ 0 w 15"/>
                      <a:gd name="T9" fmla="*/ 18 h 26"/>
                      <a:gd name="T10" fmla="*/ 4 w 15"/>
                      <a:gd name="T11" fmla="*/ 26 h 26"/>
                      <a:gd name="T12" fmla="*/ 11 w 15"/>
                      <a:gd name="T13" fmla="*/ 22 h 26"/>
                      <a:gd name="T14" fmla="*/ 9 w 15"/>
                      <a:gd name="T15" fmla="*/ 18 h 26"/>
                      <a:gd name="T16" fmla="*/ 11 w 15"/>
                      <a:gd name="T17" fmla="*/ 14 h 26"/>
                      <a:gd name="T18" fmla="*/ 13 w 15"/>
                      <a:gd name="T19" fmla="*/ 11 h 26"/>
                      <a:gd name="T20" fmla="*/ 15 w 15"/>
                      <a:gd name="T21" fmla="*/ 9 h 26"/>
                      <a:gd name="T22" fmla="*/ 15 w 15"/>
                      <a:gd name="T23" fmla="*/ 9 h 26"/>
                      <a:gd name="T24" fmla="*/ 13 w 15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26">
                        <a:moveTo>
                          <a:pt x="13" y="0"/>
                        </a:moveTo>
                        <a:lnTo>
                          <a:pt x="13" y="0"/>
                        </a:lnTo>
                        <a:lnTo>
                          <a:pt x="6" y="4"/>
                        </a:lnTo>
                        <a:lnTo>
                          <a:pt x="1" y="11"/>
                        </a:lnTo>
                        <a:lnTo>
                          <a:pt x="0" y="18"/>
                        </a:lnTo>
                        <a:lnTo>
                          <a:pt x="4" y="26"/>
                        </a:lnTo>
                        <a:lnTo>
                          <a:pt x="11" y="22"/>
                        </a:lnTo>
                        <a:lnTo>
                          <a:pt x="9" y="18"/>
                        </a:lnTo>
                        <a:lnTo>
                          <a:pt x="11" y="14"/>
                        </a:lnTo>
                        <a:lnTo>
                          <a:pt x="13" y="11"/>
                        </a:lnTo>
                        <a:lnTo>
                          <a:pt x="15" y="9"/>
                        </a:lnTo>
                        <a:lnTo>
                          <a:pt x="15" y="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17" name="Freeform 241"/>
                  <p:cNvSpPr>
                    <a:spLocks/>
                  </p:cNvSpPr>
                  <p:nvPr/>
                </p:nvSpPr>
                <p:spPr bwMode="auto">
                  <a:xfrm>
                    <a:off x="3385" y="2264"/>
                    <a:ext cx="15" cy="8"/>
                  </a:xfrm>
                  <a:custGeom>
                    <a:avLst/>
                    <a:gdLst>
                      <a:gd name="T0" fmla="*/ 30 w 30"/>
                      <a:gd name="T1" fmla="*/ 12 h 16"/>
                      <a:gd name="T2" fmla="*/ 29 w 30"/>
                      <a:gd name="T3" fmla="*/ 11 h 16"/>
                      <a:gd name="T4" fmla="*/ 23 w 30"/>
                      <a:gd name="T5" fmla="*/ 5 h 16"/>
                      <a:gd name="T6" fmla="*/ 16 w 30"/>
                      <a:gd name="T7" fmla="*/ 1 h 16"/>
                      <a:gd name="T8" fmla="*/ 8 w 30"/>
                      <a:gd name="T9" fmla="*/ 0 h 16"/>
                      <a:gd name="T10" fmla="*/ 0 w 30"/>
                      <a:gd name="T11" fmla="*/ 1 h 16"/>
                      <a:gd name="T12" fmla="*/ 2 w 30"/>
                      <a:gd name="T13" fmla="*/ 10 h 16"/>
                      <a:gd name="T14" fmla="*/ 8 w 30"/>
                      <a:gd name="T15" fmla="*/ 9 h 16"/>
                      <a:gd name="T16" fmla="*/ 14 w 30"/>
                      <a:gd name="T17" fmla="*/ 10 h 16"/>
                      <a:gd name="T18" fmla="*/ 18 w 30"/>
                      <a:gd name="T19" fmla="*/ 12 h 16"/>
                      <a:gd name="T20" fmla="*/ 22 w 30"/>
                      <a:gd name="T21" fmla="*/ 16 h 16"/>
                      <a:gd name="T22" fmla="*/ 21 w 30"/>
                      <a:gd name="T23" fmla="*/ 15 h 16"/>
                      <a:gd name="T24" fmla="*/ 30 w 30"/>
                      <a:gd name="T25" fmla="*/ 1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0" h="16">
                        <a:moveTo>
                          <a:pt x="30" y="12"/>
                        </a:moveTo>
                        <a:lnTo>
                          <a:pt x="29" y="11"/>
                        </a:lnTo>
                        <a:lnTo>
                          <a:pt x="23" y="5"/>
                        </a:lnTo>
                        <a:lnTo>
                          <a:pt x="16" y="1"/>
                        </a:lnTo>
                        <a:lnTo>
                          <a:pt x="8" y="0"/>
                        </a:lnTo>
                        <a:lnTo>
                          <a:pt x="0" y="1"/>
                        </a:lnTo>
                        <a:lnTo>
                          <a:pt x="2" y="10"/>
                        </a:lnTo>
                        <a:lnTo>
                          <a:pt x="8" y="9"/>
                        </a:lnTo>
                        <a:lnTo>
                          <a:pt x="14" y="10"/>
                        </a:lnTo>
                        <a:lnTo>
                          <a:pt x="18" y="12"/>
                        </a:lnTo>
                        <a:lnTo>
                          <a:pt x="22" y="16"/>
                        </a:lnTo>
                        <a:lnTo>
                          <a:pt x="21" y="15"/>
                        </a:lnTo>
                        <a:lnTo>
                          <a:pt x="3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18" name="Freeform 242"/>
                  <p:cNvSpPr>
                    <a:spLocks/>
                  </p:cNvSpPr>
                  <p:nvPr/>
                </p:nvSpPr>
                <p:spPr bwMode="auto">
                  <a:xfrm>
                    <a:off x="3394" y="2270"/>
                    <a:ext cx="7" cy="13"/>
                  </a:xfrm>
                  <a:custGeom>
                    <a:avLst/>
                    <a:gdLst>
                      <a:gd name="T0" fmla="*/ 2 w 14"/>
                      <a:gd name="T1" fmla="*/ 27 h 27"/>
                      <a:gd name="T2" fmla="*/ 2 w 14"/>
                      <a:gd name="T3" fmla="*/ 27 h 27"/>
                      <a:gd name="T4" fmla="*/ 9 w 14"/>
                      <a:gd name="T5" fmla="*/ 21 h 27"/>
                      <a:gd name="T6" fmla="*/ 14 w 14"/>
                      <a:gd name="T7" fmla="*/ 14 h 27"/>
                      <a:gd name="T8" fmla="*/ 14 w 14"/>
                      <a:gd name="T9" fmla="*/ 7 h 27"/>
                      <a:gd name="T10" fmla="*/ 13 w 14"/>
                      <a:gd name="T11" fmla="*/ 0 h 27"/>
                      <a:gd name="T12" fmla="*/ 4 w 14"/>
                      <a:gd name="T13" fmla="*/ 3 h 27"/>
                      <a:gd name="T14" fmla="*/ 5 w 14"/>
                      <a:gd name="T15" fmla="*/ 7 h 27"/>
                      <a:gd name="T16" fmla="*/ 5 w 14"/>
                      <a:gd name="T17" fmla="*/ 12 h 27"/>
                      <a:gd name="T18" fmla="*/ 2 w 14"/>
                      <a:gd name="T19" fmla="*/ 16 h 27"/>
                      <a:gd name="T20" fmla="*/ 0 w 14"/>
                      <a:gd name="T21" fmla="*/ 18 h 27"/>
                      <a:gd name="T22" fmla="*/ 0 w 14"/>
                      <a:gd name="T23" fmla="*/ 18 h 27"/>
                      <a:gd name="T24" fmla="*/ 2 w 14"/>
                      <a:gd name="T25" fmla="*/ 27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" h="27">
                        <a:moveTo>
                          <a:pt x="2" y="27"/>
                        </a:moveTo>
                        <a:lnTo>
                          <a:pt x="2" y="27"/>
                        </a:lnTo>
                        <a:lnTo>
                          <a:pt x="9" y="21"/>
                        </a:lnTo>
                        <a:lnTo>
                          <a:pt x="14" y="14"/>
                        </a:lnTo>
                        <a:lnTo>
                          <a:pt x="14" y="7"/>
                        </a:lnTo>
                        <a:lnTo>
                          <a:pt x="13" y="0"/>
                        </a:lnTo>
                        <a:lnTo>
                          <a:pt x="4" y="3"/>
                        </a:lnTo>
                        <a:lnTo>
                          <a:pt x="5" y="7"/>
                        </a:lnTo>
                        <a:lnTo>
                          <a:pt x="5" y="12"/>
                        </a:lnTo>
                        <a:lnTo>
                          <a:pt x="2" y="16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2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19" name="Freeform 243"/>
                  <p:cNvSpPr>
                    <a:spLocks/>
                  </p:cNvSpPr>
                  <p:nvPr/>
                </p:nvSpPr>
                <p:spPr bwMode="auto">
                  <a:xfrm>
                    <a:off x="3387" y="2279"/>
                    <a:ext cx="8" cy="5"/>
                  </a:xfrm>
                  <a:custGeom>
                    <a:avLst/>
                    <a:gdLst>
                      <a:gd name="T0" fmla="*/ 3 w 16"/>
                      <a:gd name="T1" fmla="*/ 9 h 10"/>
                      <a:gd name="T2" fmla="*/ 0 w 16"/>
                      <a:gd name="T3" fmla="*/ 9 h 10"/>
                      <a:gd name="T4" fmla="*/ 5 w 16"/>
                      <a:gd name="T5" fmla="*/ 10 h 10"/>
                      <a:gd name="T6" fmla="*/ 8 w 16"/>
                      <a:gd name="T7" fmla="*/ 10 h 10"/>
                      <a:gd name="T8" fmla="*/ 12 w 16"/>
                      <a:gd name="T9" fmla="*/ 10 h 10"/>
                      <a:gd name="T10" fmla="*/ 16 w 16"/>
                      <a:gd name="T11" fmla="*/ 9 h 10"/>
                      <a:gd name="T12" fmla="*/ 14 w 16"/>
                      <a:gd name="T13" fmla="*/ 0 h 10"/>
                      <a:gd name="T14" fmla="*/ 12 w 16"/>
                      <a:gd name="T15" fmla="*/ 1 h 10"/>
                      <a:gd name="T16" fmla="*/ 8 w 16"/>
                      <a:gd name="T17" fmla="*/ 1 h 10"/>
                      <a:gd name="T18" fmla="*/ 5 w 16"/>
                      <a:gd name="T19" fmla="*/ 1 h 10"/>
                      <a:gd name="T20" fmla="*/ 3 w 16"/>
                      <a:gd name="T21" fmla="*/ 0 h 10"/>
                      <a:gd name="T22" fmla="*/ 0 w 16"/>
                      <a:gd name="T23" fmla="*/ 0 h 10"/>
                      <a:gd name="T24" fmla="*/ 3 w 16"/>
                      <a:gd name="T25" fmla="*/ 0 h 10"/>
                      <a:gd name="T26" fmla="*/ 2 w 16"/>
                      <a:gd name="T27" fmla="*/ 0 h 10"/>
                      <a:gd name="T28" fmla="*/ 0 w 16"/>
                      <a:gd name="T29" fmla="*/ 0 h 10"/>
                      <a:gd name="T30" fmla="*/ 3 w 16"/>
                      <a:gd name="T31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6" h="10">
                        <a:moveTo>
                          <a:pt x="3" y="9"/>
                        </a:moveTo>
                        <a:lnTo>
                          <a:pt x="0" y="9"/>
                        </a:lnTo>
                        <a:lnTo>
                          <a:pt x="5" y="10"/>
                        </a:lnTo>
                        <a:lnTo>
                          <a:pt x="8" y="10"/>
                        </a:lnTo>
                        <a:lnTo>
                          <a:pt x="12" y="10"/>
                        </a:lnTo>
                        <a:lnTo>
                          <a:pt x="16" y="9"/>
                        </a:lnTo>
                        <a:lnTo>
                          <a:pt x="14" y="0"/>
                        </a:lnTo>
                        <a:lnTo>
                          <a:pt x="12" y="1"/>
                        </a:lnTo>
                        <a:lnTo>
                          <a:pt x="8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0" name="Freeform 244"/>
                  <p:cNvSpPr>
                    <a:spLocks/>
                  </p:cNvSpPr>
                  <p:nvPr/>
                </p:nvSpPr>
                <p:spPr bwMode="auto">
                  <a:xfrm>
                    <a:off x="3374" y="2279"/>
                    <a:ext cx="14" cy="8"/>
                  </a:xfrm>
                  <a:custGeom>
                    <a:avLst/>
                    <a:gdLst>
                      <a:gd name="T0" fmla="*/ 10 w 29"/>
                      <a:gd name="T1" fmla="*/ 10 h 17"/>
                      <a:gd name="T2" fmla="*/ 8 w 29"/>
                      <a:gd name="T3" fmla="*/ 17 h 17"/>
                      <a:gd name="T4" fmla="*/ 29 w 29"/>
                      <a:gd name="T5" fmla="*/ 9 h 17"/>
                      <a:gd name="T6" fmla="*/ 26 w 29"/>
                      <a:gd name="T7" fmla="*/ 0 h 17"/>
                      <a:gd name="T8" fmla="*/ 6 w 29"/>
                      <a:gd name="T9" fmla="*/ 8 h 17"/>
                      <a:gd name="T10" fmla="*/ 3 w 29"/>
                      <a:gd name="T11" fmla="*/ 15 h 17"/>
                      <a:gd name="T12" fmla="*/ 6 w 29"/>
                      <a:gd name="T13" fmla="*/ 8 h 17"/>
                      <a:gd name="T14" fmla="*/ 0 w 29"/>
                      <a:gd name="T15" fmla="*/ 10 h 17"/>
                      <a:gd name="T16" fmla="*/ 3 w 29"/>
                      <a:gd name="T17" fmla="*/ 15 h 17"/>
                      <a:gd name="T18" fmla="*/ 10 w 29"/>
                      <a:gd name="T19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" h="17">
                        <a:moveTo>
                          <a:pt x="10" y="10"/>
                        </a:moveTo>
                        <a:lnTo>
                          <a:pt x="8" y="17"/>
                        </a:lnTo>
                        <a:lnTo>
                          <a:pt x="29" y="9"/>
                        </a:lnTo>
                        <a:lnTo>
                          <a:pt x="26" y="0"/>
                        </a:lnTo>
                        <a:lnTo>
                          <a:pt x="6" y="8"/>
                        </a:lnTo>
                        <a:lnTo>
                          <a:pt x="3" y="15"/>
                        </a:lnTo>
                        <a:lnTo>
                          <a:pt x="6" y="8"/>
                        </a:lnTo>
                        <a:lnTo>
                          <a:pt x="0" y="10"/>
                        </a:lnTo>
                        <a:lnTo>
                          <a:pt x="3" y="15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1" name="Freeform 245"/>
                  <p:cNvSpPr>
                    <a:spLocks/>
                  </p:cNvSpPr>
                  <p:nvPr/>
                </p:nvSpPr>
                <p:spPr bwMode="auto">
                  <a:xfrm>
                    <a:off x="3376" y="2284"/>
                    <a:ext cx="80" cy="140"/>
                  </a:xfrm>
                  <a:custGeom>
                    <a:avLst/>
                    <a:gdLst>
                      <a:gd name="T0" fmla="*/ 157 w 162"/>
                      <a:gd name="T1" fmla="*/ 269 h 280"/>
                      <a:gd name="T2" fmla="*/ 162 w 162"/>
                      <a:gd name="T3" fmla="*/ 272 h 280"/>
                      <a:gd name="T4" fmla="*/ 7 w 162"/>
                      <a:gd name="T5" fmla="*/ 0 h 280"/>
                      <a:gd name="T6" fmla="*/ 0 w 162"/>
                      <a:gd name="T7" fmla="*/ 5 h 280"/>
                      <a:gd name="T8" fmla="*/ 155 w 162"/>
                      <a:gd name="T9" fmla="*/ 276 h 280"/>
                      <a:gd name="T10" fmla="*/ 159 w 162"/>
                      <a:gd name="T11" fmla="*/ 279 h 280"/>
                      <a:gd name="T12" fmla="*/ 155 w 162"/>
                      <a:gd name="T13" fmla="*/ 276 h 280"/>
                      <a:gd name="T14" fmla="*/ 156 w 162"/>
                      <a:gd name="T15" fmla="*/ 280 h 280"/>
                      <a:gd name="T16" fmla="*/ 159 w 162"/>
                      <a:gd name="T17" fmla="*/ 279 h 280"/>
                      <a:gd name="T18" fmla="*/ 157 w 162"/>
                      <a:gd name="T19" fmla="*/ 269 h 2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2" h="280">
                        <a:moveTo>
                          <a:pt x="157" y="269"/>
                        </a:moveTo>
                        <a:lnTo>
                          <a:pt x="162" y="272"/>
                        </a:lnTo>
                        <a:lnTo>
                          <a:pt x="7" y="0"/>
                        </a:lnTo>
                        <a:lnTo>
                          <a:pt x="0" y="5"/>
                        </a:lnTo>
                        <a:lnTo>
                          <a:pt x="155" y="276"/>
                        </a:lnTo>
                        <a:lnTo>
                          <a:pt x="159" y="279"/>
                        </a:lnTo>
                        <a:lnTo>
                          <a:pt x="155" y="276"/>
                        </a:lnTo>
                        <a:lnTo>
                          <a:pt x="156" y="280"/>
                        </a:lnTo>
                        <a:lnTo>
                          <a:pt x="159" y="279"/>
                        </a:lnTo>
                        <a:lnTo>
                          <a:pt x="157" y="2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2" name="Freeform 246"/>
                  <p:cNvSpPr>
                    <a:spLocks/>
                  </p:cNvSpPr>
                  <p:nvPr/>
                </p:nvSpPr>
                <p:spPr bwMode="auto">
                  <a:xfrm>
                    <a:off x="3454" y="2413"/>
                    <a:ext cx="17" cy="10"/>
                  </a:xfrm>
                  <a:custGeom>
                    <a:avLst/>
                    <a:gdLst>
                      <a:gd name="T0" fmla="*/ 32 w 34"/>
                      <a:gd name="T1" fmla="*/ 0 h 21"/>
                      <a:gd name="T2" fmla="*/ 32 w 34"/>
                      <a:gd name="T3" fmla="*/ 0 h 21"/>
                      <a:gd name="T4" fmla="*/ 0 w 34"/>
                      <a:gd name="T5" fmla="*/ 11 h 21"/>
                      <a:gd name="T6" fmla="*/ 2 w 34"/>
                      <a:gd name="T7" fmla="*/ 21 h 21"/>
                      <a:gd name="T8" fmla="*/ 34 w 34"/>
                      <a:gd name="T9" fmla="*/ 9 h 21"/>
                      <a:gd name="T10" fmla="*/ 34 w 34"/>
                      <a:gd name="T11" fmla="*/ 9 h 21"/>
                      <a:gd name="T12" fmla="*/ 32 w 34"/>
                      <a:gd name="T13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" h="21">
                        <a:moveTo>
                          <a:pt x="32" y="0"/>
                        </a:moveTo>
                        <a:lnTo>
                          <a:pt x="32" y="0"/>
                        </a:lnTo>
                        <a:lnTo>
                          <a:pt x="0" y="11"/>
                        </a:lnTo>
                        <a:lnTo>
                          <a:pt x="2" y="21"/>
                        </a:lnTo>
                        <a:lnTo>
                          <a:pt x="34" y="9"/>
                        </a:lnTo>
                        <a:lnTo>
                          <a:pt x="34" y="9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3" name="Freeform 247"/>
                  <p:cNvSpPr>
                    <a:spLocks/>
                  </p:cNvSpPr>
                  <p:nvPr/>
                </p:nvSpPr>
                <p:spPr bwMode="auto">
                  <a:xfrm>
                    <a:off x="3470" y="2412"/>
                    <a:ext cx="14" cy="8"/>
                  </a:xfrm>
                  <a:custGeom>
                    <a:avLst/>
                    <a:gdLst>
                      <a:gd name="T0" fmla="*/ 28 w 28"/>
                      <a:gd name="T1" fmla="*/ 11 h 16"/>
                      <a:gd name="T2" fmla="*/ 28 w 28"/>
                      <a:gd name="T3" fmla="*/ 11 h 16"/>
                      <a:gd name="T4" fmla="*/ 22 w 28"/>
                      <a:gd name="T5" fmla="*/ 6 h 16"/>
                      <a:gd name="T6" fmla="*/ 15 w 28"/>
                      <a:gd name="T7" fmla="*/ 1 h 16"/>
                      <a:gd name="T8" fmla="*/ 8 w 28"/>
                      <a:gd name="T9" fmla="*/ 0 h 16"/>
                      <a:gd name="T10" fmla="*/ 0 w 28"/>
                      <a:gd name="T11" fmla="*/ 1 h 16"/>
                      <a:gd name="T12" fmla="*/ 2 w 28"/>
                      <a:gd name="T13" fmla="*/ 10 h 16"/>
                      <a:gd name="T14" fmla="*/ 8 w 28"/>
                      <a:gd name="T15" fmla="*/ 9 h 16"/>
                      <a:gd name="T16" fmla="*/ 13 w 28"/>
                      <a:gd name="T17" fmla="*/ 10 h 16"/>
                      <a:gd name="T18" fmla="*/ 17 w 28"/>
                      <a:gd name="T19" fmla="*/ 12 h 16"/>
                      <a:gd name="T20" fmla="*/ 21 w 28"/>
                      <a:gd name="T21" fmla="*/ 16 h 16"/>
                      <a:gd name="T22" fmla="*/ 21 w 28"/>
                      <a:gd name="T23" fmla="*/ 16 h 16"/>
                      <a:gd name="T24" fmla="*/ 28 w 28"/>
                      <a:gd name="T25" fmla="*/ 1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16">
                        <a:moveTo>
                          <a:pt x="28" y="11"/>
                        </a:moveTo>
                        <a:lnTo>
                          <a:pt x="28" y="11"/>
                        </a:lnTo>
                        <a:lnTo>
                          <a:pt x="22" y="6"/>
                        </a:lnTo>
                        <a:lnTo>
                          <a:pt x="15" y="1"/>
                        </a:lnTo>
                        <a:lnTo>
                          <a:pt x="8" y="0"/>
                        </a:lnTo>
                        <a:lnTo>
                          <a:pt x="0" y="1"/>
                        </a:lnTo>
                        <a:lnTo>
                          <a:pt x="2" y="10"/>
                        </a:lnTo>
                        <a:lnTo>
                          <a:pt x="8" y="9"/>
                        </a:lnTo>
                        <a:lnTo>
                          <a:pt x="13" y="10"/>
                        </a:lnTo>
                        <a:lnTo>
                          <a:pt x="17" y="12"/>
                        </a:lnTo>
                        <a:lnTo>
                          <a:pt x="21" y="16"/>
                        </a:lnTo>
                        <a:lnTo>
                          <a:pt x="21" y="16"/>
                        </a:lnTo>
                        <a:lnTo>
                          <a:pt x="28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4" name="Freeform 248"/>
                  <p:cNvSpPr>
                    <a:spLocks/>
                  </p:cNvSpPr>
                  <p:nvPr/>
                </p:nvSpPr>
                <p:spPr bwMode="auto">
                  <a:xfrm>
                    <a:off x="3478" y="2418"/>
                    <a:ext cx="8" cy="14"/>
                  </a:xfrm>
                  <a:custGeom>
                    <a:avLst/>
                    <a:gdLst>
                      <a:gd name="T0" fmla="*/ 3 w 15"/>
                      <a:gd name="T1" fmla="*/ 28 h 28"/>
                      <a:gd name="T2" fmla="*/ 3 w 15"/>
                      <a:gd name="T3" fmla="*/ 28 h 28"/>
                      <a:gd name="T4" fmla="*/ 9 w 15"/>
                      <a:gd name="T5" fmla="*/ 22 h 28"/>
                      <a:gd name="T6" fmla="*/ 14 w 15"/>
                      <a:gd name="T7" fmla="*/ 15 h 28"/>
                      <a:gd name="T8" fmla="*/ 15 w 15"/>
                      <a:gd name="T9" fmla="*/ 8 h 28"/>
                      <a:gd name="T10" fmla="*/ 12 w 15"/>
                      <a:gd name="T11" fmla="*/ 0 h 28"/>
                      <a:gd name="T12" fmla="*/ 5 w 15"/>
                      <a:gd name="T13" fmla="*/ 5 h 28"/>
                      <a:gd name="T14" fmla="*/ 6 w 15"/>
                      <a:gd name="T15" fmla="*/ 8 h 28"/>
                      <a:gd name="T16" fmla="*/ 5 w 15"/>
                      <a:gd name="T17" fmla="*/ 13 h 28"/>
                      <a:gd name="T18" fmla="*/ 3 w 15"/>
                      <a:gd name="T19" fmla="*/ 18 h 28"/>
                      <a:gd name="T20" fmla="*/ 0 w 15"/>
                      <a:gd name="T21" fmla="*/ 19 h 28"/>
                      <a:gd name="T22" fmla="*/ 0 w 15"/>
                      <a:gd name="T23" fmla="*/ 19 h 28"/>
                      <a:gd name="T24" fmla="*/ 3 w 15"/>
                      <a:gd name="T25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28">
                        <a:moveTo>
                          <a:pt x="3" y="28"/>
                        </a:moveTo>
                        <a:lnTo>
                          <a:pt x="3" y="28"/>
                        </a:lnTo>
                        <a:lnTo>
                          <a:pt x="9" y="22"/>
                        </a:lnTo>
                        <a:lnTo>
                          <a:pt x="14" y="15"/>
                        </a:lnTo>
                        <a:lnTo>
                          <a:pt x="15" y="8"/>
                        </a:lnTo>
                        <a:lnTo>
                          <a:pt x="12" y="0"/>
                        </a:lnTo>
                        <a:lnTo>
                          <a:pt x="5" y="5"/>
                        </a:lnTo>
                        <a:lnTo>
                          <a:pt x="6" y="8"/>
                        </a:lnTo>
                        <a:lnTo>
                          <a:pt x="5" y="13"/>
                        </a:lnTo>
                        <a:lnTo>
                          <a:pt x="3" y="18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3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5" name="Freeform 249"/>
                  <p:cNvSpPr>
                    <a:spLocks/>
                  </p:cNvSpPr>
                  <p:nvPr/>
                </p:nvSpPr>
                <p:spPr bwMode="auto">
                  <a:xfrm>
                    <a:off x="3465" y="2424"/>
                    <a:ext cx="14" cy="9"/>
                  </a:xfrm>
                  <a:custGeom>
                    <a:avLst/>
                    <a:gdLst>
                      <a:gd name="T0" fmla="*/ 0 w 28"/>
                      <a:gd name="T1" fmla="*/ 4 h 17"/>
                      <a:gd name="T2" fmla="*/ 0 w 28"/>
                      <a:gd name="T3" fmla="*/ 4 h 17"/>
                      <a:gd name="T4" fmla="*/ 6 w 28"/>
                      <a:gd name="T5" fmla="*/ 11 h 17"/>
                      <a:gd name="T6" fmla="*/ 13 w 28"/>
                      <a:gd name="T7" fmla="*/ 16 h 17"/>
                      <a:gd name="T8" fmla="*/ 20 w 28"/>
                      <a:gd name="T9" fmla="*/ 17 h 17"/>
                      <a:gd name="T10" fmla="*/ 28 w 28"/>
                      <a:gd name="T11" fmla="*/ 16 h 17"/>
                      <a:gd name="T12" fmla="*/ 25 w 28"/>
                      <a:gd name="T13" fmla="*/ 7 h 17"/>
                      <a:gd name="T14" fmla="*/ 20 w 28"/>
                      <a:gd name="T15" fmla="*/ 8 h 17"/>
                      <a:gd name="T16" fmla="*/ 15 w 28"/>
                      <a:gd name="T17" fmla="*/ 7 h 17"/>
                      <a:gd name="T18" fmla="*/ 10 w 28"/>
                      <a:gd name="T19" fmla="*/ 4 h 17"/>
                      <a:gd name="T20" fmla="*/ 7 w 28"/>
                      <a:gd name="T21" fmla="*/ 0 h 17"/>
                      <a:gd name="T22" fmla="*/ 7 w 28"/>
                      <a:gd name="T23" fmla="*/ 0 h 17"/>
                      <a:gd name="T24" fmla="*/ 0 w 28"/>
                      <a:gd name="T25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17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6" y="11"/>
                        </a:lnTo>
                        <a:lnTo>
                          <a:pt x="13" y="16"/>
                        </a:lnTo>
                        <a:lnTo>
                          <a:pt x="20" y="17"/>
                        </a:lnTo>
                        <a:lnTo>
                          <a:pt x="28" y="16"/>
                        </a:lnTo>
                        <a:lnTo>
                          <a:pt x="25" y="7"/>
                        </a:lnTo>
                        <a:lnTo>
                          <a:pt x="20" y="8"/>
                        </a:lnTo>
                        <a:lnTo>
                          <a:pt x="15" y="7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6" name="Freeform 250"/>
                  <p:cNvSpPr>
                    <a:spLocks/>
                  </p:cNvSpPr>
                  <p:nvPr/>
                </p:nvSpPr>
                <p:spPr bwMode="auto">
                  <a:xfrm>
                    <a:off x="3464" y="2413"/>
                    <a:ext cx="7" cy="13"/>
                  </a:xfrm>
                  <a:custGeom>
                    <a:avLst/>
                    <a:gdLst>
                      <a:gd name="T0" fmla="*/ 15 w 15"/>
                      <a:gd name="T1" fmla="*/ 9 h 26"/>
                      <a:gd name="T2" fmla="*/ 13 w 15"/>
                      <a:gd name="T3" fmla="*/ 0 h 26"/>
                      <a:gd name="T4" fmla="*/ 6 w 15"/>
                      <a:gd name="T5" fmla="*/ 5 h 26"/>
                      <a:gd name="T6" fmla="*/ 2 w 15"/>
                      <a:gd name="T7" fmla="*/ 11 h 26"/>
                      <a:gd name="T8" fmla="*/ 0 w 15"/>
                      <a:gd name="T9" fmla="*/ 18 h 26"/>
                      <a:gd name="T10" fmla="*/ 4 w 15"/>
                      <a:gd name="T11" fmla="*/ 26 h 26"/>
                      <a:gd name="T12" fmla="*/ 11 w 15"/>
                      <a:gd name="T13" fmla="*/ 22 h 26"/>
                      <a:gd name="T14" fmla="*/ 10 w 15"/>
                      <a:gd name="T15" fmla="*/ 18 h 26"/>
                      <a:gd name="T16" fmla="*/ 11 w 15"/>
                      <a:gd name="T17" fmla="*/ 14 h 26"/>
                      <a:gd name="T18" fmla="*/ 13 w 15"/>
                      <a:gd name="T19" fmla="*/ 11 h 26"/>
                      <a:gd name="T20" fmla="*/ 15 w 15"/>
                      <a:gd name="T21" fmla="*/ 9 h 26"/>
                      <a:gd name="T22" fmla="*/ 13 w 15"/>
                      <a:gd name="T23" fmla="*/ 0 h 26"/>
                      <a:gd name="T24" fmla="*/ 15 w 15"/>
                      <a:gd name="T25" fmla="*/ 9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26">
                        <a:moveTo>
                          <a:pt x="15" y="9"/>
                        </a:moveTo>
                        <a:lnTo>
                          <a:pt x="13" y="0"/>
                        </a:lnTo>
                        <a:lnTo>
                          <a:pt x="6" y="5"/>
                        </a:lnTo>
                        <a:lnTo>
                          <a:pt x="2" y="11"/>
                        </a:lnTo>
                        <a:lnTo>
                          <a:pt x="0" y="18"/>
                        </a:lnTo>
                        <a:lnTo>
                          <a:pt x="4" y="26"/>
                        </a:lnTo>
                        <a:lnTo>
                          <a:pt x="11" y="22"/>
                        </a:lnTo>
                        <a:lnTo>
                          <a:pt x="10" y="18"/>
                        </a:lnTo>
                        <a:lnTo>
                          <a:pt x="11" y="14"/>
                        </a:lnTo>
                        <a:lnTo>
                          <a:pt x="13" y="11"/>
                        </a:lnTo>
                        <a:lnTo>
                          <a:pt x="15" y="9"/>
                        </a:lnTo>
                        <a:lnTo>
                          <a:pt x="13" y="0"/>
                        </a:lnTo>
                        <a:lnTo>
                          <a:pt x="15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7" name="Freeform 251"/>
                  <p:cNvSpPr>
                    <a:spLocks/>
                  </p:cNvSpPr>
                  <p:nvPr/>
                </p:nvSpPr>
                <p:spPr bwMode="auto">
                  <a:xfrm>
                    <a:off x="3451" y="2413"/>
                    <a:ext cx="20" cy="10"/>
                  </a:xfrm>
                  <a:custGeom>
                    <a:avLst/>
                    <a:gdLst>
                      <a:gd name="T0" fmla="*/ 11 w 40"/>
                      <a:gd name="T1" fmla="*/ 14 h 21"/>
                      <a:gd name="T2" fmla="*/ 8 w 40"/>
                      <a:gd name="T3" fmla="*/ 21 h 21"/>
                      <a:gd name="T4" fmla="*/ 13 w 40"/>
                      <a:gd name="T5" fmla="*/ 19 h 21"/>
                      <a:gd name="T6" fmla="*/ 23 w 40"/>
                      <a:gd name="T7" fmla="*/ 15 h 21"/>
                      <a:gd name="T8" fmla="*/ 34 w 40"/>
                      <a:gd name="T9" fmla="*/ 11 h 21"/>
                      <a:gd name="T10" fmla="*/ 40 w 40"/>
                      <a:gd name="T11" fmla="*/ 9 h 21"/>
                      <a:gd name="T12" fmla="*/ 38 w 40"/>
                      <a:gd name="T13" fmla="*/ 0 h 21"/>
                      <a:gd name="T14" fmla="*/ 31 w 40"/>
                      <a:gd name="T15" fmla="*/ 2 h 21"/>
                      <a:gd name="T16" fmla="*/ 21 w 40"/>
                      <a:gd name="T17" fmla="*/ 6 h 21"/>
                      <a:gd name="T18" fmla="*/ 11 w 40"/>
                      <a:gd name="T19" fmla="*/ 10 h 21"/>
                      <a:gd name="T20" fmla="*/ 6 w 40"/>
                      <a:gd name="T21" fmla="*/ 11 h 21"/>
                      <a:gd name="T22" fmla="*/ 4 w 40"/>
                      <a:gd name="T23" fmla="*/ 18 h 21"/>
                      <a:gd name="T24" fmla="*/ 6 w 40"/>
                      <a:gd name="T25" fmla="*/ 11 h 21"/>
                      <a:gd name="T26" fmla="*/ 0 w 40"/>
                      <a:gd name="T27" fmla="*/ 14 h 21"/>
                      <a:gd name="T28" fmla="*/ 4 w 40"/>
                      <a:gd name="T29" fmla="*/ 18 h 21"/>
                      <a:gd name="T30" fmla="*/ 11 w 40"/>
                      <a:gd name="T31" fmla="*/ 1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0" h="21">
                        <a:moveTo>
                          <a:pt x="11" y="14"/>
                        </a:moveTo>
                        <a:lnTo>
                          <a:pt x="8" y="21"/>
                        </a:lnTo>
                        <a:lnTo>
                          <a:pt x="13" y="19"/>
                        </a:lnTo>
                        <a:lnTo>
                          <a:pt x="23" y="15"/>
                        </a:lnTo>
                        <a:lnTo>
                          <a:pt x="34" y="11"/>
                        </a:lnTo>
                        <a:lnTo>
                          <a:pt x="40" y="9"/>
                        </a:lnTo>
                        <a:lnTo>
                          <a:pt x="38" y="0"/>
                        </a:lnTo>
                        <a:lnTo>
                          <a:pt x="31" y="2"/>
                        </a:lnTo>
                        <a:lnTo>
                          <a:pt x="21" y="6"/>
                        </a:lnTo>
                        <a:lnTo>
                          <a:pt x="11" y="10"/>
                        </a:lnTo>
                        <a:lnTo>
                          <a:pt x="6" y="11"/>
                        </a:lnTo>
                        <a:lnTo>
                          <a:pt x="4" y="18"/>
                        </a:lnTo>
                        <a:lnTo>
                          <a:pt x="6" y="11"/>
                        </a:lnTo>
                        <a:lnTo>
                          <a:pt x="0" y="14"/>
                        </a:lnTo>
                        <a:lnTo>
                          <a:pt x="4" y="18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8" name="Freeform 252"/>
                  <p:cNvSpPr>
                    <a:spLocks/>
                  </p:cNvSpPr>
                  <p:nvPr/>
                </p:nvSpPr>
                <p:spPr bwMode="auto">
                  <a:xfrm>
                    <a:off x="3453" y="2420"/>
                    <a:ext cx="33" cy="57"/>
                  </a:xfrm>
                  <a:custGeom>
                    <a:avLst/>
                    <a:gdLst>
                      <a:gd name="T0" fmla="*/ 62 w 66"/>
                      <a:gd name="T1" fmla="*/ 103 h 114"/>
                      <a:gd name="T2" fmla="*/ 66 w 66"/>
                      <a:gd name="T3" fmla="*/ 106 h 114"/>
                      <a:gd name="T4" fmla="*/ 7 w 66"/>
                      <a:gd name="T5" fmla="*/ 0 h 114"/>
                      <a:gd name="T6" fmla="*/ 0 w 66"/>
                      <a:gd name="T7" fmla="*/ 4 h 114"/>
                      <a:gd name="T8" fmla="*/ 59 w 66"/>
                      <a:gd name="T9" fmla="*/ 110 h 114"/>
                      <a:gd name="T10" fmla="*/ 64 w 66"/>
                      <a:gd name="T11" fmla="*/ 113 h 114"/>
                      <a:gd name="T12" fmla="*/ 59 w 66"/>
                      <a:gd name="T13" fmla="*/ 110 h 114"/>
                      <a:gd name="T14" fmla="*/ 61 w 66"/>
                      <a:gd name="T15" fmla="*/ 114 h 114"/>
                      <a:gd name="T16" fmla="*/ 64 w 66"/>
                      <a:gd name="T17" fmla="*/ 113 h 114"/>
                      <a:gd name="T18" fmla="*/ 62 w 66"/>
                      <a:gd name="T19" fmla="*/ 103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6" h="114">
                        <a:moveTo>
                          <a:pt x="62" y="103"/>
                        </a:moveTo>
                        <a:lnTo>
                          <a:pt x="66" y="106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59" y="110"/>
                        </a:lnTo>
                        <a:lnTo>
                          <a:pt x="64" y="113"/>
                        </a:lnTo>
                        <a:lnTo>
                          <a:pt x="59" y="110"/>
                        </a:lnTo>
                        <a:lnTo>
                          <a:pt x="61" y="114"/>
                        </a:lnTo>
                        <a:lnTo>
                          <a:pt x="64" y="113"/>
                        </a:lnTo>
                        <a:lnTo>
                          <a:pt x="62" y="1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29" name="Freeform 253"/>
                  <p:cNvSpPr>
                    <a:spLocks/>
                  </p:cNvSpPr>
                  <p:nvPr/>
                </p:nvSpPr>
                <p:spPr bwMode="auto">
                  <a:xfrm>
                    <a:off x="3484" y="2350"/>
                    <a:ext cx="329" cy="126"/>
                  </a:xfrm>
                  <a:custGeom>
                    <a:avLst/>
                    <a:gdLst>
                      <a:gd name="T0" fmla="*/ 648 w 658"/>
                      <a:gd name="T1" fmla="*/ 7 h 254"/>
                      <a:gd name="T2" fmla="*/ 650 w 658"/>
                      <a:gd name="T3" fmla="*/ 0 h 254"/>
                      <a:gd name="T4" fmla="*/ 0 w 658"/>
                      <a:gd name="T5" fmla="*/ 244 h 254"/>
                      <a:gd name="T6" fmla="*/ 2 w 658"/>
                      <a:gd name="T7" fmla="*/ 254 h 254"/>
                      <a:gd name="T8" fmla="*/ 653 w 658"/>
                      <a:gd name="T9" fmla="*/ 9 h 254"/>
                      <a:gd name="T10" fmla="*/ 655 w 658"/>
                      <a:gd name="T11" fmla="*/ 3 h 254"/>
                      <a:gd name="T12" fmla="*/ 653 w 658"/>
                      <a:gd name="T13" fmla="*/ 9 h 254"/>
                      <a:gd name="T14" fmla="*/ 658 w 658"/>
                      <a:gd name="T15" fmla="*/ 7 h 254"/>
                      <a:gd name="T16" fmla="*/ 655 w 658"/>
                      <a:gd name="T17" fmla="*/ 3 h 254"/>
                      <a:gd name="T18" fmla="*/ 648 w 658"/>
                      <a:gd name="T19" fmla="*/ 7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58" h="254">
                        <a:moveTo>
                          <a:pt x="648" y="7"/>
                        </a:moveTo>
                        <a:lnTo>
                          <a:pt x="650" y="0"/>
                        </a:lnTo>
                        <a:lnTo>
                          <a:pt x="0" y="244"/>
                        </a:lnTo>
                        <a:lnTo>
                          <a:pt x="2" y="254"/>
                        </a:lnTo>
                        <a:lnTo>
                          <a:pt x="653" y="9"/>
                        </a:lnTo>
                        <a:lnTo>
                          <a:pt x="655" y="3"/>
                        </a:lnTo>
                        <a:lnTo>
                          <a:pt x="653" y="9"/>
                        </a:lnTo>
                        <a:lnTo>
                          <a:pt x="658" y="7"/>
                        </a:lnTo>
                        <a:lnTo>
                          <a:pt x="655" y="3"/>
                        </a:lnTo>
                        <a:lnTo>
                          <a:pt x="64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0" name="Freeform 254"/>
                  <p:cNvSpPr>
                    <a:spLocks/>
                  </p:cNvSpPr>
                  <p:nvPr/>
                </p:nvSpPr>
                <p:spPr bwMode="auto">
                  <a:xfrm>
                    <a:off x="3588" y="1961"/>
                    <a:ext cx="223" cy="392"/>
                  </a:xfrm>
                  <a:custGeom>
                    <a:avLst/>
                    <a:gdLst>
                      <a:gd name="T0" fmla="*/ 5 w 448"/>
                      <a:gd name="T1" fmla="*/ 10 h 784"/>
                      <a:gd name="T2" fmla="*/ 0 w 448"/>
                      <a:gd name="T3" fmla="*/ 8 h 784"/>
                      <a:gd name="T4" fmla="*/ 441 w 448"/>
                      <a:gd name="T5" fmla="*/ 784 h 784"/>
                      <a:gd name="T6" fmla="*/ 448 w 448"/>
                      <a:gd name="T7" fmla="*/ 780 h 784"/>
                      <a:gd name="T8" fmla="*/ 7 w 448"/>
                      <a:gd name="T9" fmla="*/ 3 h 784"/>
                      <a:gd name="T10" fmla="*/ 2 w 448"/>
                      <a:gd name="T11" fmla="*/ 1 h 784"/>
                      <a:gd name="T12" fmla="*/ 7 w 448"/>
                      <a:gd name="T13" fmla="*/ 3 h 784"/>
                      <a:gd name="T14" fmla="*/ 6 w 448"/>
                      <a:gd name="T15" fmla="*/ 0 h 784"/>
                      <a:gd name="T16" fmla="*/ 2 w 448"/>
                      <a:gd name="T17" fmla="*/ 1 h 784"/>
                      <a:gd name="T18" fmla="*/ 5 w 448"/>
                      <a:gd name="T19" fmla="*/ 10 h 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48" h="784">
                        <a:moveTo>
                          <a:pt x="5" y="10"/>
                        </a:moveTo>
                        <a:lnTo>
                          <a:pt x="0" y="8"/>
                        </a:lnTo>
                        <a:lnTo>
                          <a:pt x="441" y="784"/>
                        </a:lnTo>
                        <a:lnTo>
                          <a:pt x="448" y="780"/>
                        </a:lnTo>
                        <a:lnTo>
                          <a:pt x="7" y="3"/>
                        </a:lnTo>
                        <a:lnTo>
                          <a:pt x="2" y="1"/>
                        </a:lnTo>
                        <a:lnTo>
                          <a:pt x="7" y="3"/>
                        </a:lnTo>
                        <a:lnTo>
                          <a:pt x="6" y="0"/>
                        </a:lnTo>
                        <a:lnTo>
                          <a:pt x="2" y="1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1" name="Freeform 255"/>
                  <p:cNvSpPr>
                    <a:spLocks/>
                  </p:cNvSpPr>
                  <p:nvPr/>
                </p:nvSpPr>
                <p:spPr bwMode="auto">
                  <a:xfrm>
                    <a:off x="3261" y="1961"/>
                    <a:ext cx="329" cy="127"/>
                  </a:xfrm>
                  <a:custGeom>
                    <a:avLst/>
                    <a:gdLst>
                      <a:gd name="T0" fmla="*/ 10 w 659"/>
                      <a:gd name="T1" fmla="*/ 246 h 253"/>
                      <a:gd name="T2" fmla="*/ 8 w 659"/>
                      <a:gd name="T3" fmla="*/ 253 h 253"/>
                      <a:gd name="T4" fmla="*/ 659 w 659"/>
                      <a:gd name="T5" fmla="*/ 9 h 253"/>
                      <a:gd name="T6" fmla="*/ 656 w 659"/>
                      <a:gd name="T7" fmla="*/ 0 h 253"/>
                      <a:gd name="T8" fmla="*/ 6 w 659"/>
                      <a:gd name="T9" fmla="*/ 244 h 253"/>
                      <a:gd name="T10" fmla="*/ 4 w 659"/>
                      <a:gd name="T11" fmla="*/ 251 h 253"/>
                      <a:gd name="T12" fmla="*/ 6 w 659"/>
                      <a:gd name="T13" fmla="*/ 244 h 253"/>
                      <a:gd name="T14" fmla="*/ 0 w 659"/>
                      <a:gd name="T15" fmla="*/ 246 h 253"/>
                      <a:gd name="T16" fmla="*/ 4 w 659"/>
                      <a:gd name="T17" fmla="*/ 251 h 253"/>
                      <a:gd name="T18" fmla="*/ 10 w 659"/>
                      <a:gd name="T19" fmla="*/ 246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59" h="253">
                        <a:moveTo>
                          <a:pt x="10" y="246"/>
                        </a:moveTo>
                        <a:lnTo>
                          <a:pt x="8" y="253"/>
                        </a:lnTo>
                        <a:lnTo>
                          <a:pt x="659" y="9"/>
                        </a:lnTo>
                        <a:lnTo>
                          <a:pt x="656" y="0"/>
                        </a:lnTo>
                        <a:lnTo>
                          <a:pt x="6" y="244"/>
                        </a:lnTo>
                        <a:lnTo>
                          <a:pt x="4" y="251"/>
                        </a:lnTo>
                        <a:lnTo>
                          <a:pt x="6" y="244"/>
                        </a:lnTo>
                        <a:lnTo>
                          <a:pt x="0" y="246"/>
                        </a:lnTo>
                        <a:lnTo>
                          <a:pt x="4" y="251"/>
                        </a:lnTo>
                        <a:lnTo>
                          <a:pt x="10" y="2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2" name="Freeform 256"/>
                  <p:cNvSpPr>
                    <a:spLocks/>
                  </p:cNvSpPr>
                  <p:nvPr/>
                </p:nvSpPr>
                <p:spPr bwMode="auto">
                  <a:xfrm>
                    <a:off x="3262" y="2085"/>
                    <a:ext cx="28" cy="48"/>
                  </a:xfrm>
                  <a:custGeom>
                    <a:avLst/>
                    <a:gdLst>
                      <a:gd name="T0" fmla="*/ 51 w 56"/>
                      <a:gd name="T1" fmla="*/ 87 h 97"/>
                      <a:gd name="T2" fmla="*/ 56 w 56"/>
                      <a:gd name="T3" fmla="*/ 89 h 97"/>
                      <a:gd name="T4" fmla="*/ 6 w 56"/>
                      <a:gd name="T5" fmla="*/ 0 h 97"/>
                      <a:gd name="T6" fmla="*/ 0 w 56"/>
                      <a:gd name="T7" fmla="*/ 5 h 97"/>
                      <a:gd name="T8" fmla="*/ 49 w 56"/>
                      <a:gd name="T9" fmla="*/ 94 h 97"/>
                      <a:gd name="T10" fmla="*/ 54 w 56"/>
                      <a:gd name="T11" fmla="*/ 96 h 97"/>
                      <a:gd name="T12" fmla="*/ 49 w 56"/>
                      <a:gd name="T13" fmla="*/ 94 h 97"/>
                      <a:gd name="T14" fmla="*/ 50 w 56"/>
                      <a:gd name="T15" fmla="*/ 97 h 97"/>
                      <a:gd name="T16" fmla="*/ 54 w 56"/>
                      <a:gd name="T17" fmla="*/ 96 h 97"/>
                      <a:gd name="T18" fmla="*/ 51 w 56"/>
                      <a:gd name="T19" fmla="*/ 87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6" h="97">
                        <a:moveTo>
                          <a:pt x="51" y="87"/>
                        </a:moveTo>
                        <a:lnTo>
                          <a:pt x="56" y="89"/>
                        </a:lnTo>
                        <a:lnTo>
                          <a:pt x="6" y="0"/>
                        </a:lnTo>
                        <a:lnTo>
                          <a:pt x="0" y="5"/>
                        </a:lnTo>
                        <a:lnTo>
                          <a:pt x="49" y="94"/>
                        </a:lnTo>
                        <a:lnTo>
                          <a:pt x="54" y="96"/>
                        </a:lnTo>
                        <a:lnTo>
                          <a:pt x="49" y="94"/>
                        </a:lnTo>
                        <a:lnTo>
                          <a:pt x="50" y="97"/>
                        </a:lnTo>
                        <a:lnTo>
                          <a:pt x="54" y="96"/>
                        </a:lnTo>
                        <a:lnTo>
                          <a:pt x="51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3" name="Freeform 257"/>
                  <p:cNvSpPr>
                    <a:spLocks/>
                  </p:cNvSpPr>
                  <p:nvPr/>
                </p:nvSpPr>
                <p:spPr bwMode="auto">
                  <a:xfrm>
                    <a:off x="3288" y="2124"/>
                    <a:ext cx="12" cy="8"/>
                  </a:xfrm>
                  <a:custGeom>
                    <a:avLst/>
                    <a:gdLst>
                      <a:gd name="T0" fmla="*/ 14 w 25"/>
                      <a:gd name="T1" fmla="*/ 6 h 16"/>
                      <a:gd name="T2" fmla="*/ 16 w 25"/>
                      <a:gd name="T3" fmla="*/ 0 h 16"/>
                      <a:gd name="T4" fmla="*/ 14 w 25"/>
                      <a:gd name="T5" fmla="*/ 1 h 16"/>
                      <a:gd name="T6" fmla="*/ 8 w 25"/>
                      <a:gd name="T7" fmla="*/ 3 h 16"/>
                      <a:gd name="T8" fmla="*/ 3 w 25"/>
                      <a:gd name="T9" fmla="*/ 6 h 16"/>
                      <a:gd name="T10" fmla="*/ 0 w 25"/>
                      <a:gd name="T11" fmla="*/ 7 h 16"/>
                      <a:gd name="T12" fmla="*/ 3 w 25"/>
                      <a:gd name="T13" fmla="*/ 16 h 16"/>
                      <a:gd name="T14" fmla="*/ 5 w 25"/>
                      <a:gd name="T15" fmla="*/ 15 h 16"/>
                      <a:gd name="T16" fmla="*/ 11 w 25"/>
                      <a:gd name="T17" fmla="*/ 13 h 16"/>
                      <a:gd name="T18" fmla="*/ 16 w 25"/>
                      <a:gd name="T19" fmla="*/ 10 h 16"/>
                      <a:gd name="T20" fmla="*/ 21 w 25"/>
                      <a:gd name="T21" fmla="*/ 9 h 16"/>
                      <a:gd name="T22" fmla="*/ 23 w 25"/>
                      <a:gd name="T23" fmla="*/ 3 h 16"/>
                      <a:gd name="T24" fmla="*/ 20 w 25"/>
                      <a:gd name="T25" fmla="*/ 8 h 16"/>
                      <a:gd name="T26" fmla="*/ 25 w 25"/>
                      <a:gd name="T27" fmla="*/ 7 h 16"/>
                      <a:gd name="T28" fmla="*/ 23 w 25"/>
                      <a:gd name="T29" fmla="*/ 3 h 16"/>
                      <a:gd name="T30" fmla="*/ 14 w 25"/>
                      <a:gd name="T31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" h="16">
                        <a:moveTo>
                          <a:pt x="14" y="6"/>
                        </a:moveTo>
                        <a:lnTo>
                          <a:pt x="16" y="0"/>
                        </a:lnTo>
                        <a:lnTo>
                          <a:pt x="14" y="1"/>
                        </a:lnTo>
                        <a:lnTo>
                          <a:pt x="8" y="3"/>
                        </a:lnTo>
                        <a:lnTo>
                          <a:pt x="3" y="6"/>
                        </a:lnTo>
                        <a:lnTo>
                          <a:pt x="0" y="7"/>
                        </a:lnTo>
                        <a:lnTo>
                          <a:pt x="3" y="16"/>
                        </a:lnTo>
                        <a:lnTo>
                          <a:pt x="5" y="15"/>
                        </a:lnTo>
                        <a:lnTo>
                          <a:pt x="11" y="13"/>
                        </a:lnTo>
                        <a:lnTo>
                          <a:pt x="16" y="10"/>
                        </a:lnTo>
                        <a:lnTo>
                          <a:pt x="21" y="9"/>
                        </a:lnTo>
                        <a:lnTo>
                          <a:pt x="23" y="3"/>
                        </a:lnTo>
                        <a:lnTo>
                          <a:pt x="20" y="8"/>
                        </a:lnTo>
                        <a:lnTo>
                          <a:pt x="25" y="7"/>
                        </a:lnTo>
                        <a:lnTo>
                          <a:pt x="23" y="3"/>
                        </a:lnTo>
                        <a:lnTo>
                          <a:pt x="14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4" name="Freeform 258"/>
                  <p:cNvSpPr>
                    <a:spLocks/>
                  </p:cNvSpPr>
                  <p:nvPr/>
                </p:nvSpPr>
                <p:spPr bwMode="auto">
                  <a:xfrm>
                    <a:off x="3295" y="2115"/>
                    <a:ext cx="7" cy="12"/>
                  </a:xfrm>
                  <a:custGeom>
                    <a:avLst/>
                    <a:gdLst>
                      <a:gd name="T0" fmla="*/ 13 w 15"/>
                      <a:gd name="T1" fmla="*/ 0 h 25"/>
                      <a:gd name="T2" fmla="*/ 13 w 15"/>
                      <a:gd name="T3" fmla="*/ 0 h 25"/>
                      <a:gd name="T4" fmla="*/ 6 w 15"/>
                      <a:gd name="T5" fmla="*/ 5 h 25"/>
                      <a:gd name="T6" fmla="*/ 1 w 15"/>
                      <a:gd name="T7" fmla="*/ 11 h 25"/>
                      <a:gd name="T8" fmla="*/ 0 w 15"/>
                      <a:gd name="T9" fmla="*/ 18 h 25"/>
                      <a:gd name="T10" fmla="*/ 1 w 15"/>
                      <a:gd name="T11" fmla="*/ 25 h 25"/>
                      <a:gd name="T12" fmla="*/ 10 w 15"/>
                      <a:gd name="T13" fmla="*/ 22 h 25"/>
                      <a:gd name="T14" fmla="*/ 9 w 15"/>
                      <a:gd name="T15" fmla="*/ 18 h 25"/>
                      <a:gd name="T16" fmla="*/ 10 w 15"/>
                      <a:gd name="T17" fmla="*/ 15 h 25"/>
                      <a:gd name="T18" fmla="*/ 13 w 15"/>
                      <a:gd name="T19" fmla="*/ 12 h 25"/>
                      <a:gd name="T20" fmla="*/ 15 w 15"/>
                      <a:gd name="T21" fmla="*/ 10 h 25"/>
                      <a:gd name="T22" fmla="*/ 15 w 15"/>
                      <a:gd name="T23" fmla="*/ 10 h 25"/>
                      <a:gd name="T24" fmla="*/ 13 w 15"/>
                      <a:gd name="T25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25">
                        <a:moveTo>
                          <a:pt x="13" y="0"/>
                        </a:moveTo>
                        <a:lnTo>
                          <a:pt x="13" y="0"/>
                        </a:lnTo>
                        <a:lnTo>
                          <a:pt x="6" y="5"/>
                        </a:lnTo>
                        <a:lnTo>
                          <a:pt x="1" y="11"/>
                        </a:lnTo>
                        <a:lnTo>
                          <a:pt x="0" y="18"/>
                        </a:lnTo>
                        <a:lnTo>
                          <a:pt x="1" y="25"/>
                        </a:lnTo>
                        <a:lnTo>
                          <a:pt x="10" y="22"/>
                        </a:lnTo>
                        <a:lnTo>
                          <a:pt x="9" y="18"/>
                        </a:lnTo>
                        <a:lnTo>
                          <a:pt x="10" y="15"/>
                        </a:lnTo>
                        <a:lnTo>
                          <a:pt x="13" y="12"/>
                        </a:lnTo>
                        <a:lnTo>
                          <a:pt x="15" y="10"/>
                        </a:lnTo>
                        <a:lnTo>
                          <a:pt x="15" y="1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5" name="Freeform 259"/>
                  <p:cNvSpPr>
                    <a:spLocks/>
                  </p:cNvSpPr>
                  <p:nvPr/>
                </p:nvSpPr>
                <p:spPr bwMode="auto">
                  <a:xfrm>
                    <a:off x="3301" y="2115"/>
                    <a:ext cx="14" cy="8"/>
                  </a:xfrm>
                  <a:custGeom>
                    <a:avLst/>
                    <a:gdLst>
                      <a:gd name="T0" fmla="*/ 27 w 27"/>
                      <a:gd name="T1" fmla="*/ 13 h 18"/>
                      <a:gd name="T2" fmla="*/ 27 w 27"/>
                      <a:gd name="T3" fmla="*/ 13 h 18"/>
                      <a:gd name="T4" fmla="*/ 22 w 27"/>
                      <a:gd name="T5" fmla="*/ 7 h 18"/>
                      <a:gd name="T6" fmla="*/ 16 w 27"/>
                      <a:gd name="T7" fmla="*/ 3 h 18"/>
                      <a:gd name="T8" fmla="*/ 8 w 27"/>
                      <a:gd name="T9" fmla="*/ 0 h 18"/>
                      <a:gd name="T10" fmla="*/ 0 w 27"/>
                      <a:gd name="T11" fmla="*/ 1 h 18"/>
                      <a:gd name="T12" fmla="*/ 2 w 27"/>
                      <a:gd name="T13" fmla="*/ 11 h 18"/>
                      <a:gd name="T14" fmla="*/ 8 w 27"/>
                      <a:gd name="T15" fmla="*/ 9 h 18"/>
                      <a:gd name="T16" fmla="*/ 11 w 27"/>
                      <a:gd name="T17" fmla="*/ 12 h 18"/>
                      <a:gd name="T18" fmla="*/ 17 w 27"/>
                      <a:gd name="T19" fmla="*/ 14 h 18"/>
                      <a:gd name="T20" fmla="*/ 20 w 27"/>
                      <a:gd name="T21" fmla="*/ 18 h 18"/>
                      <a:gd name="T22" fmla="*/ 20 w 27"/>
                      <a:gd name="T23" fmla="*/ 18 h 18"/>
                      <a:gd name="T24" fmla="*/ 27 w 27"/>
                      <a:gd name="T25" fmla="*/ 1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7" h="18">
                        <a:moveTo>
                          <a:pt x="27" y="13"/>
                        </a:moveTo>
                        <a:lnTo>
                          <a:pt x="27" y="13"/>
                        </a:lnTo>
                        <a:lnTo>
                          <a:pt x="22" y="7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1"/>
                        </a:lnTo>
                        <a:lnTo>
                          <a:pt x="2" y="11"/>
                        </a:lnTo>
                        <a:lnTo>
                          <a:pt x="8" y="9"/>
                        </a:lnTo>
                        <a:lnTo>
                          <a:pt x="11" y="12"/>
                        </a:lnTo>
                        <a:lnTo>
                          <a:pt x="17" y="14"/>
                        </a:lnTo>
                        <a:lnTo>
                          <a:pt x="20" y="18"/>
                        </a:lnTo>
                        <a:lnTo>
                          <a:pt x="20" y="18"/>
                        </a:lnTo>
                        <a:lnTo>
                          <a:pt x="27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6" name="Freeform 260"/>
                  <p:cNvSpPr>
                    <a:spLocks/>
                  </p:cNvSpPr>
                  <p:nvPr/>
                </p:nvSpPr>
                <p:spPr bwMode="auto">
                  <a:xfrm>
                    <a:off x="3309" y="2121"/>
                    <a:ext cx="7" cy="14"/>
                  </a:xfrm>
                  <a:custGeom>
                    <a:avLst/>
                    <a:gdLst>
                      <a:gd name="T0" fmla="*/ 2 w 15"/>
                      <a:gd name="T1" fmla="*/ 28 h 28"/>
                      <a:gd name="T2" fmla="*/ 2 w 15"/>
                      <a:gd name="T3" fmla="*/ 28 h 28"/>
                      <a:gd name="T4" fmla="*/ 9 w 15"/>
                      <a:gd name="T5" fmla="*/ 22 h 28"/>
                      <a:gd name="T6" fmla="*/ 14 w 15"/>
                      <a:gd name="T7" fmla="*/ 15 h 28"/>
                      <a:gd name="T8" fmla="*/ 15 w 15"/>
                      <a:gd name="T9" fmla="*/ 8 h 28"/>
                      <a:gd name="T10" fmla="*/ 11 w 15"/>
                      <a:gd name="T11" fmla="*/ 0 h 28"/>
                      <a:gd name="T12" fmla="*/ 4 w 15"/>
                      <a:gd name="T13" fmla="*/ 5 h 28"/>
                      <a:gd name="T14" fmla="*/ 6 w 15"/>
                      <a:gd name="T15" fmla="*/ 8 h 28"/>
                      <a:gd name="T16" fmla="*/ 4 w 15"/>
                      <a:gd name="T17" fmla="*/ 13 h 28"/>
                      <a:gd name="T18" fmla="*/ 2 w 15"/>
                      <a:gd name="T19" fmla="*/ 17 h 28"/>
                      <a:gd name="T20" fmla="*/ 0 w 15"/>
                      <a:gd name="T21" fmla="*/ 18 h 28"/>
                      <a:gd name="T22" fmla="*/ 0 w 15"/>
                      <a:gd name="T23" fmla="*/ 18 h 28"/>
                      <a:gd name="T24" fmla="*/ 2 w 15"/>
                      <a:gd name="T25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28">
                        <a:moveTo>
                          <a:pt x="2" y="28"/>
                        </a:moveTo>
                        <a:lnTo>
                          <a:pt x="2" y="28"/>
                        </a:lnTo>
                        <a:lnTo>
                          <a:pt x="9" y="22"/>
                        </a:lnTo>
                        <a:lnTo>
                          <a:pt x="14" y="15"/>
                        </a:lnTo>
                        <a:lnTo>
                          <a:pt x="15" y="8"/>
                        </a:lnTo>
                        <a:lnTo>
                          <a:pt x="11" y="0"/>
                        </a:lnTo>
                        <a:lnTo>
                          <a:pt x="4" y="5"/>
                        </a:lnTo>
                        <a:lnTo>
                          <a:pt x="6" y="8"/>
                        </a:lnTo>
                        <a:lnTo>
                          <a:pt x="4" y="13"/>
                        </a:lnTo>
                        <a:lnTo>
                          <a:pt x="2" y="17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2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7" name="Freeform 261"/>
                  <p:cNvSpPr>
                    <a:spLocks/>
                  </p:cNvSpPr>
                  <p:nvPr/>
                </p:nvSpPr>
                <p:spPr bwMode="auto">
                  <a:xfrm>
                    <a:off x="3295" y="2126"/>
                    <a:ext cx="15" cy="9"/>
                  </a:xfrm>
                  <a:custGeom>
                    <a:avLst/>
                    <a:gdLst>
                      <a:gd name="T0" fmla="*/ 0 w 30"/>
                      <a:gd name="T1" fmla="*/ 2 h 19"/>
                      <a:gd name="T2" fmla="*/ 1 w 30"/>
                      <a:gd name="T3" fmla="*/ 5 h 19"/>
                      <a:gd name="T4" fmla="*/ 7 w 30"/>
                      <a:gd name="T5" fmla="*/ 12 h 19"/>
                      <a:gd name="T6" fmla="*/ 14 w 30"/>
                      <a:gd name="T7" fmla="*/ 16 h 19"/>
                      <a:gd name="T8" fmla="*/ 22 w 30"/>
                      <a:gd name="T9" fmla="*/ 19 h 19"/>
                      <a:gd name="T10" fmla="*/ 30 w 30"/>
                      <a:gd name="T11" fmla="*/ 19 h 19"/>
                      <a:gd name="T12" fmla="*/ 28 w 30"/>
                      <a:gd name="T13" fmla="*/ 9 h 19"/>
                      <a:gd name="T14" fmla="*/ 22 w 30"/>
                      <a:gd name="T15" fmla="*/ 9 h 19"/>
                      <a:gd name="T16" fmla="*/ 16 w 30"/>
                      <a:gd name="T17" fmla="*/ 7 h 19"/>
                      <a:gd name="T18" fmla="*/ 12 w 30"/>
                      <a:gd name="T19" fmla="*/ 5 h 19"/>
                      <a:gd name="T20" fmla="*/ 8 w 30"/>
                      <a:gd name="T21" fmla="*/ 0 h 19"/>
                      <a:gd name="T22" fmla="*/ 9 w 30"/>
                      <a:gd name="T23" fmla="*/ 2 h 19"/>
                      <a:gd name="T24" fmla="*/ 0 w 30"/>
                      <a:gd name="T25" fmla="*/ 2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0" h="19">
                        <a:moveTo>
                          <a:pt x="0" y="2"/>
                        </a:moveTo>
                        <a:lnTo>
                          <a:pt x="1" y="5"/>
                        </a:lnTo>
                        <a:lnTo>
                          <a:pt x="7" y="12"/>
                        </a:lnTo>
                        <a:lnTo>
                          <a:pt x="14" y="16"/>
                        </a:lnTo>
                        <a:lnTo>
                          <a:pt x="22" y="19"/>
                        </a:lnTo>
                        <a:lnTo>
                          <a:pt x="30" y="19"/>
                        </a:lnTo>
                        <a:lnTo>
                          <a:pt x="28" y="9"/>
                        </a:lnTo>
                        <a:lnTo>
                          <a:pt x="22" y="9"/>
                        </a:lnTo>
                        <a:lnTo>
                          <a:pt x="16" y="7"/>
                        </a:lnTo>
                        <a:lnTo>
                          <a:pt x="12" y="5"/>
                        </a:lnTo>
                        <a:lnTo>
                          <a:pt x="8" y="0"/>
                        </a:lnTo>
                        <a:lnTo>
                          <a:pt x="9" y="2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8" name="Freeform 262"/>
                  <p:cNvSpPr>
                    <a:spLocks/>
                  </p:cNvSpPr>
                  <p:nvPr/>
                </p:nvSpPr>
                <p:spPr bwMode="auto">
                  <a:xfrm>
                    <a:off x="3285" y="2125"/>
                    <a:ext cx="15" cy="7"/>
                  </a:xfrm>
                  <a:custGeom>
                    <a:avLst/>
                    <a:gdLst>
                      <a:gd name="T0" fmla="*/ 10 w 28"/>
                      <a:gd name="T1" fmla="*/ 8 h 15"/>
                      <a:gd name="T2" fmla="*/ 8 w 28"/>
                      <a:gd name="T3" fmla="*/ 15 h 15"/>
                      <a:gd name="T4" fmla="*/ 10 w 28"/>
                      <a:gd name="T5" fmla="*/ 14 h 15"/>
                      <a:gd name="T6" fmla="*/ 17 w 28"/>
                      <a:gd name="T7" fmla="*/ 12 h 15"/>
                      <a:gd name="T8" fmla="*/ 23 w 28"/>
                      <a:gd name="T9" fmla="*/ 9 h 15"/>
                      <a:gd name="T10" fmla="*/ 19 w 28"/>
                      <a:gd name="T11" fmla="*/ 3 h 15"/>
                      <a:gd name="T12" fmla="*/ 28 w 28"/>
                      <a:gd name="T13" fmla="*/ 3 h 15"/>
                      <a:gd name="T14" fmla="*/ 20 w 28"/>
                      <a:gd name="T15" fmla="*/ 0 h 15"/>
                      <a:gd name="T16" fmla="*/ 15 w 28"/>
                      <a:gd name="T17" fmla="*/ 2 h 15"/>
                      <a:gd name="T18" fmla="*/ 8 w 28"/>
                      <a:gd name="T19" fmla="*/ 5 h 15"/>
                      <a:gd name="T20" fmla="*/ 5 w 28"/>
                      <a:gd name="T21" fmla="*/ 6 h 15"/>
                      <a:gd name="T22" fmla="*/ 3 w 28"/>
                      <a:gd name="T23" fmla="*/ 13 h 15"/>
                      <a:gd name="T24" fmla="*/ 5 w 28"/>
                      <a:gd name="T25" fmla="*/ 6 h 15"/>
                      <a:gd name="T26" fmla="*/ 0 w 28"/>
                      <a:gd name="T27" fmla="*/ 9 h 15"/>
                      <a:gd name="T28" fmla="*/ 3 w 28"/>
                      <a:gd name="T29" fmla="*/ 13 h 15"/>
                      <a:gd name="T30" fmla="*/ 10 w 28"/>
                      <a:gd name="T31" fmla="*/ 8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8" h="15">
                        <a:moveTo>
                          <a:pt x="10" y="8"/>
                        </a:moveTo>
                        <a:lnTo>
                          <a:pt x="8" y="15"/>
                        </a:lnTo>
                        <a:lnTo>
                          <a:pt x="10" y="14"/>
                        </a:lnTo>
                        <a:lnTo>
                          <a:pt x="17" y="12"/>
                        </a:lnTo>
                        <a:lnTo>
                          <a:pt x="23" y="9"/>
                        </a:lnTo>
                        <a:lnTo>
                          <a:pt x="19" y="3"/>
                        </a:lnTo>
                        <a:lnTo>
                          <a:pt x="28" y="3"/>
                        </a:lnTo>
                        <a:lnTo>
                          <a:pt x="20" y="0"/>
                        </a:lnTo>
                        <a:lnTo>
                          <a:pt x="15" y="2"/>
                        </a:lnTo>
                        <a:lnTo>
                          <a:pt x="8" y="5"/>
                        </a:lnTo>
                        <a:lnTo>
                          <a:pt x="5" y="6"/>
                        </a:lnTo>
                        <a:lnTo>
                          <a:pt x="3" y="13"/>
                        </a:lnTo>
                        <a:lnTo>
                          <a:pt x="5" y="6"/>
                        </a:lnTo>
                        <a:lnTo>
                          <a:pt x="0" y="9"/>
                        </a:lnTo>
                        <a:lnTo>
                          <a:pt x="3" y="13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39" name="Freeform 263"/>
                  <p:cNvSpPr>
                    <a:spLocks/>
                  </p:cNvSpPr>
                  <p:nvPr/>
                </p:nvSpPr>
                <p:spPr bwMode="auto">
                  <a:xfrm>
                    <a:off x="3300" y="2071"/>
                    <a:ext cx="224" cy="390"/>
                  </a:xfrm>
                  <a:custGeom>
                    <a:avLst/>
                    <a:gdLst>
                      <a:gd name="T0" fmla="*/ 445 w 448"/>
                      <a:gd name="T1" fmla="*/ 778 h 781"/>
                      <a:gd name="T2" fmla="*/ 448 w 448"/>
                      <a:gd name="T3" fmla="*/ 776 h 781"/>
                      <a:gd name="T4" fmla="*/ 7 w 448"/>
                      <a:gd name="T5" fmla="*/ 0 h 781"/>
                      <a:gd name="T6" fmla="*/ 0 w 448"/>
                      <a:gd name="T7" fmla="*/ 4 h 781"/>
                      <a:gd name="T8" fmla="*/ 441 w 448"/>
                      <a:gd name="T9" fmla="*/ 781 h 781"/>
                      <a:gd name="T10" fmla="*/ 445 w 448"/>
                      <a:gd name="T11" fmla="*/ 778 h 7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48" h="781">
                        <a:moveTo>
                          <a:pt x="445" y="778"/>
                        </a:moveTo>
                        <a:lnTo>
                          <a:pt x="448" y="776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41" y="781"/>
                        </a:lnTo>
                        <a:lnTo>
                          <a:pt x="445" y="77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0" name="Freeform 264"/>
                  <p:cNvSpPr>
                    <a:spLocks/>
                  </p:cNvSpPr>
                  <p:nvPr/>
                </p:nvSpPr>
                <p:spPr bwMode="auto">
                  <a:xfrm>
                    <a:off x="3455" y="2418"/>
                    <a:ext cx="10" cy="3"/>
                  </a:xfrm>
                  <a:custGeom>
                    <a:avLst/>
                    <a:gdLst>
                      <a:gd name="T0" fmla="*/ 0 w 21"/>
                      <a:gd name="T1" fmla="*/ 7 h 7"/>
                      <a:gd name="T2" fmla="*/ 21 w 21"/>
                      <a:gd name="T3" fmla="*/ 0 h 7"/>
                      <a:gd name="T4" fmla="*/ 0 w 21"/>
                      <a:gd name="T5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" h="7">
                        <a:moveTo>
                          <a:pt x="0" y="7"/>
                        </a:moveTo>
                        <a:lnTo>
                          <a:pt x="21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1" name="Freeform 265"/>
                  <p:cNvSpPr>
                    <a:spLocks/>
                  </p:cNvSpPr>
                  <p:nvPr/>
                </p:nvSpPr>
                <p:spPr bwMode="auto">
                  <a:xfrm>
                    <a:off x="3454" y="2415"/>
                    <a:ext cx="11" cy="8"/>
                  </a:xfrm>
                  <a:custGeom>
                    <a:avLst/>
                    <a:gdLst>
                      <a:gd name="T0" fmla="*/ 22 w 23"/>
                      <a:gd name="T1" fmla="*/ 4 h 16"/>
                      <a:gd name="T2" fmla="*/ 21 w 23"/>
                      <a:gd name="T3" fmla="*/ 0 h 16"/>
                      <a:gd name="T4" fmla="*/ 0 w 23"/>
                      <a:gd name="T5" fmla="*/ 6 h 16"/>
                      <a:gd name="T6" fmla="*/ 2 w 23"/>
                      <a:gd name="T7" fmla="*/ 16 h 16"/>
                      <a:gd name="T8" fmla="*/ 23 w 23"/>
                      <a:gd name="T9" fmla="*/ 9 h 16"/>
                      <a:gd name="T10" fmla="*/ 22 w 23"/>
                      <a:gd name="T11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" h="16">
                        <a:moveTo>
                          <a:pt x="22" y="4"/>
                        </a:moveTo>
                        <a:lnTo>
                          <a:pt x="21" y="0"/>
                        </a:lnTo>
                        <a:lnTo>
                          <a:pt x="0" y="6"/>
                        </a:lnTo>
                        <a:lnTo>
                          <a:pt x="2" y="16"/>
                        </a:lnTo>
                        <a:lnTo>
                          <a:pt x="23" y="9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2" name="Freeform 266"/>
                  <p:cNvSpPr>
                    <a:spLocks/>
                  </p:cNvSpPr>
                  <p:nvPr/>
                </p:nvSpPr>
                <p:spPr bwMode="auto">
                  <a:xfrm>
                    <a:off x="3377" y="2281"/>
                    <a:ext cx="8" cy="4"/>
                  </a:xfrm>
                  <a:custGeom>
                    <a:avLst/>
                    <a:gdLst>
                      <a:gd name="T0" fmla="*/ 0 w 15"/>
                      <a:gd name="T1" fmla="*/ 8 h 8"/>
                      <a:gd name="T2" fmla="*/ 1 w 15"/>
                      <a:gd name="T3" fmla="*/ 7 h 8"/>
                      <a:gd name="T4" fmla="*/ 6 w 15"/>
                      <a:gd name="T5" fmla="*/ 5 h 8"/>
                      <a:gd name="T6" fmla="*/ 10 w 15"/>
                      <a:gd name="T7" fmla="*/ 2 h 8"/>
                      <a:gd name="T8" fmla="*/ 15 w 15"/>
                      <a:gd name="T9" fmla="*/ 0 h 8"/>
                      <a:gd name="T10" fmla="*/ 0 w 15"/>
                      <a:gd name="T11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8">
                        <a:moveTo>
                          <a:pt x="0" y="8"/>
                        </a:moveTo>
                        <a:lnTo>
                          <a:pt x="1" y="7"/>
                        </a:lnTo>
                        <a:lnTo>
                          <a:pt x="6" y="5"/>
                        </a:lnTo>
                        <a:lnTo>
                          <a:pt x="10" y="2"/>
                        </a:lnTo>
                        <a:lnTo>
                          <a:pt x="15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3" name="Freeform 267"/>
                  <p:cNvSpPr>
                    <a:spLocks/>
                  </p:cNvSpPr>
                  <p:nvPr/>
                </p:nvSpPr>
                <p:spPr bwMode="auto">
                  <a:xfrm>
                    <a:off x="3376" y="2279"/>
                    <a:ext cx="10" cy="8"/>
                  </a:xfrm>
                  <a:custGeom>
                    <a:avLst/>
                    <a:gdLst>
                      <a:gd name="T0" fmla="*/ 15 w 20"/>
                      <a:gd name="T1" fmla="*/ 0 h 16"/>
                      <a:gd name="T2" fmla="*/ 11 w 20"/>
                      <a:gd name="T3" fmla="*/ 2 h 16"/>
                      <a:gd name="T4" fmla="*/ 6 w 20"/>
                      <a:gd name="T5" fmla="*/ 4 h 16"/>
                      <a:gd name="T6" fmla="*/ 2 w 20"/>
                      <a:gd name="T7" fmla="*/ 8 h 16"/>
                      <a:gd name="T8" fmla="*/ 0 w 20"/>
                      <a:gd name="T9" fmla="*/ 9 h 16"/>
                      <a:gd name="T10" fmla="*/ 5 w 20"/>
                      <a:gd name="T11" fmla="*/ 16 h 16"/>
                      <a:gd name="T12" fmla="*/ 6 w 20"/>
                      <a:gd name="T13" fmla="*/ 15 h 16"/>
                      <a:gd name="T14" fmla="*/ 11 w 20"/>
                      <a:gd name="T15" fmla="*/ 13 h 16"/>
                      <a:gd name="T16" fmla="*/ 15 w 20"/>
                      <a:gd name="T17" fmla="*/ 11 h 16"/>
                      <a:gd name="T18" fmla="*/ 20 w 20"/>
                      <a:gd name="T19" fmla="*/ 9 h 16"/>
                      <a:gd name="T20" fmla="*/ 15 w 20"/>
                      <a:gd name="T21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" h="16">
                        <a:moveTo>
                          <a:pt x="15" y="0"/>
                        </a:moveTo>
                        <a:lnTo>
                          <a:pt x="11" y="2"/>
                        </a:lnTo>
                        <a:lnTo>
                          <a:pt x="6" y="4"/>
                        </a:lnTo>
                        <a:lnTo>
                          <a:pt x="2" y="8"/>
                        </a:lnTo>
                        <a:lnTo>
                          <a:pt x="0" y="9"/>
                        </a:lnTo>
                        <a:lnTo>
                          <a:pt x="5" y="16"/>
                        </a:lnTo>
                        <a:lnTo>
                          <a:pt x="6" y="15"/>
                        </a:lnTo>
                        <a:lnTo>
                          <a:pt x="11" y="13"/>
                        </a:lnTo>
                        <a:lnTo>
                          <a:pt x="15" y="11"/>
                        </a:lnTo>
                        <a:lnTo>
                          <a:pt x="20" y="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4" name="Freeform 268"/>
                  <p:cNvSpPr>
                    <a:spLocks/>
                  </p:cNvSpPr>
                  <p:nvPr/>
                </p:nvSpPr>
                <p:spPr bwMode="auto">
                  <a:xfrm>
                    <a:off x="3289" y="2128"/>
                    <a:ext cx="6" cy="2"/>
                  </a:xfrm>
                  <a:custGeom>
                    <a:avLst/>
                    <a:gdLst>
                      <a:gd name="T0" fmla="*/ 0 w 12"/>
                      <a:gd name="T1" fmla="*/ 4 h 4"/>
                      <a:gd name="T2" fmla="*/ 1 w 12"/>
                      <a:gd name="T3" fmla="*/ 4 h 4"/>
                      <a:gd name="T4" fmla="*/ 5 w 12"/>
                      <a:gd name="T5" fmla="*/ 2 h 4"/>
                      <a:gd name="T6" fmla="*/ 9 w 12"/>
                      <a:gd name="T7" fmla="*/ 1 h 4"/>
                      <a:gd name="T8" fmla="*/ 12 w 12"/>
                      <a:gd name="T9" fmla="*/ 0 h 4"/>
                      <a:gd name="T10" fmla="*/ 0 w 12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4">
                        <a:moveTo>
                          <a:pt x="0" y="4"/>
                        </a:moveTo>
                        <a:lnTo>
                          <a:pt x="1" y="4"/>
                        </a:lnTo>
                        <a:lnTo>
                          <a:pt x="5" y="2"/>
                        </a:lnTo>
                        <a:lnTo>
                          <a:pt x="9" y="1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5" name="Freeform 269"/>
                  <p:cNvSpPr>
                    <a:spLocks/>
                  </p:cNvSpPr>
                  <p:nvPr/>
                </p:nvSpPr>
                <p:spPr bwMode="auto">
                  <a:xfrm>
                    <a:off x="3288" y="2126"/>
                    <a:ext cx="8" cy="6"/>
                  </a:xfrm>
                  <a:custGeom>
                    <a:avLst/>
                    <a:gdLst>
                      <a:gd name="T0" fmla="*/ 12 w 16"/>
                      <a:gd name="T1" fmla="*/ 0 h 14"/>
                      <a:gd name="T2" fmla="*/ 10 w 16"/>
                      <a:gd name="T3" fmla="*/ 1 h 14"/>
                      <a:gd name="T4" fmla="*/ 6 w 16"/>
                      <a:gd name="T5" fmla="*/ 2 h 14"/>
                      <a:gd name="T6" fmla="*/ 2 w 16"/>
                      <a:gd name="T7" fmla="*/ 5 h 14"/>
                      <a:gd name="T8" fmla="*/ 0 w 16"/>
                      <a:gd name="T9" fmla="*/ 5 h 14"/>
                      <a:gd name="T10" fmla="*/ 3 w 16"/>
                      <a:gd name="T11" fmla="*/ 14 h 14"/>
                      <a:gd name="T12" fmla="*/ 4 w 16"/>
                      <a:gd name="T13" fmla="*/ 14 h 14"/>
                      <a:gd name="T14" fmla="*/ 8 w 16"/>
                      <a:gd name="T15" fmla="*/ 12 h 14"/>
                      <a:gd name="T16" fmla="*/ 12 w 16"/>
                      <a:gd name="T17" fmla="*/ 11 h 14"/>
                      <a:gd name="T18" fmla="*/ 16 w 16"/>
                      <a:gd name="T19" fmla="*/ 9 h 14"/>
                      <a:gd name="T20" fmla="*/ 12 w 16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6" h="14">
                        <a:moveTo>
                          <a:pt x="12" y="0"/>
                        </a:moveTo>
                        <a:lnTo>
                          <a:pt x="10" y="1"/>
                        </a:lnTo>
                        <a:lnTo>
                          <a:pt x="6" y="2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3" y="14"/>
                        </a:lnTo>
                        <a:lnTo>
                          <a:pt x="4" y="14"/>
                        </a:lnTo>
                        <a:lnTo>
                          <a:pt x="8" y="12"/>
                        </a:lnTo>
                        <a:lnTo>
                          <a:pt x="12" y="11"/>
                        </a:lnTo>
                        <a:lnTo>
                          <a:pt x="16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6" name="Freeform 270"/>
                  <p:cNvSpPr>
                    <a:spLocks/>
                  </p:cNvSpPr>
                  <p:nvPr/>
                </p:nvSpPr>
                <p:spPr bwMode="auto">
                  <a:xfrm>
                    <a:off x="3299" y="2025"/>
                    <a:ext cx="326" cy="126"/>
                  </a:xfrm>
                  <a:custGeom>
                    <a:avLst/>
                    <a:gdLst>
                      <a:gd name="T0" fmla="*/ 1 w 653"/>
                      <a:gd name="T1" fmla="*/ 246 h 251"/>
                      <a:gd name="T2" fmla="*/ 3 w 653"/>
                      <a:gd name="T3" fmla="*/ 251 h 251"/>
                      <a:gd name="T4" fmla="*/ 653 w 653"/>
                      <a:gd name="T5" fmla="*/ 9 h 251"/>
                      <a:gd name="T6" fmla="*/ 651 w 653"/>
                      <a:gd name="T7" fmla="*/ 0 h 251"/>
                      <a:gd name="T8" fmla="*/ 0 w 653"/>
                      <a:gd name="T9" fmla="*/ 242 h 251"/>
                      <a:gd name="T10" fmla="*/ 1 w 653"/>
                      <a:gd name="T11" fmla="*/ 246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1">
                        <a:moveTo>
                          <a:pt x="1" y="246"/>
                        </a:moveTo>
                        <a:lnTo>
                          <a:pt x="3" y="251"/>
                        </a:lnTo>
                        <a:lnTo>
                          <a:pt x="653" y="9"/>
                        </a:lnTo>
                        <a:lnTo>
                          <a:pt x="651" y="0"/>
                        </a:lnTo>
                        <a:lnTo>
                          <a:pt x="0" y="242"/>
                        </a:lnTo>
                        <a:lnTo>
                          <a:pt x="1" y="246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7" name="Freeform 271"/>
                  <p:cNvSpPr>
                    <a:spLocks/>
                  </p:cNvSpPr>
                  <p:nvPr/>
                </p:nvSpPr>
                <p:spPr bwMode="auto">
                  <a:xfrm>
                    <a:off x="3311" y="2044"/>
                    <a:ext cx="325" cy="126"/>
                  </a:xfrm>
                  <a:custGeom>
                    <a:avLst/>
                    <a:gdLst>
                      <a:gd name="T0" fmla="*/ 1 w 652"/>
                      <a:gd name="T1" fmla="*/ 247 h 252"/>
                      <a:gd name="T2" fmla="*/ 3 w 652"/>
                      <a:gd name="T3" fmla="*/ 252 h 252"/>
                      <a:gd name="T4" fmla="*/ 652 w 652"/>
                      <a:gd name="T5" fmla="*/ 9 h 252"/>
                      <a:gd name="T6" fmla="*/ 650 w 652"/>
                      <a:gd name="T7" fmla="*/ 0 h 252"/>
                      <a:gd name="T8" fmla="*/ 0 w 652"/>
                      <a:gd name="T9" fmla="*/ 243 h 252"/>
                      <a:gd name="T10" fmla="*/ 1 w 652"/>
                      <a:gd name="T11" fmla="*/ 247 h 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2" h="252">
                        <a:moveTo>
                          <a:pt x="1" y="247"/>
                        </a:moveTo>
                        <a:lnTo>
                          <a:pt x="3" y="252"/>
                        </a:lnTo>
                        <a:lnTo>
                          <a:pt x="652" y="9"/>
                        </a:lnTo>
                        <a:lnTo>
                          <a:pt x="650" y="0"/>
                        </a:lnTo>
                        <a:lnTo>
                          <a:pt x="0" y="243"/>
                        </a:lnTo>
                        <a:lnTo>
                          <a:pt x="1" y="247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8" name="Freeform 272"/>
                  <p:cNvSpPr>
                    <a:spLocks/>
                  </p:cNvSpPr>
                  <p:nvPr/>
                </p:nvSpPr>
                <p:spPr bwMode="auto">
                  <a:xfrm>
                    <a:off x="3322" y="2064"/>
                    <a:ext cx="326" cy="126"/>
                  </a:xfrm>
                  <a:custGeom>
                    <a:avLst/>
                    <a:gdLst>
                      <a:gd name="T0" fmla="*/ 1 w 653"/>
                      <a:gd name="T1" fmla="*/ 248 h 252"/>
                      <a:gd name="T2" fmla="*/ 2 w 653"/>
                      <a:gd name="T3" fmla="*/ 252 h 252"/>
                      <a:gd name="T4" fmla="*/ 653 w 653"/>
                      <a:gd name="T5" fmla="*/ 9 h 252"/>
                      <a:gd name="T6" fmla="*/ 651 w 653"/>
                      <a:gd name="T7" fmla="*/ 0 h 252"/>
                      <a:gd name="T8" fmla="*/ 0 w 653"/>
                      <a:gd name="T9" fmla="*/ 243 h 252"/>
                      <a:gd name="T10" fmla="*/ 1 w 653"/>
                      <a:gd name="T11" fmla="*/ 248 h 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2">
                        <a:moveTo>
                          <a:pt x="1" y="248"/>
                        </a:moveTo>
                        <a:lnTo>
                          <a:pt x="2" y="252"/>
                        </a:lnTo>
                        <a:lnTo>
                          <a:pt x="653" y="9"/>
                        </a:lnTo>
                        <a:lnTo>
                          <a:pt x="651" y="0"/>
                        </a:lnTo>
                        <a:lnTo>
                          <a:pt x="0" y="243"/>
                        </a:lnTo>
                        <a:lnTo>
                          <a:pt x="1" y="24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49" name="Freeform 273"/>
                  <p:cNvSpPr>
                    <a:spLocks/>
                  </p:cNvSpPr>
                  <p:nvPr/>
                </p:nvSpPr>
                <p:spPr bwMode="auto">
                  <a:xfrm>
                    <a:off x="3333" y="2084"/>
                    <a:ext cx="326" cy="126"/>
                  </a:xfrm>
                  <a:custGeom>
                    <a:avLst/>
                    <a:gdLst>
                      <a:gd name="T0" fmla="*/ 1 w 653"/>
                      <a:gd name="T1" fmla="*/ 248 h 252"/>
                      <a:gd name="T2" fmla="*/ 2 w 653"/>
                      <a:gd name="T3" fmla="*/ 252 h 252"/>
                      <a:gd name="T4" fmla="*/ 653 w 653"/>
                      <a:gd name="T5" fmla="*/ 9 h 252"/>
                      <a:gd name="T6" fmla="*/ 650 w 653"/>
                      <a:gd name="T7" fmla="*/ 0 h 252"/>
                      <a:gd name="T8" fmla="*/ 0 w 653"/>
                      <a:gd name="T9" fmla="*/ 243 h 252"/>
                      <a:gd name="T10" fmla="*/ 1 w 653"/>
                      <a:gd name="T11" fmla="*/ 248 h 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2">
                        <a:moveTo>
                          <a:pt x="1" y="248"/>
                        </a:moveTo>
                        <a:lnTo>
                          <a:pt x="2" y="252"/>
                        </a:lnTo>
                        <a:lnTo>
                          <a:pt x="653" y="9"/>
                        </a:lnTo>
                        <a:lnTo>
                          <a:pt x="650" y="0"/>
                        </a:lnTo>
                        <a:lnTo>
                          <a:pt x="0" y="243"/>
                        </a:lnTo>
                        <a:lnTo>
                          <a:pt x="1" y="24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0" name="Freeform 274"/>
                  <p:cNvSpPr>
                    <a:spLocks/>
                  </p:cNvSpPr>
                  <p:nvPr/>
                </p:nvSpPr>
                <p:spPr bwMode="auto">
                  <a:xfrm>
                    <a:off x="3343" y="2103"/>
                    <a:ext cx="327" cy="126"/>
                  </a:xfrm>
                  <a:custGeom>
                    <a:avLst/>
                    <a:gdLst>
                      <a:gd name="T0" fmla="*/ 1 w 653"/>
                      <a:gd name="T1" fmla="*/ 247 h 251"/>
                      <a:gd name="T2" fmla="*/ 2 w 653"/>
                      <a:gd name="T3" fmla="*/ 251 h 251"/>
                      <a:gd name="T4" fmla="*/ 653 w 653"/>
                      <a:gd name="T5" fmla="*/ 9 h 251"/>
                      <a:gd name="T6" fmla="*/ 650 w 653"/>
                      <a:gd name="T7" fmla="*/ 0 h 251"/>
                      <a:gd name="T8" fmla="*/ 0 w 653"/>
                      <a:gd name="T9" fmla="*/ 242 h 251"/>
                      <a:gd name="T10" fmla="*/ 1 w 653"/>
                      <a:gd name="T11" fmla="*/ 247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1">
                        <a:moveTo>
                          <a:pt x="1" y="247"/>
                        </a:moveTo>
                        <a:lnTo>
                          <a:pt x="2" y="251"/>
                        </a:lnTo>
                        <a:lnTo>
                          <a:pt x="653" y="9"/>
                        </a:lnTo>
                        <a:lnTo>
                          <a:pt x="650" y="0"/>
                        </a:lnTo>
                        <a:lnTo>
                          <a:pt x="0" y="242"/>
                        </a:lnTo>
                        <a:lnTo>
                          <a:pt x="1" y="247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1" name="Freeform 275"/>
                  <p:cNvSpPr>
                    <a:spLocks/>
                  </p:cNvSpPr>
                  <p:nvPr/>
                </p:nvSpPr>
                <p:spPr bwMode="auto">
                  <a:xfrm>
                    <a:off x="3354" y="2122"/>
                    <a:ext cx="327" cy="126"/>
                  </a:xfrm>
                  <a:custGeom>
                    <a:avLst/>
                    <a:gdLst>
                      <a:gd name="T0" fmla="*/ 1 w 653"/>
                      <a:gd name="T1" fmla="*/ 248 h 252"/>
                      <a:gd name="T2" fmla="*/ 2 w 653"/>
                      <a:gd name="T3" fmla="*/ 252 h 252"/>
                      <a:gd name="T4" fmla="*/ 653 w 653"/>
                      <a:gd name="T5" fmla="*/ 9 h 252"/>
                      <a:gd name="T6" fmla="*/ 650 w 653"/>
                      <a:gd name="T7" fmla="*/ 0 h 252"/>
                      <a:gd name="T8" fmla="*/ 0 w 653"/>
                      <a:gd name="T9" fmla="*/ 243 h 252"/>
                      <a:gd name="T10" fmla="*/ 1 w 653"/>
                      <a:gd name="T11" fmla="*/ 248 h 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2">
                        <a:moveTo>
                          <a:pt x="1" y="248"/>
                        </a:moveTo>
                        <a:lnTo>
                          <a:pt x="2" y="252"/>
                        </a:lnTo>
                        <a:lnTo>
                          <a:pt x="653" y="9"/>
                        </a:lnTo>
                        <a:lnTo>
                          <a:pt x="650" y="0"/>
                        </a:lnTo>
                        <a:lnTo>
                          <a:pt x="0" y="243"/>
                        </a:lnTo>
                        <a:lnTo>
                          <a:pt x="1" y="24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2" name="Freeform 276"/>
                  <p:cNvSpPr>
                    <a:spLocks/>
                  </p:cNvSpPr>
                  <p:nvPr/>
                </p:nvSpPr>
                <p:spPr bwMode="auto">
                  <a:xfrm>
                    <a:off x="3365" y="2141"/>
                    <a:ext cx="327" cy="127"/>
                  </a:xfrm>
                  <a:custGeom>
                    <a:avLst/>
                    <a:gdLst>
                      <a:gd name="T0" fmla="*/ 1 w 652"/>
                      <a:gd name="T1" fmla="*/ 249 h 254"/>
                      <a:gd name="T2" fmla="*/ 2 w 652"/>
                      <a:gd name="T3" fmla="*/ 254 h 254"/>
                      <a:gd name="T4" fmla="*/ 652 w 652"/>
                      <a:gd name="T5" fmla="*/ 9 h 254"/>
                      <a:gd name="T6" fmla="*/ 650 w 652"/>
                      <a:gd name="T7" fmla="*/ 0 h 254"/>
                      <a:gd name="T8" fmla="*/ 0 w 652"/>
                      <a:gd name="T9" fmla="*/ 244 h 254"/>
                      <a:gd name="T10" fmla="*/ 1 w 652"/>
                      <a:gd name="T11" fmla="*/ 249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2" h="254">
                        <a:moveTo>
                          <a:pt x="1" y="249"/>
                        </a:moveTo>
                        <a:lnTo>
                          <a:pt x="2" y="254"/>
                        </a:lnTo>
                        <a:lnTo>
                          <a:pt x="652" y="9"/>
                        </a:lnTo>
                        <a:lnTo>
                          <a:pt x="650" y="0"/>
                        </a:lnTo>
                        <a:lnTo>
                          <a:pt x="0" y="244"/>
                        </a:lnTo>
                        <a:lnTo>
                          <a:pt x="1" y="24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3" name="Freeform 277"/>
                  <p:cNvSpPr>
                    <a:spLocks/>
                  </p:cNvSpPr>
                  <p:nvPr/>
                </p:nvSpPr>
                <p:spPr bwMode="auto">
                  <a:xfrm>
                    <a:off x="3401" y="2161"/>
                    <a:ext cx="302" cy="117"/>
                  </a:xfrm>
                  <a:custGeom>
                    <a:avLst/>
                    <a:gdLst>
                      <a:gd name="T0" fmla="*/ 1 w 603"/>
                      <a:gd name="T1" fmla="*/ 230 h 234"/>
                      <a:gd name="T2" fmla="*/ 2 w 603"/>
                      <a:gd name="T3" fmla="*/ 234 h 234"/>
                      <a:gd name="T4" fmla="*/ 603 w 603"/>
                      <a:gd name="T5" fmla="*/ 10 h 234"/>
                      <a:gd name="T6" fmla="*/ 601 w 603"/>
                      <a:gd name="T7" fmla="*/ 0 h 234"/>
                      <a:gd name="T8" fmla="*/ 0 w 603"/>
                      <a:gd name="T9" fmla="*/ 225 h 234"/>
                      <a:gd name="T10" fmla="*/ 1 w 603"/>
                      <a:gd name="T11" fmla="*/ 230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3" h="234">
                        <a:moveTo>
                          <a:pt x="1" y="230"/>
                        </a:moveTo>
                        <a:lnTo>
                          <a:pt x="2" y="234"/>
                        </a:lnTo>
                        <a:lnTo>
                          <a:pt x="603" y="10"/>
                        </a:lnTo>
                        <a:lnTo>
                          <a:pt x="601" y="0"/>
                        </a:lnTo>
                        <a:lnTo>
                          <a:pt x="0" y="225"/>
                        </a:lnTo>
                        <a:lnTo>
                          <a:pt x="1" y="23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4" name="Freeform 278"/>
                  <p:cNvSpPr>
                    <a:spLocks/>
                  </p:cNvSpPr>
                  <p:nvPr/>
                </p:nvSpPr>
                <p:spPr bwMode="auto">
                  <a:xfrm>
                    <a:off x="3388" y="2180"/>
                    <a:ext cx="326" cy="126"/>
                  </a:xfrm>
                  <a:custGeom>
                    <a:avLst/>
                    <a:gdLst>
                      <a:gd name="T0" fmla="*/ 1 w 652"/>
                      <a:gd name="T1" fmla="*/ 249 h 254"/>
                      <a:gd name="T2" fmla="*/ 2 w 652"/>
                      <a:gd name="T3" fmla="*/ 254 h 254"/>
                      <a:gd name="T4" fmla="*/ 652 w 652"/>
                      <a:gd name="T5" fmla="*/ 10 h 254"/>
                      <a:gd name="T6" fmla="*/ 650 w 652"/>
                      <a:gd name="T7" fmla="*/ 0 h 254"/>
                      <a:gd name="T8" fmla="*/ 0 w 652"/>
                      <a:gd name="T9" fmla="*/ 245 h 254"/>
                      <a:gd name="T10" fmla="*/ 1 w 652"/>
                      <a:gd name="T11" fmla="*/ 249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2" h="254">
                        <a:moveTo>
                          <a:pt x="1" y="249"/>
                        </a:moveTo>
                        <a:lnTo>
                          <a:pt x="2" y="254"/>
                        </a:lnTo>
                        <a:lnTo>
                          <a:pt x="652" y="10"/>
                        </a:lnTo>
                        <a:lnTo>
                          <a:pt x="650" y="0"/>
                        </a:lnTo>
                        <a:lnTo>
                          <a:pt x="0" y="245"/>
                        </a:lnTo>
                        <a:lnTo>
                          <a:pt x="1" y="24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5" name="Freeform 279"/>
                  <p:cNvSpPr>
                    <a:spLocks/>
                  </p:cNvSpPr>
                  <p:nvPr/>
                </p:nvSpPr>
                <p:spPr bwMode="auto">
                  <a:xfrm>
                    <a:off x="3399" y="2199"/>
                    <a:ext cx="326" cy="127"/>
                  </a:xfrm>
                  <a:custGeom>
                    <a:avLst/>
                    <a:gdLst>
                      <a:gd name="T0" fmla="*/ 2 w 653"/>
                      <a:gd name="T1" fmla="*/ 248 h 253"/>
                      <a:gd name="T2" fmla="*/ 3 w 653"/>
                      <a:gd name="T3" fmla="*/ 253 h 253"/>
                      <a:gd name="T4" fmla="*/ 653 w 653"/>
                      <a:gd name="T5" fmla="*/ 9 h 253"/>
                      <a:gd name="T6" fmla="*/ 651 w 653"/>
                      <a:gd name="T7" fmla="*/ 0 h 253"/>
                      <a:gd name="T8" fmla="*/ 0 w 653"/>
                      <a:gd name="T9" fmla="*/ 244 h 253"/>
                      <a:gd name="T10" fmla="*/ 2 w 653"/>
                      <a:gd name="T11" fmla="*/ 248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3">
                        <a:moveTo>
                          <a:pt x="2" y="248"/>
                        </a:moveTo>
                        <a:lnTo>
                          <a:pt x="3" y="253"/>
                        </a:lnTo>
                        <a:lnTo>
                          <a:pt x="653" y="9"/>
                        </a:lnTo>
                        <a:lnTo>
                          <a:pt x="651" y="0"/>
                        </a:lnTo>
                        <a:lnTo>
                          <a:pt x="0" y="244"/>
                        </a:lnTo>
                        <a:lnTo>
                          <a:pt x="2" y="24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6" name="Freeform 280"/>
                  <p:cNvSpPr>
                    <a:spLocks/>
                  </p:cNvSpPr>
                  <p:nvPr/>
                </p:nvSpPr>
                <p:spPr bwMode="auto">
                  <a:xfrm>
                    <a:off x="3410" y="2219"/>
                    <a:ext cx="326" cy="127"/>
                  </a:xfrm>
                  <a:custGeom>
                    <a:avLst/>
                    <a:gdLst>
                      <a:gd name="T0" fmla="*/ 1 w 653"/>
                      <a:gd name="T1" fmla="*/ 249 h 253"/>
                      <a:gd name="T2" fmla="*/ 3 w 653"/>
                      <a:gd name="T3" fmla="*/ 253 h 253"/>
                      <a:gd name="T4" fmla="*/ 653 w 653"/>
                      <a:gd name="T5" fmla="*/ 9 h 253"/>
                      <a:gd name="T6" fmla="*/ 651 w 653"/>
                      <a:gd name="T7" fmla="*/ 0 h 253"/>
                      <a:gd name="T8" fmla="*/ 0 w 653"/>
                      <a:gd name="T9" fmla="*/ 244 h 253"/>
                      <a:gd name="T10" fmla="*/ 1 w 653"/>
                      <a:gd name="T11" fmla="*/ 249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3">
                        <a:moveTo>
                          <a:pt x="1" y="249"/>
                        </a:moveTo>
                        <a:lnTo>
                          <a:pt x="3" y="253"/>
                        </a:lnTo>
                        <a:lnTo>
                          <a:pt x="653" y="9"/>
                        </a:lnTo>
                        <a:lnTo>
                          <a:pt x="651" y="0"/>
                        </a:lnTo>
                        <a:lnTo>
                          <a:pt x="0" y="244"/>
                        </a:lnTo>
                        <a:lnTo>
                          <a:pt x="1" y="24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7" name="Freeform 281"/>
                  <p:cNvSpPr>
                    <a:spLocks/>
                  </p:cNvSpPr>
                  <p:nvPr/>
                </p:nvSpPr>
                <p:spPr bwMode="auto">
                  <a:xfrm>
                    <a:off x="3421" y="2238"/>
                    <a:ext cx="326" cy="127"/>
                  </a:xfrm>
                  <a:custGeom>
                    <a:avLst/>
                    <a:gdLst>
                      <a:gd name="T0" fmla="*/ 1 w 653"/>
                      <a:gd name="T1" fmla="*/ 249 h 253"/>
                      <a:gd name="T2" fmla="*/ 2 w 653"/>
                      <a:gd name="T3" fmla="*/ 253 h 253"/>
                      <a:gd name="T4" fmla="*/ 653 w 653"/>
                      <a:gd name="T5" fmla="*/ 9 h 253"/>
                      <a:gd name="T6" fmla="*/ 651 w 653"/>
                      <a:gd name="T7" fmla="*/ 0 h 253"/>
                      <a:gd name="T8" fmla="*/ 0 w 653"/>
                      <a:gd name="T9" fmla="*/ 244 h 253"/>
                      <a:gd name="T10" fmla="*/ 1 w 653"/>
                      <a:gd name="T11" fmla="*/ 249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3">
                        <a:moveTo>
                          <a:pt x="1" y="249"/>
                        </a:moveTo>
                        <a:lnTo>
                          <a:pt x="2" y="253"/>
                        </a:lnTo>
                        <a:lnTo>
                          <a:pt x="653" y="9"/>
                        </a:lnTo>
                        <a:lnTo>
                          <a:pt x="651" y="0"/>
                        </a:lnTo>
                        <a:lnTo>
                          <a:pt x="0" y="244"/>
                        </a:lnTo>
                        <a:lnTo>
                          <a:pt x="1" y="24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8" name="Freeform 282"/>
                  <p:cNvSpPr>
                    <a:spLocks/>
                  </p:cNvSpPr>
                  <p:nvPr/>
                </p:nvSpPr>
                <p:spPr bwMode="auto">
                  <a:xfrm>
                    <a:off x="3432" y="2258"/>
                    <a:ext cx="326" cy="126"/>
                  </a:xfrm>
                  <a:custGeom>
                    <a:avLst/>
                    <a:gdLst>
                      <a:gd name="T0" fmla="*/ 1 w 653"/>
                      <a:gd name="T1" fmla="*/ 248 h 252"/>
                      <a:gd name="T2" fmla="*/ 2 w 653"/>
                      <a:gd name="T3" fmla="*/ 252 h 252"/>
                      <a:gd name="T4" fmla="*/ 653 w 653"/>
                      <a:gd name="T5" fmla="*/ 9 h 252"/>
                      <a:gd name="T6" fmla="*/ 650 w 653"/>
                      <a:gd name="T7" fmla="*/ 0 h 252"/>
                      <a:gd name="T8" fmla="*/ 0 w 653"/>
                      <a:gd name="T9" fmla="*/ 243 h 252"/>
                      <a:gd name="T10" fmla="*/ 1 w 653"/>
                      <a:gd name="T11" fmla="*/ 248 h 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2">
                        <a:moveTo>
                          <a:pt x="1" y="248"/>
                        </a:moveTo>
                        <a:lnTo>
                          <a:pt x="2" y="252"/>
                        </a:lnTo>
                        <a:lnTo>
                          <a:pt x="653" y="9"/>
                        </a:lnTo>
                        <a:lnTo>
                          <a:pt x="650" y="0"/>
                        </a:lnTo>
                        <a:lnTo>
                          <a:pt x="0" y="243"/>
                        </a:lnTo>
                        <a:lnTo>
                          <a:pt x="1" y="24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59" name="Freeform 283"/>
                  <p:cNvSpPr>
                    <a:spLocks/>
                  </p:cNvSpPr>
                  <p:nvPr/>
                </p:nvSpPr>
                <p:spPr bwMode="auto">
                  <a:xfrm>
                    <a:off x="3443" y="2277"/>
                    <a:ext cx="326" cy="127"/>
                  </a:xfrm>
                  <a:custGeom>
                    <a:avLst/>
                    <a:gdLst>
                      <a:gd name="T0" fmla="*/ 1 w 652"/>
                      <a:gd name="T1" fmla="*/ 249 h 253"/>
                      <a:gd name="T2" fmla="*/ 2 w 652"/>
                      <a:gd name="T3" fmla="*/ 253 h 253"/>
                      <a:gd name="T4" fmla="*/ 652 w 652"/>
                      <a:gd name="T5" fmla="*/ 9 h 253"/>
                      <a:gd name="T6" fmla="*/ 649 w 652"/>
                      <a:gd name="T7" fmla="*/ 0 h 253"/>
                      <a:gd name="T8" fmla="*/ 0 w 652"/>
                      <a:gd name="T9" fmla="*/ 244 h 253"/>
                      <a:gd name="T10" fmla="*/ 1 w 652"/>
                      <a:gd name="T11" fmla="*/ 249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2" h="253">
                        <a:moveTo>
                          <a:pt x="1" y="249"/>
                        </a:moveTo>
                        <a:lnTo>
                          <a:pt x="2" y="253"/>
                        </a:lnTo>
                        <a:lnTo>
                          <a:pt x="652" y="9"/>
                        </a:lnTo>
                        <a:lnTo>
                          <a:pt x="649" y="0"/>
                        </a:lnTo>
                        <a:lnTo>
                          <a:pt x="0" y="244"/>
                        </a:lnTo>
                        <a:lnTo>
                          <a:pt x="1" y="24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0" name="Freeform 284"/>
                  <p:cNvSpPr>
                    <a:spLocks/>
                  </p:cNvSpPr>
                  <p:nvPr/>
                </p:nvSpPr>
                <p:spPr bwMode="auto">
                  <a:xfrm>
                    <a:off x="3476" y="2297"/>
                    <a:ext cx="304" cy="118"/>
                  </a:xfrm>
                  <a:custGeom>
                    <a:avLst/>
                    <a:gdLst>
                      <a:gd name="T0" fmla="*/ 607 w 608"/>
                      <a:gd name="T1" fmla="*/ 5 h 236"/>
                      <a:gd name="T2" fmla="*/ 605 w 608"/>
                      <a:gd name="T3" fmla="*/ 0 h 236"/>
                      <a:gd name="T4" fmla="*/ 0 w 608"/>
                      <a:gd name="T5" fmla="*/ 227 h 236"/>
                      <a:gd name="T6" fmla="*/ 2 w 608"/>
                      <a:gd name="T7" fmla="*/ 236 h 236"/>
                      <a:gd name="T8" fmla="*/ 608 w 608"/>
                      <a:gd name="T9" fmla="*/ 9 h 236"/>
                      <a:gd name="T10" fmla="*/ 607 w 608"/>
                      <a:gd name="T11" fmla="*/ 5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8" h="236">
                        <a:moveTo>
                          <a:pt x="607" y="5"/>
                        </a:moveTo>
                        <a:lnTo>
                          <a:pt x="605" y="0"/>
                        </a:lnTo>
                        <a:lnTo>
                          <a:pt x="0" y="227"/>
                        </a:lnTo>
                        <a:lnTo>
                          <a:pt x="2" y="236"/>
                        </a:lnTo>
                        <a:lnTo>
                          <a:pt x="608" y="9"/>
                        </a:lnTo>
                        <a:lnTo>
                          <a:pt x="607" y="5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1" name="Freeform 285"/>
                  <p:cNvSpPr>
                    <a:spLocks/>
                  </p:cNvSpPr>
                  <p:nvPr/>
                </p:nvSpPr>
                <p:spPr bwMode="auto">
                  <a:xfrm>
                    <a:off x="3465" y="2316"/>
                    <a:ext cx="326" cy="127"/>
                  </a:xfrm>
                  <a:custGeom>
                    <a:avLst/>
                    <a:gdLst>
                      <a:gd name="T0" fmla="*/ 1 w 653"/>
                      <a:gd name="T1" fmla="*/ 249 h 254"/>
                      <a:gd name="T2" fmla="*/ 2 w 653"/>
                      <a:gd name="T3" fmla="*/ 254 h 254"/>
                      <a:gd name="T4" fmla="*/ 653 w 653"/>
                      <a:gd name="T5" fmla="*/ 10 h 254"/>
                      <a:gd name="T6" fmla="*/ 650 w 653"/>
                      <a:gd name="T7" fmla="*/ 0 h 254"/>
                      <a:gd name="T8" fmla="*/ 0 w 653"/>
                      <a:gd name="T9" fmla="*/ 245 h 254"/>
                      <a:gd name="T10" fmla="*/ 1 w 653"/>
                      <a:gd name="T11" fmla="*/ 249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3" h="254">
                        <a:moveTo>
                          <a:pt x="1" y="249"/>
                        </a:moveTo>
                        <a:lnTo>
                          <a:pt x="2" y="254"/>
                        </a:lnTo>
                        <a:lnTo>
                          <a:pt x="653" y="10"/>
                        </a:lnTo>
                        <a:lnTo>
                          <a:pt x="650" y="0"/>
                        </a:lnTo>
                        <a:lnTo>
                          <a:pt x="0" y="245"/>
                        </a:lnTo>
                        <a:lnTo>
                          <a:pt x="1" y="24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2" name="Freeform 286"/>
                  <p:cNvSpPr>
                    <a:spLocks/>
                  </p:cNvSpPr>
                  <p:nvPr/>
                </p:nvSpPr>
                <p:spPr bwMode="auto">
                  <a:xfrm>
                    <a:off x="3476" y="2335"/>
                    <a:ext cx="326" cy="127"/>
                  </a:xfrm>
                  <a:custGeom>
                    <a:avLst/>
                    <a:gdLst>
                      <a:gd name="T0" fmla="*/ 1 w 652"/>
                      <a:gd name="T1" fmla="*/ 249 h 254"/>
                      <a:gd name="T2" fmla="*/ 2 w 652"/>
                      <a:gd name="T3" fmla="*/ 254 h 254"/>
                      <a:gd name="T4" fmla="*/ 652 w 652"/>
                      <a:gd name="T5" fmla="*/ 10 h 254"/>
                      <a:gd name="T6" fmla="*/ 650 w 652"/>
                      <a:gd name="T7" fmla="*/ 0 h 254"/>
                      <a:gd name="T8" fmla="*/ 0 w 652"/>
                      <a:gd name="T9" fmla="*/ 245 h 254"/>
                      <a:gd name="T10" fmla="*/ 1 w 652"/>
                      <a:gd name="T11" fmla="*/ 249 h 2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52" h="254">
                        <a:moveTo>
                          <a:pt x="1" y="249"/>
                        </a:moveTo>
                        <a:lnTo>
                          <a:pt x="2" y="254"/>
                        </a:lnTo>
                        <a:lnTo>
                          <a:pt x="652" y="10"/>
                        </a:lnTo>
                        <a:lnTo>
                          <a:pt x="650" y="0"/>
                        </a:lnTo>
                        <a:lnTo>
                          <a:pt x="0" y="245"/>
                        </a:lnTo>
                        <a:lnTo>
                          <a:pt x="1" y="24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3" name="Freeform 287"/>
                  <p:cNvSpPr>
                    <a:spLocks/>
                  </p:cNvSpPr>
                  <p:nvPr/>
                </p:nvSpPr>
                <p:spPr bwMode="auto">
                  <a:xfrm>
                    <a:off x="3315" y="2006"/>
                    <a:ext cx="300" cy="116"/>
                  </a:xfrm>
                  <a:custGeom>
                    <a:avLst/>
                    <a:gdLst>
                      <a:gd name="T0" fmla="*/ 1 w 600"/>
                      <a:gd name="T1" fmla="*/ 228 h 232"/>
                      <a:gd name="T2" fmla="*/ 3 w 600"/>
                      <a:gd name="T3" fmla="*/ 232 h 232"/>
                      <a:gd name="T4" fmla="*/ 600 w 600"/>
                      <a:gd name="T5" fmla="*/ 9 h 232"/>
                      <a:gd name="T6" fmla="*/ 598 w 600"/>
                      <a:gd name="T7" fmla="*/ 0 h 232"/>
                      <a:gd name="T8" fmla="*/ 0 w 600"/>
                      <a:gd name="T9" fmla="*/ 223 h 232"/>
                      <a:gd name="T10" fmla="*/ 1 w 600"/>
                      <a:gd name="T11" fmla="*/ 228 h 2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00" h="232">
                        <a:moveTo>
                          <a:pt x="1" y="228"/>
                        </a:moveTo>
                        <a:lnTo>
                          <a:pt x="3" y="232"/>
                        </a:lnTo>
                        <a:lnTo>
                          <a:pt x="600" y="9"/>
                        </a:lnTo>
                        <a:lnTo>
                          <a:pt x="598" y="0"/>
                        </a:lnTo>
                        <a:lnTo>
                          <a:pt x="0" y="223"/>
                        </a:lnTo>
                        <a:lnTo>
                          <a:pt x="1" y="22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4" name="Freeform 288"/>
                  <p:cNvSpPr>
                    <a:spLocks/>
                  </p:cNvSpPr>
                  <p:nvPr/>
                </p:nvSpPr>
                <p:spPr bwMode="auto">
                  <a:xfrm>
                    <a:off x="3350" y="1905"/>
                    <a:ext cx="495" cy="486"/>
                  </a:xfrm>
                  <a:custGeom>
                    <a:avLst/>
                    <a:gdLst>
                      <a:gd name="T0" fmla="*/ 159 w 990"/>
                      <a:gd name="T1" fmla="*/ 563 h 972"/>
                      <a:gd name="T2" fmla="*/ 168 w 990"/>
                      <a:gd name="T3" fmla="*/ 561 h 972"/>
                      <a:gd name="T4" fmla="*/ 180 w 990"/>
                      <a:gd name="T5" fmla="*/ 560 h 972"/>
                      <a:gd name="T6" fmla="*/ 176 w 990"/>
                      <a:gd name="T7" fmla="*/ 555 h 972"/>
                      <a:gd name="T8" fmla="*/ 172 w 990"/>
                      <a:gd name="T9" fmla="*/ 549 h 972"/>
                      <a:gd name="T10" fmla="*/ 172 w 990"/>
                      <a:gd name="T11" fmla="*/ 537 h 972"/>
                      <a:gd name="T12" fmla="*/ 182 w 990"/>
                      <a:gd name="T13" fmla="*/ 530 h 972"/>
                      <a:gd name="T14" fmla="*/ 194 w 990"/>
                      <a:gd name="T15" fmla="*/ 532 h 972"/>
                      <a:gd name="T16" fmla="*/ 203 w 990"/>
                      <a:gd name="T17" fmla="*/ 543 h 972"/>
                      <a:gd name="T18" fmla="*/ 203 w 990"/>
                      <a:gd name="T19" fmla="*/ 555 h 972"/>
                      <a:gd name="T20" fmla="*/ 193 w 990"/>
                      <a:gd name="T21" fmla="*/ 562 h 972"/>
                      <a:gd name="T22" fmla="*/ 187 w 990"/>
                      <a:gd name="T23" fmla="*/ 561 h 972"/>
                      <a:gd name="T24" fmla="*/ 180 w 990"/>
                      <a:gd name="T25" fmla="*/ 560 h 972"/>
                      <a:gd name="T26" fmla="*/ 267 w 990"/>
                      <a:gd name="T27" fmla="*/ 858 h 972"/>
                      <a:gd name="T28" fmla="*/ 307 w 990"/>
                      <a:gd name="T29" fmla="*/ 851 h 972"/>
                      <a:gd name="T30" fmla="*/ 319 w 990"/>
                      <a:gd name="T31" fmla="*/ 858 h 972"/>
                      <a:gd name="T32" fmla="*/ 322 w 990"/>
                      <a:gd name="T33" fmla="*/ 870 h 972"/>
                      <a:gd name="T34" fmla="*/ 317 w 990"/>
                      <a:gd name="T35" fmla="*/ 880 h 972"/>
                      <a:gd name="T36" fmla="*/ 305 w 990"/>
                      <a:gd name="T37" fmla="*/ 882 h 972"/>
                      <a:gd name="T38" fmla="*/ 293 w 990"/>
                      <a:gd name="T39" fmla="*/ 875 h 972"/>
                      <a:gd name="T40" fmla="*/ 289 w 990"/>
                      <a:gd name="T41" fmla="*/ 864 h 972"/>
                      <a:gd name="T42" fmla="*/ 294 w 990"/>
                      <a:gd name="T43" fmla="*/ 854 h 972"/>
                      <a:gd name="T44" fmla="*/ 293 w 990"/>
                      <a:gd name="T45" fmla="*/ 852 h 972"/>
                      <a:gd name="T46" fmla="*/ 271 w 990"/>
                      <a:gd name="T47" fmla="*/ 857 h 972"/>
                      <a:gd name="T48" fmla="*/ 308 w 990"/>
                      <a:gd name="T49" fmla="*/ 972 h 972"/>
                      <a:gd name="T50" fmla="*/ 681 w 990"/>
                      <a:gd name="T51" fmla="*/ 0 h 972"/>
                      <a:gd name="T52" fmla="*/ 35 w 990"/>
                      <a:gd name="T53" fmla="*/ 229 h 972"/>
                      <a:gd name="T54" fmla="*/ 43 w 990"/>
                      <a:gd name="T55" fmla="*/ 227 h 972"/>
                      <a:gd name="T56" fmla="*/ 53 w 990"/>
                      <a:gd name="T57" fmla="*/ 226 h 972"/>
                      <a:gd name="T58" fmla="*/ 55 w 990"/>
                      <a:gd name="T59" fmla="*/ 215 h 972"/>
                      <a:gd name="T60" fmla="*/ 63 w 990"/>
                      <a:gd name="T61" fmla="*/ 210 h 972"/>
                      <a:gd name="T62" fmla="*/ 76 w 990"/>
                      <a:gd name="T63" fmla="*/ 212 h 972"/>
                      <a:gd name="T64" fmla="*/ 85 w 990"/>
                      <a:gd name="T65" fmla="*/ 221 h 972"/>
                      <a:gd name="T66" fmla="*/ 85 w 990"/>
                      <a:gd name="T67" fmla="*/ 234 h 972"/>
                      <a:gd name="T68" fmla="*/ 75 w 990"/>
                      <a:gd name="T69" fmla="*/ 241 h 972"/>
                      <a:gd name="T70" fmla="*/ 62 w 990"/>
                      <a:gd name="T71" fmla="*/ 236 h 972"/>
                      <a:gd name="T72" fmla="*/ 53 w 990"/>
                      <a:gd name="T73" fmla="*/ 226 h 972"/>
                      <a:gd name="T74" fmla="*/ 45 w 990"/>
                      <a:gd name="T75" fmla="*/ 227 h 972"/>
                      <a:gd name="T76" fmla="*/ 35 w 990"/>
                      <a:gd name="T77" fmla="*/ 229 h 9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990" h="972">
                        <a:moveTo>
                          <a:pt x="35" y="229"/>
                        </a:moveTo>
                        <a:lnTo>
                          <a:pt x="159" y="563"/>
                        </a:lnTo>
                        <a:lnTo>
                          <a:pt x="161" y="563"/>
                        </a:lnTo>
                        <a:lnTo>
                          <a:pt x="168" y="561"/>
                        </a:lnTo>
                        <a:lnTo>
                          <a:pt x="175" y="560"/>
                        </a:lnTo>
                        <a:lnTo>
                          <a:pt x="180" y="560"/>
                        </a:lnTo>
                        <a:lnTo>
                          <a:pt x="178" y="557"/>
                        </a:lnTo>
                        <a:lnTo>
                          <a:pt x="176" y="555"/>
                        </a:lnTo>
                        <a:lnTo>
                          <a:pt x="174" y="552"/>
                        </a:lnTo>
                        <a:lnTo>
                          <a:pt x="172" y="549"/>
                        </a:lnTo>
                        <a:lnTo>
                          <a:pt x="171" y="543"/>
                        </a:lnTo>
                        <a:lnTo>
                          <a:pt x="172" y="537"/>
                        </a:lnTo>
                        <a:lnTo>
                          <a:pt x="176" y="532"/>
                        </a:lnTo>
                        <a:lnTo>
                          <a:pt x="182" y="530"/>
                        </a:lnTo>
                        <a:lnTo>
                          <a:pt x="188" y="530"/>
                        </a:lnTo>
                        <a:lnTo>
                          <a:pt x="194" y="532"/>
                        </a:lnTo>
                        <a:lnTo>
                          <a:pt x="200" y="537"/>
                        </a:lnTo>
                        <a:lnTo>
                          <a:pt x="203" y="543"/>
                        </a:lnTo>
                        <a:lnTo>
                          <a:pt x="205" y="549"/>
                        </a:lnTo>
                        <a:lnTo>
                          <a:pt x="203" y="555"/>
                        </a:lnTo>
                        <a:lnTo>
                          <a:pt x="199" y="560"/>
                        </a:lnTo>
                        <a:lnTo>
                          <a:pt x="193" y="562"/>
                        </a:lnTo>
                        <a:lnTo>
                          <a:pt x="191" y="562"/>
                        </a:lnTo>
                        <a:lnTo>
                          <a:pt x="187" y="561"/>
                        </a:lnTo>
                        <a:lnTo>
                          <a:pt x="184" y="561"/>
                        </a:lnTo>
                        <a:lnTo>
                          <a:pt x="180" y="560"/>
                        </a:lnTo>
                        <a:lnTo>
                          <a:pt x="159" y="563"/>
                        </a:lnTo>
                        <a:lnTo>
                          <a:pt x="267" y="858"/>
                        </a:lnTo>
                        <a:lnTo>
                          <a:pt x="300" y="851"/>
                        </a:lnTo>
                        <a:lnTo>
                          <a:pt x="307" y="851"/>
                        </a:lnTo>
                        <a:lnTo>
                          <a:pt x="313" y="854"/>
                        </a:lnTo>
                        <a:lnTo>
                          <a:pt x="319" y="858"/>
                        </a:lnTo>
                        <a:lnTo>
                          <a:pt x="322" y="864"/>
                        </a:lnTo>
                        <a:lnTo>
                          <a:pt x="322" y="870"/>
                        </a:lnTo>
                        <a:lnTo>
                          <a:pt x="321" y="875"/>
                        </a:lnTo>
                        <a:lnTo>
                          <a:pt x="317" y="880"/>
                        </a:lnTo>
                        <a:lnTo>
                          <a:pt x="312" y="882"/>
                        </a:lnTo>
                        <a:lnTo>
                          <a:pt x="305" y="882"/>
                        </a:lnTo>
                        <a:lnTo>
                          <a:pt x="299" y="880"/>
                        </a:lnTo>
                        <a:lnTo>
                          <a:pt x="293" y="875"/>
                        </a:lnTo>
                        <a:lnTo>
                          <a:pt x="290" y="870"/>
                        </a:lnTo>
                        <a:lnTo>
                          <a:pt x="289" y="864"/>
                        </a:lnTo>
                        <a:lnTo>
                          <a:pt x="290" y="858"/>
                        </a:lnTo>
                        <a:lnTo>
                          <a:pt x="294" y="854"/>
                        </a:lnTo>
                        <a:lnTo>
                          <a:pt x="300" y="851"/>
                        </a:lnTo>
                        <a:lnTo>
                          <a:pt x="293" y="852"/>
                        </a:lnTo>
                        <a:lnTo>
                          <a:pt x="282" y="855"/>
                        </a:lnTo>
                        <a:lnTo>
                          <a:pt x="271" y="857"/>
                        </a:lnTo>
                        <a:lnTo>
                          <a:pt x="267" y="858"/>
                        </a:lnTo>
                        <a:lnTo>
                          <a:pt x="308" y="972"/>
                        </a:lnTo>
                        <a:lnTo>
                          <a:pt x="990" y="837"/>
                        </a:lnTo>
                        <a:lnTo>
                          <a:pt x="681" y="0"/>
                        </a:lnTo>
                        <a:lnTo>
                          <a:pt x="0" y="135"/>
                        </a:lnTo>
                        <a:lnTo>
                          <a:pt x="35" y="229"/>
                        </a:lnTo>
                        <a:lnTo>
                          <a:pt x="38" y="229"/>
                        </a:lnTo>
                        <a:lnTo>
                          <a:pt x="43" y="227"/>
                        </a:lnTo>
                        <a:lnTo>
                          <a:pt x="49" y="226"/>
                        </a:lnTo>
                        <a:lnTo>
                          <a:pt x="53" y="226"/>
                        </a:lnTo>
                        <a:lnTo>
                          <a:pt x="53" y="220"/>
                        </a:lnTo>
                        <a:lnTo>
                          <a:pt x="55" y="215"/>
                        </a:lnTo>
                        <a:lnTo>
                          <a:pt x="58" y="212"/>
                        </a:lnTo>
                        <a:lnTo>
                          <a:pt x="63" y="210"/>
                        </a:lnTo>
                        <a:lnTo>
                          <a:pt x="70" y="210"/>
                        </a:lnTo>
                        <a:lnTo>
                          <a:pt x="76" y="212"/>
                        </a:lnTo>
                        <a:lnTo>
                          <a:pt x="81" y="215"/>
                        </a:lnTo>
                        <a:lnTo>
                          <a:pt x="85" y="221"/>
                        </a:lnTo>
                        <a:lnTo>
                          <a:pt x="86" y="228"/>
                        </a:lnTo>
                        <a:lnTo>
                          <a:pt x="85" y="234"/>
                        </a:lnTo>
                        <a:lnTo>
                          <a:pt x="80" y="238"/>
                        </a:lnTo>
                        <a:lnTo>
                          <a:pt x="75" y="241"/>
                        </a:lnTo>
                        <a:lnTo>
                          <a:pt x="69" y="240"/>
                        </a:lnTo>
                        <a:lnTo>
                          <a:pt x="62" y="236"/>
                        </a:lnTo>
                        <a:lnTo>
                          <a:pt x="56" y="232"/>
                        </a:lnTo>
                        <a:lnTo>
                          <a:pt x="53" y="226"/>
                        </a:lnTo>
                        <a:lnTo>
                          <a:pt x="50" y="226"/>
                        </a:lnTo>
                        <a:lnTo>
                          <a:pt x="45" y="227"/>
                        </a:lnTo>
                        <a:lnTo>
                          <a:pt x="38" y="229"/>
                        </a:lnTo>
                        <a:lnTo>
                          <a:pt x="35" y="22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5" name="Freeform 289"/>
                  <p:cNvSpPr>
                    <a:spLocks/>
                  </p:cNvSpPr>
                  <p:nvPr/>
                </p:nvSpPr>
                <p:spPr bwMode="auto">
                  <a:xfrm>
                    <a:off x="3366" y="2019"/>
                    <a:ext cx="66" cy="171"/>
                  </a:xfrm>
                  <a:custGeom>
                    <a:avLst/>
                    <a:gdLst>
                      <a:gd name="T0" fmla="*/ 128 w 132"/>
                      <a:gd name="T1" fmla="*/ 331 h 341"/>
                      <a:gd name="T2" fmla="*/ 132 w 132"/>
                      <a:gd name="T3" fmla="*/ 334 h 341"/>
                      <a:gd name="T4" fmla="*/ 9 w 132"/>
                      <a:gd name="T5" fmla="*/ 0 h 341"/>
                      <a:gd name="T6" fmla="*/ 0 w 132"/>
                      <a:gd name="T7" fmla="*/ 2 h 341"/>
                      <a:gd name="T8" fmla="*/ 123 w 132"/>
                      <a:gd name="T9" fmla="*/ 336 h 341"/>
                      <a:gd name="T10" fmla="*/ 128 w 132"/>
                      <a:gd name="T11" fmla="*/ 340 h 341"/>
                      <a:gd name="T12" fmla="*/ 123 w 132"/>
                      <a:gd name="T13" fmla="*/ 336 h 341"/>
                      <a:gd name="T14" fmla="*/ 125 w 132"/>
                      <a:gd name="T15" fmla="*/ 341 h 341"/>
                      <a:gd name="T16" fmla="*/ 128 w 132"/>
                      <a:gd name="T17" fmla="*/ 340 h 341"/>
                      <a:gd name="T18" fmla="*/ 128 w 132"/>
                      <a:gd name="T19" fmla="*/ 331 h 3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2" h="341">
                        <a:moveTo>
                          <a:pt x="128" y="331"/>
                        </a:moveTo>
                        <a:lnTo>
                          <a:pt x="132" y="334"/>
                        </a:lnTo>
                        <a:lnTo>
                          <a:pt x="9" y="0"/>
                        </a:lnTo>
                        <a:lnTo>
                          <a:pt x="0" y="2"/>
                        </a:lnTo>
                        <a:lnTo>
                          <a:pt x="123" y="336"/>
                        </a:lnTo>
                        <a:lnTo>
                          <a:pt x="128" y="340"/>
                        </a:lnTo>
                        <a:lnTo>
                          <a:pt x="123" y="336"/>
                        </a:lnTo>
                        <a:lnTo>
                          <a:pt x="125" y="341"/>
                        </a:lnTo>
                        <a:lnTo>
                          <a:pt x="128" y="340"/>
                        </a:lnTo>
                        <a:lnTo>
                          <a:pt x="128" y="3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6" name="Freeform 290"/>
                  <p:cNvSpPr>
                    <a:spLocks/>
                  </p:cNvSpPr>
                  <p:nvPr/>
                </p:nvSpPr>
                <p:spPr bwMode="auto">
                  <a:xfrm>
                    <a:off x="3430" y="2183"/>
                    <a:ext cx="19" cy="6"/>
                  </a:xfrm>
                  <a:custGeom>
                    <a:avLst/>
                    <a:gdLst>
                      <a:gd name="T0" fmla="*/ 19 w 38"/>
                      <a:gd name="T1" fmla="*/ 8 h 13"/>
                      <a:gd name="T2" fmla="*/ 21 w 38"/>
                      <a:gd name="T3" fmla="*/ 0 h 13"/>
                      <a:gd name="T4" fmla="*/ 16 w 38"/>
                      <a:gd name="T5" fmla="*/ 0 h 13"/>
                      <a:gd name="T6" fmla="*/ 8 w 38"/>
                      <a:gd name="T7" fmla="*/ 1 h 13"/>
                      <a:gd name="T8" fmla="*/ 1 w 38"/>
                      <a:gd name="T9" fmla="*/ 4 h 13"/>
                      <a:gd name="T10" fmla="*/ 0 w 38"/>
                      <a:gd name="T11" fmla="*/ 4 h 13"/>
                      <a:gd name="T12" fmla="*/ 0 w 38"/>
                      <a:gd name="T13" fmla="*/ 13 h 13"/>
                      <a:gd name="T14" fmla="*/ 3 w 38"/>
                      <a:gd name="T15" fmla="*/ 13 h 13"/>
                      <a:gd name="T16" fmla="*/ 10 w 38"/>
                      <a:gd name="T17" fmla="*/ 11 h 13"/>
                      <a:gd name="T18" fmla="*/ 16 w 38"/>
                      <a:gd name="T19" fmla="*/ 9 h 13"/>
                      <a:gd name="T20" fmla="*/ 21 w 38"/>
                      <a:gd name="T21" fmla="*/ 9 h 13"/>
                      <a:gd name="T22" fmla="*/ 24 w 38"/>
                      <a:gd name="T23" fmla="*/ 1 h 13"/>
                      <a:gd name="T24" fmla="*/ 21 w 38"/>
                      <a:gd name="T25" fmla="*/ 9 h 13"/>
                      <a:gd name="T26" fmla="*/ 38 w 38"/>
                      <a:gd name="T27" fmla="*/ 9 h 13"/>
                      <a:gd name="T28" fmla="*/ 24 w 38"/>
                      <a:gd name="T29" fmla="*/ 1 h 13"/>
                      <a:gd name="T30" fmla="*/ 19 w 38"/>
                      <a:gd name="T31" fmla="*/ 8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8" h="13">
                        <a:moveTo>
                          <a:pt x="19" y="8"/>
                        </a:move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8" y="1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3" y="13"/>
                        </a:lnTo>
                        <a:lnTo>
                          <a:pt x="10" y="11"/>
                        </a:lnTo>
                        <a:lnTo>
                          <a:pt x="16" y="9"/>
                        </a:lnTo>
                        <a:lnTo>
                          <a:pt x="21" y="9"/>
                        </a:lnTo>
                        <a:lnTo>
                          <a:pt x="24" y="1"/>
                        </a:lnTo>
                        <a:lnTo>
                          <a:pt x="21" y="9"/>
                        </a:lnTo>
                        <a:lnTo>
                          <a:pt x="38" y="9"/>
                        </a:lnTo>
                        <a:lnTo>
                          <a:pt x="24" y="1"/>
                        </a:lnTo>
                        <a:lnTo>
                          <a:pt x="19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7" name="Freeform 291"/>
                  <p:cNvSpPr>
                    <a:spLocks/>
                  </p:cNvSpPr>
                  <p:nvPr/>
                </p:nvSpPr>
                <p:spPr bwMode="auto">
                  <a:xfrm>
                    <a:off x="3434" y="2179"/>
                    <a:ext cx="8" cy="8"/>
                  </a:xfrm>
                  <a:custGeom>
                    <a:avLst/>
                    <a:gdLst>
                      <a:gd name="T0" fmla="*/ 0 w 15"/>
                      <a:gd name="T1" fmla="*/ 3 h 15"/>
                      <a:gd name="T2" fmla="*/ 0 w 15"/>
                      <a:gd name="T3" fmla="*/ 3 h 15"/>
                      <a:gd name="T4" fmla="*/ 2 w 15"/>
                      <a:gd name="T5" fmla="*/ 6 h 15"/>
                      <a:gd name="T6" fmla="*/ 4 w 15"/>
                      <a:gd name="T7" fmla="*/ 9 h 15"/>
                      <a:gd name="T8" fmla="*/ 7 w 15"/>
                      <a:gd name="T9" fmla="*/ 13 h 15"/>
                      <a:gd name="T10" fmla="*/ 10 w 15"/>
                      <a:gd name="T11" fmla="*/ 15 h 15"/>
                      <a:gd name="T12" fmla="*/ 15 w 15"/>
                      <a:gd name="T13" fmla="*/ 8 h 15"/>
                      <a:gd name="T14" fmla="*/ 14 w 15"/>
                      <a:gd name="T15" fmla="*/ 6 h 15"/>
                      <a:gd name="T16" fmla="*/ 11 w 15"/>
                      <a:gd name="T17" fmla="*/ 5 h 15"/>
                      <a:gd name="T18" fmla="*/ 9 w 15"/>
                      <a:gd name="T19" fmla="*/ 1 h 15"/>
                      <a:gd name="T20" fmla="*/ 9 w 15"/>
                      <a:gd name="T21" fmla="*/ 0 h 15"/>
                      <a:gd name="T22" fmla="*/ 9 w 15"/>
                      <a:gd name="T23" fmla="*/ 0 h 15"/>
                      <a:gd name="T24" fmla="*/ 0 w 15"/>
                      <a:gd name="T25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" h="15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4" y="9"/>
                        </a:lnTo>
                        <a:lnTo>
                          <a:pt x="7" y="13"/>
                        </a:lnTo>
                        <a:lnTo>
                          <a:pt x="10" y="15"/>
                        </a:lnTo>
                        <a:lnTo>
                          <a:pt x="15" y="8"/>
                        </a:lnTo>
                        <a:lnTo>
                          <a:pt x="14" y="6"/>
                        </a:lnTo>
                        <a:lnTo>
                          <a:pt x="11" y="5"/>
                        </a:ln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8" name="Freeform 292"/>
                  <p:cNvSpPr>
                    <a:spLocks/>
                  </p:cNvSpPr>
                  <p:nvPr/>
                </p:nvSpPr>
                <p:spPr bwMode="auto">
                  <a:xfrm>
                    <a:off x="3434" y="2168"/>
                    <a:ext cx="8" cy="12"/>
                  </a:xfrm>
                  <a:custGeom>
                    <a:avLst/>
                    <a:gdLst>
                      <a:gd name="T0" fmla="*/ 15 w 16"/>
                      <a:gd name="T1" fmla="*/ 0 h 26"/>
                      <a:gd name="T2" fmla="*/ 13 w 16"/>
                      <a:gd name="T3" fmla="*/ 0 h 26"/>
                      <a:gd name="T4" fmla="*/ 7 w 16"/>
                      <a:gd name="T5" fmla="*/ 4 h 26"/>
                      <a:gd name="T6" fmla="*/ 1 w 16"/>
                      <a:gd name="T7" fmla="*/ 11 h 26"/>
                      <a:gd name="T8" fmla="*/ 0 w 16"/>
                      <a:gd name="T9" fmla="*/ 18 h 26"/>
                      <a:gd name="T10" fmla="*/ 1 w 16"/>
                      <a:gd name="T11" fmla="*/ 26 h 26"/>
                      <a:gd name="T12" fmla="*/ 10 w 16"/>
                      <a:gd name="T13" fmla="*/ 23 h 26"/>
                      <a:gd name="T14" fmla="*/ 9 w 16"/>
                      <a:gd name="T15" fmla="*/ 18 h 26"/>
                      <a:gd name="T16" fmla="*/ 10 w 16"/>
                      <a:gd name="T17" fmla="*/ 13 h 26"/>
                      <a:gd name="T18" fmla="*/ 11 w 16"/>
                      <a:gd name="T19" fmla="*/ 11 h 26"/>
                      <a:gd name="T20" fmla="*/ 16 w 16"/>
                      <a:gd name="T21" fmla="*/ 9 h 26"/>
                      <a:gd name="T22" fmla="*/ 15 w 16"/>
                      <a:gd name="T23" fmla="*/ 9 h 26"/>
                      <a:gd name="T24" fmla="*/ 15 w 16"/>
                      <a:gd name="T2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26">
                        <a:moveTo>
                          <a:pt x="15" y="0"/>
                        </a:moveTo>
                        <a:lnTo>
                          <a:pt x="13" y="0"/>
                        </a:lnTo>
                        <a:lnTo>
                          <a:pt x="7" y="4"/>
                        </a:lnTo>
                        <a:lnTo>
                          <a:pt x="1" y="11"/>
                        </a:lnTo>
                        <a:lnTo>
                          <a:pt x="0" y="18"/>
                        </a:lnTo>
                        <a:lnTo>
                          <a:pt x="1" y="26"/>
                        </a:lnTo>
                        <a:lnTo>
                          <a:pt x="10" y="23"/>
                        </a:lnTo>
                        <a:lnTo>
                          <a:pt x="9" y="18"/>
                        </a:lnTo>
                        <a:lnTo>
                          <a:pt x="10" y="13"/>
                        </a:lnTo>
                        <a:lnTo>
                          <a:pt x="11" y="11"/>
                        </a:lnTo>
                        <a:lnTo>
                          <a:pt x="16" y="9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69" name="Freeform 293"/>
                  <p:cNvSpPr>
                    <a:spLocks/>
                  </p:cNvSpPr>
                  <p:nvPr/>
                </p:nvSpPr>
                <p:spPr bwMode="auto">
                  <a:xfrm>
                    <a:off x="3441" y="2168"/>
                    <a:ext cx="14" cy="9"/>
                  </a:xfrm>
                  <a:custGeom>
                    <a:avLst/>
                    <a:gdLst>
                      <a:gd name="T0" fmla="*/ 26 w 26"/>
                      <a:gd name="T1" fmla="*/ 16 h 19"/>
                      <a:gd name="T2" fmla="*/ 26 w 26"/>
                      <a:gd name="T3" fmla="*/ 16 h 19"/>
                      <a:gd name="T4" fmla="*/ 21 w 26"/>
                      <a:gd name="T5" fmla="*/ 9 h 19"/>
                      <a:gd name="T6" fmla="*/ 15 w 26"/>
                      <a:gd name="T7" fmla="*/ 4 h 19"/>
                      <a:gd name="T8" fmla="*/ 6 w 26"/>
                      <a:gd name="T9" fmla="*/ 0 h 19"/>
                      <a:gd name="T10" fmla="*/ 0 w 26"/>
                      <a:gd name="T11" fmla="*/ 0 h 19"/>
                      <a:gd name="T12" fmla="*/ 0 w 26"/>
                      <a:gd name="T13" fmla="*/ 9 h 19"/>
                      <a:gd name="T14" fmla="*/ 6 w 26"/>
                      <a:gd name="T15" fmla="*/ 9 h 19"/>
                      <a:gd name="T16" fmla="*/ 10 w 26"/>
                      <a:gd name="T17" fmla="*/ 11 h 19"/>
                      <a:gd name="T18" fmla="*/ 15 w 26"/>
                      <a:gd name="T19" fmla="*/ 14 h 19"/>
                      <a:gd name="T20" fmla="*/ 17 w 26"/>
                      <a:gd name="T21" fmla="*/ 19 h 19"/>
                      <a:gd name="T22" fmla="*/ 17 w 26"/>
                      <a:gd name="T23" fmla="*/ 19 h 19"/>
                      <a:gd name="T24" fmla="*/ 26 w 26"/>
                      <a:gd name="T25" fmla="*/ 1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6" h="19">
                        <a:moveTo>
                          <a:pt x="26" y="16"/>
                        </a:moveTo>
                        <a:lnTo>
                          <a:pt x="26" y="16"/>
                        </a:lnTo>
                        <a:lnTo>
                          <a:pt x="21" y="9"/>
                        </a:lnTo>
                        <a:lnTo>
                          <a:pt x="15" y="4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6" y="9"/>
                        </a:lnTo>
                        <a:lnTo>
                          <a:pt x="10" y="11"/>
                        </a:lnTo>
                        <a:lnTo>
                          <a:pt x="15" y="14"/>
                        </a:lnTo>
                        <a:lnTo>
                          <a:pt x="17" y="19"/>
                        </a:lnTo>
                        <a:lnTo>
                          <a:pt x="17" y="19"/>
                        </a:lnTo>
                        <a:lnTo>
                          <a:pt x="26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0" name="Freeform 294"/>
                  <p:cNvSpPr>
                    <a:spLocks/>
                  </p:cNvSpPr>
                  <p:nvPr/>
                </p:nvSpPr>
                <p:spPr bwMode="auto">
                  <a:xfrm>
                    <a:off x="3446" y="2176"/>
                    <a:ext cx="9" cy="12"/>
                  </a:xfrm>
                  <a:custGeom>
                    <a:avLst/>
                    <a:gdLst>
                      <a:gd name="T0" fmla="*/ 1 w 17"/>
                      <a:gd name="T1" fmla="*/ 26 h 26"/>
                      <a:gd name="T2" fmla="*/ 2 w 17"/>
                      <a:gd name="T3" fmla="*/ 26 h 26"/>
                      <a:gd name="T4" fmla="*/ 9 w 17"/>
                      <a:gd name="T5" fmla="*/ 22 h 26"/>
                      <a:gd name="T6" fmla="*/ 15 w 17"/>
                      <a:gd name="T7" fmla="*/ 16 h 26"/>
                      <a:gd name="T8" fmla="*/ 17 w 17"/>
                      <a:gd name="T9" fmla="*/ 8 h 26"/>
                      <a:gd name="T10" fmla="*/ 16 w 17"/>
                      <a:gd name="T11" fmla="*/ 0 h 26"/>
                      <a:gd name="T12" fmla="*/ 7 w 17"/>
                      <a:gd name="T13" fmla="*/ 3 h 26"/>
                      <a:gd name="T14" fmla="*/ 8 w 17"/>
                      <a:gd name="T15" fmla="*/ 8 h 26"/>
                      <a:gd name="T16" fmla="*/ 8 w 17"/>
                      <a:gd name="T17" fmla="*/ 12 h 26"/>
                      <a:gd name="T18" fmla="*/ 5 w 17"/>
                      <a:gd name="T19" fmla="*/ 15 h 26"/>
                      <a:gd name="T20" fmla="*/ 0 w 17"/>
                      <a:gd name="T21" fmla="*/ 16 h 26"/>
                      <a:gd name="T22" fmla="*/ 1 w 17"/>
                      <a:gd name="T23" fmla="*/ 16 h 26"/>
                      <a:gd name="T24" fmla="*/ 1 w 17"/>
                      <a:gd name="T25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" h="26">
                        <a:moveTo>
                          <a:pt x="1" y="26"/>
                        </a:moveTo>
                        <a:lnTo>
                          <a:pt x="2" y="26"/>
                        </a:lnTo>
                        <a:lnTo>
                          <a:pt x="9" y="22"/>
                        </a:lnTo>
                        <a:lnTo>
                          <a:pt x="15" y="16"/>
                        </a:lnTo>
                        <a:lnTo>
                          <a:pt x="17" y="8"/>
                        </a:lnTo>
                        <a:lnTo>
                          <a:pt x="16" y="0"/>
                        </a:lnTo>
                        <a:lnTo>
                          <a:pt x="7" y="3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5" y="15"/>
                        </a:lnTo>
                        <a:lnTo>
                          <a:pt x="0" y="16"/>
                        </a:lnTo>
                        <a:lnTo>
                          <a:pt x="1" y="16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1" name="Freeform 295"/>
                  <p:cNvSpPr>
                    <a:spLocks/>
                  </p:cNvSpPr>
                  <p:nvPr/>
                </p:nvSpPr>
                <p:spPr bwMode="auto">
                  <a:xfrm>
                    <a:off x="3440" y="2183"/>
                    <a:ext cx="7" cy="5"/>
                  </a:xfrm>
                  <a:custGeom>
                    <a:avLst/>
                    <a:gdLst>
                      <a:gd name="T0" fmla="*/ 1 w 14"/>
                      <a:gd name="T1" fmla="*/ 9 h 12"/>
                      <a:gd name="T2" fmla="*/ 0 w 14"/>
                      <a:gd name="T3" fmla="*/ 9 h 12"/>
                      <a:gd name="T4" fmla="*/ 5 w 14"/>
                      <a:gd name="T5" fmla="*/ 11 h 12"/>
                      <a:gd name="T6" fmla="*/ 8 w 14"/>
                      <a:gd name="T7" fmla="*/ 11 h 12"/>
                      <a:gd name="T8" fmla="*/ 12 w 14"/>
                      <a:gd name="T9" fmla="*/ 12 h 12"/>
                      <a:gd name="T10" fmla="*/ 14 w 14"/>
                      <a:gd name="T11" fmla="*/ 12 h 12"/>
                      <a:gd name="T12" fmla="*/ 14 w 14"/>
                      <a:gd name="T13" fmla="*/ 2 h 12"/>
                      <a:gd name="T14" fmla="*/ 12 w 14"/>
                      <a:gd name="T15" fmla="*/ 2 h 12"/>
                      <a:gd name="T16" fmla="*/ 8 w 14"/>
                      <a:gd name="T17" fmla="*/ 1 h 12"/>
                      <a:gd name="T18" fmla="*/ 5 w 14"/>
                      <a:gd name="T19" fmla="*/ 1 h 12"/>
                      <a:gd name="T20" fmla="*/ 3 w 14"/>
                      <a:gd name="T21" fmla="*/ 0 h 12"/>
                      <a:gd name="T22" fmla="*/ 1 w 14"/>
                      <a:gd name="T23" fmla="*/ 0 h 12"/>
                      <a:gd name="T24" fmla="*/ 3 w 14"/>
                      <a:gd name="T25" fmla="*/ 0 h 12"/>
                      <a:gd name="T26" fmla="*/ 1 w 14"/>
                      <a:gd name="T27" fmla="*/ 0 h 12"/>
                      <a:gd name="T28" fmla="*/ 1 w 14"/>
                      <a:gd name="T29" fmla="*/ 0 h 12"/>
                      <a:gd name="T30" fmla="*/ 1 w 14"/>
                      <a:gd name="T31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" h="12">
                        <a:moveTo>
                          <a:pt x="1" y="9"/>
                        </a:moveTo>
                        <a:lnTo>
                          <a:pt x="0" y="9"/>
                        </a:lnTo>
                        <a:lnTo>
                          <a:pt x="5" y="11"/>
                        </a:lnTo>
                        <a:lnTo>
                          <a:pt x="8" y="11"/>
                        </a:lnTo>
                        <a:lnTo>
                          <a:pt x="12" y="12"/>
                        </a:lnTo>
                        <a:lnTo>
                          <a:pt x="14" y="12"/>
                        </a:lnTo>
                        <a:lnTo>
                          <a:pt x="14" y="2"/>
                        </a:lnTo>
                        <a:lnTo>
                          <a:pt x="12" y="2"/>
                        </a:lnTo>
                        <a:lnTo>
                          <a:pt x="8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1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2" name="Freeform 296"/>
                  <p:cNvSpPr>
                    <a:spLocks/>
                  </p:cNvSpPr>
                  <p:nvPr/>
                </p:nvSpPr>
                <p:spPr bwMode="auto">
                  <a:xfrm>
                    <a:off x="3426" y="2183"/>
                    <a:ext cx="15" cy="6"/>
                  </a:xfrm>
                  <a:custGeom>
                    <a:avLst/>
                    <a:gdLst>
                      <a:gd name="T0" fmla="*/ 11 w 28"/>
                      <a:gd name="T1" fmla="*/ 7 h 13"/>
                      <a:gd name="T2" fmla="*/ 7 w 28"/>
                      <a:gd name="T3" fmla="*/ 13 h 13"/>
                      <a:gd name="T4" fmla="*/ 28 w 28"/>
                      <a:gd name="T5" fmla="*/ 9 h 13"/>
                      <a:gd name="T6" fmla="*/ 28 w 28"/>
                      <a:gd name="T7" fmla="*/ 0 h 13"/>
                      <a:gd name="T8" fmla="*/ 7 w 28"/>
                      <a:gd name="T9" fmla="*/ 4 h 13"/>
                      <a:gd name="T10" fmla="*/ 2 w 28"/>
                      <a:gd name="T11" fmla="*/ 9 h 13"/>
                      <a:gd name="T12" fmla="*/ 7 w 28"/>
                      <a:gd name="T13" fmla="*/ 4 h 13"/>
                      <a:gd name="T14" fmla="*/ 0 w 28"/>
                      <a:gd name="T15" fmla="*/ 5 h 13"/>
                      <a:gd name="T16" fmla="*/ 2 w 28"/>
                      <a:gd name="T17" fmla="*/ 9 h 13"/>
                      <a:gd name="T18" fmla="*/ 11 w 28"/>
                      <a:gd name="T19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13">
                        <a:moveTo>
                          <a:pt x="11" y="7"/>
                        </a:moveTo>
                        <a:lnTo>
                          <a:pt x="7" y="13"/>
                        </a:lnTo>
                        <a:lnTo>
                          <a:pt x="28" y="9"/>
                        </a:lnTo>
                        <a:lnTo>
                          <a:pt x="28" y="0"/>
                        </a:lnTo>
                        <a:lnTo>
                          <a:pt x="7" y="4"/>
                        </a:lnTo>
                        <a:lnTo>
                          <a:pt x="2" y="9"/>
                        </a:lnTo>
                        <a:lnTo>
                          <a:pt x="7" y="4"/>
                        </a:ln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11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3" name="Freeform 297"/>
                  <p:cNvSpPr>
                    <a:spLocks/>
                  </p:cNvSpPr>
                  <p:nvPr/>
                </p:nvSpPr>
                <p:spPr bwMode="auto">
                  <a:xfrm>
                    <a:off x="3427" y="2186"/>
                    <a:ext cx="59" cy="151"/>
                  </a:xfrm>
                  <a:custGeom>
                    <a:avLst/>
                    <a:gdLst>
                      <a:gd name="T0" fmla="*/ 113 w 117"/>
                      <a:gd name="T1" fmla="*/ 292 h 302"/>
                      <a:gd name="T2" fmla="*/ 117 w 117"/>
                      <a:gd name="T3" fmla="*/ 295 h 302"/>
                      <a:gd name="T4" fmla="*/ 9 w 117"/>
                      <a:gd name="T5" fmla="*/ 0 h 302"/>
                      <a:gd name="T6" fmla="*/ 0 w 117"/>
                      <a:gd name="T7" fmla="*/ 2 h 302"/>
                      <a:gd name="T8" fmla="*/ 108 w 117"/>
                      <a:gd name="T9" fmla="*/ 297 h 302"/>
                      <a:gd name="T10" fmla="*/ 113 w 117"/>
                      <a:gd name="T11" fmla="*/ 301 h 302"/>
                      <a:gd name="T12" fmla="*/ 108 w 117"/>
                      <a:gd name="T13" fmla="*/ 297 h 302"/>
                      <a:gd name="T14" fmla="*/ 110 w 117"/>
                      <a:gd name="T15" fmla="*/ 302 h 302"/>
                      <a:gd name="T16" fmla="*/ 113 w 117"/>
                      <a:gd name="T17" fmla="*/ 301 h 302"/>
                      <a:gd name="T18" fmla="*/ 113 w 117"/>
                      <a:gd name="T19" fmla="*/ 292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7" h="302">
                        <a:moveTo>
                          <a:pt x="113" y="292"/>
                        </a:moveTo>
                        <a:lnTo>
                          <a:pt x="117" y="295"/>
                        </a:lnTo>
                        <a:lnTo>
                          <a:pt x="9" y="0"/>
                        </a:lnTo>
                        <a:lnTo>
                          <a:pt x="0" y="2"/>
                        </a:lnTo>
                        <a:lnTo>
                          <a:pt x="108" y="297"/>
                        </a:lnTo>
                        <a:lnTo>
                          <a:pt x="113" y="301"/>
                        </a:lnTo>
                        <a:lnTo>
                          <a:pt x="108" y="297"/>
                        </a:lnTo>
                        <a:lnTo>
                          <a:pt x="110" y="302"/>
                        </a:lnTo>
                        <a:lnTo>
                          <a:pt x="113" y="301"/>
                        </a:lnTo>
                        <a:lnTo>
                          <a:pt x="113" y="2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4" name="Freeform 298"/>
                  <p:cNvSpPr>
                    <a:spLocks/>
                  </p:cNvSpPr>
                  <p:nvPr/>
                </p:nvSpPr>
                <p:spPr bwMode="auto">
                  <a:xfrm>
                    <a:off x="3484" y="2328"/>
                    <a:ext cx="17" cy="8"/>
                  </a:xfrm>
                  <a:custGeom>
                    <a:avLst/>
                    <a:gdLst>
                      <a:gd name="T0" fmla="*/ 32 w 34"/>
                      <a:gd name="T1" fmla="*/ 0 h 16"/>
                      <a:gd name="T2" fmla="*/ 33 w 34"/>
                      <a:gd name="T3" fmla="*/ 0 h 16"/>
                      <a:gd name="T4" fmla="*/ 0 w 34"/>
                      <a:gd name="T5" fmla="*/ 7 h 16"/>
                      <a:gd name="T6" fmla="*/ 0 w 34"/>
                      <a:gd name="T7" fmla="*/ 16 h 16"/>
                      <a:gd name="T8" fmla="*/ 33 w 34"/>
                      <a:gd name="T9" fmla="*/ 9 h 16"/>
                      <a:gd name="T10" fmla="*/ 34 w 34"/>
                      <a:gd name="T11" fmla="*/ 9 h 16"/>
                      <a:gd name="T12" fmla="*/ 32 w 34"/>
                      <a:gd name="T1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" h="16">
                        <a:moveTo>
                          <a:pt x="32" y="0"/>
                        </a:moveTo>
                        <a:lnTo>
                          <a:pt x="33" y="0"/>
                        </a:lnTo>
                        <a:lnTo>
                          <a:pt x="0" y="7"/>
                        </a:lnTo>
                        <a:lnTo>
                          <a:pt x="0" y="16"/>
                        </a:lnTo>
                        <a:lnTo>
                          <a:pt x="33" y="9"/>
                        </a:lnTo>
                        <a:lnTo>
                          <a:pt x="34" y="9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5" name="Freeform 299"/>
                  <p:cNvSpPr>
                    <a:spLocks/>
                  </p:cNvSpPr>
                  <p:nvPr/>
                </p:nvSpPr>
                <p:spPr bwMode="auto">
                  <a:xfrm>
                    <a:off x="3500" y="2328"/>
                    <a:ext cx="14" cy="10"/>
                  </a:xfrm>
                  <a:custGeom>
                    <a:avLst/>
                    <a:gdLst>
                      <a:gd name="T0" fmla="*/ 28 w 28"/>
                      <a:gd name="T1" fmla="*/ 16 h 18"/>
                      <a:gd name="T2" fmla="*/ 28 w 28"/>
                      <a:gd name="T3" fmla="*/ 16 h 18"/>
                      <a:gd name="T4" fmla="*/ 23 w 28"/>
                      <a:gd name="T5" fmla="*/ 9 h 18"/>
                      <a:gd name="T6" fmla="*/ 16 w 28"/>
                      <a:gd name="T7" fmla="*/ 3 h 18"/>
                      <a:gd name="T8" fmla="*/ 8 w 28"/>
                      <a:gd name="T9" fmla="*/ 0 h 18"/>
                      <a:gd name="T10" fmla="*/ 0 w 28"/>
                      <a:gd name="T11" fmla="*/ 0 h 18"/>
                      <a:gd name="T12" fmla="*/ 2 w 28"/>
                      <a:gd name="T13" fmla="*/ 9 h 18"/>
                      <a:gd name="T14" fmla="*/ 8 w 28"/>
                      <a:gd name="T15" fmla="*/ 9 h 18"/>
                      <a:gd name="T16" fmla="*/ 12 w 28"/>
                      <a:gd name="T17" fmla="*/ 10 h 18"/>
                      <a:gd name="T18" fmla="*/ 16 w 28"/>
                      <a:gd name="T19" fmla="*/ 13 h 18"/>
                      <a:gd name="T20" fmla="*/ 18 w 28"/>
                      <a:gd name="T21" fmla="*/ 18 h 18"/>
                      <a:gd name="T22" fmla="*/ 18 w 28"/>
                      <a:gd name="T23" fmla="*/ 18 h 18"/>
                      <a:gd name="T24" fmla="*/ 28 w 28"/>
                      <a:gd name="T25" fmla="*/ 1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18">
                        <a:moveTo>
                          <a:pt x="28" y="16"/>
                        </a:moveTo>
                        <a:lnTo>
                          <a:pt x="28" y="16"/>
                        </a:lnTo>
                        <a:lnTo>
                          <a:pt x="23" y="9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2" y="9"/>
                        </a:lnTo>
                        <a:lnTo>
                          <a:pt x="8" y="9"/>
                        </a:lnTo>
                        <a:lnTo>
                          <a:pt x="12" y="10"/>
                        </a:lnTo>
                        <a:lnTo>
                          <a:pt x="16" y="13"/>
                        </a:lnTo>
                        <a:lnTo>
                          <a:pt x="18" y="18"/>
                        </a:lnTo>
                        <a:lnTo>
                          <a:pt x="18" y="18"/>
                        </a:lnTo>
                        <a:lnTo>
                          <a:pt x="28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6" name="Freeform 300"/>
                  <p:cNvSpPr>
                    <a:spLocks/>
                  </p:cNvSpPr>
                  <p:nvPr/>
                </p:nvSpPr>
                <p:spPr bwMode="auto">
                  <a:xfrm>
                    <a:off x="3506" y="2336"/>
                    <a:ext cx="8" cy="12"/>
                  </a:xfrm>
                  <a:custGeom>
                    <a:avLst/>
                    <a:gdLst>
                      <a:gd name="T0" fmla="*/ 2 w 16"/>
                      <a:gd name="T1" fmla="*/ 24 h 24"/>
                      <a:gd name="T2" fmla="*/ 1 w 16"/>
                      <a:gd name="T3" fmla="*/ 24 h 24"/>
                      <a:gd name="T4" fmla="*/ 9 w 16"/>
                      <a:gd name="T5" fmla="*/ 20 h 24"/>
                      <a:gd name="T6" fmla="*/ 14 w 16"/>
                      <a:gd name="T7" fmla="*/ 14 h 24"/>
                      <a:gd name="T8" fmla="*/ 16 w 16"/>
                      <a:gd name="T9" fmla="*/ 7 h 24"/>
                      <a:gd name="T10" fmla="*/ 16 w 16"/>
                      <a:gd name="T11" fmla="*/ 0 h 24"/>
                      <a:gd name="T12" fmla="*/ 6 w 16"/>
                      <a:gd name="T13" fmla="*/ 2 h 24"/>
                      <a:gd name="T14" fmla="*/ 6 w 16"/>
                      <a:gd name="T15" fmla="*/ 7 h 24"/>
                      <a:gd name="T16" fmla="*/ 5 w 16"/>
                      <a:gd name="T17" fmla="*/ 11 h 24"/>
                      <a:gd name="T18" fmla="*/ 4 w 16"/>
                      <a:gd name="T19" fmla="*/ 14 h 24"/>
                      <a:gd name="T20" fmla="*/ 1 w 16"/>
                      <a:gd name="T21" fmla="*/ 15 h 24"/>
                      <a:gd name="T22" fmla="*/ 0 w 16"/>
                      <a:gd name="T23" fmla="*/ 15 h 24"/>
                      <a:gd name="T24" fmla="*/ 2 w 16"/>
                      <a:gd name="T2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24">
                        <a:moveTo>
                          <a:pt x="2" y="24"/>
                        </a:moveTo>
                        <a:lnTo>
                          <a:pt x="1" y="24"/>
                        </a:lnTo>
                        <a:lnTo>
                          <a:pt x="9" y="20"/>
                        </a:lnTo>
                        <a:lnTo>
                          <a:pt x="14" y="14"/>
                        </a:lnTo>
                        <a:lnTo>
                          <a:pt x="16" y="7"/>
                        </a:ln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6" y="7"/>
                        </a:lnTo>
                        <a:lnTo>
                          <a:pt x="5" y="11"/>
                        </a:lnTo>
                        <a:lnTo>
                          <a:pt x="4" y="14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  <a:lnTo>
                          <a:pt x="2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7" name="Freeform 301"/>
                  <p:cNvSpPr>
                    <a:spLocks/>
                  </p:cNvSpPr>
                  <p:nvPr/>
                </p:nvSpPr>
                <p:spPr bwMode="auto">
                  <a:xfrm>
                    <a:off x="3493" y="2339"/>
                    <a:ext cx="14" cy="9"/>
                  </a:xfrm>
                  <a:custGeom>
                    <a:avLst/>
                    <a:gdLst>
                      <a:gd name="T0" fmla="*/ 0 w 28"/>
                      <a:gd name="T1" fmla="*/ 3 h 19"/>
                      <a:gd name="T2" fmla="*/ 0 w 28"/>
                      <a:gd name="T3" fmla="*/ 3 h 19"/>
                      <a:gd name="T4" fmla="*/ 5 w 28"/>
                      <a:gd name="T5" fmla="*/ 10 h 19"/>
                      <a:gd name="T6" fmla="*/ 12 w 28"/>
                      <a:gd name="T7" fmla="*/ 15 h 19"/>
                      <a:gd name="T8" fmla="*/ 20 w 28"/>
                      <a:gd name="T9" fmla="*/ 19 h 19"/>
                      <a:gd name="T10" fmla="*/ 28 w 28"/>
                      <a:gd name="T11" fmla="*/ 19 h 19"/>
                      <a:gd name="T12" fmla="*/ 26 w 28"/>
                      <a:gd name="T13" fmla="*/ 10 h 19"/>
                      <a:gd name="T14" fmla="*/ 20 w 28"/>
                      <a:gd name="T15" fmla="*/ 10 h 19"/>
                      <a:gd name="T16" fmla="*/ 16 w 28"/>
                      <a:gd name="T17" fmla="*/ 9 h 19"/>
                      <a:gd name="T18" fmla="*/ 12 w 28"/>
                      <a:gd name="T19" fmla="*/ 5 h 19"/>
                      <a:gd name="T20" fmla="*/ 9 w 28"/>
                      <a:gd name="T21" fmla="*/ 0 h 19"/>
                      <a:gd name="T22" fmla="*/ 9 w 28"/>
                      <a:gd name="T23" fmla="*/ 0 h 19"/>
                      <a:gd name="T24" fmla="*/ 0 w 28"/>
                      <a:gd name="T25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19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5" y="10"/>
                        </a:lnTo>
                        <a:lnTo>
                          <a:pt x="12" y="15"/>
                        </a:lnTo>
                        <a:lnTo>
                          <a:pt x="20" y="19"/>
                        </a:lnTo>
                        <a:lnTo>
                          <a:pt x="28" y="19"/>
                        </a:lnTo>
                        <a:lnTo>
                          <a:pt x="26" y="10"/>
                        </a:lnTo>
                        <a:lnTo>
                          <a:pt x="20" y="10"/>
                        </a:lnTo>
                        <a:lnTo>
                          <a:pt x="16" y="9"/>
                        </a:lnTo>
                        <a:lnTo>
                          <a:pt x="12" y="5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8" name="Freeform 302"/>
                  <p:cNvSpPr>
                    <a:spLocks/>
                  </p:cNvSpPr>
                  <p:nvPr/>
                </p:nvSpPr>
                <p:spPr bwMode="auto">
                  <a:xfrm>
                    <a:off x="3493" y="2328"/>
                    <a:ext cx="8" cy="12"/>
                  </a:xfrm>
                  <a:custGeom>
                    <a:avLst/>
                    <a:gdLst>
                      <a:gd name="T0" fmla="*/ 17 w 17"/>
                      <a:gd name="T1" fmla="*/ 9 h 24"/>
                      <a:gd name="T2" fmla="*/ 16 w 17"/>
                      <a:gd name="T3" fmla="*/ 0 h 24"/>
                      <a:gd name="T4" fmla="*/ 8 w 17"/>
                      <a:gd name="T5" fmla="*/ 3 h 24"/>
                      <a:gd name="T6" fmla="*/ 2 w 17"/>
                      <a:gd name="T7" fmla="*/ 9 h 24"/>
                      <a:gd name="T8" fmla="*/ 0 w 17"/>
                      <a:gd name="T9" fmla="*/ 17 h 24"/>
                      <a:gd name="T10" fmla="*/ 1 w 17"/>
                      <a:gd name="T11" fmla="*/ 24 h 24"/>
                      <a:gd name="T12" fmla="*/ 10 w 17"/>
                      <a:gd name="T13" fmla="*/ 21 h 24"/>
                      <a:gd name="T14" fmla="*/ 9 w 17"/>
                      <a:gd name="T15" fmla="*/ 17 h 24"/>
                      <a:gd name="T16" fmla="*/ 9 w 17"/>
                      <a:gd name="T17" fmla="*/ 13 h 24"/>
                      <a:gd name="T18" fmla="*/ 13 w 17"/>
                      <a:gd name="T19" fmla="*/ 10 h 24"/>
                      <a:gd name="T20" fmla="*/ 16 w 17"/>
                      <a:gd name="T21" fmla="*/ 9 h 24"/>
                      <a:gd name="T22" fmla="*/ 15 w 17"/>
                      <a:gd name="T23" fmla="*/ 0 h 24"/>
                      <a:gd name="T24" fmla="*/ 17 w 17"/>
                      <a:gd name="T25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" h="24">
                        <a:moveTo>
                          <a:pt x="17" y="9"/>
                        </a:moveTo>
                        <a:lnTo>
                          <a:pt x="16" y="0"/>
                        </a:lnTo>
                        <a:lnTo>
                          <a:pt x="8" y="3"/>
                        </a:lnTo>
                        <a:lnTo>
                          <a:pt x="2" y="9"/>
                        </a:lnTo>
                        <a:lnTo>
                          <a:pt x="0" y="17"/>
                        </a:lnTo>
                        <a:lnTo>
                          <a:pt x="1" y="24"/>
                        </a:lnTo>
                        <a:lnTo>
                          <a:pt x="10" y="21"/>
                        </a:lnTo>
                        <a:lnTo>
                          <a:pt x="9" y="17"/>
                        </a:lnTo>
                        <a:lnTo>
                          <a:pt x="9" y="13"/>
                        </a:lnTo>
                        <a:lnTo>
                          <a:pt x="13" y="10"/>
                        </a:lnTo>
                        <a:lnTo>
                          <a:pt x="16" y="9"/>
                        </a:lnTo>
                        <a:lnTo>
                          <a:pt x="15" y="0"/>
                        </a:lnTo>
                        <a:lnTo>
                          <a:pt x="17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79" name="Freeform 303"/>
                  <p:cNvSpPr>
                    <a:spLocks/>
                  </p:cNvSpPr>
                  <p:nvPr/>
                </p:nvSpPr>
                <p:spPr bwMode="auto">
                  <a:xfrm>
                    <a:off x="3481" y="2328"/>
                    <a:ext cx="20" cy="8"/>
                  </a:xfrm>
                  <a:custGeom>
                    <a:avLst/>
                    <a:gdLst>
                      <a:gd name="T0" fmla="*/ 10 w 40"/>
                      <a:gd name="T1" fmla="*/ 10 h 16"/>
                      <a:gd name="T2" fmla="*/ 6 w 40"/>
                      <a:gd name="T3" fmla="*/ 16 h 16"/>
                      <a:gd name="T4" fmla="*/ 12 w 40"/>
                      <a:gd name="T5" fmla="*/ 15 h 16"/>
                      <a:gd name="T6" fmla="*/ 21 w 40"/>
                      <a:gd name="T7" fmla="*/ 12 h 16"/>
                      <a:gd name="T8" fmla="*/ 32 w 40"/>
                      <a:gd name="T9" fmla="*/ 10 h 16"/>
                      <a:gd name="T10" fmla="*/ 40 w 40"/>
                      <a:gd name="T11" fmla="*/ 9 h 16"/>
                      <a:gd name="T12" fmla="*/ 38 w 40"/>
                      <a:gd name="T13" fmla="*/ 0 h 16"/>
                      <a:gd name="T14" fmla="*/ 32 w 40"/>
                      <a:gd name="T15" fmla="*/ 1 h 16"/>
                      <a:gd name="T16" fmla="*/ 21 w 40"/>
                      <a:gd name="T17" fmla="*/ 3 h 16"/>
                      <a:gd name="T18" fmla="*/ 9 w 40"/>
                      <a:gd name="T19" fmla="*/ 5 h 16"/>
                      <a:gd name="T20" fmla="*/ 6 w 40"/>
                      <a:gd name="T21" fmla="*/ 7 h 16"/>
                      <a:gd name="T22" fmla="*/ 1 w 40"/>
                      <a:gd name="T23" fmla="*/ 12 h 16"/>
                      <a:gd name="T24" fmla="*/ 6 w 40"/>
                      <a:gd name="T25" fmla="*/ 7 h 16"/>
                      <a:gd name="T26" fmla="*/ 0 w 40"/>
                      <a:gd name="T27" fmla="*/ 8 h 16"/>
                      <a:gd name="T28" fmla="*/ 1 w 40"/>
                      <a:gd name="T29" fmla="*/ 12 h 16"/>
                      <a:gd name="T30" fmla="*/ 10 w 40"/>
                      <a:gd name="T31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0" h="16">
                        <a:moveTo>
                          <a:pt x="10" y="10"/>
                        </a:moveTo>
                        <a:lnTo>
                          <a:pt x="6" y="16"/>
                        </a:lnTo>
                        <a:lnTo>
                          <a:pt x="12" y="15"/>
                        </a:lnTo>
                        <a:lnTo>
                          <a:pt x="21" y="12"/>
                        </a:lnTo>
                        <a:lnTo>
                          <a:pt x="32" y="10"/>
                        </a:lnTo>
                        <a:lnTo>
                          <a:pt x="40" y="9"/>
                        </a:lnTo>
                        <a:lnTo>
                          <a:pt x="38" y="0"/>
                        </a:lnTo>
                        <a:lnTo>
                          <a:pt x="32" y="1"/>
                        </a:lnTo>
                        <a:lnTo>
                          <a:pt x="21" y="3"/>
                        </a:lnTo>
                        <a:lnTo>
                          <a:pt x="9" y="5"/>
                        </a:lnTo>
                        <a:lnTo>
                          <a:pt x="6" y="7"/>
                        </a:lnTo>
                        <a:lnTo>
                          <a:pt x="1" y="12"/>
                        </a:lnTo>
                        <a:lnTo>
                          <a:pt x="6" y="7"/>
                        </a:lnTo>
                        <a:lnTo>
                          <a:pt x="0" y="8"/>
                        </a:lnTo>
                        <a:lnTo>
                          <a:pt x="1" y="12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0" name="Freeform 304"/>
                  <p:cNvSpPr>
                    <a:spLocks/>
                  </p:cNvSpPr>
                  <p:nvPr/>
                </p:nvSpPr>
                <p:spPr bwMode="auto">
                  <a:xfrm>
                    <a:off x="3482" y="2333"/>
                    <a:ext cx="25" cy="61"/>
                  </a:xfrm>
                  <a:custGeom>
                    <a:avLst/>
                    <a:gdLst>
                      <a:gd name="T0" fmla="*/ 46 w 51"/>
                      <a:gd name="T1" fmla="*/ 111 h 121"/>
                      <a:gd name="T2" fmla="*/ 51 w 51"/>
                      <a:gd name="T3" fmla="*/ 114 h 121"/>
                      <a:gd name="T4" fmla="*/ 9 w 51"/>
                      <a:gd name="T5" fmla="*/ 0 h 121"/>
                      <a:gd name="T6" fmla="*/ 0 w 51"/>
                      <a:gd name="T7" fmla="*/ 2 h 121"/>
                      <a:gd name="T8" fmla="*/ 42 w 51"/>
                      <a:gd name="T9" fmla="*/ 116 h 121"/>
                      <a:gd name="T10" fmla="*/ 46 w 51"/>
                      <a:gd name="T11" fmla="*/ 120 h 121"/>
                      <a:gd name="T12" fmla="*/ 42 w 51"/>
                      <a:gd name="T13" fmla="*/ 116 h 121"/>
                      <a:gd name="T14" fmla="*/ 44 w 51"/>
                      <a:gd name="T15" fmla="*/ 121 h 121"/>
                      <a:gd name="T16" fmla="*/ 46 w 51"/>
                      <a:gd name="T17" fmla="*/ 120 h 121"/>
                      <a:gd name="T18" fmla="*/ 46 w 51"/>
                      <a:gd name="T19" fmla="*/ 111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1" h="121">
                        <a:moveTo>
                          <a:pt x="46" y="111"/>
                        </a:moveTo>
                        <a:lnTo>
                          <a:pt x="51" y="114"/>
                        </a:lnTo>
                        <a:lnTo>
                          <a:pt x="9" y="0"/>
                        </a:lnTo>
                        <a:lnTo>
                          <a:pt x="0" y="2"/>
                        </a:lnTo>
                        <a:lnTo>
                          <a:pt x="42" y="116"/>
                        </a:lnTo>
                        <a:lnTo>
                          <a:pt x="46" y="120"/>
                        </a:lnTo>
                        <a:lnTo>
                          <a:pt x="42" y="116"/>
                        </a:lnTo>
                        <a:lnTo>
                          <a:pt x="44" y="121"/>
                        </a:lnTo>
                        <a:lnTo>
                          <a:pt x="46" y="120"/>
                        </a:lnTo>
                        <a:lnTo>
                          <a:pt x="46" y="1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1" name="Freeform 305"/>
                  <p:cNvSpPr>
                    <a:spLocks/>
                  </p:cNvSpPr>
                  <p:nvPr/>
                </p:nvSpPr>
                <p:spPr bwMode="auto">
                  <a:xfrm>
                    <a:off x="3505" y="2321"/>
                    <a:ext cx="344" cy="72"/>
                  </a:xfrm>
                  <a:custGeom>
                    <a:avLst/>
                    <a:gdLst>
                      <a:gd name="T0" fmla="*/ 677 w 689"/>
                      <a:gd name="T1" fmla="*/ 6 h 144"/>
                      <a:gd name="T2" fmla="*/ 682 w 689"/>
                      <a:gd name="T3" fmla="*/ 0 h 144"/>
                      <a:gd name="T4" fmla="*/ 0 w 689"/>
                      <a:gd name="T5" fmla="*/ 135 h 144"/>
                      <a:gd name="T6" fmla="*/ 0 w 689"/>
                      <a:gd name="T7" fmla="*/ 144 h 144"/>
                      <a:gd name="T8" fmla="*/ 682 w 689"/>
                      <a:gd name="T9" fmla="*/ 9 h 144"/>
                      <a:gd name="T10" fmla="*/ 686 w 689"/>
                      <a:gd name="T11" fmla="*/ 3 h 144"/>
                      <a:gd name="T12" fmla="*/ 682 w 689"/>
                      <a:gd name="T13" fmla="*/ 9 h 144"/>
                      <a:gd name="T14" fmla="*/ 689 w 689"/>
                      <a:gd name="T15" fmla="*/ 8 h 144"/>
                      <a:gd name="T16" fmla="*/ 686 w 689"/>
                      <a:gd name="T17" fmla="*/ 3 h 144"/>
                      <a:gd name="T18" fmla="*/ 677 w 689"/>
                      <a:gd name="T19" fmla="*/ 6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89" h="144">
                        <a:moveTo>
                          <a:pt x="677" y="6"/>
                        </a:moveTo>
                        <a:lnTo>
                          <a:pt x="682" y="0"/>
                        </a:lnTo>
                        <a:lnTo>
                          <a:pt x="0" y="135"/>
                        </a:lnTo>
                        <a:lnTo>
                          <a:pt x="0" y="144"/>
                        </a:lnTo>
                        <a:lnTo>
                          <a:pt x="682" y="9"/>
                        </a:lnTo>
                        <a:lnTo>
                          <a:pt x="686" y="3"/>
                        </a:lnTo>
                        <a:lnTo>
                          <a:pt x="682" y="9"/>
                        </a:lnTo>
                        <a:lnTo>
                          <a:pt x="689" y="8"/>
                        </a:lnTo>
                        <a:lnTo>
                          <a:pt x="686" y="3"/>
                        </a:lnTo>
                        <a:lnTo>
                          <a:pt x="677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2" name="Freeform 306"/>
                  <p:cNvSpPr>
                    <a:spLocks/>
                  </p:cNvSpPr>
                  <p:nvPr/>
                </p:nvSpPr>
                <p:spPr bwMode="auto">
                  <a:xfrm>
                    <a:off x="3689" y="1902"/>
                    <a:ext cx="159" cy="422"/>
                  </a:xfrm>
                  <a:custGeom>
                    <a:avLst/>
                    <a:gdLst>
                      <a:gd name="T0" fmla="*/ 4 w 317"/>
                      <a:gd name="T1" fmla="*/ 11 h 845"/>
                      <a:gd name="T2" fmla="*/ 0 w 317"/>
                      <a:gd name="T3" fmla="*/ 7 h 845"/>
                      <a:gd name="T4" fmla="*/ 308 w 317"/>
                      <a:gd name="T5" fmla="*/ 845 h 845"/>
                      <a:gd name="T6" fmla="*/ 317 w 317"/>
                      <a:gd name="T7" fmla="*/ 842 h 845"/>
                      <a:gd name="T8" fmla="*/ 9 w 317"/>
                      <a:gd name="T9" fmla="*/ 5 h 845"/>
                      <a:gd name="T10" fmla="*/ 4 w 317"/>
                      <a:gd name="T11" fmla="*/ 1 h 845"/>
                      <a:gd name="T12" fmla="*/ 9 w 317"/>
                      <a:gd name="T13" fmla="*/ 5 h 845"/>
                      <a:gd name="T14" fmla="*/ 7 w 317"/>
                      <a:gd name="T15" fmla="*/ 0 h 845"/>
                      <a:gd name="T16" fmla="*/ 4 w 317"/>
                      <a:gd name="T17" fmla="*/ 1 h 845"/>
                      <a:gd name="T18" fmla="*/ 4 w 317"/>
                      <a:gd name="T19" fmla="*/ 11 h 8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7" h="845">
                        <a:moveTo>
                          <a:pt x="4" y="11"/>
                        </a:moveTo>
                        <a:lnTo>
                          <a:pt x="0" y="7"/>
                        </a:lnTo>
                        <a:lnTo>
                          <a:pt x="308" y="845"/>
                        </a:lnTo>
                        <a:lnTo>
                          <a:pt x="317" y="842"/>
                        </a:lnTo>
                        <a:lnTo>
                          <a:pt x="9" y="5"/>
                        </a:lnTo>
                        <a:lnTo>
                          <a:pt x="4" y="1"/>
                        </a:lnTo>
                        <a:lnTo>
                          <a:pt x="9" y="5"/>
                        </a:lnTo>
                        <a:lnTo>
                          <a:pt x="7" y="0"/>
                        </a:lnTo>
                        <a:lnTo>
                          <a:pt x="4" y="1"/>
                        </a:ln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3" name="Freeform 307"/>
                  <p:cNvSpPr>
                    <a:spLocks/>
                  </p:cNvSpPr>
                  <p:nvPr/>
                </p:nvSpPr>
                <p:spPr bwMode="auto">
                  <a:xfrm>
                    <a:off x="3347" y="1903"/>
                    <a:ext cx="344" cy="72"/>
                  </a:xfrm>
                  <a:custGeom>
                    <a:avLst/>
                    <a:gdLst>
                      <a:gd name="T0" fmla="*/ 11 w 688"/>
                      <a:gd name="T1" fmla="*/ 139 h 144"/>
                      <a:gd name="T2" fmla="*/ 7 w 688"/>
                      <a:gd name="T3" fmla="*/ 144 h 144"/>
                      <a:gd name="T4" fmla="*/ 688 w 688"/>
                      <a:gd name="T5" fmla="*/ 10 h 144"/>
                      <a:gd name="T6" fmla="*/ 688 w 688"/>
                      <a:gd name="T7" fmla="*/ 0 h 144"/>
                      <a:gd name="T8" fmla="*/ 7 w 688"/>
                      <a:gd name="T9" fmla="*/ 135 h 144"/>
                      <a:gd name="T10" fmla="*/ 2 w 688"/>
                      <a:gd name="T11" fmla="*/ 141 h 144"/>
                      <a:gd name="T12" fmla="*/ 7 w 688"/>
                      <a:gd name="T13" fmla="*/ 135 h 144"/>
                      <a:gd name="T14" fmla="*/ 0 w 688"/>
                      <a:gd name="T15" fmla="*/ 136 h 144"/>
                      <a:gd name="T16" fmla="*/ 2 w 688"/>
                      <a:gd name="T17" fmla="*/ 141 h 144"/>
                      <a:gd name="T18" fmla="*/ 11 w 688"/>
                      <a:gd name="T19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88" h="144">
                        <a:moveTo>
                          <a:pt x="11" y="139"/>
                        </a:moveTo>
                        <a:lnTo>
                          <a:pt x="7" y="144"/>
                        </a:lnTo>
                        <a:lnTo>
                          <a:pt x="688" y="10"/>
                        </a:lnTo>
                        <a:lnTo>
                          <a:pt x="688" y="0"/>
                        </a:lnTo>
                        <a:lnTo>
                          <a:pt x="7" y="135"/>
                        </a:lnTo>
                        <a:lnTo>
                          <a:pt x="2" y="141"/>
                        </a:lnTo>
                        <a:lnTo>
                          <a:pt x="7" y="135"/>
                        </a:lnTo>
                        <a:lnTo>
                          <a:pt x="0" y="136"/>
                        </a:lnTo>
                        <a:lnTo>
                          <a:pt x="2" y="141"/>
                        </a:lnTo>
                        <a:lnTo>
                          <a:pt x="11" y="1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4" name="Freeform 308"/>
                  <p:cNvSpPr>
                    <a:spLocks/>
                  </p:cNvSpPr>
                  <p:nvPr/>
                </p:nvSpPr>
                <p:spPr bwMode="auto">
                  <a:xfrm>
                    <a:off x="3348" y="1972"/>
                    <a:ext cx="22" cy="50"/>
                  </a:xfrm>
                  <a:custGeom>
                    <a:avLst/>
                    <a:gdLst>
                      <a:gd name="T0" fmla="*/ 39 w 45"/>
                      <a:gd name="T1" fmla="*/ 91 h 101"/>
                      <a:gd name="T2" fmla="*/ 45 w 45"/>
                      <a:gd name="T3" fmla="*/ 94 h 101"/>
                      <a:gd name="T4" fmla="*/ 9 w 45"/>
                      <a:gd name="T5" fmla="*/ 0 h 101"/>
                      <a:gd name="T6" fmla="*/ 0 w 45"/>
                      <a:gd name="T7" fmla="*/ 2 h 101"/>
                      <a:gd name="T8" fmla="*/ 36 w 45"/>
                      <a:gd name="T9" fmla="*/ 96 h 101"/>
                      <a:gd name="T10" fmla="*/ 42 w 45"/>
                      <a:gd name="T11" fmla="*/ 100 h 101"/>
                      <a:gd name="T12" fmla="*/ 36 w 45"/>
                      <a:gd name="T13" fmla="*/ 96 h 101"/>
                      <a:gd name="T14" fmla="*/ 38 w 45"/>
                      <a:gd name="T15" fmla="*/ 101 h 101"/>
                      <a:gd name="T16" fmla="*/ 42 w 45"/>
                      <a:gd name="T17" fmla="*/ 100 h 101"/>
                      <a:gd name="T18" fmla="*/ 39 w 45"/>
                      <a:gd name="T19" fmla="*/ 91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5" h="101">
                        <a:moveTo>
                          <a:pt x="39" y="91"/>
                        </a:moveTo>
                        <a:lnTo>
                          <a:pt x="45" y="94"/>
                        </a:lnTo>
                        <a:lnTo>
                          <a:pt x="9" y="0"/>
                        </a:lnTo>
                        <a:lnTo>
                          <a:pt x="0" y="2"/>
                        </a:lnTo>
                        <a:lnTo>
                          <a:pt x="36" y="96"/>
                        </a:lnTo>
                        <a:lnTo>
                          <a:pt x="42" y="100"/>
                        </a:lnTo>
                        <a:lnTo>
                          <a:pt x="36" y="96"/>
                        </a:lnTo>
                        <a:lnTo>
                          <a:pt x="38" y="101"/>
                        </a:lnTo>
                        <a:lnTo>
                          <a:pt x="42" y="100"/>
                        </a:lnTo>
                        <a:lnTo>
                          <a:pt x="39" y="9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5" name="Freeform 309"/>
                  <p:cNvSpPr>
                    <a:spLocks/>
                  </p:cNvSpPr>
                  <p:nvPr/>
                </p:nvSpPr>
                <p:spPr bwMode="auto">
                  <a:xfrm>
                    <a:off x="3368" y="2016"/>
                    <a:ext cx="12" cy="6"/>
                  </a:xfrm>
                  <a:custGeom>
                    <a:avLst/>
                    <a:gdLst>
                      <a:gd name="T0" fmla="*/ 14 w 24"/>
                      <a:gd name="T1" fmla="*/ 5 h 13"/>
                      <a:gd name="T2" fmla="*/ 19 w 24"/>
                      <a:gd name="T3" fmla="*/ 0 h 13"/>
                      <a:gd name="T4" fmla="*/ 15 w 24"/>
                      <a:gd name="T5" fmla="*/ 0 h 13"/>
                      <a:gd name="T6" fmla="*/ 8 w 24"/>
                      <a:gd name="T7" fmla="*/ 1 h 13"/>
                      <a:gd name="T8" fmla="*/ 3 w 24"/>
                      <a:gd name="T9" fmla="*/ 4 h 13"/>
                      <a:gd name="T10" fmla="*/ 0 w 24"/>
                      <a:gd name="T11" fmla="*/ 4 h 13"/>
                      <a:gd name="T12" fmla="*/ 3 w 24"/>
                      <a:gd name="T13" fmla="*/ 13 h 13"/>
                      <a:gd name="T14" fmla="*/ 5 w 24"/>
                      <a:gd name="T15" fmla="*/ 13 h 13"/>
                      <a:gd name="T16" fmla="*/ 11 w 24"/>
                      <a:gd name="T17" fmla="*/ 11 h 13"/>
                      <a:gd name="T18" fmla="*/ 15 w 24"/>
                      <a:gd name="T19" fmla="*/ 9 h 13"/>
                      <a:gd name="T20" fmla="*/ 19 w 24"/>
                      <a:gd name="T21" fmla="*/ 9 h 13"/>
                      <a:gd name="T22" fmla="*/ 23 w 24"/>
                      <a:gd name="T23" fmla="*/ 5 h 13"/>
                      <a:gd name="T24" fmla="*/ 19 w 24"/>
                      <a:gd name="T25" fmla="*/ 9 h 13"/>
                      <a:gd name="T26" fmla="*/ 24 w 24"/>
                      <a:gd name="T27" fmla="*/ 9 h 13"/>
                      <a:gd name="T28" fmla="*/ 23 w 24"/>
                      <a:gd name="T29" fmla="*/ 5 h 13"/>
                      <a:gd name="T30" fmla="*/ 14 w 24"/>
                      <a:gd name="T31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4" h="13">
                        <a:moveTo>
                          <a:pt x="14" y="5"/>
                        </a:moveTo>
                        <a:lnTo>
                          <a:pt x="19" y="0"/>
                        </a:lnTo>
                        <a:lnTo>
                          <a:pt x="15" y="0"/>
                        </a:lnTo>
                        <a:lnTo>
                          <a:pt x="8" y="1"/>
                        </a:lnTo>
                        <a:lnTo>
                          <a:pt x="3" y="4"/>
                        </a:lnTo>
                        <a:lnTo>
                          <a:pt x="0" y="4"/>
                        </a:lnTo>
                        <a:lnTo>
                          <a:pt x="3" y="13"/>
                        </a:lnTo>
                        <a:lnTo>
                          <a:pt x="5" y="13"/>
                        </a:lnTo>
                        <a:lnTo>
                          <a:pt x="11" y="11"/>
                        </a:lnTo>
                        <a:lnTo>
                          <a:pt x="15" y="9"/>
                        </a:lnTo>
                        <a:lnTo>
                          <a:pt x="19" y="9"/>
                        </a:lnTo>
                        <a:lnTo>
                          <a:pt x="23" y="5"/>
                        </a:lnTo>
                        <a:lnTo>
                          <a:pt x="19" y="9"/>
                        </a:lnTo>
                        <a:lnTo>
                          <a:pt x="24" y="9"/>
                        </a:lnTo>
                        <a:lnTo>
                          <a:pt x="23" y="5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6" name="Freeform 310"/>
                  <p:cNvSpPr>
                    <a:spLocks/>
                  </p:cNvSpPr>
                  <p:nvPr/>
                </p:nvSpPr>
                <p:spPr bwMode="auto">
                  <a:xfrm>
                    <a:off x="3375" y="2008"/>
                    <a:ext cx="8" cy="10"/>
                  </a:xfrm>
                  <a:custGeom>
                    <a:avLst/>
                    <a:gdLst>
                      <a:gd name="T0" fmla="*/ 14 w 16"/>
                      <a:gd name="T1" fmla="*/ 0 h 21"/>
                      <a:gd name="T2" fmla="*/ 15 w 16"/>
                      <a:gd name="T3" fmla="*/ 0 h 21"/>
                      <a:gd name="T4" fmla="*/ 8 w 16"/>
                      <a:gd name="T5" fmla="*/ 3 h 21"/>
                      <a:gd name="T6" fmla="*/ 3 w 16"/>
                      <a:gd name="T7" fmla="*/ 8 h 21"/>
                      <a:gd name="T8" fmla="*/ 0 w 16"/>
                      <a:gd name="T9" fmla="*/ 15 h 21"/>
                      <a:gd name="T10" fmla="*/ 0 w 16"/>
                      <a:gd name="T11" fmla="*/ 21 h 21"/>
                      <a:gd name="T12" fmla="*/ 9 w 16"/>
                      <a:gd name="T13" fmla="*/ 21 h 21"/>
                      <a:gd name="T14" fmla="*/ 9 w 16"/>
                      <a:gd name="T15" fmla="*/ 15 h 21"/>
                      <a:gd name="T16" fmla="*/ 10 w 16"/>
                      <a:gd name="T17" fmla="*/ 13 h 21"/>
                      <a:gd name="T18" fmla="*/ 13 w 16"/>
                      <a:gd name="T19" fmla="*/ 10 h 21"/>
                      <a:gd name="T20" fmla="*/ 15 w 16"/>
                      <a:gd name="T21" fmla="*/ 9 h 21"/>
                      <a:gd name="T22" fmla="*/ 16 w 16"/>
                      <a:gd name="T23" fmla="*/ 9 h 21"/>
                      <a:gd name="T24" fmla="*/ 14 w 16"/>
                      <a:gd name="T25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21">
                        <a:moveTo>
                          <a:pt x="14" y="0"/>
                        </a:moveTo>
                        <a:lnTo>
                          <a:pt x="15" y="0"/>
                        </a:lnTo>
                        <a:lnTo>
                          <a:pt x="8" y="3"/>
                        </a:lnTo>
                        <a:lnTo>
                          <a:pt x="3" y="8"/>
                        </a:lnTo>
                        <a:lnTo>
                          <a:pt x="0" y="15"/>
                        </a:lnTo>
                        <a:lnTo>
                          <a:pt x="0" y="21"/>
                        </a:lnTo>
                        <a:lnTo>
                          <a:pt x="9" y="21"/>
                        </a:lnTo>
                        <a:lnTo>
                          <a:pt x="9" y="15"/>
                        </a:lnTo>
                        <a:lnTo>
                          <a:pt x="10" y="13"/>
                        </a:lnTo>
                        <a:lnTo>
                          <a:pt x="13" y="10"/>
                        </a:lnTo>
                        <a:lnTo>
                          <a:pt x="15" y="9"/>
                        </a:lnTo>
                        <a:lnTo>
                          <a:pt x="16" y="9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7" name="Freeform 311"/>
                  <p:cNvSpPr>
                    <a:spLocks/>
                  </p:cNvSpPr>
                  <p:nvPr/>
                </p:nvSpPr>
                <p:spPr bwMode="auto">
                  <a:xfrm>
                    <a:off x="3381" y="2008"/>
                    <a:ext cx="14" cy="8"/>
                  </a:xfrm>
                  <a:custGeom>
                    <a:avLst/>
                    <a:gdLst>
                      <a:gd name="T0" fmla="*/ 27 w 27"/>
                      <a:gd name="T1" fmla="*/ 15 h 17"/>
                      <a:gd name="T2" fmla="*/ 27 w 27"/>
                      <a:gd name="T3" fmla="*/ 15 h 17"/>
                      <a:gd name="T4" fmla="*/ 23 w 27"/>
                      <a:gd name="T5" fmla="*/ 7 h 17"/>
                      <a:gd name="T6" fmla="*/ 16 w 27"/>
                      <a:gd name="T7" fmla="*/ 2 h 17"/>
                      <a:gd name="T8" fmla="*/ 8 w 27"/>
                      <a:gd name="T9" fmla="*/ 0 h 17"/>
                      <a:gd name="T10" fmla="*/ 0 w 27"/>
                      <a:gd name="T11" fmla="*/ 0 h 17"/>
                      <a:gd name="T12" fmla="*/ 2 w 27"/>
                      <a:gd name="T13" fmla="*/ 9 h 17"/>
                      <a:gd name="T14" fmla="*/ 8 w 27"/>
                      <a:gd name="T15" fmla="*/ 9 h 17"/>
                      <a:gd name="T16" fmla="*/ 11 w 27"/>
                      <a:gd name="T17" fmla="*/ 12 h 17"/>
                      <a:gd name="T18" fmla="*/ 16 w 27"/>
                      <a:gd name="T19" fmla="*/ 14 h 17"/>
                      <a:gd name="T20" fmla="*/ 18 w 27"/>
                      <a:gd name="T21" fmla="*/ 17 h 17"/>
                      <a:gd name="T22" fmla="*/ 18 w 27"/>
                      <a:gd name="T23" fmla="*/ 17 h 17"/>
                      <a:gd name="T24" fmla="*/ 27 w 27"/>
                      <a:gd name="T25" fmla="*/ 1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7" h="17">
                        <a:moveTo>
                          <a:pt x="27" y="15"/>
                        </a:moveTo>
                        <a:lnTo>
                          <a:pt x="27" y="15"/>
                        </a:lnTo>
                        <a:lnTo>
                          <a:pt x="23" y="7"/>
                        </a:lnTo>
                        <a:lnTo>
                          <a:pt x="16" y="2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2" y="9"/>
                        </a:lnTo>
                        <a:lnTo>
                          <a:pt x="8" y="9"/>
                        </a:lnTo>
                        <a:lnTo>
                          <a:pt x="11" y="12"/>
                        </a:lnTo>
                        <a:lnTo>
                          <a:pt x="16" y="14"/>
                        </a:lnTo>
                        <a:lnTo>
                          <a:pt x="18" y="17"/>
                        </a:lnTo>
                        <a:lnTo>
                          <a:pt x="18" y="17"/>
                        </a:lnTo>
                        <a:lnTo>
                          <a:pt x="27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8" name="Freeform 312"/>
                  <p:cNvSpPr>
                    <a:spLocks/>
                  </p:cNvSpPr>
                  <p:nvPr/>
                </p:nvSpPr>
                <p:spPr bwMode="auto">
                  <a:xfrm>
                    <a:off x="3387" y="2015"/>
                    <a:ext cx="9" cy="13"/>
                  </a:xfrm>
                  <a:custGeom>
                    <a:avLst/>
                    <a:gdLst>
                      <a:gd name="T0" fmla="*/ 2 w 18"/>
                      <a:gd name="T1" fmla="*/ 25 h 25"/>
                      <a:gd name="T2" fmla="*/ 3 w 18"/>
                      <a:gd name="T3" fmla="*/ 25 h 25"/>
                      <a:gd name="T4" fmla="*/ 10 w 18"/>
                      <a:gd name="T5" fmla="*/ 22 h 25"/>
                      <a:gd name="T6" fmla="*/ 15 w 18"/>
                      <a:gd name="T7" fmla="*/ 16 h 25"/>
                      <a:gd name="T8" fmla="*/ 18 w 18"/>
                      <a:gd name="T9" fmla="*/ 8 h 25"/>
                      <a:gd name="T10" fmla="*/ 16 w 18"/>
                      <a:gd name="T11" fmla="*/ 0 h 25"/>
                      <a:gd name="T12" fmla="*/ 7 w 18"/>
                      <a:gd name="T13" fmla="*/ 2 h 25"/>
                      <a:gd name="T14" fmla="*/ 8 w 18"/>
                      <a:gd name="T15" fmla="*/ 8 h 25"/>
                      <a:gd name="T16" fmla="*/ 8 w 18"/>
                      <a:gd name="T17" fmla="*/ 12 h 25"/>
                      <a:gd name="T18" fmla="*/ 5 w 18"/>
                      <a:gd name="T19" fmla="*/ 15 h 25"/>
                      <a:gd name="T20" fmla="*/ 0 w 18"/>
                      <a:gd name="T21" fmla="*/ 16 h 25"/>
                      <a:gd name="T22" fmla="*/ 2 w 18"/>
                      <a:gd name="T23" fmla="*/ 16 h 25"/>
                      <a:gd name="T24" fmla="*/ 2 w 18"/>
                      <a:gd name="T25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8" h="25">
                        <a:moveTo>
                          <a:pt x="2" y="25"/>
                        </a:moveTo>
                        <a:lnTo>
                          <a:pt x="3" y="25"/>
                        </a:lnTo>
                        <a:lnTo>
                          <a:pt x="10" y="22"/>
                        </a:lnTo>
                        <a:lnTo>
                          <a:pt x="15" y="16"/>
                        </a:lnTo>
                        <a:lnTo>
                          <a:pt x="18" y="8"/>
                        </a:lnTo>
                        <a:lnTo>
                          <a:pt x="16" y="0"/>
                        </a:lnTo>
                        <a:lnTo>
                          <a:pt x="7" y="2"/>
                        </a:lnTo>
                        <a:lnTo>
                          <a:pt x="8" y="8"/>
                        </a:lnTo>
                        <a:lnTo>
                          <a:pt x="8" y="12"/>
                        </a:lnTo>
                        <a:lnTo>
                          <a:pt x="5" y="15"/>
                        </a:lnTo>
                        <a:lnTo>
                          <a:pt x="0" y="16"/>
                        </a:lnTo>
                        <a:lnTo>
                          <a:pt x="2" y="16"/>
                        </a:lnTo>
                        <a:lnTo>
                          <a:pt x="2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89" name="Freeform 313"/>
                  <p:cNvSpPr>
                    <a:spLocks/>
                  </p:cNvSpPr>
                  <p:nvPr/>
                </p:nvSpPr>
                <p:spPr bwMode="auto">
                  <a:xfrm>
                    <a:off x="3375" y="2017"/>
                    <a:ext cx="13" cy="11"/>
                  </a:xfrm>
                  <a:custGeom>
                    <a:avLst/>
                    <a:gdLst>
                      <a:gd name="T0" fmla="*/ 0 w 27"/>
                      <a:gd name="T1" fmla="*/ 1 h 20"/>
                      <a:gd name="T2" fmla="*/ 0 w 27"/>
                      <a:gd name="T3" fmla="*/ 2 h 20"/>
                      <a:gd name="T4" fmla="*/ 5 w 27"/>
                      <a:gd name="T5" fmla="*/ 9 h 20"/>
                      <a:gd name="T6" fmla="*/ 12 w 27"/>
                      <a:gd name="T7" fmla="*/ 15 h 20"/>
                      <a:gd name="T8" fmla="*/ 20 w 27"/>
                      <a:gd name="T9" fmla="*/ 19 h 20"/>
                      <a:gd name="T10" fmla="*/ 27 w 27"/>
                      <a:gd name="T11" fmla="*/ 20 h 20"/>
                      <a:gd name="T12" fmla="*/ 27 w 27"/>
                      <a:gd name="T13" fmla="*/ 11 h 20"/>
                      <a:gd name="T14" fmla="*/ 22 w 27"/>
                      <a:gd name="T15" fmla="*/ 10 h 20"/>
                      <a:gd name="T16" fmla="*/ 16 w 27"/>
                      <a:gd name="T17" fmla="*/ 8 h 20"/>
                      <a:gd name="T18" fmla="*/ 12 w 27"/>
                      <a:gd name="T19" fmla="*/ 4 h 20"/>
                      <a:gd name="T20" fmla="*/ 9 w 27"/>
                      <a:gd name="T21" fmla="*/ 0 h 20"/>
                      <a:gd name="T22" fmla="*/ 9 w 27"/>
                      <a:gd name="T23" fmla="*/ 1 h 20"/>
                      <a:gd name="T24" fmla="*/ 0 w 27"/>
                      <a:gd name="T25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7" h="20">
                        <a:moveTo>
                          <a:pt x="0" y="1"/>
                        </a:moveTo>
                        <a:lnTo>
                          <a:pt x="0" y="2"/>
                        </a:lnTo>
                        <a:lnTo>
                          <a:pt x="5" y="9"/>
                        </a:lnTo>
                        <a:lnTo>
                          <a:pt x="12" y="15"/>
                        </a:lnTo>
                        <a:lnTo>
                          <a:pt x="20" y="19"/>
                        </a:lnTo>
                        <a:lnTo>
                          <a:pt x="27" y="20"/>
                        </a:lnTo>
                        <a:lnTo>
                          <a:pt x="27" y="11"/>
                        </a:lnTo>
                        <a:lnTo>
                          <a:pt x="22" y="10"/>
                        </a:lnTo>
                        <a:lnTo>
                          <a:pt x="16" y="8"/>
                        </a:lnTo>
                        <a:lnTo>
                          <a:pt x="12" y="4"/>
                        </a:lnTo>
                        <a:lnTo>
                          <a:pt x="9" y="0"/>
                        </a:lnTo>
                        <a:lnTo>
                          <a:pt x="9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0" name="Freeform 314"/>
                  <p:cNvSpPr>
                    <a:spLocks/>
                  </p:cNvSpPr>
                  <p:nvPr/>
                </p:nvSpPr>
                <p:spPr bwMode="auto">
                  <a:xfrm>
                    <a:off x="3366" y="2006"/>
                    <a:ext cx="13" cy="16"/>
                  </a:xfrm>
                  <a:custGeom>
                    <a:avLst/>
                    <a:gdLst>
                      <a:gd name="T0" fmla="*/ 9 w 26"/>
                      <a:gd name="T1" fmla="*/ 26 h 32"/>
                      <a:gd name="T2" fmla="*/ 0 w 26"/>
                      <a:gd name="T3" fmla="*/ 27 h 32"/>
                      <a:gd name="T4" fmla="*/ 8 w 26"/>
                      <a:gd name="T5" fmla="*/ 32 h 32"/>
                      <a:gd name="T6" fmla="*/ 15 w 26"/>
                      <a:gd name="T7" fmla="*/ 30 h 32"/>
                      <a:gd name="T8" fmla="*/ 19 w 26"/>
                      <a:gd name="T9" fmla="*/ 28 h 32"/>
                      <a:gd name="T10" fmla="*/ 17 w 26"/>
                      <a:gd name="T11" fmla="*/ 24 h 32"/>
                      <a:gd name="T12" fmla="*/ 26 w 26"/>
                      <a:gd name="T13" fmla="*/ 24 h 32"/>
                      <a:gd name="T14" fmla="*/ 19 w 26"/>
                      <a:gd name="T15" fmla="*/ 19 h 32"/>
                      <a:gd name="T16" fmla="*/ 12 w 26"/>
                      <a:gd name="T17" fmla="*/ 20 h 32"/>
                      <a:gd name="T18" fmla="*/ 6 w 26"/>
                      <a:gd name="T19" fmla="*/ 23 h 32"/>
                      <a:gd name="T20" fmla="*/ 9 w 26"/>
                      <a:gd name="T21" fmla="*/ 27 h 32"/>
                      <a:gd name="T22" fmla="*/ 0 w 26"/>
                      <a:gd name="T23" fmla="*/ 28 h 32"/>
                      <a:gd name="T24" fmla="*/ 9 w 26"/>
                      <a:gd name="T25" fmla="*/ 26 h 32"/>
                      <a:gd name="T26" fmla="*/ 0 w 26"/>
                      <a:gd name="T27" fmla="*/ 0 h 32"/>
                      <a:gd name="T28" fmla="*/ 0 w 26"/>
                      <a:gd name="T29" fmla="*/ 27 h 32"/>
                      <a:gd name="T30" fmla="*/ 9 w 26"/>
                      <a:gd name="T31" fmla="*/ 26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6" h="32">
                        <a:moveTo>
                          <a:pt x="9" y="26"/>
                        </a:moveTo>
                        <a:lnTo>
                          <a:pt x="0" y="27"/>
                        </a:lnTo>
                        <a:lnTo>
                          <a:pt x="8" y="32"/>
                        </a:lnTo>
                        <a:lnTo>
                          <a:pt x="15" y="30"/>
                        </a:lnTo>
                        <a:lnTo>
                          <a:pt x="19" y="28"/>
                        </a:lnTo>
                        <a:lnTo>
                          <a:pt x="17" y="24"/>
                        </a:lnTo>
                        <a:lnTo>
                          <a:pt x="26" y="24"/>
                        </a:lnTo>
                        <a:lnTo>
                          <a:pt x="19" y="19"/>
                        </a:lnTo>
                        <a:lnTo>
                          <a:pt x="12" y="20"/>
                        </a:lnTo>
                        <a:lnTo>
                          <a:pt x="6" y="23"/>
                        </a:lnTo>
                        <a:lnTo>
                          <a:pt x="9" y="27"/>
                        </a:lnTo>
                        <a:lnTo>
                          <a:pt x="0" y="28"/>
                        </a:lnTo>
                        <a:lnTo>
                          <a:pt x="9" y="26"/>
                        </a:lnTo>
                        <a:lnTo>
                          <a:pt x="0" y="0"/>
                        </a:lnTo>
                        <a:lnTo>
                          <a:pt x="0" y="27"/>
                        </a:lnTo>
                        <a:lnTo>
                          <a:pt x="9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1" name="Freeform 315"/>
                  <p:cNvSpPr>
                    <a:spLocks/>
                  </p:cNvSpPr>
                  <p:nvPr/>
                </p:nvSpPr>
                <p:spPr bwMode="auto">
                  <a:xfrm>
                    <a:off x="3387" y="1964"/>
                    <a:ext cx="159" cy="420"/>
                  </a:xfrm>
                  <a:custGeom>
                    <a:avLst/>
                    <a:gdLst>
                      <a:gd name="T0" fmla="*/ 314 w 318"/>
                      <a:gd name="T1" fmla="*/ 840 h 841"/>
                      <a:gd name="T2" fmla="*/ 318 w 318"/>
                      <a:gd name="T3" fmla="*/ 839 h 841"/>
                      <a:gd name="T4" fmla="*/ 10 w 318"/>
                      <a:gd name="T5" fmla="*/ 0 h 841"/>
                      <a:gd name="T6" fmla="*/ 0 w 318"/>
                      <a:gd name="T7" fmla="*/ 3 h 841"/>
                      <a:gd name="T8" fmla="*/ 309 w 318"/>
                      <a:gd name="T9" fmla="*/ 841 h 841"/>
                      <a:gd name="T10" fmla="*/ 314 w 318"/>
                      <a:gd name="T11" fmla="*/ 840 h 8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8" h="841">
                        <a:moveTo>
                          <a:pt x="314" y="840"/>
                        </a:moveTo>
                        <a:lnTo>
                          <a:pt x="318" y="839"/>
                        </a:lnTo>
                        <a:lnTo>
                          <a:pt x="10" y="0"/>
                        </a:lnTo>
                        <a:lnTo>
                          <a:pt x="0" y="3"/>
                        </a:lnTo>
                        <a:lnTo>
                          <a:pt x="309" y="841"/>
                        </a:lnTo>
                        <a:lnTo>
                          <a:pt x="314" y="84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2" name="Freeform 316"/>
                  <p:cNvSpPr>
                    <a:spLocks/>
                  </p:cNvSpPr>
                  <p:nvPr/>
                </p:nvSpPr>
                <p:spPr bwMode="auto">
                  <a:xfrm>
                    <a:off x="3484" y="2332"/>
                    <a:ext cx="10" cy="2"/>
                  </a:xfrm>
                  <a:custGeom>
                    <a:avLst/>
                    <a:gdLst>
                      <a:gd name="T0" fmla="*/ 0 w 21"/>
                      <a:gd name="T1" fmla="*/ 3 h 3"/>
                      <a:gd name="T2" fmla="*/ 21 w 21"/>
                      <a:gd name="T3" fmla="*/ 0 h 3"/>
                      <a:gd name="T4" fmla="*/ 0 w 21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" h="3">
                        <a:moveTo>
                          <a:pt x="0" y="3"/>
                        </a:moveTo>
                        <a:lnTo>
                          <a:pt x="21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3" name="Freeform 317"/>
                  <p:cNvSpPr>
                    <a:spLocks/>
                  </p:cNvSpPr>
                  <p:nvPr/>
                </p:nvSpPr>
                <p:spPr bwMode="auto">
                  <a:xfrm>
                    <a:off x="3484" y="2330"/>
                    <a:ext cx="10" cy="6"/>
                  </a:xfrm>
                  <a:custGeom>
                    <a:avLst/>
                    <a:gdLst>
                      <a:gd name="T0" fmla="*/ 21 w 21"/>
                      <a:gd name="T1" fmla="*/ 5 h 13"/>
                      <a:gd name="T2" fmla="*/ 21 w 21"/>
                      <a:gd name="T3" fmla="*/ 0 h 13"/>
                      <a:gd name="T4" fmla="*/ 0 w 21"/>
                      <a:gd name="T5" fmla="*/ 4 h 13"/>
                      <a:gd name="T6" fmla="*/ 0 w 21"/>
                      <a:gd name="T7" fmla="*/ 13 h 13"/>
                      <a:gd name="T8" fmla="*/ 21 w 21"/>
                      <a:gd name="T9" fmla="*/ 9 h 13"/>
                      <a:gd name="T10" fmla="*/ 21 w 21"/>
                      <a:gd name="T11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13">
                        <a:moveTo>
                          <a:pt x="21" y="5"/>
                        </a:move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21" y="9"/>
                        </a:lnTo>
                        <a:lnTo>
                          <a:pt x="21" y="5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4" name="Freeform 318"/>
                  <p:cNvSpPr>
                    <a:spLocks/>
                  </p:cNvSpPr>
                  <p:nvPr/>
                </p:nvSpPr>
                <p:spPr bwMode="auto">
                  <a:xfrm>
                    <a:off x="3430" y="2184"/>
                    <a:ext cx="8" cy="3"/>
                  </a:xfrm>
                  <a:custGeom>
                    <a:avLst/>
                    <a:gdLst>
                      <a:gd name="T0" fmla="*/ 0 w 16"/>
                      <a:gd name="T1" fmla="*/ 4 h 4"/>
                      <a:gd name="T2" fmla="*/ 2 w 16"/>
                      <a:gd name="T3" fmla="*/ 4 h 4"/>
                      <a:gd name="T4" fmla="*/ 6 w 16"/>
                      <a:gd name="T5" fmla="*/ 2 h 4"/>
                      <a:gd name="T6" fmla="*/ 11 w 16"/>
                      <a:gd name="T7" fmla="*/ 1 h 4"/>
                      <a:gd name="T8" fmla="*/ 16 w 16"/>
                      <a:gd name="T9" fmla="*/ 0 h 4"/>
                      <a:gd name="T10" fmla="*/ 0 w 16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4">
                        <a:moveTo>
                          <a:pt x="0" y="4"/>
                        </a:moveTo>
                        <a:lnTo>
                          <a:pt x="2" y="4"/>
                        </a:lnTo>
                        <a:lnTo>
                          <a:pt x="6" y="2"/>
                        </a:lnTo>
                        <a:lnTo>
                          <a:pt x="11" y="1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5" name="Freeform 319"/>
                  <p:cNvSpPr>
                    <a:spLocks/>
                  </p:cNvSpPr>
                  <p:nvPr/>
                </p:nvSpPr>
                <p:spPr bwMode="auto">
                  <a:xfrm>
                    <a:off x="3429" y="2182"/>
                    <a:ext cx="9" cy="7"/>
                  </a:xfrm>
                  <a:custGeom>
                    <a:avLst/>
                    <a:gdLst>
                      <a:gd name="T0" fmla="*/ 17 w 19"/>
                      <a:gd name="T1" fmla="*/ 0 h 14"/>
                      <a:gd name="T2" fmla="*/ 12 w 19"/>
                      <a:gd name="T3" fmla="*/ 1 h 14"/>
                      <a:gd name="T4" fmla="*/ 7 w 19"/>
                      <a:gd name="T5" fmla="*/ 2 h 14"/>
                      <a:gd name="T6" fmla="*/ 3 w 19"/>
                      <a:gd name="T7" fmla="*/ 5 h 14"/>
                      <a:gd name="T8" fmla="*/ 0 w 19"/>
                      <a:gd name="T9" fmla="*/ 5 h 14"/>
                      <a:gd name="T10" fmla="*/ 3 w 19"/>
                      <a:gd name="T11" fmla="*/ 14 h 14"/>
                      <a:gd name="T12" fmla="*/ 5 w 19"/>
                      <a:gd name="T13" fmla="*/ 14 h 14"/>
                      <a:gd name="T14" fmla="*/ 10 w 19"/>
                      <a:gd name="T15" fmla="*/ 12 h 14"/>
                      <a:gd name="T16" fmla="*/ 14 w 19"/>
                      <a:gd name="T17" fmla="*/ 10 h 14"/>
                      <a:gd name="T18" fmla="*/ 19 w 19"/>
                      <a:gd name="T19" fmla="*/ 9 h 14"/>
                      <a:gd name="T20" fmla="*/ 17 w 19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9" h="14">
                        <a:moveTo>
                          <a:pt x="17" y="0"/>
                        </a:moveTo>
                        <a:lnTo>
                          <a:pt x="12" y="1"/>
                        </a:lnTo>
                        <a:lnTo>
                          <a:pt x="7" y="2"/>
                        </a:lnTo>
                        <a:lnTo>
                          <a:pt x="3" y="5"/>
                        </a:lnTo>
                        <a:lnTo>
                          <a:pt x="0" y="5"/>
                        </a:lnTo>
                        <a:lnTo>
                          <a:pt x="3" y="14"/>
                        </a:lnTo>
                        <a:lnTo>
                          <a:pt x="5" y="14"/>
                        </a:lnTo>
                        <a:lnTo>
                          <a:pt x="10" y="12"/>
                        </a:lnTo>
                        <a:lnTo>
                          <a:pt x="14" y="10"/>
                        </a:lnTo>
                        <a:lnTo>
                          <a:pt x="19" y="9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6" name="Freeform 320"/>
                  <p:cNvSpPr>
                    <a:spLocks/>
                  </p:cNvSpPr>
                  <p:nvPr/>
                </p:nvSpPr>
                <p:spPr bwMode="auto">
                  <a:xfrm>
                    <a:off x="3368" y="2018"/>
                    <a:ext cx="6" cy="2"/>
                  </a:xfrm>
                  <a:custGeom>
                    <a:avLst/>
                    <a:gdLst>
                      <a:gd name="T0" fmla="*/ 0 w 12"/>
                      <a:gd name="T1" fmla="*/ 2 h 2"/>
                      <a:gd name="T2" fmla="*/ 2 w 12"/>
                      <a:gd name="T3" fmla="*/ 2 h 2"/>
                      <a:gd name="T4" fmla="*/ 5 w 12"/>
                      <a:gd name="T5" fmla="*/ 1 h 2"/>
                      <a:gd name="T6" fmla="*/ 10 w 12"/>
                      <a:gd name="T7" fmla="*/ 1 h 2"/>
                      <a:gd name="T8" fmla="*/ 12 w 12"/>
                      <a:gd name="T9" fmla="*/ 0 h 2"/>
                      <a:gd name="T10" fmla="*/ 0 w 12"/>
                      <a:gd name="T11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2">
                        <a:moveTo>
                          <a:pt x="0" y="2"/>
                        </a:moveTo>
                        <a:lnTo>
                          <a:pt x="2" y="2"/>
                        </a:lnTo>
                        <a:lnTo>
                          <a:pt x="5" y="1"/>
                        </a:lnTo>
                        <a:lnTo>
                          <a:pt x="10" y="1"/>
                        </a:lnTo>
                        <a:lnTo>
                          <a:pt x="1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7" name="Freeform 321"/>
                  <p:cNvSpPr>
                    <a:spLocks/>
                  </p:cNvSpPr>
                  <p:nvPr/>
                </p:nvSpPr>
                <p:spPr bwMode="auto">
                  <a:xfrm>
                    <a:off x="3368" y="2016"/>
                    <a:ext cx="7" cy="6"/>
                  </a:xfrm>
                  <a:custGeom>
                    <a:avLst/>
                    <a:gdLst>
                      <a:gd name="T0" fmla="*/ 10 w 14"/>
                      <a:gd name="T1" fmla="*/ 0 h 12"/>
                      <a:gd name="T2" fmla="*/ 10 w 14"/>
                      <a:gd name="T3" fmla="*/ 1 h 12"/>
                      <a:gd name="T4" fmla="*/ 5 w 14"/>
                      <a:gd name="T5" fmla="*/ 1 h 12"/>
                      <a:gd name="T6" fmla="*/ 0 w 14"/>
                      <a:gd name="T7" fmla="*/ 3 h 12"/>
                      <a:gd name="T8" fmla="*/ 0 w 14"/>
                      <a:gd name="T9" fmla="*/ 3 h 12"/>
                      <a:gd name="T10" fmla="*/ 0 w 14"/>
                      <a:gd name="T11" fmla="*/ 12 h 12"/>
                      <a:gd name="T12" fmla="*/ 3 w 14"/>
                      <a:gd name="T13" fmla="*/ 12 h 12"/>
                      <a:gd name="T14" fmla="*/ 5 w 14"/>
                      <a:gd name="T15" fmla="*/ 11 h 12"/>
                      <a:gd name="T16" fmla="*/ 10 w 14"/>
                      <a:gd name="T17" fmla="*/ 11 h 12"/>
                      <a:gd name="T18" fmla="*/ 14 w 14"/>
                      <a:gd name="T19" fmla="*/ 10 h 12"/>
                      <a:gd name="T20" fmla="*/ 10 w 14"/>
                      <a:gd name="T21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4" h="12">
                        <a:moveTo>
                          <a:pt x="10" y="0"/>
                        </a:moveTo>
                        <a:lnTo>
                          <a:pt x="10" y="1"/>
                        </a:lnTo>
                        <a:lnTo>
                          <a:pt x="5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3" y="12"/>
                        </a:lnTo>
                        <a:lnTo>
                          <a:pt x="5" y="11"/>
                        </a:lnTo>
                        <a:lnTo>
                          <a:pt x="10" y="11"/>
                        </a:lnTo>
                        <a:lnTo>
                          <a:pt x="14" y="1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8" name="Freeform 322"/>
                  <p:cNvSpPr>
                    <a:spLocks/>
                  </p:cNvSpPr>
                  <p:nvPr/>
                </p:nvSpPr>
                <p:spPr bwMode="auto">
                  <a:xfrm>
                    <a:off x="3376" y="1971"/>
                    <a:ext cx="340" cy="72"/>
                  </a:xfrm>
                  <a:custGeom>
                    <a:avLst/>
                    <a:gdLst>
                      <a:gd name="T0" fmla="*/ 0 w 682"/>
                      <a:gd name="T1" fmla="*/ 139 h 143"/>
                      <a:gd name="T2" fmla="*/ 0 w 682"/>
                      <a:gd name="T3" fmla="*/ 143 h 143"/>
                      <a:gd name="T4" fmla="*/ 682 w 682"/>
                      <a:gd name="T5" fmla="*/ 10 h 143"/>
                      <a:gd name="T6" fmla="*/ 682 w 682"/>
                      <a:gd name="T7" fmla="*/ 0 h 143"/>
                      <a:gd name="T8" fmla="*/ 0 w 682"/>
                      <a:gd name="T9" fmla="*/ 134 h 143"/>
                      <a:gd name="T10" fmla="*/ 0 w 682"/>
                      <a:gd name="T11" fmla="*/ 139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2" h="143">
                        <a:moveTo>
                          <a:pt x="0" y="139"/>
                        </a:moveTo>
                        <a:lnTo>
                          <a:pt x="0" y="143"/>
                        </a:lnTo>
                        <a:lnTo>
                          <a:pt x="682" y="10"/>
                        </a:lnTo>
                        <a:lnTo>
                          <a:pt x="682" y="0"/>
                        </a:lnTo>
                        <a:lnTo>
                          <a:pt x="0" y="134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699" name="Freeform 323"/>
                  <p:cNvSpPr>
                    <a:spLocks/>
                  </p:cNvSpPr>
                  <p:nvPr/>
                </p:nvSpPr>
                <p:spPr bwMode="auto">
                  <a:xfrm>
                    <a:off x="3383" y="1992"/>
                    <a:ext cx="341" cy="72"/>
                  </a:xfrm>
                  <a:custGeom>
                    <a:avLst/>
                    <a:gdLst>
                      <a:gd name="T0" fmla="*/ 0 w 682"/>
                      <a:gd name="T1" fmla="*/ 139 h 144"/>
                      <a:gd name="T2" fmla="*/ 0 w 682"/>
                      <a:gd name="T3" fmla="*/ 144 h 144"/>
                      <a:gd name="T4" fmla="*/ 682 w 682"/>
                      <a:gd name="T5" fmla="*/ 9 h 144"/>
                      <a:gd name="T6" fmla="*/ 682 w 682"/>
                      <a:gd name="T7" fmla="*/ 0 h 144"/>
                      <a:gd name="T8" fmla="*/ 0 w 682"/>
                      <a:gd name="T9" fmla="*/ 135 h 144"/>
                      <a:gd name="T10" fmla="*/ 0 w 682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2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2" y="9"/>
                        </a:lnTo>
                        <a:lnTo>
                          <a:pt x="682" y="0"/>
                        </a:lnTo>
                        <a:lnTo>
                          <a:pt x="0" y="135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0" name="Freeform 324"/>
                  <p:cNvSpPr>
                    <a:spLocks/>
                  </p:cNvSpPr>
                  <p:nvPr/>
                </p:nvSpPr>
                <p:spPr bwMode="auto">
                  <a:xfrm>
                    <a:off x="3391" y="2013"/>
                    <a:ext cx="341" cy="72"/>
                  </a:xfrm>
                  <a:custGeom>
                    <a:avLst/>
                    <a:gdLst>
                      <a:gd name="T0" fmla="*/ 0 w 682"/>
                      <a:gd name="T1" fmla="*/ 138 h 142"/>
                      <a:gd name="T2" fmla="*/ 0 w 682"/>
                      <a:gd name="T3" fmla="*/ 142 h 142"/>
                      <a:gd name="T4" fmla="*/ 682 w 682"/>
                      <a:gd name="T5" fmla="*/ 9 h 142"/>
                      <a:gd name="T6" fmla="*/ 682 w 682"/>
                      <a:gd name="T7" fmla="*/ 0 h 142"/>
                      <a:gd name="T8" fmla="*/ 0 w 682"/>
                      <a:gd name="T9" fmla="*/ 133 h 142"/>
                      <a:gd name="T10" fmla="*/ 0 w 682"/>
                      <a:gd name="T11" fmla="*/ 138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2" h="142">
                        <a:moveTo>
                          <a:pt x="0" y="138"/>
                        </a:moveTo>
                        <a:lnTo>
                          <a:pt x="0" y="142"/>
                        </a:lnTo>
                        <a:lnTo>
                          <a:pt x="682" y="9"/>
                        </a:lnTo>
                        <a:lnTo>
                          <a:pt x="682" y="0"/>
                        </a:lnTo>
                        <a:lnTo>
                          <a:pt x="0" y="133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1" name="Freeform 325"/>
                  <p:cNvSpPr>
                    <a:spLocks/>
                  </p:cNvSpPr>
                  <p:nvPr/>
                </p:nvSpPr>
                <p:spPr bwMode="auto">
                  <a:xfrm>
                    <a:off x="3399" y="2034"/>
                    <a:ext cx="340" cy="72"/>
                  </a:xfrm>
                  <a:custGeom>
                    <a:avLst/>
                    <a:gdLst>
                      <a:gd name="T0" fmla="*/ 0 w 682"/>
                      <a:gd name="T1" fmla="*/ 139 h 144"/>
                      <a:gd name="T2" fmla="*/ 0 w 682"/>
                      <a:gd name="T3" fmla="*/ 144 h 144"/>
                      <a:gd name="T4" fmla="*/ 682 w 682"/>
                      <a:gd name="T5" fmla="*/ 9 h 144"/>
                      <a:gd name="T6" fmla="*/ 682 w 682"/>
                      <a:gd name="T7" fmla="*/ 0 h 144"/>
                      <a:gd name="T8" fmla="*/ 0 w 682"/>
                      <a:gd name="T9" fmla="*/ 135 h 144"/>
                      <a:gd name="T10" fmla="*/ 0 w 682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2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2" y="9"/>
                        </a:lnTo>
                        <a:lnTo>
                          <a:pt x="682" y="0"/>
                        </a:lnTo>
                        <a:lnTo>
                          <a:pt x="0" y="135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2" name="Freeform 326"/>
                  <p:cNvSpPr>
                    <a:spLocks/>
                  </p:cNvSpPr>
                  <p:nvPr/>
                </p:nvSpPr>
                <p:spPr bwMode="auto">
                  <a:xfrm>
                    <a:off x="3407" y="2055"/>
                    <a:ext cx="340" cy="72"/>
                  </a:xfrm>
                  <a:custGeom>
                    <a:avLst/>
                    <a:gdLst>
                      <a:gd name="T0" fmla="*/ 0 w 680"/>
                      <a:gd name="T1" fmla="*/ 140 h 144"/>
                      <a:gd name="T2" fmla="*/ 0 w 680"/>
                      <a:gd name="T3" fmla="*/ 144 h 144"/>
                      <a:gd name="T4" fmla="*/ 680 w 680"/>
                      <a:gd name="T5" fmla="*/ 10 h 144"/>
                      <a:gd name="T6" fmla="*/ 680 w 680"/>
                      <a:gd name="T7" fmla="*/ 0 h 144"/>
                      <a:gd name="T8" fmla="*/ 0 w 680"/>
                      <a:gd name="T9" fmla="*/ 135 h 144"/>
                      <a:gd name="T10" fmla="*/ 0 w 680"/>
                      <a:gd name="T11" fmla="*/ 14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0" h="144">
                        <a:moveTo>
                          <a:pt x="0" y="140"/>
                        </a:moveTo>
                        <a:lnTo>
                          <a:pt x="0" y="144"/>
                        </a:lnTo>
                        <a:lnTo>
                          <a:pt x="680" y="10"/>
                        </a:lnTo>
                        <a:lnTo>
                          <a:pt x="680" y="0"/>
                        </a:lnTo>
                        <a:lnTo>
                          <a:pt x="0" y="135"/>
                        </a:lnTo>
                        <a:lnTo>
                          <a:pt x="0" y="14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3" name="Freeform 327"/>
                  <p:cNvSpPr>
                    <a:spLocks/>
                  </p:cNvSpPr>
                  <p:nvPr/>
                </p:nvSpPr>
                <p:spPr bwMode="auto">
                  <a:xfrm>
                    <a:off x="3414" y="2076"/>
                    <a:ext cx="341" cy="71"/>
                  </a:xfrm>
                  <a:custGeom>
                    <a:avLst/>
                    <a:gdLst>
                      <a:gd name="T0" fmla="*/ 0 w 682"/>
                      <a:gd name="T1" fmla="*/ 137 h 142"/>
                      <a:gd name="T2" fmla="*/ 0 w 682"/>
                      <a:gd name="T3" fmla="*/ 142 h 142"/>
                      <a:gd name="T4" fmla="*/ 682 w 682"/>
                      <a:gd name="T5" fmla="*/ 9 h 142"/>
                      <a:gd name="T6" fmla="*/ 682 w 682"/>
                      <a:gd name="T7" fmla="*/ 0 h 142"/>
                      <a:gd name="T8" fmla="*/ 0 w 682"/>
                      <a:gd name="T9" fmla="*/ 133 h 142"/>
                      <a:gd name="T10" fmla="*/ 0 w 682"/>
                      <a:gd name="T11" fmla="*/ 137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2" h="142">
                        <a:moveTo>
                          <a:pt x="0" y="137"/>
                        </a:moveTo>
                        <a:lnTo>
                          <a:pt x="0" y="142"/>
                        </a:lnTo>
                        <a:lnTo>
                          <a:pt x="682" y="9"/>
                        </a:lnTo>
                        <a:lnTo>
                          <a:pt x="682" y="0"/>
                        </a:lnTo>
                        <a:lnTo>
                          <a:pt x="0" y="133"/>
                        </a:lnTo>
                        <a:lnTo>
                          <a:pt x="0" y="137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4" name="Freeform 328"/>
                  <p:cNvSpPr>
                    <a:spLocks/>
                  </p:cNvSpPr>
                  <p:nvPr/>
                </p:nvSpPr>
                <p:spPr bwMode="auto">
                  <a:xfrm>
                    <a:off x="3422" y="2097"/>
                    <a:ext cx="340" cy="71"/>
                  </a:xfrm>
                  <a:custGeom>
                    <a:avLst/>
                    <a:gdLst>
                      <a:gd name="T0" fmla="*/ 0 w 682"/>
                      <a:gd name="T1" fmla="*/ 138 h 142"/>
                      <a:gd name="T2" fmla="*/ 0 w 682"/>
                      <a:gd name="T3" fmla="*/ 142 h 142"/>
                      <a:gd name="T4" fmla="*/ 682 w 682"/>
                      <a:gd name="T5" fmla="*/ 9 h 142"/>
                      <a:gd name="T6" fmla="*/ 682 w 682"/>
                      <a:gd name="T7" fmla="*/ 0 h 142"/>
                      <a:gd name="T8" fmla="*/ 0 w 682"/>
                      <a:gd name="T9" fmla="*/ 133 h 142"/>
                      <a:gd name="T10" fmla="*/ 0 w 682"/>
                      <a:gd name="T11" fmla="*/ 138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2" h="142">
                        <a:moveTo>
                          <a:pt x="0" y="138"/>
                        </a:moveTo>
                        <a:lnTo>
                          <a:pt x="0" y="142"/>
                        </a:lnTo>
                        <a:lnTo>
                          <a:pt x="682" y="9"/>
                        </a:lnTo>
                        <a:lnTo>
                          <a:pt x="682" y="0"/>
                        </a:lnTo>
                        <a:lnTo>
                          <a:pt x="0" y="133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5" name="Freeform 329"/>
                  <p:cNvSpPr>
                    <a:spLocks/>
                  </p:cNvSpPr>
                  <p:nvPr/>
                </p:nvSpPr>
                <p:spPr bwMode="auto">
                  <a:xfrm>
                    <a:off x="3456" y="2118"/>
                    <a:ext cx="315" cy="66"/>
                  </a:xfrm>
                  <a:custGeom>
                    <a:avLst/>
                    <a:gdLst>
                      <a:gd name="T0" fmla="*/ 0 w 630"/>
                      <a:gd name="T1" fmla="*/ 127 h 131"/>
                      <a:gd name="T2" fmla="*/ 0 w 630"/>
                      <a:gd name="T3" fmla="*/ 131 h 131"/>
                      <a:gd name="T4" fmla="*/ 630 w 630"/>
                      <a:gd name="T5" fmla="*/ 9 h 131"/>
                      <a:gd name="T6" fmla="*/ 630 w 630"/>
                      <a:gd name="T7" fmla="*/ 0 h 131"/>
                      <a:gd name="T8" fmla="*/ 0 w 630"/>
                      <a:gd name="T9" fmla="*/ 122 h 131"/>
                      <a:gd name="T10" fmla="*/ 0 w 630"/>
                      <a:gd name="T11" fmla="*/ 127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0" h="131">
                        <a:moveTo>
                          <a:pt x="0" y="127"/>
                        </a:moveTo>
                        <a:lnTo>
                          <a:pt x="0" y="131"/>
                        </a:lnTo>
                        <a:lnTo>
                          <a:pt x="630" y="9"/>
                        </a:lnTo>
                        <a:lnTo>
                          <a:pt x="630" y="0"/>
                        </a:lnTo>
                        <a:lnTo>
                          <a:pt x="0" y="122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6" name="Freeform 330"/>
                  <p:cNvSpPr>
                    <a:spLocks/>
                  </p:cNvSpPr>
                  <p:nvPr/>
                </p:nvSpPr>
                <p:spPr bwMode="auto">
                  <a:xfrm>
                    <a:off x="3437" y="2139"/>
                    <a:ext cx="341" cy="71"/>
                  </a:xfrm>
                  <a:custGeom>
                    <a:avLst/>
                    <a:gdLst>
                      <a:gd name="T0" fmla="*/ 0 w 681"/>
                      <a:gd name="T1" fmla="*/ 138 h 142"/>
                      <a:gd name="T2" fmla="*/ 0 w 681"/>
                      <a:gd name="T3" fmla="*/ 142 h 142"/>
                      <a:gd name="T4" fmla="*/ 681 w 681"/>
                      <a:gd name="T5" fmla="*/ 9 h 142"/>
                      <a:gd name="T6" fmla="*/ 681 w 681"/>
                      <a:gd name="T7" fmla="*/ 0 h 142"/>
                      <a:gd name="T8" fmla="*/ 0 w 681"/>
                      <a:gd name="T9" fmla="*/ 133 h 142"/>
                      <a:gd name="T10" fmla="*/ 0 w 681"/>
                      <a:gd name="T11" fmla="*/ 138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2">
                        <a:moveTo>
                          <a:pt x="0" y="138"/>
                        </a:moveTo>
                        <a:lnTo>
                          <a:pt x="0" y="142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3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7" name="Freeform 331"/>
                  <p:cNvSpPr>
                    <a:spLocks/>
                  </p:cNvSpPr>
                  <p:nvPr/>
                </p:nvSpPr>
                <p:spPr bwMode="auto">
                  <a:xfrm>
                    <a:off x="3445" y="2160"/>
                    <a:ext cx="341" cy="71"/>
                  </a:xfrm>
                  <a:custGeom>
                    <a:avLst/>
                    <a:gdLst>
                      <a:gd name="T0" fmla="*/ 0 w 682"/>
                      <a:gd name="T1" fmla="*/ 138 h 143"/>
                      <a:gd name="T2" fmla="*/ 0 w 682"/>
                      <a:gd name="T3" fmla="*/ 143 h 143"/>
                      <a:gd name="T4" fmla="*/ 682 w 682"/>
                      <a:gd name="T5" fmla="*/ 9 h 143"/>
                      <a:gd name="T6" fmla="*/ 682 w 682"/>
                      <a:gd name="T7" fmla="*/ 0 h 143"/>
                      <a:gd name="T8" fmla="*/ 0 w 682"/>
                      <a:gd name="T9" fmla="*/ 134 h 143"/>
                      <a:gd name="T10" fmla="*/ 0 w 682"/>
                      <a:gd name="T11" fmla="*/ 138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2" h="143">
                        <a:moveTo>
                          <a:pt x="0" y="138"/>
                        </a:moveTo>
                        <a:lnTo>
                          <a:pt x="0" y="143"/>
                        </a:lnTo>
                        <a:lnTo>
                          <a:pt x="682" y="9"/>
                        </a:lnTo>
                        <a:lnTo>
                          <a:pt x="682" y="0"/>
                        </a:lnTo>
                        <a:lnTo>
                          <a:pt x="0" y="134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8" name="Freeform 332"/>
                  <p:cNvSpPr>
                    <a:spLocks/>
                  </p:cNvSpPr>
                  <p:nvPr/>
                </p:nvSpPr>
                <p:spPr bwMode="auto">
                  <a:xfrm>
                    <a:off x="3453" y="2180"/>
                    <a:ext cx="341" cy="72"/>
                  </a:xfrm>
                  <a:custGeom>
                    <a:avLst/>
                    <a:gdLst>
                      <a:gd name="T0" fmla="*/ 0 w 681"/>
                      <a:gd name="T1" fmla="*/ 139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4 h 144"/>
                      <a:gd name="T10" fmla="*/ 0 w 681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4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09" name="Freeform 333"/>
                  <p:cNvSpPr>
                    <a:spLocks/>
                  </p:cNvSpPr>
                  <p:nvPr/>
                </p:nvSpPr>
                <p:spPr bwMode="auto">
                  <a:xfrm>
                    <a:off x="3460" y="2201"/>
                    <a:ext cx="341" cy="72"/>
                  </a:xfrm>
                  <a:custGeom>
                    <a:avLst/>
                    <a:gdLst>
                      <a:gd name="T0" fmla="*/ 0 w 681"/>
                      <a:gd name="T1" fmla="*/ 139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5 h 144"/>
                      <a:gd name="T10" fmla="*/ 0 w 681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5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10" name="Freeform 334"/>
                  <p:cNvSpPr>
                    <a:spLocks/>
                  </p:cNvSpPr>
                  <p:nvPr/>
                </p:nvSpPr>
                <p:spPr bwMode="auto">
                  <a:xfrm>
                    <a:off x="3468" y="2222"/>
                    <a:ext cx="341" cy="72"/>
                  </a:xfrm>
                  <a:custGeom>
                    <a:avLst/>
                    <a:gdLst>
                      <a:gd name="T0" fmla="*/ 0 w 681"/>
                      <a:gd name="T1" fmla="*/ 139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4 h 144"/>
                      <a:gd name="T10" fmla="*/ 0 w 681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4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11" name="Freeform 335"/>
                  <p:cNvSpPr>
                    <a:spLocks/>
                  </p:cNvSpPr>
                  <p:nvPr/>
                </p:nvSpPr>
                <p:spPr bwMode="auto">
                  <a:xfrm>
                    <a:off x="3476" y="2243"/>
                    <a:ext cx="341" cy="72"/>
                  </a:xfrm>
                  <a:custGeom>
                    <a:avLst/>
                    <a:gdLst>
                      <a:gd name="T0" fmla="*/ 0 w 681"/>
                      <a:gd name="T1" fmla="*/ 139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5 h 144"/>
                      <a:gd name="T10" fmla="*/ 0 w 681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5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12" name="Freeform 336"/>
                  <p:cNvSpPr>
                    <a:spLocks/>
                  </p:cNvSpPr>
                  <p:nvPr/>
                </p:nvSpPr>
                <p:spPr bwMode="auto">
                  <a:xfrm>
                    <a:off x="3507" y="2264"/>
                    <a:ext cx="317" cy="67"/>
                  </a:xfrm>
                  <a:custGeom>
                    <a:avLst/>
                    <a:gdLst>
                      <a:gd name="T0" fmla="*/ 633 w 633"/>
                      <a:gd name="T1" fmla="*/ 4 h 133"/>
                      <a:gd name="T2" fmla="*/ 633 w 633"/>
                      <a:gd name="T3" fmla="*/ 0 h 133"/>
                      <a:gd name="T4" fmla="*/ 0 w 633"/>
                      <a:gd name="T5" fmla="*/ 124 h 133"/>
                      <a:gd name="T6" fmla="*/ 0 w 633"/>
                      <a:gd name="T7" fmla="*/ 133 h 133"/>
                      <a:gd name="T8" fmla="*/ 633 w 633"/>
                      <a:gd name="T9" fmla="*/ 9 h 133"/>
                      <a:gd name="T10" fmla="*/ 633 w 633"/>
                      <a:gd name="T11" fmla="*/ 4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3" h="133">
                        <a:moveTo>
                          <a:pt x="633" y="4"/>
                        </a:moveTo>
                        <a:lnTo>
                          <a:pt x="633" y="0"/>
                        </a:lnTo>
                        <a:lnTo>
                          <a:pt x="0" y="124"/>
                        </a:lnTo>
                        <a:lnTo>
                          <a:pt x="0" y="133"/>
                        </a:lnTo>
                        <a:lnTo>
                          <a:pt x="633" y="9"/>
                        </a:lnTo>
                        <a:lnTo>
                          <a:pt x="633" y="4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13" name="Freeform 337"/>
                  <p:cNvSpPr>
                    <a:spLocks/>
                  </p:cNvSpPr>
                  <p:nvPr/>
                </p:nvSpPr>
                <p:spPr bwMode="auto">
                  <a:xfrm>
                    <a:off x="3491" y="2285"/>
                    <a:ext cx="341" cy="72"/>
                  </a:xfrm>
                  <a:custGeom>
                    <a:avLst/>
                    <a:gdLst>
                      <a:gd name="T0" fmla="*/ 0 w 681"/>
                      <a:gd name="T1" fmla="*/ 140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5 h 144"/>
                      <a:gd name="T10" fmla="*/ 0 w 681"/>
                      <a:gd name="T11" fmla="*/ 14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40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5"/>
                        </a:lnTo>
                        <a:lnTo>
                          <a:pt x="0" y="14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14" name="Freeform 338"/>
                  <p:cNvSpPr>
                    <a:spLocks/>
                  </p:cNvSpPr>
                  <p:nvPr/>
                </p:nvSpPr>
                <p:spPr bwMode="auto">
                  <a:xfrm>
                    <a:off x="3499" y="2306"/>
                    <a:ext cx="341" cy="72"/>
                  </a:xfrm>
                  <a:custGeom>
                    <a:avLst/>
                    <a:gdLst>
                      <a:gd name="T0" fmla="*/ 0 w 681"/>
                      <a:gd name="T1" fmla="*/ 138 h 143"/>
                      <a:gd name="T2" fmla="*/ 0 w 681"/>
                      <a:gd name="T3" fmla="*/ 143 h 143"/>
                      <a:gd name="T4" fmla="*/ 681 w 681"/>
                      <a:gd name="T5" fmla="*/ 9 h 143"/>
                      <a:gd name="T6" fmla="*/ 681 w 681"/>
                      <a:gd name="T7" fmla="*/ 0 h 143"/>
                      <a:gd name="T8" fmla="*/ 0 w 681"/>
                      <a:gd name="T9" fmla="*/ 133 h 143"/>
                      <a:gd name="T10" fmla="*/ 0 w 681"/>
                      <a:gd name="T11" fmla="*/ 138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3">
                        <a:moveTo>
                          <a:pt x="0" y="138"/>
                        </a:moveTo>
                        <a:lnTo>
                          <a:pt x="0" y="143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3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15" name="Freeform 339"/>
                  <p:cNvSpPr>
                    <a:spLocks/>
                  </p:cNvSpPr>
                  <p:nvPr/>
                </p:nvSpPr>
                <p:spPr bwMode="auto">
                  <a:xfrm>
                    <a:off x="3396" y="1950"/>
                    <a:ext cx="312" cy="66"/>
                  </a:xfrm>
                  <a:custGeom>
                    <a:avLst/>
                    <a:gdLst>
                      <a:gd name="T0" fmla="*/ 0 w 625"/>
                      <a:gd name="T1" fmla="*/ 128 h 132"/>
                      <a:gd name="T2" fmla="*/ 0 w 625"/>
                      <a:gd name="T3" fmla="*/ 132 h 132"/>
                      <a:gd name="T4" fmla="*/ 625 w 625"/>
                      <a:gd name="T5" fmla="*/ 9 h 132"/>
                      <a:gd name="T6" fmla="*/ 625 w 625"/>
                      <a:gd name="T7" fmla="*/ 0 h 132"/>
                      <a:gd name="T8" fmla="*/ 0 w 625"/>
                      <a:gd name="T9" fmla="*/ 123 h 132"/>
                      <a:gd name="T10" fmla="*/ 0 w 625"/>
                      <a:gd name="T11" fmla="*/ 128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5" h="132">
                        <a:moveTo>
                          <a:pt x="0" y="128"/>
                        </a:moveTo>
                        <a:lnTo>
                          <a:pt x="0" y="132"/>
                        </a:lnTo>
                        <a:lnTo>
                          <a:pt x="625" y="9"/>
                        </a:lnTo>
                        <a:lnTo>
                          <a:pt x="625" y="0"/>
                        </a:lnTo>
                        <a:lnTo>
                          <a:pt x="0" y="123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16" name="Text Box 3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3" y="1996"/>
                    <a:ext cx="372" cy="4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hlink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>
                      <a:spcBef>
                        <a:spcPct val="0"/>
                      </a:spcBef>
                    </a:pPr>
                    <a:r>
                      <a:rPr lang="en-US" sz="3600" b="1">
                        <a:solidFill>
                          <a:schemeClr val="bg2"/>
                        </a:solidFill>
                        <a:effectLst/>
                      </a:rPr>
                      <a:t>m</a:t>
                    </a:r>
                    <a:endParaRPr lang="en-US" sz="3600" b="1">
                      <a:effectLst/>
                    </a:endParaRPr>
                  </a:p>
                </p:txBody>
              </p:sp>
            </p:grpSp>
            <p:grpSp>
              <p:nvGrpSpPr>
                <p:cNvPr id="741717" name="Group 341"/>
                <p:cNvGrpSpPr>
                  <a:grpSpLocks/>
                </p:cNvGrpSpPr>
                <p:nvPr/>
              </p:nvGrpSpPr>
              <p:grpSpPr bwMode="auto">
                <a:xfrm>
                  <a:off x="4656" y="2880"/>
                  <a:ext cx="339" cy="224"/>
                  <a:chOff x="2982" y="2697"/>
                  <a:chExt cx="435" cy="320"/>
                </a:xfrm>
              </p:grpSpPr>
              <p:sp>
                <p:nvSpPr>
                  <p:cNvPr id="741718" name="Freeform 342"/>
                  <p:cNvSpPr>
                    <a:spLocks/>
                  </p:cNvSpPr>
                  <p:nvPr/>
                </p:nvSpPr>
                <p:spPr bwMode="auto">
                  <a:xfrm>
                    <a:off x="2984" y="2702"/>
                    <a:ext cx="429" cy="313"/>
                  </a:xfrm>
                  <a:custGeom>
                    <a:avLst/>
                    <a:gdLst>
                      <a:gd name="T0" fmla="*/ 14 w 429"/>
                      <a:gd name="T1" fmla="*/ 109 h 313"/>
                      <a:gd name="T2" fmla="*/ 15 w 429"/>
                      <a:gd name="T3" fmla="*/ 109 h 313"/>
                      <a:gd name="T4" fmla="*/ 18 w 429"/>
                      <a:gd name="T5" fmla="*/ 108 h 313"/>
                      <a:gd name="T6" fmla="*/ 22 w 429"/>
                      <a:gd name="T7" fmla="*/ 107 h 313"/>
                      <a:gd name="T8" fmla="*/ 24 w 429"/>
                      <a:gd name="T9" fmla="*/ 107 h 313"/>
                      <a:gd name="T10" fmla="*/ 23 w 429"/>
                      <a:gd name="T11" fmla="*/ 106 h 313"/>
                      <a:gd name="T12" fmla="*/ 22 w 429"/>
                      <a:gd name="T13" fmla="*/ 105 h 313"/>
                      <a:gd name="T14" fmla="*/ 21 w 429"/>
                      <a:gd name="T15" fmla="*/ 103 h 313"/>
                      <a:gd name="T16" fmla="*/ 20 w 429"/>
                      <a:gd name="T17" fmla="*/ 102 h 313"/>
                      <a:gd name="T18" fmla="*/ 20 w 429"/>
                      <a:gd name="T19" fmla="*/ 99 h 313"/>
                      <a:gd name="T20" fmla="*/ 20 w 429"/>
                      <a:gd name="T21" fmla="*/ 96 h 313"/>
                      <a:gd name="T22" fmla="*/ 22 w 429"/>
                      <a:gd name="T23" fmla="*/ 93 h 313"/>
                      <a:gd name="T24" fmla="*/ 25 w 429"/>
                      <a:gd name="T25" fmla="*/ 92 h 313"/>
                      <a:gd name="T26" fmla="*/ 28 w 429"/>
                      <a:gd name="T27" fmla="*/ 92 h 313"/>
                      <a:gd name="T28" fmla="*/ 31 w 429"/>
                      <a:gd name="T29" fmla="*/ 93 h 313"/>
                      <a:gd name="T30" fmla="*/ 34 w 429"/>
                      <a:gd name="T31" fmla="*/ 96 h 313"/>
                      <a:gd name="T32" fmla="*/ 36 w 429"/>
                      <a:gd name="T33" fmla="*/ 99 h 313"/>
                      <a:gd name="T34" fmla="*/ 37 w 429"/>
                      <a:gd name="T35" fmla="*/ 102 h 313"/>
                      <a:gd name="T36" fmla="*/ 36 w 429"/>
                      <a:gd name="T37" fmla="*/ 105 h 313"/>
                      <a:gd name="T38" fmla="*/ 34 w 429"/>
                      <a:gd name="T39" fmla="*/ 107 h 313"/>
                      <a:gd name="T40" fmla="*/ 31 w 429"/>
                      <a:gd name="T41" fmla="*/ 108 h 313"/>
                      <a:gd name="T42" fmla="*/ 30 w 429"/>
                      <a:gd name="T43" fmla="*/ 108 h 313"/>
                      <a:gd name="T44" fmla="*/ 28 w 429"/>
                      <a:gd name="T45" fmla="*/ 108 h 313"/>
                      <a:gd name="T46" fmla="*/ 26 w 429"/>
                      <a:gd name="T47" fmla="*/ 108 h 313"/>
                      <a:gd name="T48" fmla="*/ 24 w 429"/>
                      <a:gd name="T49" fmla="*/ 107 h 313"/>
                      <a:gd name="T50" fmla="*/ 14 w 429"/>
                      <a:gd name="T51" fmla="*/ 109 h 313"/>
                      <a:gd name="T52" fmla="*/ 68 w 429"/>
                      <a:gd name="T53" fmla="*/ 256 h 313"/>
                      <a:gd name="T54" fmla="*/ 84 w 429"/>
                      <a:gd name="T55" fmla="*/ 253 h 313"/>
                      <a:gd name="T56" fmla="*/ 88 w 429"/>
                      <a:gd name="T57" fmla="*/ 253 h 313"/>
                      <a:gd name="T58" fmla="*/ 91 w 429"/>
                      <a:gd name="T59" fmla="*/ 254 h 313"/>
                      <a:gd name="T60" fmla="*/ 94 w 429"/>
                      <a:gd name="T61" fmla="*/ 256 h 313"/>
                      <a:gd name="T62" fmla="*/ 95 w 429"/>
                      <a:gd name="T63" fmla="*/ 259 h 313"/>
                      <a:gd name="T64" fmla="*/ 95 w 429"/>
                      <a:gd name="T65" fmla="*/ 262 h 313"/>
                      <a:gd name="T66" fmla="*/ 95 w 429"/>
                      <a:gd name="T67" fmla="*/ 265 h 313"/>
                      <a:gd name="T68" fmla="*/ 93 w 429"/>
                      <a:gd name="T69" fmla="*/ 267 h 313"/>
                      <a:gd name="T70" fmla="*/ 90 w 429"/>
                      <a:gd name="T71" fmla="*/ 268 h 313"/>
                      <a:gd name="T72" fmla="*/ 87 w 429"/>
                      <a:gd name="T73" fmla="*/ 268 h 313"/>
                      <a:gd name="T74" fmla="*/ 84 w 429"/>
                      <a:gd name="T75" fmla="*/ 267 h 313"/>
                      <a:gd name="T76" fmla="*/ 81 w 429"/>
                      <a:gd name="T77" fmla="*/ 265 h 313"/>
                      <a:gd name="T78" fmla="*/ 79 w 429"/>
                      <a:gd name="T79" fmla="*/ 262 h 313"/>
                      <a:gd name="T80" fmla="*/ 79 w 429"/>
                      <a:gd name="T81" fmla="*/ 259 h 313"/>
                      <a:gd name="T82" fmla="*/ 79 w 429"/>
                      <a:gd name="T83" fmla="*/ 256 h 313"/>
                      <a:gd name="T84" fmla="*/ 81 w 429"/>
                      <a:gd name="T85" fmla="*/ 254 h 313"/>
                      <a:gd name="T86" fmla="*/ 84 w 429"/>
                      <a:gd name="T87" fmla="*/ 253 h 313"/>
                      <a:gd name="T88" fmla="*/ 81 w 429"/>
                      <a:gd name="T89" fmla="*/ 253 h 313"/>
                      <a:gd name="T90" fmla="*/ 75 w 429"/>
                      <a:gd name="T91" fmla="*/ 255 h 313"/>
                      <a:gd name="T92" fmla="*/ 70 w 429"/>
                      <a:gd name="T93" fmla="*/ 256 h 313"/>
                      <a:gd name="T94" fmla="*/ 68 w 429"/>
                      <a:gd name="T95" fmla="*/ 256 h 313"/>
                      <a:gd name="T96" fmla="*/ 88 w 429"/>
                      <a:gd name="T97" fmla="*/ 313 h 313"/>
                      <a:gd name="T98" fmla="*/ 429 w 429"/>
                      <a:gd name="T99" fmla="*/ 246 h 313"/>
                      <a:gd name="T100" fmla="*/ 336 w 429"/>
                      <a:gd name="T101" fmla="*/ 0 h 313"/>
                      <a:gd name="T102" fmla="*/ 0 w 429"/>
                      <a:gd name="T103" fmla="*/ 64 h 313"/>
                      <a:gd name="T104" fmla="*/ 14 w 429"/>
                      <a:gd name="T105" fmla="*/ 109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29" h="313">
                        <a:moveTo>
                          <a:pt x="14" y="109"/>
                        </a:moveTo>
                        <a:lnTo>
                          <a:pt x="15" y="109"/>
                        </a:lnTo>
                        <a:lnTo>
                          <a:pt x="18" y="108"/>
                        </a:lnTo>
                        <a:lnTo>
                          <a:pt x="22" y="107"/>
                        </a:lnTo>
                        <a:lnTo>
                          <a:pt x="24" y="107"/>
                        </a:lnTo>
                        <a:lnTo>
                          <a:pt x="23" y="106"/>
                        </a:lnTo>
                        <a:lnTo>
                          <a:pt x="22" y="105"/>
                        </a:lnTo>
                        <a:lnTo>
                          <a:pt x="21" y="103"/>
                        </a:lnTo>
                        <a:lnTo>
                          <a:pt x="20" y="102"/>
                        </a:lnTo>
                        <a:lnTo>
                          <a:pt x="20" y="99"/>
                        </a:lnTo>
                        <a:lnTo>
                          <a:pt x="20" y="96"/>
                        </a:lnTo>
                        <a:lnTo>
                          <a:pt x="22" y="93"/>
                        </a:lnTo>
                        <a:lnTo>
                          <a:pt x="25" y="92"/>
                        </a:lnTo>
                        <a:lnTo>
                          <a:pt x="28" y="92"/>
                        </a:lnTo>
                        <a:lnTo>
                          <a:pt x="31" y="93"/>
                        </a:lnTo>
                        <a:lnTo>
                          <a:pt x="34" y="96"/>
                        </a:lnTo>
                        <a:lnTo>
                          <a:pt x="36" y="99"/>
                        </a:lnTo>
                        <a:lnTo>
                          <a:pt x="37" y="102"/>
                        </a:lnTo>
                        <a:lnTo>
                          <a:pt x="36" y="105"/>
                        </a:lnTo>
                        <a:lnTo>
                          <a:pt x="34" y="107"/>
                        </a:lnTo>
                        <a:lnTo>
                          <a:pt x="31" y="108"/>
                        </a:lnTo>
                        <a:lnTo>
                          <a:pt x="30" y="108"/>
                        </a:lnTo>
                        <a:lnTo>
                          <a:pt x="28" y="108"/>
                        </a:lnTo>
                        <a:lnTo>
                          <a:pt x="26" y="108"/>
                        </a:lnTo>
                        <a:lnTo>
                          <a:pt x="24" y="107"/>
                        </a:lnTo>
                        <a:lnTo>
                          <a:pt x="14" y="109"/>
                        </a:lnTo>
                        <a:lnTo>
                          <a:pt x="68" y="256"/>
                        </a:lnTo>
                        <a:lnTo>
                          <a:pt x="84" y="253"/>
                        </a:lnTo>
                        <a:lnTo>
                          <a:pt x="88" y="253"/>
                        </a:lnTo>
                        <a:lnTo>
                          <a:pt x="91" y="254"/>
                        </a:lnTo>
                        <a:lnTo>
                          <a:pt x="94" y="256"/>
                        </a:lnTo>
                        <a:lnTo>
                          <a:pt x="95" y="259"/>
                        </a:lnTo>
                        <a:lnTo>
                          <a:pt x="95" y="262"/>
                        </a:lnTo>
                        <a:lnTo>
                          <a:pt x="95" y="265"/>
                        </a:lnTo>
                        <a:lnTo>
                          <a:pt x="93" y="267"/>
                        </a:lnTo>
                        <a:lnTo>
                          <a:pt x="90" y="268"/>
                        </a:lnTo>
                        <a:lnTo>
                          <a:pt x="87" y="268"/>
                        </a:lnTo>
                        <a:lnTo>
                          <a:pt x="84" y="267"/>
                        </a:lnTo>
                        <a:lnTo>
                          <a:pt x="81" y="265"/>
                        </a:lnTo>
                        <a:lnTo>
                          <a:pt x="79" y="262"/>
                        </a:lnTo>
                        <a:lnTo>
                          <a:pt x="79" y="259"/>
                        </a:lnTo>
                        <a:lnTo>
                          <a:pt x="79" y="256"/>
                        </a:lnTo>
                        <a:lnTo>
                          <a:pt x="81" y="254"/>
                        </a:lnTo>
                        <a:lnTo>
                          <a:pt x="84" y="253"/>
                        </a:lnTo>
                        <a:lnTo>
                          <a:pt x="81" y="253"/>
                        </a:lnTo>
                        <a:lnTo>
                          <a:pt x="75" y="255"/>
                        </a:lnTo>
                        <a:lnTo>
                          <a:pt x="70" y="256"/>
                        </a:lnTo>
                        <a:lnTo>
                          <a:pt x="68" y="256"/>
                        </a:lnTo>
                        <a:lnTo>
                          <a:pt x="88" y="313"/>
                        </a:lnTo>
                        <a:lnTo>
                          <a:pt x="429" y="246"/>
                        </a:lnTo>
                        <a:lnTo>
                          <a:pt x="336" y="0"/>
                        </a:lnTo>
                        <a:lnTo>
                          <a:pt x="0" y="64"/>
                        </a:lnTo>
                        <a:lnTo>
                          <a:pt x="14" y="10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19" name="Freeform 343"/>
                  <p:cNvSpPr>
                    <a:spLocks/>
                  </p:cNvSpPr>
                  <p:nvPr/>
                </p:nvSpPr>
                <p:spPr bwMode="auto">
                  <a:xfrm>
                    <a:off x="3052" y="2952"/>
                    <a:ext cx="17" cy="8"/>
                  </a:xfrm>
                  <a:custGeom>
                    <a:avLst/>
                    <a:gdLst>
                      <a:gd name="T0" fmla="*/ 32 w 34"/>
                      <a:gd name="T1" fmla="*/ 0 h 16"/>
                      <a:gd name="T2" fmla="*/ 33 w 34"/>
                      <a:gd name="T3" fmla="*/ 0 h 16"/>
                      <a:gd name="T4" fmla="*/ 0 w 34"/>
                      <a:gd name="T5" fmla="*/ 7 h 16"/>
                      <a:gd name="T6" fmla="*/ 0 w 34"/>
                      <a:gd name="T7" fmla="*/ 16 h 16"/>
                      <a:gd name="T8" fmla="*/ 33 w 34"/>
                      <a:gd name="T9" fmla="*/ 9 h 16"/>
                      <a:gd name="T10" fmla="*/ 34 w 34"/>
                      <a:gd name="T11" fmla="*/ 9 h 16"/>
                      <a:gd name="T12" fmla="*/ 32 w 34"/>
                      <a:gd name="T1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" h="16">
                        <a:moveTo>
                          <a:pt x="32" y="0"/>
                        </a:moveTo>
                        <a:lnTo>
                          <a:pt x="33" y="0"/>
                        </a:lnTo>
                        <a:lnTo>
                          <a:pt x="0" y="7"/>
                        </a:lnTo>
                        <a:lnTo>
                          <a:pt x="0" y="16"/>
                        </a:lnTo>
                        <a:lnTo>
                          <a:pt x="33" y="9"/>
                        </a:lnTo>
                        <a:lnTo>
                          <a:pt x="34" y="9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0" name="Freeform 344"/>
                  <p:cNvSpPr>
                    <a:spLocks/>
                  </p:cNvSpPr>
                  <p:nvPr/>
                </p:nvSpPr>
                <p:spPr bwMode="auto">
                  <a:xfrm>
                    <a:off x="3068" y="2952"/>
                    <a:ext cx="14" cy="10"/>
                  </a:xfrm>
                  <a:custGeom>
                    <a:avLst/>
                    <a:gdLst>
                      <a:gd name="T0" fmla="*/ 28 w 28"/>
                      <a:gd name="T1" fmla="*/ 16 h 18"/>
                      <a:gd name="T2" fmla="*/ 28 w 28"/>
                      <a:gd name="T3" fmla="*/ 16 h 18"/>
                      <a:gd name="T4" fmla="*/ 23 w 28"/>
                      <a:gd name="T5" fmla="*/ 9 h 18"/>
                      <a:gd name="T6" fmla="*/ 16 w 28"/>
                      <a:gd name="T7" fmla="*/ 3 h 18"/>
                      <a:gd name="T8" fmla="*/ 8 w 28"/>
                      <a:gd name="T9" fmla="*/ 0 h 18"/>
                      <a:gd name="T10" fmla="*/ 0 w 28"/>
                      <a:gd name="T11" fmla="*/ 0 h 18"/>
                      <a:gd name="T12" fmla="*/ 2 w 28"/>
                      <a:gd name="T13" fmla="*/ 9 h 18"/>
                      <a:gd name="T14" fmla="*/ 8 w 28"/>
                      <a:gd name="T15" fmla="*/ 9 h 18"/>
                      <a:gd name="T16" fmla="*/ 12 w 28"/>
                      <a:gd name="T17" fmla="*/ 10 h 18"/>
                      <a:gd name="T18" fmla="*/ 16 w 28"/>
                      <a:gd name="T19" fmla="*/ 13 h 18"/>
                      <a:gd name="T20" fmla="*/ 18 w 28"/>
                      <a:gd name="T21" fmla="*/ 18 h 18"/>
                      <a:gd name="T22" fmla="*/ 18 w 28"/>
                      <a:gd name="T23" fmla="*/ 18 h 18"/>
                      <a:gd name="T24" fmla="*/ 28 w 28"/>
                      <a:gd name="T25" fmla="*/ 1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18">
                        <a:moveTo>
                          <a:pt x="28" y="16"/>
                        </a:moveTo>
                        <a:lnTo>
                          <a:pt x="28" y="16"/>
                        </a:lnTo>
                        <a:lnTo>
                          <a:pt x="23" y="9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2" y="9"/>
                        </a:lnTo>
                        <a:lnTo>
                          <a:pt x="8" y="9"/>
                        </a:lnTo>
                        <a:lnTo>
                          <a:pt x="12" y="10"/>
                        </a:lnTo>
                        <a:lnTo>
                          <a:pt x="16" y="13"/>
                        </a:lnTo>
                        <a:lnTo>
                          <a:pt x="18" y="18"/>
                        </a:lnTo>
                        <a:lnTo>
                          <a:pt x="18" y="18"/>
                        </a:lnTo>
                        <a:lnTo>
                          <a:pt x="28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1" name="Freeform 345"/>
                  <p:cNvSpPr>
                    <a:spLocks/>
                  </p:cNvSpPr>
                  <p:nvPr/>
                </p:nvSpPr>
                <p:spPr bwMode="auto">
                  <a:xfrm>
                    <a:off x="3074" y="2960"/>
                    <a:ext cx="8" cy="12"/>
                  </a:xfrm>
                  <a:custGeom>
                    <a:avLst/>
                    <a:gdLst>
                      <a:gd name="T0" fmla="*/ 2 w 16"/>
                      <a:gd name="T1" fmla="*/ 24 h 24"/>
                      <a:gd name="T2" fmla="*/ 1 w 16"/>
                      <a:gd name="T3" fmla="*/ 24 h 24"/>
                      <a:gd name="T4" fmla="*/ 9 w 16"/>
                      <a:gd name="T5" fmla="*/ 20 h 24"/>
                      <a:gd name="T6" fmla="*/ 14 w 16"/>
                      <a:gd name="T7" fmla="*/ 14 h 24"/>
                      <a:gd name="T8" fmla="*/ 16 w 16"/>
                      <a:gd name="T9" fmla="*/ 7 h 24"/>
                      <a:gd name="T10" fmla="*/ 16 w 16"/>
                      <a:gd name="T11" fmla="*/ 0 h 24"/>
                      <a:gd name="T12" fmla="*/ 6 w 16"/>
                      <a:gd name="T13" fmla="*/ 2 h 24"/>
                      <a:gd name="T14" fmla="*/ 6 w 16"/>
                      <a:gd name="T15" fmla="*/ 7 h 24"/>
                      <a:gd name="T16" fmla="*/ 5 w 16"/>
                      <a:gd name="T17" fmla="*/ 11 h 24"/>
                      <a:gd name="T18" fmla="*/ 4 w 16"/>
                      <a:gd name="T19" fmla="*/ 14 h 24"/>
                      <a:gd name="T20" fmla="*/ 1 w 16"/>
                      <a:gd name="T21" fmla="*/ 15 h 24"/>
                      <a:gd name="T22" fmla="*/ 0 w 16"/>
                      <a:gd name="T23" fmla="*/ 15 h 24"/>
                      <a:gd name="T24" fmla="*/ 2 w 16"/>
                      <a:gd name="T2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24">
                        <a:moveTo>
                          <a:pt x="2" y="24"/>
                        </a:moveTo>
                        <a:lnTo>
                          <a:pt x="1" y="24"/>
                        </a:lnTo>
                        <a:lnTo>
                          <a:pt x="9" y="20"/>
                        </a:lnTo>
                        <a:lnTo>
                          <a:pt x="14" y="14"/>
                        </a:lnTo>
                        <a:lnTo>
                          <a:pt x="16" y="7"/>
                        </a:ln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6" y="7"/>
                        </a:lnTo>
                        <a:lnTo>
                          <a:pt x="5" y="11"/>
                        </a:lnTo>
                        <a:lnTo>
                          <a:pt x="4" y="14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  <a:lnTo>
                          <a:pt x="2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2" name="Freeform 346"/>
                  <p:cNvSpPr>
                    <a:spLocks/>
                  </p:cNvSpPr>
                  <p:nvPr/>
                </p:nvSpPr>
                <p:spPr bwMode="auto">
                  <a:xfrm>
                    <a:off x="3061" y="2963"/>
                    <a:ext cx="14" cy="9"/>
                  </a:xfrm>
                  <a:custGeom>
                    <a:avLst/>
                    <a:gdLst>
                      <a:gd name="T0" fmla="*/ 0 w 28"/>
                      <a:gd name="T1" fmla="*/ 3 h 19"/>
                      <a:gd name="T2" fmla="*/ 0 w 28"/>
                      <a:gd name="T3" fmla="*/ 3 h 19"/>
                      <a:gd name="T4" fmla="*/ 5 w 28"/>
                      <a:gd name="T5" fmla="*/ 10 h 19"/>
                      <a:gd name="T6" fmla="*/ 12 w 28"/>
                      <a:gd name="T7" fmla="*/ 15 h 19"/>
                      <a:gd name="T8" fmla="*/ 20 w 28"/>
                      <a:gd name="T9" fmla="*/ 19 h 19"/>
                      <a:gd name="T10" fmla="*/ 28 w 28"/>
                      <a:gd name="T11" fmla="*/ 19 h 19"/>
                      <a:gd name="T12" fmla="*/ 26 w 28"/>
                      <a:gd name="T13" fmla="*/ 10 h 19"/>
                      <a:gd name="T14" fmla="*/ 20 w 28"/>
                      <a:gd name="T15" fmla="*/ 10 h 19"/>
                      <a:gd name="T16" fmla="*/ 16 w 28"/>
                      <a:gd name="T17" fmla="*/ 9 h 19"/>
                      <a:gd name="T18" fmla="*/ 12 w 28"/>
                      <a:gd name="T19" fmla="*/ 5 h 19"/>
                      <a:gd name="T20" fmla="*/ 9 w 28"/>
                      <a:gd name="T21" fmla="*/ 0 h 19"/>
                      <a:gd name="T22" fmla="*/ 9 w 28"/>
                      <a:gd name="T23" fmla="*/ 0 h 19"/>
                      <a:gd name="T24" fmla="*/ 0 w 28"/>
                      <a:gd name="T25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19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5" y="10"/>
                        </a:lnTo>
                        <a:lnTo>
                          <a:pt x="12" y="15"/>
                        </a:lnTo>
                        <a:lnTo>
                          <a:pt x="20" y="19"/>
                        </a:lnTo>
                        <a:lnTo>
                          <a:pt x="28" y="19"/>
                        </a:lnTo>
                        <a:lnTo>
                          <a:pt x="26" y="10"/>
                        </a:lnTo>
                        <a:lnTo>
                          <a:pt x="20" y="10"/>
                        </a:lnTo>
                        <a:lnTo>
                          <a:pt x="16" y="9"/>
                        </a:lnTo>
                        <a:lnTo>
                          <a:pt x="12" y="5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3" name="Freeform 347"/>
                  <p:cNvSpPr>
                    <a:spLocks/>
                  </p:cNvSpPr>
                  <p:nvPr/>
                </p:nvSpPr>
                <p:spPr bwMode="auto">
                  <a:xfrm>
                    <a:off x="3061" y="2952"/>
                    <a:ext cx="8" cy="12"/>
                  </a:xfrm>
                  <a:custGeom>
                    <a:avLst/>
                    <a:gdLst>
                      <a:gd name="T0" fmla="*/ 17 w 17"/>
                      <a:gd name="T1" fmla="*/ 9 h 24"/>
                      <a:gd name="T2" fmla="*/ 16 w 17"/>
                      <a:gd name="T3" fmla="*/ 0 h 24"/>
                      <a:gd name="T4" fmla="*/ 8 w 17"/>
                      <a:gd name="T5" fmla="*/ 3 h 24"/>
                      <a:gd name="T6" fmla="*/ 2 w 17"/>
                      <a:gd name="T7" fmla="*/ 9 h 24"/>
                      <a:gd name="T8" fmla="*/ 0 w 17"/>
                      <a:gd name="T9" fmla="*/ 17 h 24"/>
                      <a:gd name="T10" fmla="*/ 1 w 17"/>
                      <a:gd name="T11" fmla="*/ 24 h 24"/>
                      <a:gd name="T12" fmla="*/ 10 w 17"/>
                      <a:gd name="T13" fmla="*/ 21 h 24"/>
                      <a:gd name="T14" fmla="*/ 9 w 17"/>
                      <a:gd name="T15" fmla="*/ 17 h 24"/>
                      <a:gd name="T16" fmla="*/ 9 w 17"/>
                      <a:gd name="T17" fmla="*/ 13 h 24"/>
                      <a:gd name="T18" fmla="*/ 13 w 17"/>
                      <a:gd name="T19" fmla="*/ 10 h 24"/>
                      <a:gd name="T20" fmla="*/ 16 w 17"/>
                      <a:gd name="T21" fmla="*/ 9 h 24"/>
                      <a:gd name="T22" fmla="*/ 15 w 17"/>
                      <a:gd name="T23" fmla="*/ 0 h 24"/>
                      <a:gd name="T24" fmla="*/ 17 w 17"/>
                      <a:gd name="T25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" h="24">
                        <a:moveTo>
                          <a:pt x="17" y="9"/>
                        </a:moveTo>
                        <a:lnTo>
                          <a:pt x="16" y="0"/>
                        </a:lnTo>
                        <a:lnTo>
                          <a:pt x="8" y="3"/>
                        </a:lnTo>
                        <a:lnTo>
                          <a:pt x="2" y="9"/>
                        </a:lnTo>
                        <a:lnTo>
                          <a:pt x="0" y="17"/>
                        </a:lnTo>
                        <a:lnTo>
                          <a:pt x="1" y="24"/>
                        </a:lnTo>
                        <a:lnTo>
                          <a:pt x="10" y="21"/>
                        </a:lnTo>
                        <a:lnTo>
                          <a:pt x="9" y="17"/>
                        </a:lnTo>
                        <a:lnTo>
                          <a:pt x="9" y="13"/>
                        </a:lnTo>
                        <a:lnTo>
                          <a:pt x="13" y="10"/>
                        </a:lnTo>
                        <a:lnTo>
                          <a:pt x="16" y="9"/>
                        </a:lnTo>
                        <a:lnTo>
                          <a:pt x="15" y="0"/>
                        </a:lnTo>
                        <a:lnTo>
                          <a:pt x="17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4" name="Freeform 348"/>
                  <p:cNvSpPr>
                    <a:spLocks/>
                  </p:cNvSpPr>
                  <p:nvPr/>
                </p:nvSpPr>
                <p:spPr bwMode="auto">
                  <a:xfrm>
                    <a:off x="3049" y="2952"/>
                    <a:ext cx="20" cy="8"/>
                  </a:xfrm>
                  <a:custGeom>
                    <a:avLst/>
                    <a:gdLst>
                      <a:gd name="T0" fmla="*/ 10 w 40"/>
                      <a:gd name="T1" fmla="*/ 10 h 16"/>
                      <a:gd name="T2" fmla="*/ 6 w 40"/>
                      <a:gd name="T3" fmla="*/ 16 h 16"/>
                      <a:gd name="T4" fmla="*/ 12 w 40"/>
                      <a:gd name="T5" fmla="*/ 15 h 16"/>
                      <a:gd name="T6" fmla="*/ 21 w 40"/>
                      <a:gd name="T7" fmla="*/ 12 h 16"/>
                      <a:gd name="T8" fmla="*/ 32 w 40"/>
                      <a:gd name="T9" fmla="*/ 10 h 16"/>
                      <a:gd name="T10" fmla="*/ 40 w 40"/>
                      <a:gd name="T11" fmla="*/ 9 h 16"/>
                      <a:gd name="T12" fmla="*/ 38 w 40"/>
                      <a:gd name="T13" fmla="*/ 0 h 16"/>
                      <a:gd name="T14" fmla="*/ 32 w 40"/>
                      <a:gd name="T15" fmla="*/ 1 h 16"/>
                      <a:gd name="T16" fmla="*/ 21 w 40"/>
                      <a:gd name="T17" fmla="*/ 3 h 16"/>
                      <a:gd name="T18" fmla="*/ 9 w 40"/>
                      <a:gd name="T19" fmla="*/ 5 h 16"/>
                      <a:gd name="T20" fmla="*/ 6 w 40"/>
                      <a:gd name="T21" fmla="*/ 7 h 16"/>
                      <a:gd name="T22" fmla="*/ 1 w 40"/>
                      <a:gd name="T23" fmla="*/ 12 h 16"/>
                      <a:gd name="T24" fmla="*/ 6 w 40"/>
                      <a:gd name="T25" fmla="*/ 7 h 16"/>
                      <a:gd name="T26" fmla="*/ 0 w 40"/>
                      <a:gd name="T27" fmla="*/ 8 h 16"/>
                      <a:gd name="T28" fmla="*/ 1 w 40"/>
                      <a:gd name="T29" fmla="*/ 12 h 16"/>
                      <a:gd name="T30" fmla="*/ 10 w 40"/>
                      <a:gd name="T31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0" h="16">
                        <a:moveTo>
                          <a:pt x="10" y="10"/>
                        </a:moveTo>
                        <a:lnTo>
                          <a:pt x="6" y="16"/>
                        </a:lnTo>
                        <a:lnTo>
                          <a:pt x="12" y="15"/>
                        </a:lnTo>
                        <a:lnTo>
                          <a:pt x="21" y="12"/>
                        </a:lnTo>
                        <a:lnTo>
                          <a:pt x="32" y="10"/>
                        </a:lnTo>
                        <a:lnTo>
                          <a:pt x="40" y="9"/>
                        </a:lnTo>
                        <a:lnTo>
                          <a:pt x="38" y="0"/>
                        </a:lnTo>
                        <a:lnTo>
                          <a:pt x="32" y="1"/>
                        </a:lnTo>
                        <a:lnTo>
                          <a:pt x="21" y="3"/>
                        </a:lnTo>
                        <a:lnTo>
                          <a:pt x="9" y="5"/>
                        </a:lnTo>
                        <a:lnTo>
                          <a:pt x="6" y="7"/>
                        </a:lnTo>
                        <a:lnTo>
                          <a:pt x="1" y="12"/>
                        </a:lnTo>
                        <a:lnTo>
                          <a:pt x="6" y="7"/>
                        </a:lnTo>
                        <a:lnTo>
                          <a:pt x="0" y="8"/>
                        </a:lnTo>
                        <a:lnTo>
                          <a:pt x="1" y="12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5" name="Freeform 349"/>
                  <p:cNvSpPr>
                    <a:spLocks/>
                  </p:cNvSpPr>
                  <p:nvPr/>
                </p:nvSpPr>
                <p:spPr bwMode="auto">
                  <a:xfrm>
                    <a:off x="3073" y="2945"/>
                    <a:ext cx="344" cy="72"/>
                  </a:xfrm>
                  <a:custGeom>
                    <a:avLst/>
                    <a:gdLst>
                      <a:gd name="T0" fmla="*/ 677 w 689"/>
                      <a:gd name="T1" fmla="*/ 6 h 144"/>
                      <a:gd name="T2" fmla="*/ 682 w 689"/>
                      <a:gd name="T3" fmla="*/ 0 h 144"/>
                      <a:gd name="T4" fmla="*/ 0 w 689"/>
                      <a:gd name="T5" fmla="*/ 135 h 144"/>
                      <a:gd name="T6" fmla="*/ 0 w 689"/>
                      <a:gd name="T7" fmla="*/ 144 h 144"/>
                      <a:gd name="T8" fmla="*/ 682 w 689"/>
                      <a:gd name="T9" fmla="*/ 9 h 144"/>
                      <a:gd name="T10" fmla="*/ 686 w 689"/>
                      <a:gd name="T11" fmla="*/ 3 h 144"/>
                      <a:gd name="T12" fmla="*/ 682 w 689"/>
                      <a:gd name="T13" fmla="*/ 9 h 144"/>
                      <a:gd name="T14" fmla="*/ 689 w 689"/>
                      <a:gd name="T15" fmla="*/ 8 h 144"/>
                      <a:gd name="T16" fmla="*/ 686 w 689"/>
                      <a:gd name="T17" fmla="*/ 3 h 144"/>
                      <a:gd name="T18" fmla="*/ 677 w 689"/>
                      <a:gd name="T19" fmla="*/ 6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89" h="144">
                        <a:moveTo>
                          <a:pt x="677" y="6"/>
                        </a:moveTo>
                        <a:lnTo>
                          <a:pt x="682" y="0"/>
                        </a:lnTo>
                        <a:lnTo>
                          <a:pt x="0" y="135"/>
                        </a:lnTo>
                        <a:lnTo>
                          <a:pt x="0" y="144"/>
                        </a:lnTo>
                        <a:lnTo>
                          <a:pt x="682" y="9"/>
                        </a:lnTo>
                        <a:lnTo>
                          <a:pt x="686" y="3"/>
                        </a:lnTo>
                        <a:lnTo>
                          <a:pt x="682" y="9"/>
                        </a:lnTo>
                        <a:lnTo>
                          <a:pt x="689" y="8"/>
                        </a:lnTo>
                        <a:lnTo>
                          <a:pt x="686" y="3"/>
                        </a:lnTo>
                        <a:lnTo>
                          <a:pt x="677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6" name="Freeform 350"/>
                  <p:cNvSpPr>
                    <a:spLocks/>
                  </p:cNvSpPr>
                  <p:nvPr/>
                </p:nvSpPr>
                <p:spPr bwMode="auto">
                  <a:xfrm>
                    <a:off x="3024" y="2784"/>
                    <a:ext cx="90" cy="224"/>
                  </a:xfrm>
                  <a:custGeom>
                    <a:avLst/>
                    <a:gdLst>
                      <a:gd name="T0" fmla="*/ 314 w 318"/>
                      <a:gd name="T1" fmla="*/ 840 h 841"/>
                      <a:gd name="T2" fmla="*/ 318 w 318"/>
                      <a:gd name="T3" fmla="*/ 839 h 841"/>
                      <a:gd name="T4" fmla="*/ 10 w 318"/>
                      <a:gd name="T5" fmla="*/ 0 h 841"/>
                      <a:gd name="T6" fmla="*/ 0 w 318"/>
                      <a:gd name="T7" fmla="*/ 3 h 841"/>
                      <a:gd name="T8" fmla="*/ 309 w 318"/>
                      <a:gd name="T9" fmla="*/ 841 h 841"/>
                      <a:gd name="T10" fmla="*/ 314 w 318"/>
                      <a:gd name="T11" fmla="*/ 840 h 8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8" h="841">
                        <a:moveTo>
                          <a:pt x="314" y="840"/>
                        </a:moveTo>
                        <a:lnTo>
                          <a:pt x="318" y="839"/>
                        </a:lnTo>
                        <a:lnTo>
                          <a:pt x="10" y="0"/>
                        </a:lnTo>
                        <a:lnTo>
                          <a:pt x="0" y="3"/>
                        </a:lnTo>
                        <a:lnTo>
                          <a:pt x="309" y="841"/>
                        </a:lnTo>
                        <a:lnTo>
                          <a:pt x="314" y="84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7" name="Freeform 351"/>
                  <p:cNvSpPr>
                    <a:spLocks/>
                  </p:cNvSpPr>
                  <p:nvPr/>
                </p:nvSpPr>
                <p:spPr bwMode="auto">
                  <a:xfrm>
                    <a:off x="3052" y="2956"/>
                    <a:ext cx="10" cy="2"/>
                  </a:xfrm>
                  <a:custGeom>
                    <a:avLst/>
                    <a:gdLst>
                      <a:gd name="T0" fmla="*/ 0 w 21"/>
                      <a:gd name="T1" fmla="*/ 3 h 3"/>
                      <a:gd name="T2" fmla="*/ 21 w 21"/>
                      <a:gd name="T3" fmla="*/ 0 h 3"/>
                      <a:gd name="T4" fmla="*/ 0 w 21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" h="3">
                        <a:moveTo>
                          <a:pt x="0" y="3"/>
                        </a:moveTo>
                        <a:lnTo>
                          <a:pt x="21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8" name="Freeform 352"/>
                  <p:cNvSpPr>
                    <a:spLocks/>
                  </p:cNvSpPr>
                  <p:nvPr/>
                </p:nvSpPr>
                <p:spPr bwMode="auto">
                  <a:xfrm>
                    <a:off x="3052" y="2954"/>
                    <a:ext cx="10" cy="6"/>
                  </a:xfrm>
                  <a:custGeom>
                    <a:avLst/>
                    <a:gdLst>
                      <a:gd name="T0" fmla="*/ 21 w 21"/>
                      <a:gd name="T1" fmla="*/ 5 h 13"/>
                      <a:gd name="T2" fmla="*/ 21 w 21"/>
                      <a:gd name="T3" fmla="*/ 0 h 13"/>
                      <a:gd name="T4" fmla="*/ 0 w 21"/>
                      <a:gd name="T5" fmla="*/ 4 h 13"/>
                      <a:gd name="T6" fmla="*/ 0 w 21"/>
                      <a:gd name="T7" fmla="*/ 13 h 13"/>
                      <a:gd name="T8" fmla="*/ 21 w 21"/>
                      <a:gd name="T9" fmla="*/ 9 h 13"/>
                      <a:gd name="T10" fmla="*/ 21 w 21"/>
                      <a:gd name="T11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13">
                        <a:moveTo>
                          <a:pt x="21" y="5"/>
                        </a:move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21" y="9"/>
                        </a:lnTo>
                        <a:lnTo>
                          <a:pt x="21" y="5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29" name="Freeform 353"/>
                  <p:cNvSpPr>
                    <a:spLocks/>
                  </p:cNvSpPr>
                  <p:nvPr/>
                </p:nvSpPr>
                <p:spPr bwMode="auto">
                  <a:xfrm>
                    <a:off x="2990" y="2721"/>
                    <a:ext cx="340" cy="71"/>
                  </a:xfrm>
                  <a:custGeom>
                    <a:avLst/>
                    <a:gdLst>
                      <a:gd name="T0" fmla="*/ 0 w 682"/>
                      <a:gd name="T1" fmla="*/ 138 h 142"/>
                      <a:gd name="T2" fmla="*/ 0 w 682"/>
                      <a:gd name="T3" fmla="*/ 142 h 142"/>
                      <a:gd name="T4" fmla="*/ 682 w 682"/>
                      <a:gd name="T5" fmla="*/ 9 h 142"/>
                      <a:gd name="T6" fmla="*/ 682 w 682"/>
                      <a:gd name="T7" fmla="*/ 0 h 142"/>
                      <a:gd name="T8" fmla="*/ 0 w 682"/>
                      <a:gd name="T9" fmla="*/ 133 h 142"/>
                      <a:gd name="T10" fmla="*/ 0 w 682"/>
                      <a:gd name="T11" fmla="*/ 138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2" h="142">
                        <a:moveTo>
                          <a:pt x="0" y="138"/>
                        </a:moveTo>
                        <a:lnTo>
                          <a:pt x="0" y="142"/>
                        </a:lnTo>
                        <a:lnTo>
                          <a:pt x="682" y="9"/>
                        </a:lnTo>
                        <a:lnTo>
                          <a:pt x="682" y="0"/>
                        </a:lnTo>
                        <a:lnTo>
                          <a:pt x="0" y="133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0" name="Freeform 354"/>
                  <p:cNvSpPr>
                    <a:spLocks/>
                  </p:cNvSpPr>
                  <p:nvPr/>
                </p:nvSpPr>
                <p:spPr bwMode="auto">
                  <a:xfrm>
                    <a:off x="3024" y="2742"/>
                    <a:ext cx="315" cy="66"/>
                  </a:xfrm>
                  <a:custGeom>
                    <a:avLst/>
                    <a:gdLst>
                      <a:gd name="T0" fmla="*/ 0 w 630"/>
                      <a:gd name="T1" fmla="*/ 127 h 131"/>
                      <a:gd name="T2" fmla="*/ 0 w 630"/>
                      <a:gd name="T3" fmla="*/ 131 h 131"/>
                      <a:gd name="T4" fmla="*/ 630 w 630"/>
                      <a:gd name="T5" fmla="*/ 9 h 131"/>
                      <a:gd name="T6" fmla="*/ 630 w 630"/>
                      <a:gd name="T7" fmla="*/ 0 h 131"/>
                      <a:gd name="T8" fmla="*/ 0 w 630"/>
                      <a:gd name="T9" fmla="*/ 122 h 131"/>
                      <a:gd name="T10" fmla="*/ 0 w 630"/>
                      <a:gd name="T11" fmla="*/ 127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0" h="131">
                        <a:moveTo>
                          <a:pt x="0" y="127"/>
                        </a:moveTo>
                        <a:lnTo>
                          <a:pt x="0" y="131"/>
                        </a:lnTo>
                        <a:lnTo>
                          <a:pt x="630" y="9"/>
                        </a:lnTo>
                        <a:lnTo>
                          <a:pt x="630" y="0"/>
                        </a:lnTo>
                        <a:lnTo>
                          <a:pt x="0" y="122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1" name="Freeform 355"/>
                  <p:cNvSpPr>
                    <a:spLocks/>
                  </p:cNvSpPr>
                  <p:nvPr/>
                </p:nvSpPr>
                <p:spPr bwMode="auto">
                  <a:xfrm>
                    <a:off x="3005" y="2763"/>
                    <a:ext cx="341" cy="71"/>
                  </a:xfrm>
                  <a:custGeom>
                    <a:avLst/>
                    <a:gdLst>
                      <a:gd name="T0" fmla="*/ 0 w 681"/>
                      <a:gd name="T1" fmla="*/ 138 h 142"/>
                      <a:gd name="T2" fmla="*/ 0 w 681"/>
                      <a:gd name="T3" fmla="*/ 142 h 142"/>
                      <a:gd name="T4" fmla="*/ 681 w 681"/>
                      <a:gd name="T5" fmla="*/ 9 h 142"/>
                      <a:gd name="T6" fmla="*/ 681 w 681"/>
                      <a:gd name="T7" fmla="*/ 0 h 142"/>
                      <a:gd name="T8" fmla="*/ 0 w 681"/>
                      <a:gd name="T9" fmla="*/ 133 h 142"/>
                      <a:gd name="T10" fmla="*/ 0 w 681"/>
                      <a:gd name="T11" fmla="*/ 138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2">
                        <a:moveTo>
                          <a:pt x="0" y="138"/>
                        </a:moveTo>
                        <a:lnTo>
                          <a:pt x="0" y="142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3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2" name="Freeform 356"/>
                  <p:cNvSpPr>
                    <a:spLocks/>
                  </p:cNvSpPr>
                  <p:nvPr/>
                </p:nvSpPr>
                <p:spPr bwMode="auto">
                  <a:xfrm>
                    <a:off x="3013" y="2784"/>
                    <a:ext cx="341" cy="71"/>
                  </a:xfrm>
                  <a:custGeom>
                    <a:avLst/>
                    <a:gdLst>
                      <a:gd name="T0" fmla="*/ 0 w 682"/>
                      <a:gd name="T1" fmla="*/ 138 h 143"/>
                      <a:gd name="T2" fmla="*/ 0 w 682"/>
                      <a:gd name="T3" fmla="*/ 143 h 143"/>
                      <a:gd name="T4" fmla="*/ 682 w 682"/>
                      <a:gd name="T5" fmla="*/ 9 h 143"/>
                      <a:gd name="T6" fmla="*/ 682 w 682"/>
                      <a:gd name="T7" fmla="*/ 0 h 143"/>
                      <a:gd name="T8" fmla="*/ 0 w 682"/>
                      <a:gd name="T9" fmla="*/ 134 h 143"/>
                      <a:gd name="T10" fmla="*/ 0 w 682"/>
                      <a:gd name="T11" fmla="*/ 138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2" h="143">
                        <a:moveTo>
                          <a:pt x="0" y="138"/>
                        </a:moveTo>
                        <a:lnTo>
                          <a:pt x="0" y="143"/>
                        </a:lnTo>
                        <a:lnTo>
                          <a:pt x="682" y="9"/>
                        </a:lnTo>
                        <a:lnTo>
                          <a:pt x="682" y="0"/>
                        </a:lnTo>
                        <a:lnTo>
                          <a:pt x="0" y="134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3" name="Freeform 357"/>
                  <p:cNvSpPr>
                    <a:spLocks/>
                  </p:cNvSpPr>
                  <p:nvPr/>
                </p:nvSpPr>
                <p:spPr bwMode="auto">
                  <a:xfrm>
                    <a:off x="3021" y="2804"/>
                    <a:ext cx="341" cy="72"/>
                  </a:xfrm>
                  <a:custGeom>
                    <a:avLst/>
                    <a:gdLst>
                      <a:gd name="T0" fmla="*/ 0 w 681"/>
                      <a:gd name="T1" fmla="*/ 139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4 h 144"/>
                      <a:gd name="T10" fmla="*/ 0 w 681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4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4" name="Freeform 358"/>
                  <p:cNvSpPr>
                    <a:spLocks/>
                  </p:cNvSpPr>
                  <p:nvPr/>
                </p:nvSpPr>
                <p:spPr bwMode="auto">
                  <a:xfrm>
                    <a:off x="3028" y="2825"/>
                    <a:ext cx="341" cy="72"/>
                  </a:xfrm>
                  <a:custGeom>
                    <a:avLst/>
                    <a:gdLst>
                      <a:gd name="T0" fmla="*/ 0 w 681"/>
                      <a:gd name="T1" fmla="*/ 139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5 h 144"/>
                      <a:gd name="T10" fmla="*/ 0 w 681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5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5" name="Freeform 359"/>
                  <p:cNvSpPr>
                    <a:spLocks/>
                  </p:cNvSpPr>
                  <p:nvPr/>
                </p:nvSpPr>
                <p:spPr bwMode="auto">
                  <a:xfrm>
                    <a:off x="3036" y="2846"/>
                    <a:ext cx="341" cy="72"/>
                  </a:xfrm>
                  <a:custGeom>
                    <a:avLst/>
                    <a:gdLst>
                      <a:gd name="T0" fmla="*/ 0 w 681"/>
                      <a:gd name="T1" fmla="*/ 139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4 h 144"/>
                      <a:gd name="T10" fmla="*/ 0 w 681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4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6" name="Freeform 360"/>
                  <p:cNvSpPr>
                    <a:spLocks/>
                  </p:cNvSpPr>
                  <p:nvPr/>
                </p:nvSpPr>
                <p:spPr bwMode="auto">
                  <a:xfrm>
                    <a:off x="3044" y="2867"/>
                    <a:ext cx="341" cy="72"/>
                  </a:xfrm>
                  <a:custGeom>
                    <a:avLst/>
                    <a:gdLst>
                      <a:gd name="T0" fmla="*/ 0 w 681"/>
                      <a:gd name="T1" fmla="*/ 139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5 h 144"/>
                      <a:gd name="T10" fmla="*/ 0 w 681"/>
                      <a:gd name="T11" fmla="*/ 139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39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5"/>
                        </a:lnTo>
                        <a:lnTo>
                          <a:pt x="0" y="139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7" name="Freeform 361"/>
                  <p:cNvSpPr>
                    <a:spLocks/>
                  </p:cNvSpPr>
                  <p:nvPr/>
                </p:nvSpPr>
                <p:spPr bwMode="auto">
                  <a:xfrm>
                    <a:off x="3075" y="2888"/>
                    <a:ext cx="317" cy="67"/>
                  </a:xfrm>
                  <a:custGeom>
                    <a:avLst/>
                    <a:gdLst>
                      <a:gd name="T0" fmla="*/ 633 w 633"/>
                      <a:gd name="T1" fmla="*/ 4 h 133"/>
                      <a:gd name="T2" fmla="*/ 633 w 633"/>
                      <a:gd name="T3" fmla="*/ 0 h 133"/>
                      <a:gd name="T4" fmla="*/ 0 w 633"/>
                      <a:gd name="T5" fmla="*/ 124 h 133"/>
                      <a:gd name="T6" fmla="*/ 0 w 633"/>
                      <a:gd name="T7" fmla="*/ 133 h 133"/>
                      <a:gd name="T8" fmla="*/ 633 w 633"/>
                      <a:gd name="T9" fmla="*/ 9 h 133"/>
                      <a:gd name="T10" fmla="*/ 633 w 633"/>
                      <a:gd name="T11" fmla="*/ 4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3" h="133">
                        <a:moveTo>
                          <a:pt x="633" y="4"/>
                        </a:moveTo>
                        <a:lnTo>
                          <a:pt x="633" y="0"/>
                        </a:lnTo>
                        <a:lnTo>
                          <a:pt x="0" y="124"/>
                        </a:lnTo>
                        <a:lnTo>
                          <a:pt x="0" y="133"/>
                        </a:lnTo>
                        <a:lnTo>
                          <a:pt x="633" y="9"/>
                        </a:lnTo>
                        <a:lnTo>
                          <a:pt x="633" y="4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8" name="Freeform 362"/>
                  <p:cNvSpPr>
                    <a:spLocks/>
                  </p:cNvSpPr>
                  <p:nvPr/>
                </p:nvSpPr>
                <p:spPr bwMode="auto">
                  <a:xfrm>
                    <a:off x="3059" y="2909"/>
                    <a:ext cx="341" cy="72"/>
                  </a:xfrm>
                  <a:custGeom>
                    <a:avLst/>
                    <a:gdLst>
                      <a:gd name="T0" fmla="*/ 0 w 681"/>
                      <a:gd name="T1" fmla="*/ 140 h 144"/>
                      <a:gd name="T2" fmla="*/ 0 w 681"/>
                      <a:gd name="T3" fmla="*/ 144 h 144"/>
                      <a:gd name="T4" fmla="*/ 681 w 681"/>
                      <a:gd name="T5" fmla="*/ 9 h 144"/>
                      <a:gd name="T6" fmla="*/ 681 w 681"/>
                      <a:gd name="T7" fmla="*/ 0 h 144"/>
                      <a:gd name="T8" fmla="*/ 0 w 681"/>
                      <a:gd name="T9" fmla="*/ 135 h 144"/>
                      <a:gd name="T10" fmla="*/ 0 w 681"/>
                      <a:gd name="T11" fmla="*/ 140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4">
                        <a:moveTo>
                          <a:pt x="0" y="140"/>
                        </a:moveTo>
                        <a:lnTo>
                          <a:pt x="0" y="144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5"/>
                        </a:lnTo>
                        <a:lnTo>
                          <a:pt x="0" y="14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39" name="Freeform 363"/>
                  <p:cNvSpPr>
                    <a:spLocks/>
                  </p:cNvSpPr>
                  <p:nvPr/>
                </p:nvSpPr>
                <p:spPr bwMode="auto">
                  <a:xfrm>
                    <a:off x="3067" y="2930"/>
                    <a:ext cx="341" cy="72"/>
                  </a:xfrm>
                  <a:custGeom>
                    <a:avLst/>
                    <a:gdLst>
                      <a:gd name="T0" fmla="*/ 0 w 681"/>
                      <a:gd name="T1" fmla="*/ 138 h 143"/>
                      <a:gd name="T2" fmla="*/ 0 w 681"/>
                      <a:gd name="T3" fmla="*/ 143 h 143"/>
                      <a:gd name="T4" fmla="*/ 681 w 681"/>
                      <a:gd name="T5" fmla="*/ 9 h 143"/>
                      <a:gd name="T6" fmla="*/ 681 w 681"/>
                      <a:gd name="T7" fmla="*/ 0 h 143"/>
                      <a:gd name="T8" fmla="*/ 0 w 681"/>
                      <a:gd name="T9" fmla="*/ 133 h 143"/>
                      <a:gd name="T10" fmla="*/ 0 w 681"/>
                      <a:gd name="T11" fmla="*/ 138 h 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81" h="143">
                        <a:moveTo>
                          <a:pt x="0" y="138"/>
                        </a:moveTo>
                        <a:lnTo>
                          <a:pt x="0" y="143"/>
                        </a:lnTo>
                        <a:lnTo>
                          <a:pt x="681" y="9"/>
                        </a:lnTo>
                        <a:lnTo>
                          <a:pt x="681" y="0"/>
                        </a:lnTo>
                        <a:lnTo>
                          <a:pt x="0" y="133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40" name="Line 3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19" y="2698"/>
                    <a:ext cx="95" cy="248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1741" name="Line 365"/>
                  <p:cNvSpPr>
                    <a:spLocks noChangeShapeType="1"/>
                  </p:cNvSpPr>
                  <p:nvPr/>
                </p:nvSpPr>
                <p:spPr bwMode="auto">
                  <a:xfrm>
                    <a:off x="2982" y="2765"/>
                    <a:ext cx="89" cy="249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41742" name="Freeform 366"/>
                  <p:cNvSpPr>
                    <a:spLocks/>
                  </p:cNvSpPr>
                  <p:nvPr/>
                </p:nvSpPr>
                <p:spPr bwMode="auto">
                  <a:xfrm>
                    <a:off x="2992" y="2791"/>
                    <a:ext cx="17" cy="8"/>
                  </a:xfrm>
                  <a:custGeom>
                    <a:avLst/>
                    <a:gdLst>
                      <a:gd name="T0" fmla="*/ 32 w 34"/>
                      <a:gd name="T1" fmla="*/ 0 h 16"/>
                      <a:gd name="T2" fmla="*/ 33 w 34"/>
                      <a:gd name="T3" fmla="*/ 0 h 16"/>
                      <a:gd name="T4" fmla="*/ 0 w 34"/>
                      <a:gd name="T5" fmla="*/ 7 h 16"/>
                      <a:gd name="T6" fmla="*/ 0 w 34"/>
                      <a:gd name="T7" fmla="*/ 16 h 16"/>
                      <a:gd name="T8" fmla="*/ 33 w 34"/>
                      <a:gd name="T9" fmla="*/ 9 h 16"/>
                      <a:gd name="T10" fmla="*/ 34 w 34"/>
                      <a:gd name="T11" fmla="*/ 9 h 16"/>
                      <a:gd name="T12" fmla="*/ 32 w 34"/>
                      <a:gd name="T1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4" h="16">
                        <a:moveTo>
                          <a:pt x="32" y="0"/>
                        </a:moveTo>
                        <a:lnTo>
                          <a:pt x="33" y="0"/>
                        </a:lnTo>
                        <a:lnTo>
                          <a:pt x="0" y="7"/>
                        </a:lnTo>
                        <a:lnTo>
                          <a:pt x="0" y="16"/>
                        </a:lnTo>
                        <a:lnTo>
                          <a:pt x="33" y="9"/>
                        </a:lnTo>
                        <a:lnTo>
                          <a:pt x="34" y="9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43" name="Freeform 367"/>
                  <p:cNvSpPr>
                    <a:spLocks/>
                  </p:cNvSpPr>
                  <p:nvPr/>
                </p:nvSpPr>
                <p:spPr bwMode="auto">
                  <a:xfrm>
                    <a:off x="3008" y="2791"/>
                    <a:ext cx="14" cy="10"/>
                  </a:xfrm>
                  <a:custGeom>
                    <a:avLst/>
                    <a:gdLst>
                      <a:gd name="T0" fmla="*/ 28 w 28"/>
                      <a:gd name="T1" fmla="*/ 16 h 18"/>
                      <a:gd name="T2" fmla="*/ 28 w 28"/>
                      <a:gd name="T3" fmla="*/ 16 h 18"/>
                      <a:gd name="T4" fmla="*/ 23 w 28"/>
                      <a:gd name="T5" fmla="*/ 9 h 18"/>
                      <a:gd name="T6" fmla="*/ 16 w 28"/>
                      <a:gd name="T7" fmla="*/ 3 h 18"/>
                      <a:gd name="T8" fmla="*/ 8 w 28"/>
                      <a:gd name="T9" fmla="*/ 0 h 18"/>
                      <a:gd name="T10" fmla="*/ 0 w 28"/>
                      <a:gd name="T11" fmla="*/ 0 h 18"/>
                      <a:gd name="T12" fmla="*/ 2 w 28"/>
                      <a:gd name="T13" fmla="*/ 9 h 18"/>
                      <a:gd name="T14" fmla="*/ 8 w 28"/>
                      <a:gd name="T15" fmla="*/ 9 h 18"/>
                      <a:gd name="T16" fmla="*/ 12 w 28"/>
                      <a:gd name="T17" fmla="*/ 10 h 18"/>
                      <a:gd name="T18" fmla="*/ 16 w 28"/>
                      <a:gd name="T19" fmla="*/ 13 h 18"/>
                      <a:gd name="T20" fmla="*/ 18 w 28"/>
                      <a:gd name="T21" fmla="*/ 18 h 18"/>
                      <a:gd name="T22" fmla="*/ 18 w 28"/>
                      <a:gd name="T23" fmla="*/ 18 h 18"/>
                      <a:gd name="T24" fmla="*/ 28 w 28"/>
                      <a:gd name="T25" fmla="*/ 1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18">
                        <a:moveTo>
                          <a:pt x="28" y="16"/>
                        </a:moveTo>
                        <a:lnTo>
                          <a:pt x="28" y="16"/>
                        </a:lnTo>
                        <a:lnTo>
                          <a:pt x="23" y="9"/>
                        </a:ln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2" y="9"/>
                        </a:lnTo>
                        <a:lnTo>
                          <a:pt x="8" y="9"/>
                        </a:lnTo>
                        <a:lnTo>
                          <a:pt x="12" y="10"/>
                        </a:lnTo>
                        <a:lnTo>
                          <a:pt x="16" y="13"/>
                        </a:lnTo>
                        <a:lnTo>
                          <a:pt x="18" y="18"/>
                        </a:lnTo>
                        <a:lnTo>
                          <a:pt x="18" y="18"/>
                        </a:lnTo>
                        <a:lnTo>
                          <a:pt x="28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44" name="Freeform 368"/>
                  <p:cNvSpPr>
                    <a:spLocks/>
                  </p:cNvSpPr>
                  <p:nvPr/>
                </p:nvSpPr>
                <p:spPr bwMode="auto">
                  <a:xfrm>
                    <a:off x="3014" y="2799"/>
                    <a:ext cx="8" cy="12"/>
                  </a:xfrm>
                  <a:custGeom>
                    <a:avLst/>
                    <a:gdLst>
                      <a:gd name="T0" fmla="*/ 2 w 16"/>
                      <a:gd name="T1" fmla="*/ 24 h 24"/>
                      <a:gd name="T2" fmla="*/ 1 w 16"/>
                      <a:gd name="T3" fmla="*/ 24 h 24"/>
                      <a:gd name="T4" fmla="*/ 9 w 16"/>
                      <a:gd name="T5" fmla="*/ 20 h 24"/>
                      <a:gd name="T6" fmla="*/ 14 w 16"/>
                      <a:gd name="T7" fmla="*/ 14 h 24"/>
                      <a:gd name="T8" fmla="*/ 16 w 16"/>
                      <a:gd name="T9" fmla="*/ 7 h 24"/>
                      <a:gd name="T10" fmla="*/ 16 w 16"/>
                      <a:gd name="T11" fmla="*/ 0 h 24"/>
                      <a:gd name="T12" fmla="*/ 6 w 16"/>
                      <a:gd name="T13" fmla="*/ 2 h 24"/>
                      <a:gd name="T14" fmla="*/ 6 w 16"/>
                      <a:gd name="T15" fmla="*/ 7 h 24"/>
                      <a:gd name="T16" fmla="*/ 5 w 16"/>
                      <a:gd name="T17" fmla="*/ 11 h 24"/>
                      <a:gd name="T18" fmla="*/ 4 w 16"/>
                      <a:gd name="T19" fmla="*/ 14 h 24"/>
                      <a:gd name="T20" fmla="*/ 1 w 16"/>
                      <a:gd name="T21" fmla="*/ 15 h 24"/>
                      <a:gd name="T22" fmla="*/ 0 w 16"/>
                      <a:gd name="T23" fmla="*/ 15 h 24"/>
                      <a:gd name="T24" fmla="*/ 2 w 16"/>
                      <a:gd name="T25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24">
                        <a:moveTo>
                          <a:pt x="2" y="24"/>
                        </a:moveTo>
                        <a:lnTo>
                          <a:pt x="1" y="24"/>
                        </a:lnTo>
                        <a:lnTo>
                          <a:pt x="9" y="20"/>
                        </a:lnTo>
                        <a:lnTo>
                          <a:pt x="14" y="14"/>
                        </a:lnTo>
                        <a:lnTo>
                          <a:pt x="16" y="7"/>
                        </a:lnTo>
                        <a:lnTo>
                          <a:pt x="16" y="0"/>
                        </a:lnTo>
                        <a:lnTo>
                          <a:pt x="6" y="2"/>
                        </a:lnTo>
                        <a:lnTo>
                          <a:pt x="6" y="7"/>
                        </a:lnTo>
                        <a:lnTo>
                          <a:pt x="5" y="11"/>
                        </a:lnTo>
                        <a:lnTo>
                          <a:pt x="4" y="14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  <a:lnTo>
                          <a:pt x="2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45" name="Freeform 369"/>
                  <p:cNvSpPr>
                    <a:spLocks/>
                  </p:cNvSpPr>
                  <p:nvPr/>
                </p:nvSpPr>
                <p:spPr bwMode="auto">
                  <a:xfrm>
                    <a:off x="3001" y="2802"/>
                    <a:ext cx="14" cy="9"/>
                  </a:xfrm>
                  <a:custGeom>
                    <a:avLst/>
                    <a:gdLst>
                      <a:gd name="T0" fmla="*/ 0 w 28"/>
                      <a:gd name="T1" fmla="*/ 3 h 19"/>
                      <a:gd name="T2" fmla="*/ 0 w 28"/>
                      <a:gd name="T3" fmla="*/ 3 h 19"/>
                      <a:gd name="T4" fmla="*/ 5 w 28"/>
                      <a:gd name="T5" fmla="*/ 10 h 19"/>
                      <a:gd name="T6" fmla="*/ 12 w 28"/>
                      <a:gd name="T7" fmla="*/ 15 h 19"/>
                      <a:gd name="T8" fmla="*/ 20 w 28"/>
                      <a:gd name="T9" fmla="*/ 19 h 19"/>
                      <a:gd name="T10" fmla="*/ 28 w 28"/>
                      <a:gd name="T11" fmla="*/ 19 h 19"/>
                      <a:gd name="T12" fmla="*/ 26 w 28"/>
                      <a:gd name="T13" fmla="*/ 10 h 19"/>
                      <a:gd name="T14" fmla="*/ 20 w 28"/>
                      <a:gd name="T15" fmla="*/ 10 h 19"/>
                      <a:gd name="T16" fmla="*/ 16 w 28"/>
                      <a:gd name="T17" fmla="*/ 9 h 19"/>
                      <a:gd name="T18" fmla="*/ 12 w 28"/>
                      <a:gd name="T19" fmla="*/ 5 h 19"/>
                      <a:gd name="T20" fmla="*/ 9 w 28"/>
                      <a:gd name="T21" fmla="*/ 0 h 19"/>
                      <a:gd name="T22" fmla="*/ 9 w 28"/>
                      <a:gd name="T23" fmla="*/ 0 h 19"/>
                      <a:gd name="T24" fmla="*/ 0 w 28"/>
                      <a:gd name="T25" fmla="*/ 3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19">
                        <a:moveTo>
                          <a:pt x="0" y="3"/>
                        </a:moveTo>
                        <a:lnTo>
                          <a:pt x="0" y="3"/>
                        </a:lnTo>
                        <a:lnTo>
                          <a:pt x="5" y="10"/>
                        </a:lnTo>
                        <a:lnTo>
                          <a:pt x="12" y="15"/>
                        </a:lnTo>
                        <a:lnTo>
                          <a:pt x="20" y="19"/>
                        </a:lnTo>
                        <a:lnTo>
                          <a:pt x="28" y="19"/>
                        </a:lnTo>
                        <a:lnTo>
                          <a:pt x="26" y="10"/>
                        </a:lnTo>
                        <a:lnTo>
                          <a:pt x="20" y="10"/>
                        </a:lnTo>
                        <a:lnTo>
                          <a:pt x="16" y="9"/>
                        </a:lnTo>
                        <a:lnTo>
                          <a:pt x="12" y="5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46" name="Freeform 370"/>
                  <p:cNvSpPr>
                    <a:spLocks/>
                  </p:cNvSpPr>
                  <p:nvPr/>
                </p:nvSpPr>
                <p:spPr bwMode="auto">
                  <a:xfrm>
                    <a:off x="3001" y="2791"/>
                    <a:ext cx="8" cy="12"/>
                  </a:xfrm>
                  <a:custGeom>
                    <a:avLst/>
                    <a:gdLst>
                      <a:gd name="T0" fmla="*/ 17 w 17"/>
                      <a:gd name="T1" fmla="*/ 9 h 24"/>
                      <a:gd name="T2" fmla="*/ 16 w 17"/>
                      <a:gd name="T3" fmla="*/ 0 h 24"/>
                      <a:gd name="T4" fmla="*/ 8 w 17"/>
                      <a:gd name="T5" fmla="*/ 3 h 24"/>
                      <a:gd name="T6" fmla="*/ 2 w 17"/>
                      <a:gd name="T7" fmla="*/ 9 h 24"/>
                      <a:gd name="T8" fmla="*/ 0 w 17"/>
                      <a:gd name="T9" fmla="*/ 17 h 24"/>
                      <a:gd name="T10" fmla="*/ 1 w 17"/>
                      <a:gd name="T11" fmla="*/ 24 h 24"/>
                      <a:gd name="T12" fmla="*/ 10 w 17"/>
                      <a:gd name="T13" fmla="*/ 21 h 24"/>
                      <a:gd name="T14" fmla="*/ 9 w 17"/>
                      <a:gd name="T15" fmla="*/ 17 h 24"/>
                      <a:gd name="T16" fmla="*/ 9 w 17"/>
                      <a:gd name="T17" fmla="*/ 13 h 24"/>
                      <a:gd name="T18" fmla="*/ 13 w 17"/>
                      <a:gd name="T19" fmla="*/ 10 h 24"/>
                      <a:gd name="T20" fmla="*/ 16 w 17"/>
                      <a:gd name="T21" fmla="*/ 9 h 24"/>
                      <a:gd name="T22" fmla="*/ 15 w 17"/>
                      <a:gd name="T23" fmla="*/ 0 h 24"/>
                      <a:gd name="T24" fmla="*/ 17 w 17"/>
                      <a:gd name="T25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" h="24">
                        <a:moveTo>
                          <a:pt x="17" y="9"/>
                        </a:moveTo>
                        <a:lnTo>
                          <a:pt x="16" y="0"/>
                        </a:lnTo>
                        <a:lnTo>
                          <a:pt x="8" y="3"/>
                        </a:lnTo>
                        <a:lnTo>
                          <a:pt x="2" y="9"/>
                        </a:lnTo>
                        <a:lnTo>
                          <a:pt x="0" y="17"/>
                        </a:lnTo>
                        <a:lnTo>
                          <a:pt x="1" y="24"/>
                        </a:lnTo>
                        <a:lnTo>
                          <a:pt x="10" y="21"/>
                        </a:lnTo>
                        <a:lnTo>
                          <a:pt x="9" y="17"/>
                        </a:lnTo>
                        <a:lnTo>
                          <a:pt x="9" y="13"/>
                        </a:lnTo>
                        <a:lnTo>
                          <a:pt x="13" y="10"/>
                        </a:lnTo>
                        <a:lnTo>
                          <a:pt x="16" y="9"/>
                        </a:lnTo>
                        <a:lnTo>
                          <a:pt x="15" y="0"/>
                        </a:lnTo>
                        <a:lnTo>
                          <a:pt x="17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47" name="Freeform 371"/>
                  <p:cNvSpPr>
                    <a:spLocks/>
                  </p:cNvSpPr>
                  <p:nvPr/>
                </p:nvSpPr>
                <p:spPr bwMode="auto">
                  <a:xfrm>
                    <a:off x="2989" y="2791"/>
                    <a:ext cx="20" cy="8"/>
                  </a:xfrm>
                  <a:custGeom>
                    <a:avLst/>
                    <a:gdLst>
                      <a:gd name="T0" fmla="*/ 10 w 40"/>
                      <a:gd name="T1" fmla="*/ 10 h 16"/>
                      <a:gd name="T2" fmla="*/ 6 w 40"/>
                      <a:gd name="T3" fmla="*/ 16 h 16"/>
                      <a:gd name="T4" fmla="*/ 12 w 40"/>
                      <a:gd name="T5" fmla="*/ 15 h 16"/>
                      <a:gd name="T6" fmla="*/ 21 w 40"/>
                      <a:gd name="T7" fmla="*/ 12 h 16"/>
                      <a:gd name="T8" fmla="*/ 32 w 40"/>
                      <a:gd name="T9" fmla="*/ 10 h 16"/>
                      <a:gd name="T10" fmla="*/ 40 w 40"/>
                      <a:gd name="T11" fmla="*/ 9 h 16"/>
                      <a:gd name="T12" fmla="*/ 38 w 40"/>
                      <a:gd name="T13" fmla="*/ 0 h 16"/>
                      <a:gd name="T14" fmla="*/ 32 w 40"/>
                      <a:gd name="T15" fmla="*/ 1 h 16"/>
                      <a:gd name="T16" fmla="*/ 21 w 40"/>
                      <a:gd name="T17" fmla="*/ 3 h 16"/>
                      <a:gd name="T18" fmla="*/ 9 w 40"/>
                      <a:gd name="T19" fmla="*/ 5 h 16"/>
                      <a:gd name="T20" fmla="*/ 6 w 40"/>
                      <a:gd name="T21" fmla="*/ 7 h 16"/>
                      <a:gd name="T22" fmla="*/ 1 w 40"/>
                      <a:gd name="T23" fmla="*/ 12 h 16"/>
                      <a:gd name="T24" fmla="*/ 6 w 40"/>
                      <a:gd name="T25" fmla="*/ 7 h 16"/>
                      <a:gd name="T26" fmla="*/ 0 w 40"/>
                      <a:gd name="T27" fmla="*/ 8 h 16"/>
                      <a:gd name="T28" fmla="*/ 1 w 40"/>
                      <a:gd name="T29" fmla="*/ 12 h 16"/>
                      <a:gd name="T30" fmla="*/ 10 w 40"/>
                      <a:gd name="T31" fmla="*/ 1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0" h="16">
                        <a:moveTo>
                          <a:pt x="10" y="10"/>
                        </a:moveTo>
                        <a:lnTo>
                          <a:pt x="6" y="16"/>
                        </a:lnTo>
                        <a:lnTo>
                          <a:pt x="12" y="15"/>
                        </a:lnTo>
                        <a:lnTo>
                          <a:pt x="21" y="12"/>
                        </a:lnTo>
                        <a:lnTo>
                          <a:pt x="32" y="10"/>
                        </a:lnTo>
                        <a:lnTo>
                          <a:pt x="40" y="9"/>
                        </a:lnTo>
                        <a:lnTo>
                          <a:pt x="38" y="0"/>
                        </a:lnTo>
                        <a:lnTo>
                          <a:pt x="32" y="1"/>
                        </a:lnTo>
                        <a:lnTo>
                          <a:pt x="21" y="3"/>
                        </a:lnTo>
                        <a:lnTo>
                          <a:pt x="9" y="5"/>
                        </a:lnTo>
                        <a:lnTo>
                          <a:pt x="6" y="7"/>
                        </a:lnTo>
                        <a:lnTo>
                          <a:pt x="1" y="12"/>
                        </a:lnTo>
                        <a:lnTo>
                          <a:pt x="6" y="7"/>
                        </a:lnTo>
                        <a:lnTo>
                          <a:pt x="0" y="8"/>
                        </a:lnTo>
                        <a:lnTo>
                          <a:pt x="1" y="12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48" name="Freeform 372"/>
                  <p:cNvSpPr>
                    <a:spLocks/>
                  </p:cNvSpPr>
                  <p:nvPr/>
                </p:nvSpPr>
                <p:spPr bwMode="auto">
                  <a:xfrm>
                    <a:off x="2992" y="2795"/>
                    <a:ext cx="10" cy="2"/>
                  </a:xfrm>
                  <a:custGeom>
                    <a:avLst/>
                    <a:gdLst>
                      <a:gd name="T0" fmla="*/ 0 w 21"/>
                      <a:gd name="T1" fmla="*/ 3 h 3"/>
                      <a:gd name="T2" fmla="*/ 21 w 21"/>
                      <a:gd name="T3" fmla="*/ 0 h 3"/>
                      <a:gd name="T4" fmla="*/ 0 w 21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" h="3">
                        <a:moveTo>
                          <a:pt x="0" y="3"/>
                        </a:moveTo>
                        <a:lnTo>
                          <a:pt x="21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49" name="Freeform 373"/>
                  <p:cNvSpPr>
                    <a:spLocks/>
                  </p:cNvSpPr>
                  <p:nvPr/>
                </p:nvSpPr>
                <p:spPr bwMode="auto">
                  <a:xfrm>
                    <a:off x="2992" y="2793"/>
                    <a:ext cx="10" cy="6"/>
                  </a:xfrm>
                  <a:custGeom>
                    <a:avLst/>
                    <a:gdLst>
                      <a:gd name="T0" fmla="*/ 21 w 21"/>
                      <a:gd name="T1" fmla="*/ 5 h 13"/>
                      <a:gd name="T2" fmla="*/ 21 w 21"/>
                      <a:gd name="T3" fmla="*/ 0 h 13"/>
                      <a:gd name="T4" fmla="*/ 0 w 21"/>
                      <a:gd name="T5" fmla="*/ 4 h 13"/>
                      <a:gd name="T6" fmla="*/ 0 w 21"/>
                      <a:gd name="T7" fmla="*/ 13 h 13"/>
                      <a:gd name="T8" fmla="*/ 21 w 21"/>
                      <a:gd name="T9" fmla="*/ 9 h 13"/>
                      <a:gd name="T10" fmla="*/ 21 w 21"/>
                      <a:gd name="T11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13">
                        <a:moveTo>
                          <a:pt x="21" y="5"/>
                        </a:moveTo>
                        <a:lnTo>
                          <a:pt x="21" y="0"/>
                        </a:ln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21" y="9"/>
                        </a:lnTo>
                        <a:lnTo>
                          <a:pt x="21" y="5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1750" name="Line 3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2" y="2697"/>
                    <a:ext cx="341" cy="66"/>
                  </a:xfrm>
                  <a:prstGeom prst="line">
                    <a:avLst/>
                  </a:prstGeom>
                  <a:noFill/>
                  <a:ln w="6350">
                    <a:solidFill>
                      <a:schemeClr val="bg2"/>
                    </a:solidFill>
                    <a:round/>
                    <a:headEnd type="none" w="sm" len="sm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1751" name="Text Box 375"/>
                <p:cNvSpPr txBox="1">
                  <a:spLocks noChangeArrowheads="1"/>
                </p:cNvSpPr>
                <p:nvPr/>
              </p:nvSpPr>
              <p:spPr bwMode="auto">
                <a:xfrm>
                  <a:off x="4512" y="3216"/>
                  <a:ext cx="89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chemeClr val="tx1"/>
                      </a:solidFill>
                      <a:miter lim="800000"/>
                      <a:headEnd type="none" w="sm" len="sm"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2400">
                      <a:effectLst/>
                    </a:rPr>
                    <a:t>Message</a:t>
                  </a:r>
                </a:p>
              </p:txBody>
            </p:sp>
            <p:graphicFrame>
              <p:nvGraphicFramePr>
                <p:cNvPr id="741752" name="Object 376"/>
                <p:cNvGraphicFramePr>
                  <a:graphicFrameLocks/>
                </p:cNvGraphicFramePr>
                <p:nvPr/>
              </p:nvGraphicFramePr>
              <p:xfrm>
                <a:off x="5088" y="2544"/>
                <a:ext cx="432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22" name="ClipArt" r:id="rId12" imgW="3190680" imgH="3747960" progId="MS_ClipArt_Gallery.2">
                        <p:embed/>
                      </p:oleObj>
                    </mc:Choice>
                    <mc:Fallback>
                      <p:oleObj name="ClipArt" r:id="rId12" imgW="3190680" imgH="37479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88" y="2544"/>
                              <a:ext cx="432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41753" name="Object 377"/>
                <p:cNvGraphicFramePr>
                  <a:graphicFrameLocks noChangeAspect="1"/>
                </p:cNvGraphicFramePr>
                <p:nvPr/>
              </p:nvGraphicFramePr>
              <p:xfrm>
                <a:off x="4896" y="2976"/>
                <a:ext cx="187" cy="2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23" name="Clip" r:id="rId13" imgW="1992960" imgH="3468960" progId="MS_ClipArt_Gallery.2">
                        <p:embed/>
                      </p:oleObj>
                    </mc:Choice>
                    <mc:Fallback>
                      <p:oleObj name="Clip" r:id="rId13" imgW="1992960" imgH="346896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96" y="2976"/>
                              <a:ext cx="187" cy="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741754" name="Group 378"/>
              <p:cNvGrpSpPr>
                <a:grpSpLocks/>
              </p:cNvGrpSpPr>
              <p:nvPr/>
            </p:nvGrpSpPr>
            <p:grpSpPr bwMode="auto">
              <a:xfrm>
                <a:off x="1008" y="2688"/>
                <a:ext cx="211" cy="127"/>
                <a:chOff x="3792" y="2735"/>
                <a:chExt cx="477" cy="287"/>
              </a:xfrm>
            </p:grpSpPr>
            <p:sp>
              <p:nvSpPr>
                <p:cNvPr id="741755" name="Freeform 379"/>
                <p:cNvSpPr>
                  <a:spLocks/>
                </p:cNvSpPr>
                <p:nvPr/>
              </p:nvSpPr>
              <p:spPr bwMode="auto">
                <a:xfrm>
                  <a:off x="4178" y="2758"/>
                  <a:ext cx="83" cy="148"/>
                </a:xfrm>
                <a:custGeom>
                  <a:avLst/>
                  <a:gdLst>
                    <a:gd name="T0" fmla="*/ 0 w 582"/>
                    <a:gd name="T1" fmla="*/ 147 h 1037"/>
                    <a:gd name="T2" fmla="*/ 252 w 582"/>
                    <a:gd name="T3" fmla="*/ 388 h 1037"/>
                    <a:gd name="T4" fmla="*/ 282 w 582"/>
                    <a:gd name="T5" fmla="*/ 686 h 1037"/>
                    <a:gd name="T6" fmla="*/ 189 w 582"/>
                    <a:gd name="T7" fmla="*/ 964 h 1037"/>
                    <a:gd name="T8" fmla="*/ 506 w 582"/>
                    <a:gd name="T9" fmla="*/ 1037 h 1037"/>
                    <a:gd name="T10" fmla="*/ 582 w 582"/>
                    <a:gd name="T11" fmla="*/ 653 h 1037"/>
                    <a:gd name="T12" fmla="*/ 515 w 582"/>
                    <a:gd name="T13" fmla="*/ 346 h 1037"/>
                    <a:gd name="T14" fmla="*/ 224 w 582"/>
                    <a:gd name="T15" fmla="*/ 0 h 1037"/>
                    <a:gd name="T16" fmla="*/ 0 w 582"/>
                    <a:gd name="T17" fmla="*/ 147 h 1037"/>
                    <a:gd name="T18" fmla="*/ 0 w 582"/>
                    <a:gd name="T19" fmla="*/ 147 h 10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2" h="1037">
                      <a:moveTo>
                        <a:pt x="0" y="147"/>
                      </a:moveTo>
                      <a:lnTo>
                        <a:pt x="252" y="388"/>
                      </a:lnTo>
                      <a:lnTo>
                        <a:pt x="282" y="686"/>
                      </a:lnTo>
                      <a:lnTo>
                        <a:pt x="189" y="964"/>
                      </a:lnTo>
                      <a:lnTo>
                        <a:pt x="506" y="1037"/>
                      </a:lnTo>
                      <a:lnTo>
                        <a:pt x="582" y="653"/>
                      </a:lnTo>
                      <a:lnTo>
                        <a:pt x="515" y="346"/>
                      </a:lnTo>
                      <a:lnTo>
                        <a:pt x="224" y="0"/>
                      </a:lnTo>
                      <a:lnTo>
                        <a:pt x="0" y="147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56" name="Freeform 380"/>
                <p:cNvSpPr>
                  <a:spLocks/>
                </p:cNvSpPr>
                <p:nvPr/>
              </p:nvSpPr>
              <p:spPr bwMode="auto">
                <a:xfrm>
                  <a:off x="3798" y="2744"/>
                  <a:ext cx="455" cy="268"/>
                </a:xfrm>
                <a:custGeom>
                  <a:avLst/>
                  <a:gdLst>
                    <a:gd name="T0" fmla="*/ 0 w 3190"/>
                    <a:gd name="T1" fmla="*/ 1513 h 1874"/>
                    <a:gd name="T2" fmla="*/ 130 w 3190"/>
                    <a:gd name="T3" fmla="*/ 1238 h 1874"/>
                    <a:gd name="T4" fmla="*/ 1569 w 3190"/>
                    <a:gd name="T5" fmla="*/ 759 h 1874"/>
                    <a:gd name="T6" fmla="*/ 1548 w 3190"/>
                    <a:gd name="T7" fmla="*/ 578 h 1874"/>
                    <a:gd name="T8" fmla="*/ 1848 w 3190"/>
                    <a:gd name="T9" fmla="*/ 477 h 1874"/>
                    <a:gd name="T10" fmla="*/ 2063 w 3190"/>
                    <a:gd name="T11" fmla="*/ 173 h 1874"/>
                    <a:gd name="T12" fmla="*/ 2333 w 3190"/>
                    <a:gd name="T13" fmla="*/ 25 h 1874"/>
                    <a:gd name="T14" fmla="*/ 2612 w 3190"/>
                    <a:gd name="T15" fmla="*/ 0 h 1874"/>
                    <a:gd name="T16" fmla="*/ 2958 w 3190"/>
                    <a:gd name="T17" fmla="*/ 118 h 1874"/>
                    <a:gd name="T18" fmla="*/ 2375 w 3190"/>
                    <a:gd name="T19" fmla="*/ 574 h 1874"/>
                    <a:gd name="T20" fmla="*/ 2532 w 3190"/>
                    <a:gd name="T21" fmla="*/ 918 h 1874"/>
                    <a:gd name="T22" fmla="*/ 3190 w 3190"/>
                    <a:gd name="T23" fmla="*/ 1032 h 1874"/>
                    <a:gd name="T24" fmla="*/ 2988 w 3190"/>
                    <a:gd name="T25" fmla="*/ 1305 h 1874"/>
                    <a:gd name="T26" fmla="*/ 2700 w 3190"/>
                    <a:gd name="T27" fmla="*/ 1486 h 1874"/>
                    <a:gd name="T28" fmla="*/ 2414 w 3190"/>
                    <a:gd name="T29" fmla="*/ 1486 h 1874"/>
                    <a:gd name="T30" fmla="*/ 2050 w 3190"/>
                    <a:gd name="T31" fmla="*/ 1348 h 1874"/>
                    <a:gd name="T32" fmla="*/ 1751 w 3190"/>
                    <a:gd name="T33" fmla="*/ 1461 h 1874"/>
                    <a:gd name="T34" fmla="*/ 1653 w 3190"/>
                    <a:gd name="T35" fmla="*/ 1226 h 1874"/>
                    <a:gd name="T36" fmla="*/ 1426 w 3190"/>
                    <a:gd name="T37" fmla="*/ 1559 h 1874"/>
                    <a:gd name="T38" fmla="*/ 1270 w 3190"/>
                    <a:gd name="T39" fmla="*/ 1412 h 1874"/>
                    <a:gd name="T40" fmla="*/ 1122 w 3190"/>
                    <a:gd name="T41" fmla="*/ 1668 h 1874"/>
                    <a:gd name="T42" fmla="*/ 983 w 3190"/>
                    <a:gd name="T43" fmla="*/ 1486 h 1874"/>
                    <a:gd name="T44" fmla="*/ 819 w 3190"/>
                    <a:gd name="T45" fmla="*/ 1765 h 1874"/>
                    <a:gd name="T46" fmla="*/ 713 w 3190"/>
                    <a:gd name="T47" fmla="*/ 1575 h 1874"/>
                    <a:gd name="T48" fmla="*/ 535 w 3190"/>
                    <a:gd name="T49" fmla="*/ 1845 h 1874"/>
                    <a:gd name="T50" fmla="*/ 396 w 3190"/>
                    <a:gd name="T51" fmla="*/ 1702 h 1874"/>
                    <a:gd name="T52" fmla="*/ 270 w 3190"/>
                    <a:gd name="T53" fmla="*/ 1874 h 1874"/>
                    <a:gd name="T54" fmla="*/ 92 w 3190"/>
                    <a:gd name="T55" fmla="*/ 1718 h 1874"/>
                    <a:gd name="T56" fmla="*/ 0 w 3190"/>
                    <a:gd name="T57" fmla="*/ 1513 h 1874"/>
                    <a:gd name="T58" fmla="*/ 0 w 3190"/>
                    <a:gd name="T59" fmla="*/ 1513 h 18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190" h="1874">
                      <a:moveTo>
                        <a:pt x="0" y="1513"/>
                      </a:moveTo>
                      <a:lnTo>
                        <a:pt x="130" y="1238"/>
                      </a:lnTo>
                      <a:lnTo>
                        <a:pt x="1569" y="759"/>
                      </a:lnTo>
                      <a:lnTo>
                        <a:pt x="1548" y="578"/>
                      </a:lnTo>
                      <a:lnTo>
                        <a:pt x="1848" y="477"/>
                      </a:lnTo>
                      <a:lnTo>
                        <a:pt x="2063" y="173"/>
                      </a:lnTo>
                      <a:lnTo>
                        <a:pt x="2333" y="25"/>
                      </a:lnTo>
                      <a:lnTo>
                        <a:pt x="2612" y="0"/>
                      </a:lnTo>
                      <a:lnTo>
                        <a:pt x="2958" y="118"/>
                      </a:lnTo>
                      <a:lnTo>
                        <a:pt x="2375" y="574"/>
                      </a:lnTo>
                      <a:lnTo>
                        <a:pt x="2532" y="918"/>
                      </a:lnTo>
                      <a:lnTo>
                        <a:pt x="3190" y="1032"/>
                      </a:lnTo>
                      <a:lnTo>
                        <a:pt x="2988" y="1305"/>
                      </a:lnTo>
                      <a:lnTo>
                        <a:pt x="2700" y="1486"/>
                      </a:lnTo>
                      <a:lnTo>
                        <a:pt x="2414" y="1486"/>
                      </a:lnTo>
                      <a:lnTo>
                        <a:pt x="2050" y="1348"/>
                      </a:lnTo>
                      <a:lnTo>
                        <a:pt x="1751" y="1461"/>
                      </a:lnTo>
                      <a:lnTo>
                        <a:pt x="1653" y="1226"/>
                      </a:lnTo>
                      <a:lnTo>
                        <a:pt x="1426" y="1559"/>
                      </a:lnTo>
                      <a:lnTo>
                        <a:pt x="1270" y="1412"/>
                      </a:lnTo>
                      <a:lnTo>
                        <a:pt x="1122" y="1668"/>
                      </a:lnTo>
                      <a:lnTo>
                        <a:pt x="983" y="1486"/>
                      </a:lnTo>
                      <a:lnTo>
                        <a:pt x="819" y="1765"/>
                      </a:lnTo>
                      <a:lnTo>
                        <a:pt x="713" y="1575"/>
                      </a:lnTo>
                      <a:lnTo>
                        <a:pt x="535" y="1845"/>
                      </a:lnTo>
                      <a:lnTo>
                        <a:pt x="396" y="1702"/>
                      </a:lnTo>
                      <a:lnTo>
                        <a:pt x="270" y="1874"/>
                      </a:lnTo>
                      <a:lnTo>
                        <a:pt x="92" y="1718"/>
                      </a:lnTo>
                      <a:lnTo>
                        <a:pt x="0" y="1513"/>
                      </a:lnTo>
                      <a:lnTo>
                        <a:pt x="0" y="1513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57" name="Freeform 381"/>
                <p:cNvSpPr>
                  <a:spLocks/>
                </p:cNvSpPr>
                <p:nvPr/>
              </p:nvSpPr>
              <p:spPr bwMode="auto">
                <a:xfrm>
                  <a:off x="3815" y="2874"/>
                  <a:ext cx="221" cy="85"/>
                </a:xfrm>
                <a:custGeom>
                  <a:avLst/>
                  <a:gdLst>
                    <a:gd name="T0" fmla="*/ 33 w 1544"/>
                    <a:gd name="T1" fmla="*/ 539 h 594"/>
                    <a:gd name="T2" fmla="*/ 0 w 1544"/>
                    <a:gd name="T3" fmla="*/ 594 h 594"/>
                    <a:gd name="T4" fmla="*/ 35 w 1544"/>
                    <a:gd name="T5" fmla="*/ 590 h 594"/>
                    <a:gd name="T6" fmla="*/ 1507 w 1544"/>
                    <a:gd name="T7" fmla="*/ 83 h 594"/>
                    <a:gd name="T8" fmla="*/ 1544 w 1544"/>
                    <a:gd name="T9" fmla="*/ 0 h 594"/>
                    <a:gd name="T10" fmla="*/ 33 w 1544"/>
                    <a:gd name="T11" fmla="*/ 539 h 594"/>
                    <a:gd name="T12" fmla="*/ 33 w 1544"/>
                    <a:gd name="T13" fmla="*/ 539 h 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4" h="594">
                      <a:moveTo>
                        <a:pt x="33" y="539"/>
                      </a:moveTo>
                      <a:lnTo>
                        <a:pt x="0" y="594"/>
                      </a:lnTo>
                      <a:lnTo>
                        <a:pt x="35" y="590"/>
                      </a:lnTo>
                      <a:lnTo>
                        <a:pt x="1507" y="83"/>
                      </a:lnTo>
                      <a:lnTo>
                        <a:pt x="1544" y="0"/>
                      </a:lnTo>
                      <a:lnTo>
                        <a:pt x="33" y="539"/>
                      </a:lnTo>
                      <a:lnTo>
                        <a:pt x="33" y="539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58" name="Freeform 382"/>
                <p:cNvSpPr>
                  <a:spLocks/>
                </p:cNvSpPr>
                <p:nvPr/>
              </p:nvSpPr>
              <p:spPr bwMode="auto">
                <a:xfrm>
                  <a:off x="4031" y="2824"/>
                  <a:ext cx="91" cy="106"/>
                </a:xfrm>
                <a:custGeom>
                  <a:avLst/>
                  <a:gdLst>
                    <a:gd name="T0" fmla="*/ 0 w 637"/>
                    <a:gd name="T1" fmla="*/ 122 h 742"/>
                    <a:gd name="T2" fmla="*/ 38 w 637"/>
                    <a:gd name="T3" fmla="*/ 249 h 742"/>
                    <a:gd name="T4" fmla="*/ 142 w 637"/>
                    <a:gd name="T5" fmla="*/ 232 h 742"/>
                    <a:gd name="T6" fmla="*/ 215 w 637"/>
                    <a:gd name="T7" fmla="*/ 510 h 742"/>
                    <a:gd name="T8" fmla="*/ 101 w 637"/>
                    <a:gd name="T9" fmla="*/ 552 h 742"/>
                    <a:gd name="T10" fmla="*/ 165 w 637"/>
                    <a:gd name="T11" fmla="*/ 742 h 742"/>
                    <a:gd name="T12" fmla="*/ 388 w 637"/>
                    <a:gd name="T13" fmla="*/ 653 h 742"/>
                    <a:gd name="T14" fmla="*/ 637 w 637"/>
                    <a:gd name="T15" fmla="*/ 425 h 742"/>
                    <a:gd name="T16" fmla="*/ 282 w 637"/>
                    <a:gd name="T17" fmla="*/ 439 h 742"/>
                    <a:gd name="T18" fmla="*/ 557 w 637"/>
                    <a:gd name="T19" fmla="*/ 202 h 742"/>
                    <a:gd name="T20" fmla="*/ 241 w 637"/>
                    <a:gd name="T21" fmla="*/ 182 h 742"/>
                    <a:gd name="T22" fmla="*/ 536 w 637"/>
                    <a:gd name="T23" fmla="*/ 0 h 742"/>
                    <a:gd name="T24" fmla="*/ 257 w 637"/>
                    <a:gd name="T25" fmla="*/ 21 h 742"/>
                    <a:gd name="T26" fmla="*/ 0 w 637"/>
                    <a:gd name="T27" fmla="*/ 122 h 742"/>
                    <a:gd name="T28" fmla="*/ 0 w 637"/>
                    <a:gd name="T29" fmla="*/ 122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37" h="742">
                      <a:moveTo>
                        <a:pt x="0" y="122"/>
                      </a:moveTo>
                      <a:lnTo>
                        <a:pt x="38" y="249"/>
                      </a:lnTo>
                      <a:lnTo>
                        <a:pt x="142" y="232"/>
                      </a:lnTo>
                      <a:lnTo>
                        <a:pt x="215" y="510"/>
                      </a:lnTo>
                      <a:lnTo>
                        <a:pt x="101" y="552"/>
                      </a:lnTo>
                      <a:lnTo>
                        <a:pt x="165" y="742"/>
                      </a:lnTo>
                      <a:lnTo>
                        <a:pt x="388" y="653"/>
                      </a:lnTo>
                      <a:lnTo>
                        <a:pt x="637" y="425"/>
                      </a:lnTo>
                      <a:lnTo>
                        <a:pt x="282" y="439"/>
                      </a:lnTo>
                      <a:lnTo>
                        <a:pt x="557" y="202"/>
                      </a:lnTo>
                      <a:lnTo>
                        <a:pt x="241" y="182"/>
                      </a:lnTo>
                      <a:lnTo>
                        <a:pt x="536" y="0"/>
                      </a:lnTo>
                      <a:lnTo>
                        <a:pt x="257" y="21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59" name="Freeform 383"/>
                <p:cNvSpPr>
                  <a:spLocks/>
                </p:cNvSpPr>
                <p:nvPr/>
              </p:nvSpPr>
              <p:spPr bwMode="auto">
                <a:xfrm>
                  <a:off x="3819" y="2905"/>
                  <a:ext cx="202" cy="87"/>
                </a:xfrm>
                <a:custGeom>
                  <a:avLst/>
                  <a:gdLst>
                    <a:gd name="T0" fmla="*/ 25 w 1418"/>
                    <a:gd name="T1" fmla="*/ 421 h 611"/>
                    <a:gd name="T2" fmla="*/ 0 w 1418"/>
                    <a:gd name="T3" fmla="*/ 471 h 611"/>
                    <a:gd name="T4" fmla="*/ 127 w 1418"/>
                    <a:gd name="T5" fmla="*/ 611 h 611"/>
                    <a:gd name="T6" fmla="*/ 245 w 1418"/>
                    <a:gd name="T7" fmla="*/ 434 h 611"/>
                    <a:gd name="T8" fmla="*/ 397 w 1418"/>
                    <a:gd name="T9" fmla="*/ 589 h 611"/>
                    <a:gd name="T10" fmla="*/ 548 w 1418"/>
                    <a:gd name="T11" fmla="*/ 333 h 611"/>
                    <a:gd name="T12" fmla="*/ 684 w 1418"/>
                    <a:gd name="T13" fmla="*/ 492 h 611"/>
                    <a:gd name="T14" fmla="*/ 857 w 1418"/>
                    <a:gd name="T15" fmla="*/ 239 h 611"/>
                    <a:gd name="T16" fmla="*/ 966 w 1418"/>
                    <a:gd name="T17" fmla="*/ 404 h 611"/>
                    <a:gd name="T18" fmla="*/ 1127 w 1418"/>
                    <a:gd name="T19" fmla="*/ 152 h 611"/>
                    <a:gd name="T20" fmla="*/ 1266 w 1418"/>
                    <a:gd name="T21" fmla="*/ 303 h 611"/>
                    <a:gd name="T22" fmla="*/ 1418 w 1418"/>
                    <a:gd name="T23" fmla="*/ 42 h 611"/>
                    <a:gd name="T24" fmla="*/ 1380 w 1418"/>
                    <a:gd name="T25" fmla="*/ 0 h 611"/>
                    <a:gd name="T26" fmla="*/ 25 w 1418"/>
                    <a:gd name="T27" fmla="*/ 421 h 611"/>
                    <a:gd name="T28" fmla="*/ 25 w 1418"/>
                    <a:gd name="T29" fmla="*/ 421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18" h="611">
                      <a:moveTo>
                        <a:pt x="25" y="421"/>
                      </a:moveTo>
                      <a:lnTo>
                        <a:pt x="0" y="471"/>
                      </a:lnTo>
                      <a:lnTo>
                        <a:pt x="127" y="611"/>
                      </a:lnTo>
                      <a:lnTo>
                        <a:pt x="245" y="434"/>
                      </a:lnTo>
                      <a:lnTo>
                        <a:pt x="397" y="589"/>
                      </a:lnTo>
                      <a:lnTo>
                        <a:pt x="548" y="333"/>
                      </a:lnTo>
                      <a:lnTo>
                        <a:pt x="684" y="492"/>
                      </a:lnTo>
                      <a:lnTo>
                        <a:pt x="857" y="239"/>
                      </a:lnTo>
                      <a:lnTo>
                        <a:pt x="966" y="404"/>
                      </a:lnTo>
                      <a:lnTo>
                        <a:pt x="1127" y="152"/>
                      </a:lnTo>
                      <a:lnTo>
                        <a:pt x="1266" y="303"/>
                      </a:lnTo>
                      <a:lnTo>
                        <a:pt x="1418" y="42"/>
                      </a:lnTo>
                      <a:lnTo>
                        <a:pt x="1380" y="0"/>
                      </a:lnTo>
                      <a:lnTo>
                        <a:pt x="25" y="421"/>
                      </a:lnTo>
                      <a:lnTo>
                        <a:pt x="25" y="421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60" name="Freeform 384"/>
                <p:cNvSpPr>
                  <a:spLocks/>
                </p:cNvSpPr>
                <p:nvPr/>
              </p:nvSpPr>
              <p:spPr bwMode="auto">
                <a:xfrm>
                  <a:off x="3814" y="2857"/>
                  <a:ext cx="223" cy="80"/>
                </a:xfrm>
                <a:custGeom>
                  <a:avLst/>
                  <a:gdLst>
                    <a:gd name="T0" fmla="*/ 32 w 1564"/>
                    <a:gd name="T1" fmla="*/ 467 h 563"/>
                    <a:gd name="T2" fmla="*/ 0 w 1564"/>
                    <a:gd name="T3" fmla="*/ 563 h 563"/>
                    <a:gd name="T4" fmla="*/ 1564 w 1564"/>
                    <a:gd name="T5" fmla="*/ 39 h 563"/>
                    <a:gd name="T6" fmla="*/ 1478 w 1564"/>
                    <a:gd name="T7" fmla="*/ 0 h 563"/>
                    <a:gd name="T8" fmla="*/ 32 w 1564"/>
                    <a:gd name="T9" fmla="*/ 467 h 563"/>
                    <a:gd name="T10" fmla="*/ 32 w 1564"/>
                    <a:gd name="T11" fmla="*/ 467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64" h="563">
                      <a:moveTo>
                        <a:pt x="32" y="467"/>
                      </a:moveTo>
                      <a:lnTo>
                        <a:pt x="0" y="563"/>
                      </a:lnTo>
                      <a:lnTo>
                        <a:pt x="1564" y="39"/>
                      </a:lnTo>
                      <a:lnTo>
                        <a:pt x="1478" y="0"/>
                      </a:lnTo>
                      <a:lnTo>
                        <a:pt x="32" y="467"/>
                      </a:lnTo>
                      <a:lnTo>
                        <a:pt x="32" y="467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61" name="Freeform 385"/>
                <p:cNvSpPr>
                  <a:spLocks/>
                </p:cNvSpPr>
                <p:nvPr/>
              </p:nvSpPr>
              <p:spPr bwMode="auto">
                <a:xfrm>
                  <a:off x="4121" y="2745"/>
                  <a:ext cx="136" cy="210"/>
                </a:xfrm>
                <a:custGeom>
                  <a:avLst/>
                  <a:gdLst>
                    <a:gd name="T0" fmla="*/ 0 w 955"/>
                    <a:gd name="T1" fmla="*/ 104 h 1464"/>
                    <a:gd name="T2" fmla="*/ 254 w 955"/>
                    <a:gd name="T3" fmla="*/ 100 h 1464"/>
                    <a:gd name="T4" fmla="*/ 395 w 955"/>
                    <a:gd name="T5" fmla="*/ 126 h 1464"/>
                    <a:gd name="T6" fmla="*/ 514 w 955"/>
                    <a:gd name="T7" fmla="*/ 168 h 1464"/>
                    <a:gd name="T8" fmla="*/ 646 w 955"/>
                    <a:gd name="T9" fmla="*/ 254 h 1464"/>
                    <a:gd name="T10" fmla="*/ 746 w 955"/>
                    <a:gd name="T11" fmla="*/ 375 h 1464"/>
                    <a:gd name="T12" fmla="*/ 809 w 955"/>
                    <a:gd name="T13" fmla="*/ 490 h 1464"/>
                    <a:gd name="T14" fmla="*/ 851 w 955"/>
                    <a:gd name="T15" fmla="*/ 626 h 1464"/>
                    <a:gd name="T16" fmla="*/ 859 w 955"/>
                    <a:gd name="T17" fmla="*/ 775 h 1464"/>
                    <a:gd name="T18" fmla="*/ 828 w 955"/>
                    <a:gd name="T19" fmla="*/ 916 h 1464"/>
                    <a:gd name="T20" fmla="*/ 782 w 955"/>
                    <a:gd name="T21" fmla="*/ 1039 h 1464"/>
                    <a:gd name="T22" fmla="*/ 710 w 955"/>
                    <a:gd name="T23" fmla="*/ 1138 h 1464"/>
                    <a:gd name="T24" fmla="*/ 609 w 955"/>
                    <a:gd name="T25" fmla="*/ 1233 h 1464"/>
                    <a:gd name="T26" fmla="*/ 514 w 955"/>
                    <a:gd name="T27" fmla="*/ 1310 h 1464"/>
                    <a:gd name="T28" fmla="*/ 395 w 955"/>
                    <a:gd name="T29" fmla="*/ 1356 h 1464"/>
                    <a:gd name="T30" fmla="*/ 291 w 955"/>
                    <a:gd name="T31" fmla="*/ 1383 h 1464"/>
                    <a:gd name="T32" fmla="*/ 241 w 955"/>
                    <a:gd name="T33" fmla="*/ 1464 h 1464"/>
                    <a:gd name="T34" fmla="*/ 583 w 955"/>
                    <a:gd name="T35" fmla="*/ 1402 h 1464"/>
                    <a:gd name="T36" fmla="*/ 836 w 955"/>
                    <a:gd name="T37" fmla="*/ 1197 h 1464"/>
                    <a:gd name="T38" fmla="*/ 955 w 955"/>
                    <a:gd name="T39" fmla="*/ 825 h 1464"/>
                    <a:gd name="T40" fmla="*/ 915 w 955"/>
                    <a:gd name="T41" fmla="*/ 485 h 1464"/>
                    <a:gd name="T42" fmla="*/ 778 w 955"/>
                    <a:gd name="T43" fmla="*/ 217 h 1464"/>
                    <a:gd name="T44" fmla="*/ 400 w 955"/>
                    <a:gd name="T45" fmla="*/ 40 h 1464"/>
                    <a:gd name="T46" fmla="*/ 200 w 955"/>
                    <a:gd name="T47" fmla="*/ 0 h 1464"/>
                    <a:gd name="T48" fmla="*/ 0 w 955"/>
                    <a:gd name="T49" fmla="*/ 104 h 1464"/>
                    <a:gd name="T50" fmla="*/ 0 w 955"/>
                    <a:gd name="T51" fmla="*/ 104 h 1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955" h="1464">
                      <a:moveTo>
                        <a:pt x="0" y="104"/>
                      </a:moveTo>
                      <a:lnTo>
                        <a:pt x="254" y="100"/>
                      </a:lnTo>
                      <a:lnTo>
                        <a:pt x="395" y="126"/>
                      </a:lnTo>
                      <a:lnTo>
                        <a:pt x="514" y="168"/>
                      </a:lnTo>
                      <a:lnTo>
                        <a:pt x="646" y="254"/>
                      </a:lnTo>
                      <a:lnTo>
                        <a:pt x="746" y="375"/>
                      </a:lnTo>
                      <a:lnTo>
                        <a:pt x="809" y="490"/>
                      </a:lnTo>
                      <a:lnTo>
                        <a:pt x="851" y="626"/>
                      </a:lnTo>
                      <a:lnTo>
                        <a:pt x="859" y="775"/>
                      </a:lnTo>
                      <a:lnTo>
                        <a:pt x="828" y="916"/>
                      </a:lnTo>
                      <a:lnTo>
                        <a:pt x="782" y="1039"/>
                      </a:lnTo>
                      <a:lnTo>
                        <a:pt x="710" y="1138"/>
                      </a:lnTo>
                      <a:lnTo>
                        <a:pt x="609" y="1233"/>
                      </a:lnTo>
                      <a:lnTo>
                        <a:pt x="514" y="1310"/>
                      </a:lnTo>
                      <a:lnTo>
                        <a:pt x="395" y="1356"/>
                      </a:lnTo>
                      <a:lnTo>
                        <a:pt x="291" y="1383"/>
                      </a:lnTo>
                      <a:lnTo>
                        <a:pt x="241" y="1464"/>
                      </a:lnTo>
                      <a:lnTo>
                        <a:pt x="583" y="1402"/>
                      </a:lnTo>
                      <a:lnTo>
                        <a:pt x="836" y="1197"/>
                      </a:lnTo>
                      <a:lnTo>
                        <a:pt x="955" y="825"/>
                      </a:lnTo>
                      <a:lnTo>
                        <a:pt x="915" y="485"/>
                      </a:lnTo>
                      <a:lnTo>
                        <a:pt x="778" y="217"/>
                      </a:lnTo>
                      <a:lnTo>
                        <a:pt x="400" y="40"/>
                      </a:lnTo>
                      <a:lnTo>
                        <a:pt x="200" y="0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62" name="Freeform 386"/>
                <p:cNvSpPr>
                  <a:spLocks/>
                </p:cNvSpPr>
                <p:nvPr/>
              </p:nvSpPr>
              <p:spPr bwMode="auto">
                <a:xfrm>
                  <a:off x="3792" y="2792"/>
                  <a:ext cx="291" cy="230"/>
                </a:xfrm>
                <a:custGeom>
                  <a:avLst/>
                  <a:gdLst>
                    <a:gd name="T0" fmla="*/ 127 w 2034"/>
                    <a:gd name="T1" fmla="*/ 1121 h 1607"/>
                    <a:gd name="T2" fmla="*/ 200 w 2034"/>
                    <a:gd name="T3" fmla="*/ 950 h 1607"/>
                    <a:gd name="T4" fmla="*/ 1679 w 2034"/>
                    <a:gd name="T5" fmla="*/ 461 h 1607"/>
                    <a:gd name="T6" fmla="*/ 1630 w 2034"/>
                    <a:gd name="T7" fmla="*/ 307 h 1607"/>
                    <a:gd name="T8" fmla="*/ 1952 w 2034"/>
                    <a:gd name="T9" fmla="*/ 198 h 1607"/>
                    <a:gd name="T10" fmla="*/ 2034 w 2034"/>
                    <a:gd name="T11" fmla="*/ 0 h 1607"/>
                    <a:gd name="T12" fmla="*/ 1508 w 2034"/>
                    <a:gd name="T13" fmla="*/ 179 h 1607"/>
                    <a:gd name="T14" fmla="*/ 1562 w 2034"/>
                    <a:gd name="T15" fmla="*/ 374 h 1607"/>
                    <a:gd name="T16" fmla="*/ 127 w 2034"/>
                    <a:gd name="T17" fmla="*/ 852 h 1607"/>
                    <a:gd name="T18" fmla="*/ 0 w 2034"/>
                    <a:gd name="T19" fmla="*/ 1139 h 1607"/>
                    <a:gd name="T20" fmla="*/ 103 w 2034"/>
                    <a:gd name="T21" fmla="*/ 1422 h 1607"/>
                    <a:gd name="T22" fmla="*/ 325 w 2034"/>
                    <a:gd name="T23" fmla="*/ 1607 h 1607"/>
                    <a:gd name="T24" fmla="*/ 335 w 2034"/>
                    <a:gd name="T25" fmla="*/ 1463 h 1607"/>
                    <a:gd name="T26" fmla="*/ 182 w 2034"/>
                    <a:gd name="T27" fmla="*/ 1325 h 1607"/>
                    <a:gd name="T28" fmla="*/ 127 w 2034"/>
                    <a:gd name="T29" fmla="*/ 1121 h 1607"/>
                    <a:gd name="T30" fmla="*/ 127 w 2034"/>
                    <a:gd name="T31" fmla="*/ 1121 h 16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34" h="1607">
                      <a:moveTo>
                        <a:pt x="127" y="1121"/>
                      </a:moveTo>
                      <a:lnTo>
                        <a:pt x="200" y="950"/>
                      </a:lnTo>
                      <a:lnTo>
                        <a:pt x="1679" y="461"/>
                      </a:lnTo>
                      <a:lnTo>
                        <a:pt x="1630" y="307"/>
                      </a:lnTo>
                      <a:lnTo>
                        <a:pt x="1952" y="198"/>
                      </a:lnTo>
                      <a:lnTo>
                        <a:pt x="2034" y="0"/>
                      </a:lnTo>
                      <a:lnTo>
                        <a:pt x="1508" y="179"/>
                      </a:lnTo>
                      <a:lnTo>
                        <a:pt x="1562" y="374"/>
                      </a:lnTo>
                      <a:lnTo>
                        <a:pt x="127" y="852"/>
                      </a:lnTo>
                      <a:lnTo>
                        <a:pt x="0" y="1139"/>
                      </a:lnTo>
                      <a:lnTo>
                        <a:pt x="103" y="1422"/>
                      </a:lnTo>
                      <a:lnTo>
                        <a:pt x="325" y="1607"/>
                      </a:lnTo>
                      <a:lnTo>
                        <a:pt x="335" y="1463"/>
                      </a:lnTo>
                      <a:lnTo>
                        <a:pt x="182" y="1325"/>
                      </a:lnTo>
                      <a:lnTo>
                        <a:pt x="127" y="1121"/>
                      </a:lnTo>
                      <a:lnTo>
                        <a:pt x="127" y="11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63" name="Freeform 387"/>
                <p:cNvSpPr>
                  <a:spLocks/>
                </p:cNvSpPr>
                <p:nvPr/>
              </p:nvSpPr>
              <p:spPr bwMode="auto">
                <a:xfrm>
                  <a:off x="3833" y="2912"/>
                  <a:ext cx="270" cy="110"/>
                </a:xfrm>
                <a:custGeom>
                  <a:avLst/>
                  <a:gdLst>
                    <a:gd name="T0" fmla="*/ 0 w 1886"/>
                    <a:gd name="T1" fmla="*/ 631 h 768"/>
                    <a:gd name="T2" fmla="*/ 156 w 1886"/>
                    <a:gd name="T3" fmla="*/ 431 h 768"/>
                    <a:gd name="T4" fmla="*/ 286 w 1886"/>
                    <a:gd name="T5" fmla="*/ 580 h 768"/>
                    <a:gd name="T6" fmla="*/ 453 w 1886"/>
                    <a:gd name="T7" fmla="*/ 318 h 768"/>
                    <a:gd name="T8" fmla="*/ 580 w 1886"/>
                    <a:gd name="T9" fmla="*/ 490 h 768"/>
                    <a:gd name="T10" fmla="*/ 749 w 1886"/>
                    <a:gd name="T11" fmla="*/ 218 h 768"/>
                    <a:gd name="T12" fmla="*/ 863 w 1886"/>
                    <a:gd name="T13" fmla="*/ 403 h 768"/>
                    <a:gd name="T14" fmla="*/ 1024 w 1886"/>
                    <a:gd name="T15" fmla="*/ 122 h 768"/>
                    <a:gd name="T16" fmla="*/ 1168 w 1886"/>
                    <a:gd name="T17" fmla="*/ 308 h 768"/>
                    <a:gd name="T18" fmla="*/ 1334 w 1886"/>
                    <a:gd name="T19" fmla="*/ 44 h 768"/>
                    <a:gd name="T20" fmla="*/ 1465 w 1886"/>
                    <a:gd name="T21" fmla="*/ 0 h 768"/>
                    <a:gd name="T22" fmla="*/ 1529 w 1886"/>
                    <a:gd name="T23" fmla="*/ 188 h 768"/>
                    <a:gd name="T24" fmla="*/ 1822 w 1886"/>
                    <a:gd name="T25" fmla="*/ 59 h 768"/>
                    <a:gd name="T26" fmla="*/ 1886 w 1886"/>
                    <a:gd name="T27" fmla="*/ 206 h 768"/>
                    <a:gd name="T28" fmla="*/ 1465 w 1886"/>
                    <a:gd name="T29" fmla="*/ 380 h 768"/>
                    <a:gd name="T30" fmla="*/ 1391 w 1886"/>
                    <a:gd name="T31" fmla="*/ 135 h 768"/>
                    <a:gd name="T32" fmla="*/ 1177 w 1886"/>
                    <a:gd name="T33" fmla="*/ 499 h 768"/>
                    <a:gd name="T34" fmla="*/ 1028 w 1886"/>
                    <a:gd name="T35" fmla="*/ 299 h 768"/>
                    <a:gd name="T36" fmla="*/ 872 w 1886"/>
                    <a:gd name="T37" fmla="*/ 599 h 768"/>
                    <a:gd name="T38" fmla="*/ 745 w 1886"/>
                    <a:gd name="T39" fmla="*/ 389 h 768"/>
                    <a:gd name="T40" fmla="*/ 596 w 1886"/>
                    <a:gd name="T41" fmla="*/ 663 h 768"/>
                    <a:gd name="T42" fmla="*/ 470 w 1886"/>
                    <a:gd name="T43" fmla="*/ 480 h 768"/>
                    <a:gd name="T44" fmla="*/ 317 w 1886"/>
                    <a:gd name="T45" fmla="*/ 763 h 768"/>
                    <a:gd name="T46" fmla="*/ 161 w 1886"/>
                    <a:gd name="T47" fmla="*/ 576 h 768"/>
                    <a:gd name="T48" fmla="*/ 37 w 1886"/>
                    <a:gd name="T49" fmla="*/ 768 h 768"/>
                    <a:gd name="T50" fmla="*/ 0 w 1886"/>
                    <a:gd name="T51" fmla="*/ 631 h 768"/>
                    <a:gd name="T52" fmla="*/ 0 w 1886"/>
                    <a:gd name="T53" fmla="*/ 631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886" h="768">
                      <a:moveTo>
                        <a:pt x="0" y="631"/>
                      </a:moveTo>
                      <a:lnTo>
                        <a:pt x="156" y="431"/>
                      </a:lnTo>
                      <a:lnTo>
                        <a:pt x="286" y="580"/>
                      </a:lnTo>
                      <a:lnTo>
                        <a:pt x="453" y="318"/>
                      </a:lnTo>
                      <a:lnTo>
                        <a:pt x="580" y="490"/>
                      </a:lnTo>
                      <a:lnTo>
                        <a:pt x="749" y="218"/>
                      </a:lnTo>
                      <a:lnTo>
                        <a:pt x="863" y="403"/>
                      </a:lnTo>
                      <a:lnTo>
                        <a:pt x="1024" y="122"/>
                      </a:lnTo>
                      <a:lnTo>
                        <a:pt x="1168" y="308"/>
                      </a:lnTo>
                      <a:lnTo>
                        <a:pt x="1334" y="44"/>
                      </a:lnTo>
                      <a:lnTo>
                        <a:pt x="1465" y="0"/>
                      </a:lnTo>
                      <a:lnTo>
                        <a:pt x="1529" y="188"/>
                      </a:lnTo>
                      <a:lnTo>
                        <a:pt x="1822" y="59"/>
                      </a:lnTo>
                      <a:lnTo>
                        <a:pt x="1886" y="206"/>
                      </a:lnTo>
                      <a:lnTo>
                        <a:pt x="1465" y="380"/>
                      </a:lnTo>
                      <a:lnTo>
                        <a:pt x="1391" y="135"/>
                      </a:lnTo>
                      <a:lnTo>
                        <a:pt x="1177" y="499"/>
                      </a:lnTo>
                      <a:lnTo>
                        <a:pt x="1028" y="299"/>
                      </a:lnTo>
                      <a:lnTo>
                        <a:pt x="872" y="599"/>
                      </a:lnTo>
                      <a:lnTo>
                        <a:pt x="745" y="389"/>
                      </a:lnTo>
                      <a:lnTo>
                        <a:pt x="596" y="663"/>
                      </a:lnTo>
                      <a:lnTo>
                        <a:pt x="470" y="480"/>
                      </a:lnTo>
                      <a:lnTo>
                        <a:pt x="317" y="763"/>
                      </a:lnTo>
                      <a:lnTo>
                        <a:pt x="161" y="576"/>
                      </a:lnTo>
                      <a:lnTo>
                        <a:pt x="37" y="768"/>
                      </a:lnTo>
                      <a:lnTo>
                        <a:pt x="0" y="631"/>
                      </a:lnTo>
                      <a:lnTo>
                        <a:pt x="0" y="6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64" name="Freeform 388"/>
                <p:cNvSpPr>
                  <a:spLocks/>
                </p:cNvSpPr>
                <p:nvPr/>
              </p:nvSpPr>
              <p:spPr bwMode="auto">
                <a:xfrm>
                  <a:off x="4057" y="2735"/>
                  <a:ext cx="212" cy="232"/>
                </a:xfrm>
                <a:custGeom>
                  <a:avLst/>
                  <a:gdLst>
                    <a:gd name="T0" fmla="*/ 197 w 1482"/>
                    <a:gd name="T1" fmla="*/ 1445 h 1621"/>
                    <a:gd name="T2" fmla="*/ 343 w 1482"/>
                    <a:gd name="T3" fmla="*/ 1530 h 1621"/>
                    <a:gd name="T4" fmla="*/ 526 w 1482"/>
                    <a:gd name="T5" fmla="*/ 1601 h 1621"/>
                    <a:gd name="T6" fmla="*/ 720 w 1482"/>
                    <a:gd name="T7" fmla="*/ 1621 h 1621"/>
                    <a:gd name="T8" fmla="*/ 913 w 1482"/>
                    <a:gd name="T9" fmla="*/ 1593 h 1621"/>
                    <a:gd name="T10" fmla="*/ 1094 w 1482"/>
                    <a:gd name="T11" fmla="*/ 1514 h 1621"/>
                    <a:gd name="T12" fmla="*/ 1249 w 1482"/>
                    <a:gd name="T13" fmla="*/ 1391 h 1621"/>
                    <a:gd name="T14" fmla="*/ 1370 w 1482"/>
                    <a:gd name="T15" fmla="*/ 1230 h 1621"/>
                    <a:gd name="T16" fmla="*/ 1450 w 1482"/>
                    <a:gd name="T17" fmla="*/ 1046 h 1621"/>
                    <a:gd name="T18" fmla="*/ 1482 w 1482"/>
                    <a:gd name="T19" fmla="*/ 845 h 1621"/>
                    <a:gd name="T20" fmla="*/ 1465 w 1482"/>
                    <a:gd name="T21" fmla="*/ 643 h 1621"/>
                    <a:gd name="T22" fmla="*/ 1401 w 1482"/>
                    <a:gd name="T23" fmla="*/ 450 h 1621"/>
                    <a:gd name="T24" fmla="*/ 1293 w 1482"/>
                    <a:gd name="T25" fmla="*/ 281 h 1621"/>
                    <a:gd name="T26" fmla="*/ 1148 w 1482"/>
                    <a:gd name="T27" fmla="*/ 145 h 1621"/>
                    <a:gd name="T28" fmla="*/ 975 w 1482"/>
                    <a:gd name="T29" fmla="*/ 51 h 1621"/>
                    <a:gd name="T30" fmla="*/ 785 w 1482"/>
                    <a:gd name="T31" fmla="*/ 4 h 1621"/>
                    <a:gd name="T32" fmla="*/ 590 w 1482"/>
                    <a:gd name="T33" fmla="*/ 9 h 1621"/>
                    <a:gd name="T34" fmla="*/ 402 w 1482"/>
                    <a:gd name="T35" fmla="*/ 64 h 1621"/>
                    <a:gd name="T36" fmla="*/ 233 w 1482"/>
                    <a:gd name="T37" fmla="*/ 165 h 1621"/>
                    <a:gd name="T38" fmla="*/ 94 w 1482"/>
                    <a:gd name="T39" fmla="*/ 308 h 1621"/>
                    <a:gd name="T40" fmla="*/ 0 w 1482"/>
                    <a:gd name="T41" fmla="*/ 465 h 1621"/>
                    <a:gd name="T42" fmla="*/ 192 w 1482"/>
                    <a:gd name="T43" fmla="*/ 404 h 1621"/>
                    <a:gd name="T44" fmla="*/ 305 w 1482"/>
                    <a:gd name="T45" fmla="*/ 283 h 1621"/>
                    <a:gd name="T46" fmla="*/ 441 w 1482"/>
                    <a:gd name="T47" fmla="*/ 196 h 1621"/>
                    <a:gd name="T48" fmla="*/ 597 w 1482"/>
                    <a:gd name="T49" fmla="*/ 146 h 1621"/>
                    <a:gd name="T50" fmla="*/ 758 w 1482"/>
                    <a:gd name="T51" fmla="*/ 138 h 1621"/>
                    <a:gd name="T52" fmla="*/ 915 w 1482"/>
                    <a:gd name="T53" fmla="*/ 172 h 1621"/>
                    <a:gd name="T54" fmla="*/ 1060 w 1482"/>
                    <a:gd name="T55" fmla="*/ 246 h 1621"/>
                    <a:gd name="T56" fmla="*/ 1183 w 1482"/>
                    <a:gd name="T57" fmla="*/ 356 h 1621"/>
                    <a:gd name="T58" fmla="*/ 1276 w 1482"/>
                    <a:gd name="T59" fmla="*/ 493 h 1621"/>
                    <a:gd name="T60" fmla="*/ 1333 w 1482"/>
                    <a:gd name="T61" fmla="*/ 650 h 1621"/>
                    <a:gd name="T62" fmla="*/ 1351 w 1482"/>
                    <a:gd name="T63" fmla="*/ 817 h 1621"/>
                    <a:gd name="T64" fmla="*/ 1328 w 1482"/>
                    <a:gd name="T65" fmla="*/ 984 h 1621"/>
                    <a:gd name="T66" fmla="*/ 1266 w 1482"/>
                    <a:gd name="T67" fmla="*/ 1139 h 1621"/>
                    <a:gd name="T68" fmla="*/ 1169 w 1482"/>
                    <a:gd name="T69" fmla="*/ 1274 h 1621"/>
                    <a:gd name="T70" fmla="*/ 1043 w 1482"/>
                    <a:gd name="T71" fmla="*/ 1379 h 1621"/>
                    <a:gd name="T72" fmla="*/ 895 w 1482"/>
                    <a:gd name="T73" fmla="*/ 1448 h 1621"/>
                    <a:gd name="T74" fmla="*/ 737 w 1482"/>
                    <a:gd name="T75" fmla="*/ 1476 h 1621"/>
                    <a:gd name="T76" fmla="*/ 576 w 1482"/>
                    <a:gd name="T77" fmla="*/ 1463 h 1621"/>
                    <a:gd name="T78" fmla="*/ 423 w 1482"/>
                    <a:gd name="T79" fmla="*/ 1409 h 1621"/>
                    <a:gd name="T80" fmla="*/ 288 w 1482"/>
                    <a:gd name="T81" fmla="*/ 1317 h 1621"/>
                    <a:gd name="T82" fmla="*/ 125 w 1482"/>
                    <a:gd name="T83" fmla="*/ 1378 h 1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482" h="1621">
                      <a:moveTo>
                        <a:pt x="125" y="1378"/>
                      </a:moveTo>
                      <a:lnTo>
                        <a:pt x="197" y="1445"/>
                      </a:lnTo>
                      <a:lnTo>
                        <a:pt x="259" y="1478"/>
                      </a:lnTo>
                      <a:lnTo>
                        <a:pt x="343" y="1530"/>
                      </a:lnTo>
                      <a:lnTo>
                        <a:pt x="433" y="1571"/>
                      </a:lnTo>
                      <a:lnTo>
                        <a:pt x="526" y="1601"/>
                      </a:lnTo>
                      <a:lnTo>
                        <a:pt x="622" y="1618"/>
                      </a:lnTo>
                      <a:lnTo>
                        <a:pt x="720" y="1621"/>
                      </a:lnTo>
                      <a:lnTo>
                        <a:pt x="817" y="1614"/>
                      </a:lnTo>
                      <a:lnTo>
                        <a:pt x="913" y="1593"/>
                      </a:lnTo>
                      <a:lnTo>
                        <a:pt x="1006" y="1559"/>
                      </a:lnTo>
                      <a:lnTo>
                        <a:pt x="1094" y="1514"/>
                      </a:lnTo>
                      <a:lnTo>
                        <a:pt x="1175" y="1457"/>
                      </a:lnTo>
                      <a:lnTo>
                        <a:pt x="1249" y="1391"/>
                      </a:lnTo>
                      <a:lnTo>
                        <a:pt x="1314" y="1314"/>
                      </a:lnTo>
                      <a:lnTo>
                        <a:pt x="1370" y="1230"/>
                      </a:lnTo>
                      <a:lnTo>
                        <a:pt x="1415" y="1140"/>
                      </a:lnTo>
                      <a:lnTo>
                        <a:pt x="1450" y="1046"/>
                      </a:lnTo>
                      <a:lnTo>
                        <a:pt x="1472" y="946"/>
                      </a:lnTo>
                      <a:lnTo>
                        <a:pt x="1482" y="845"/>
                      </a:lnTo>
                      <a:lnTo>
                        <a:pt x="1480" y="743"/>
                      </a:lnTo>
                      <a:lnTo>
                        <a:pt x="1465" y="643"/>
                      </a:lnTo>
                      <a:lnTo>
                        <a:pt x="1439" y="544"/>
                      </a:lnTo>
                      <a:lnTo>
                        <a:pt x="1401" y="450"/>
                      </a:lnTo>
                      <a:lnTo>
                        <a:pt x="1352" y="362"/>
                      </a:lnTo>
                      <a:lnTo>
                        <a:pt x="1293" y="281"/>
                      </a:lnTo>
                      <a:lnTo>
                        <a:pt x="1224" y="208"/>
                      </a:lnTo>
                      <a:lnTo>
                        <a:pt x="1148" y="145"/>
                      </a:lnTo>
                      <a:lnTo>
                        <a:pt x="1064" y="92"/>
                      </a:lnTo>
                      <a:lnTo>
                        <a:pt x="975" y="51"/>
                      </a:lnTo>
                      <a:lnTo>
                        <a:pt x="881" y="22"/>
                      </a:lnTo>
                      <a:lnTo>
                        <a:pt x="785" y="4"/>
                      </a:lnTo>
                      <a:lnTo>
                        <a:pt x="687" y="0"/>
                      </a:lnTo>
                      <a:lnTo>
                        <a:pt x="590" y="9"/>
                      </a:lnTo>
                      <a:lnTo>
                        <a:pt x="494" y="30"/>
                      </a:lnTo>
                      <a:lnTo>
                        <a:pt x="402" y="64"/>
                      </a:lnTo>
                      <a:lnTo>
                        <a:pt x="315" y="109"/>
                      </a:lnTo>
                      <a:lnTo>
                        <a:pt x="233" y="165"/>
                      </a:lnTo>
                      <a:lnTo>
                        <a:pt x="159" y="232"/>
                      </a:lnTo>
                      <a:lnTo>
                        <a:pt x="94" y="308"/>
                      </a:lnTo>
                      <a:lnTo>
                        <a:pt x="38" y="391"/>
                      </a:lnTo>
                      <a:lnTo>
                        <a:pt x="0" y="465"/>
                      </a:lnTo>
                      <a:lnTo>
                        <a:pt x="147" y="475"/>
                      </a:lnTo>
                      <a:lnTo>
                        <a:pt x="192" y="404"/>
                      </a:lnTo>
                      <a:lnTo>
                        <a:pt x="244" y="341"/>
                      </a:lnTo>
                      <a:lnTo>
                        <a:pt x="305" y="283"/>
                      </a:lnTo>
                      <a:lnTo>
                        <a:pt x="371" y="235"/>
                      </a:lnTo>
                      <a:lnTo>
                        <a:pt x="441" y="196"/>
                      </a:lnTo>
                      <a:lnTo>
                        <a:pt x="517" y="166"/>
                      </a:lnTo>
                      <a:lnTo>
                        <a:pt x="597" y="146"/>
                      </a:lnTo>
                      <a:lnTo>
                        <a:pt x="676" y="137"/>
                      </a:lnTo>
                      <a:lnTo>
                        <a:pt x="758" y="138"/>
                      </a:lnTo>
                      <a:lnTo>
                        <a:pt x="838" y="150"/>
                      </a:lnTo>
                      <a:lnTo>
                        <a:pt x="915" y="172"/>
                      </a:lnTo>
                      <a:lnTo>
                        <a:pt x="990" y="204"/>
                      </a:lnTo>
                      <a:lnTo>
                        <a:pt x="1060" y="246"/>
                      </a:lnTo>
                      <a:lnTo>
                        <a:pt x="1125" y="298"/>
                      </a:lnTo>
                      <a:lnTo>
                        <a:pt x="1183" y="356"/>
                      </a:lnTo>
                      <a:lnTo>
                        <a:pt x="1234" y="421"/>
                      </a:lnTo>
                      <a:lnTo>
                        <a:pt x="1276" y="493"/>
                      </a:lnTo>
                      <a:lnTo>
                        <a:pt x="1309" y="570"/>
                      </a:lnTo>
                      <a:lnTo>
                        <a:pt x="1333" y="650"/>
                      </a:lnTo>
                      <a:lnTo>
                        <a:pt x="1346" y="734"/>
                      </a:lnTo>
                      <a:lnTo>
                        <a:pt x="1351" y="817"/>
                      </a:lnTo>
                      <a:lnTo>
                        <a:pt x="1344" y="902"/>
                      </a:lnTo>
                      <a:lnTo>
                        <a:pt x="1328" y="984"/>
                      </a:lnTo>
                      <a:lnTo>
                        <a:pt x="1301" y="1063"/>
                      </a:lnTo>
                      <a:lnTo>
                        <a:pt x="1266" y="1139"/>
                      </a:lnTo>
                      <a:lnTo>
                        <a:pt x="1222" y="1209"/>
                      </a:lnTo>
                      <a:lnTo>
                        <a:pt x="1169" y="1274"/>
                      </a:lnTo>
                      <a:lnTo>
                        <a:pt x="1109" y="1330"/>
                      </a:lnTo>
                      <a:lnTo>
                        <a:pt x="1043" y="1379"/>
                      </a:lnTo>
                      <a:lnTo>
                        <a:pt x="972" y="1418"/>
                      </a:lnTo>
                      <a:lnTo>
                        <a:pt x="895" y="1448"/>
                      </a:lnTo>
                      <a:lnTo>
                        <a:pt x="817" y="1468"/>
                      </a:lnTo>
                      <a:lnTo>
                        <a:pt x="737" y="1476"/>
                      </a:lnTo>
                      <a:lnTo>
                        <a:pt x="656" y="1476"/>
                      </a:lnTo>
                      <a:lnTo>
                        <a:pt x="576" y="1463"/>
                      </a:lnTo>
                      <a:lnTo>
                        <a:pt x="498" y="1441"/>
                      </a:lnTo>
                      <a:lnTo>
                        <a:pt x="423" y="1409"/>
                      </a:lnTo>
                      <a:lnTo>
                        <a:pt x="353" y="1368"/>
                      </a:lnTo>
                      <a:lnTo>
                        <a:pt x="288" y="1317"/>
                      </a:lnTo>
                      <a:lnTo>
                        <a:pt x="254" y="1298"/>
                      </a:lnTo>
                      <a:lnTo>
                        <a:pt x="125" y="1378"/>
                      </a:lnTo>
                      <a:lnTo>
                        <a:pt x="125" y="13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65" name="Freeform 389"/>
                <p:cNvSpPr>
                  <a:spLocks/>
                </p:cNvSpPr>
                <p:nvPr/>
              </p:nvSpPr>
              <p:spPr bwMode="auto">
                <a:xfrm>
                  <a:off x="3816" y="2863"/>
                  <a:ext cx="240" cy="121"/>
                </a:xfrm>
                <a:custGeom>
                  <a:avLst/>
                  <a:gdLst>
                    <a:gd name="T0" fmla="*/ 0 w 1676"/>
                    <a:gd name="T1" fmla="*/ 638 h 843"/>
                    <a:gd name="T2" fmla="*/ 64 w 1676"/>
                    <a:gd name="T3" fmla="*/ 528 h 843"/>
                    <a:gd name="T4" fmla="*/ 1622 w 1676"/>
                    <a:gd name="T5" fmla="*/ 0 h 843"/>
                    <a:gd name="T6" fmla="*/ 1676 w 1676"/>
                    <a:gd name="T7" fmla="*/ 216 h 843"/>
                    <a:gd name="T8" fmla="*/ 1414 w 1676"/>
                    <a:gd name="T9" fmla="*/ 310 h 843"/>
                    <a:gd name="T10" fmla="*/ 1281 w 1676"/>
                    <a:gd name="T11" fmla="*/ 534 h 843"/>
                    <a:gd name="T12" fmla="*/ 1147 w 1676"/>
                    <a:gd name="T13" fmla="*/ 386 h 843"/>
                    <a:gd name="T14" fmla="*/ 991 w 1676"/>
                    <a:gd name="T15" fmla="*/ 638 h 843"/>
                    <a:gd name="T16" fmla="*/ 877 w 1676"/>
                    <a:gd name="T17" fmla="*/ 474 h 843"/>
                    <a:gd name="T18" fmla="*/ 696 w 1676"/>
                    <a:gd name="T19" fmla="*/ 718 h 843"/>
                    <a:gd name="T20" fmla="*/ 564 w 1676"/>
                    <a:gd name="T21" fmla="*/ 563 h 843"/>
                    <a:gd name="T22" fmla="*/ 399 w 1676"/>
                    <a:gd name="T23" fmla="*/ 818 h 843"/>
                    <a:gd name="T24" fmla="*/ 258 w 1676"/>
                    <a:gd name="T25" fmla="*/ 663 h 843"/>
                    <a:gd name="T26" fmla="*/ 136 w 1676"/>
                    <a:gd name="T27" fmla="*/ 843 h 843"/>
                    <a:gd name="T28" fmla="*/ 15 w 1676"/>
                    <a:gd name="T29" fmla="*/ 713 h 843"/>
                    <a:gd name="T30" fmla="*/ 1430 w 1676"/>
                    <a:gd name="T31" fmla="*/ 232 h 843"/>
                    <a:gd name="T32" fmla="*/ 1524 w 1676"/>
                    <a:gd name="T33" fmla="*/ 99 h 843"/>
                    <a:gd name="T34" fmla="*/ 0 w 1676"/>
                    <a:gd name="T35" fmla="*/ 638 h 843"/>
                    <a:gd name="T36" fmla="*/ 0 w 1676"/>
                    <a:gd name="T37" fmla="*/ 638 h 8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76" h="843">
                      <a:moveTo>
                        <a:pt x="0" y="638"/>
                      </a:moveTo>
                      <a:lnTo>
                        <a:pt x="64" y="528"/>
                      </a:lnTo>
                      <a:lnTo>
                        <a:pt x="1622" y="0"/>
                      </a:lnTo>
                      <a:lnTo>
                        <a:pt x="1676" y="216"/>
                      </a:lnTo>
                      <a:lnTo>
                        <a:pt x="1414" y="310"/>
                      </a:lnTo>
                      <a:lnTo>
                        <a:pt x="1281" y="534"/>
                      </a:lnTo>
                      <a:lnTo>
                        <a:pt x="1147" y="386"/>
                      </a:lnTo>
                      <a:lnTo>
                        <a:pt x="991" y="638"/>
                      </a:lnTo>
                      <a:lnTo>
                        <a:pt x="877" y="474"/>
                      </a:lnTo>
                      <a:lnTo>
                        <a:pt x="696" y="718"/>
                      </a:lnTo>
                      <a:lnTo>
                        <a:pt x="564" y="563"/>
                      </a:lnTo>
                      <a:lnTo>
                        <a:pt x="399" y="818"/>
                      </a:lnTo>
                      <a:lnTo>
                        <a:pt x="258" y="663"/>
                      </a:lnTo>
                      <a:lnTo>
                        <a:pt x="136" y="843"/>
                      </a:lnTo>
                      <a:lnTo>
                        <a:pt x="15" y="713"/>
                      </a:lnTo>
                      <a:lnTo>
                        <a:pt x="1430" y="232"/>
                      </a:lnTo>
                      <a:lnTo>
                        <a:pt x="1524" y="99"/>
                      </a:lnTo>
                      <a:lnTo>
                        <a:pt x="0" y="638"/>
                      </a:lnTo>
                      <a:lnTo>
                        <a:pt x="0" y="638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66" name="Freeform 390"/>
                <p:cNvSpPr>
                  <a:spLocks/>
                </p:cNvSpPr>
                <p:nvPr/>
              </p:nvSpPr>
              <p:spPr bwMode="auto">
                <a:xfrm>
                  <a:off x="4078" y="2765"/>
                  <a:ext cx="157" cy="167"/>
                </a:xfrm>
                <a:custGeom>
                  <a:avLst/>
                  <a:gdLst>
                    <a:gd name="T0" fmla="*/ 1078 w 1102"/>
                    <a:gd name="T1" fmla="*/ 412 h 1168"/>
                    <a:gd name="T2" fmla="*/ 1102 w 1102"/>
                    <a:gd name="T3" fmla="*/ 556 h 1168"/>
                    <a:gd name="T4" fmla="*/ 1091 w 1102"/>
                    <a:gd name="T5" fmla="*/ 701 h 1168"/>
                    <a:gd name="T6" fmla="*/ 1046 w 1102"/>
                    <a:gd name="T7" fmla="*/ 840 h 1168"/>
                    <a:gd name="T8" fmla="*/ 969 w 1102"/>
                    <a:gd name="T9" fmla="*/ 962 h 1168"/>
                    <a:gd name="T10" fmla="*/ 865 w 1102"/>
                    <a:gd name="T11" fmla="*/ 1061 h 1168"/>
                    <a:gd name="T12" fmla="*/ 741 w 1102"/>
                    <a:gd name="T13" fmla="*/ 1129 h 1168"/>
                    <a:gd name="T14" fmla="*/ 605 w 1102"/>
                    <a:gd name="T15" fmla="*/ 1163 h 1168"/>
                    <a:gd name="T16" fmla="*/ 464 w 1102"/>
                    <a:gd name="T17" fmla="*/ 1162 h 1168"/>
                    <a:gd name="T18" fmla="*/ 328 w 1102"/>
                    <a:gd name="T19" fmla="*/ 1124 h 1168"/>
                    <a:gd name="T20" fmla="*/ 153 w 1102"/>
                    <a:gd name="T21" fmla="*/ 1003 h 1168"/>
                    <a:gd name="T22" fmla="*/ 19 w 1102"/>
                    <a:gd name="T23" fmla="*/ 812 h 1168"/>
                    <a:gd name="T24" fmla="*/ 0 w 1102"/>
                    <a:gd name="T25" fmla="*/ 560 h 1168"/>
                    <a:gd name="T26" fmla="*/ 31 w 1102"/>
                    <a:gd name="T27" fmla="*/ 356 h 1168"/>
                    <a:gd name="T28" fmla="*/ 126 w 1102"/>
                    <a:gd name="T29" fmla="*/ 181 h 1168"/>
                    <a:gd name="T30" fmla="*/ 280 w 1102"/>
                    <a:gd name="T31" fmla="*/ 68 h 1168"/>
                    <a:gd name="T32" fmla="*/ 411 w 1102"/>
                    <a:gd name="T33" fmla="*/ 16 h 1168"/>
                    <a:gd name="T34" fmla="*/ 551 w 1102"/>
                    <a:gd name="T35" fmla="*/ 0 h 1168"/>
                    <a:gd name="T36" fmla="*/ 690 w 1102"/>
                    <a:gd name="T37" fmla="*/ 21 h 1168"/>
                    <a:gd name="T38" fmla="*/ 820 w 1102"/>
                    <a:gd name="T39" fmla="*/ 76 h 1168"/>
                    <a:gd name="T40" fmla="*/ 932 w 1102"/>
                    <a:gd name="T41" fmla="*/ 164 h 1168"/>
                    <a:gd name="T42" fmla="*/ 1021 w 1102"/>
                    <a:gd name="T43" fmla="*/ 278 h 1168"/>
                    <a:gd name="T44" fmla="*/ 884 w 1102"/>
                    <a:gd name="T45" fmla="*/ 374 h 1168"/>
                    <a:gd name="T46" fmla="*/ 849 w 1102"/>
                    <a:gd name="T47" fmla="*/ 338 h 1168"/>
                    <a:gd name="T48" fmla="*/ 806 w 1102"/>
                    <a:gd name="T49" fmla="*/ 314 h 1168"/>
                    <a:gd name="T50" fmla="*/ 758 w 1102"/>
                    <a:gd name="T51" fmla="*/ 301 h 1168"/>
                    <a:gd name="T52" fmla="*/ 710 w 1102"/>
                    <a:gd name="T53" fmla="*/ 300 h 1168"/>
                    <a:gd name="T54" fmla="*/ 662 w 1102"/>
                    <a:gd name="T55" fmla="*/ 313 h 1168"/>
                    <a:gd name="T56" fmla="*/ 618 w 1102"/>
                    <a:gd name="T57" fmla="*/ 337 h 1168"/>
                    <a:gd name="T58" fmla="*/ 583 w 1102"/>
                    <a:gd name="T59" fmla="*/ 371 h 1168"/>
                    <a:gd name="T60" fmla="*/ 557 w 1102"/>
                    <a:gd name="T61" fmla="*/ 415 h 1168"/>
                    <a:gd name="T62" fmla="*/ 541 w 1102"/>
                    <a:gd name="T63" fmla="*/ 464 h 1168"/>
                    <a:gd name="T64" fmla="*/ 538 w 1102"/>
                    <a:gd name="T65" fmla="*/ 514 h 1168"/>
                    <a:gd name="T66" fmla="*/ 547 w 1102"/>
                    <a:gd name="T67" fmla="*/ 565 h 1168"/>
                    <a:gd name="T68" fmla="*/ 568 w 1102"/>
                    <a:gd name="T69" fmla="*/ 611 h 1168"/>
                    <a:gd name="T70" fmla="*/ 598 w 1102"/>
                    <a:gd name="T71" fmla="*/ 650 h 1168"/>
                    <a:gd name="T72" fmla="*/ 637 w 1102"/>
                    <a:gd name="T73" fmla="*/ 680 h 1168"/>
                    <a:gd name="T74" fmla="*/ 683 w 1102"/>
                    <a:gd name="T75" fmla="*/ 700 h 1168"/>
                    <a:gd name="T76" fmla="*/ 732 w 1102"/>
                    <a:gd name="T77" fmla="*/ 706 h 1168"/>
                    <a:gd name="T78" fmla="*/ 780 w 1102"/>
                    <a:gd name="T79" fmla="*/ 700 h 1168"/>
                    <a:gd name="T80" fmla="*/ 827 w 1102"/>
                    <a:gd name="T81" fmla="*/ 681 h 1168"/>
                    <a:gd name="T82" fmla="*/ 865 w 1102"/>
                    <a:gd name="T83" fmla="*/ 651 h 1168"/>
                    <a:gd name="T84" fmla="*/ 897 w 1102"/>
                    <a:gd name="T85" fmla="*/ 613 h 1168"/>
                    <a:gd name="T86" fmla="*/ 918 w 1102"/>
                    <a:gd name="T87" fmla="*/ 567 h 1168"/>
                    <a:gd name="T88" fmla="*/ 928 w 1102"/>
                    <a:gd name="T89" fmla="*/ 516 h 1168"/>
                    <a:gd name="T90" fmla="*/ 925 w 1102"/>
                    <a:gd name="T91" fmla="*/ 466 h 1168"/>
                    <a:gd name="T92" fmla="*/ 910 w 1102"/>
                    <a:gd name="T93" fmla="*/ 416 h 1168"/>
                    <a:gd name="T94" fmla="*/ 1056 w 1102"/>
                    <a:gd name="T95" fmla="*/ 353 h 1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02" h="1168">
                      <a:moveTo>
                        <a:pt x="1056" y="353"/>
                      </a:moveTo>
                      <a:lnTo>
                        <a:pt x="1078" y="412"/>
                      </a:lnTo>
                      <a:lnTo>
                        <a:pt x="1095" y="483"/>
                      </a:lnTo>
                      <a:lnTo>
                        <a:pt x="1102" y="556"/>
                      </a:lnTo>
                      <a:lnTo>
                        <a:pt x="1101" y="629"/>
                      </a:lnTo>
                      <a:lnTo>
                        <a:pt x="1091" y="701"/>
                      </a:lnTo>
                      <a:lnTo>
                        <a:pt x="1072" y="772"/>
                      </a:lnTo>
                      <a:lnTo>
                        <a:pt x="1046" y="840"/>
                      </a:lnTo>
                      <a:lnTo>
                        <a:pt x="1011" y="904"/>
                      </a:lnTo>
                      <a:lnTo>
                        <a:pt x="969" y="962"/>
                      </a:lnTo>
                      <a:lnTo>
                        <a:pt x="920" y="1015"/>
                      </a:lnTo>
                      <a:lnTo>
                        <a:pt x="865" y="1061"/>
                      </a:lnTo>
                      <a:lnTo>
                        <a:pt x="805" y="1100"/>
                      </a:lnTo>
                      <a:lnTo>
                        <a:pt x="741" y="1129"/>
                      </a:lnTo>
                      <a:lnTo>
                        <a:pt x="673" y="1151"/>
                      </a:lnTo>
                      <a:lnTo>
                        <a:pt x="605" y="1163"/>
                      </a:lnTo>
                      <a:lnTo>
                        <a:pt x="533" y="1168"/>
                      </a:lnTo>
                      <a:lnTo>
                        <a:pt x="464" y="1162"/>
                      </a:lnTo>
                      <a:lnTo>
                        <a:pt x="396" y="1147"/>
                      </a:lnTo>
                      <a:lnTo>
                        <a:pt x="328" y="1124"/>
                      </a:lnTo>
                      <a:lnTo>
                        <a:pt x="586" y="971"/>
                      </a:lnTo>
                      <a:lnTo>
                        <a:pt x="153" y="1003"/>
                      </a:lnTo>
                      <a:lnTo>
                        <a:pt x="444" y="782"/>
                      </a:lnTo>
                      <a:lnTo>
                        <a:pt x="19" y="812"/>
                      </a:lnTo>
                      <a:lnTo>
                        <a:pt x="358" y="566"/>
                      </a:lnTo>
                      <a:lnTo>
                        <a:pt x="0" y="560"/>
                      </a:lnTo>
                      <a:lnTo>
                        <a:pt x="338" y="366"/>
                      </a:lnTo>
                      <a:lnTo>
                        <a:pt x="31" y="356"/>
                      </a:lnTo>
                      <a:lnTo>
                        <a:pt x="368" y="186"/>
                      </a:lnTo>
                      <a:lnTo>
                        <a:pt x="126" y="181"/>
                      </a:lnTo>
                      <a:lnTo>
                        <a:pt x="219" y="107"/>
                      </a:lnTo>
                      <a:lnTo>
                        <a:pt x="280" y="68"/>
                      </a:lnTo>
                      <a:lnTo>
                        <a:pt x="344" y="37"/>
                      </a:lnTo>
                      <a:lnTo>
                        <a:pt x="411" y="16"/>
                      </a:lnTo>
                      <a:lnTo>
                        <a:pt x="481" y="3"/>
                      </a:lnTo>
                      <a:lnTo>
                        <a:pt x="551" y="0"/>
                      </a:lnTo>
                      <a:lnTo>
                        <a:pt x="621" y="5"/>
                      </a:lnTo>
                      <a:lnTo>
                        <a:pt x="690" y="21"/>
                      </a:lnTo>
                      <a:lnTo>
                        <a:pt x="756" y="44"/>
                      </a:lnTo>
                      <a:lnTo>
                        <a:pt x="820" y="76"/>
                      </a:lnTo>
                      <a:lnTo>
                        <a:pt x="878" y="116"/>
                      </a:lnTo>
                      <a:lnTo>
                        <a:pt x="932" y="164"/>
                      </a:lnTo>
                      <a:lnTo>
                        <a:pt x="980" y="219"/>
                      </a:lnTo>
                      <a:lnTo>
                        <a:pt x="1021" y="278"/>
                      </a:lnTo>
                      <a:lnTo>
                        <a:pt x="898" y="394"/>
                      </a:lnTo>
                      <a:lnTo>
                        <a:pt x="884" y="374"/>
                      </a:lnTo>
                      <a:lnTo>
                        <a:pt x="867" y="355"/>
                      </a:lnTo>
                      <a:lnTo>
                        <a:pt x="849" y="338"/>
                      </a:lnTo>
                      <a:lnTo>
                        <a:pt x="828" y="325"/>
                      </a:lnTo>
                      <a:lnTo>
                        <a:pt x="806" y="314"/>
                      </a:lnTo>
                      <a:lnTo>
                        <a:pt x="783" y="306"/>
                      </a:lnTo>
                      <a:lnTo>
                        <a:pt x="758" y="301"/>
                      </a:lnTo>
                      <a:lnTo>
                        <a:pt x="734" y="299"/>
                      </a:lnTo>
                      <a:lnTo>
                        <a:pt x="710" y="300"/>
                      </a:lnTo>
                      <a:lnTo>
                        <a:pt x="686" y="305"/>
                      </a:lnTo>
                      <a:lnTo>
                        <a:pt x="662" y="313"/>
                      </a:lnTo>
                      <a:lnTo>
                        <a:pt x="640" y="324"/>
                      </a:lnTo>
                      <a:lnTo>
                        <a:pt x="618" y="337"/>
                      </a:lnTo>
                      <a:lnTo>
                        <a:pt x="600" y="354"/>
                      </a:lnTo>
                      <a:lnTo>
                        <a:pt x="583" y="371"/>
                      </a:lnTo>
                      <a:lnTo>
                        <a:pt x="569" y="392"/>
                      </a:lnTo>
                      <a:lnTo>
                        <a:pt x="557" y="415"/>
                      </a:lnTo>
                      <a:lnTo>
                        <a:pt x="547" y="438"/>
                      </a:lnTo>
                      <a:lnTo>
                        <a:pt x="541" y="464"/>
                      </a:lnTo>
                      <a:lnTo>
                        <a:pt x="538" y="489"/>
                      </a:lnTo>
                      <a:lnTo>
                        <a:pt x="538" y="514"/>
                      </a:lnTo>
                      <a:lnTo>
                        <a:pt x="540" y="539"/>
                      </a:lnTo>
                      <a:lnTo>
                        <a:pt x="547" y="565"/>
                      </a:lnTo>
                      <a:lnTo>
                        <a:pt x="555" y="588"/>
                      </a:lnTo>
                      <a:lnTo>
                        <a:pt x="568" y="611"/>
                      </a:lnTo>
                      <a:lnTo>
                        <a:pt x="582" y="632"/>
                      </a:lnTo>
                      <a:lnTo>
                        <a:pt x="598" y="650"/>
                      </a:lnTo>
                      <a:lnTo>
                        <a:pt x="617" y="667"/>
                      </a:lnTo>
                      <a:lnTo>
                        <a:pt x="637" y="680"/>
                      </a:lnTo>
                      <a:lnTo>
                        <a:pt x="659" y="691"/>
                      </a:lnTo>
                      <a:lnTo>
                        <a:pt x="683" y="700"/>
                      </a:lnTo>
                      <a:lnTo>
                        <a:pt x="708" y="704"/>
                      </a:lnTo>
                      <a:lnTo>
                        <a:pt x="732" y="706"/>
                      </a:lnTo>
                      <a:lnTo>
                        <a:pt x="756" y="704"/>
                      </a:lnTo>
                      <a:lnTo>
                        <a:pt x="780" y="700"/>
                      </a:lnTo>
                      <a:lnTo>
                        <a:pt x="804" y="692"/>
                      </a:lnTo>
                      <a:lnTo>
                        <a:pt x="827" y="681"/>
                      </a:lnTo>
                      <a:lnTo>
                        <a:pt x="847" y="668"/>
                      </a:lnTo>
                      <a:lnTo>
                        <a:pt x="865" y="651"/>
                      </a:lnTo>
                      <a:lnTo>
                        <a:pt x="883" y="633"/>
                      </a:lnTo>
                      <a:lnTo>
                        <a:pt x="897" y="613"/>
                      </a:lnTo>
                      <a:lnTo>
                        <a:pt x="909" y="590"/>
                      </a:lnTo>
                      <a:lnTo>
                        <a:pt x="918" y="567"/>
                      </a:lnTo>
                      <a:lnTo>
                        <a:pt x="925" y="542"/>
                      </a:lnTo>
                      <a:lnTo>
                        <a:pt x="928" y="516"/>
                      </a:lnTo>
                      <a:lnTo>
                        <a:pt x="928" y="491"/>
                      </a:lnTo>
                      <a:lnTo>
                        <a:pt x="925" y="466"/>
                      </a:lnTo>
                      <a:lnTo>
                        <a:pt x="919" y="441"/>
                      </a:lnTo>
                      <a:lnTo>
                        <a:pt x="910" y="416"/>
                      </a:lnTo>
                      <a:lnTo>
                        <a:pt x="1056" y="353"/>
                      </a:lnTo>
                      <a:lnTo>
                        <a:pt x="1056" y="3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767" name="Freeform 391"/>
                <p:cNvSpPr>
                  <a:spLocks/>
                </p:cNvSpPr>
                <p:nvPr/>
              </p:nvSpPr>
              <p:spPr bwMode="auto">
                <a:xfrm>
                  <a:off x="4206" y="2804"/>
                  <a:ext cx="24" cy="22"/>
                </a:xfrm>
                <a:custGeom>
                  <a:avLst/>
                  <a:gdLst>
                    <a:gd name="T0" fmla="*/ 0 w 168"/>
                    <a:gd name="T1" fmla="*/ 130 h 152"/>
                    <a:gd name="T2" fmla="*/ 12 w 168"/>
                    <a:gd name="T3" fmla="*/ 152 h 152"/>
                    <a:gd name="T4" fmla="*/ 168 w 168"/>
                    <a:gd name="T5" fmla="*/ 117 h 152"/>
                    <a:gd name="T6" fmla="*/ 158 w 168"/>
                    <a:gd name="T7" fmla="*/ 89 h 152"/>
                    <a:gd name="T8" fmla="*/ 123 w 168"/>
                    <a:gd name="T9" fmla="*/ 14 h 152"/>
                    <a:gd name="T10" fmla="*/ 96 w 168"/>
                    <a:gd name="T11" fmla="*/ 0 h 152"/>
                    <a:gd name="T12" fmla="*/ 0 w 168"/>
                    <a:gd name="T13" fmla="*/ 130 h 152"/>
                    <a:gd name="T14" fmla="*/ 0 w 168"/>
                    <a:gd name="T15" fmla="*/ 13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52">
                      <a:moveTo>
                        <a:pt x="0" y="130"/>
                      </a:moveTo>
                      <a:lnTo>
                        <a:pt x="12" y="152"/>
                      </a:lnTo>
                      <a:lnTo>
                        <a:pt x="168" y="117"/>
                      </a:lnTo>
                      <a:lnTo>
                        <a:pt x="158" y="89"/>
                      </a:lnTo>
                      <a:lnTo>
                        <a:pt x="123" y="14"/>
                      </a:lnTo>
                      <a:lnTo>
                        <a:pt x="96" y="0"/>
                      </a:lnTo>
                      <a:lnTo>
                        <a:pt x="0" y="130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1768" name="Rectangle 392"/>
            <p:cNvSpPr>
              <a:spLocks noChangeArrowheads="1"/>
            </p:cNvSpPr>
            <p:nvPr/>
          </p:nvSpPr>
          <p:spPr bwMode="auto">
            <a:xfrm>
              <a:off x="4608" y="2640"/>
              <a:ext cx="768" cy="62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Bob</a:t>
              </a:r>
            </a:p>
          </p:txBody>
        </p:sp>
      </p:grpSp>
      <p:sp>
        <p:nvSpPr>
          <p:cNvPr id="741769" name="Freeform 393"/>
          <p:cNvSpPr>
            <a:spLocks/>
          </p:cNvSpPr>
          <p:nvPr/>
        </p:nvSpPr>
        <p:spPr bwMode="auto">
          <a:xfrm>
            <a:off x="3886200" y="2051050"/>
            <a:ext cx="533400" cy="158750"/>
          </a:xfrm>
          <a:custGeom>
            <a:avLst/>
            <a:gdLst>
              <a:gd name="T0" fmla="*/ 0 w 432"/>
              <a:gd name="T1" fmla="*/ 16 h 112"/>
              <a:gd name="T2" fmla="*/ 240 w 432"/>
              <a:gd name="T3" fmla="*/ 16 h 112"/>
              <a:gd name="T4" fmla="*/ 432 w 432"/>
              <a:gd name="T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112">
                <a:moveTo>
                  <a:pt x="0" y="16"/>
                </a:moveTo>
                <a:cubicBezTo>
                  <a:pt x="84" y="8"/>
                  <a:pt x="168" y="0"/>
                  <a:pt x="240" y="16"/>
                </a:cubicBezTo>
                <a:cubicBezTo>
                  <a:pt x="312" y="32"/>
                  <a:pt x="372" y="72"/>
                  <a:pt x="432" y="11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770" name="Freeform 394"/>
          <p:cNvSpPr>
            <a:spLocks/>
          </p:cNvSpPr>
          <p:nvPr/>
        </p:nvSpPr>
        <p:spPr bwMode="auto">
          <a:xfrm>
            <a:off x="4953000" y="2533650"/>
            <a:ext cx="533400" cy="266700"/>
          </a:xfrm>
          <a:custGeom>
            <a:avLst/>
            <a:gdLst>
              <a:gd name="T0" fmla="*/ 0 w 432"/>
              <a:gd name="T1" fmla="*/ 0 h 168"/>
              <a:gd name="T2" fmla="*/ 192 w 432"/>
              <a:gd name="T3" fmla="*/ 144 h 168"/>
              <a:gd name="T4" fmla="*/ 432 w 432"/>
              <a:gd name="T5" fmla="*/ 14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168">
                <a:moveTo>
                  <a:pt x="0" y="0"/>
                </a:moveTo>
                <a:cubicBezTo>
                  <a:pt x="60" y="60"/>
                  <a:pt x="120" y="120"/>
                  <a:pt x="192" y="144"/>
                </a:cubicBezTo>
                <a:cubicBezTo>
                  <a:pt x="264" y="168"/>
                  <a:pt x="400" y="128"/>
                  <a:pt x="432" y="14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772" name="Freeform 396"/>
          <p:cNvSpPr>
            <a:spLocks/>
          </p:cNvSpPr>
          <p:nvPr/>
        </p:nvSpPr>
        <p:spPr bwMode="auto">
          <a:xfrm>
            <a:off x="2133600" y="2838450"/>
            <a:ext cx="1143000" cy="533400"/>
          </a:xfrm>
          <a:custGeom>
            <a:avLst/>
            <a:gdLst>
              <a:gd name="T0" fmla="*/ 0 w 864"/>
              <a:gd name="T1" fmla="*/ 0 h 336"/>
              <a:gd name="T2" fmla="*/ 432 w 864"/>
              <a:gd name="T3" fmla="*/ 240 h 336"/>
              <a:gd name="T4" fmla="*/ 864 w 86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336">
                <a:moveTo>
                  <a:pt x="0" y="0"/>
                </a:moveTo>
                <a:cubicBezTo>
                  <a:pt x="144" y="92"/>
                  <a:pt x="288" y="184"/>
                  <a:pt x="432" y="240"/>
                </a:cubicBezTo>
                <a:cubicBezTo>
                  <a:pt x="576" y="296"/>
                  <a:pt x="720" y="316"/>
                  <a:pt x="864" y="33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773" name="Freeform 397"/>
          <p:cNvSpPr>
            <a:spLocks/>
          </p:cNvSpPr>
          <p:nvPr/>
        </p:nvSpPr>
        <p:spPr bwMode="auto">
          <a:xfrm>
            <a:off x="1371600" y="3448050"/>
            <a:ext cx="1752600" cy="762000"/>
          </a:xfrm>
          <a:custGeom>
            <a:avLst/>
            <a:gdLst>
              <a:gd name="T0" fmla="*/ 0 w 1104"/>
              <a:gd name="T1" fmla="*/ 0 h 480"/>
              <a:gd name="T2" fmla="*/ 768 w 1104"/>
              <a:gd name="T3" fmla="*/ 240 h 480"/>
              <a:gd name="T4" fmla="*/ 1104 w 1104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4" h="480">
                <a:moveTo>
                  <a:pt x="0" y="0"/>
                </a:moveTo>
                <a:cubicBezTo>
                  <a:pt x="292" y="80"/>
                  <a:pt x="584" y="160"/>
                  <a:pt x="768" y="240"/>
                </a:cubicBezTo>
                <a:cubicBezTo>
                  <a:pt x="952" y="320"/>
                  <a:pt x="1028" y="400"/>
                  <a:pt x="1104" y="48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774" name="Freeform 398"/>
          <p:cNvSpPr>
            <a:spLocks/>
          </p:cNvSpPr>
          <p:nvPr/>
        </p:nvSpPr>
        <p:spPr bwMode="auto">
          <a:xfrm>
            <a:off x="1295400" y="1898650"/>
            <a:ext cx="1828800" cy="406400"/>
          </a:xfrm>
          <a:custGeom>
            <a:avLst/>
            <a:gdLst>
              <a:gd name="T0" fmla="*/ 0 w 1152"/>
              <a:gd name="T1" fmla="*/ 256 h 256"/>
              <a:gd name="T2" fmla="*/ 624 w 1152"/>
              <a:gd name="T3" fmla="*/ 16 h 256"/>
              <a:gd name="T4" fmla="*/ 1152 w 1152"/>
              <a:gd name="T5" fmla="*/ 16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256">
                <a:moveTo>
                  <a:pt x="0" y="256"/>
                </a:moveTo>
                <a:cubicBezTo>
                  <a:pt x="216" y="144"/>
                  <a:pt x="432" y="32"/>
                  <a:pt x="624" y="16"/>
                </a:cubicBezTo>
                <a:cubicBezTo>
                  <a:pt x="816" y="0"/>
                  <a:pt x="984" y="80"/>
                  <a:pt x="1152" y="16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1775" name="Group 399"/>
          <p:cNvGrpSpPr>
            <a:grpSpLocks/>
          </p:cNvGrpSpPr>
          <p:nvPr/>
        </p:nvGrpSpPr>
        <p:grpSpPr bwMode="auto">
          <a:xfrm>
            <a:off x="3810000" y="4395788"/>
            <a:ext cx="533400" cy="320675"/>
            <a:chOff x="3792" y="2735"/>
            <a:chExt cx="477" cy="287"/>
          </a:xfrm>
        </p:grpSpPr>
        <p:sp>
          <p:nvSpPr>
            <p:cNvPr id="741776" name="Freeform 400"/>
            <p:cNvSpPr>
              <a:spLocks/>
            </p:cNvSpPr>
            <p:nvPr/>
          </p:nvSpPr>
          <p:spPr bwMode="auto">
            <a:xfrm>
              <a:off x="4178" y="2758"/>
              <a:ext cx="83" cy="148"/>
            </a:xfrm>
            <a:custGeom>
              <a:avLst/>
              <a:gdLst>
                <a:gd name="T0" fmla="*/ 0 w 582"/>
                <a:gd name="T1" fmla="*/ 147 h 1037"/>
                <a:gd name="T2" fmla="*/ 252 w 582"/>
                <a:gd name="T3" fmla="*/ 388 h 1037"/>
                <a:gd name="T4" fmla="*/ 282 w 582"/>
                <a:gd name="T5" fmla="*/ 686 h 1037"/>
                <a:gd name="T6" fmla="*/ 189 w 582"/>
                <a:gd name="T7" fmla="*/ 964 h 1037"/>
                <a:gd name="T8" fmla="*/ 506 w 582"/>
                <a:gd name="T9" fmla="*/ 1037 h 1037"/>
                <a:gd name="T10" fmla="*/ 582 w 582"/>
                <a:gd name="T11" fmla="*/ 653 h 1037"/>
                <a:gd name="T12" fmla="*/ 515 w 582"/>
                <a:gd name="T13" fmla="*/ 346 h 1037"/>
                <a:gd name="T14" fmla="*/ 224 w 582"/>
                <a:gd name="T15" fmla="*/ 0 h 1037"/>
                <a:gd name="T16" fmla="*/ 0 w 582"/>
                <a:gd name="T17" fmla="*/ 147 h 1037"/>
                <a:gd name="T18" fmla="*/ 0 w 582"/>
                <a:gd name="T19" fmla="*/ 14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2" h="1037">
                  <a:moveTo>
                    <a:pt x="0" y="147"/>
                  </a:moveTo>
                  <a:lnTo>
                    <a:pt x="252" y="388"/>
                  </a:lnTo>
                  <a:lnTo>
                    <a:pt x="282" y="686"/>
                  </a:lnTo>
                  <a:lnTo>
                    <a:pt x="189" y="964"/>
                  </a:lnTo>
                  <a:lnTo>
                    <a:pt x="506" y="1037"/>
                  </a:lnTo>
                  <a:lnTo>
                    <a:pt x="582" y="653"/>
                  </a:lnTo>
                  <a:lnTo>
                    <a:pt x="515" y="346"/>
                  </a:lnTo>
                  <a:lnTo>
                    <a:pt x="224" y="0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77" name="Freeform 401"/>
            <p:cNvSpPr>
              <a:spLocks/>
            </p:cNvSpPr>
            <p:nvPr/>
          </p:nvSpPr>
          <p:spPr bwMode="auto">
            <a:xfrm>
              <a:off x="3798" y="2744"/>
              <a:ext cx="455" cy="268"/>
            </a:xfrm>
            <a:custGeom>
              <a:avLst/>
              <a:gdLst>
                <a:gd name="T0" fmla="*/ 0 w 3190"/>
                <a:gd name="T1" fmla="*/ 1513 h 1874"/>
                <a:gd name="T2" fmla="*/ 130 w 3190"/>
                <a:gd name="T3" fmla="*/ 1238 h 1874"/>
                <a:gd name="T4" fmla="*/ 1569 w 3190"/>
                <a:gd name="T5" fmla="*/ 759 h 1874"/>
                <a:gd name="T6" fmla="*/ 1548 w 3190"/>
                <a:gd name="T7" fmla="*/ 578 h 1874"/>
                <a:gd name="T8" fmla="*/ 1848 w 3190"/>
                <a:gd name="T9" fmla="*/ 477 h 1874"/>
                <a:gd name="T10" fmla="*/ 2063 w 3190"/>
                <a:gd name="T11" fmla="*/ 173 h 1874"/>
                <a:gd name="T12" fmla="*/ 2333 w 3190"/>
                <a:gd name="T13" fmla="*/ 25 h 1874"/>
                <a:gd name="T14" fmla="*/ 2612 w 3190"/>
                <a:gd name="T15" fmla="*/ 0 h 1874"/>
                <a:gd name="T16" fmla="*/ 2958 w 3190"/>
                <a:gd name="T17" fmla="*/ 118 h 1874"/>
                <a:gd name="T18" fmla="*/ 2375 w 3190"/>
                <a:gd name="T19" fmla="*/ 574 h 1874"/>
                <a:gd name="T20" fmla="*/ 2532 w 3190"/>
                <a:gd name="T21" fmla="*/ 918 h 1874"/>
                <a:gd name="T22" fmla="*/ 3190 w 3190"/>
                <a:gd name="T23" fmla="*/ 1032 h 1874"/>
                <a:gd name="T24" fmla="*/ 2988 w 3190"/>
                <a:gd name="T25" fmla="*/ 1305 h 1874"/>
                <a:gd name="T26" fmla="*/ 2700 w 3190"/>
                <a:gd name="T27" fmla="*/ 1486 h 1874"/>
                <a:gd name="T28" fmla="*/ 2414 w 3190"/>
                <a:gd name="T29" fmla="*/ 1486 h 1874"/>
                <a:gd name="T30" fmla="*/ 2050 w 3190"/>
                <a:gd name="T31" fmla="*/ 1348 h 1874"/>
                <a:gd name="T32" fmla="*/ 1751 w 3190"/>
                <a:gd name="T33" fmla="*/ 1461 h 1874"/>
                <a:gd name="T34" fmla="*/ 1653 w 3190"/>
                <a:gd name="T35" fmla="*/ 1226 h 1874"/>
                <a:gd name="T36" fmla="*/ 1426 w 3190"/>
                <a:gd name="T37" fmla="*/ 1559 h 1874"/>
                <a:gd name="T38" fmla="*/ 1270 w 3190"/>
                <a:gd name="T39" fmla="*/ 1412 h 1874"/>
                <a:gd name="T40" fmla="*/ 1122 w 3190"/>
                <a:gd name="T41" fmla="*/ 1668 h 1874"/>
                <a:gd name="T42" fmla="*/ 983 w 3190"/>
                <a:gd name="T43" fmla="*/ 1486 h 1874"/>
                <a:gd name="T44" fmla="*/ 819 w 3190"/>
                <a:gd name="T45" fmla="*/ 1765 h 1874"/>
                <a:gd name="T46" fmla="*/ 713 w 3190"/>
                <a:gd name="T47" fmla="*/ 1575 h 1874"/>
                <a:gd name="T48" fmla="*/ 535 w 3190"/>
                <a:gd name="T49" fmla="*/ 1845 h 1874"/>
                <a:gd name="T50" fmla="*/ 396 w 3190"/>
                <a:gd name="T51" fmla="*/ 1702 h 1874"/>
                <a:gd name="T52" fmla="*/ 270 w 3190"/>
                <a:gd name="T53" fmla="*/ 1874 h 1874"/>
                <a:gd name="T54" fmla="*/ 92 w 3190"/>
                <a:gd name="T55" fmla="*/ 1718 h 1874"/>
                <a:gd name="T56" fmla="*/ 0 w 3190"/>
                <a:gd name="T57" fmla="*/ 1513 h 1874"/>
                <a:gd name="T58" fmla="*/ 0 w 3190"/>
                <a:gd name="T59" fmla="*/ 151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0" h="1874">
                  <a:moveTo>
                    <a:pt x="0" y="1513"/>
                  </a:moveTo>
                  <a:lnTo>
                    <a:pt x="130" y="1238"/>
                  </a:lnTo>
                  <a:lnTo>
                    <a:pt x="1569" y="759"/>
                  </a:lnTo>
                  <a:lnTo>
                    <a:pt x="1548" y="578"/>
                  </a:lnTo>
                  <a:lnTo>
                    <a:pt x="1848" y="477"/>
                  </a:lnTo>
                  <a:lnTo>
                    <a:pt x="2063" y="173"/>
                  </a:lnTo>
                  <a:lnTo>
                    <a:pt x="2333" y="25"/>
                  </a:lnTo>
                  <a:lnTo>
                    <a:pt x="2612" y="0"/>
                  </a:lnTo>
                  <a:lnTo>
                    <a:pt x="2958" y="118"/>
                  </a:lnTo>
                  <a:lnTo>
                    <a:pt x="2375" y="574"/>
                  </a:lnTo>
                  <a:lnTo>
                    <a:pt x="2532" y="918"/>
                  </a:lnTo>
                  <a:lnTo>
                    <a:pt x="3190" y="1032"/>
                  </a:lnTo>
                  <a:lnTo>
                    <a:pt x="2988" y="1305"/>
                  </a:lnTo>
                  <a:lnTo>
                    <a:pt x="2700" y="1486"/>
                  </a:lnTo>
                  <a:lnTo>
                    <a:pt x="2414" y="1486"/>
                  </a:lnTo>
                  <a:lnTo>
                    <a:pt x="2050" y="1348"/>
                  </a:lnTo>
                  <a:lnTo>
                    <a:pt x="1751" y="1461"/>
                  </a:lnTo>
                  <a:lnTo>
                    <a:pt x="1653" y="1226"/>
                  </a:lnTo>
                  <a:lnTo>
                    <a:pt x="1426" y="1559"/>
                  </a:lnTo>
                  <a:lnTo>
                    <a:pt x="1270" y="1412"/>
                  </a:lnTo>
                  <a:lnTo>
                    <a:pt x="1122" y="1668"/>
                  </a:lnTo>
                  <a:lnTo>
                    <a:pt x="983" y="1486"/>
                  </a:lnTo>
                  <a:lnTo>
                    <a:pt x="819" y="1765"/>
                  </a:lnTo>
                  <a:lnTo>
                    <a:pt x="713" y="1575"/>
                  </a:lnTo>
                  <a:lnTo>
                    <a:pt x="535" y="1845"/>
                  </a:lnTo>
                  <a:lnTo>
                    <a:pt x="396" y="1702"/>
                  </a:lnTo>
                  <a:lnTo>
                    <a:pt x="270" y="1874"/>
                  </a:lnTo>
                  <a:lnTo>
                    <a:pt x="92" y="1718"/>
                  </a:lnTo>
                  <a:lnTo>
                    <a:pt x="0" y="1513"/>
                  </a:lnTo>
                  <a:lnTo>
                    <a:pt x="0" y="151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78" name="Freeform 402"/>
            <p:cNvSpPr>
              <a:spLocks/>
            </p:cNvSpPr>
            <p:nvPr/>
          </p:nvSpPr>
          <p:spPr bwMode="auto">
            <a:xfrm>
              <a:off x="3815" y="2874"/>
              <a:ext cx="221" cy="85"/>
            </a:xfrm>
            <a:custGeom>
              <a:avLst/>
              <a:gdLst>
                <a:gd name="T0" fmla="*/ 33 w 1544"/>
                <a:gd name="T1" fmla="*/ 539 h 594"/>
                <a:gd name="T2" fmla="*/ 0 w 1544"/>
                <a:gd name="T3" fmla="*/ 594 h 594"/>
                <a:gd name="T4" fmla="*/ 35 w 1544"/>
                <a:gd name="T5" fmla="*/ 590 h 594"/>
                <a:gd name="T6" fmla="*/ 1507 w 1544"/>
                <a:gd name="T7" fmla="*/ 83 h 594"/>
                <a:gd name="T8" fmla="*/ 1544 w 1544"/>
                <a:gd name="T9" fmla="*/ 0 h 594"/>
                <a:gd name="T10" fmla="*/ 33 w 1544"/>
                <a:gd name="T11" fmla="*/ 539 h 594"/>
                <a:gd name="T12" fmla="*/ 33 w 1544"/>
                <a:gd name="T13" fmla="*/ 53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594">
                  <a:moveTo>
                    <a:pt x="33" y="539"/>
                  </a:moveTo>
                  <a:lnTo>
                    <a:pt x="0" y="594"/>
                  </a:lnTo>
                  <a:lnTo>
                    <a:pt x="35" y="590"/>
                  </a:lnTo>
                  <a:lnTo>
                    <a:pt x="1507" y="83"/>
                  </a:lnTo>
                  <a:lnTo>
                    <a:pt x="1544" y="0"/>
                  </a:lnTo>
                  <a:lnTo>
                    <a:pt x="33" y="539"/>
                  </a:lnTo>
                  <a:lnTo>
                    <a:pt x="33" y="539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79" name="Freeform 403"/>
            <p:cNvSpPr>
              <a:spLocks/>
            </p:cNvSpPr>
            <p:nvPr/>
          </p:nvSpPr>
          <p:spPr bwMode="auto">
            <a:xfrm>
              <a:off x="4031" y="2824"/>
              <a:ext cx="91" cy="106"/>
            </a:xfrm>
            <a:custGeom>
              <a:avLst/>
              <a:gdLst>
                <a:gd name="T0" fmla="*/ 0 w 637"/>
                <a:gd name="T1" fmla="*/ 122 h 742"/>
                <a:gd name="T2" fmla="*/ 38 w 637"/>
                <a:gd name="T3" fmla="*/ 249 h 742"/>
                <a:gd name="T4" fmla="*/ 142 w 637"/>
                <a:gd name="T5" fmla="*/ 232 h 742"/>
                <a:gd name="T6" fmla="*/ 215 w 637"/>
                <a:gd name="T7" fmla="*/ 510 h 742"/>
                <a:gd name="T8" fmla="*/ 101 w 637"/>
                <a:gd name="T9" fmla="*/ 552 h 742"/>
                <a:gd name="T10" fmla="*/ 165 w 637"/>
                <a:gd name="T11" fmla="*/ 742 h 742"/>
                <a:gd name="T12" fmla="*/ 388 w 637"/>
                <a:gd name="T13" fmla="*/ 653 h 742"/>
                <a:gd name="T14" fmla="*/ 637 w 637"/>
                <a:gd name="T15" fmla="*/ 425 h 742"/>
                <a:gd name="T16" fmla="*/ 282 w 637"/>
                <a:gd name="T17" fmla="*/ 439 h 742"/>
                <a:gd name="T18" fmla="*/ 557 w 637"/>
                <a:gd name="T19" fmla="*/ 202 h 742"/>
                <a:gd name="T20" fmla="*/ 241 w 637"/>
                <a:gd name="T21" fmla="*/ 182 h 742"/>
                <a:gd name="T22" fmla="*/ 536 w 637"/>
                <a:gd name="T23" fmla="*/ 0 h 742"/>
                <a:gd name="T24" fmla="*/ 257 w 637"/>
                <a:gd name="T25" fmla="*/ 21 h 742"/>
                <a:gd name="T26" fmla="*/ 0 w 637"/>
                <a:gd name="T27" fmla="*/ 122 h 742"/>
                <a:gd name="T28" fmla="*/ 0 w 637"/>
                <a:gd name="T29" fmla="*/ 1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742">
                  <a:moveTo>
                    <a:pt x="0" y="122"/>
                  </a:moveTo>
                  <a:lnTo>
                    <a:pt x="38" y="249"/>
                  </a:lnTo>
                  <a:lnTo>
                    <a:pt x="142" y="232"/>
                  </a:lnTo>
                  <a:lnTo>
                    <a:pt x="215" y="510"/>
                  </a:lnTo>
                  <a:lnTo>
                    <a:pt x="101" y="552"/>
                  </a:lnTo>
                  <a:lnTo>
                    <a:pt x="165" y="742"/>
                  </a:lnTo>
                  <a:lnTo>
                    <a:pt x="388" y="653"/>
                  </a:lnTo>
                  <a:lnTo>
                    <a:pt x="637" y="425"/>
                  </a:lnTo>
                  <a:lnTo>
                    <a:pt x="282" y="439"/>
                  </a:lnTo>
                  <a:lnTo>
                    <a:pt x="557" y="202"/>
                  </a:lnTo>
                  <a:lnTo>
                    <a:pt x="241" y="182"/>
                  </a:lnTo>
                  <a:lnTo>
                    <a:pt x="536" y="0"/>
                  </a:lnTo>
                  <a:lnTo>
                    <a:pt x="257" y="2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80" name="Freeform 404"/>
            <p:cNvSpPr>
              <a:spLocks/>
            </p:cNvSpPr>
            <p:nvPr/>
          </p:nvSpPr>
          <p:spPr bwMode="auto">
            <a:xfrm>
              <a:off x="3819" y="2905"/>
              <a:ext cx="202" cy="87"/>
            </a:xfrm>
            <a:custGeom>
              <a:avLst/>
              <a:gdLst>
                <a:gd name="T0" fmla="*/ 25 w 1418"/>
                <a:gd name="T1" fmla="*/ 421 h 611"/>
                <a:gd name="T2" fmla="*/ 0 w 1418"/>
                <a:gd name="T3" fmla="*/ 471 h 611"/>
                <a:gd name="T4" fmla="*/ 127 w 1418"/>
                <a:gd name="T5" fmla="*/ 611 h 611"/>
                <a:gd name="T6" fmla="*/ 245 w 1418"/>
                <a:gd name="T7" fmla="*/ 434 h 611"/>
                <a:gd name="T8" fmla="*/ 397 w 1418"/>
                <a:gd name="T9" fmla="*/ 589 h 611"/>
                <a:gd name="T10" fmla="*/ 548 w 1418"/>
                <a:gd name="T11" fmla="*/ 333 h 611"/>
                <a:gd name="T12" fmla="*/ 684 w 1418"/>
                <a:gd name="T13" fmla="*/ 492 h 611"/>
                <a:gd name="T14" fmla="*/ 857 w 1418"/>
                <a:gd name="T15" fmla="*/ 239 h 611"/>
                <a:gd name="T16" fmla="*/ 966 w 1418"/>
                <a:gd name="T17" fmla="*/ 404 h 611"/>
                <a:gd name="T18" fmla="*/ 1127 w 1418"/>
                <a:gd name="T19" fmla="*/ 152 h 611"/>
                <a:gd name="T20" fmla="*/ 1266 w 1418"/>
                <a:gd name="T21" fmla="*/ 303 h 611"/>
                <a:gd name="T22" fmla="*/ 1418 w 1418"/>
                <a:gd name="T23" fmla="*/ 42 h 611"/>
                <a:gd name="T24" fmla="*/ 1380 w 1418"/>
                <a:gd name="T25" fmla="*/ 0 h 611"/>
                <a:gd name="T26" fmla="*/ 25 w 1418"/>
                <a:gd name="T27" fmla="*/ 421 h 611"/>
                <a:gd name="T28" fmla="*/ 25 w 1418"/>
                <a:gd name="T29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8" h="611">
                  <a:moveTo>
                    <a:pt x="25" y="421"/>
                  </a:moveTo>
                  <a:lnTo>
                    <a:pt x="0" y="471"/>
                  </a:lnTo>
                  <a:lnTo>
                    <a:pt x="127" y="611"/>
                  </a:lnTo>
                  <a:lnTo>
                    <a:pt x="245" y="434"/>
                  </a:lnTo>
                  <a:lnTo>
                    <a:pt x="397" y="589"/>
                  </a:lnTo>
                  <a:lnTo>
                    <a:pt x="548" y="333"/>
                  </a:lnTo>
                  <a:lnTo>
                    <a:pt x="684" y="492"/>
                  </a:lnTo>
                  <a:lnTo>
                    <a:pt x="857" y="239"/>
                  </a:lnTo>
                  <a:lnTo>
                    <a:pt x="966" y="404"/>
                  </a:lnTo>
                  <a:lnTo>
                    <a:pt x="1127" y="152"/>
                  </a:lnTo>
                  <a:lnTo>
                    <a:pt x="1266" y="303"/>
                  </a:lnTo>
                  <a:lnTo>
                    <a:pt x="1418" y="42"/>
                  </a:lnTo>
                  <a:lnTo>
                    <a:pt x="1380" y="0"/>
                  </a:lnTo>
                  <a:lnTo>
                    <a:pt x="25" y="421"/>
                  </a:lnTo>
                  <a:lnTo>
                    <a:pt x="25" y="42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81" name="Freeform 405"/>
            <p:cNvSpPr>
              <a:spLocks/>
            </p:cNvSpPr>
            <p:nvPr/>
          </p:nvSpPr>
          <p:spPr bwMode="auto">
            <a:xfrm>
              <a:off x="3814" y="2857"/>
              <a:ext cx="223" cy="80"/>
            </a:xfrm>
            <a:custGeom>
              <a:avLst/>
              <a:gdLst>
                <a:gd name="T0" fmla="*/ 32 w 1564"/>
                <a:gd name="T1" fmla="*/ 467 h 563"/>
                <a:gd name="T2" fmla="*/ 0 w 1564"/>
                <a:gd name="T3" fmla="*/ 563 h 563"/>
                <a:gd name="T4" fmla="*/ 1564 w 1564"/>
                <a:gd name="T5" fmla="*/ 39 h 563"/>
                <a:gd name="T6" fmla="*/ 1478 w 1564"/>
                <a:gd name="T7" fmla="*/ 0 h 563"/>
                <a:gd name="T8" fmla="*/ 32 w 1564"/>
                <a:gd name="T9" fmla="*/ 467 h 563"/>
                <a:gd name="T10" fmla="*/ 32 w 1564"/>
                <a:gd name="T11" fmla="*/ 46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4" h="563">
                  <a:moveTo>
                    <a:pt x="32" y="467"/>
                  </a:moveTo>
                  <a:lnTo>
                    <a:pt x="0" y="563"/>
                  </a:lnTo>
                  <a:lnTo>
                    <a:pt x="1564" y="39"/>
                  </a:lnTo>
                  <a:lnTo>
                    <a:pt x="1478" y="0"/>
                  </a:lnTo>
                  <a:lnTo>
                    <a:pt x="32" y="467"/>
                  </a:lnTo>
                  <a:lnTo>
                    <a:pt x="32" y="46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82" name="Freeform 406"/>
            <p:cNvSpPr>
              <a:spLocks/>
            </p:cNvSpPr>
            <p:nvPr/>
          </p:nvSpPr>
          <p:spPr bwMode="auto">
            <a:xfrm>
              <a:off x="4121" y="2745"/>
              <a:ext cx="136" cy="210"/>
            </a:xfrm>
            <a:custGeom>
              <a:avLst/>
              <a:gdLst>
                <a:gd name="T0" fmla="*/ 0 w 955"/>
                <a:gd name="T1" fmla="*/ 104 h 1464"/>
                <a:gd name="T2" fmla="*/ 254 w 955"/>
                <a:gd name="T3" fmla="*/ 100 h 1464"/>
                <a:gd name="T4" fmla="*/ 395 w 955"/>
                <a:gd name="T5" fmla="*/ 126 h 1464"/>
                <a:gd name="T6" fmla="*/ 514 w 955"/>
                <a:gd name="T7" fmla="*/ 168 h 1464"/>
                <a:gd name="T8" fmla="*/ 646 w 955"/>
                <a:gd name="T9" fmla="*/ 254 h 1464"/>
                <a:gd name="T10" fmla="*/ 746 w 955"/>
                <a:gd name="T11" fmla="*/ 375 h 1464"/>
                <a:gd name="T12" fmla="*/ 809 w 955"/>
                <a:gd name="T13" fmla="*/ 490 h 1464"/>
                <a:gd name="T14" fmla="*/ 851 w 955"/>
                <a:gd name="T15" fmla="*/ 626 h 1464"/>
                <a:gd name="T16" fmla="*/ 859 w 955"/>
                <a:gd name="T17" fmla="*/ 775 h 1464"/>
                <a:gd name="T18" fmla="*/ 828 w 955"/>
                <a:gd name="T19" fmla="*/ 916 h 1464"/>
                <a:gd name="T20" fmla="*/ 782 w 955"/>
                <a:gd name="T21" fmla="*/ 1039 h 1464"/>
                <a:gd name="T22" fmla="*/ 710 w 955"/>
                <a:gd name="T23" fmla="*/ 1138 h 1464"/>
                <a:gd name="T24" fmla="*/ 609 w 955"/>
                <a:gd name="T25" fmla="*/ 1233 h 1464"/>
                <a:gd name="T26" fmla="*/ 514 w 955"/>
                <a:gd name="T27" fmla="*/ 1310 h 1464"/>
                <a:gd name="T28" fmla="*/ 395 w 955"/>
                <a:gd name="T29" fmla="*/ 1356 h 1464"/>
                <a:gd name="T30" fmla="*/ 291 w 955"/>
                <a:gd name="T31" fmla="*/ 1383 h 1464"/>
                <a:gd name="T32" fmla="*/ 241 w 955"/>
                <a:gd name="T33" fmla="*/ 1464 h 1464"/>
                <a:gd name="T34" fmla="*/ 583 w 955"/>
                <a:gd name="T35" fmla="*/ 1402 h 1464"/>
                <a:gd name="T36" fmla="*/ 836 w 955"/>
                <a:gd name="T37" fmla="*/ 1197 h 1464"/>
                <a:gd name="T38" fmla="*/ 955 w 955"/>
                <a:gd name="T39" fmla="*/ 825 h 1464"/>
                <a:gd name="T40" fmla="*/ 915 w 955"/>
                <a:gd name="T41" fmla="*/ 485 h 1464"/>
                <a:gd name="T42" fmla="*/ 778 w 955"/>
                <a:gd name="T43" fmla="*/ 217 h 1464"/>
                <a:gd name="T44" fmla="*/ 400 w 955"/>
                <a:gd name="T45" fmla="*/ 40 h 1464"/>
                <a:gd name="T46" fmla="*/ 200 w 955"/>
                <a:gd name="T47" fmla="*/ 0 h 1464"/>
                <a:gd name="T48" fmla="*/ 0 w 955"/>
                <a:gd name="T49" fmla="*/ 104 h 1464"/>
                <a:gd name="T50" fmla="*/ 0 w 955"/>
                <a:gd name="T51" fmla="*/ 104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5" h="1464">
                  <a:moveTo>
                    <a:pt x="0" y="104"/>
                  </a:moveTo>
                  <a:lnTo>
                    <a:pt x="254" y="100"/>
                  </a:lnTo>
                  <a:lnTo>
                    <a:pt x="395" y="126"/>
                  </a:lnTo>
                  <a:lnTo>
                    <a:pt x="514" y="168"/>
                  </a:lnTo>
                  <a:lnTo>
                    <a:pt x="646" y="254"/>
                  </a:lnTo>
                  <a:lnTo>
                    <a:pt x="746" y="375"/>
                  </a:lnTo>
                  <a:lnTo>
                    <a:pt x="809" y="490"/>
                  </a:lnTo>
                  <a:lnTo>
                    <a:pt x="851" y="626"/>
                  </a:lnTo>
                  <a:lnTo>
                    <a:pt x="859" y="775"/>
                  </a:lnTo>
                  <a:lnTo>
                    <a:pt x="828" y="916"/>
                  </a:lnTo>
                  <a:lnTo>
                    <a:pt x="782" y="1039"/>
                  </a:lnTo>
                  <a:lnTo>
                    <a:pt x="710" y="1138"/>
                  </a:lnTo>
                  <a:lnTo>
                    <a:pt x="609" y="1233"/>
                  </a:lnTo>
                  <a:lnTo>
                    <a:pt x="514" y="1310"/>
                  </a:lnTo>
                  <a:lnTo>
                    <a:pt x="395" y="1356"/>
                  </a:lnTo>
                  <a:lnTo>
                    <a:pt x="291" y="1383"/>
                  </a:lnTo>
                  <a:lnTo>
                    <a:pt x="241" y="1464"/>
                  </a:lnTo>
                  <a:lnTo>
                    <a:pt x="583" y="1402"/>
                  </a:lnTo>
                  <a:lnTo>
                    <a:pt x="836" y="1197"/>
                  </a:lnTo>
                  <a:lnTo>
                    <a:pt x="955" y="825"/>
                  </a:lnTo>
                  <a:lnTo>
                    <a:pt x="915" y="485"/>
                  </a:lnTo>
                  <a:lnTo>
                    <a:pt x="778" y="217"/>
                  </a:lnTo>
                  <a:lnTo>
                    <a:pt x="400" y="40"/>
                  </a:lnTo>
                  <a:lnTo>
                    <a:pt x="200" y="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83" name="Freeform 407"/>
            <p:cNvSpPr>
              <a:spLocks/>
            </p:cNvSpPr>
            <p:nvPr/>
          </p:nvSpPr>
          <p:spPr bwMode="auto">
            <a:xfrm>
              <a:off x="3792" y="2792"/>
              <a:ext cx="291" cy="230"/>
            </a:xfrm>
            <a:custGeom>
              <a:avLst/>
              <a:gdLst>
                <a:gd name="T0" fmla="*/ 127 w 2034"/>
                <a:gd name="T1" fmla="*/ 1121 h 1607"/>
                <a:gd name="T2" fmla="*/ 200 w 2034"/>
                <a:gd name="T3" fmla="*/ 950 h 1607"/>
                <a:gd name="T4" fmla="*/ 1679 w 2034"/>
                <a:gd name="T5" fmla="*/ 461 h 1607"/>
                <a:gd name="T6" fmla="*/ 1630 w 2034"/>
                <a:gd name="T7" fmla="*/ 307 h 1607"/>
                <a:gd name="T8" fmla="*/ 1952 w 2034"/>
                <a:gd name="T9" fmla="*/ 198 h 1607"/>
                <a:gd name="T10" fmla="*/ 2034 w 2034"/>
                <a:gd name="T11" fmla="*/ 0 h 1607"/>
                <a:gd name="T12" fmla="*/ 1508 w 2034"/>
                <a:gd name="T13" fmla="*/ 179 h 1607"/>
                <a:gd name="T14" fmla="*/ 1562 w 2034"/>
                <a:gd name="T15" fmla="*/ 374 h 1607"/>
                <a:gd name="T16" fmla="*/ 127 w 2034"/>
                <a:gd name="T17" fmla="*/ 852 h 1607"/>
                <a:gd name="T18" fmla="*/ 0 w 2034"/>
                <a:gd name="T19" fmla="*/ 1139 h 1607"/>
                <a:gd name="T20" fmla="*/ 103 w 2034"/>
                <a:gd name="T21" fmla="*/ 1422 h 1607"/>
                <a:gd name="T22" fmla="*/ 325 w 2034"/>
                <a:gd name="T23" fmla="*/ 1607 h 1607"/>
                <a:gd name="T24" fmla="*/ 335 w 2034"/>
                <a:gd name="T25" fmla="*/ 1463 h 1607"/>
                <a:gd name="T26" fmla="*/ 182 w 2034"/>
                <a:gd name="T27" fmla="*/ 1325 h 1607"/>
                <a:gd name="T28" fmla="*/ 127 w 2034"/>
                <a:gd name="T29" fmla="*/ 1121 h 1607"/>
                <a:gd name="T30" fmla="*/ 127 w 2034"/>
                <a:gd name="T31" fmla="*/ 112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4" h="1607">
                  <a:moveTo>
                    <a:pt x="127" y="1121"/>
                  </a:moveTo>
                  <a:lnTo>
                    <a:pt x="200" y="950"/>
                  </a:lnTo>
                  <a:lnTo>
                    <a:pt x="1679" y="461"/>
                  </a:lnTo>
                  <a:lnTo>
                    <a:pt x="1630" y="307"/>
                  </a:lnTo>
                  <a:lnTo>
                    <a:pt x="1952" y="198"/>
                  </a:lnTo>
                  <a:lnTo>
                    <a:pt x="2034" y="0"/>
                  </a:lnTo>
                  <a:lnTo>
                    <a:pt x="1508" y="179"/>
                  </a:lnTo>
                  <a:lnTo>
                    <a:pt x="1562" y="374"/>
                  </a:lnTo>
                  <a:lnTo>
                    <a:pt x="127" y="852"/>
                  </a:lnTo>
                  <a:lnTo>
                    <a:pt x="0" y="1139"/>
                  </a:lnTo>
                  <a:lnTo>
                    <a:pt x="103" y="1422"/>
                  </a:lnTo>
                  <a:lnTo>
                    <a:pt x="325" y="1607"/>
                  </a:lnTo>
                  <a:lnTo>
                    <a:pt x="335" y="1463"/>
                  </a:lnTo>
                  <a:lnTo>
                    <a:pt x="182" y="1325"/>
                  </a:lnTo>
                  <a:lnTo>
                    <a:pt x="127" y="1121"/>
                  </a:lnTo>
                  <a:lnTo>
                    <a:pt x="127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84" name="Freeform 408"/>
            <p:cNvSpPr>
              <a:spLocks/>
            </p:cNvSpPr>
            <p:nvPr/>
          </p:nvSpPr>
          <p:spPr bwMode="auto">
            <a:xfrm>
              <a:off x="3833" y="2912"/>
              <a:ext cx="270" cy="110"/>
            </a:xfrm>
            <a:custGeom>
              <a:avLst/>
              <a:gdLst>
                <a:gd name="T0" fmla="*/ 0 w 1886"/>
                <a:gd name="T1" fmla="*/ 631 h 768"/>
                <a:gd name="T2" fmla="*/ 156 w 1886"/>
                <a:gd name="T3" fmla="*/ 431 h 768"/>
                <a:gd name="T4" fmla="*/ 286 w 1886"/>
                <a:gd name="T5" fmla="*/ 580 h 768"/>
                <a:gd name="T6" fmla="*/ 453 w 1886"/>
                <a:gd name="T7" fmla="*/ 318 h 768"/>
                <a:gd name="T8" fmla="*/ 580 w 1886"/>
                <a:gd name="T9" fmla="*/ 490 h 768"/>
                <a:gd name="T10" fmla="*/ 749 w 1886"/>
                <a:gd name="T11" fmla="*/ 218 h 768"/>
                <a:gd name="T12" fmla="*/ 863 w 1886"/>
                <a:gd name="T13" fmla="*/ 403 h 768"/>
                <a:gd name="T14" fmla="*/ 1024 w 1886"/>
                <a:gd name="T15" fmla="*/ 122 h 768"/>
                <a:gd name="T16" fmla="*/ 1168 w 1886"/>
                <a:gd name="T17" fmla="*/ 308 h 768"/>
                <a:gd name="T18" fmla="*/ 1334 w 1886"/>
                <a:gd name="T19" fmla="*/ 44 h 768"/>
                <a:gd name="T20" fmla="*/ 1465 w 1886"/>
                <a:gd name="T21" fmla="*/ 0 h 768"/>
                <a:gd name="T22" fmla="*/ 1529 w 1886"/>
                <a:gd name="T23" fmla="*/ 188 h 768"/>
                <a:gd name="T24" fmla="*/ 1822 w 1886"/>
                <a:gd name="T25" fmla="*/ 59 h 768"/>
                <a:gd name="T26" fmla="*/ 1886 w 1886"/>
                <a:gd name="T27" fmla="*/ 206 h 768"/>
                <a:gd name="T28" fmla="*/ 1465 w 1886"/>
                <a:gd name="T29" fmla="*/ 380 h 768"/>
                <a:gd name="T30" fmla="*/ 1391 w 1886"/>
                <a:gd name="T31" fmla="*/ 135 h 768"/>
                <a:gd name="T32" fmla="*/ 1177 w 1886"/>
                <a:gd name="T33" fmla="*/ 499 h 768"/>
                <a:gd name="T34" fmla="*/ 1028 w 1886"/>
                <a:gd name="T35" fmla="*/ 299 h 768"/>
                <a:gd name="T36" fmla="*/ 872 w 1886"/>
                <a:gd name="T37" fmla="*/ 599 h 768"/>
                <a:gd name="T38" fmla="*/ 745 w 1886"/>
                <a:gd name="T39" fmla="*/ 389 h 768"/>
                <a:gd name="T40" fmla="*/ 596 w 1886"/>
                <a:gd name="T41" fmla="*/ 663 h 768"/>
                <a:gd name="T42" fmla="*/ 470 w 1886"/>
                <a:gd name="T43" fmla="*/ 480 h 768"/>
                <a:gd name="T44" fmla="*/ 317 w 1886"/>
                <a:gd name="T45" fmla="*/ 763 h 768"/>
                <a:gd name="T46" fmla="*/ 161 w 1886"/>
                <a:gd name="T47" fmla="*/ 576 h 768"/>
                <a:gd name="T48" fmla="*/ 37 w 1886"/>
                <a:gd name="T49" fmla="*/ 768 h 768"/>
                <a:gd name="T50" fmla="*/ 0 w 1886"/>
                <a:gd name="T51" fmla="*/ 631 h 768"/>
                <a:gd name="T52" fmla="*/ 0 w 1886"/>
                <a:gd name="T53" fmla="*/ 63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6" h="768">
                  <a:moveTo>
                    <a:pt x="0" y="631"/>
                  </a:moveTo>
                  <a:lnTo>
                    <a:pt x="156" y="431"/>
                  </a:lnTo>
                  <a:lnTo>
                    <a:pt x="286" y="580"/>
                  </a:lnTo>
                  <a:lnTo>
                    <a:pt x="453" y="318"/>
                  </a:lnTo>
                  <a:lnTo>
                    <a:pt x="580" y="490"/>
                  </a:lnTo>
                  <a:lnTo>
                    <a:pt x="749" y="218"/>
                  </a:lnTo>
                  <a:lnTo>
                    <a:pt x="863" y="403"/>
                  </a:lnTo>
                  <a:lnTo>
                    <a:pt x="1024" y="122"/>
                  </a:lnTo>
                  <a:lnTo>
                    <a:pt x="1168" y="308"/>
                  </a:lnTo>
                  <a:lnTo>
                    <a:pt x="1334" y="44"/>
                  </a:lnTo>
                  <a:lnTo>
                    <a:pt x="1465" y="0"/>
                  </a:lnTo>
                  <a:lnTo>
                    <a:pt x="1529" y="188"/>
                  </a:lnTo>
                  <a:lnTo>
                    <a:pt x="1822" y="59"/>
                  </a:lnTo>
                  <a:lnTo>
                    <a:pt x="1886" y="206"/>
                  </a:lnTo>
                  <a:lnTo>
                    <a:pt x="1465" y="380"/>
                  </a:lnTo>
                  <a:lnTo>
                    <a:pt x="1391" y="135"/>
                  </a:lnTo>
                  <a:lnTo>
                    <a:pt x="1177" y="499"/>
                  </a:lnTo>
                  <a:lnTo>
                    <a:pt x="1028" y="299"/>
                  </a:lnTo>
                  <a:lnTo>
                    <a:pt x="872" y="599"/>
                  </a:lnTo>
                  <a:lnTo>
                    <a:pt x="745" y="389"/>
                  </a:lnTo>
                  <a:lnTo>
                    <a:pt x="596" y="663"/>
                  </a:lnTo>
                  <a:lnTo>
                    <a:pt x="470" y="480"/>
                  </a:lnTo>
                  <a:lnTo>
                    <a:pt x="317" y="763"/>
                  </a:lnTo>
                  <a:lnTo>
                    <a:pt x="161" y="576"/>
                  </a:lnTo>
                  <a:lnTo>
                    <a:pt x="37" y="768"/>
                  </a:lnTo>
                  <a:lnTo>
                    <a:pt x="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85" name="Freeform 409"/>
            <p:cNvSpPr>
              <a:spLocks/>
            </p:cNvSpPr>
            <p:nvPr/>
          </p:nvSpPr>
          <p:spPr bwMode="auto">
            <a:xfrm>
              <a:off x="4057" y="2735"/>
              <a:ext cx="212" cy="232"/>
            </a:xfrm>
            <a:custGeom>
              <a:avLst/>
              <a:gdLst>
                <a:gd name="T0" fmla="*/ 197 w 1482"/>
                <a:gd name="T1" fmla="*/ 1445 h 1621"/>
                <a:gd name="T2" fmla="*/ 343 w 1482"/>
                <a:gd name="T3" fmla="*/ 1530 h 1621"/>
                <a:gd name="T4" fmla="*/ 526 w 1482"/>
                <a:gd name="T5" fmla="*/ 1601 h 1621"/>
                <a:gd name="T6" fmla="*/ 720 w 1482"/>
                <a:gd name="T7" fmla="*/ 1621 h 1621"/>
                <a:gd name="T8" fmla="*/ 913 w 1482"/>
                <a:gd name="T9" fmla="*/ 1593 h 1621"/>
                <a:gd name="T10" fmla="*/ 1094 w 1482"/>
                <a:gd name="T11" fmla="*/ 1514 h 1621"/>
                <a:gd name="T12" fmla="*/ 1249 w 1482"/>
                <a:gd name="T13" fmla="*/ 1391 h 1621"/>
                <a:gd name="T14" fmla="*/ 1370 w 1482"/>
                <a:gd name="T15" fmla="*/ 1230 h 1621"/>
                <a:gd name="T16" fmla="*/ 1450 w 1482"/>
                <a:gd name="T17" fmla="*/ 1046 h 1621"/>
                <a:gd name="T18" fmla="*/ 1482 w 1482"/>
                <a:gd name="T19" fmla="*/ 845 h 1621"/>
                <a:gd name="T20" fmla="*/ 1465 w 1482"/>
                <a:gd name="T21" fmla="*/ 643 h 1621"/>
                <a:gd name="T22" fmla="*/ 1401 w 1482"/>
                <a:gd name="T23" fmla="*/ 450 h 1621"/>
                <a:gd name="T24" fmla="*/ 1293 w 1482"/>
                <a:gd name="T25" fmla="*/ 281 h 1621"/>
                <a:gd name="T26" fmla="*/ 1148 w 1482"/>
                <a:gd name="T27" fmla="*/ 145 h 1621"/>
                <a:gd name="T28" fmla="*/ 975 w 1482"/>
                <a:gd name="T29" fmla="*/ 51 h 1621"/>
                <a:gd name="T30" fmla="*/ 785 w 1482"/>
                <a:gd name="T31" fmla="*/ 4 h 1621"/>
                <a:gd name="T32" fmla="*/ 590 w 1482"/>
                <a:gd name="T33" fmla="*/ 9 h 1621"/>
                <a:gd name="T34" fmla="*/ 402 w 1482"/>
                <a:gd name="T35" fmla="*/ 64 h 1621"/>
                <a:gd name="T36" fmla="*/ 233 w 1482"/>
                <a:gd name="T37" fmla="*/ 165 h 1621"/>
                <a:gd name="T38" fmla="*/ 94 w 1482"/>
                <a:gd name="T39" fmla="*/ 308 h 1621"/>
                <a:gd name="T40" fmla="*/ 0 w 1482"/>
                <a:gd name="T41" fmla="*/ 465 h 1621"/>
                <a:gd name="T42" fmla="*/ 192 w 1482"/>
                <a:gd name="T43" fmla="*/ 404 h 1621"/>
                <a:gd name="T44" fmla="*/ 305 w 1482"/>
                <a:gd name="T45" fmla="*/ 283 h 1621"/>
                <a:gd name="T46" fmla="*/ 441 w 1482"/>
                <a:gd name="T47" fmla="*/ 196 h 1621"/>
                <a:gd name="T48" fmla="*/ 597 w 1482"/>
                <a:gd name="T49" fmla="*/ 146 h 1621"/>
                <a:gd name="T50" fmla="*/ 758 w 1482"/>
                <a:gd name="T51" fmla="*/ 138 h 1621"/>
                <a:gd name="T52" fmla="*/ 915 w 1482"/>
                <a:gd name="T53" fmla="*/ 172 h 1621"/>
                <a:gd name="T54" fmla="*/ 1060 w 1482"/>
                <a:gd name="T55" fmla="*/ 246 h 1621"/>
                <a:gd name="T56" fmla="*/ 1183 w 1482"/>
                <a:gd name="T57" fmla="*/ 356 h 1621"/>
                <a:gd name="T58" fmla="*/ 1276 w 1482"/>
                <a:gd name="T59" fmla="*/ 493 h 1621"/>
                <a:gd name="T60" fmla="*/ 1333 w 1482"/>
                <a:gd name="T61" fmla="*/ 650 h 1621"/>
                <a:gd name="T62" fmla="*/ 1351 w 1482"/>
                <a:gd name="T63" fmla="*/ 817 h 1621"/>
                <a:gd name="T64" fmla="*/ 1328 w 1482"/>
                <a:gd name="T65" fmla="*/ 984 h 1621"/>
                <a:gd name="T66" fmla="*/ 1266 w 1482"/>
                <a:gd name="T67" fmla="*/ 1139 h 1621"/>
                <a:gd name="T68" fmla="*/ 1169 w 1482"/>
                <a:gd name="T69" fmla="*/ 1274 h 1621"/>
                <a:gd name="T70" fmla="*/ 1043 w 1482"/>
                <a:gd name="T71" fmla="*/ 1379 h 1621"/>
                <a:gd name="T72" fmla="*/ 895 w 1482"/>
                <a:gd name="T73" fmla="*/ 1448 h 1621"/>
                <a:gd name="T74" fmla="*/ 737 w 1482"/>
                <a:gd name="T75" fmla="*/ 1476 h 1621"/>
                <a:gd name="T76" fmla="*/ 576 w 1482"/>
                <a:gd name="T77" fmla="*/ 1463 h 1621"/>
                <a:gd name="T78" fmla="*/ 423 w 1482"/>
                <a:gd name="T79" fmla="*/ 1409 h 1621"/>
                <a:gd name="T80" fmla="*/ 288 w 1482"/>
                <a:gd name="T81" fmla="*/ 1317 h 1621"/>
                <a:gd name="T82" fmla="*/ 125 w 1482"/>
                <a:gd name="T83" fmla="*/ 137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2" h="1621">
                  <a:moveTo>
                    <a:pt x="125" y="1378"/>
                  </a:moveTo>
                  <a:lnTo>
                    <a:pt x="197" y="1445"/>
                  </a:lnTo>
                  <a:lnTo>
                    <a:pt x="259" y="1478"/>
                  </a:lnTo>
                  <a:lnTo>
                    <a:pt x="343" y="1530"/>
                  </a:lnTo>
                  <a:lnTo>
                    <a:pt x="433" y="1571"/>
                  </a:lnTo>
                  <a:lnTo>
                    <a:pt x="526" y="1601"/>
                  </a:lnTo>
                  <a:lnTo>
                    <a:pt x="622" y="1618"/>
                  </a:lnTo>
                  <a:lnTo>
                    <a:pt x="720" y="1621"/>
                  </a:lnTo>
                  <a:lnTo>
                    <a:pt x="817" y="1614"/>
                  </a:lnTo>
                  <a:lnTo>
                    <a:pt x="913" y="1593"/>
                  </a:lnTo>
                  <a:lnTo>
                    <a:pt x="1006" y="1559"/>
                  </a:lnTo>
                  <a:lnTo>
                    <a:pt x="1094" y="1514"/>
                  </a:lnTo>
                  <a:lnTo>
                    <a:pt x="1175" y="1457"/>
                  </a:lnTo>
                  <a:lnTo>
                    <a:pt x="1249" y="1391"/>
                  </a:lnTo>
                  <a:lnTo>
                    <a:pt x="1314" y="1314"/>
                  </a:lnTo>
                  <a:lnTo>
                    <a:pt x="1370" y="1230"/>
                  </a:lnTo>
                  <a:lnTo>
                    <a:pt x="1415" y="1140"/>
                  </a:lnTo>
                  <a:lnTo>
                    <a:pt x="1450" y="1046"/>
                  </a:lnTo>
                  <a:lnTo>
                    <a:pt x="1472" y="946"/>
                  </a:lnTo>
                  <a:lnTo>
                    <a:pt x="1482" y="845"/>
                  </a:lnTo>
                  <a:lnTo>
                    <a:pt x="1480" y="743"/>
                  </a:lnTo>
                  <a:lnTo>
                    <a:pt x="1465" y="643"/>
                  </a:lnTo>
                  <a:lnTo>
                    <a:pt x="1439" y="544"/>
                  </a:lnTo>
                  <a:lnTo>
                    <a:pt x="1401" y="450"/>
                  </a:lnTo>
                  <a:lnTo>
                    <a:pt x="1352" y="362"/>
                  </a:lnTo>
                  <a:lnTo>
                    <a:pt x="1293" y="281"/>
                  </a:lnTo>
                  <a:lnTo>
                    <a:pt x="1224" y="208"/>
                  </a:lnTo>
                  <a:lnTo>
                    <a:pt x="1148" y="145"/>
                  </a:lnTo>
                  <a:lnTo>
                    <a:pt x="1064" y="92"/>
                  </a:lnTo>
                  <a:lnTo>
                    <a:pt x="975" y="51"/>
                  </a:lnTo>
                  <a:lnTo>
                    <a:pt x="881" y="22"/>
                  </a:lnTo>
                  <a:lnTo>
                    <a:pt x="785" y="4"/>
                  </a:lnTo>
                  <a:lnTo>
                    <a:pt x="687" y="0"/>
                  </a:lnTo>
                  <a:lnTo>
                    <a:pt x="590" y="9"/>
                  </a:lnTo>
                  <a:lnTo>
                    <a:pt x="494" y="30"/>
                  </a:lnTo>
                  <a:lnTo>
                    <a:pt x="402" y="64"/>
                  </a:lnTo>
                  <a:lnTo>
                    <a:pt x="315" y="109"/>
                  </a:lnTo>
                  <a:lnTo>
                    <a:pt x="233" y="165"/>
                  </a:lnTo>
                  <a:lnTo>
                    <a:pt x="159" y="232"/>
                  </a:lnTo>
                  <a:lnTo>
                    <a:pt x="94" y="308"/>
                  </a:lnTo>
                  <a:lnTo>
                    <a:pt x="38" y="391"/>
                  </a:lnTo>
                  <a:lnTo>
                    <a:pt x="0" y="465"/>
                  </a:lnTo>
                  <a:lnTo>
                    <a:pt x="147" y="475"/>
                  </a:lnTo>
                  <a:lnTo>
                    <a:pt x="192" y="404"/>
                  </a:lnTo>
                  <a:lnTo>
                    <a:pt x="244" y="341"/>
                  </a:lnTo>
                  <a:lnTo>
                    <a:pt x="305" y="283"/>
                  </a:lnTo>
                  <a:lnTo>
                    <a:pt x="371" y="235"/>
                  </a:lnTo>
                  <a:lnTo>
                    <a:pt x="441" y="196"/>
                  </a:lnTo>
                  <a:lnTo>
                    <a:pt x="517" y="166"/>
                  </a:lnTo>
                  <a:lnTo>
                    <a:pt x="597" y="146"/>
                  </a:lnTo>
                  <a:lnTo>
                    <a:pt x="676" y="137"/>
                  </a:lnTo>
                  <a:lnTo>
                    <a:pt x="758" y="138"/>
                  </a:lnTo>
                  <a:lnTo>
                    <a:pt x="838" y="150"/>
                  </a:lnTo>
                  <a:lnTo>
                    <a:pt x="915" y="172"/>
                  </a:lnTo>
                  <a:lnTo>
                    <a:pt x="990" y="204"/>
                  </a:lnTo>
                  <a:lnTo>
                    <a:pt x="1060" y="246"/>
                  </a:lnTo>
                  <a:lnTo>
                    <a:pt x="1125" y="298"/>
                  </a:lnTo>
                  <a:lnTo>
                    <a:pt x="1183" y="356"/>
                  </a:lnTo>
                  <a:lnTo>
                    <a:pt x="1234" y="421"/>
                  </a:lnTo>
                  <a:lnTo>
                    <a:pt x="1276" y="493"/>
                  </a:lnTo>
                  <a:lnTo>
                    <a:pt x="1309" y="570"/>
                  </a:lnTo>
                  <a:lnTo>
                    <a:pt x="1333" y="650"/>
                  </a:lnTo>
                  <a:lnTo>
                    <a:pt x="1346" y="734"/>
                  </a:lnTo>
                  <a:lnTo>
                    <a:pt x="1351" y="817"/>
                  </a:lnTo>
                  <a:lnTo>
                    <a:pt x="1344" y="902"/>
                  </a:lnTo>
                  <a:lnTo>
                    <a:pt x="1328" y="984"/>
                  </a:lnTo>
                  <a:lnTo>
                    <a:pt x="1301" y="1063"/>
                  </a:lnTo>
                  <a:lnTo>
                    <a:pt x="1266" y="1139"/>
                  </a:lnTo>
                  <a:lnTo>
                    <a:pt x="1222" y="1209"/>
                  </a:lnTo>
                  <a:lnTo>
                    <a:pt x="1169" y="1274"/>
                  </a:lnTo>
                  <a:lnTo>
                    <a:pt x="1109" y="1330"/>
                  </a:lnTo>
                  <a:lnTo>
                    <a:pt x="1043" y="1379"/>
                  </a:lnTo>
                  <a:lnTo>
                    <a:pt x="972" y="1418"/>
                  </a:lnTo>
                  <a:lnTo>
                    <a:pt x="895" y="1448"/>
                  </a:lnTo>
                  <a:lnTo>
                    <a:pt x="817" y="1468"/>
                  </a:lnTo>
                  <a:lnTo>
                    <a:pt x="737" y="1476"/>
                  </a:lnTo>
                  <a:lnTo>
                    <a:pt x="656" y="1476"/>
                  </a:lnTo>
                  <a:lnTo>
                    <a:pt x="576" y="1463"/>
                  </a:lnTo>
                  <a:lnTo>
                    <a:pt x="498" y="1441"/>
                  </a:lnTo>
                  <a:lnTo>
                    <a:pt x="423" y="1409"/>
                  </a:lnTo>
                  <a:lnTo>
                    <a:pt x="353" y="1368"/>
                  </a:lnTo>
                  <a:lnTo>
                    <a:pt x="288" y="1317"/>
                  </a:lnTo>
                  <a:lnTo>
                    <a:pt x="254" y="1298"/>
                  </a:lnTo>
                  <a:lnTo>
                    <a:pt x="125" y="1378"/>
                  </a:lnTo>
                  <a:lnTo>
                    <a:pt x="125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86" name="Freeform 410"/>
            <p:cNvSpPr>
              <a:spLocks/>
            </p:cNvSpPr>
            <p:nvPr/>
          </p:nvSpPr>
          <p:spPr bwMode="auto">
            <a:xfrm>
              <a:off x="3816" y="2863"/>
              <a:ext cx="240" cy="121"/>
            </a:xfrm>
            <a:custGeom>
              <a:avLst/>
              <a:gdLst>
                <a:gd name="T0" fmla="*/ 0 w 1676"/>
                <a:gd name="T1" fmla="*/ 638 h 843"/>
                <a:gd name="T2" fmla="*/ 64 w 1676"/>
                <a:gd name="T3" fmla="*/ 528 h 843"/>
                <a:gd name="T4" fmla="*/ 1622 w 1676"/>
                <a:gd name="T5" fmla="*/ 0 h 843"/>
                <a:gd name="T6" fmla="*/ 1676 w 1676"/>
                <a:gd name="T7" fmla="*/ 216 h 843"/>
                <a:gd name="T8" fmla="*/ 1414 w 1676"/>
                <a:gd name="T9" fmla="*/ 310 h 843"/>
                <a:gd name="T10" fmla="*/ 1281 w 1676"/>
                <a:gd name="T11" fmla="*/ 534 h 843"/>
                <a:gd name="T12" fmla="*/ 1147 w 1676"/>
                <a:gd name="T13" fmla="*/ 386 h 843"/>
                <a:gd name="T14" fmla="*/ 991 w 1676"/>
                <a:gd name="T15" fmla="*/ 638 h 843"/>
                <a:gd name="T16" fmla="*/ 877 w 1676"/>
                <a:gd name="T17" fmla="*/ 474 h 843"/>
                <a:gd name="T18" fmla="*/ 696 w 1676"/>
                <a:gd name="T19" fmla="*/ 718 h 843"/>
                <a:gd name="T20" fmla="*/ 564 w 1676"/>
                <a:gd name="T21" fmla="*/ 563 h 843"/>
                <a:gd name="T22" fmla="*/ 399 w 1676"/>
                <a:gd name="T23" fmla="*/ 818 h 843"/>
                <a:gd name="T24" fmla="*/ 258 w 1676"/>
                <a:gd name="T25" fmla="*/ 663 h 843"/>
                <a:gd name="T26" fmla="*/ 136 w 1676"/>
                <a:gd name="T27" fmla="*/ 843 h 843"/>
                <a:gd name="T28" fmla="*/ 15 w 1676"/>
                <a:gd name="T29" fmla="*/ 713 h 843"/>
                <a:gd name="T30" fmla="*/ 1430 w 1676"/>
                <a:gd name="T31" fmla="*/ 232 h 843"/>
                <a:gd name="T32" fmla="*/ 1524 w 1676"/>
                <a:gd name="T33" fmla="*/ 99 h 843"/>
                <a:gd name="T34" fmla="*/ 0 w 1676"/>
                <a:gd name="T35" fmla="*/ 638 h 843"/>
                <a:gd name="T36" fmla="*/ 0 w 1676"/>
                <a:gd name="T37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6" h="843">
                  <a:moveTo>
                    <a:pt x="0" y="638"/>
                  </a:moveTo>
                  <a:lnTo>
                    <a:pt x="64" y="528"/>
                  </a:lnTo>
                  <a:lnTo>
                    <a:pt x="1622" y="0"/>
                  </a:lnTo>
                  <a:lnTo>
                    <a:pt x="1676" y="216"/>
                  </a:lnTo>
                  <a:lnTo>
                    <a:pt x="1414" y="310"/>
                  </a:lnTo>
                  <a:lnTo>
                    <a:pt x="1281" y="534"/>
                  </a:lnTo>
                  <a:lnTo>
                    <a:pt x="1147" y="386"/>
                  </a:lnTo>
                  <a:lnTo>
                    <a:pt x="991" y="638"/>
                  </a:lnTo>
                  <a:lnTo>
                    <a:pt x="877" y="474"/>
                  </a:lnTo>
                  <a:lnTo>
                    <a:pt x="696" y="718"/>
                  </a:lnTo>
                  <a:lnTo>
                    <a:pt x="564" y="563"/>
                  </a:lnTo>
                  <a:lnTo>
                    <a:pt x="399" y="818"/>
                  </a:lnTo>
                  <a:lnTo>
                    <a:pt x="258" y="663"/>
                  </a:lnTo>
                  <a:lnTo>
                    <a:pt x="136" y="843"/>
                  </a:lnTo>
                  <a:lnTo>
                    <a:pt x="15" y="713"/>
                  </a:lnTo>
                  <a:lnTo>
                    <a:pt x="1430" y="232"/>
                  </a:lnTo>
                  <a:lnTo>
                    <a:pt x="1524" y="99"/>
                  </a:lnTo>
                  <a:lnTo>
                    <a:pt x="0" y="63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87" name="Freeform 411"/>
            <p:cNvSpPr>
              <a:spLocks/>
            </p:cNvSpPr>
            <p:nvPr/>
          </p:nvSpPr>
          <p:spPr bwMode="auto">
            <a:xfrm>
              <a:off x="4078" y="2765"/>
              <a:ext cx="157" cy="167"/>
            </a:xfrm>
            <a:custGeom>
              <a:avLst/>
              <a:gdLst>
                <a:gd name="T0" fmla="*/ 1078 w 1102"/>
                <a:gd name="T1" fmla="*/ 412 h 1168"/>
                <a:gd name="T2" fmla="*/ 1102 w 1102"/>
                <a:gd name="T3" fmla="*/ 556 h 1168"/>
                <a:gd name="T4" fmla="*/ 1091 w 1102"/>
                <a:gd name="T5" fmla="*/ 701 h 1168"/>
                <a:gd name="T6" fmla="*/ 1046 w 1102"/>
                <a:gd name="T7" fmla="*/ 840 h 1168"/>
                <a:gd name="T8" fmla="*/ 969 w 1102"/>
                <a:gd name="T9" fmla="*/ 962 h 1168"/>
                <a:gd name="T10" fmla="*/ 865 w 1102"/>
                <a:gd name="T11" fmla="*/ 1061 h 1168"/>
                <a:gd name="T12" fmla="*/ 741 w 1102"/>
                <a:gd name="T13" fmla="*/ 1129 h 1168"/>
                <a:gd name="T14" fmla="*/ 605 w 1102"/>
                <a:gd name="T15" fmla="*/ 1163 h 1168"/>
                <a:gd name="T16" fmla="*/ 464 w 1102"/>
                <a:gd name="T17" fmla="*/ 1162 h 1168"/>
                <a:gd name="T18" fmla="*/ 328 w 1102"/>
                <a:gd name="T19" fmla="*/ 1124 h 1168"/>
                <a:gd name="T20" fmla="*/ 153 w 1102"/>
                <a:gd name="T21" fmla="*/ 1003 h 1168"/>
                <a:gd name="T22" fmla="*/ 19 w 1102"/>
                <a:gd name="T23" fmla="*/ 812 h 1168"/>
                <a:gd name="T24" fmla="*/ 0 w 1102"/>
                <a:gd name="T25" fmla="*/ 560 h 1168"/>
                <a:gd name="T26" fmla="*/ 31 w 1102"/>
                <a:gd name="T27" fmla="*/ 356 h 1168"/>
                <a:gd name="T28" fmla="*/ 126 w 1102"/>
                <a:gd name="T29" fmla="*/ 181 h 1168"/>
                <a:gd name="T30" fmla="*/ 280 w 1102"/>
                <a:gd name="T31" fmla="*/ 68 h 1168"/>
                <a:gd name="T32" fmla="*/ 411 w 1102"/>
                <a:gd name="T33" fmla="*/ 16 h 1168"/>
                <a:gd name="T34" fmla="*/ 551 w 1102"/>
                <a:gd name="T35" fmla="*/ 0 h 1168"/>
                <a:gd name="T36" fmla="*/ 690 w 1102"/>
                <a:gd name="T37" fmla="*/ 21 h 1168"/>
                <a:gd name="T38" fmla="*/ 820 w 1102"/>
                <a:gd name="T39" fmla="*/ 76 h 1168"/>
                <a:gd name="T40" fmla="*/ 932 w 1102"/>
                <a:gd name="T41" fmla="*/ 164 h 1168"/>
                <a:gd name="T42" fmla="*/ 1021 w 1102"/>
                <a:gd name="T43" fmla="*/ 278 h 1168"/>
                <a:gd name="T44" fmla="*/ 884 w 1102"/>
                <a:gd name="T45" fmla="*/ 374 h 1168"/>
                <a:gd name="T46" fmla="*/ 849 w 1102"/>
                <a:gd name="T47" fmla="*/ 338 h 1168"/>
                <a:gd name="T48" fmla="*/ 806 w 1102"/>
                <a:gd name="T49" fmla="*/ 314 h 1168"/>
                <a:gd name="T50" fmla="*/ 758 w 1102"/>
                <a:gd name="T51" fmla="*/ 301 h 1168"/>
                <a:gd name="T52" fmla="*/ 710 w 1102"/>
                <a:gd name="T53" fmla="*/ 300 h 1168"/>
                <a:gd name="T54" fmla="*/ 662 w 1102"/>
                <a:gd name="T55" fmla="*/ 313 h 1168"/>
                <a:gd name="T56" fmla="*/ 618 w 1102"/>
                <a:gd name="T57" fmla="*/ 337 h 1168"/>
                <a:gd name="T58" fmla="*/ 583 w 1102"/>
                <a:gd name="T59" fmla="*/ 371 h 1168"/>
                <a:gd name="T60" fmla="*/ 557 w 1102"/>
                <a:gd name="T61" fmla="*/ 415 h 1168"/>
                <a:gd name="T62" fmla="*/ 541 w 1102"/>
                <a:gd name="T63" fmla="*/ 464 h 1168"/>
                <a:gd name="T64" fmla="*/ 538 w 1102"/>
                <a:gd name="T65" fmla="*/ 514 h 1168"/>
                <a:gd name="T66" fmla="*/ 547 w 1102"/>
                <a:gd name="T67" fmla="*/ 565 h 1168"/>
                <a:gd name="T68" fmla="*/ 568 w 1102"/>
                <a:gd name="T69" fmla="*/ 611 h 1168"/>
                <a:gd name="T70" fmla="*/ 598 w 1102"/>
                <a:gd name="T71" fmla="*/ 650 h 1168"/>
                <a:gd name="T72" fmla="*/ 637 w 1102"/>
                <a:gd name="T73" fmla="*/ 680 h 1168"/>
                <a:gd name="T74" fmla="*/ 683 w 1102"/>
                <a:gd name="T75" fmla="*/ 700 h 1168"/>
                <a:gd name="T76" fmla="*/ 732 w 1102"/>
                <a:gd name="T77" fmla="*/ 706 h 1168"/>
                <a:gd name="T78" fmla="*/ 780 w 1102"/>
                <a:gd name="T79" fmla="*/ 700 h 1168"/>
                <a:gd name="T80" fmla="*/ 827 w 1102"/>
                <a:gd name="T81" fmla="*/ 681 h 1168"/>
                <a:gd name="T82" fmla="*/ 865 w 1102"/>
                <a:gd name="T83" fmla="*/ 651 h 1168"/>
                <a:gd name="T84" fmla="*/ 897 w 1102"/>
                <a:gd name="T85" fmla="*/ 613 h 1168"/>
                <a:gd name="T86" fmla="*/ 918 w 1102"/>
                <a:gd name="T87" fmla="*/ 567 h 1168"/>
                <a:gd name="T88" fmla="*/ 928 w 1102"/>
                <a:gd name="T89" fmla="*/ 516 h 1168"/>
                <a:gd name="T90" fmla="*/ 925 w 1102"/>
                <a:gd name="T91" fmla="*/ 466 h 1168"/>
                <a:gd name="T92" fmla="*/ 910 w 1102"/>
                <a:gd name="T93" fmla="*/ 416 h 1168"/>
                <a:gd name="T94" fmla="*/ 1056 w 1102"/>
                <a:gd name="T95" fmla="*/ 35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2" h="1168">
                  <a:moveTo>
                    <a:pt x="1056" y="353"/>
                  </a:moveTo>
                  <a:lnTo>
                    <a:pt x="1078" y="412"/>
                  </a:lnTo>
                  <a:lnTo>
                    <a:pt x="1095" y="483"/>
                  </a:lnTo>
                  <a:lnTo>
                    <a:pt x="1102" y="556"/>
                  </a:lnTo>
                  <a:lnTo>
                    <a:pt x="1101" y="629"/>
                  </a:lnTo>
                  <a:lnTo>
                    <a:pt x="1091" y="701"/>
                  </a:lnTo>
                  <a:lnTo>
                    <a:pt x="1072" y="772"/>
                  </a:lnTo>
                  <a:lnTo>
                    <a:pt x="1046" y="840"/>
                  </a:lnTo>
                  <a:lnTo>
                    <a:pt x="1011" y="904"/>
                  </a:lnTo>
                  <a:lnTo>
                    <a:pt x="969" y="962"/>
                  </a:lnTo>
                  <a:lnTo>
                    <a:pt x="920" y="1015"/>
                  </a:lnTo>
                  <a:lnTo>
                    <a:pt x="865" y="1061"/>
                  </a:lnTo>
                  <a:lnTo>
                    <a:pt x="805" y="1100"/>
                  </a:lnTo>
                  <a:lnTo>
                    <a:pt x="741" y="1129"/>
                  </a:lnTo>
                  <a:lnTo>
                    <a:pt x="673" y="1151"/>
                  </a:lnTo>
                  <a:lnTo>
                    <a:pt x="605" y="1163"/>
                  </a:lnTo>
                  <a:lnTo>
                    <a:pt x="533" y="1168"/>
                  </a:lnTo>
                  <a:lnTo>
                    <a:pt x="464" y="1162"/>
                  </a:lnTo>
                  <a:lnTo>
                    <a:pt x="396" y="1147"/>
                  </a:lnTo>
                  <a:lnTo>
                    <a:pt x="328" y="1124"/>
                  </a:lnTo>
                  <a:lnTo>
                    <a:pt x="586" y="971"/>
                  </a:lnTo>
                  <a:lnTo>
                    <a:pt x="153" y="1003"/>
                  </a:lnTo>
                  <a:lnTo>
                    <a:pt x="444" y="782"/>
                  </a:lnTo>
                  <a:lnTo>
                    <a:pt x="19" y="812"/>
                  </a:lnTo>
                  <a:lnTo>
                    <a:pt x="358" y="566"/>
                  </a:lnTo>
                  <a:lnTo>
                    <a:pt x="0" y="560"/>
                  </a:lnTo>
                  <a:lnTo>
                    <a:pt x="338" y="366"/>
                  </a:lnTo>
                  <a:lnTo>
                    <a:pt x="31" y="356"/>
                  </a:lnTo>
                  <a:lnTo>
                    <a:pt x="368" y="186"/>
                  </a:lnTo>
                  <a:lnTo>
                    <a:pt x="126" y="181"/>
                  </a:lnTo>
                  <a:lnTo>
                    <a:pt x="219" y="107"/>
                  </a:lnTo>
                  <a:lnTo>
                    <a:pt x="280" y="68"/>
                  </a:lnTo>
                  <a:lnTo>
                    <a:pt x="344" y="37"/>
                  </a:lnTo>
                  <a:lnTo>
                    <a:pt x="411" y="16"/>
                  </a:lnTo>
                  <a:lnTo>
                    <a:pt x="481" y="3"/>
                  </a:lnTo>
                  <a:lnTo>
                    <a:pt x="551" y="0"/>
                  </a:lnTo>
                  <a:lnTo>
                    <a:pt x="621" y="5"/>
                  </a:lnTo>
                  <a:lnTo>
                    <a:pt x="690" y="21"/>
                  </a:lnTo>
                  <a:lnTo>
                    <a:pt x="756" y="44"/>
                  </a:lnTo>
                  <a:lnTo>
                    <a:pt x="820" y="76"/>
                  </a:lnTo>
                  <a:lnTo>
                    <a:pt x="878" y="116"/>
                  </a:lnTo>
                  <a:lnTo>
                    <a:pt x="932" y="164"/>
                  </a:lnTo>
                  <a:lnTo>
                    <a:pt x="980" y="219"/>
                  </a:lnTo>
                  <a:lnTo>
                    <a:pt x="1021" y="278"/>
                  </a:lnTo>
                  <a:lnTo>
                    <a:pt x="898" y="394"/>
                  </a:lnTo>
                  <a:lnTo>
                    <a:pt x="884" y="374"/>
                  </a:lnTo>
                  <a:lnTo>
                    <a:pt x="867" y="355"/>
                  </a:lnTo>
                  <a:lnTo>
                    <a:pt x="849" y="338"/>
                  </a:lnTo>
                  <a:lnTo>
                    <a:pt x="828" y="325"/>
                  </a:lnTo>
                  <a:lnTo>
                    <a:pt x="806" y="314"/>
                  </a:lnTo>
                  <a:lnTo>
                    <a:pt x="783" y="306"/>
                  </a:lnTo>
                  <a:lnTo>
                    <a:pt x="758" y="301"/>
                  </a:lnTo>
                  <a:lnTo>
                    <a:pt x="734" y="299"/>
                  </a:lnTo>
                  <a:lnTo>
                    <a:pt x="710" y="300"/>
                  </a:lnTo>
                  <a:lnTo>
                    <a:pt x="686" y="305"/>
                  </a:lnTo>
                  <a:lnTo>
                    <a:pt x="662" y="313"/>
                  </a:lnTo>
                  <a:lnTo>
                    <a:pt x="640" y="324"/>
                  </a:lnTo>
                  <a:lnTo>
                    <a:pt x="618" y="337"/>
                  </a:lnTo>
                  <a:lnTo>
                    <a:pt x="600" y="354"/>
                  </a:lnTo>
                  <a:lnTo>
                    <a:pt x="583" y="371"/>
                  </a:lnTo>
                  <a:lnTo>
                    <a:pt x="569" y="392"/>
                  </a:lnTo>
                  <a:lnTo>
                    <a:pt x="557" y="415"/>
                  </a:lnTo>
                  <a:lnTo>
                    <a:pt x="547" y="438"/>
                  </a:lnTo>
                  <a:lnTo>
                    <a:pt x="541" y="464"/>
                  </a:lnTo>
                  <a:lnTo>
                    <a:pt x="538" y="489"/>
                  </a:lnTo>
                  <a:lnTo>
                    <a:pt x="538" y="514"/>
                  </a:lnTo>
                  <a:lnTo>
                    <a:pt x="540" y="539"/>
                  </a:lnTo>
                  <a:lnTo>
                    <a:pt x="547" y="565"/>
                  </a:lnTo>
                  <a:lnTo>
                    <a:pt x="555" y="588"/>
                  </a:lnTo>
                  <a:lnTo>
                    <a:pt x="568" y="611"/>
                  </a:lnTo>
                  <a:lnTo>
                    <a:pt x="582" y="632"/>
                  </a:lnTo>
                  <a:lnTo>
                    <a:pt x="598" y="650"/>
                  </a:lnTo>
                  <a:lnTo>
                    <a:pt x="617" y="667"/>
                  </a:lnTo>
                  <a:lnTo>
                    <a:pt x="637" y="680"/>
                  </a:lnTo>
                  <a:lnTo>
                    <a:pt x="659" y="691"/>
                  </a:lnTo>
                  <a:lnTo>
                    <a:pt x="683" y="700"/>
                  </a:lnTo>
                  <a:lnTo>
                    <a:pt x="708" y="704"/>
                  </a:lnTo>
                  <a:lnTo>
                    <a:pt x="732" y="706"/>
                  </a:lnTo>
                  <a:lnTo>
                    <a:pt x="756" y="704"/>
                  </a:lnTo>
                  <a:lnTo>
                    <a:pt x="780" y="700"/>
                  </a:lnTo>
                  <a:lnTo>
                    <a:pt x="804" y="692"/>
                  </a:lnTo>
                  <a:lnTo>
                    <a:pt x="827" y="681"/>
                  </a:lnTo>
                  <a:lnTo>
                    <a:pt x="847" y="668"/>
                  </a:lnTo>
                  <a:lnTo>
                    <a:pt x="865" y="651"/>
                  </a:lnTo>
                  <a:lnTo>
                    <a:pt x="883" y="633"/>
                  </a:lnTo>
                  <a:lnTo>
                    <a:pt x="897" y="613"/>
                  </a:lnTo>
                  <a:lnTo>
                    <a:pt x="909" y="590"/>
                  </a:lnTo>
                  <a:lnTo>
                    <a:pt x="918" y="567"/>
                  </a:lnTo>
                  <a:lnTo>
                    <a:pt x="925" y="542"/>
                  </a:lnTo>
                  <a:lnTo>
                    <a:pt x="928" y="516"/>
                  </a:lnTo>
                  <a:lnTo>
                    <a:pt x="928" y="491"/>
                  </a:lnTo>
                  <a:lnTo>
                    <a:pt x="925" y="466"/>
                  </a:lnTo>
                  <a:lnTo>
                    <a:pt x="919" y="441"/>
                  </a:lnTo>
                  <a:lnTo>
                    <a:pt x="910" y="416"/>
                  </a:lnTo>
                  <a:lnTo>
                    <a:pt x="1056" y="353"/>
                  </a:lnTo>
                  <a:lnTo>
                    <a:pt x="1056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788" name="Freeform 412"/>
            <p:cNvSpPr>
              <a:spLocks/>
            </p:cNvSpPr>
            <p:nvPr/>
          </p:nvSpPr>
          <p:spPr bwMode="auto">
            <a:xfrm>
              <a:off x="4206" y="2804"/>
              <a:ext cx="24" cy="22"/>
            </a:xfrm>
            <a:custGeom>
              <a:avLst/>
              <a:gdLst>
                <a:gd name="T0" fmla="*/ 0 w 168"/>
                <a:gd name="T1" fmla="*/ 130 h 152"/>
                <a:gd name="T2" fmla="*/ 12 w 168"/>
                <a:gd name="T3" fmla="*/ 152 h 152"/>
                <a:gd name="T4" fmla="*/ 168 w 168"/>
                <a:gd name="T5" fmla="*/ 117 h 152"/>
                <a:gd name="T6" fmla="*/ 158 w 168"/>
                <a:gd name="T7" fmla="*/ 89 h 152"/>
                <a:gd name="T8" fmla="*/ 123 w 168"/>
                <a:gd name="T9" fmla="*/ 14 h 152"/>
                <a:gd name="T10" fmla="*/ 96 w 168"/>
                <a:gd name="T11" fmla="*/ 0 h 152"/>
                <a:gd name="T12" fmla="*/ 0 w 168"/>
                <a:gd name="T13" fmla="*/ 130 h 152"/>
                <a:gd name="T14" fmla="*/ 0 w 168"/>
                <a:gd name="T15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52">
                  <a:moveTo>
                    <a:pt x="0" y="130"/>
                  </a:moveTo>
                  <a:lnTo>
                    <a:pt x="12" y="152"/>
                  </a:lnTo>
                  <a:lnTo>
                    <a:pt x="168" y="117"/>
                  </a:lnTo>
                  <a:lnTo>
                    <a:pt x="158" y="89"/>
                  </a:lnTo>
                  <a:lnTo>
                    <a:pt x="123" y="14"/>
                  </a:lnTo>
                  <a:lnTo>
                    <a:pt x="96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1789" name="Freeform 413"/>
          <p:cNvSpPr>
            <a:spLocks/>
          </p:cNvSpPr>
          <p:nvPr/>
        </p:nvSpPr>
        <p:spPr bwMode="auto">
          <a:xfrm>
            <a:off x="4038600" y="3505200"/>
            <a:ext cx="635000" cy="857250"/>
          </a:xfrm>
          <a:custGeom>
            <a:avLst/>
            <a:gdLst>
              <a:gd name="T0" fmla="*/ 0 w 400"/>
              <a:gd name="T1" fmla="*/ 0 h 720"/>
              <a:gd name="T2" fmla="*/ 384 w 400"/>
              <a:gd name="T3" fmla="*/ 192 h 720"/>
              <a:gd name="T4" fmla="*/ 96 w 400"/>
              <a:gd name="T5" fmla="*/ 528 h 720"/>
              <a:gd name="T6" fmla="*/ 96 w 400"/>
              <a:gd name="T7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0" h="720">
                <a:moveTo>
                  <a:pt x="0" y="0"/>
                </a:moveTo>
                <a:cubicBezTo>
                  <a:pt x="184" y="52"/>
                  <a:pt x="368" y="104"/>
                  <a:pt x="384" y="192"/>
                </a:cubicBezTo>
                <a:cubicBezTo>
                  <a:pt x="400" y="280"/>
                  <a:pt x="144" y="440"/>
                  <a:pt x="96" y="528"/>
                </a:cubicBezTo>
                <a:cubicBezTo>
                  <a:pt x="48" y="616"/>
                  <a:pt x="72" y="668"/>
                  <a:pt x="96" y="7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790" name="Freeform 414"/>
          <p:cNvSpPr>
            <a:spLocks/>
          </p:cNvSpPr>
          <p:nvPr/>
        </p:nvSpPr>
        <p:spPr bwMode="auto">
          <a:xfrm>
            <a:off x="3810000" y="3905250"/>
            <a:ext cx="1676400" cy="685800"/>
          </a:xfrm>
          <a:custGeom>
            <a:avLst/>
            <a:gdLst>
              <a:gd name="T0" fmla="*/ 0 w 1056"/>
              <a:gd name="T1" fmla="*/ 288 h 432"/>
              <a:gd name="T2" fmla="*/ 528 w 1056"/>
              <a:gd name="T3" fmla="*/ 384 h 432"/>
              <a:gd name="T4" fmla="*/ 1056 w 1056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432">
                <a:moveTo>
                  <a:pt x="0" y="288"/>
                </a:moveTo>
                <a:cubicBezTo>
                  <a:pt x="176" y="360"/>
                  <a:pt x="352" y="432"/>
                  <a:pt x="528" y="384"/>
                </a:cubicBezTo>
                <a:cubicBezTo>
                  <a:pt x="704" y="336"/>
                  <a:pt x="880" y="168"/>
                  <a:pt x="1056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791" name="Line 415"/>
          <p:cNvSpPr>
            <a:spLocks noChangeShapeType="1"/>
          </p:cNvSpPr>
          <p:nvPr/>
        </p:nvSpPr>
        <p:spPr bwMode="auto">
          <a:xfrm>
            <a:off x="5715000" y="29146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792" name="Freeform 416"/>
          <p:cNvSpPr>
            <a:spLocks/>
          </p:cNvSpPr>
          <p:nvPr/>
        </p:nvSpPr>
        <p:spPr bwMode="auto">
          <a:xfrm>
            <a:off x="3886200" y="1670050"/>
            <a:ext cx="3454400" cy="1549400"/>
          </a:xfrm>
          <a:custGeom>
            <a:avLst/>
            <a:gdLst>
              <a:gd name="T0" fmla="*/ 0 w 2176"/>
              <a:gd name="T1" fmla="*/ 160 h 976"/>
              <a:gd name="T2" fmla="*/ 1200 w 2176"/>
              <a:gd name="T3" fmla="*/ 112 h 976"/>
              <a:gd name="T4" fmla="*/ 2016 w 2176"/>
              <a:gd name="T5" fmla="*/ 832 h 976"/>
              <a:gd name="T6" fmla="*/ 2160 w 2176"/>
              <a:gd name="T7" fmla="*/ 928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6" h="976">
                <a:moveTo>
                  <a:pt x="0" y="160"/>
                </a:moveTo>
                <a:cubicBezTo>
                  <a:pt x="432" y="80"/>
                  <a:pt x="864" y="0"/>
                  <a:pt x="1200" y="112"/>
                </a:cubicBezTo>
                <a:cubicBezTo>
                  <a:pt x="1536" y="224"/>
                  <a:pt x="1856" y="696"/>
                  <a:pt x="2016" y="832"/>
                </a:cubicBezTo>
                <a:cubicBezTo>
                  <a:pt x="2176" y="968"/>
                  <a:pt x="2120" y="976"/>
                  <a:pt x="2160" y="92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796" name="Text Box 420"/>
          <p:cNvSpPr txBox="1">
            <a:spLocks noChangeArrowheads="1"/>
          </p:cNvSpPr>
          <p:nvPr/>
        </p:nvSpPr>
        <p:spPr bwMode="auto">
          <a:xfrm>
            <a:off x="3962400" y="2514600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Hash</a:t>
            </a:r>
            <a:b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</a:p>
        </p:txBody>
      </p:sp>
      <p:sp>
        <p:nvSpPr>
          <p:cNvPr id="741797" name="Text Box 421"/>
          <p:cNvSpPr txBox="1">
            <a:spLocks noChangeArrowheads="1"/>
          </p:cNvSpPr>
          <p:nvPr/>
        </p:nvSpPr>
        <p:spPr bwMode="auto">
          <a:xfrm>
            <a:off x="5257800" y="4114800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Hash</a:t>
            </a:r>
            <a:b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</a:p>
        </p:txBody>
      </p:sp>
      <p:sp>
        <p:nvSpPr>
          <p:cNvPr id="741798" name="Text Box 422"/>
          <p:cNvSpPr txBox="1">
            <a:spLocks noChangeArrowheads="1"/>
          </p:cNvSpPr>
          <p:nvPr/>
        </p:nvSpPr>
        <p:spPr bwMode="auto">
          <a:xfrm>
            <a:off x="5257800" y="1981200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Hash</a:t>
            </a:r>
            <a:b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34033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Complex Signatures</a:t>
            </a:r>
            <a:endParaRPr lang="en-US"/>
          </a:p>
        </p:txBody>
      </p:sp>
      <p:sp>
        <p:nvSpPr>
          <p:cNvPr id="7454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A single signer acknowledging understanding or commitment to different concepts or agreements within one document.</a:t>
            </a:r>
          </a:p>
          <a:p>
            <a:r>
              <a:rPr lang="en-US" altLang="ja-JP" smtClean="0"/>
              <a:t>Multiple signers signing unique content within the same document.</a:t>
            </a:r>
          </a:p>
          <a:p>
            <a:r>
              <a:rPr lang="en-US" altLang="ja-JP" smtClean="0"/>
              <a:t>Multiple signers “co-signing” the same content within the same document.</a:t>
            </a:r>
          </a:p>
          <a:p>
            <a:r>
              <a:rPr lang="en-US" altLang="ja-JP" smtClean="0"/>
              <a:t>Multiple signers, one signing content the other “counter-signing” the prior signature.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3C4-26A7-4B73-B139-3F49225792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Guest lecture: Christian </a:t>
            </a:r>
            <a:r>
              <a:rPr lang="en-US" dirty="0" smtClean="0">
                <a:solidFill>
                  <a:srgbClr val="00B0F0"/>
                </a:solidFill>
              </a:rPr>
              <a:t>Rechberger, KU Leuven</a:t>
            </a:r>
          </a:p>
          <a:p>
            <a:pPr lvl="1"/>
            <a:r>
              <a:rPr lang="en-US" i="1" dirty="0" smtClean="0">
                <a:solidFill>
                  <a:srgbClr val="00B0F0"/>
                </a:solidFill>
              </a:rPr>
              <a:t>Towards SHA-3</a:t>
            </a:r>
            <a:endParaRPr lang="en-US" i="1" dirty="0">
              <a:solidFill>
                <a:srgbClr val="00B0F0"/>
              </a:solidFill>
            </a:endParaRPr>
          </a:p>
          <a:p>
            <a:r>
              <a:rPr lang="en-US" dirty="0" smtClean="0"/>
              <a:t>Message-based protocols</a:t>
            </a:r>
          </a:p>
          <a:p>
            <a:pPr lvl="1"/>
            <a:r>
              <a:rPr lang="en-US" dirty="0" smtClean="0"/>
              <a:t>S/MIME</a:t>
            </a:r>
          </a:p>
          <a:p>
            <a:pPr lvl="1"/>
            <a:r>
              <a:rPr lang="en-US" dirty="0" smtClean="0"/>
              <a:t>XMLDSIG &amp; XMLENC</a:t>
            </a:r>
          </a:p>
          <a:p>
            <a:r>
              <a:rPr lang="en-US" dirty="0" smtClean="0"/>
              <a:t>IPsec (depending on time)</a:t>
            </a:r>
          </a:p>
          <a:p>
            <a:r>
              <a:rPr lang="en-US" dirty="0" smtClean="0"/>
              <a:t>Design </a:t>
            </a:r>
            <a:r>
              <a:rPr lang="en-US" dirty="0" err="1" smtClean="0"/>
              <a:t>Charrette</a:t>
            </a:r>
            <a:r>
              <a:rPr lang="en-US" dirty="0" smtClean="0"/>
              <a:t> Part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3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3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BA45-4302-42E7-A805-2925E57A050E}" type="slidenum">
              <a:rPr lang="en-US"/>
              <a:pPr/>
              <a:t>20</a:t>
            </a:fld>
            <a:endParaRPr lang="en-US"/>
          </a:p>
        </p:txBody>
      </p:sp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3025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Co-Signing</a:t>
            </a:r>
          </a:p>
        </p:txBody>
      </p:sp>
      <p:sp>
        <p:nvSpPr>
          <p:cNvPr id="831743" name="Rectangle 25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01775"/>
            <a:ext cx="8415338" cy="8604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Alice and Bob want to sign the same message “in parallel”</a:t>
            </a:r>
          </a:p>
        </p:txBody>
      </p:sp>
      <p:grpSp>
        <p:nvGrpSpPr>
          <p:cNvPr id="831492" name="Group 4"/>
          <p:cNvGrpSpPr>
            <a:grpSpLocks/>
          </p:cNvGrpSpPr>
          <p:nvPr/>
        </p:nvGrpSpPr>
        <p:grpSpPr bwMode="auto">
          <a:xfrm>
            <a:off x="381000" y="2895600"/>
            <a:ext cx="1087438" cy="1108075"/>
            <a:chOff x="715" y="2852"/>
            <a:chExt cx="685" cy="698"/>
          </a:xfrm>
        </p:grpSpPr>
        <p:graphicFrame>
          <p:nvGraphicFramePr>
            <p:cNvPr id="831493" name="Object 5"/>
            <p:cNvGraphicFramePr>
              <a:graphicFrameLocks noChangeAspect="1"/>
            </p:cNvGraphicFramePr>
            <p:nvPr/>
          </p:nvGraphicFramePr>
          <p:xfrm>
            <a:off x="715" y="2852"/>
            <a:ext cx="685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9" name="Clip" r:id="rId3" imgW="1087920" imgH="1108080" progId="MS_ClipArt_Gallery.2">
                    <p:embed/>
                  </p:oleObj>
                </mc:Choice>
                <mc:Fallback>
                  <p:oleObj name="Clip" r:id="rId3" imgW="1087920" imgH="1108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" y="2852"/>
                          <a:ext cx="685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1494" name="Text Box 6"/>
            <p:cNvSpPr txBox="1">
              <a:spLocks noChangeArrowheads="1"/>
            </p:cNvSpPr>
            <p:nvPr/>
          </p:nvSpPr>
          <p:spPr bwMode="auto">
            <a:xfrm>
              <a:off x="864" y="3072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effectLst/>
                </a:rPr>
                <a:t>m</a:t>
              </a:r>
              <a:endParaRPr lang="en-US" sz="3600" b="1">
                <a:effectLst/>
              </a:endParaRPr>
            </a:p>
          </p:txBody>
        </p:sp>
      </p:grpSp>
      <p:grpSp>
        <p:nvGrpSpPr>
          <p:cNvPr id="831496" name="Group 8"/>
          <p:cNvGrpSpPr>
            <a:grpSpLocks/>
          </p:cNvGrpSpPr>
          <p:nvPr/>
        </p:nvGrpSpPr>
        <p:grpSpPr bwMode="auto">
          <a:xfrm>
            <a:off x="2057400" y="3006725"/>
            <a:ext cx="914400" cy="1106488"/>
            <a:chOff x="4032" y="2592"/>
            <a:chExt cx="942" cy="1065"/>
          </a:xfrm>
        </p:grpSpPr>
        <p:graphicFrame>
          <p:nvGraphicFramePr>
            <p:cNvPr id="831497" name="Object 9"/>
            <p:cNvGraphicFramePr>
              <a:graphicFrameLocks noChangeAspect="1"/>
            </p:cNvGraphicFramePr>
            <p:nvPr/>
          </p:nvGraphicFramePr>
          <p:xfrm>
            <a:off x="4032" y="2832"/>
            <a:ext cx="558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0" name="Clip" r:id="rId5" imgW="3750840" imgH="3468960" progId="MS_ClipArt_Gallery.2">
                    <p:embed/>
                  </p:oleObj>
                </mc:Choice>
                <mc:Fallback>
                  <p:oleObj name="Clip" r:id="rId5" imgW="375084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2832"/>
                          <a:ext cx="558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1498" name="Object 10"/>
            <p:cNvGraphicFramePr>
              <a:graphicFrameLocks noChangeAspect="1"/>
            </p:cNvGraphicFramePr>
            <p:nvPr/>
          </p:nvGraphicFramePr>
          <p:xfrm>
            <a:off x="4416" y="2592"/>
            <a:ext cx="558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1" name="Clip" r:id="rId7" imgW="3750840" imgH="3468960" progId="MS_ClipArt_Gallery.2">
                    <p:embed/>
                  </p:oleObj>
                </mc:Choice>
                <mc:Fallback>
                  <p:oleObj name="Clip" r:id="rId7" imgW="375084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592"/>
                          <a:ext cx="558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1499" name="Object 11"/>
            <p:cNvGraphicFramePr>
              <a:graphicFrameLocks noChangeAspect="1"/>
            </p:cNvGraphicFramePr>
            <p:nvPr/>
          </p:nvGraphicFramePr>
          <p:xfrm>
            <a:off x="4354" y="3141"/>
            <a:ext cx="558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2" name="Clip" r:id="rId8" imgW="3750840" imgH="3468960" progId="MS_ClipArt_Gallery.2">
                    <p:embed/>
                  </p:oleObj>
                </mc:Choice>
                <mc:Fallback>
                  <p:oleObj name="Clip" r:id="rId8" imgW="375084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4" y="3141"/>
                          <a:ext cx="558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1500" name="Text Box 12"/>
          <p:cNvSpPr txBox="1">
            <a:spLocks noChangeArrowheads="1"/>
          </p:cNvSpPr>
          <p:nvPr/>
        </p:nvSpPr>
        <p:spPr bwMode="auto">
          <a:xfrm>
            <a:off x="1905000" y="4073525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Hash Function</a:t>
            </a:r>
          </a:p>
        </p:txBody>
      </p:sp>
      <p:grpSp>
        <p:nvGrpSpPr>
          <p:cNvPr id="831502" name="Group 14"/>
          <p:cNvGrpSpPr>
            <a:grpSpLocks/>
          </p:cNvGrpSpPr>
          <p:nvPr/>
        </p:nvGrpSpPr>
        <p:grpSpPr bwMode="auto">
          <a:xfrm>
            <a:off x="3384550" y="3505200"/>
            <a:ext cx="557213" cy="419100"/>
            <a:chOff x="2982" y="2697"/>
            <a:chExt cx="435" cy="320"/>
          </a:xfrm>
        </p:grpSpPr>
        <p:sp>
          <p:nvSpPr>
            <p:cNvPr id="831503" name="Freeform 15"/>
            <p:cNvSpPr>
              <a:spLocks/>
            </p:cNvSpPr>
            <p:nvPr/>
          </p:nvSpPr>
          <p:spPr bwMode="auto">
            <a:xfrm>
              <a:off x="2984" y="2702"/>
              <a:ext cx="429" cy="313"/>
            </a:xfrm>
            <a:custGeom>
              <a:avLst/>
              <a:gdLst>
                <a:gd name="T0" fmla="*/ 14 w 429"/>
                <a:gd name="T1" fmla="*/ 109 h 313"/>
                <a:gd name="T2" fmla="*/ 15 w 429"/>
                <a:gd name="T3" fmla="*/ 109 h 313"/>
                <a:gd name="T4" fmla="*/ 18 w 429"/>
                <a:gd name="T5" fmla="*/ 108 h 313"/>
                <a:gd name="T6" fmla="*/ 22 w 429"/>
                <a:gd name="T7" fmla="*/ 107 h 313"/>
                <a:gd name="T8" fmla="*/ 24 w 429"/>
                <a:gd name="T9" fmla="*/ 107 h 313"/>
                <a:gd name="T10" fmla="*/ 23 w 429"/>
                <a:gd name="T11" fmla="*/ 106 h 313"/>
                <a:gd name="T12" fmla="*/ 22 w 429"/>
                <a:gd name="T13" fmla="*/ 105 h 313"/>
                <a:gd name="T14" fmla="*/ 21 w 429"/>
                <a:gd name="T15" fmla="*/ 103 h 313"/>
                <a:gd name="T16" fmla="*/ 20 w 429"/>
                <a:gd name="T17" fmla="*/ 102 h 313"/>
                <a:gd name="T18" fmla="*/ 20 w 429"/>
                <a:gd name="T19" fmla="*/ 99 h 313"/>
                <a:gd name="T20" fmla="*/ 20 w 429"/>
                <a:gd name="T21" fmla="*/ 96 h 313"/>
                <a:gd name="T22" fmla="*/ 22 w 429"/>
                <a:gd name="T23" fmla="*/ 93 h 313"/>
                <a:gd name="T24" fmla="*/ 25 w 429"/>
                <a:gd name="T25" fmla="*/ 92 h 313"/>
                <a:gd name="T26" fmla="*/ 28 w 429"/>
                <a:gd name="T27" fmla="*/ 92 h 313"/>
                <a:gd name="T28" fmla="*/ 31 w 429"/>
                <a:gd name="T29" fmla="*/ 93 h 313"/>
                <a:gd name="T30" fmla="*/ 34 w 429"/>
                <a:gd name="T31" fmla="*/ 96 h 313"/>
                <a:gd name="T32" fmla="*/ 36 w 429"/>
                <a:gd name="T33" fmla="*/ 99 h 313"/>
                <a:gd name="T34" fmla="*/ 37 w 429"/>
                <a:gd name="T35" fmla="*/ 102 h 313"/>
                <a:gd name="T36" fmla="*/ 36 w 429"/>
                <a:gd name="T37" fmla="*/ 105 h 313"/>
                <a:gd name="T38" fmla="*/ 34 w 429"/>
                <a:gd name="T39" fmla="*/ 107 h 313"/>
                <a:gd name="T40" fmla="*/ 31 w 429"/>
                <a:gd name="T41" fmla="*/ 108 h 313"/>
                <a:gd name="T42" fmla="*/ 30 w 429"/>
                <a:gd name="T43" fmla="*/ 108 h 313"/>
                <a:gd name="T44" fmla="*/ 28 w 429"/>
                <a:gd name="T45" fmla="*/ 108 h 313"/>
                <a:gd name="T46" fmla="*/ 26 w 429"/>
                <a:gd name="T47" fmla="*/ 108 h 313"/>
                <a:gd name="T48" fmla="*/ 24 w 429"/>
                <a:gd name="T49" fmla="*/ 107 h 313"/>
                <a:gd name="T50" fmla="*/ 14 w 429"/>
                <a:gd name="T51" fmla="*/ 109 h 313"/>
                <a:gd name="T52" fmla="*/ 68 w 429"/>
                <a:gd name="T53" fmla="*/ 256 h 313"/>
                <a:gd name="T54" fmla="*/ 84 w 429"/>
                <a:gd name="T55" fmla="*/ 253 h 313"/>
                <a:gd name="T56" fmla="*/ 88 w 429"/>
                <a:gd name="T57" fmla="*/ 253 h 313"/>
                <a:gd name="T58" fmla="*/ 91 w 429"/>
                <a:gd name="T59" fmla="*/ 254 h 313"/>
                <a:gd name="T60" fmla="*/ 94 w 429"/>
                <a:gd name="T61" fmla="*/ 256 h 313"/>
                <a:gd name="T62" fmla="*/ 95 w 429"/>
                <a:gd name="T63" fmla="*/ 259 h 313"/>
                <a:gd name="T64" fmla="*/ 95 w 429"/>
                <a:gd name="T65" fmla="*/ 262 h 313"/>
                <a:gd name="T66" fmla="*/ 95 w 429"/>
                <a:gd name="T67" fmla="*/ 265 h 313"/>
                <a:gd name="T68" fmla="*/ 93 w 429"/>
                <a:gd name="T69" fmla="*/ 267 h 313"/>
                <a:gd name="T70" fmla="*/ 90 w 429"/>
                <a:gd name="T71" fmla="*/ 268 h 313"/>
                <a:gd name="T72" fmla="*/ 87 w 429"/>
                <a:gd name="T73" fmla="*/ 268 h 313"/>
                <a:gd name="T74" fmla="*/ 84 w 429"/>
                <a:gd name="T75" fmla="*/ 267 h 313"/>
                <a:gd name="T76" fmla="*/ 81 w 429"/>
                <a:gd name="T77" fmla="*/ 265 h 313"/>
                <a:gd name="T78" fmla="*/ 79 w 429"/>
                <a:gd name="T79" fmla="*/ 262 h 313"/>
                <a:gd name="T80" fmla="*/ 79 w 429"/>
                <a:gd name="T81" fmla="*/ 259 h 313"/>
                <a:gd name="T82" fmla="*/ 79 w 429"/>
                <a:gd name="T83" fmla="*/ 256 h 313"/>
                <a:gd name="T84" fmla="*/ 81 w 429"/>
                <a:gd name="T85" fmla="*/ 254 h 313"/>
                <a:gd name="T86" fmla="*/ 84 w 429"/>
                <a:gd name="T87" fmla="*/ 253 h 313"/>
                <a:gd name="T88" fmla="*/ 81 w 429"/>
                <a:gd name="T89" fmla="*/ 253 h 313"/>
                <a:gd name="T90" fmla="*/ 75 w 429"/>
                <a:gd name="T91" fmla="*/ 255 h 313"/>
                <a:gd name="T92" fmla="*/ 70 w 429"/>
                <a:gd name="T93" fmla="*/ 256 h 313"/>
                <a:gd name="T94" fmla="*/ 68 w 429"/>
                <a:gd name="T95" fmla="*/ 256 h 313"/>
                <a:gd name="T96" fmla="*/ 88 w 429"/>
                <a:gd name="T97" fmla="*/ 313 h 313"/>
                <a:gd name="T98" fmla="*/ 429 w 429"/>
                <a:gd name="T99" fmla="*/ 246 h 313"/>
                <a:gd name="T100" fmla="*/ 336 w 429"/>
                <a:gd name="T101" fmla="*/ 0 h 313"/>
                <a:gd name="T102" fmla="*/ 0 w 429"/>
                <a:gd name="T103" fmla="*/ 64 h 313"/>
                <a:gd name="T104" fmla="*/ 14 w 429"/>
                <a:gd name="T105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9" h="313">
                  <a:moveTo>
                    <a:pt x="14" y="109"/>
                  </a:moveTo>
                  <a:lnTo>
                    <a:pt x="15" y="109"/>
                  </a:lnTo>
                  <a:lnTo>
                    <a:pt x="18" y="108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3"/>
                  </a:lnTo>
                  <a:lnTo>
                    <a:pt x="20" y="102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1" y="93"/>
                  </a:lnTo>
                  <a:lnTo>
                    <a:pt x="34" y="96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08"/>
                  </a:lnTo>
                  <a:lnTo>
                    <a:pt x="30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14" y="109"/>
                  </a:lnTo>
                  <a:lnTo>
                    <a:pt x="68" y="256"/>
                  </a:lnTo>
                  <a:lnTo>
                    <a:pt x="84" y="253"/>
                  </a:lnTo>
                  <a:lnTo>
                    <a:pt x="88" y="253"/>
                  </a:lnTo>
                  <a:lnTo>
                    <a:pt x="91" y="254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2"/>
                  </a:lnTo>
                  <a:lnTo>
                    <a:pt x="95" y="265"/>
                  </a:lnTo>
                  <a:lnTo>
                    <a:pt x="93" y="267"/>
                  </a:lnTo>
                  <a:lnTo>
                    <a:pt x="90" y="268"/>
                  </a:lnTo>
                  <a:lnTo>
                    <a:pt x="87" y="268"/>
                  </a:lnTo>
                  <a:lnTo>
                    <a:pt x="84" y="267"/>
                  </a:lnTo>
                  <a:lnTo>
                    <a:pt x="81" y="265"/>
                  </a:lnTo>
                  <a:lnTo>
                    <a:pt x="79" y="262"/>
                  </a:lnTo>
                  <a:lnTo>
                    <a:pt x="79" y="259"/>
                  </a:lnTo>
                  <a:lnTo>
                    <a:pt x="79" y="256"/>
                  </a:lnTo>
                  <a:lnTo>
                    <a:pt x="81" y="254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75" y="255"/>
                  </a:lnTo>
                  <a:lnTo>
                    <a:pt x="70" y="256"/>
                  </a:lnTo>
                  <a:lnTo>
                    <a:pt x="68" y="256"/>
                  </a:lnTo>
                  <a:lnTo>
                    <a:pt x="88" y="313"/>
                  </a:lnTo>
                  <a:lnTo>
                    <a:pt x="429" y="246"/>
                  </a:lnTo>
                  <a:lnTo>
                    <a:pt x="336" y="0"/>
                  </a:lnTo>
                  <a:lnTo>
                    <a:pt x="0" y="64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04" name="Freeform 16"/>
            <p:cNvSpPr>
              <a:spLocks/>
            </p:cNvSpPr>
            <p:nvPr/>
          </p:nvSpPr>
          <p:spPr bwMode="auto">
            <a:xfrm>
              <a:off x="3052" y="2952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05" name="Freeform 17"/>
            <p:cNvSpPr>
              <a:spLocks/>
            </p:cNvSpPr>
            <p:nvPr/>
          </p:nvSpPr>
          <p:spPr bwMode="auto">
            <a:xfrm>
              <a:off x="3068" y="2952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06" name="Freeform 18"/>
            <p:cNvSpPr>
              <a:spLocks/>
            </p:cNvSpPr>
            <p:nvPr/>
          </p:nvSpPr>
          <p:spPr bwMode="auto">
            <a:xfrm>
              <a:off x="3074" y="2960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07" name="Freeform 19"/>
            <p:cNvSpPr>
              <a:spLocks/>
            </p:cNvSpPr>
            <p:nvPr/>
          </p:nvSpPr>
          <p:spPr bwMode="auto">
            <a:xfrm>
              <a:off x="3061" y="2963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08" name="Freeform 20"/>
            <p:cNvSpPr>
              <a:spLocks/>
            </p:cNvSpPr>
            <p:nvPr/>
          </p:nvSpPr>
          <p:spPr bwMode="auto">
            <a:xfrm>
              <a:off x="3061" y="2952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09" name="Freeform 21"/>
            <p:cNvSpPr>
              <a:spLocks/>
            </p:cNvSpPr>
            <p:nvPr/>
          </p:nvSpPr>
          <p:spPr bwMode="auto">
            <a:xfrm>
              <a:off x="3049" y="2952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0" name="Freeform 22"/>
            <p:cNvSpPr>
              <a:spLocks/>
            </p:cNvSpPr>
            <p:nvPr/>
          </p:nvSpPr>
          <p:spPr bwMode="auto">
            <a:xfrm>
              <a:off x="3073" y="2945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1" name="Freeform 23"/>
            <p:cNvSpPr>
              <a:spLocks/>
            </p:cNvSpPr>
            <p:nvPr/>
          </p:nvSpPr>
          <p:spPr bwMode="auto">
            <a:xfrm>
              <a:off x="3024" y="2784"/>
              <a:ext cx="90" cy="224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2" name="Freeform 24"/>
            <p:cNvSpPr>
              <a:spLocks/>
            </p:cNvSpPr>
            <p:nvPr/>
          </p:nvSpPr>
          <p:spPr bwMode="auto">
            <a:xfrm>
              <a:off x="3052" y="2956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3" name="Freeform 25"/>
            <p:cNvSpPr>
              <a:spLocks/>
            </p:cNvSpPr>
            <p:nvPr/>
          </p:nvSpPr>
          <p:spPr bwMode="auto">
            <a:xfrm>
              <a:off x="3052" y="2954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4" name="Freeform 26"/>
            <p:cNvSpPr>
              <a:spLocks/>
            </p:cNvSpPr>
            <p:nvPr/>
          </p:nvSpPr>
          <p:spPr bwMode="auto">
            <a:xfrm>
              <a:off x="2990" y="2721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5" name="Freeform 27"/>
            <p:cNvSpPr>
              <a:spLocks/>
            </p:cNvSpPr>
            <p:nvPr/>
          </p:nvSpPr>
          <p:spPr bwMode="auto">
            <a:xfrm>
              <a:off x="3024" y="2742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6" name="Freeform 28"/>
            <p:cNvSpPr>
              <a:spLocks/>
            </p:cNvSpPr>
            <p:nvPr/>
          </p:nvSpPr>
          <p:spPr bwMode="auto">
            <a:xfrm>
              <a:off x="3005" y="2763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7" name="Freeform 29"/>
            <p:cNvSpPr>
              <a:spLocks/>
            </p:cNvSpPr>
            <p:nvPr/>
          </p:nvSpPr>
          <p:spPr bwMode="auto">
            <a:xfrm>
              <a:off x="3013" y="2784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8" name="Freeform 30"/>
            <p:cNvSpPr>
              <a:spLocks/>
            </p:cNvSpPr>
            <p:nvPr/>
          </p:nvSpPr>
          <p:spPr bwMode="auto">
            <a:xfrm>
              <a:off x="3021" y="2804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19" name="Freeform 31"/>
            <p:cNvSpPr>
              <a:spLocks/>
            </p:cNvSpPr>
            <p:nvPr/>
          </p:nvSpPr>
          <p:spPr bwMode="auto">
            <a:xfrm>
              <a:off x="3028" y="2825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20" name="Freeform 32"/>
            <p:cNvSpPr>
              <a:spLocks/>
            </p:cNvSpPr>
            <p:nvPr/>
          </p:nvSpPr>
          <p:spPr bwMode="auto">
            <a:xfrm>
              <a:off x="3036" y="2846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21" name="Freeform 33"/>
            <p:cNvSpPr>
              <a:spLocks/>
            </p:cNvSpPr>
            <p:nvPr/>
          </p:nvSpPr>
          <p:spPr bwMode="auto">
            <a:xfrm>
              <a:off x="3044" y="2867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22" name="Freeform 34"/>
            <p:cNvSpPr>
              <a:spLocks/>
            </p:cNvSpPr>
            <p:nvPr/>
          </p:nvSpPr>
          <p:spPr bwMode="auto">
            <a:xfrm>
              <a:off x="3075" y="2888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23" name="Freeform 35"/>
            <p:cNvSpPr>
              <a:spLocks/>
            </p:cNvSpPr>
            <p:nvPr/>
          </p:nvSpPr>
          <p:spPr bwMode="auto">
            <a:xfrm>
              <a:off x="3059" y="2909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24" name="Freeform 36"/>
            <p:cNvSpPr>
              <a:spLocks/>
            </p:cNvSpPr>
            <p:nvPr/>
          </p:nvSpPr>
          <p:spPr bwMode="auto">
            <a:xfrm>
              <a:off x="3067" y="2930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25" name="Line 37"/>
            <p:cNvSpPr>
              <a:spLocks noChangeShapeType="1"/>
            </p:cNvSpPr>
            <p:nvPr/>
          </p:nvSpPr>
          <p:spPr bwMode="auto">
            <a:xfrm flipH="1" flipV="1">
              <a:off x="3319" y="2698"/>
              <a:ext cx="95" cy="2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526" name="Line 38"/>
            <p:cNvSpPr>
              <a:spLocks noChangeShapeType="1"/>
            </p:cNvSpPr>
            <p:nvPr/>
          </p:nvSpPr>
          <p:spPr bwMode="auto">
            <a:xfrm>
              <a:off x="2982" y="2765"/>
              <a:ext cx="89" cy="249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527" name="Freeform 39"/>
            <p:cNvSpPr>
              <a:spLocks/>
            </p:cNvSpPr>
            <p:nvPr/>
          </p:nvSpPr>
          <p:spPr bwMode="auto">
            <a:xfrm>
              <a:off x="2992" y="2791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28" name="Freeform 40"/>
            <p:cNvSpPr>
              <a:spLocks/>
            </p:cNvSpPr>
            <p:nvPr/>
          </p:nvSpPr>
          <p:spPr bwMode="auto">
            <a:xfrm>
              <a:off x="3008" y="2791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29" name="Freeform 41"/>
            <p:cNvSpPr>
              <a:spLocks/>
            </p:cNvSpPr>
            <p:nvPr/>
          </p:nvSpPr>
          <p:spPr bwMode="auto">
            <a:xfrm>
              <a:off x="3014" y="2799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30" name="Freeform 42"/>
            <p:cNvSpPr>
              <a:spLocks/>
            </p:cNvSpPr>
            <p:nvPr/>
          </p:nvSpPr>
          <p:spPr bwMode="auto">
            <a:xfrm>
              <a:off x="3001" y="2802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31" name="Freeform 43"/>
            <p:cNvSpPr>
              <a:spLocks/>
            </p:cNvSpPr>
            <p:nvPr/>
          </p:nvSpPr>
          <p:spPr bwMode="auto">
            <a:xfrm>
              <a:off x="3001" y="2791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32" name="Freeform 44"/>
            <p:cNvSpPr>
              <a:spLocks/>
            </p:cNvSpPr>
            <p:nvPr/>
          </p:nvSpPr>
          <p:spPr bwMode="auto">
            <a:xfrm>
              <a:off x="2989" y="2791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33" name="Freeform 45"/>
            <p:cNvSpPr>
              <a:spLocks/>
            </p:cNvSpPr>
            <p:nvPr/>
          </p:nvSpPr>
          <p:spPr bwMode="auto">
            <a:xfrm>
              <a:off x="2992" y="2795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34" name="Freeform 46"/>
            <p:cNvSpPr>
              <a:spLocks/>
            </p:cNvSpPr>
            <p:nvPr/>
          </p:nvSpPr>
          <p:spPr bwMode="auto">
            <a:xfrm>
              <a:off x="2992" y="2793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35" name="Line 47"/>
            <p:cNvSpPr>
              <a:spLocks noChangeShapeType="1"/>
            </p:cNvSpPr>
            <p:nvPr/>
          </p:nvSpPr>
          <p:spPr bwMode="auto">
            <a:xfrm flipV="1">
              <a:off x="2982" y="2697"/>
              <a:ext cx="341" cy="6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1536" name="Text Box 48"/>
          <p:cNvSpPr txBox="1">
            <a:spLocks noChangeArrowheads="1"/>
          </p:cNvSpPr>
          <p:nvPr/>
        </p:nvSpPr>
        <p:spPr bwMode="auto">
          <a:xfrm>
            <a:off x="3200400" y="3935413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Hash Value</a:t>
            </a:r>
          </a:p>
        </p:txBody>
      </p:sp>
      <p:grpSp>
        <p:nvGrpSpPr>
          <p:cNvPr id="831537" name="Group 49"/>
          <p:cNvGrpSpPr>
            <a:grpSpLocks/>
          </p:cNvGrpSpPr>
          <p:nvPr/>
        </p:nvGrpSpPr>
        <p:grpSpPr bwMode="auto">
          <a:xfrm>
            <a:off x="4267200" y="2286000"/>
            <a:ext cx="1219200" cy="1150938"/>
            <a:chOff x="240" y="2112"/>
            <a:chExt cx="768" cy="725"/>
          </a:xfrm>
        </p:grpSpPr>
        <p:sp>
          <p:nvSpPr>
            <p:cNvPr id="831538" name="Rectangle 50"/>
            <p:cNvSpPr>
              <a:spLocks noChangeArrowheads="1"/>
            </p:cNvSpPr>
            <p:nvPr/>
          </p:nvSpPr>
          <p:spPr bwMode="auto">
            <a:xfrm>
              <a:off x="240" y="2112"/>
              <a:ext cx="768" cy="62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Alice</a:t>
              </a:r>
            </a:p>
          </p:txBody>
        </p:sp>
        <p:graphicFrame>
          <p:nvGraphicFramePr>
            <p:cNvPr id="831539" name="Object 51"/>
            <p:cNvGraphicFramePr>
              <a:graphicFrameLocks noChangeAspect="1"/>
            </p:cNvGraphicFramePr>
            <p:nvPr/>
          </p:nvGraphicFramePr>
          <p:xfrm>
            <a:off x="384" y="2544"/>
            <a:ext cx="48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3" name="Clip" r:id="rId9" imgW="4599000" imgH="2817000" progId="MS_ClipArt_Gallery.2">
                    <p:embed/>
                  </p:oleObj>
                </mc:Choice>
                <mc:Fallback>
                  <p:oleObj name="Clip" r:id="rId9" imgW="4599000" imgH="2817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544"/>
                          <a:ext cx="480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1540" name="Group 52"/>
          <p:cNvGrpSpPr>
            <a:grpSpLocks/>
          </p:cNvGrpSpPr>
          <p:nvPr/>
        </p:nvGrpSpPr>
        <p:grpSpPr bwMode="auto">
          <a:xfrm>
            <a:off x="5638800" y="4867275"/>
            <a:ext cx="1143000" cy="1228725"/>
            <a:chOff x="3022" y="2588"/>
            <a:chExt cx="874" cy="962"/>
          </a:xfrm>
        </p:grpSpPr>
        <p:grpSp>
          <p:nvGrpSpPr>
            <p:cNvPr id="831541" name="Group 53"/>
            <p:cNvGrpSpPr>
              <a:grpSpLocks/>
            </p:cNvGrpSpPr>
            <p:nvPr/>
          </p:nvGrpSpPr>
          <p:grpSpPr bwMode="auto">
            <a:xfrm>
              <a:off x="3191" y="2588"/>
              <a:ext cx="351" cy="264"/>
              <a:chOff x="2982" y="2697"/>
              <a:chExt cx="435" cy="320"/>
            </a:xfrm>
          </p:grpSpPr>
          <p:sp>
            <p:nvSpPr>
              <p:cNvPr id="831542" name="Freeform 54"/>
              <p:cNvSpPr>
                <a:spLocks/>
              </p:cNvSpPr>
              <p:nvPr/>
            </p:nvSpPr>
            <p:spPr bwMode="auto">
              <a:xfrm>
                <a:off x="2984" y="2702"/>
                <a:ext cx="429" cy="313"/>
              </a:xfrm>
              <a:custGeom>
                <a:avLst/>
                <a:gdLst>
                  <a:gd name="T0" fmla="*/ 14 w 429"/>
                  <a:gd name="T1" fmla="*/ 109 h 313"/>
                  <a:gd name="T2" fmla="*/ 15 w 429"/>
                  <a:gd name="T3" fmla="*/ 109 h 313"/>
                  <a:gd name="T4" fmla="*/ 18 w 429"/>
                  <a:gd name="T5" fmla="*/ 108 h 313"/>
                  <a:gd name="T6" fmla="*/ 22 w 429"/>
                  <a:gd name="T7" fmla="*/ 107 h 313"/>
                  <a:gd name="T8" fmla="*/ 24 w 429"/>
                  <a:gd name="T9" fmla="*/ 107 h 313"/>
                  <a:gd name="T10" fmla="*/ 23 w 429"/>
                  <a:gd name="T11" fmla="*/ 106 h 313"/>
                  <a:gd name="T12" fmla="*/ 22 w 429"/>
                  <a:gd name="T13" fmla="*/ 105 h 313"/>
                  <a:gd name="T14" fmla="*/ 21 w 429"/>
                  <a:gd name="T15" fmla="*/ 103 h 313"/>
                  <a:gd name="T16" fmla="*/ 20 w 429"/>
                  <a:gd name="T17" fmla="*/ 102 h 313"/>
                  <a:gd name="T18" fmla="*/ 20 w 429"/>
                  <a:gd name="T19" fmla="*/ 99 h 313"/>
                  <a:gd name="T20" fmla="*/ 20 w 429"/>
                  <a:gd name="T21" fmla="*/ 96 h 313"/>
                  <a:gd name="T22" fmla="*/ 22 w 429"/>
                  <a:gd name="T23" fmla="*/ 93 h 313"/>
                  <a:gd name="T24" fmla="*/ 25 w 429"/>
                  <a:gd name="T25" fmla="*/ 92 h 313"/>
                  <a:gd name="T26" fmla="*/ 28 w 429"/>
                  <a:gd name="T27" fmla="*/ 92 h 313"/>
                  <a:gd name="T28" fmla="*/ 31 w 429"/>
                  <a:gd name="T29" fmla="*/ 93 h 313"/>
                  <a:gd name="T30" fmla="*/ 34 w 429"/>
                  <a:gd name="T31" fmla="*/ 96 h 313"/>
                  <a:gd name="T32" fmla="*/ 36 w 429"/>
                  <a:gd name="T33" fmla="*/ 99 h 313"/>
                  <a:gd name="T34" fmla="*/ 37 w 429"/>
                  <a:gd name="T35" fmla="*/ 102 h 313"/>
                  <a:gd name="T36" fmla="*/ 36 w 429"/>
                  <a:gd name="T37" fmla="*/ 105 h 313"/>
                  <a:gd name="T38" fmla="*/ 34 w 429"/>
                  <a:gd name="T39" fmla="*/ 107 h 313"/>
                  <a:gd name="T40" fmla="*/ 31 w 429"/>
                  <a:gd name="T41" fmla="*/ 108 h 313"/>
                  <a:gd name="T42" fmla="*/ 30 w 429"/>
                  <a:gd name="T43" fmla="*/ 108 h 313"/>
                  <a:gd name="T44" fmla="*/ 28 w 429"/>
                  <a:gd name="T45" fmla="*/ 108 h 313"/>
                  <a:gd name="T46" fmla="*/ 26 w 429"/>
                  <a:gd name="T47" fmla="*/ 108 h 313"/>
                  <a:gd name="T48" fmla="*/ 24 w 429"/>
                  <a:gd name="T49" fmla="*/ 107 h 313"/>
                  <a:gd name="T50" fmla="*/ 14 w 429"/>
                  <a:gd name="T51" fmla="*/ 109 h 313"/>
                  <a:gd name="T52" fmla="*/ 68 w 429"/>
                  <a:gd name="T53" fmla="*/ 256 h 313"/>
                  <a:gd name="T54" fmla="*/ 84 w 429"/>
                  <a:gd name="T55" fmla="*/ 253 h 313"/>
                  <a:gd name="T56" fmla="*/ 88 w 429"/>
                  <a:gd name="T57" fmla="*/ 253 h 313"/>
                  <a:gd name="T58" fmla="*/ 91 w 429"/>
                  <a:gd name="T59" fmla="*/ 254 h 313"/>
                  <a:gd name="T60" fmla="*/ 94 w 429"/>
                  <a:gd name="T61" fmla="*/ 256 h 313"/>
                  <a:gd name="T62" fmla="*/ 95 w 429"/>
                  <a:gd name="T63" fmla="*/ 259 h 313"/>
                  <a:gd name="T64" fmla="*/ 95 w 429"/>
                  <a:gd name="T65" fmla="*/ 262 h 313"/>
                  <a:gd name="T66" fmla="*/ 95 w 429"/>
                  <a:gd name="T67" fmla="*/ 265 h 313"/>
                  <a:gd name="T68" fmla="*/ 93 w 429"/>
                  <a:gd name="T69" fmla="*/ 267 h 313"/>
                  <a:gd name="T70" fmla="*/ 90 w 429"/>
                  <a:gd name="T71" fmla="*/ 268 h 313"/>
                  <a:gd name="T72" fmla="*/ 87 w 429"/>
                  <a:gd name="T73" fmla="*/ 268 h 313"/>
                  <a:gd name="T74" fmla="*/ 84 w 429"/>
                  <a:gd name="T75" fmla="*/ 267 h 313"/>
                  <a:gd name="T76" fmla="*/ 81 w 429"/>
                  <a:gd name="T77" fmla="*/ 265 h 313"/>
                  <a:gd name="T78" fmla="*/ 79 w 429"/>
                  <a:gd name="T79" fmla="*/ 262 h 313"/>
                  <a:gd name="T80" fmla="*/ 79 w 429"/>
                  <a:gd name="T81" fmla="*/ 259 h 313"/>
                  <a:gd name="T82" fmla="*/ 79 w 429"/>
                  <a:gd name="T83" fmla="*/ 256 h 313"/>
                  <a:gd name="T84" fmla="*/ 81 w 429"/>
                  <a:gd name="T85" fmla="*/ 254 h 313"/>
                  <a:gd name="T86" fmla="*/ 84 w 429"/>
                  <a:gd name="T87" fmla="*/ 253 h 313"/>
                  <a:gd name="T88" fmla="*/ 81 w 429"/>
                  <a:gd name="T89" fmla="*/ 253 h 313"/>
                  <a:gd name="T90" fmla="*/ 75 w 429"/>
                  <a:gd name="T91" fmla="*/ 255 h 313"/>
                  <a:gd name="T92" fmla="*/ 70 w 429"/>
                  <a:gd name="T93" fmla="*/ 256 h 313"/>
                  <a:gd name="T94" fmla="*/ 68 w 429"/>
                  <a:gd name="T95" fmla="*/ 256 h 313"/>
                  <a:gd name="T96" fmla="*/ 88 w 429"/>
                  <a:gd name="T97" fmla="*/ 313 h 313"/>
                  <a:gd name="T98" fmla="*/ 429 w 429"/>
                  <a:gd name="T99" fmla="*/ 246 h 313"/>
                  <a:gd name="T100" fmla="*/ 336 w 429"/>
                  <a:gd name="T101" fmla="*/ 0 h 313"/>
                  <a:gd name="T102" fmla="*/ 0 w 429"/>
                  <a:gd name="T103" fmla="*/ 64 h 313"/>
                  <a:gd name="T104" fmla="*/ 14 w 429"/>
                  <a:gd name="T105" fmla="*/ 10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313">
                    <a:moveTo>
                      <a:pt x="14" y="109"/>
                    </a:moveTo>
                    <a:lnTo>
                      <a:pt x="15" y="109"/>
                    </a:lnTo>
                    <a:lnTo>
                      <a:pt x="18" y="108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20" y="99"/>
                    </a:lnTo>
                    <a:lnTo>
                      <a:pt x="20" y="96"/>
                    </a:lnTo>
                    <a:lnTo>
                      <a:pt x="22" y="93"/>
                    </a:lnTo>
                    <a:lnTo>
                      <a:pt x="25" y="92"/>
                    </a:lnTo>
                    <a:lnTo>
                      <a:pt x="28" y="92"/>
                    </a:lnTo>
                    <a:lnTo>
                      <a:pt x="31" y="93"/>
                    </a:lnTo>
                    <a:lnTo>
                      <a:pt x="34" y="96"/>
                    </a:lnTo>
                    <a:lnTo>
                      <a:pt x="36" y="99"/>
                    </a:lnTo>
                    <a:lnTo>
                      <a:pt x="37" y="102"/>
                    </a:lnTo>
                    <a:lnTo>
                      <a:pt x="36" y="105"/>
                    </a:lnTo>
                    <a:lnTo>
                      <a:pt x="34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7"/>
                    </a:lnTo>
                    <a:lnTo>
                      <a:pt x="14" y="109"/>
                    </a:lnTo>
                    <a:lnTo>
                      <a:pt x="68" y="256"/>
                    </a:lnTo>
                    <a:lnTo>
                      <a:pt x="84" y="253"/>
                    </a:lnTo>
                    <a:lnTo>
                      <a:pt x="88" y="253"/>
                    </a:lnTo>
                    <a:lnTo>
                      <a:pt x="91" y="254"/>
                    </a:lnTo>
                    <a:lnTo>
                      <a:pt x="94" y="256"/>
                    </a:lnTo>
                    <a:lnTo>
                      <a:pt x="95" y="259"/>
                    </a:lnTo>
                    <a:lnTo>
                      <a:pt x="95" y="262"/>
                    </a:lnTo>
                    <a:lnTo>
                      <a:pt x="95" y="265"/>
                    </a:lnTo>
                    <a:lnTo>
                      <a:pt x="93" y="267"/>
                    </a:lnTo>
                    <a:lnTo>
                      <a:pt x="90" y="268"/>
                    </a:lnTo>
                    <a:lnTo>
                      <a:pt x="87" y="268"/>
                    </a:lnTo>
                    <a:lnTo>
                      <a:pt x="84" y="267"/>
                    </a:lnTo>
                    <a:lnTo>
                      <a:pt x="81" y="265"/>
                    </a:lnTo>
                    <a:lnTo>
                      <a:pt x="79" y="262"/>
                    </a:lnTo>
                    <a:lnTo>
                      <a:pt x="79" y="259"/>
                    </a:lnTo>
                    <a:lnTo>
                      <a:pt x="79" y="256"/>
                    </a:lnTo>
                    <a:lnTo>
                      <a:pt x="81" y="254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75" y="255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88" y="313"/>
                    </a:lnTo>
                    <a:lnTo>
                      <a:pt x="429" y="246"/>
                    </a:lnTo>
                    <a:lnTo>
                      <a:pt x="336" y="0"/>
                    </a:lnTo>
                    <a:lnTo>
                      <a:pt x="0" y="64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43" name="Freeform 55"/>
              <p:cNvSpPr>
                <a:spLocks/>
              </p:cNvSpPr>
              <p:nvPr/>
            </p:nvSpPr>
            <p:spPr bwMode="auto">
              <a:xfrm>
                <a:off x="3052" y="2952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44" name="Freeform 56"/>
              <p:cNvSpPr>
                <a:spLocks/>
              </p:cNvSpPr>
              <p:nvPr/>
            </p:nvSpPr>
            <p:spPr bwMode="auto">
              <a:xfrm>
                <a:off x="3068" y="2952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45" name="Freeform 57"/>
              <p:cNvSpPr>
                <a:spLocks/>
              </p:cNvSpPr>
              <p:nvPr/>
            </p:nvSpPr>
            <p:spPr bwMode="auto">
              <a:xfrm>
                <a:off x="3074" y="2960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46" name="Freeform 58"/>
              <p:cNvSpPr>
                <a:spLocks/>
              </p:cNvSpPr>
              <p:nvPr/>
            </p:nvSpPr>
            <p:spPr bwMode="auto">
              <a:xfrm>
                <a:off x="3061" y="2963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47" name="Freeform 59"/>
              <p:cNvSpPr>
                <a:spLocks/>
              </p:cNvSpPr>
              <p:nvPr/>
            </p:nvSpPr>
            <p:spPr bwMode="auto">
              <a:xfrm>
                <a:off x="3061" y="2952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48" name="Freeform 60"/>
              <p:cNvSpPr>
                <a:spLocks/>
              </p:cNvSpPr>
              <p:nvPr/>
            </p:nvSpPr>
            <p:spPr bwMode="auto">
              <a:xfrm>
                <a:off x="3049" y="2952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49" name="Freeform 61"/>
              <p:cNvSpPr>
                <a:spLocks/>
              </p:cNvSpPr>
              <p:nvPr/>
            </p:nvSpPr>
            <p:spPr bwMode="auto">
              <a:xfrm>
                <a:off x="3073" y="2945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0" name="Freeform 62"/>
              <p:cNvSpPr>
                <a:spLocks/>
              </p:cNvSpPr>
              <p:nvPr/>
            </p:nvSpPr>
            <p:spPr bwMode="auto">
              <a:xfrm>
                <a:off x="3024" y="2784"/>
                <a:ext cx="90" cy="224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1" name="Freeform 63"/>
              <p:cNvSpPr>
                <a:spLocks/>
              </p:cNvSpPr>
              <p:nvPr/>
            </p:nvSpPr>
            <p:spPr bwMode="auto">
              <a:xfrm>
                <a:off x="3052" y="2956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2" name="Freeform 64"/>
              <p:cNvSpPr>
                <a:spLocks/>
              </p:cNvSpPr>
              <p:nvPr/>
            </p:nvSpPr>
            <p:spPr bwMode="auto">
              <a:xfrm>
                <a:off x="3052" y="2954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3" name="Freeform 65"/>
              <p:cNvSpPr>
                <a:spLocks/>
              </p:cNvSpPr>
              <p:nvPr/>
            </p:nvSpPr>
            <p:spPr bwMode="auto">
              <a:xfrm>
                <a:off x="2990" y="2721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4" name="Freeform 66"/>
              <p:cNvSpPr>
                <a:spLocks/>
              </p:cNvSpPr>
              <p:nvPr/>
            </p:nvSpPr>
            <p:spPr bwMode="auto">
              <a:xfrm>
                <a:off x="3024" y="2742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5" name="Freeform 67"/>
              <p:cNvSpPr>
                <a:spLocks/>
              </p:cNvSpPr>
              <p:nvPr/>
            </p:nvSpPr>
            <p:spPr bwMode="auto">
              <a:xfrm>
                <a:off x="3005" y="2763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6" name="Freeform 68"/>
              <p:cNvSpPr>
                <a:spLocks/>
              </p:cNvSpPr>
              <p:nvPr/>
            </p:nvSpPr>
            <p:spPr bwMode="auto">
              <a:xfrm>
                <a:off x="3013" y="2784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7" name="Freeform 69"/>
              <p:cNvSpPr>
                <a:spLocks/>
              </p:cNvSpPr>
              <p:nvPr/>
            </p:nvSpPr>
            <p:spPr bwMode="auto">
              <a:xfrm>
                <a:off x="3021" y="2804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8" name="Freeform 70"/>
              <p:cNvSpPr>
                <a:spLocks/>
              </p:cNvSpPr>
              <p:nvPr/>
            </p:nvSpPr>
            <p:spPr bwMode="auto">
              <a:xfrm>
                <a:off x="3028" y="2825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59" name="Freeform 71"/>
              <p:cNvSpPr>
                <a:spLocks/>
              </p:cNvSpPr>
              <p:nvPr/>
            </p:nvSpPr>
            <p:spPr bwMode="auto">
              <a:xfrm>
                <a:off x="3036" y="2846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60" name="Freeform 72"/>
              <p:cNvSpPr>
                <a:spLocks/>
              </p:cNvSpPr>
              <p:nvPr/>
            </p:nvSpPr>
            <p:spPr bwMode="auto">
              <a:xfrm>
                <a:off x="3044" y="2867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61" name="Freeform 73"/>
              <p:cNvSpPr>
                <a:spLocks/>
              </p:cNvSpPr>
              <p:nvPr/>
            </p:nvSpPr>
            <p:spPr bwMode="auto">
              <a:xfrm>
                <a:off x="3075" y="2888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62" name="Freeform 74"/>
              <p:cNvSpPr>
                <a:spLocks/>
              </p:cNvSpPr>
              <p:nvPr/>
            </p:nvSpPr>
            <p:spPr bwMode="auto">
              <a:xfrm>
                <a:off x="3059" y="2909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63" name="Freeform 75"/>
              <p:cNvSpPr>
                <a:spLocks/>
              </p:cNvSpPr>
              <p:nvPr/>
            </p:nvSpPr>
            <p:spPr bwMode="auto">
              <a:xfrm>
                <a:off x="3067" y="2930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64" name="Line 76"/>
              <p:cNvSpPr>
                <a:spLocks noChangeShapeType="1"/>
              </p:cNvSpPr>
              <p:nvPr/>
            </p:nvSpPr>
            <p:spPr bwMode="auto">
              <a:xfrm flipH="1" flipV="1">
                <a:off x="3319" y="2698"/>
                <a:ext cx="95" cy="2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65" name="Line 77"/>
              <p:cNvSpPr>
                <a:spLocks noChangeShapeType="1"/>
              </p:cNvSpPr>
              <p:nvPr/>
            </p:nvSpPr>
            <p:spPr bwMode="auto">
              <a:xfrm>
                <a:off x="2982" y="2765"/>
                <a:ext cx="89" cy="24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66" name="Freeform 78"/>
              <p:cNvSpPr>
                <a:spLocks/>
              </p:cNvSpPr>
              <p:nvPr/>
            </p:nvSpPr>
            <p:spPr bwMode="auto">
              <a:xfrm>
                <a:off x="2992" y="2791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67" name="Freeform 79"/>
              <p:cNvSpPr>
                <a:spLocks/>
              </p:cNvSpPr>
              <p:nvPr/>
            </p:nvSpPr>
            <p:spPr bwMode="auto">
              <a:xfrm>
                <a:off x="3008" y="2791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68" name="Freeform 80"/>
              <p:cNvSpPr>
                <a:spLocks/>
              </p:cNvSpPr>
              <p:nvPr/>
            </p:nvSpPr>
            <p:spPr bwMode="auto">
              <a:xfrm>
                <a:off x="3014" y="2799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69" name="Freeform 81"/>
              <p:cNvSpPr>
                <a:spLocks/>
              </p:cNvSpPr>
              <p:nvPr/>
            </p:nvSpPr>
            <p:spPr bwMode="auto">
              <a:xfrm>
                <a:off x="3001" y="2802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70" name="Freeform 82"/>
              <p:cNvSpPr>
                <a:spLocks/>
              </p:cNvSpPr>
              <p:nvPr/>
            </p:nvSpPr>
            <p:spPr bwMode="auto">
              <a:xfrm>
                <a:off x="3001" y="2791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71" name="Freeform 83"/>
              <p:cNvSpPr>
                <a:spLocks/>
              </p:cNvSpPr>
              <p:nvPr/>
            </p:nvSpPr>
            <p:spPr bwMode="auto">
              <a:xfrm>
                <a:off x="2989" y="2791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72" name="Freeform 84"/>
              <p:cNvSpPr>
                <a:spLocks/>
              </p:cNvSpPr>
              <p:nvPr/>
            </p:nvSpPr>
            <p:spPr bwMode="auto">
              <a:xfrm>
                <a:off x="2992" y="2795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73" name="Freeform 85"/>
              <p:cNvSpPr>
                <a:spLocks/>
              </p:cNvSpPr>
              <p:nvPr/>
            </p:nvSpPr>
            <p:spPr bwMode="auto">
              <a:xfrm>
                <a:off x="2992" y="2793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74" name="Line 86"/>
              <p:cNvSpPr>
                <a:spLocks noChangeShapeType="1"/>
              </p:cNvSpPr>
              <p:nvPr/>
            </p:nvSpPr>
            <p:spPr bwMode="auto">
              <a:xfrm flipV="1">
                <a:off x="2982" y="2697"/>
                <a:ext cx="341" cy="6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831575" name="Object 87"/>
            <p:cNvGraphicFramePr>
              <a:graphicFrameLocks noChangeAspect="1"/>
            </p:cNvGraphicFramePr>
            <p:nvPr/>
          </p:nvGraphicFramePr>
          <p:xfrm>
            <a:off x="3383" y="2684"/>
            <a:ext cx="384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" name="Clip" r:id="rId11" imgW="1992960" imgH="3468960" progId="MS_ClipArt_Gallery.2">
                    <p:embed/>
                  </p:oleObj>
                </mc:Choice>
                <mc:Fallback>
                  <p:oleObj name="Clip" r:id="rId11" imgW="199296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" y="2684"/>
                          <a:ext cx="384" cy="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1576" name="Rectangle 88"/>
            <p:cNvSpPr>
              <a:spLocks noChangeArrowheads="1"/>
            </p:cNvSpPr>
            <p:nvPr/>
          </p:nvSpPr>
          <p:spPr bwMode="auto">
            <a:xfrm>
              <a:off x="3022" y="3095"/>
              <a:ext cx="874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Signed Hash 2</a:t>
              </a:r>
            </a:p>
          </p:txBody>
        </p:sp>
      </p:grpSp>
      <p:sp>
        <p:nvSpPr>
          <p:cNvPr id="831585" name="AutoShape 97"/>
          <p:cNvSpPr>
            <a:spLocks noChangeArrowheads="1"/>
          </p:cNvSpPr>
          <p:nvPr/>
        </p:nvSpPr>
        <p:spPr bwMode="auto">
          <a:xfrm>
            <a:off x="7010400" y="3200400"/>
            <a:ext cx="1981200" cy="1524000"/>
          </a:xfrm>
          <a:prstGeom prst="parallelogram">
            <a:avLst>
              <a:gd name="adj" fmla="val 11405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1586" name="Group 98"/>
          <p:cNvGrpSpPr>
            <a:grpSpLocks/>
          </p:cNvGrpSpPr>
          <p:nvPr/>
        </p:nvGrpSpPr>
        <p:grpSpPr bwMode="auto">
          <a:xfrm>
            <a:off x="7239000" y="3276600"/>
            <a:ext cx="933450" cy="912813"/>
            <a:chOff x="3261" y="1902"/>
            <a:chExt cx="588" cy="575"/>
          </a:xfrm>
        </p:grpSpPr>
        <p:sp>
          <p:nvSpPr>
            <p:cNvPr id="831587" name="Freeform 99"/>
            <p:cNvSpPr>
              <a:spLocks/>
            </p:cNvSpPr>
            <p:nvPr/>
          </p:nvSpPr>
          <p:spPr bwMode="auto">
            <a:xfrm>
              <a:off x="3264" y="1964"/>
              <a:ext cx="546" cy="510"/>
            </a:xfrm>
            <a:custGeom>
              <a:avLst/>
              <a:gdLst>
                <a:gd name="T0" fmla="*/ 227 w 1091"/>
                <a:gd name="T1" fmla="*/ 643 h 1021"/>
                <a:gd name="T2" fmla="*/ 236 w 1091"/>
                <a:gd name="T3" fmla="*/ 640 h 1021"/>
                <a:gd name="T4" fmla="*/ 248 w 1091"/>
                <a:gd name="T5" fmla="*/ 635 h 1021"/>
                <a:gd name="T6" fmla="*/ 242 w 1091"/>
                <a:gd name="T7" fmla="*/ 632 h 1021"/>
                <a:gd name="T8" fmla="*/ 237 w 1091"/>
                <a:gd name="T9" fmla="*/ 626 h 1021"/>
                <a:gd name="T10" fmla="*/ 236 w 1091"/>
                <a:gd name="T11" fmla="*/ 614 h 1021"/>
                <a:gd name="T12" fmla="*/ 244 w 1091"/>
                <a:gd name="T13" fmla="*/ 606 h 1021"/>
                <a:gd name="T14" fmla="*/ 258 w 1091"/>
                <a:gd name="T15" fmla="*/ 606 h 1021"/>
                <a:gd name="T16" fmla="*/ 268 w 1091"/>
                <a:gd name="T17" fmla="*/ 614 h 1021"/>
                <a:gd name="T18" fmla="*/ 269 w 1091"/>
                <a:gd name="T19" fmla="*/ 626 h 1021"/>
                <a:gd name="T20" fmla="*/ 261 w 1091"/>
                <a:gd name="T21" fmla="*/ 635 h 1021"/>
                <a:gd name="T22" fmla="*/ 254 w 1091"/>
                <a:gd name="T23" fmla="*/ 636 h 1021"/>
                <a:gd name="T24" fmla="*/ 248 w 1091"/>
                <a:gd name="T25" fmla="*/ 635 h 1021"/>
                <a:gd name="T26" fmla="*/ 381 w 1091"/>
                <a:gd name="T27" fmla="*/ 915 h 1021"/>
                <a:gd name="T28" fmla="*/ 420 w 1091"/>
                <a:gd name="T29" fmla="*/ 902 h 1021"/>
                <a:gd name="T30" fmla="*/ 432 w 1091"/>
                <a:gd name="T31" fmla="*/ 907 h 1021"/>
                <a:gd name="T32" fmla="*/ 439 w 1091"/>
                <a:gd name="T33" fmla="*/ 917 h 1021"/>
                <a:gd name="T34" fmla="*/ 434 w 1091"/>
                <a:gd name="T35" fmla="*/ 929 h 1021"/>
                <a:gd name="T36" fmla="*/ 423 w 1091"/>
                <a:gd name="T37" fmla="*/ 933 h 1021"/>
                <a:gd name="T38" fmla="*/ 411 w 1091"/>
                <a:gd name="T39" fmla="*/ 929 h 1021"/>
                <a:gd name="T40" fmla="*/ 404 w 1091"/>
                <a:gd name="T41" fmla="*/ 917 h 1021"/>
                <a:gd name="T42" fmla="*/ 409 w 1091"/>
                <a:gd name="T43" fmla="*/ 907 h 1021"/>
                <a:gd name="T44" fmla="*/ 406 w 1091"/>
                <a:gd name="T45" fmla="*/ 906 h 1021"/>
                <a:gd name="T46" fmla="*/ 386 w 1091"/>
                <a:gd name="T47" fmla="*/ 914 h 1021"/>
                <a:gd name="T48" fmla="*/ 441 w 1091"/>
                <a:gd name="T49" fmla="*/ 1021 h 1021"/>
                <a:gd name="T50" fmla="*/ 650 w 1091"/>
                <a:gd name="T51" fmla="*/ 0 h 1021"/>
                <a:gd name="T52" fmla="*/ 50 w 1091"/>
                <a:gd name="T53" fmla="*/ 333 h 1021"/>
                <a:gd name="T54" fmla="*/ 58 w 1091"/>
                <a:gd name="T55" fmla="*/ 330 h 1021"/>
                <a:gd name="T56" fmla="*/ 67 w 1091"/>
                <a:gd name="T57" fmla="*/ 326 h 1021"/>
                <a:gd name="T58" fmla="*/ 67 w 1091"/>
                <a:gd name="T59" fmla="*/ 316 h 1021"/>
                <a:gd name="T60" fmla="*/ 75 w 1091"/>
                <a:gd name="T61" fmla="*/ 308 h 1021"/>
                <a:gd name="T62" fmla="*/ 87 w 1091"/>
                <a:gd name="T63" fmla="*/ 309 h 1021"/>
                <a:gd name="T64" fmla="*/ 98 w 1091"/>
                <a:gd name="T65" fmla="*/ 317 h 1021"/>
                <a:gd name="T66" fmla="*/ 99 w 1091"/>
                <a:gd name="T67" fmla="*/ 329 h 1021"/>
                <a:gd name="T68" fmla="*/ 91 w 1091"/>
                <a:gd name="T69" fmla="*/ 338 h 1021"/>
                <a:gd name="T70" fmla="*/ 77 w 1091"/>
                <a:gd name="T71" fmla="*/ 336 h 1021"/>
                <a:gd name="T72" fmla="*/ 67 w 1091"/>
                <a:gd name="T73" fmla="*/ 326 h 1021"/>
                <a:gd name="T74" fmla="*/ 59 w 1091"/>
                <a:gd name="T75" fmla="*/ 330 h 1021"/>
                <a:gd name="T76" fmla="*/ 50 w 1091"/>
                <a:gd name="T77" fmla="*/ 33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1" h="1021">
                  <a:moveTo>
                    <a:pt x="50" y="333"/>
                  </a:moveTo>
                  <a:lnTo>
                    <a:pt x="227" y="643"/>
                  </a:lnTo>
                  <a:lnTo>
                    <a:pt x="229" y="642"/>
                  </a:lnTo>
                  <a:lnTo>
                    <a:pt x="236" y="640"/>
                  </a:lnTo>
                  <a:lnTo>
                    <a:pt x="243" y="637"/>
                  </a:lnTo>
                  <a:lnTo>
                    <a:pt x="248" y="635"/>
                  </a:lnTo>
                  <a:lnTo>
                    <a:pt x="244" y="633"/>
                  </a:lnTo>
                  <a:lnTo>
                    <a:pt x="242" y="632"/>
                  </a:lnTo>
                  <a:lnTo>
                    <a:pt x="239" y="629"/>
                  </a:lnTo>
                  <a:lnTo>
                    <a:pt x="237" y="626"/>
                  </a:lnTo>
                  <a:lnTo>
                    <a:pt x="235" y="620"/>
                  </a:lnTo>
                  <a:lnTo>
                    <a:pt x="236" y="614"/>
                  </a:lnTo>
                  <a:lnTo>
                    <a:pt x="239" y="610"/>
                  </a:lnTo>
                  <a:lnTo>
                    <a:pt x="244" y="606"/>
                  </a:lnTo>
                  <a:lnTo>
                    <a:pt x="251" y="605"/>
                  </a:lnTo>
                  <a:lnTo>
                    <a:pt x="258" y="606"/>
                  </a:lnTo>
                  <a:lnTo>
                    <a:pt x="264" y="610"/>
                  </a:lnTo>
                  <a:lnTo>
                    <a:pt x="268" y="614"/>
                  </a:lnTo>
                  <a:lnTo>
                    <a:pt x="269" y="620"/>
                  </a:lnTo>
                  <a:lnTo>
                    <a:pt x="269" y="626"/>
                  </a:lnTo>
                  <a:lnTo>
                    <a:pt x="266" y="632"/>
                  </a:lnTo>
                  <a:lnTo>
                    <a:pt x="261" y="635"/>
                  </a:lnTo>
                  <a:lnTo>
                    <a:pt x="258" y="636"/>
                  </a:lnTo>
                  <a:lnTo>
                    <a:pt x="254" y="636"/>
                  </a:lnTo>
                  <a:lnTo>
                    <a:pt x="251" y="636"/>
                  </a:lnTo>
                  <a:lnTo>
                    <a:pt x="248" y="635"/>
                  </a:lnTo>
                  <a:lnTo>
                    <a:pt x="227" y="643"/>
                  </a:lnTo>
                  <a:lnTo>
                    <a:pt x="381" y="915"/>
                  </a:lnTo>
                  <a:lnTo>
                    <a:pt x="413" y="904"/>
                  </a:lnTo>
                  <a:lnTo>
                    <a:pt x="420" y="902"/>
                  </a:lnTo>
                  <a:lnTo>
                    <a:pt x="426" y="904"/>
                  </a:lnTo>
                  <a:lnTo>
                    <a:pt x="432" y="907"/>
                  </a:lnTo>
                  <a:lnTo>
                    <a:pt x="436" y="912"/>
                  </a:lnTo>
                  <a:lnTo>
                    <a:pt x="439" y="917"/>
                  </a:lnTo>
                  <a:lnTo>
                    <a:pt x="437" y="923"/>
                  </a:lnTo>
                  <a:lnTo>
                    <a:pt x="434" y="929"/>
                  </a:lnTo>
                  <a:lnTo>
                    <a:pt x="429" y="932"/>
                  </a:lnTo>
                  <a:lnTo>
                    <a:pt x="423" y="933"/>
                  </a:lnTo>
                  <a:lnTo>
                    <a:pt x="417" y="932"/>
                  </a:lnTo>
                  <a:lnTo>
                    <a:pt x="411" y="929"/>
                  </a:lnTo>
                  <a:lnTo>
                    <a:pt x="406" y="923"/>
                  </a:lnTo>
                  <a:lnTo>
                    <a:pt x="404" y="917"/>
                  </a:lnTo>
                  <a:lnTo>
                    <a:pt x="405" y="912"/>
                  </a:lnTo>
                  <a:lnTo>
                    <a:pt x="409" y="907"/>
                  </a:lnTo>
                  <a:lnTo>
                    <a:pt x="413" y="904"/>
                  </a:lnTo>
                  <a:lnTo>
                    <a:pt x="406" y="906"/>
                  </a:lnTo>
                  <a:lnTo>
                    <a:pt x="396" y="909"/>
                  </a:lnTo>
                  <a:lnTo>
                    <a:pt x="386" y="914"/>
                  </a:lnTo>
                  <a:lnTo>
                    <a:pt x="381" y="915"/>
                  </a:lnTo>
                  <a:lnTo>
                    <a:pt x="441" y="1021"/>
                  </a:lnTo>
                  <a:lnTo>
                    <a:pt x="1091" y="777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50" y="333"/>
                  </a:lnTo>
                  <a:lnTo>
                    <a:pt x="52" y="332"/>
                  </a:lnTo>
                  <a:lnTo>
                    <a:pt x="58" y="330"/>
                  </a:lnTo>
                  <a:lnTo>
                    <a:pt x="63" y="328"/>
                  </a:lnTo>
                  <a:lnTo>
                    <a:pt x="67" y="326"/>
                  </a:lnTo>
                  <a:lnTo>
                    <a:pt x="66" y="321"/>
                  </a:lnTo>
                  <a:lnTo>
                    <a:pt x="67" y="316"/>
                  </a:lnTo>
                  <a:lnTo>
                    <a:pt x="70" y="311"/>
                  </a:lnTo>
                  <a:lnTo>
                    <a:pt x="75" y="308"/>
                  </a:lnTo>
                  <a:lnTo>
                    <a:pt x="82" y="307"/>
                  </a:lnTo>
                  <a:lnTo>
                    <a:pt x="87" y="309"/>
                  </a:lnTo>
                  <a:lnTo>
                    <a:pt x="93" y="313"/>
                  </a:lnTo>
                  <a:lnTo>
                    <a:pt x="98" y="317"/>
                  </a:lnTo>
                  <a:lnTo>
                    <a:pt x="100" y="323"/>
                  </a:lnTo>
                  <a:lnTo>
                    <a:pt x="99" y="329"/>
                  </a:lnTo>
                  <a:lnTo>
                    <a:pt x="96" y="335"/>
                  </a:lnTo>
                  <a:lnTo>
                    <a:pt x="91" y="338"/>
                  </a:lnTo>
                  <a:lnTo>
                    <a:pt x="84" y="338"/>
                  </a:lnTo>
                  <a:lnTo>
                    <a:pt x="77" y="336"/>
                  </a:lnTo>
                  <a:lnTo>
                    <a:pt x="71" y="332"/>
                  </a:lnTo>
                  <a:lnTo>
                    <a:pt x="67" y="326"/>
                  </a:lnTo>
                  <a:lnTo>
                    <a:pt x="64" y="328"/>
                  </a:lnTo>
                  <a:lnTo>
                    <a:pt x="59" y="330"/>
                  </a:lnTo>
                  <a:lnTo>
                    <a:pt x="52" y="332"/>
                  </a:lnTo>
                  <a:lnTo>
                    <a:pt x="50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88" name="Freeform 100"/>
            <p:cNvSpPr>
              <a:spLocks/>
            </p:cNvSpPr>
            <p:nvPr/>
          </p:nvSpPr>
          <p:spPr bwMode="auto">
            <a:xfrm>
              <a:off x="3287" y="2129"/>
              <a:ext cx="92" cy="159"/>
            </a:xfrm>
            <a:custGeom>
              <a:avLst/>
              <a:gdLst>
                <a:gd name="T0" fmla="*/ 180 w 184"/>
                <a:gd name="T1" fmla="*/ 308 h 318"/>
                <a:gd name="T2" fmla="*/ 184 w 184"/>
                <a:gd name="T3" fmla="*/ 310 h 318"/>
                <a:gd name="T4" fmla="*/ 7 w 184"/>
                <a:gd name="T5" fmla="*/ 0 h 318"/>
                <a:gd name="T6" fmla="*/ 0 w 184"/>
                <a:gd name="T7" fmla="*/ 5 h 318"/>
                <a:gd name="T8" fmla="*/ 177 w 184"/>
                <a:gd name="T9" fmla="*/ 315 h 318"/>
                <a:gd name="T10" fmla="*/ 182 w 184"/>
                <a:gd name="T11" fmla="*/ 317 h 318"/>
                <a:gd name="T12" fmla="*/ 177 w 184"/>
                <a:gd name="T13" fmla="*/ 315 h 318"/>
                <a:gd name="T14" fmla="*/ 180 w 184"/>
                <a:gd name="T15" fmla="*/ 318 h 318"/>
                <a:gd name="T16" fmla="*/ 182 w 184"/>
                <a:gd name="T17" fmla="*/ 317 h 318"/>
                <a:gd name="T18" fmla="*/ 180 w 184"/>
                <a:gd name="T19" fmla="*/ 30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18">
                  <a:moveTo>
                    <a:pt x="180" y="308"/>
                  </a:moveTo>
                  <a:lnTo>
                    <a:pt x="184" y="310"/>
                  </a:lnTo>
                  <a:lnTo>
                    <a:pt x="7" y="0"/>
                  </a:lnTo>
                  <a:lnTo>
                    <a:pt x="0" y="5"/>
                  </a:lnTo>
                  <a:lnTo>
                    <a:pt x="177" y="315"/>
                  </a:lnTo>
                  <a:lnTo>
                    <a:pt x="182" y="317"/>
                  </a:lnTo>
                  <a:lnTo>
                    <a:pt x="177" y="315"/>
                  </a:lnTo>
                  <a:lnTo>
                    <a:pt x="180" y="318"/>
                  </a:lnTo>
                  <a:lnTo>
                    <a:pt x="182" y="317"/>
                  </a:lnTo>
                  <a:lnTo>
                    <a:pt x="18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89" name="Freeform 101"/>
            <p:cNvSpPr>
              <a:spLocks/>
            </p:cNvSpPr>
            <p:nvPr/>
          </p:nvSpPr>
          <p:spPr bwMode="auto">
            <a:xfrm>
              <a:off x="3377" y="2279"/>
              <a:ext cx="18" cy="8"/>
            </a:xfrm>
            <a:custGeom>
              <a:avLst/>
              <a:gdLst>
                <a:gd name="T0" fmla="*/ 19 w 35"/>
                <a:gd name="T1" fmla="*/ 9 h 17"/>
                <a:gd name="T2" fmla="*/ 20 w 35"/>
                <a:gd name="T3" fmla="*/ 0 h 17"/>
                <a:gd name="T4" fmla="*/ 16 w 35"/>
                <a:gd name="T5" fmla="*/ 2 h 17"/>
                <a:gd name="T6" fmla="*/ 9 w 35"/>
                <a:gd name="T7" fmla="*/ 4 h 17"/>
                <a:gd name="T8" fmla="*/ 2 w 35"/>
                <a:gd name="T9" fmla="*/ 6 h 17"/>
                <a:gd name="T10" fmla="*/ 0 w 35"/>
                <a:gd name="T11" fmla="*/ 8 h 17"/>
                <a:gd name="T12" fmla="*/ 2 w 35"/>
                <a:gd name="T13" fmla="*/ 17 h 17"/>
                <a:gd name="T14" fmla="*/ 4 w 35"/>
                <a:gd name="T15" fmla="*/ 16 h 17"/>
                <a:gd name="T16" fmla="*/ 11 w 35"/>
                <a:gd name="T17" fmla="*/ 13 h 17"/>
                <a:gd name="T18" fmla="*/ 18 w 35"/>
                <a:gd name="T19" fmla="*/ 11 h 17"/>
                <a:gd name="T20" fmla="*/ 23 w 35"/>
                <a:gd name="T21" fmla="*/ 9 h 17"/>
                <a:gd name="T22" fmla="*/ 24 w 35"/>
                <a:gd name="T23" fmla="*/ 0 h 17"/>
                <a:gd name="T24" fmla="*/ 23 w 35"/>
                <a:gd name="T25" fmla="*/ 9 h 17"/>
                <a:gd name="T26" fmla="*/ 35 w 35"/>
                <a:gd name="T27" fmla="*/ 5 h 17"/>
                <a:gd name="T28" fmla="*/ 23 w 35"/>
                <a:gd name="T29" fmla="*/ 1 h 17"/>
                <a:gd name="T30" fmla="*/ 19 w 35"/>
                <a:gd name="T3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7">
                  <a:moveTo>
                    <a:pt x="19" y="9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9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3" y="9"/>
                  </a:lnTo>
                  <a:lnTo>
                    <a:pt x="24" y="0"/>
                  </a:lnTo>
                  <a:lnTo>
                    <a:pt x="23" y="9"/>
                  </a:lnTo>
                  <a:lnTo>
                    <a:pt x="35" y="5"/>
                  </a:lnTo>
                  <a:lnTo>
                    <a:pt x="23" y="1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0" name="Freeform 102"/>
            <p:cNvSpPr>
              <a:spLocks/>
            </p:cNvSpPr>
            <p:nvPr/>
          </p:nvSpPr>
          <p:spPr bwMode="auto">
            <a:xfrm>
              <a:off x="3380" y="2275"/>
              <a:ext cx="9" cy="8"/>
            </a:xfrm>
            <a:custGeom>
              <a:avLst/>
              <a:gdLst>
                <a:gd name="T0" fmla="*/ 1 w 17"/>
                <a:gd name="T1" fmla="*/ 4 h 16"/>
                <a:gd name="T2" fmla="*/ 0 w 17"/>
                <a:gd name="T3" fmla="*/ 4 h 16"/>
                <a:gd name="T4" fmla="*/ 3 w 17"/>
                <a:gd name="T5" fmla="*/ 8 h 16"/>
                <a:gd name="T6" fmla="*/ 6 w 17"/>
                <a:gd name="T7" fmla="*/ 11 h 16"/>
                <a:gd name="T8" fmla="*/ 9 w 17"/>
                <a:gd name="T9" fmla="*/ 12 h 16"/>
                <a:gd name="T10" fmla="*/ 12 w 17"/>
                <a:gd name="T11" fmla="*/ 16 h 16"/>
                <a:gd name="T12" fmla="*/ 17 w 17"/>
                <a:gd name="T13" fmla="*/ 7 h 16"/>
                <a:gd name="T14" fmla="*/ 13 w 17"/>
                <a:gd name="T15" fmla="*/ 5 h 16"/>
                <a:gd name="T16" fmla="*/ 11 w 17"/>
                <a:gd name="T17" fmla="*/ 4 h 16"/>
                <a:gd name="T18" fmla="*/ 10 w 17"/>
                <a:gd name="T19" fmla="*/ 3 h 16"/>
                <a:gd name="T20" fmla="*/ 9 w 17"/>
                <a:gd name="T21" fmla="*/ 0 h 16"/>
                <a:gd name="T22" fmla="*/ 8 w 17"/>
                <a:gd name="T23" fmla="*/ 0 h 16"/>
                <a:gd name="T24" fmla="*/ 1 w 17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6">
                  <a:moveTo>
                    <a:pt x="1" y="4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6" y="11"/>
                  </a:lnTo>
                  <a:lnTo>
                    <a:pt x="9" y="12"/>
                  </a:lnTo>
                  <a:lnTo>
                    <a:pt x="12" y="16"/>
                  </a:lnTo>
                  <a:lnTo>
                    <a:pt x="17" y="7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1" name="Freeform 103"/>
            <p:cNvSpPr>
              <a:spLocks/>
            </p:cNvSpPr>
            <p:nvPr/>
          </p:nvSpPr>
          <p:spPr bwMode="auto">
            <a:xfrm>
              <a:off x="3379" y="2264"/>
              <a:ext cx="8" cy="14"/>
            </a:xfrm>
            <a:custGeom>
              <a:avLst/>
              <a:gdLst>
                <a:gd name="T0" fmla="*/ 13 w 15"/>
                <a:gd name="T1" fmla="*/ 0 h 26"/>
                <a:gd name="T2" fmla="*/ 13 w 15"/>
                <a:gd name="T3" fmla="*/ 0 h 26"/>
                <a:gd name="T4" fmla="*/ 6 w 15"/>
                <a:gd name="T5" fmla="*/ 4 h 26"/>
                <a:gd name="T6" fmla="*/ 1 w 15"/>
                <a:gd name="T7" fmla="*/ 11 h 26"/>
                <a:gd name="T8" fmla="*/ 0 w 15"/>
                <a:gd name="T9" fmla="*/ 18 h 26"/>
                <a:gd name="T10" fmla="*/ 4 w 15"/>
                <a:gd name="T11" fmla="*/ 26 h 26"/>
                <a:gd name="T12" fmla="*/ 11 w 15"/>
                <a:gd name="T13" fmla="*/ 22 h 26"/>
                <a:gd name="T14" fmla="*/ 9 w 15"/>
                <a:gd name="T15" fmla="*/ 18 h 26"/>
                <a:gd name="T16" fmla="*/ 11 w 15"/>
                <a:gd name="T17" fmla="*/ 14 h 26"/>
                <a:gd name="T18" fmla="*/ 13 w 15"/>
                <a:gd name="T19" fmla="*/ 11 h 26"/>
                <a:gd name="T20" fmla="*/ 15 w 15"/>
                <a:gd name="T21" fmla="*/ 9 h 26"/>
                <a:gd name="T22" fmla="*/ 15 w 15"/>
                <a:gd name="T23" fmla="*/ 9 h 26"/>
                <a:gd name="T24" fmla="*/ 13 w 15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3" y="0"/>
                  </a:moveTo>
                  <a:lnTo>
                    <a:pt x="13" y="0"/>
                  </a:lnTo>
                  <a:lnTo>
                    <a:pt x="6" y="4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2" name="Freeform 104"/>
            <p:cNvSpPr>
              <a:spLocks/>
            </p:cNvSpPr>
            <p:nvPr/>
          </p:nvSpPr>
          <p:spPr bwMode="auto">
            <a:xfrm>
              <a:off x="3385" y="2264"/>
              <a:ext cx="15" cy="8"/>
            </a:xfrm>
            <a:custGeom>
              <a:avLst/>
              <a:gdLst>
                <a:gd name="T0" fmla="*/ 30 w 30"/>
                <a:gd name="T1" fmla="*/ 12 h 16"/>
                <a:gd name="T2" fmla="*/ 29 w 30"/>
                <a:gd name="T3" fmla="*/ 11 h 16"/>
                <a:gd name="T4" fmla="*/ 23 w 30"/>
                <a:gd name="T5" fmla="*/ 5 h 16"/>
                <a:gd name="T6" fmla="*/ 16 w 30"/>
                <a:gd name="T7" fmla="*/ 1 h 16"/>
                <a:gd name="T8" fmla="*/ 8 w 30"/>
                <a:gd name="T9" fmla="*/ 0 h 16"/>
                <a:gd name="T10" fmla="*/ 0 w 30"/>
                <a:gd name="T11" fmla="*/ 1 h 16"/>
                <a:gd name="T12" fmla="*/ 2 w 30"/>
                <a:gd name="T13" fmla="*/ 10 h 16"/>
                <a:gd name="T14" fmla="*/ 8 w 30"/>
                <a:gd name="T15" fmla="*/ 9 h 16"/>
                <a:gd name="T16" fmla="*/ 14 w 30"/>
                <a:gd name="T17" fmla="*/ 10 h 16"/>
                <a:gd name="T18" fmla="*/ 18 w 30"/>
                <a:gd name="T19" fmla="*/ 12 h 16"/>
                <a:gd name="T20" fmla="*/ 22 w 30"/>
                <a:gd name="T21" fmla="*/ 16 h 16"/>
                <a:gd name="T22" fmla="*/ 21 w 30"/>
                <a:gd name="T23" fmla="*/ 15 h 16"/>
                <a:gd name="T24" fmla="*/ 30 w 30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6">
                  <a:moveTo>
                    <a:pt x="30" y="12"/>
                  </a:moveTo>
                  <a:lnTo>
                    <a:pt x="29" y="11"/>
                  </a:lnTo>
                  <a:lnTo>
                    <a:pt x="23" y="5"/>
                  </a:lnTo>
                  <a:lnTo>
                    <a:pt x="16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8" y="9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3" name="Freeform 105"/>
            <p:cNvSpPr>
              <a:spLocks/>
            </p:cNvSpPr>
            <p:nvPr/>
          </p:nvSpPr>
          <p:spPr bwMode="auto">
            <a:xfrm>
              <a:off x="3394" y="2270"/>
              <a:ext cx="7" cy="13"/>
            </a:xfrm>
            <a:custGeom>
              <a:avLst/>
              <a:gdLst>
                <a:gd name="T0" fmla="*/ 2 w 14"/>
                <a:gd name="T1" fmla="*/ 27 h 27"/>
                <a:gd name="T2" fmla="*/ 2 w 14"/>
                <a:gd name="T3" fmla="*/ 27 h 27"/>
                <a:gd name="T4" fmla="*/ 9 w 14"/>
                <a:gd name="T5" fmla="*/ 21 h 27"/>
                <a:gd name="T6" fmla="*/ 14 w 14"/>
                <a:gd name="T7" fmla="*/ 14 h 27"/>
                <a:gd name="T8" fmla="*/ 14 w 14"/>
                <a:gd name="T9" fmla="*/ 7 h 27"/>
                <a:gd name="T10" fmla="*/ 13 w 14"/>
                <a:gd name="T11" fmla="*/ 0 h 27"/>
                <a:gd name="T12" fmla="*/ 4 w 14"/>
                <a:gd name="T13" fmla="*/ 3 h 27"/>
                <a:gd name="T14" fmla="*/ 5 w 14"/>
                <a:gd name="T15" fmla="*/ 7 h 27"/>
                <a:gd name="T16" fmla="*/ 5 w 14"/>
                <a:gd name="T17" fmla="*/ 12 h 27"/>
                <a:gd name="T18" fmla="*/ 2 w 14"/>
                <a:gd name="T19" fmla="*/ 16 h 27"/>
                <a:gd name="T20" fmla="*/ 0 w 14"/>
                <a:gd name="T21" fmla="*/ 18 h 27"/>
                <a:gd name="T22" fmla="*/ 0 w 14"/>
                <a:gd name="T23" fmla="*/ 18 h 27"/>
                <a:gd name="T24" fmla="*/ 2 w 14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7">
                  <a:moveTo>
                    <a:pt x="2" y="27"/>
                  </a:moveTo>
                  <a:lnTo>
                    <a:pt x="2" y="27"/>
                  </a:lnTo>
                  <a:lnTo>
                    <a:pt x="9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3" y="0"/>
                  </a:lnTo>
                  <a:lnTo>
                    <a:pt x="4" y="3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4" name="Freeform 106"/>
            <p:cNvSpPr>
              <a:spLocks/>
            </p:cNvSpPr>
            <p:nvPr/>
          </p:nvSpPr>
          <p:spPr bwMode="auto">
            <a:xfrm>
              <a:off x="3387" y="2279"/>
              <a:ext cx="8" cy="5"/>
            </a:xfrm>
            <a:custGeom>
              <a:avLst/>
              <a:gdLst>
                <a:gd name="T0" fmla="*/ 3 w 16"/>
                <a:gd name="T1" fmla="*/ 9 h 10"/>
                <a:gd name="T2" fmla="*/ 0 w 16"/>
                <a:gd name="T3" fmla="*/ 9 h 10"/>
                <a:gd name="T4" fmla="*/ 5 w 16"/>
                <a:gd name="T5" fmla="*/ 10 h 10"/>
                <a:gd name="T6" fmla="*/ 8 w 16"/>
                <a:gd name="T7" fmla="*/ 10 h 10"/>
                <a:gd name="T8" fmla="*/ 12 w 16"/>
                <a:gd name="T9" fmla="*/ 10 h 10"/>
                <a:gd name="T10" fmla="*/ 16 w 16"/>
                <a:gd name="T11" fmla="*/ 9 h 10"/>
                <a:gd name="T12" fmla="*/ 14 w 16"/>
                <a:gd name="T13" fmla="*/ 0 h 10"/>
                <a:gd name="T14" fmla="*/ 12 w 16"/>
                <a:gd name="T15" fmla="*/ 1 h 10"/>
                <a:gd name="T16" fmla="*/ 8 w 16"/>
                <a:gd name="T17" fmla="*/ 1 h 10"/>
                <a:gd name="T18" fmla="*/ 5 w 16"/>
                <a:gd name="T19" fmla="*/ 1 h 10"/>
                <a:gd name="T20" fmla="*/ 3 w 16"/>
                <a:gd name="T21" fmla="*/ 0 h 10"/>
                <a:gd name="T22" fmla="*/ 0 w 16"/>
                <a:gd name="T23" fmla="*/ 0 h 10"/>
                <a:gd name="T24" fmla="*/ 3 w 16"/>
                <a:gd name="T25" fmla="*/ 0 h 10"/>
                <a:gd name="T26" fmla="*/ 2 w 16"/>
                <a:gd name="T27" fmla="*/ 0 h 10"/>
                <a:gd name="T28" fmla="*/ 0 w 16"/>
                <a:gd name="T29" fmla="*/ 0 h 10"/>
                <a:gd name="T30" fmla="*/ 3 w 16"/>
                <a:gd name="T3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0">
                  <a:moveTo>
                    <a:pt x="3" y="9"/>
                  </a:moveTo>
                  <a:lnTo>
                    <a:pt x="0" y="9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6" y="9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5" name="Freeform 107"/>
            <p:cNvSpPr>
              <a:spLocks/>
            </p:cNvSpPr>
            <p:nvPr/>
          </p:nvSpPr>
          <p:spPr bwMode="auto">
            <a:xfrm>
              <a:off x="3374" y="2279"/>
              <a:ext cx="14" cy="8"/>
            </a:xfrm>
            <a:custGeom>
              <a:avLst/>
              <a:gdLst>
                <a:gd name="T0" fmla="*/ 10 w 29"/>
                <a:gd name="T1" fmla="*/ 10 h 17"/>
                <a:gd name="T2" fmla="*/ 8 w 29"/>
                <a:gd name="T3" fmla="*/ 17 h 17"/>
                <a:gd name="T4" fmla="*/ 29 w 29"/>
                <a:gd name="T5" fmla="*/ 9 h 17"/>
                <a:gd name="T6" fmla="*/ 26 w 29"/>
                <a:gd name="T7" fmla="*/ 0 h 17"/>
                <a:gd name="T8" fmla="*/ 6 w 29"/>
                <a:gd name="T9" fmla="*/ 8 h 17"/>
                <a:gd name="T10" fmla="*/ 3 w 29"/>
                <a:gd name="T11" fmla="*/ 15 h 17"/>
                <a:gd name="T12" fmla="*/ 6 w 29"/>
                <a:gd name="T13" fmla="*/ 8 h 17"/>
                <a:gd name="T14" fmla="*/ 0 w 29"/>
                <a:gd name="T15" fmla="*/ 10 h 17"/>
                <a:gd name="T16" fmla="*/ 3 w 29"/>
                <a:gd name="T17" fmla="*/ 15 h 17"/>
                <a:gd name="T18" fmla="*/ 10 w 29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10" y="10"/>
                  </a:moveTo>
                  <a:lnTo>
                    <a:pt x="8" y="17"/>
                  </a:lnTo>
                  <a:lnTo>
                    <a:pt x="29" y="9"/>
                  </a:lnTo>
                  <a:lnTo>
                    <a:pt x="26" y="0"/>
                  </a:lnTo>
                  <a:lnTo>
                    <a:pt x="6" y="8"/>
                  </a:lnTo>
                  <a:lnTo>
                    <a:pt x="3" y="15"/>
                  </a:lnTo>
                  <a:lnTo>
                    <a:pt x="6" y="8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6" name="Freeform 108"/>
            <p:cNvSpPr>
              <a:spLocks/>
            </p:cNvSpPr>
            <p:nvPr/>
          </p:nvSpPr>
          <p:spPr bwMode="auto">
            <a:xfrm>
              <a:off x="3376" y="2284"/>
              <a:ext cx="80" cy="140"/>
            </a:xfrm>
            <a:custGeom>
              <a:avLst/>
              <a:gdLst>
                <a:gd name="T0" fmla="*/ 157 w 162"/>
                <a:gd name="T1" fmla="*/ 269 h 280"/>
                <a:gd name="T2" fmla="*/ 162 w 162"/>
                <a:gd name="T3" fmla="*/ 272 h 280"/>
                <a:gd name="T4" fmla="*/ 7 w 162"/>
                <a:gd name="T5" fmla="*/ 0 h 280"/>
                <a:gd name="T6" fmla="*/ 0 w 162"/>
                <a:gd name="T7" fmla="*/ 5 h 280"/>
                <a:gd name="T8" fmla="*/ 155 w 162"/>
                <a:gd name="T9" fmla="*/ 276 h 280"/>
                <a:gd name="T10" fmla="*/ 159 w 162"/>
                <a:gd name="T11" fmla="*/ 279 h 280"/>
                <a:gd name="T12" fmla="*/ 155 w 162"/>
                <a:gd name="T13" fmla="*/ 276 h 280"/>
                <a:gd name="T14" fmla="*/ 156 w 162"/>
                <a:gd name="T15" fmla="*/ 280 h 280"/>
                <a:gd name="T16" fmla="*/ 159 w 162"/>
                <a:gd name="T17" fmla="*/ 279 h 280"/>
                <a:gd name="T18" fmla="*/ 157 w 162"/>
                <a:gd name="T19" fmla="*/ 26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280">
                  <a:moveTo>
                    <a:pt x="157" y="269"/>
                  </a:moveTo>
                  <a:lnTo>
                    <a:pt x="162" y="272"/>
                  </a:lnTo>
                  <a:lnTo>
                    <a:pt x="7" y="0"/>
                  </a:lnTo>
                  <a:lnTo>
                    <a:pt x="0" y="5"/>
                  </a:lnTo>
                  <a:lnTo>
                    <a:pt x="155" y="276"/>
                  </a:lnTo>
                  <a:lnTo>
                    <a:pt x="159" y="279"/>
                  </a:lnTo>
                  <a:lnTo>
                    <a:pt x="155" y="276"/>
                  </a:lnTo>
                  <a:lnTo>
                    <a:pt x="156" y="280"/>
                  </a:lnTo>
                  <a:lnTo>
                    <a:pt x="159" y="279"/>
                  </a:lnTo>
                  <a:lnTo>
                    <a:pt x="157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7" name="Freeform 109"/>
            <p:cNvSpPr>
              <a:spLocks/>
            </p:cNvSpPr>
            <p:nvPr/>
          </p:nvSpPr>
          <p:spPr bwMode="auto">
            <a:xfrm>
              <a:off x="3454" y="2413"/>
              <a:ext cx="17" cy="10"/>
            </a:xfrm>
            <a:custGeom>
              <a:avLst/>
              <a:gdLst>
                <a:gd name="T0" fmla="*/ 32 w 34"/>
                <a:gd name="T1" fmla="*/ 0 h 21"/>
                <a:gd name="T2" fmla="*/ 32 w 34"/>
                <a:gd name="T3" fmla="*/ 0 h 21"/>
                <a:gd name="T4" fmla="*/ 0 w 34"/>
                <a:gd name="T5" fmla="*/ 11 h 21"/>
                <a:gd name="T6" fmla="*/ 2 w 34"/>
                <a:gd name="T7" fmla="*/ 21 h 21"/>
                <a:gd name="T8" fmla="*/ 34 w 34"/>
                <a:gd name="T9" fmla="*/ 9 h 21"/>
                <a:gd name="T10" fmla="*/ 34 w 34"/>
                <a:gd name="T11" fmla="*/ 9 h 21"/>
                <a:gd name="T12" fmla="*/ 32 w 3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32" y="0"/>
                  </a:moveTo>
                  <a:lnTo>
                    <a:pt x="32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8" name="Freeform 110"/>
            <p:cNvSpPr>
              <a:spLocks/>
            </p:cNvSpPr>
            <p:nvPr/>
          </p:nvSpPr>
          <p:spPr bwMode="auto">
            <a:xfrm>
              <a:off x="3470" y="2412"/>
              <a:ext cx="14" cy="8"/>
            </a:xfrm>
            <a:custGeom>
              <a:avLst/>
              <a:gdLst>
                <a:gd name="T0" fmla="*/ 28 w 28"/>
                <a:gd name="T1" fmla="*/ 11 h 16"/>
                <a:gd name="T2" fmla="*/ 28 w 28"/>
                <a:gd name="T3" fmla="*/ 11 h 16"/>
                <a:gd name="T4" fmla="*/ 22 w 28"/>
                <a:gd name="T5" fmla="*/ 6 h 16"/>
                <a:gd name="T6" fmla="*/ 15 w 28"/>
                <a:gd name="T7" fmla="*/ 1 h 16"/>
                <a:gd name="T8" fmla="*/ 8 w 28"/>
                <a:gd name="T9" fmla="*/ 0 h 16"/>
                <a:gd name="T10" fmla="*/ 0 w 28"/>
                <a:gd name="T11" fmla="*/ 1 h 16"/>
                <a:gd name="T12" fmla="*/ 2 w 28"/>
                <a:gd name="T13" fmla="*/ 10 h 16"/>
                <a:gd name="T14" fmla="*/ 8 w 28"/>
                <a:gd name="T15" fmla="*/ 9 h 16"/>
                <a:gd name="T16" fmla="*/ 13 w 28"/>
                <a:gd name="T17" fmla="*/ 10 h 16"/>
                <a:gd name="T18" fmla="*/ 17 w 28"/>
                <a:gd name="T19" fmla="*/ 12 h 16"/>
                <a:gd name="T20" fmla="*/ 21 w 28"/>
                <a:gd name="T21" fmla="*/ 16 h 16"/>
                <a:gd name="T22" fmla="*/ 21 w 28"/>
                <a:gd name="T23" fmla="*/ 16 h 16"/>
                <a:gd name="T24" fmla="*/ 28 w 28"/>
                <a:gd name="T2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28" y="11"/>
                  </a:moveTo>
                  <a:lnTo>
                    <a:pt x="28" y="11"/>
                  </a:lnTo>
                  <a:lnTo>
                    <a:pt x="22" y="6"/>
                  </a:lnTo>
                  <a:lnTo>
                    <a:pt x="15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8" y="9"/>
                  </a:lnTo>
                  <a:lnTo>
                    <a:pt x="13" y="10"/>
                  </a:lnTo>
                  <a:lnTo>
                    <a:pt x="17" y="12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599" name="Freeform 111"/>
            <p:cNvSpPr>
              <a:spLocks/>
            </p:cNvSpPr>
            <p:nvPr/>
          </p:nvSpPr>
          <p:spPr bwMode="auto">
            <a:xfrm>
              <a:off x="3478" y="2418"/>
              <a:ext cx="8" cy="14"/>
            </a:xfrm>
            <a:custGeom>
              <a:avLst/>
              <a:gdLst>
                <a:gd name="T0" fmla="*/ 3 w 15"/>
                <a:gd name="T1" fmla="*/ 28 h 28"/>
                <a:gd name="T2" fmla="*/ 3 w 15"/>
                <a:gd name="T3" fmla="*/ 28 h 28"/>
                <a:gd name="T4" fmla="*/ 9 w 15"/>
                <a:gd name="T5" fmla="*/ 22 h 28"/>
                <a:gd name="T6" fmla="*/ 14 w 15"/>
                <a:gd name="T7" fmla="*/ 15 h 28"/>
                <a:gd name="T8" fmla="*/ 15 w 15"/>
                <a:gd name="T9" fmla="*/ 8 h 28"/>
                <a:gd name="T10" fmla="*/ 12 w 15"/>
                <a:gd name="T11" fmla="*/ 0 h 28"/>
                <a:gd name="T12" fmla="*/ 5 w 15"/>
                <a:gd name="T13" fmla="*/ 5 h 28"/>
                <a:gd name="T14" fmla="*/ 6 w 15"/>
                <a:gd name="T15" fmla="*/ 8 h 28"/>
                <a:gd name="T16" fmla="*/ 5 w 15"/>
                <a:gd name="T17" fmla="*/ 13 h 28"/>
                <a:gd name="T18" fmla="*/ 3 w 15"/>
                <a:gd name="T19" fmla="*/ 18 h 28"/>
                <a:gd name="T20" fmla="*/ 0 w 15"/>
                <a:gd name="T21" fmla="*/ 19 h 28"/>
                <a:gd name="T22" fmla="*/ 0 w 15"/>
                <a:gd name="T23" fmla="*/ 19 h 28"/>
                <a:gd name="T24" fmla="*/ 3 w 1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8">
                  <a:moveTo>
                    <a:pt x="3" y="28"/>
                  </a:moveTo>
                  <a:lnTo>
                    <a:pt x="3" y="28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15" y="8"/>
                  </a:lnTo>
                  <a:lnTo>
                    <a:pt x="12" y="0"/>
                  </a:lnTo>
                  <a:lnTo>
                    <a:pt x="5" y="5"/>
                  </a:lnTo>
                  <a:lnTo>
                    <a:pt x="6" y="8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0" name="Freeform 112"/>
            <p:cNvSpPr>
              <a:spLocks/>
            </p:cNvSpPr>
            <p:nvPr/>
          </p:nvSpPr>
          <p:spPr bwMode="auto">
            <a:xfrm>
              <a:off x="3465" y="2424"/>
              <a:ext cx="14" cy="9"/>
            </a:xfrm>
            <a:custGeom>
              <a:avLst/>
              <a:gdLst>
                <a:gd name="T0" fmla="*/ 0 w 28"/>
                <a:gd name="T1" fmla="*/ 4 h 17"/>
                <a:gd name="T2" fmla="*/ 0 w 28"/>
                <a:gd name="T3" fmla="*/ 4 h 17"/>
                <a:gd name="T4" fmla="*/ 6 w 28"/>
                <a:gd name="T5" fmla="*/ 11 h 17"/>
                <a:gd name="T6" fmla="*/ 13 w 28"/>
                <a:gd name="T7" fmla="*/ 16 h 17"/>
                <a:gd name="T8" fmla="*/ 20 w 28"/>
                <a:gd name="T9" fmla="*/ 17 h 17"/>
                <a:gd name="T10" fmla="*/ 28 w 28"/>
                <a:gd name="T11" fmla="*/ 16 h 17"/>
                <a:gd name="T12" fmla="*/ 25 w 28"/>
                <a:gd name="T13" fmla="*/ 7 h 17"/>
                <a:gd name="T14" fmla="*/ 20 w 28"/>
                <a:gd name="T15" fmla="*/ 8 h 17"/>
                <a:gd name="T16" fmla="*/ 15 w 28"/>
                <a:gd name="T17" fmla="*/ 7 h 17"/>
                <a:gd name="T18" fmla="*/ 10 w 28"/>
                <a:gd name="T19" fmla="*/ 4 h 17"/>
                <a:gd name="T20" fmla="*/ 7 w 28"/>
                <a:gd name="T21" fmla="*/ 0 h 17"/>
                <a:gd name="T22" fmla="*/ 7 w 28"/>
                <a:gd name="T23" fmla="*/ 0 h 17"/>
                <a:gd name="T24" fmla="*/ 0 w 28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7">
                  <a:moveTo>
                    <a:pt x="0" y="4"/>
                  </a:moveTo>
                  <a:lnTo>
                    <a:pt x="0" y="4"/>
                  </a:lnTo>
                  <a:lnTo>
                    <a:pt x="6" y="11"/>
                  </a:lnTo>
                  <a:lnTo>
                    <a:pt x="13" y="16"/>
                  </a:lnTo>
                  <a:lnTo>
                    <a:pt x="20" y="17"/>
                  </a:lnTo>
                  <a:lnTo>
                    <a:pt x="28" y="16"/>
                  </a:lnTo>
                  <a:lnTo>
                    <a:pt x="25" y="7"/>
                  </a:lnTo>
                  <a:lnTo>
                    <a:pt x="20" y="8"/>
                  </a:lnTo>
                  <a:lnTo>
                    <a:pt x="15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1" name="Freeform 113"/>
            <p:cNvSpPr>
              <a:spLocks/>
            </p:cNvSpPr>
            <p:nvPr/>
          </p:nvSpPr>
          <p:spPr bwMode="auto">
            <a:xfrm>
              <a:off x="3464" y="2413"/>
              <a:ext cx="7" cy="13"/>
            </a:xfrm>
            <a:custGeom>
              <a:avLst/>
              <a:gdLst>
                <a:gd name="T0" fmla="*/ 15 w 15"/>
                <a:gd name="T1" fmla="*/ 9 h 26"/>
                <a:gd name="T2" fmla="*/ 13 w 15"/>
                <a:gd name="T3" fmla="*/ 0 h 26"/>
                <a:gd name="T4" fmla="*/ 6 w 15"/>
                <a:gd name="T5" fmla="*/ 5 h 26"/>
                <a:gd name="T6" fmla="*/ 2 w 15"/>
                <a:gd name="T7" fmla="*/ 11 h 26"/>
                <a:gd name="T8" fmla="*/ 0 w 15"/>
                <a:gd name="T9" fmla="*/ 18 h 26"/>
                <a:gd name="T10" fmla="*/ 4 w 15"/>
                <a:gd name="T11" fmla="*/ 26 h 26"/>
                <a:gd name="T12" fmla="*/ 11 w 15"/>
                <a:gd name="T13" fmla="*/ 22 h 26"/>
                <a:gd name="T14" fmla="*/ 10 w 15"/>
                <a:gd name="T15" fmla="*/ 18 h 26"/>
                <a:gd name="T16" fmla="*/ 11 w 15"/>
                <a:gd name="T17" fmla="*/ 14 h 26"/>
                <a:gd name="T18" fmla="*/ 13 w 15"/>
                <a:gd name="T19" fmla="*/ 11 h 26"/>
                <a:gd name="T20" fmla="*/ 15 w 15"/>
                <a:gd name="T21" fmla="*/ 9 h 26"/>
                <a:gd name="T22" fmla="*/ 13 w 15"/>
                <a:gd name="T23" fmla="*/ 0 h 26"/>
                <a:gd name="T24" fmla="*/ 15 w 15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5" y="9"/>
                  </a:moveTo>
                  <a:lnTo>
                    <a:pt x="13" y="0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1" y="22"/>
                  </a:lnTo>
                  <a:lnTo>
                    <a:pt x="10" y="18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3" y="0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2" name="Freeform 114"/>
            <p:cNvSpPr>
              <a:spLocks/>
            </p:cNvSpPr>
            <p:nvPr/>
          </p:nvSpPr>
          <p:spPr bwMode="auto">
            <a:xfrm>
              <a:off x="3451" y="2413"/>
              <a:ext cx="20" cy="10"/>
            </a:xfrm>
            <a:custGeom>
              <a:avLst/>
              <a:gdLst>
                <a:gd name="T0" fmla="*/ 11 w 40"/>
                <a:gd name="T1" fmla="*/ 14 h 21"/>
                <a:gd name="T2" fmla="*/ 8 w 40"/>
                <a:gd name="T3" fmla="*/ 21 h 21"/>
                <a:gd name="T4" fmla="*/ 13 w 40"/>
                <a:gd name="T5" fmla="*/ 19 h 21"/>
                <a:gd name="T6" fmla="*/ 23 w 40"/>
                <a:gd name="T7" fmla="*/ 15 h 21"/>
                <a:gd name="T8" fmla="*/ 34 w 40"/>
                <a:gd name="T9" fmla="*/ 11 h 21"/>
                <a:gd name="T10" fmla="*/ 40 w 40"/>
                <a:gd name="T11" fmla="*/ 9 h 21"/>
                <a:gd name="T12" fmla="*/ 38 w 40"/>
                <a:gd name="T13" fmla="*/ 0 h 21"/>
                <a:gd name="T14" fmla="*/ 31 w 40"/>
                <a:gd name="T15" fmla="*/ 2 h 21"/>
                <a:gd name="T16" fmla="*/ 21 w 40"/>
                <a:gd name="T17" fmla="*/ 6 h 21"/>
                <a:gd name="T18" fmla="*/ 11 w 40"/>
                <a:gd name="T19" fmla="*/ 10 h 21"/>
                <a:gd name="T20" fmla="*/ 6 w 40"/>
                <a:gd name="T21" fmla="*/ 11 h 21"/>
                <a:gd name="T22" fmla="*/ 4 w 40"/>
                <a:gd name="T23" fmla="*/ 18 h 21"/>
                <a:gd name="T24" fmla="*/ 6 w 40"/>
                <a:gd name="T25" fmla="*/ 11 h 21"/>
                <a:gd name="T26" fmla="*/ 0 w 40"/>
                <a:gd name="T27" fmla="*/ 14 h 21"/>
                <a:gd name="T28" fmla="*/ 4 w 40"/>
                <a:gd name="T29" fmla="*/ 18 h 21"/>
                <a:gd name="T30" fmla="*/ 11 w 40"/>
                <a:gd name="T3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21">
                  <a:moveTo>
                    <a:pt x="11" y="14"/>
                  </a:moveTo>
                  <a:lnTo>
                    <a:pt x="8" y="21"/>
                  </a:lnTo>
                  <a:lnTo>
                    <a:pt x="13" y="19"/>
                  </a:lnTo>
                  <a:lnTo>
                    <a:pt x="23" y="15"/>
                  </a:lnTo>
                  <a:lnTo>
                    <a:pt x="34" y="11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1" y="6"/>
                  </a:lnTo>
                  <a:lnTo>
                    <a:pt x="11" y="10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6" y="11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3" name="Freeform 115"/>
            <p:cNvSpPr>
              <a:spLocks/>
            </p:cNvSpPr>
            <p:nvPr/>
          </p:nvSpPr>
          <p:spPr bwMode="auto">
            <a:xfrm>
              <a:off x="3453" y="2420"/>
              <a:ext cx="33" cy="57"/>
            </a:xfrm>
            <a:custGeom>
              <a:avLst/>
              <a:gdLst>
                <a:gd name="T0" fmla="*/ 62 w 66"/>
                <a:gd name="T1" fmla="*/ 103 h 114"/>
                <a:gd name="T2" fmla="*/ 66 w 66"/>
                <a:gd name="T3" fmla="*/ 106 h 114"/>
                <a:gd name="T4" fmla="*/ 7 w 66"/>
                <a:gd name="T5" fmla="*/ 0 h 114"/>
                <a:gd name="T6" fmla="*/ 0 w 66"/>
                <a:gd name="T7" fmla="*/ 4 h 114"/>
                <a:gd name="T8" fmla="*/ 59 w 66"/>
                <a:gd name="T9" fmla="*/ 110 h 114"/>
                <a:gd name="T10" fmla="*/ 64 w 66"/>
                <a:gd name="T11" fmla="*/ 113 h 114"/>
                <a:gd name="T12" fmla="*/ 59 w 66"/>
                <a:gd name="T13" fmla="*/ 110 h 114"/>
                <a:gd name="T14" fmla="*/ 61 w 66"/>
                <a:gd name="T15" fmla="*/ 114 h 114"/>
                <a:gd name="T16" fmla="*/ 64 w 66"/>
                <a:gd name="T17" fmla="*/ 113 h 114"/>
                <a:gd name="T18" fmla="*/ 62 w 66"/>
                <a:gd name="T19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14">
                  <a:moveTo>
                    <a:pt x="62" y="103"/>
                  </a:moveTo>
                  <a:lnTo>
                    <a:pt x="66" y="106"/>
                  </a:lnTo>
                  <a:lnTo>
                    <a:pt x="7" y="0"/>
                  </a:lnTo>
                  <a:lnTo>
                    <a:pt x="0" y="4"/>
                  </a:lnTo>
                  <a:lnTo>
                    <a:pt x="59" y="110"/>
                  </a:lnTo>
                  <a:lnTo>
                    <a:pt x="64" y="113"/>
                  </a:lnTo>
                  <a:lnTo>
                    <a:pt x="59" y="110"/>
                  </a:lnTo>
                  <a:lnTo>
                    <a:pt x="61" y="114"/>
                  </a:lnTo>
                  <a:lnTo>
                    <a:pt x="64" y="113"/>
                  </a:lnTo>
                  <a:lnTo>
                    <a:pt x="62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4" name="Freeform 116"/>
            <p:cNvSpPr>
              <a:spLocks/>
            </p:cNvSpPr>
            <p:nvPr/>
          </p:nvSpPr>
          <p:spPr bwMode="auto">
            <a:xfrm>
              <a:off x="3484" y="2350"/>
              <a:ext cx="329" cy="126"/>
            </a:xfrm>
            <a:custGeom>
              <a:avLst/>
              <a:gdLst>
                <a:gd name="T0" fmla="*/ 648 w 658"/>
                <a:gd name="T1" fmla="*/ 7 h 254"/>
                <a:gd name="T2" fmla="*/ 650 w 658"/>
                <a:gd name="T3" fmla="*/ 0 h 254"/>
                <a:gd name="T4" fmla="*/ 0 w 658"/>
                <a:gd name="T5" fmla="*/ 244 h 254"/>
                <a:gd name="T6" fmla="*/ 2 w 658"/>
                <a:gd name="T7" fmla="*/ 254 h 254"/>
                <a:gd name="T8" fmla="*/ 653 w 658"/>
                <a:gd name="T9" fmla="*/ 9 h 254"/>
                <a:gd name="T10" fmla="*/ 655 w 658"/>
                <a:gd name="T11" fmla="*/ 3 h 254"/>
                <a:gd name="T12" fmla="*/ 653 w 658"/>
                <a:gd name="T13" fmla="*/ 9 h 254"/>
                <a:gd name="T14" fmla="*/ 658 w 658"/>
                <a:gd name="T15" fmla="*/ 7 h 254"/>
                <a:gd name="T16" fmla="*/ 655 w 658"/>
                <a:gd name="T17" fmla="*/ 3 h 254"/>
                <a:gd name="T18" fmla="*/ 648 w 658"/>
                <a:gd name="T19" fmla="*/ 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8" h="254">
                  <a:moveTo>
                    <a:pt x="648" y="7"/>
                  </a:moveTo>
                  <a:lnTo>
                    <a:pt x="650" y="0"/>
                  </a:lnTo>
                  <a:lnTo>
                    <a:pt x="0" y="244"/>
                  </a:lnTo>
                  <a:lnTo>
                    <a:pt x="2" y="254"/>
                  </a:lnTo>
                  <a:lnTo>
                    <a:pt x="653" y="9"/>
                  </a:lnTo>
                  <a:lnTo>
                    <a:pt x="655" y="3"/>
                  </a:lnTo>
                  <a:lnTo>
                    <a:pt x="653" y="9"/>
                  </a:lnTo>
                  <a:lnTo>
                    <a:pt x="658" y="7"/>
                  </a:lnTo>
                  <a:lnTo>
                    <a:pt x="655" y="3"/>
                  </a:lnTo>
                  <a:lnTo>
                    <a:pt x="6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5" name="Freeform 117"/>
            <p:cNvSpPr>
              <a:spLocks/>
            </p:cNvSpPr>
            <p:nvPr/>
          </p:nvSpPr>
          <p:spPr bwMode="auto">
            <a:xfrm>
              <a:off x="3588" y="1961"/>
              <a:ext cx="223" cy="392"/>
            </a:xfrm>
            <a:custGeom>
              <a:avLst/>
              <a:gdLst>
                <a:gd name="T0" fmla="*/ 5 w 448"/>
                <a:gd name="T1" fmla="*/ 10 h 784"/>
                <a:gd name="T2" fmla="*/ 0 w 448"/>
                <a:gd name="T3" fmla="*/ 8 h 784"/>
                <a:gd name="T4" fmla="*/ 441 w 448"/>
                <a:gd name="T5" fmla="*/ 784 h 784"/>
                <a:gd name="T6" fmla="*/ 448 w 448"/>
                <a:gd name="T7" fmla="*/ 780 h 784"/>
                <a:gd name="T8" fmla="*/ 7 w 448"/>
                <a:gd name="T9" fmla="*/ 3 h 784"/>
                <a:gd name="T10" fmla="*/ 2 w 448"/>
                <a:gd name="T11" fmla="*/ 1 h 784"/>
                <a:gd name="T12" fmla="*/ 7 w 448"/>
                <a:gd name="T13" fmla="*/ 3 h 784"/>
                <a:gd name="T14" fmla="*/ 6 w 448"/>
                <a:gd name="T15" fmla="*/ 0 h 784"/>
                <a:gd name="T16" fmla="*/ 2 w 448"/>
                <a:gd name="T17" fmla="*/ 1 h 784"/>
                <a:gd name="T18" fmla="*/ 5 w 448"/>
                <a:gd name="T19" fmla="*/ 1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784">
                  <a:moveTo>
                    <a:pt x="5" y="10"/>
                  </a:moveTo>
                  <a:lnTo>
                    <a:pt x="0" y="8"/>
                  </a:lnTo>
                  <a:lnTo>
                    <a:pt x="441" y="784"/>
                  </a:lnTo>
                  <a:lnTo>
                    <a:pt x="448" y="780"/>
                  </a:lnTo>
                  <a:lnTo>
                    <a:pt x="7" y="3"/>
                  </a:lnTo>
                  <a:lnTo>
                    <a:pt x="2" y="1"/>
                  </a:lnTo>
                  <a:lnTo>
                    <a:pt x="7" y="3"/>
                  </a:lnTo>
                  <a:lnTo>
                    <a:pt x="6" y="0"/>
                  </a:lnTo>
                  <a:lnTo>
                    <a:pt x="2" y="1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6" name="Freeform 118"/>
            <p:cNvSpPr>
              <a:spLocks/>
            </p:cNvSpPr>
            <p:nvPr/>
          </p:nvSpPr>
          <p:spPr bwMode="auto">
            <a:xfrm>
              <a:off x="3261" y="1961"/>
              <a:ext cx="329" cy="127"/>
            </a:xfrm>
            <a:custGeom>
              <a:avLst/>
              <a:gdLst>
                <a:gd name="T0" fmla="*/ 10 w 659"/>
                <a:gd name="T1" fmla="*/ 246 h 253"/>
                <a:gd name="T2" fmla="*/ 8 w 659"/>
                <a:gd name="T3" fmla="*/ 253 h 253"/>
                <a:gd name="T4" fmla="*/ 659 w 659"/>
                <a:gd name="T5" fmla="*/ 9 h 253"/>
                <a:gd name="T6" fmla="*/ 656 w 659"/>
                <a:gd name="T7" fmla="*/ 0 h 253"/>
                <a:gd name="T8" fmla="*/ 6 w 659"/>
                <a:gd name="T9" fmla="*/ 244 h 253"/>
                <a:gd name="T10" fmla="*/ 4 w 659"/>
                <a:gd name="T11" fmla="*/ 251 h 253"/>
                <a:gd name="T12" fmla="*/ 6 w 659"/>
                <a:gd name="T13" fmla="*/ 244 h 253"/>
                <a:gd name="T14" fmla="*/ 0 w 659"/>
                <a:gd name="T15" fmla="*/ 246 h 253"/>
                <a:gd name="T16" fmla="*/ 4 w 659"/>
                <a:gd name="T17" fmla="*/ 251 h 253"/>
                <a:gd name="T18" fmla="*/ 10 w 659"/>
                <a:gd name="T19" fmla="*/ 24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253">
                  <a:moveTo>
                    <a:pt x="10" y="246"/>
                  </a:moveTo>
                  <a:lnTo>
                    <a:pt x="8" y="253"/>
                  </a:lnTo>
                  <a:lnTo>
                    <a:pt x="659" y="9"/>
                  </a:lnTo>
                  <a:lnTo>
                    <a:pt x="656" y="0"/>
                  </a:lnTo>
                  <a:lnTo>
                    <a:pt x="6" y="244"/>
                  </a:lnTo>
                  <a:lnTo>
                    <a:pt x="4" y="251"/>
                  </a:lnTo>
                  <a:lnTo>
                    <a:pt x="6" y="244"/>
                  </a:lnTo>
                  <a:lnTo>
                    <a:pt x="0" y="246"/>
                  </a:lnTo>
                  <a:lnTo>
                    <a:pt x="4" y="251"/>
                  </a:lnTo>
                  <a:lnTo>
                    <a:pt x="10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7" name="Freeform 119"/>
            <p:cNvSpPr>
              <a:spLocks/>
            </p:cNvSpPr>
            <p:nvPr/>
          </p:nvSpPr>
          <p:spPr bwMode="auto">
            <a:xfrm>
              <a:off x="3262" y="2085"/>
              <a:ext cx="28" cy="48"/>
            </a:xfrm>
            <a:custGeom>
              <a:avLst/>
              <a:gdLst>
                <a:gd name="T0" fmla="*/ 51 w 56"/>
                <a:gd name="T1" fmla="*/ 87 h 97"/>
                <a:gd name="T2" fmla="*/ 56 w 56"/>
                <a:gd name="T3" fmla="*/ 89 h 97"/>
                <a:gd name="T4" fmla="*/ 6 w 56"/>
                <a:gd name="T5" fmla="*/ 0 h 97"/>
                <a:gd name="T6" fmla="*/ 0 w 56"/>
                <a:gd name="T7" fmla="*/ 5 h 97"/>
                <a:gd name="T8" fmla="*/ 49 w 56"/>
                <a:gd name="T9" fmla="*/ 94 h 97"/>
                <a:gd name="T10" fmla="*/ 54 w 56"/>
                <a:gd name="T11" fmla="*/ 96 h 97"/>
                <a:gd name="T12" fmla="*/ 49 w 56"/>
                <a:gd name="T13" fmla="*/ 94 h 97"/>
                <a:gd name="T14" fmla="*/ 50 w 56"/>
                <a:gd name="T15" fmla="*/ 97 h 97"/>
                <a:gd name="T16" fmla="*/ 54 w 56"/>
                <a:gd name="T17" fmla="*/ 96 h 97"/>
                <a:gd name="T18" fmla="*/ 51 w 56"/>
                <a:gd name="T19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7">
                  <a:moveTo>
                    <a:pt x="51" y="87"/>
                  </a:moveTo>
                  <a:lnTo>
                    <a:pt x="56" y="89"/>
                  </a:lnTo>
                  <a:lnTo>
                    <a:pt x="6" y="0"/>
                  </a:lnTo>
                  <a:lnTo>
                    <a:pt x="0" y="5"/>
                  </a:lnTo>
                  <a:lnTo>
                    <a:pt x="49" y="94"/>
                  </a:lnTo>
                  <a:lnTo>
                    <a:pt x="54" y="96"/>
                  </a:lnTo>
                  <a:lnTo>
                    <a:pt x="49" y="94"/>
                  </a:lnTo>
                  <a:lnTo>
                    <a:pt x="50" y="97"/>
                  </a:lnTo>
                  <a:lnTo>
                    <a:pt x="54" y="96"/>
                  </a:lnTo>
                  <a:lnTo>
                    <a:pt x="5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8" name="Freeform 120"/>
            <p:cNvSpPr>
              <a:spLocks/>
            </p:cNvSpPr>
            <p:nvPr/>
          </p:nvSpPr>
          <p:spPr bwMode="auto">
            <a:xfrm>
              <a:off x="3288" y="2124"/>
              <a:ext cx="12" cy="8"/>
            </a:xfrm>
            <a:custGeom>
              <a:avLst/>
              <a:gdLst>
                <a:gd name="T0" fmla="*/ 14 w 25"/>
                <a:gd name="T1" fmla="*/ 6 h 16"/>
                <a:gd name="T2" fmla="*/ 16 w 25"/>
                <a:gd name="T3" fmla="*/ 0 h 16"/>
                <a:gd name="T4" fmla="*/ 14 w 25"/>
                <a:gd name="T5" fmla="*/ 1 h 16"/>
                <a:gd name="T6" fmla="*/ 8 w 25"/>
                <a:gd name="T7" fmla="*/ 3 h 16"/>
                <a:gd name="T8" fmla="*/ 3 w 25"/>
                <a:gd name="T9" fmla="*/ 6 h 16"/>
                <a:gd name="T10" fmla="*/ 0 w 25"/>
                <a:gd name="T11" fmla="*/ 7 h 16"/>
                <a:gd name="T12" fmla="*/ 3 w 25"/>
                <a:gd name="T13" fmla="*/ 16 h 16"/>
                <a:gd name="T14" fmla="*/ 5 w 25"/>
                <a:gd name="T15" fmla="*/ 15 h 16"/>
                <a:gd name="T16" fmla="*/ 11 w 25"/>
                <a:gd name="T17" fmla="*/ 13 h 16"/>
                <a:gd name="T18" fmla="*/ 16 w 25"/>
                <a:gd name="T19" fmla="*/ 10 h 16"/>
                <a:gd name="T20" fmla="*/ 21 w 25"/>
                <a:gd name="T21" fmla="*/ 9 h 16"/>
                <a:gd name="T22" fmla="*/ 23 w 25"/>
                <a:gd name="T23" fmla="*/ 3 h 16"/>
                <a:gd name="T24" fmla="*/ 20 w 25"/>
                <a:gd name="T25" fmla="*/ 8 h 16"/>
                <a:gd name="T26" fmla="*/ 25 w 25"/>
                <a:gd name="T27" fmla="*/ 7 h 16"/>
                <a:gd name="T28" fmla="*/ 23 w 25"/>
                <a:gd name="T29" fmla="*/ 3 h 16"/>
                <a:gd name="T30" fmla="*/ 14 w 25"/>
                <a:gd name="T3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6">
                  <a:moveTo>
                    <a:pt x="14" y="6"/>
                  </a:moveTo>
                  <a:lnTo>
                    <a:pt x="16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11" y="13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0" y="8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09" name="Freeform 121"/>
            <p:cNvSpPr>
              <a:spLocks/>
            </p:cNvSpPr>
            <p:nvPr/>
          </p:nvSpPr>
          <p:spPr bwMode="auto">
            <a:xfrm>
              <a:off x="3295" y="2115"/>
              <a:ext cx="7" cy="12"/>
            </a:xfrm>
            <a:custGeom>
              <a:avLst/>
              <a:gdLst>
                <a:gd name="T0" fmla="*/ 13 w 15"/>
                <a:gd name="T1" fmla="*/ 0 h 25"/>
                <a:gd name="T2" fmla="*/ 13 w 15"/>
                <a:gd name="T3" fmla="*/ 0 h 25"/>
                <a:gd name="T4" fmla="*/ 6 w 15"/>
                <a:gd name="T5" fmla="*/ 5 h 25"/>
                <a:gd name="T6" fmla="*/ 1 w 15"/>
                <a:gd name="T7" fmla="*/ 11 h 25"/>
                <a:gd name="T8" fmla="*/ 0 w 15"/>
                <a:gd name="T9" fmla="*/ 18 h 25"/>
                <a:gd name="T10" fmla="*/ 1 w 15"/>
                <a:gd name="T11" fmla="*/ 25 h 25"/>
                <a:gd name="T12" fmla="*/ 10 w 15"/>
                <a:gd name="T13" fmla="*/ 22 h 25"/>
                <a:gd name="T14" fmla="*/ 9 w 15"/>
                <a:gd name="T15" fmla="*/ 18 h 25"/>
                <a:gd name="T16" fmla="*/ 10 w 15"/>
                <a:gd name="T17" fmla="*/ 15 h 25"/>
                <a:gd name="T18" fmla="*/ 13 w 15"/>
                <a:gd name="T19" fmla="*/ 12 h 25"/>
                <a:gd name="T20" fmla="*/ 15 w 15"/>
                <a:gd name="T21" fmla="*/ 10 h 25"/>
                <a:gd name="T22" fmla="*/ 15 w 15"/>
                <a:gd name="T23" fmla="*/ 10 h 25"/>
                <a:gd name="T24" fmla="*/ 13 w 1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13" y="0"/>
                  </a:moveTo>
                  <a:lnTo>
                    <a:pt x="13" y="0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10" y="22"/>
                  </a:lnTo>
                  <a:lnTo>
                    <a:pt x="9" y="18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0" name="Freeform 122"/>
            <p:cNvSpPr>
              <a:spLocks/>
            </p:cNvSpPr>
            <p:nvPr/>
          </p:nvSpPr>
          <p:spPr bwMode="auto">
            <a:xfrm>
              <a:off x="3301" y="2115"/>
              <a:ext cx="14" cy="8"/>
            </a:xfrm>
            <a:custGeom>
              <a:avLst/>
              <a:gdLst>
                <a:gd name="T0" fmla="*/ 27 w 27"/>
                <a:gd name="T1" fmla="*/ 13 h 18"/>
                <a:gd name="T2" fmla="*/ 27 w 27"/>
                <a:gd name="T3" fmla="*/ 13 h 18"/>
                <a:gd name="T4" fmla="*/ 22 w 27"/>
                <a:gd name="T5" fmla="*/ 7 h 18"/>
                <a:gd name="T6" fmla="*/ 16 w 27"/>
                <a:gd name="T7" fmla="*/ 3 h 18"/>
                <a:gd name="T8" fmla="*/ 8 w 27"/>
                <a:gd name="T9" fmla="*/ 0 h 18"/>
                <a:gd name="T10" fmla="*/ 0 w 27"/>
                <a:gd name="T11" fmla="*/ 1 h 18"/>
                <a:gd name="T12" fmla="*/ 2 w 27"/>
                <a:gd name="T13" fmla="*/ 11 h 18"/>
                <a:gd name="T14" fmla="*/ 8 w 27"/>
                <a:gd name="T15" fmla="*/ 9 h 18"/>
                <a:gd name="T16" fmla="*/ 11 w 27"/>
                <a:gd name="T17" fmla="*/ 12 h 18"/>
                <a:gd name="T18" fmla="*/ 17 w 27"/>
                <a:gd name="T19" fmla="*/ 14 h 18"/>
                <a:gd name="T20" fmla="*/ 20 w 27"/>
                <a:gd name="T21" fmla="*/ 18 h 18"/>
                <a:gd name="T22" fmla="*/ 20 w 27"/>
                <a:gd name="T23" fmla="*/ 18 h 18"/>
                <a:gd name="T24" fmla="*/ 27 w 27"/>
                <a:gd name="T2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8">
                  <a:moveTo>
                    <a:pt x="27" y="13"/>
                  </a:moveTo>
                  <a:lnTo>
                    <a:pt x="27" y="13"/>
                  </a:lnTo>
                  <a:lnTo>
                    <a:pt x="22" y="7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1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7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1" name="Freeform 123"/>
            <p:cNvSpPr>
              <a:spLocks/>
            </p:cNvSpPr>
            <p:nvPr/>
          </p:nvSpPr>
          <p:spPr bwMode="auto">
            <a:xfrm>
              <a:off x="3309" y="2121"/>
              <a:ext cx="7" cy="14"/>
            </a:xfrm>
            <a:custGeom>
              <a:avLst/>
              <a:gdLst>
                <a:gd name="T0" fmla="*/ 2 w 15"/>
                <a:gd name="T1" fmla="*/ 28 h 28"/>
                <a:gd name="T2" fmla="*/ 2 w 15"/>
                <a:gd name="T3" fmla="*/ 28 h 28"/>
                <a:gd name="T4" fmla="*/ 9 w 15"/>
                <a:gd name="T5" fmla="*/ 22 h 28"/>
                <a:gd name="T6" fmla="*/ 14 w 15"/>
                <a:gd name="T7" fmla="*/ 15 h 28"/>
                <a:gd name="T8" fmla="*/ 15 w 15"/>
                <a:gd name="T9" fmla="*/ 8 h 28"/>
                <a:gd name="T10" fmla="*/ 11 w 15"/>
                <a:gd name="T11" fmla="*/ 0 h 28"/>
                <a:gd name="T12" fmla="*/ 4 w 15"/>
                <a:gd name="T13" fmla="*/ 5 h 28"/>
                <a:gd name="T14" fmla="*/ 6 w 15"/>
                <a:gd name="T15" fmla="*/ 8 h 28"/>
                <a:gd name="T16" fmla="*/ 4 w 15"/>
                <a:gd name="T17" fmla="*/ 13 h 28"/>
                <a:gd name="T18" fmla="*/ 2 w 15"/>
                <a:gd name="T19" fmla="*/ 17 h 28"/>
                <a:gd name="T20" fmla="*/ 0 w 15"/>
                <a:gd name="T21" fmla="*/ 18 h 28"/>
                <a:gd name="T22" fmla="*/ 0 w 15"/>
                <a:gd name="T23" fmla="*/ 18 h 28"/>
                <a:gd name="T24" fmla="*/ 2 w 1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8">
                  <a:moveTo>
                    <a:pt x="2" y="28"/>
                  </a:moveTo>
                  <a:lnTo>
                    <a:pt x="2" y="28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15" y="8"/>
                  </a:lnTo>
                  <a:lnTo>
                    <a:pt x="11" y="0"/>
                  </a:lnTo>
                  <a:lnTo>
                    <a:pt x="4" y="5"/>
                  </a:lnTo>
                  <a:lnTo>
                    <a:pt x="6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2" name="Freeform 124"/>
            <p:cNvSpPr>
              <a:spLocks/>
            </p:cNvSpPr>
            <p:nvPr/>
          </p:nvSpPr>
          <p:spPr bwMode="auto">
            <a:xfrm>
              <a:off x="3295" y="2126"/>
              <a:ext cx="15" cy="9"/>
            </a:xfrm>
            <a:custGeom>
              <a:avLst/>
              <a:gdLst>
                <a:gd name="T0" fmla="*/ 0 w 30"/>
                <a:gd name="T1" fmla="*/ 2 h 19"/>
                <a:gd name="T2" fmla="*/ 1 w 30"/>
                <a:gd name="T3" fmla="*/ 5 h 19"/>
                <a:gd name="T4" fmla="*/ 7 w 30"/>
                <a:gd name="T5" fmla="*/ 12 h 19"/>
                <a:gd name="T6" fmla="*/ 14 w 30"/>
                <a:gd name="T7" fmla="*/ 16 h 19"/>
                <a:gd name="T8" fmla="*/ 22 w 30"/>
                <a:gd name="T9" fmla="*/ 19 h 19"/>
                <a:gd name="T10" fmla="*/ 30 w 30"/>
                <a:gd name="T11" fmla="*/ 19 h 19"/>
                <a:gd name="T12" fmla="*/ 28 w 30"/>
                <a:gd name="T13" fmla="*/ 9 h 19"/>
                <a:gd name="T14" fmla="*/ 22 w 30"/>
                <a:gd name="T15" fmla="*/ 9 h 19"/>
                <a:gd name="T16" fmla="*/ 16 w 30"/>
                <a:gd name="T17" fmla="*/ 7 h 19"/>
                <a:gd name="T18" fmla="*/ 12 w 30"/>
                <a:gd name="T19" fmla="*/ 5 h 19"/>
                <a:gd name="T20" fmla="*/ 8 w 30"/>
                <a:gd name="T21" fmla="*/ 0 h 19"/>
                <a:gd name="T22" fmla="*/ 9 w 30"/>
                <a:gd name="T23" fmla="*/ 2 h 19"/>
                <a:gd name="T24" fmla="*/ 0 w 30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9">
                  <a:moveTo>
                    <a:pt x="0" y="2"/>
                  </a:moveTo>
                  <a:lnTo>
                    <a:pt x="1" y="5"/>
                  </a:lnTo>
                  <a:lnTo>
                    <a:pt x="7" y="12"/>
                  </a:lnTo>
                  <a:lnTo>
                    <a:pt x="14" y="16"/>
                  </a:lnTo>
                  <a:lnTo>
                    <a:pt x="22" y="19"/>
                  </a:lnTo>
                  <a:lnTo>
                    <a:pt x="30" y="1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8" y="0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3" name="Freeform 125"/>
            <p:cNvSpPr>
              <a:spLocks/>
            </p:cNvSpPr>
            <p:nvPr/>
          </p:nvSpPr>
          <p:spPr bwMode="auto">
            <a:xfrm>
              <a:off x="3285" y="2125"/>
              <a:ext cx="15" cy="7"/>
            </a:xfrm>
            <a:custGeom>
              <a:avLst/>
              <a:gdLst>
                <a:gd name="T0" fmla="*/ 10 w 28"/>
                <a:gd name="T1" fmla="*/ 8 h 15"/>
                <a:gd name="T2" fmla="*/ 8 w 28"/>
                <a:gd name="T3" fmla="*/ 15 h 15"/>
                <a:gd name="T4" fmla="*/ 10 w 28"/>
                <a:gd name="T5" fmla="*/ 14 h 15"/>
                <a:gd name="T6" fmla="*/ 17 w 28"/>
                <a:gd name="T7" fmla="*/ 12 h 15"/>
                <a:gd name="T8" fmla="*/ 23 w 28"/>
                <a:gd name="T9" fmla="*/ 9 h 15"/>
                <a:gd name="T10" fmla="*/ 19 w 28"/>
                <a:gd name="T11" fmla="*/ 3 h 15"/>
                <a:gd name="T12" fmla="*/ 28 w 28"/>
                <a:gd name="T13" fmla="*/ 3 h 15"/>
                <a:gd name="T14" fmla="*/ 20 w 28"/>
                <a:gd name="T15" fmla="*/ 0 h 15"/>
                <a:gd name="T16" fmla="*/ 15 w 28"/>
                <a:gd name="T17" fmla="*/ 2 h 15"/>
                <a:gd name="T18" fmla="*/ 8 w 28"/>
                <a:gd name="T19" fmla="*/ 5 h 15"/>
                <a:gd name="T20" fmla="*/ 5 w 28"/>
                <a:gd name="T21" fmla="*/ 6 h 15"/>
                <a:gd name="T22" fmla="*/ 3 w 28"/>
                <a:gd name="T23" fmla="*/ 13 h 15"/>
                <a:gd name="T24" fmla="*/ 5 w 28"/>
                <a:gd name="T25" fmla="*/ 6 h 15"/>
                <a:gd name="T26" fmla="*/ 0 w 28"/>
                <a:gd name="T27" fmla="*/ 9 h 15"/>
                <a:gd name="T28" fmla="*/ 3 w 28"/>
                <a:gd name="T29" fmla="*/ 13 h 15"/>
                <a:gd name="T30" fmla="*/ 10 w 28"/>
                <a:gd name="T3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5">
                  <a:moveTo>
                    <a:pt x="10" y="8"/>
                  </a:moveTo>
                  <a:lnTo>
                    <a:pt x="8" y="15"/>
                  </a:lnTo>
                  <a:lnTo>
                    <a:pt x="10" y="14"/>
                  </a:lnTo>
                  <a:lnTo>
                    <a:pt x="17" y="12"/>
                  </a:lnTo>
                  <a:lnTo>
                    <a:pt x="23" y="9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8" y="5"/>
                  </a:lnTo>
                  <a:lnTo>
                    <a:pt x="5" y="6"/>
                  </a:lnTo>
                  <a:lnTo>
                    <a:pt x="3" y="13"/>
                  </a:lnTo>
                  <a:lnTo>
                    <a:pt x="5" y="6"/>
                  </a:lnTo>
                  <a:lnTo>
                    <a:pt x="0" y="9"/>
                  </a:lnTo>
                  <a:lnTo>
                    <a:pt x="3" y="13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4" name="Freeform 126"/>
            <p:cNvSpPr>
              <a:spLocks/>
            </p:cNvSpPr>
            <p:nvPr/>
          </p:nvSpPr>
          <p:spPr bwMode="auto">
            <a:xfrm>
              <a:off x="3300" y="2071"/>
              <a:ext cx="224" cy="390"/>
            </a:xfrm>
            <a:custGeom>
              <a:avLst/>
              <a:gdLst>
                <a:gd name="T0" fmla="*/ 445 w 448"/>
                <a:gd name="T1" fmla="*/ 778 h 781"/>
                <a:gd name="T2" fmla="*/ 448 w 448"/>
                <a:gd name="T3" fmla="*/ 776 h 781"/>
                <a:gd name="T4" fmla="*/ 7 w 448"/>
                <a:gd name="T5" fmla="*/ 0 h 781"/>
                <a:gd name="T6" fmla="*/ 0 w 448"/>
                <a:gd name="T7" fmla="*/ 4 h 781"/>
                <a:gd name="T8" fmla="*/ 441 w 448"/>
                <a:gd name="T9" fmla="*/ 781 h 781"/>
                <a:gd name="T10" fmla="*/ 445 w 448"/>
                <a:gd name="T11" fmla="*/ 77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781">
                  <a:moveTo>
                    <a:pt x="445" y="778"/>
                  </a:moveTo>
                  <a:lnTo>
                    <a:pt x="448" y="776"/>
                  </a:lnTo>
                  <a:lnTo>
                    <a:pt x="7" y="0"/>
                  </a:lnTo>
                  <a:lnTo>
                    <a:pt x="0" y="4"/>
                  </a:lnTo>
                  <a:lnTo>
                    <a:pt x="441" y="781"/>
                  </a:lnTo>
                  <a:lnTo>
                    <a:pt x="445" y="77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5" name="Freeform 127"/>
            <p:cNvSpPr>
              <a:spLocks/>
            </p:cNvSpPr>
            <p:nvPr/>
          </p:nvSpPr>
          <p:spPr bwMode="auto">
            <a:xfrm>
              <a:off x="3455" y="2418"/>
              <a:ext cx="10" cy="3"/>
            </a:xfrm>
            <a:custGeom>
              <a:avLst/>
              <a:gdLst>
                <a:gd name="T0" fmla="*/ 0 w 21"/>
                <a:gd name="T1" fmla="*/ 7 h 7"/>
                <a:gd name="T2" fmla="*/ 21 w 21"/>
                <a:gd name="T3" fmla="*/ 0 h 7"/>
                <a:gd name="T4" fmla="*/ 0 w 2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lnTo>
                    <a:pt x="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6" name="Freeform 128"/>
            <p:cNvSpPr>
              <a:spLocks/>
            </p:cNvSpPr>
            <p:nvPr/>
          </p:nvSpPr>
          <p:spPr bwMode="auto">
            <a:xfrm>
              <a:off x="3454" y="2415"/>
              <a:ext cx="11" cy="8"/>
            </a:xfrm>
            <a:custGeom>
              <a:avLst/>
              <a:gdLst>
                <a:gd name="T0" fmla="*/ 22 w 23"/>
                <a:gd name="T1" fmla="*/ 4 h 16"/>
                <a:gd name="T2" fmla="*/ 21 w 23"/>
                <a:gd name="T3" fmla="*/ 0 h 16"/>
                <a:gd name="T4" fmla="*/ 0 w 23"/>
                <a:gd name="T5" fmla="*/ 6 h 16"/>
                <a:gd name="T6" fmla="*/ 2 w 23"/>
                <a:gd name="T7" fmla="*/ 16 h 16"/>
                <a:gd name="T8" fmla="*/ 23 w 23"/>
                <a:gd name="T9" fmla="*/ 9 h 16"/>
                <a:gd name="T10" fmla="*/ 22 w 23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2" y="4"/>
                  </a:moveTo>
                  <a:lnTo>
                    <a:pt x="21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23" y="9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7" name="Freeform 129"/>
            <p:cNvSpPr>
              <a:spLocks/>
            </p:cNvSpPr>
            <p:nvPr/>
          </p:nvSpPr>
          <p:spPr bwMode="auto">
            <a:xfrm>
              <a:off x="3377" y="2281"/>
              <a:ext cx="8" cy="4"/>
            </a:xfrm>
            <a:custGeom>
              <a:avLst/>
              <a:gdLst>
                <a:gd name="T0" fmla="*/ 0 w 15"/>
                <a:gd name="T1" fmla="*/ 8 h 8"/>
                <a:gd name="T2" fmla="*/ 1 w 15"/>
                <a:gd name="T3" fmla="*/ 7 h 8"/>
                <a:gd name="T4" fmla="*/ 6 w 15"/>
                <a:gd name="T5" fmla="*/ 5 h 8"/>
                <a:gd name="T6" fmla="*/ 10 w 15"/>
                <a:gd name="T7" fmla="*/ 2 h 8"/>
                <a:gd name="T8" fmla="*/ 15 w 15"/>
                <a:gd name="T9" fmla="*/ 0 h 8"/>
                <a:gd name="T10" fmla="*/ 0 w 1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" y="7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8" name="Freeform 130"/>
            <p:cNvSpPr>
              <a:spLocks/>
            </p:cNvSpPr>
            <p:nvPr/>
          </p:nvSpPr>
          <p:spPr bwMode="auto">
            <a:xfrm>
              <a:off x="3376" y="2279"/>
              <a:ext cx="10" cy="8"/>
            </a:xfrm>
            <a:custGeom>
              <a:avLst/>
              <a:gdLst>
                <a:gd name="T0" fmla="*/ 15 w 20"/>
                <a:gd name="T1" fmla="*/ 0 h 16"/>
                <a:gd name="T2" fmla="*/ 11 w 20"/>
                <a:gd name="T3" fmla="*/ 2 h 16"/>
                <a:gd name="T4" fmla="*/ 6 w 20"/>
                <a:gd name="T5" fmla="*/ 4 h 16"/>
                <a:gd name="T6" fmla="*/ 2 w 20"/>
                <a:gd name="T7" fmla="*/ 8 h 16"/>
                <a:gd name="T8" fmla="*/ 0 w 20"/>
                <a:gd name="T9" fmla="*/ 9 h 16"/>
                <a:gd name="T10" fmla="*/ 5 w 20"/>
                <a:gd name="T11" fmla="*/ 16 h 16"/>
                <a:gd name="T12" fmla="*/ 6 w 20"/>
                <a:gd name="T13" fmla="*/ 15 h 16"/>
                <a:gd name="T14" fmla="*/ 11 w 20"/>
                <a:gd name="T15" fmla="*/ 13 h 16"/>
                <a:gd name="T16" fmla="*/ 15 w 20"/>
                <a:gd name="T17" fmla="*/ 11 h 16"/>
                <a:gd name="T18" fmla="*/ 20 w 20"/>
                <a:gd name="T19" fmla="*/ 9 h 16"/>
                <a:gd name="T20" fmla="*/ 15 w 2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6">
                  <a:moveTo>
                    <a:pt x="15" y="0"/>
                  </a:moveTo>
                  <a:lnTo>
                    <a:pt x="11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11" y="13"/>
                  </a:lnTo>
                  <a:lnTo>
                    <a:pt x="15" y="11"/>
                  </a:lnTo>
                  <a:lnTo>
                    <a:pt x="2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9" name="Freeform 131"/>
            <p:cNvSpPr>
              <a:spLocks/>
            </p:cNvSpPr>
            <p:nvPr/>
          </p:nvSpPr>
          <p:spPr bwMode="auto">
            <a:xfrm>
              <a:off x="3289" y="2128"/>
              <a:ext cx="6" cy="2"/>
            </a:xfrm>
            <a:custGeom>
              <a:avLst/>
              <a:gdLst>
                <a:gd name="T0" fmla="*/ 0 w 12"/>
                <a:gd name="T1" fmla="*/ 4 h 4"/>
                <a:gd name="T2" fmla="*/ 1 w 12"/>
                <a:gd name="T3" fmla="*/ 4 h 4"/>
                <a:gd name="T4" fmla="*/ 5 w 12"/>
                <a:gd name="T5" fmla="*/ 2 h 4"/>
                <a:gd name="T6" fmla="*/ 9 w 12"/>
                <a:gd name="T7" fmla="*/ 1 h 4"/>
                <a:gd name="T8" fmla="*/ 12 w 12"/>
                <a:gd name="T9" fmla="*/ 0 h 4"/>
                <a:gd name="T10" fmla="*/ 0 w 1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0" name="Freeform 132"/>
            <p:cNvSpPr>
              <a:spLocks/>
            </p:cNvSpPr>
            <p:nvPr/>
          </p:nvSpPr>
          <p:spPr bwMode="auto">
            <a:xfrm>
              <a:off x="3288" y="2126"/>
              <a:ext cx="8" cy="6"/>
            </a:xfrm>
            <a:custGeom>
              <a:avLst/>
              <a:gdLst>
                <a:gd name="T0" fmla="*/ 12 w 16"/>
                <a:gd name="T1" fmla="*/ 0 h 14"/>
                <a:gd name="T2" fmla="*/ 10 w 16"/>
                <a:gd name="T3" fmla="*/ 1 h 14"/>
                <a:gd name="T4" fmla="*/ 6 w 16"/>
                <a:gd name="T5" fmla="*/ 2 h 14"/>
                <a:gd name="T6" fmla="*/ 2 w 16"/>
                <a:gd name="T7" fmla="*/ 5 h 14"/>
                <a:gd name="T8" fmla="*/ 0 w 16"/>
                <a:gd name="T9" fmla="*/ 5 h 14"/>
                <a:gd name="T10" fmla="*/ 3 w 16"/>
                <a:gd name="T11" fmla="*/ 14 h 14"/>
                <a:gd name="T12" fmla="*/ 4 w 16"/>
                <a:gd name="T13" fmla="*/ 14 h 14"/>
                <a:gd name="T14" fmla="*/ 8 w 16"/>
                <a:gd name="T15" fmla="*/ 12 h 14"/>
                <a:gd name="T16" fmla="*/ 12 w 16"/>
                <a:gd name="T17" fmla="*/ 11 h 14"/>
                <a:gd name="T18" fmla="*/ 16 w 16"/>
                <a:gd name="T19" fmla="*/ 9 h 14"/>
                <a:gd name="T20" fmla="*/ 12 w 16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12" y="0"/>
                  </a:moveTo>
                  <a:lnTo>
                    <a:pt x="10" y="1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2" y="11"/>
                  </a:lnTo>
                  <a:lnTo>
                    <a:pt x="16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1" name="Freeform 133"/>
            <p:cNvSpPr>
              <a:spLocks/>
            </p:cNvSpPr>
            <p:nvPr/>
          </p:nvSpPr>
          <p:spPr bwMode="auto">
            <a:xfrm>
              <a:off x="3299" y="2025"/>
              <a:ext cx="326" cy="126"/>
            </a:xfrm>
            <a:custGeom>
              <a:avLst/>
              <a:gdLst>
                <a:gd name="T0" fmla="*/ 1 w 653"/>
                <a:gd name="T1" fmla="*/ 246 h 251"/>
                <a:gd name="T2" fmla="*/ 3 w 653"/>
                <a:gd name="T3" fmla="*/ 251 h 251"/>
                <a:gd name="T4" fmla="*/ 653 w 653"/>
                <a:gd name="T5" fmla="*/ 9 h 251"/>
                <a:gd name="T6" fmla="*/ 651 w 653"/>
                <a:gd name="T7" fmla="*/ 0 h 251"/>
                <a:gd name="T8" fmla="*/ 0 w 653"/>
                <a:gd name="T9" fmla="*/ 242 h 251"/>
                <a:gd name="T10" fmla="*/ 1 w 653"/>
                <a:gd name="T11" fmla="*/ 2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1">
                  <a:moveTo>
                    <a:pt x="1" y="246"/>
                  </a:moveTo>
                  <a:lnTo>
                    <a:pt x="3" y="251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2" name="Freeform 134"/>
            <p:cNvSpPr>
              <a:spLocks/>
            </p:cNvSpPr>
            <p:nvPr/>
          </p:nvSpPr>
          <p:spPr bwMode="auto">
            <a:xfrm>
              <a:off x="3311" y="2044"/>
              <a:ext cx="325" cy="126"/>
            </a:xfrm>
            <a:custGeom>
              <a:avLst/>
              <a:gdLst>
                <a:gd name="T0" fmla="*/ 1 w 652"/>
                <a:gd name="T1" fmla="*/ 247 h 252"/>
                <a:gd name="T2" fmla="*/ 3 w 652"/>
                <a:gd name="T3" fmla="*/ 252 h 252"/>
                <a:gd name="T4" fmla="*/ 652 w 652"/>
                <a:gd name="T5" fmla="*/ 9 h 252"/>
                <a:gd name="T6" fmla="*/ 650 w 652"/>
                <a:gd name="T7" fmla="*/ 0 h 252"/>
                <a:gd name="T8" fmla="*/ 0 w 652"/>
                <a:gd name="T9" fmla="*/ 243 h 252"/>
                <a:gd name="T10" fmla="*/ 1 w 652"/>
                <a:gd name="T11" fmla="*/ 24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2">
                  <a:moveTo>
                    <a:pt x="1" y="247"/>
                  </a:moveTo>
                  <a:lnTo>
                    <a:pt x="3" y="252"/>
                  </a:lnTo>
                  <a:lnTo>
                    <a:pt x="652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3" name="Freeform 135"/>
            <p:cNvSpPr>
              <a:spLocks/>
            </p:cNvSpPr>
            <p:nvPr/>
          </p:nvSpPr>
          <p:spPr bwMode="auto">
            <a:xfrm>
              <a:off x="3322" y="2064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1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4" name="Freeform 136"/>
            <p:cNvSpPr>
              <a:spLocks/>
            </p:cNvSpPr>
            <p:nvPr/>
          </p:nvSpPr>
          <p:spPr bwMode="auto">
            <a:xfrm>
              <a:off x="3333" y="2084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5" name="Freeform 137"/>
            <p:cNvSpPr>
              <a:spLocks/>
            </p:cNvSpPr>
            <p:nvPr/>
          </p:nvSpPr>
          <p:spPr bwMode="auto">
            <a:xfrm>
              <a:off x="3343" y="2103"/>
              <a:ext cx="327" cy="126"/>
            </a:xfrm>
            <a:custGeom>
              <a:avLst/>
              <a:gdLst>
                <a:gd name="T0" fmla="*/ 1 w 653"/>
                <a:gd name="T1" fmla="*/ 247 h 251"/>
                <a:gd name="T2" fmla="*/ 2 w 653"/>
                <a:gd name="T3" fmla="*/ 251 h 251"/>
                <a:gd name="T4" fmla="*/ 653 w 653"/>
                <a:gd name="T5" fmla="*/ 9 h 251"/>
                <a:gd name="T6" fmla="*/ 650 w 653"/>
                <a:gd name="T7" fmla="*/ 0 h 251"/>
                <a:gd name="T8" fmla="*/ 0 w 653"/>
                <a:gd name="T9" fmla="*/ 242 h 251"/>
                <a:gd name="T10" fmla="*/ 1 w 653"/>
                <a:gd name="T11" fmla="*/ 24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1">
                  <a:moveTo>
                    <a:pt x="1" y="247"/>
                  </a:moveTo>
                  <a:lnTo>
                    <a:pt x="2" y="251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2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6" name="Freeform 138"/>
            <p:cNvSpPr>
              <a:spLocks/>
            </p:cNvSpPr>
            <p:nvPr/>
          </p:nvSpPr>
          <p:spPr bwMode="auto">
            <a:xfrm>
              <a:off x="3354" y="2122"/>
              <a:ext cx="327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7" name="Freeform 139"/>
            <p:cNvSpPr>
              <a:spLocks/>
            </p:cNvSpPr>
            <p:nvPr/>
          </p:nvSpPr>
          <p:spPr bwMode="auto">
            <a:xfrm>
              <a:off x="3365" y="2141"/>
              <a:ext cx="327" cy="127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9 h 254"/>
                <a:gd name="T6" fmla="*/ 650 w 652"/>
                <a:gd name="T7" fmla="*/ 0 h 254"/>
                <a:gd name="T8" fmla="*/ 0 w 652"/>
                <a:gd name="T9" fmla="*/ 244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9"/>
                  </a:lnTo>
                  <a:lnTo>
                    <a:pt x="650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8" name="Freeform 140"/>
            <p:cNvSpPr>
              <a:spLocks/>
            </p:cNvSpPr>
            <p:nvPr/>
          </p:nvSpPr>
          <p:spPr bwMode="auto">
            <a:xfrm>
              <a:off x="3401" y="2161"/>
              <a:ext cx="302" cy="117"/>
            </a:xfrm>
            <a:custGeom>
              <a:avLst/>
              <a:gdLst>
                <a:gd name="T0" fmla="*/ 1 w 603"/>
                <a:gd name="T1" fmla="*/ 230 h 234"/>
                <a:gd name="T2" fmla="*/ 2 w 603"/>
                <a:gd name="T3" fmla="*/ 234 h 234"/>
                <a:gd name="T4" fmla="*/ 603 w 603"/>
                <a:gd name="T5" fmla="*/ 10 h 234"/>
                <a:gd name="T6" fmla="*/ 601 w 603"/>
                <a:gd name="T7" fmla="*/ 0 h 234"/>
                <a:gd name="T8" fmla="*/ 0 w 603"/>
                <a:gd name="T9" fmla="*/ 225 h 234"/>
                <a:gd name="T10" fmla="*/ 1 w 603"/>
                <a:gd name="T11" fmla="*/ 23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3" h="234">
                  <a:moveTo>
                    <a:pt x="1" y="230"/>
                  </a:moveTo>
                  <a:lnTo>
                    <a:pt x="2" y="234"/>
                  </a:lnTo>
                  <a:lnTo>
                    <a:pt x="603" y="10"/>
                  </a:lnTo>
                  <a:lnTo>
                    <a:pt x="601" y="0"/>
                  </a:lnTo>
                  <a:lnTo>
                    <a:pt x="0" y="225"/>
                  </a:lnTo>
                  <a:lnTo>
                    <a:pt x="1" y="23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29" name="Freeform 141"/>
            <p:cNvSpPr>
              <a:spLocks/>
            </p:cNvSpPr>
            <p:nvPr/>
          </p:nvSpPr>
          <p:spPr bwMode="auto">
            <a:xfrm>
              <a:off x="3388" y="2180"/>
              <a:ext cx="326" cy="126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10 h 254"/>
                <a:gd name="T6" fmla="*/ 650 w 652"/>
                <a:gd name="T7" fmla="*/ 0 h 254"/>
                <a:gd name="T8" fmla="*/ 0 w 652"/>
                <a:gd name="T9" fmla="*/ 245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0" name="Freeform 142"/>
            <p:cNvSpPr>
              <a:spLocks/>
            </p:cNvSpPr>
            <p:nvPr/>
          </p:nvSpPr>
          <p:spPr bwMode="auto">
            <a:xfrm>
              <a:off x="3399" y="2199"/>
              <a:ext cx="326" cy="127"/>
            </a:xfrm>
            <a:custGeom>
              <a:avLst/>
              <a:gdLst>
                <a:gd name="T0" fmla="*/ 2 w 653"/>
                <a:gd name="T1" fmla="*/ 248 h 253"/>
                <a:gd name="T2" fmla="*/ 3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2 w 653"/>
                <a:gd name="T11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2" y="248"/>
                  </a:moveTo>
                  <a:lnTo>
                    <a:pt x="3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1" name="Freeform 143"/>
            <p:cNvSpPr>
              <a:spLocks/>
            </p:cNvSpPr>
            <p:nvPr/>
          </p:nvSpPr>
          <p:spPr bwMode="auto">
            <a:xfrm>
              <a:off x="3410" y="2219"/>
              <a:ext cx="326" cy="127"/>
            </a:xfrm>
            <a:custGeom>
              <a:avLst/>
              <a:gdLst>
                <a:gd name="T0" fmla="*/ 1 w 653"/>
                <a:gd name="T1" fmla="*/ 249 h 253"/>
                <a:gd name="T2" fmla="*/ 3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1 w 653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1" y="249"/>
                  </a:moveTo>
                  <a:lnTo>
                    <a:pt x="3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2" name="Freeform 144"/>
            <p:cNvSpPr>
              <a:spLocks/>
            </p:cNvSpPr>
            <p:nvPr/>
          </p:nvSpPr>
          <p:spPr bwMode="auto">
            <a:xfrm>
              <a:off x="3421" y="2238"/>
              <a:ext cx="326" cy="127"/>
            </a:xfrm>
            <a:custGeom>
              <a:avLst/>
              <a:gdLst>
                <a:gd name="T0" fmla="*/ 1 w 653"/>
                <a:gd name="T1" fmla="*/ 249 h 253"/>
                <a:gd name="T2" fmla="*/ 2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1 w 653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1" y="249"/>
                  </a:moveTo>
                  <a:lnTo>
                    <a:pt x="2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3" name="Freeform 145"/>
            <p:cNvSpPr>
              <a:spLocks/>
            </p:cNvSpPr>
            <p:nvPr/>
          </p:nvSpPr>
          <p:spPr bwMode="auto">
            <a:xfrm>
              <a:off x="3432" y="2258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4" name="Freeform 146"/>
            <p:cNvSpPr>
              <a:spLocks/>
            </p:cNvSpPr>
            <p:nvPr/>
          </p:nvSpPr>
          <p:spPr bwMode="auto">
            <a:xfrm>
              <a:off x="3443" y="2277"/>
              <a:ext cx="326" cy="127"/>
            </a:xfrm>
            <a:custGeom>
              <a:avLst/>
              <a:gdLst>
                <a:gd name="T0" fmla="*/ 1 w 652"/>
                <a:gd name="T1" fmla="*/ 249 h 253"/>
                <a:gd name="T2" fmla="*/ 2 w 652"/>
                <a:gd name="T3" fmla="*/ 253 h 253"/>
                <a:gd name="T4" fmla="*/ 652 w 652"/>
                <a:gd name="T5" fmla="*/ 9 h 253"/>
                <a:gd name="T6" fmla="*/ 649 w 652"/>
                <a:gd name="T7" fmla="*/ 0 h 253"/>
                <a:gd name="T8" fmla="*/ 0 w 652"/>
                <a:gd name="T9" fmla="*/ 244 h 253"/>
                <a:gd name="T10" fmla="*/ 1 w 652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3">
                  <a:moveTo>
                    <a:pt x="1" y="249"/>
                  </a:moveTo>
                  <a:lnTo>
                    <a:pt x="2" y="253"/>
                  </a:lnTo>
                  <a:lnTo>
                    <a:pt x="652" y="9"/>
                  </a:lnTo>
                  <a:lnTo>
                    <a:pt x="649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5" name="Freeform 147"/>
            <p:cNvSpPr>
              <a:spLocks/>
            </p:cNvSpPr>
            <p:nvPr/>
          </p:nvSpPr>
          <p:spPr bwMode="auto">
            <a:xfrm>
              <a:off x="3476" y="2297"/>
              <a:ext cx="304" cy="118"/>
            </a:xfrm>
            <a:custGeom>
              <a:avLst/>
              <a:gdLst>
                <a:gd name="T0" fmla="*/ 607 w 608"/>
                <a:gd name="T1" fmla="*/ 5 h 236"/>
                <a:gd name="T2" fmla="*/ 605 w 608"/>
                <a:gd name="T3" fmla="*/ 0 h 236"/>
                <a:gd name="T4" fmla="*/ 0 w 608"/>
                <a:gd name="T5" fmla="*/ 227 h 236"/>
                <a:gd name="T6" fmla="*/ 2 w 608"/>
                <a:gd name="T7" fmla="*/ 236 h 236"/>
                <a:gd name="T8" fmla="*/ 608 w 608"/>
                <a:gd name="T9" fmla="*/ 9 h 236"/>
                <a:gd name="T10" fmla="*/ 607 w 608"/>
                <a:gd name="T11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236">
                  <a:moveTo>
                    <a:pt x="607" y="5"/>
                  </a:moveTo>
                  <a:lnTo>
                    <a:pt x="605" y="0"/>
                  </a:lnTo>
                  <a:lnTo>
                    <a:pt x="0" y="227"/>
                  </a:lnTo>
                  <a:lnTo>
                    <a:pt x="2" y="236"/>
                  </a:lnTo>
                  <a:lnTo>
                    <a:pt x="608" y="9"/>
                  </a:lnTo>
                  <a:lnTo>
                    <a:pt x="607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6" name="Freeform 148"/>
            <p:cNvSpPr>
              <a:spLocks/>
            </p:cNvSpPr>
            <p:nvPr/>
          </p:nvSpPr>
          <p:spPr bwMode="auto">
            <a:xfrm>
              <a:off x="3465" y="2316"/>
              <a:ext cx="326" cy="127"/>
            </a:xfrm>
            <a:custGeom>
              <a:avLst/>
              <a:gdLst>
                <a:gd name="T0" fmla="*/ 1 w 653"/>
                <a:gd name="T1" fmla="*/ 249 h 254"/>
                <a:gd name="T2" fmla="*/ 2 w 653"/>
                <a:gd name="T3" fmla="*/ 254 h 254"/>
                <a:gd name="T4" fmla="*/ 653 w 653"/>
                <a:gd name="T5" fmla="*/ 10 h 254"/>
                <a:gd name="T6" fmla="*/ 650 w 653"/>
                <a:gd name="T7" fmla="*/ 0 h 254"/>
                <a:gd name="T8" fmla="*/ 0 w 653"/>
                <a:gd name="T9" fmla="*/ 245 h 254"/>
                <a:gd name="T10" fmla="*/ 1 w 653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4">
                  <a:moveTo>
                    <a:pt x="1" y="249"/>
                  </a:moveTo>
                  <a:lnTo>
                    <a:pt x="2" y="254"/>
                  </a:lnTo>
                  <a:lnTo>
                    <a:pt x="653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7" name="Freeform 149"/>
            <p:cNvSpPr>
              <a:spLocks/>
            </p:cNvSpPr>
            <p:nvPr/>
          </p:nvSpPr>
          <p:spPr bwMode="auto">
            <a:xfrm>
              <a:off x="3476" y="2335"/>
              <a:ext cx="326" cy="127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10 h 254"/>
                <a:gd name="T6" fmla="*/ 650 w 652"/>
                <a:gd name="T7" fmla="*/ 0 h 254"/>
                <a:gd name="T8" fmla="*/ 0 w 652"/>
                <a:gd name="T9" fmla="*/ 245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8" name="Freeform 150"/>
            <p:cNvSpPr>
              <a:spLocks/>
            </p:cNvSpPr>
            <p:nvPr/>
          </p:nvSpPr>
          <p:spPr bwMode="auto">
            <a:xfrm>
              <a:off x="3315" y="2006"/>
              <a:ext cx="300" cy="116"/>
            </a:xfrm>
            <a:custGeom>
              <a:avLst/>
              <a:gdLst>
                <a:gd name="T0" fmla="*/ 1 w 600"/>
                <a:gd name="T1" fmla="*/ 228 h 232"/>
                <a:gd name="T2" fmla="*/ 3 w 600"/>
                <a:gd name="T3" fmla="*/ 232 h 232"/>
                <a:gd name="T4" fmla="*/ 600 w 600"/>
                <a:gd name="T5" fmla="*/ 9 h 232"/>
                <a:gd name="T6" fmla="*/ 598 w 600"/>
                <a:gd name="T7" fmla="*/ 0 h 232"/>
                <a:gd name="T8" fmla="*/ 0 w 600"/>
                <a:gd name="T9" fmla="*/ 223 h 232"/>
                <a:gd name="T10" fmla="*/ 1 w 600"/>
                <a:gd name="T1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0" h="232">
                  <a:moveTo>
                    <a:pt x="1" y="228"/>
                  </a:moveTo>
                  <a:lnTo>
                    <a:pt x="3" y="232"/>
                  </a:lnTo>
                  <a:lnTo>
                    <a:pt x="600" y="9"/>
                  </a:lnTo>
                  <a:lnTo>
                    <a:pt x="598" y="0"/>
                  </a:lnTo>
                  <a:lnTo>
                    <a:pt x="0" y="223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9" name="Freeform 151"/>
            <p:cNvSpPr>
              <a:spLocks/>
            </p:cNvSpPr>
            <p:nvPr/>
          </p:nvSpPr>
          <p:spPr bwMode="auto">
            <a:xfrm>
              <a:off x="3350" y="1905"/>
              <a:ext cx="495" cy="486"/>
            </a:xfrm>
            <a:custGeom>
              <a:avLst/>
              <a:gdLst>
                <a:gd name="T0" fmla="*/ 159 w 990"/>
                <a:gd name="T1" fmla="*/ 563 h 972"/>
                <a:gd name="T2" fmla="*/ 168 w 990"/>
                <a:gd name="T3" fmla="*/ 561 h 972"/>
                <a:gd name="T4" fmla="*/ 180 w 990"/>
                <a:gd name="T5" fmla="*/ 560 h 972"/>
                <a:gd name="T6" fmla="*/ 176 w 990"/>
                <a:gd name="T7" fmla="*/ 555 h 972"/>
                <a:gd name="T8" fmla="*/ 172 w 990"/>
                <a:gd name="T9" fmla="*/ 549 h 972"/>
                <a:gd name="T10" fmla="*/ 172 w 990"/>
                <a:gd name="T11" fmla="*/ 537 h 972"/>
                <a:gd name="T12" fmla="*/ 182 w 990"/>
                <a:gd name="T13" fmla="*/ 530 h 972"/>
                <a:gd name="T14" fmla="*/ 194 w 990"/>
                <a:gd name="T15" fmla="*/ 532 h 972"/>
                <a:gd name="T16" fmla="*/ 203 w 990"/>
                <a:gd name="T17" fmla="*/ 543 h 972"/>
                <a:gd name="T18" fmla="*/ 203 w 990"/>
                <a:gd name="T19" fmla="*/ 555 h 972"/>
                <a:gd name="T20" fmla="*/ 193 w 990"/>
                <a:gd name="T21" fmla="*/ 562 h 972"/>
                <a:gd name="T22" fmla="*/ 187 w 990"/>
                <a:gd name="T23" fmla="*/ 561 h 972"/>
                <a:gd name="T24" fmla="*/ 180 w 990"/>
                <a:gd name="T25" fmla="*/ 560 h 972"/>
                <a:gd name="T26" fmla="*/ 267 w 990"/>
                <a:gd name="T27" fmla="*/ 858 h 972"/>
                <a:gd name="T28" fmla="*/ 307 w 990"/>
                <a:gd name="T29" fmla="*/ 851 h 972"/>
                <a:gd name="T30" fmla="*/ 319 w 990"/>
                <a:gd name="T31" fmla="*/ 858 h 972"/>
                <a:gd name="T32" fmla="*/ 322 w 990"/>
                <a:gd name="T33" fmla="*/ 870 h 972"/>
                <a:gd name="T34" fmla="*/ 317 w 990"/>
                <a:gd name="T35" fmla="*/ 880 h 972"/>
                <a:gd name="T36" fmla="*/ 305 w 990"/>
                <a:gd name="T37" fmla="*/ 882 h 972"/>
                <a:gd name="T38" fmla="*/ 293 w 990"/>
                <a:gd name="T39" fmla="*/ 875 h 972"/>
                <a:gd name="T40" fmla="*/ 289 w 990"/>
                <a:gd name="T41" fmla="*/ 864 h 972"/>
                <a:gd name="T42" fmla="*/ 294 w 990"/>
                <a:gd name="T43" fmla="*/ 854 h 972"/>
                <a:gd name="T44" fmla="*/ 293 w 990"/>
                <a:gd name="T45" fmla="*/ 852 h 972"/>
                <a:gd name="T46" fmla="*/ 271 w 990"/>
                <a:gd name="T47" fmla="*/ 857 h 972"/>
                <a:gd name="T48" fmla="*/ 308 w 990"/>
                <a:gd name="T49" fmla="*/ 972 h 972"/>
                <a:gd name="T50" fmla="*/ 681 w 990"/>
                <a:gd name="T51" fmla="*/ 0 h 972"/>
                <a:gd name="T52" fmla="*/ 35 w 990"/>
                <a:gd name="T53" fmla="*/ 229 h 972"/>
                <a:gd name="T54" fmla="*/ 43 w 990"/>
                <a:gd name="T55" fmla="*/ 227 h 972"/>
                <a:gd name="T56" fmla="*/ 53 w 990"/>
                <a:gd name="T57" fmla="*/ 226 h 972"/>
                <a:gd name="T58" fmla="*/ 55 w 990"/>
                <a:gd name="T59" fmla="*/ 215 h 972"/>
                <a:gd name="T60" fmla="*/ 63 w 990"/>
                <a:gd name="T61" fmla="*/ 210 h 972"/>
                <a:gd name="T62" fmla="*/ 76 w 990"/>
                <a:gd name="T63" fmla="*/ 212 h 972"/>
                <a:gd name="T64" fmla="*/ 85 w 990"/>
                <a:gd name="T65" fmla="*/ 221 h 972"/>
                <a:gd name="T66" fmla="*/ 85 w 990"/>
                <a:gd name="T67" fmla="*/ 234 h 972"/>
                <a:gd name="T68" fmla="*/ 75 w 990"/>
                <a:gd name="T69" fmla="*/ 241 h 972"/>
                <a:gd name="T70" fmla="*/ 62 w 990"/>
                <a:gd name="T71" fmla="*/ 236 h 972"/>
                <a:gd name="T72" fmla="*/ 53 w 990"/>
                <a:gd name="T73" fmla="*/ 226 h 972"/>
                <a:gd name="T74" fmla="*/ 45 w 990"/>
                <a:gd name="T75" fmla="*/ 227 h 972"/>
                <a:gd name="T76" fmla="*/ 35 w 990"/>
                <a:gd name="T77" fmla="*/ 229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0" h="972">
                  <a:moveTo>
                    <a:pt x="35" y="229"/>
                  </a:moveTo>
                  <a:lnTo>
                    <a:pt x="159" y="563"/>
                  </a:lnTo>
                  <a:lnTo>
                    <a:pt x="161" y="563"/>
                  </a:lnTo>
                  <a:lnTo>
                    <a:pt x="168" y="561"/>
                  </a:lnTo>
                  <a:lnTo>
                    <a:pt x="175" y="560"/>
                  </a:lnTo>
                  <a:lnTo>
                    <a:pt x="180" y="560"/>
                  </a:lnTo>
                  <a:lnTo>
                    <a:pt x="178" y="557"/>
                  </a:lnTo>
                  <a:lnTo>
                    <a:pt x="176" y="555"/>
                  </a:lnTo>
                  <a:lnTo>
                    <a:pt x="174" y="552"/>
                  </a:lnTo>
                  <a:lnTo>
                    <a:pt x="172" y="549"/>
                  </a:lnTo>
                  <a:lnTo>
                    <a:pt x="171" y="543"/>
                  </a:lnTo>
                  <a:lnTo>
                    <a:pt x="172" y="537"/>
                  </a:lnTo>
                  <a:lnTo>
                    <a:pt x="176" y="532"/>
                  </a:lnTo>
                  <a:lnTo>
                    <a:pt x="182" y="530"/>
                  </a:lnTo>
                  <a:lnTo>
                    <a:pt x="188" y="530"/>
                  </a:lnTo>
                  <a:lnTo>
                    <a:pt x="194" y="532"/>
                  </a:lnTo>
                  <a:lnTo>
                    <a:pt x="200" y="537"/>
                  </a:lnTo>
                  <a:lnTo>
                    <a:pt x="203" y="543"/>
                  </a:lnTo>
                  <a:lnTo>
                    <a:pt x="205" y="549"/>
                  </a:lnTo>
                  <a:lnTo>
                    <a:pt x="203" y="555"/>
                  </a:lnTo>
                  <a:lnTo>
                    <a:pt x="199" y="560"/>
                  </a:lnTo>
                  <a:lnTo>
                    <a:pt x="193" y="562"/>
                  </a:lnTo>
                  <a:lnTo>
                    <a:pt x="191" y="562"/>
                  </a:lnTo>
                  <a:lnTo>
                    <a:pt x="187" y="561"/>
                  </a:lnTo>
                  <a:lnTo>
                    <a:pt x="184" y="561"/>
                  </a:lnTo>
                  <a:lnTo>
                    <a:pt x="180" y="560"/>
                  </a:lnTo>
                  <a:lnTo>
                    <a:pt x="159" y="563"/>
                  </a:lnTo>
                  <a:lnTo>
                    <a:pt x="267" y="858"/>
                  </a:lnTo>
                  <a:lnTo>
                    <a:pt x="300" y="851"/>
                  </a:lnTo>
                  <a:lnTo>
                    <a:pt x="307" y="851"/>
                  </a:lnTo>
                  <a:lnTo>
                    <a:pt x="313" y="854"/>
                  </a:lnTo>
                  <a:lnTo>
                    <a:pt x="319" y="858"/>
                  </a:lnTo>
                  <a:lnTo>
                    <a:pt x="322" y="864"/>
                  </a:lnTo>
                  <a:lnTo>
                    <a:pt x="322" y="870"/>
                  </a:lnTo>
                  <a:lnTo>
                    <a:pt x="321" y="875"/>
                  </a:lnTo>
                  <a:lnTo>
                    <a:pt x="317" y="880"/>
                  </a:lnTo>
                  <a:lnTo>
                    <a:pt x="312" y="882"/>
                  </a:lnTo>
                  <a:lnTo>
                    <a:pt x="305" y="882"/>
                  </a:lnTo>
                  <a:lnTo>
                    <a:pt x="299" y="880"/>
                  </a:lnTo>
                  <a:lnTo>
                    <a:pt x="293" y="875"/>
                  </a:lnTo>
                  <a:lnTo>
                    <a:pt x="290" y="870"/>
                  </a:lnTo>
                  <a:lnTo>
                    <a:pt x="289" y="864"/>
                  </a:lnTo>
                  <a:lnTo>
                    <a:pt x="290" y="858"/>
                  </a:lnTo>
                  <a:lnTo>
                    <a:pt x="294" y="854"/>
                  </a:lnTo>
                  <a:lnTo>
                    <a:pt x="300" y="851"/>
                  </a:lnTo>
                  <a:lnTo>
                    <a:pt x="293" y="852"/>
                  </a:lnTo>
                  <a:lnTo>
                    <a:pt x="282" y="855"/>
                  </a:lnTo>
                  <a:lnTo>
                    <a:pt x="271" y="857"/>
                  </a:lnTo>
                  <a:lnTo>
                    <a:pt x="267" y="858"/>
                  </a:lnTo>
                  <a:lnTo>
                    <a:pt x="308" y="972"/>
                  </a:lnTo>
                  <a:lnTo>
                    <a:pt x="990" y="837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35" y="229"/>
                  </a:lnTo>
                  <a:lnTo>
                    <a:pt x="38" y="229"/>
                  </a:lnTo>
                  <a:lnTo>
                    <a:pt x="43" y="227"/>
                  </a:lnTo>
                  <a:lnTo>
                    <a:pt x="49" y="226"/>
                  </a:lnTo>
                  <a:lnTo>
                    <a:pt x="53" y="226"/>
                  </a:lnTo>
                  <a:lnTo>
                    <a:pt x="53" y="220"/>
                  </a:lnTo>
                  <a:lnTo>
                    <a:pt x="55" y="215"/>
                  </a:lnTo>
                  <a:lnTo>
                    <a:pt x="58" y="212"/>
                  </a:lnTo>
                  <a:lnTo>
                    <a:pt x="63" y="210"/>
                  </a:lnTo>
                  <a:lnTo>
                    <a:pt x="70" y="210"/>
                  </a:lnTo>
                  <a:lnTo>
                    <a:pt x="76" y="212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86" y="228"/>
                  </a:lnTo>
                  <a:lnTo>
                    <a:pt x="85" y="234"/>
                  </a:lnTo>
                  <a:lnTo>
                    <a:pt x="80" y="238"/>
                  </a:lnTo>
                  <a:lnTo>
                    <a:pt x="75" y="241"/>
                  </a:lnTo>
                  <a:lnTo>
                    <a:pt x="69" y="240"/>
                  </a:lnTo>
                  <a:lnTo>
                    <a:pt x="62" y="236"/>
                  </a:lnTo>
                  <a:lnTo>
                    <a:pt x="56" y="232"/>
                  </a:lnTo>
                  <a:lnTo>
                    <a:pt x="53" y="226"/>
                  </a:lnTo>
                  <a:lnTo>
                    <a:pt x="50" y="226"/>
                  </a:lnTo>
                  <a:lnTo>
                    <a:pt x="45" y="227"/>
                  </a:lnTo>
                  <a:lnTo>
                    <a:pt x="38" y="229"/>
                  </a:lnTo>
                  <a:lnTo>
                    <a:pt x="35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0" name="Freeform 152"/>
            <p:cNvSpPr>
              <a:spLocks/>
            </p:cNvSpPr>
            <p:nvPr/>
          </p:nvSpPr>
          <p:spPr bwMode="auto">
            <a:xfrm>
              <a:off x="3366" y="2019"/>
              <a:ext cx="66" cy="171"/>
            </a:xfrm>
            <a:custGeom>
              <a:avLst/>
              <a:gdLst>
                <a:gd name="T0" fmla="*/ 128 w 132"/>
                <a:gd name="T1" fmla="*/ 331 h 341"/>
                <a:gd name="T2" fmla="*/ 132 w 132"/>
                <a:gd name="T3" fmla="*/ 334 h 341"/>
                <a:gd name="T4" fmla="*/ 9 w 132"/>
                <a:gd name="T5" fmla="*/ 0 h 341"/>
                <a:gd name="T6" fmla="*/ 0 w 132"/>
                <a:gd name="T7" fmla="*/ 2 h 341"/>
                <a:gd name="T8" fmla="*/ 123 w 132"/>
                <a:gd name="T9" fmla="*/ 336 h 341"/>
                <a:gd name="T10" fmla="*/ 128 w 132"/>
                <a:gd name="T11" fmla="*/ 340 h 341"/>
                <a:gd name="T12" fmla="*/ 123 w 132"/>
                <a:gd name="T13" fmla="*/ 336 h 341"/>
                <a:gd name="T14" fmla="*/ 125 w 132"/>
                <a:gd name="T15" fmla="*/ 341 h 341"/>
                <a:gd name="T16" fmla="*/ 128 w 132"/>
                <a:gd name="T17" fmla="*/ 340 h 341"/>
                <a:gd name="T18" fmla="*/ 128 w 132"/>
                <a:gd name="T19" fmla="*/ 33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341">
                  <a:moveTo>
                    <a:pt x="128" y="331"/>
                  </a:moveTo>
                  <a:lnTo>
                    <a:pt x="132" y="334"/>
                  </a:lnTo>
                  <a:lnTo>
                    <a:pt x="9" y="0"/>
                  </a:lnTo>
                  <a:lnTo>
                    <a:pt x="0" y="2"/>
                  </a:lnTo>
                  <a:lnTo>
                    <a:pt x="123" y="336"/>
                  </a:lnTo>
                  <a:lnTo>
                    <a:pt x="128" y="340"/>
                  </a:lnTo>
                  <a:lnTo>
                    <a:pt x="123" y="336"/>
                  </a:lnTo>
                  <a:lnTo>
                    <a:pt x="125" y="341"/>
                  </a:lnTo>
                  <a:lnTo>
                    <a:pt x="128" y="340"/>
                  </a:lnTo>
                  <a:lnTo>
                    <a:pt x="128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1" name="Freeform 153"/>
            <p:cNvSpPr>
              <a:spLocks/>
            </p:cNvSpPr>
            <p:nvPr/>
          </p:nvSpPr>
          <p:spPr bwMode="auto">
            <a:xfrm>
              <a:off x="3430" y="2183"/>
              <a:ext cx="19" cy="6"/>
            </a:xfrm>
            <a:custGeom>
              <a:avLst/>
              <a:gdLst>
                <a:gd name="T0" fmla="*/ 19 w 38"/>
                <a:gd name="T1" fmla="*/ 8 h 13"/>
                <a:gd name="T2" fmla="*/ 21 w 38"/>
                <a:gd name="T3" fmla="*/ 0 h 13"/>
                <a:gd name="T4" fmla="*/ 16 w 38"/>
                <a:gd name="T5" fmla="*/ 0 h 13"/>
                <a:gd name="T6" fmla="*/ 8 w 38"/>
                <a:gd name="T7" fmla="*/ 1 h 13"/>
                <a:gd name="T8" fmla="*/ 1 w 38"/>
                <a:gd name="T9" fmla="*/ 4 h 13"/>
                <a:gd name="T10" fmla="*/ 0 w 38"/>
                <a:gd name="T11" fmla="*/ 4 h 13"/>
                <a:gd name="T12" fmla="*/ 0 w 38"/>
                <a:gd name="T13" fmla="*/ 13 h 13"/>
                <a:gd name="T14" fmla="*/ 3 w 38"/>
                <a:gd name="T15" fmla="*/ 13 h 13"/>
                <a:gd name="T16" fmla="*/ 10 w 38"/>
                <a:gd name="T17" fmla="*/ 11 h 13"/>
                <a:gd name="T18" fmla="*/ 16 w 38"/>
                <a:gd name="T19" fmla="*/ 9 h 13"/>
                <a:gd name="T20" fmla="*/ 21 w 38"/>
                <a:gd name="T21" fmla="*/ 9 h 13"/>
                <a:gd name="T22" fmla="*/ 24 w 38"/>
                <a:gd name="T23" fmla="*/ 1 h 13"/>
                <a:gd name="T24" fmla="*/ 21 w 38"/>
                <a:gd name="T25" fmla="*/ 9 h 13"/>
                <a:gd name="T26" fmla="*/ 38 w 38"/>
                <a:gd name="T27" fmla="*/ 9 h 13"/>
                <a:gd name="T28" fmla="*/ 24 w 38"/>
                <a:gd name="T29" fmla="*/ 1 h 13"/>
                <a:gd name="T30" fmla="*/ 19 w 38"/>
                <a:gd name="T3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3">
                  <a:moveTo>
                    <a:pt x="19" y="8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0" y="11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4" y="1"/>
                  </a:lnTo>
                  <a:lnTo>
                    <a:pt x="21" y="9"/>
                  </a:lnTo>
                  <a:lnTo>
                    <a:pt x="38" y="9"/>
                  </a:lnTo>
                  <a:lnTo>
                    <a:pt x="24" y="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2" name="Freeform 154"/>
            <p:cNvSpPr>
              <a:spLocks/>
            </p:cNvSpPr>
            <p:nvPr/>
          </p:nvSpPr>
          <p:spPr bwMode="auto">
            <a:xfrm>
              <a:off x="3434" y="2179"/>
              <a:ext cx="8" cy="8"/>
            </a:xfrm>
            <a:custGeom>
              <a:avLst/>
              <a:gdLst>
                <a:gd name="T0" fmla="*/ 0 w 15"/>
                <a:gd name="T1" fmla="*/ 3 h 15"/>
                <a:gd name="T2" fmla="*/ 0 w 15"/>
                <a:gd name="T3" fmla="*/ 3 h 15"/>
                <a:gd name="T4" fmla="*/ 2 w 15"/>
                <a:gd name="T5" fmla="*/ 6 h 15"/>
                <a:gd name="T6" fmla="*/ 4 w 15"/>
                <a:gd name="T7" fmla="*/ 9 h 15"/>
                <a:gd name="T8" fmla="*/ 7 w 15"/>
                <a:gd name="T9" fmla="*/ 13 h 15"/>
                <a:gd name="T10" fmla="*/ 10 w 15"/>
                <a:gd name="T11" fmla="*/ 15 h 15"/>
                <a:gd name="T12" fmla="*/ 15 w 15"/>
                <a:gd name="T13" fmla="*/ 8 h 15"/>
                <a:gd name="T14" fmla="*/ 14 w 15"/>
                <a:gd name="T15" fmla="*/ 6 h 15"/>
                <a:gd name="T16" fmla="*/ 11 w 15"/>
                <a:gd name="T17" fmla="*/ 5 h 15"/>
                <a:gd name="T18" fmla="*/ 9 w 15"/>
                <a:gd name="T19" fmla="*/ 1 h 15"/>
                <a:gd name="T20" fmla="*/ 9 w 15"/>
                <a:gd name="T21" fmla="*/ 0 h 15"/>
                <a:gd name="T22" fmla="*/ 9 w 15"/>
                <a:gd name="T23" fmla="*/ 0 h 15"/>
                <a:gd name="T24" fmla="*/ 0 w 15"/>
                <a:gd name="T2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3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8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3" name="Freeform 155"/>
            <p:cNvSpPr>
              <a:spLocks/>
            </p:cNvSpPr>
            <p:nvPr/>
          </p:nvSpPr>
          <p:spPr bwMode="auto">
            <a:xfrm>
              <a:off x="3434" y="2168"/>
              <a:ext cx="8" cy="12"/>
            </a:xfrm>
            <a:custGeom>
              <a:avLst/>
              <a:gdLst>
                <a:gd name="T0" fmla="*/ 15 w 16"/>
                <a:gd name="T1" fmla="*/ 0 h 26"/>
                <a:gd name="T2" fmla="*/ 13 w 16"/>
                <a:gd name="T3" fmla="*/ 0 h 26"/>
                <a:gd name="T4" fmla="*/ 7 w 16"/>
                <a:gd name="T5" fmla="*/ 4 h 26"/>
                <a:gd name="T6" fmla="*/ 1 w 16"/>
                <a:gd name="T7" fmla="*/ 11 h 26"/>
                <a:gd name="T8" fmla="*/ 0 w 16"/>
                <a:gd name="T9" fmla="*/ 18 h 26"/>
                <a:gd name="T10" fmla="*/ 1 w 16"/>
                <a:gd name="T11" fmla="*/ 26 h 26"/>
                <a:gd name="T12" fmla="*/ 10 w 16"/>
                <a:gd name="T13" fmla="*/ 23 h 26"/>
                <a:gd name="T14" fmla="*/ 9 w 16"/>
                <a:gd name="T15" fmla="*/ 18 h 26"/>
                <a:gd name="T16" fmla="*/ 10 w 16"/>
                <a:gd name="T17" fmla="*/ 13 h 26"/>
                <a:gd name="T18" fmla="*/ 11 w 16"/>
                <a:gd name="T19" fmla="*/ 11 h 26"/>
                <a:gd name="T20" fmla="*/ 16 w 16"/>
                <a:gd name="T21" fmla="*/ 9 h 26"/>
                <a:gd name="T22" fmla="*/ 15 w 16"/>
                <a:gd name="T23" fmla="*/ 9 h 26"/>
                <a:gd name="T24" fmla="*/ 15 w 1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6">
                  <a:moveTo>
                    <a:pt x="15" y="0"/>
                  </a:moveTo>
                  <a:lnTo>
                    <a:pt x="13" y="0"/>
                  </a:lnTo>
                  <a:lnTo>
                    <a:pt x="7" y="4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10" y="23"/>
                  </a:lnTo>
                  <a:lnTo>
                    <a:pt x="9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4" name="Freeform 156"/>
            <p:cNvSpPr>
              <a:spLocks/>
            </p:cNvSpPr>
            <p:nvPr/>
          </p:nvSpPr>
          <p:spPr bwMode="auto">
            <a:xfrm>
              <a:off x="3441" y="2168"/>
              <a:ext cx="14" cy="9"/>
            </a:xfrm>
            <a:custGeom>
              <a:avLst/>
              <a:gdLst>
                <a:gd name="T0" fmla="*/ 26 w 26"/>
                <a:gd name="T1" fmla="*/ 16 h 19"/>
                <a:gd name="T2" fmla="*/ 26 w 26"/>
                <a:gd name="T3" fmla="*/ 16 h 19"/>
                <a:gd name="T4" fmla="*/ 21 w 26"/>
                <a:gd name="T5" fmla="*/ 9 h 19"/>
                <a:gd name="T6" fmla="*/ 15 w 26"/>
                <a:gd name="T7" fmla="*/ 4 h 19"/>
                <a:gd name="T8" fmla="*/ 6 w 26"/>
                <a:gd name="T9" fmla="*/ 0 h 19"/>
                <a:gd name="T10" fmla="*/ 0 w 26"/>
                <a:gd name="T11" fmla="*/ 0 h 19"/>
                <a:gd name="T12" fmla="*/ 0 w 26"/>
                <a:gd name="T13" fmla="*/ 9 h 19"/>
                <a:gd name="T14" fmla="*/ 6 w 26"/>
                <a:gd name="T15" fmla="*/ 9 h 19"/>
                <a:gd name="T16" fmla="*/ 10 w 26"/>
                <a:gd name="T17" fmla="*/ 11 h 19"/>
                <a:gd name="T18" fmla="*/ 15 w 26"/>
                <a:gd name="T19" fmla="*/ 14 h 19"/>
                <a:gd name="T20" fmla="*/ 17 w 26"/>
                <a:gd name="T21" fmla="*/ 19 h 19"/>
                <a:gd name="T22" fmla="*/ 17 w 26"/>
                <a:gd name="T23" fmla="*/ 19 h 19"/>
                <a:gd name="T24" fmla="*/ 26 w 26"/>
                <a:gd name="T2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9">
                  <a:moveTo>
                    <a:pt x="26" y="16"/>
                  </a:moveTo>
                  <a:lnTo>
                    <a:pt x="26" y="16"/>
                  </a:lnTo>
                  <a:lnTo>
                    <a:pt x="21" y="9"/>
                  </a:lnTo>
                  <a:lnTo>
                    <a:pt x="15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11"/>
                  </a:lnTo>
                  <a:lnTo>
                    <a:pt x="15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5" name="Freeform 157"/>
            <p:cNvSpPr>
              <a:spLocks/>
            </p:cNvSpPr>
            <p:nvPr/>
          </p:nvSpPr>
          <p:spPr bwMode="auto">
            <a:xfrm>
              <a:off x="3446" y="2176"/>
              <a:ext cx="9" cy="12"/>
            </a:xfrm>
            <a:custGeom>
              <a:avLst/>
              <a:gdLst>
                <a:gd name="T0" fmla="*/ 1 w 17"/>
                <a:gd name="T1" fmla="*/ 26 h 26"/>
                <a:gd name="T2" fmla="*/ 2 w 17"/>
                <a:gd name="T3" fmla="*/ 26 h 26"/>
                <a:gd name="T4" fmla="*/ 9 w 17"/>
                <a:gd name="T5" fmla="*/ 22 h 26"/>
                <a:gd name="T6" fmla="*/ 15 w 17"/>
                <a:gd name="T7" fmla="*/ 16 h 26"/>
                <a:gd name="T8" fmla="*/ 17 w 17"/>
                <a:gd name="T9" fmla="*/ 8 h 26"/>
                <a:gd name="T10" fmla="*/ 16 w 17"/>
                <a:gd name="T11" fmla="*/ 0 h 26"/>
                <a:gd name="T12" fmla="*/ 7 w 17"/>
                <a:gd name="T13" fmla="*/ 3 h 26"/>
                <a:gd name="T14" fmla="*/ 8 w 17"/>
                <a:gd name="T15" fmla="*/ 8 h 26"/>
                <a:gd name="T16" fmla="*/ 8 w 17"/>
                <a:gd name="T17" fmla="*/ 12 h 26"/>
                <a:gd name="T18" fmla="*/ 5 w 17"/>
                <a:gd name="T19" fmla="*/ 15 h 26"/>
                <a:gd name="T20" fmla="*/ 0 w 17"/>
                <a:gd name="T21" fmla="*/ 16 h 26"/>
                <a:gd name="T22" fmla="*/ 1 w 17"/>
                <a:gd name="T23" fmla="*/ 16 h 26"/>
                <a:gd name="T24" fmla="*/ 1 w 17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6">
                  <a:moveTo>
                    <a:pt x="1" y="26"/>
                  </a:moveTo>
                  <a:lnTo>
                    <a:pt x="2" y="26"/>
                  </a:lnTo>
                  <a:lnTo>
                    <a:pt x="9" y="22"/>
                  </a:lnTo>
                  <a:lnTo>
                    <a:pt x="15" y="16"/>
                  </a:lnTo>
                  <a:lnTo>
                    <a:pt x="17" y="8"/>
                  </a:lnTo>
                  <a:lnTo>
                    <a:pt x="16" y="0"/>
                  </a:lnTo>
                  <a:lnTo>
                    <a:pt x="7" y="3"/>
                  </a:lnTo>
                  <a:lnTo>
                    <a:pt x="8" y="8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6" name="Freeform 158"/>
            <p:cNvSpPr>
              <a:spLocks/>
            </p:cNvSpPr>
            <p:nvPr/>
          </p:nvSpPr>
          <p:spPr bwMode="auto">
            <a:xfrm>
              <a:off x="3440" y="2183"/>
              <a:ext cx="7" cy="5"/>
            </a:xfrm>
            <a:custGeom>
              <a:avLst/>
              <a:gdLst>
                <a:gd name="T0" fmla="*/ 1 w 14"/>
                <a:gd name="T1" fmla="*/ 9 h 12"/>
                <a:gd name="T2" fmla="*/ 0 w 14"/>
                <a:gd name="T3" fmla="*/ 9 h 12"/>
                <a:gd name="T4" fmla="*/ 5 w 14"/>
                <a:gd name="T5" fmla="*/ 11 h 12"/>
                <a:gd name="T6" fmla="*/ 8 w 14"/>
                <a:gd name="T7" fmla="*/ 11 h 12"/>
                <a:gd name="T8" fmla="*/ 12 w 14"/>
                <a:gd name="T9" fmla="*/ 12 h 12"/>
                <a:gd name="T10" fmla="*/ 14 w 14"/>
                <a:gd name="T11" fmla="*/ 12 h 12"/>
                <a:gd name="T12" fmla="*/ 14 w 14"/>
                <a:gd name="T13" fmla="*/ 2 h 12"/>
                <a:gd name="T14" fmla="*/ 12 w 14"/>
                <a:gd name="T15" fmla="*/ 2 h 12"/>
                <a:gd name="T16" fmla="*/ 8 w 14"/>
                <a:gd name="T17" fmla="*/ 1 h 12"/>
                <a:gd name="T18" fmla="*/ 5 w 14"/>
                <a:gd name="T19" fmla="*/ 1 h 12"/>
                <a:gd name="T20" fmla="*/ 3 w 14"/>
                <a:gd name="T21" fmla="*/ 0 h 12"/>
                <a:gd name="T22" fmla="*/ 1 w 14"/>
                <a:gd name="T23" fmla="*/ 0 h 12"/>
                <a:gd name="T24" fmla="*/ 3 w 14"/>
                <a:gd name="T25" fmla="*/ 0 h 12"/>
                <a:gd name="T26" fmla="*/ 1 w 14"/>
                <a:gd name="T27" fmla="*/ 0 h 12"/>
                <a:gd name="T28" fmla="*/ 1 w 14"/>
                <a:gd name="T29" fmla="*/ 0 h 12"/>
                <a:gd name="T30" fmla="*/ 1 w 14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">
                  <a:moveTo>
                    <a:pt x="1" y="9"/>
                  </a:moveTo>
                  <a:lnTo>
                    <a:pt x="0" y="9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7" name="Freeform 159"/>
            <p:cNvSpPr>
              <a:spLocks/>
            </p:cNvSpPr>
            <p:nvPr/>
          </p:nvSpPr>
          <p:spPr bwMode="auto">
            <a:xfrm>
              <a:off x="3426" y="2183"/>
              <a:ext cx="15" cy="6"/>
            </a:xfrm>
            <a:custGeom>
              <a:avLst/>
              <a:gdLst>
                <a:gd name="T0" fmla="*/ 11 w 28"/>
                <a:gd name="T1" fmla="*/ 7 h 13"/>
                <a:gd name="T2" fmla="*/ 7 w 28"/>
                <a:gd name="T3" fmla="*/ 13 h 13"/>
                <a:gd name="T4" fmla="*/ 28 w 28"/>
                <a:gd name="T5" fmla="*/ 9 h 13"/>
                <a:gd name="T6" fmla="*/ 28 w 28"/>
                <a:gd name="T7" fmla="*/ 0 h 13"/>
                <a:gd name="T8" fmla="*/ 7 w 28"/>
                <a:gd name="T9" fmla="*/ 4 h 13"/>
                <a:gd name="T10" fmla="*/ 2 w 28"/>
                <a:gd name="T11" fmla="*/ 9 h 13"/>
                <a:gd name="T12" fmla="*/ 7 w 28"/>
                <a:gd name="T13" fmla="*/ 4 h 13"/>
                <a:gd name="T14" fmla="*/ 0 w 28"/>
                <a:gd name="T15" fmla="*/ 5 h 13"/>
                <a:gd name="T16" fmla="*/ 2 w 28"/>
                <a:gd name="T17" fmla="*/ 9 h 13"/>
                <a:gd name="T18" fmla="*/ 11 w 28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">
                  <a:moveTo>
                    <a:pt x="11" y="7"/>
                  </a:moveTo>
                  <a:lnTo>
                    <a:pt x="7" y="13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7" y="4"/>
                  </a:lnTo>
                  <a:lnTo>
                    <a:pt x="0" y="5"/>
                  </a:lnTo>
                  <a:lnTo>
                    <a:pt x="2" y="9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8" name="Freeform 160"/>
            <p:cNvSpPr>
              <a:spLocks/>
            </p:cNvSpPr>
            <p:nvPr/>
          </p:nvSpPr>
          <p:spPr bwMode="auto">
            <a:xfrm>
              <a:off x="3427" y="2186"/>
              <a:ext cx="59" cy="151"/>
            </a:xfrm>
            <a:custGeom>
              <a:avLst/>
              <a:gdLst>
                <a:gd name="T0" fmla="*/ 113 w 117"/>
                <a:gd name="T1" fmla="*/ 292 h 302"/>
                <a:gd name="T2" fmla="*/ 117 w 117"/>
                <a:gd name="T3" fmla="*/ 295 h 302"/>
                <a:gd name="T4" fmla="*/ 9 w 117"/>
                <a:gd name="T5" fmla="*/ 0 h 302"/>
                <a:gd name="T6" fmla="*/ 0 w 117"/>
                <a:gd name="T7" fmla="*/ 2 h 302"/>
                <a:gd name="T8" fmla="*/ 108 w 117"/>
                <a:gd name="T9" fmla="*/ 297 h 302"/>
                <a:gd name="T10" fmla="*/ 113 w 117"/>
                <a:gd name="T11" fmla="*/ 301 h 302"/>
                <a:gd name="T12" fmla="*/ 108 w 117"/>
                <a:gd name="T13" fmla="*/ 297 h 302"/>
                <a:gd name="T14" fmla="*/ 110 w 117"/>
                <a:gd name="T15" fmla="*/ 302 h 302"/>
                <a:gd name="T16" fmla="*/ 113 w 117"/>
                <a:gd name="T17" fmla="*/ 301 h 302"/>
                <a:gd name="T18" fmla="*/ 113 w 117"/>
                <a:gd name="T19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302">
                  <a:moveTo>
                    <a:pt x="113" y="292"/>
                  </a:moveTo>
                  <a:lnTo>
                    <a:pt x="117" y="295"/>
                  </a:lnTo>
                  <a:lnTo>
                    <a:pt x="9" y="0"/>
                  </a:lnTo>
                  <a:lnTo>
                    <a:pt x="0" y="2"/>
                  </a:lnTo>
                  <a:lnTo>
                    <a:pt x="108" y="297"/>
                  </a:lnTo>
                  <a:lnTo>
                    <a:pt x="113" y="301"/>
                  </a:lnTo>
                  <a:lnTo>
                    <a:pt x="108" y="297"/>
                  </a:lnTo>
                  <a:lnTo>
                    <a:pt x="110" y="302"/>
                  </a:lnTo>
                  <a:lnTo>
                    <a:pt x="113" y="301"/>
                  </a:lnTo>
                  <a:lnTo>
                    <a:pt x="113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49" name="Freeform 161"/>
            <p:cNvSpPr>
              <a:spLocks/>
            </p:cNvSpPr>
            <p:nvPr/>
          </p:nvSpPr>
          <p:spPr bwMode="auto">
            <a:xfrm>
              <a:off x="3484" y="2328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0" name="Freeform 162"/>
            <p:cNvSpPr>
              <a:spLocks/>
            </p:cNvSpPr>
            <p:nvPr/>
          </p:nvSpPr>
          <p:spPr bwMode="auto">
            <a:xfrm>
              <a:off x="3500" y="2328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1" name="Freeform 163"/>
            <p:cNvSpPr>
              <a:spLocks/>
            </p:cNvSpPr>
            <p:nvPr/>
          </p:nvSpPr>
          <p:spPr bwMode="auto">
            <a:xfrm>
              <a:off x="3506" y="2336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2" name="Freeform 164"/>
            <p:cNvSpPr>
              <a:spLocks/>
            </p:cNvSpPr>
            <p:nvPr/>
          </p:nvSpPr>
          <p:spPr bwMode="auto">
            <a:xfrm>
              <a:off x="3493" y="2339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3" name="Freeform 165"/>
            <p:cNvSpPr>
              <a:spLocks/>
            </p:cNvSpPr>
            <p:nvPr/>
          </p:nvSpPr>
          <p:spPr bwMode="auto">
            <a:xfrm>
              <a:off x="3493" y="2328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4" name="Freeform 166"/>
            <p:cNvSpPr>
              <a:spLocks/>
            </p:cNvSpPr>
            <p:nvPr/>
          </p:nvSpPr>
          <p:spPr bwMode="auto">
            <a:xfrm>
              <a:off x="3481" y="2328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5" name="Freeform 167"/>
            <p:cNvSpPr>
              <a:spLocks/>
            </p:cNvSpPr>
            <p:nvPr/>
          </p:nvSpPr>
          <p:spPr bwMode="auto">
            <a:xfrm>
              <a:off x="3482" y="2333"/>
              <a:ext cx="25" cy="61"/>
            </a:xfrm>
            <a:custGeom>
              <a:avLst/>
              <a:gdLst>
                <a:gd name="T0" fmla="*/ 46 w 51"/>
                <a:gd name="T1" fmla="*/ 111 h 121"/>
                <a:gd name="T2" fmla="*/ 51 w 51"/>
                <a:gd name="T3" fmla="*/ 114 h 121"/>
                <a:gd name="T4" fmla="*/ 9 w 51"/>
                <a:gd name="T5" fmla="*/ 0 h 121"/>
                <a:gd name="T6" fmla="*/ 0 w 51"/>
                <a:gd name="T7" fmla="*/ 2 h 121"/>
                <a:gd name="T8" fmla="*/ 42 w 51"/>
                <a:gd name="T9" fmla="*/ 116 h 121"/>
                <a:gd name="T10" fmla="*/ 46 w 51"/>
                <a:gd name="T11" fmla="*/ 120 h 121"/>
                <a:gd name="T12" fmla="*/ 42 w 51"/>
                <a:gd name="T13" fmla="*/ 116 h 121"/>
                <a:gd name="T14" fmla="*/ 44 w 51"/>
                <a:gd name="T15" fmla="*/ 121 h 121"/>
                <a:gd name="T16" fmla="*/ 46 w 51"/>
                <a:gd name="T17" fmla="*/ 120 h 121"/>
                <a:gd name="T18" fmla="*/ 46 w 5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1">
                  <a:moveTo>
                    <a:pt x="46" y="111"/>
                  </a:moveTo>
                  <a:lnTo>
                    <a:pt x="51" y="114"/>
                  </a:lnTo>
                  <a:lnTo>
                    <a:pt x="9" y="0"/>
                  </a:lnTo>
                  <a:lnTo>
                    <a:pt x="0" y="2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42" y="116"/>
                  </a:lnTo>
                  <a:lnTo>
                    <a:pt x="44" y="121"/>
                  </a:lnTo>
                  <a:lnTo>
                    <a:pt x="46" y="120"/>
                  </a:lnTo>
                  <a:lnTo>
                    <a:pt x="4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6" name="Freeform 168"/>
            <p:cNvSpPr>
              <a:spLocks/>
            </p:cNvSpPr>
            <p:nvPr/>
          </p:nvSpPr>
          <p:spPr bwMode="auto">
            <a:xfrm>
              <a:off x="3505" y="2321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7" name="Freeform 169"/>
            <p:cNvSpPr>
              <a:spLocks/>
            </p:cNvSpPr>
            <p:nvPr/>
          </p:nvSpPr>
          <p:spPr bwMode="auto">
            <a:xfrm>
              <a:off x="3689" y="1902"/>
              <a:ext cx="159" cy="422"/>
            </a:xfrm>
            <a:custGeom>
              <a:avLst/>
              <a:gdLst>
                <a:gd name="T0" fmla="*/ 4 w 317"/>
                <a:gd name="T1" fmla="*/ 11 h 845"/>
                <a:gd name="T2" fmla="*/ 0 w 317"/>
                <a:gd name="T3" fmla="*/ 7 h 845"/>
                <a:gd name="T4" fmla="*/ 308 w 317"/>
                <a:gd name="T5" fmla="*/ 845 h 845"/>
                <a:gd name="T6" fmla="*/ 317 w 317"/>
                <a:gd name="T7" fmla="*/ 842 h 845"/>
                <a:gd name="T8" fmla="*/ 9 w 317"/>
                <a:gd name="T9" fmla="*/ 5 h 845"/>
                <a:gd name="T10" fmla="*/ 4 w 317"/>
                <a:gd name="T11" fmla="*/ 1 h 845"/>
                <a:gd name="T12" fmla="*/ 9 w 317"/>
                <a:gd name="T13" fmla="*/ 5 h 845"/>
                <a:gd name="T14" fmla="*/ 7 w 317"/>
                <a:gd name="T15" fmla="*/ 0 h 845"/>
                <a:gd name="T16" fmla="*/ 4 w 317"/>
                <a:gd name="T17" fmla="*/ 1 h 845"/>
                <a:gd name="T18" fmla="*/ 4 w 317"/>
                <a:gd name="T19" fmla="*/ 1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845">
                  <a:moveTo>
                    <a:pt x="4" y="11"/>
                  </a:moveTo>
                  <a:lnTo>
                    <a:pt x="0" y="7"/>
                  </a:lnTo>
                  <a:lnTo>
                    <a:pt x="308" y="845"/>
                  </a:lnTo>
                  <a:lnTo>
                    <a:pt x="317" y="842"/>
                  </a:lnTo>
                  <a:lnTo>
                    <a:pt x="9" y="5"/>
                  </a:lnTo>
                  <a:lnTo>
                    <a:pt x="4" y="1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8" name="Freeform 170"/>
            <p:cNvSpPr>
              <a:spLocks/>
            </p:cNvSpPr>
            <p:nvPr/>
          </p:nvSpPr>
          <p:spPr bwMode="auto">
            <a:xfrm>
              <a:off x="3347" y="1903"/>
              <a:ext cx="344" cy="72"/>
            </a:xfrm>
            <a:custGeom>
              <a:avLst/>
              <a:gdLst>
                <a:gd name="T0" fmla="*/ 11 w 688"/>
                <a:gd name="T1" fmla="*/ 139 h 144"/>
                <a:gd name="T2" fmla="*/ 7 w 688"/>
                <a:gd name="T3" fmla="*/ 144 h 144"/>
                <a:gd name="T4" fmla="*/ 688 w 688"/>
                <a:gd name="T5" fmla="*/ 10 h 144"/>
                <a:gd name="T6" fmla="*/ 688 w 688"/>
                <a:gd name="T7" fmla="*/ 0 h 144"/>
                <a:gd name="T8" fmla="*/ 7 w 688"/>
                <a:gd name="T9" fmla="*/ 135 h 144"/>
                <a:gd name="T10" fmla="*/ 2 w 688"/>
                <a:gd name="T11" fmla="*/ 141 h 144"/>
                <a:gd name="T12" fmla="*/ 7 w 688"/>
                <a:gd name="T13" fmla="*/ 135 h 144"/>
                <a:gd name="T14" fmla="*/ 0 w 688"/>
                <a:gd name="T15" fmla="*/ 136 h 144"/>
                <a:gd name="T16" fmla="*/ 2 w 688"/>
                <a:gd name="T17" fmla="*/ 141 h 144"/>
                <a:gd name="T18" fmla="*/ 11 w 688"/>
                <a:gd name="T19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144">
                  <a:moveTo>
                    <a:pt x="11" y="139"/>
                  </a:moveTo>
                  <a:lnTo>
                    <a:pt x="7" y="144"/>
                  </a:lnTo>
                  <a:lnTo>
                    <a:pt x="688" y="10"/>
                  </a:lnTo>
                  <a:lnTo>
                    <a:pt x="688" y="0"/>
                  </a:lnTo>
                  <a:lnTo>
                    <a:pt x="7" y="135"/>
                  </a:lnTo>
                  <a:lnTo>
                    <a:pt x="2" y="141"/>
                  </a:lnTo>
                  <a:lnTo>
                    <a:pt x="7" y="135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9" name="Freeform 171"/>
            <p:cNvSpPr>
              <a:spLocks/>
            </p:cNvSpPr>
            <p:nvPr/>
          </p:nvSpPr>
          <p:spPr bwMode="auto">
            <a:xfrm>
              <a:off x="3348" y="1972"/>
              <a:ext cx="22" cy="50"/>
            </a:xfrm>
            <a:custGeom>
              <a:avLst/>
              <a:gdLst>
                <a:gd name="T0" fmla="*/ 39 w 45"/>
                <a:gd name="T1" fmla="*/ 91 h 101"/>
                <a:gd name="T2" fmla="*/ 45 w 45"/>
                <a:gd name="T3" fmla="*/ 94 h 101"/>
                <a:gd name="T4" fmla="*/ 9 w 45"/>
                <a:gd name="T5" fmla="*/ 0 h 101"/>
                <a:gd name="T6" fmla="*/ 0 w 45"/>
                <a:gd name="T7" fmla="*/ 2 h 101"/>
                <a:gd name="T8" fmla="*/ 36 w 45"/>
                <a:gd name="T9" fmla="*/ 96 h 101"/>
                <a:gd name="T10" fmla="*/ 42 w 45"/>
                <a:gd name="T11" fmla="*/ 100 h 101"/>
                <a:gd name="T12" fmla="*/ 36 w 45"/>
                <a:gd name="T13" fmla="*/ 96 h 101"/>
                <a:gd name="T14" fmla="*/ 38 w 45"/>
                <a:gd name="T15" fmla="*/ 101 h 101"/>
                <a:gd name="T16" fmla="*/ 42 w 45"/>
                <a:gd name="T17" fmla="*/ 100 h 101"/>
                <a:gd name="T18" fmla="*/ 39 w 45"/>
                <a:gd name="T19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39" y="91"/>
                  </a:moveTo>
                  <a:lnTo>
                    <a:pt x="45" y="94"/>
                  </a:lnTo>
                  <a:lnTo>
                    <a:pt x="9" y="0"/>
                  </a:lnTo>
                  <a:lnTo>
                    <a:pt x="0" y="2"/>
                  </a:lnTo>
                  <a:lnTo>
                    <a:pt x="36" y="96"/>
                  </a:lnTo>
                  <a:lnTo>
                    <a:pt x="42" y="100"/>
                  </a:lnTo>
                  <a:lnTo>
                    <a:pt x="36" y="96"/>
                  </a:lnTo>
                  <a:lnTo>
                    <a:pt x="38" y="101"/>
                  </a:lnTo>
                  <a:lnTo>
                    <a:pt x="42" y="100"/>
                  </a:lnTo>
                  <a:lnTo>
                    <a:pt x="3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0" name="Freeform 172"/>
            <p:cNvSpPr>
              <a:spLocks/>
            </p:cNvSpPr>
            <p:nvPr/>
          </p:nvSpPr>
          <p:spPr bwMode="auto">
            <a:xfrm>
              <a:off x="3368" y="2016"/>
              <a:ext cx="12" cy="6"/>
            </a:xfrm>
            <a:custGeom>
              <a:avLst/>
              <a:gdLst>
                <a:gd name="T0" fmla="*/ 14 w 24"/>
                <a:gd name="T1" fmla="*/ 5 h 13"/>
                <a:gd name="T2" fmla="*/ 19 w 24"/>
                <a:gd name="T3" fmla="*/ 0 h 13"/>
                <a:gd name="T4" fmla="*/ 15 w 24"/>
                <a:gd name="T5" fmla="*/ 0 h 13"/>
                <a:gd name="T6" fmla="*/ 8 w 24"/>
                <a:gd name="T7" fmla="*/ 1 h 13"/>
                <a:gd name="T8" fmla="*/ 3 w 24"/>
                <a:gd name="T9" fmla="*/ 4 h 13"/>
                <a:gd name="T10" fmla="*/ 0 w 24"/>
                <a:gd name="T11" fmla="*/ 4 h 13"/>
                <a:gd name="T12" fmla="*/ 3 w 24"/>
                <a:gd name="T13" fmla="*/ 13 h 13"/>
                <a:gd name="T14" fmla="*/ 5 w 24"/>
                <a:gd name="T15" fmla="*/ 13 h 13"/>
                <a:gd name="T16" fmla="*/ 11 w 24"/>
                <a:gd name="T17" fmla="*/ 11 h 13"/>
                <a:gd name="T18" fmla="*/ 15 w 24"/>
                <a:gd name="T19" fmla="*/ 9 h 13"/>
                <a:gd name="T20" fmla="*/ 19 w 24"/>
                <a:gd name="T21" fmla="*/ 9 h 13"/>
                <a:gd name="T22" fmla="*/ 23 w 24"/>
                <a:gd name="T23" fmla="*/ 5 h 13"/>
                <a:gd name="T24" fmla="*/ 19 w 24"/>
                <a:gd name="T25" fmla="*/ 9 h 13"/>
                <a:gd name="T26" fmla="*/ 24 w 24"/>
                <a:gd name="T27" fmla="*/ 9 h 13"/>
                <a:gd name="T28" fmla="*/ 23 w 24"/>
                <a:gd name="T29" fmla="*/ 5 h 13"/>
                <a:gd name="T30" fmla="*/ 14 w 24"/>
                <a:gd name="T3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4" y="5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1" name="Freeform 173"/>
            <p:cNvSpPr>
              <a:spLocks/>
            </p:cNvSpPr>
            <p:nvPr/>
          </p:nvSpPr>
          <p:spPr bwMode="auto">
            <a:xfrm>
              <a:off x="3375" y="2008"/>
              <a:ext cx="8" cy="10"/>
            </a:xfrm>
            <a:custGeom>
              <a:avLst/>
              <a:gdLst>
                <a:gd name="T0" fmla="*/ 14 w 16"/>
                <a:gd name="T1" fmla="*/ 0 h 21"/>
                <a:gd name="T2" fmla="*/ 15 w 16"/>
                <a:gd name="T3" fmla="*/ 0 h 21"/>
                <a:gd name="T4" fmla="*/ 8 w 16"/>
                <a:gd name="T5" fmla="*/ 3 h 21"/>
                <a:gd name="T6" fmla="*/ 3 w 16"/>
                <a:gd name="T7" fmla="*/ 8 h 21"/>
                <a:gd name="T8" fmla="*/ 0 w 16"/>
                <a:gd name="T9" fmla="*/ 15 h 21"/>
                <a:gd name="T10" fmla="*/ 0 w 16"/>
                <a:gd name="T11" fmla="*/ 21 h 21"/>
                <a:gd name="T12" fmla="*/ 9 w 16"/>
                <a:gd name="T13" fmla="*/ 21 h 21"/>
                <a:gd name="T14" fmla="*/ 9 w 16"/>
                <a:gd name="T15" fmla="*/ 15 h 21"/>
                <a:gd name="T16" fmla="*/ 10 w 16"/>
                <a:gd name="T17" fmla="*/ 13 h 21"/>
                <a:gd name="T18" fmla="*/ 13 w 16"/>
                <a:gd name="T19" fmla="*/ 10 h 21"/>
                <a:gd name="T20" fmla="*/ 15 w 16"/>
                <a:gd name="T21" fmla="*/ 9 h 21"/>
                <a:gd name="T22" fmla="*/ 16 w 16"/>
                <a:gd name="T23" fmla="*/ 9 h 21"/>
                <a:gd name="T24" fmla="*/ 14 w 1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14" y="0"/>
                  </a:moveTo>
                  <a:lnTo>
                    <a:pt x="15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2" name="Freeform 174"/>
            <p:cNvSpPr>
              <a:spLocks/>
            </p:cNvSpPr>
            <p:nvPr/>
          </p:nvSpPr>
          <p:spPr bwMode="auto">
            <a:xfrm>
              <a:off x="3381" y="2008"/>
              <a:ext cx="14" cy="8"/>
            </a:xfrm>
            <a:custGeom>
              <a:avLst/>
              <a:gdLst>
                <a:gd name="T0" fmla="*/ 27 w 27"/>
                <a:gd name="T1" fmla="*/ 15 h 17"/>
                <a:gd name="T2" fmla="*/ 27 w 27"/>
                <a:gd name="T3" fmla="*/ 15 h 17"/>
                <a:gd name="T4" fmla="*/ 23 w 27"/>
                <a:gd name="T5" fmla="*/ 7 h 17"/>
                <a:gd name="T6" fmla="*/ 16 w 27"/>
                <a:gd name="T7" fmla="*/ 2 h 17"/>
                <a:gd name="T8" fmla="*/ 8 w 27"/>
                <a:gd name="T9" fmla="*/ 0 h 17"/>
                <a:gd name="T10" fmla="*/ 0 w 27"/>
                <a:gd name="T11" fmla="*/ 0 h 17"/>
                <a:gd name="T12" fmla="*/ 2 w 27"/>
                <a:gd name="T13" fmla="*/ 9 h 17"/>
                <a:gd name="T14" fmla="*/ 8 w 27"/>
                <a:gd name="T15" fmla="*/ 9 h 17"/>
                <a:gd name="T16" fmla="*/ 11 w 27"/>
                <a:gd name="T17" fmla="*/ 12 h 17"/>
                <a:gd name="T18" fmla="*/ 16 w 27"/>
                <a:gd name="T19" fmla="*/ 14 h 17"/>
                <a:gd name="T20" fmla="*/ 18 w 27"/>
                <a:gd name="T21" fmla="*/ 17 h 17"/>
                <a:gd name="T22" fmla="*/ 18 w 27"/>
                <a:gd name="T23" fmla="*/ 17 h 17"/>
                <a:gd name="T24" fmla="*/ 27 w 27"/>
                <a:gd name="T2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7">
                  <a:moveTo>
                    <a:pt x="27" y="15"/>
                  </a:moveTo>
                  <a:lnTo>
                    <a:pt x="27" y="15"/>
                  </a:lnTo>
                  <a:lnTo>
                    <a:pt x="23" y="7"/>
                  </a:lnTo>
                  <a:lnTo>
                    <a:pt x="16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3" name="Freeform 175"/>
            <p:cNvSpPr>
              <a:spLocks/>
            </p:cNvSpPr>
            <p:nvPr/>
          </p:nvSpPr>
          <p:spPr bwMode="auto">
            <a:xfrm>
              <a:off x="3387" y="2015"/>
              <a:ext cx="9" cy="13"/>
            </a:xfrm>
            <a:custGeom>
              <a:avLst/>
              <a:gdLst>
                <a:gd name="T0" fmla="*/ 2 w 18"/>
                <a:gd name="T1" fmla="*/ 25 h 25"/>
                <a:gd name="T2" fmla="*/ 3 w 18"/>
                <a:gd name="T3" fmla="*/ 25 h 25"/>
                <a:gd name="T4" fmla="*/ 10 w 18"/>
                <a:gd name="T5" fmla="*/ 22 h 25"/>
                <a:gd name="T6" fmla="*/ 15 w 18"/>
                <a:gd name="T7" fmla="*/ 16 h 25"/>
                <a:gd name="T8" fmla="*/ 18 w 18"/>
                <a:gd name="T9" fmla="*/ 8 h 25"/>
                <a:gd name="T10" fmla="*/ 16 w 18"/>
                <a:gd name="T11" fmla="*/ 0 h 25"/>
                <a:gd name="T12" fmla="*/ 7 w 18"/>
                <a:gd name="T13" fmla="*/ 2 h 25"/>
                <a:gd name="T14" fmla="*/ 8 w 18"/>
                <a:gd name="T15" fmla="*/ 8 h 25"/>
                <a:gd name="T16" fmla="*/ 8 w 18"/>
                <a:gd name="T17" fmla="*/ 12 h 25"/>
                <a:gd name="T18" fmla="*/ 5 w 18"/>
                <a:gd name="T19" fmla="*/ 15 h 25"/>
                <a:gd name="T20" fmla="*/ 0 w 18"/>
                <a:gd name="T21" fmla="*/ 16 h 25"/>
                <a:gd name="T22" fmla="*/ 2 w 18"/>
                <a:gd name="T23" fmla="*/ 16 h 25"/>
                <a:gd name="T24" fmla="*/ 2 w 1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2" y="25"/>
                  </a:moveTo>
                  <a:lnTo>
                    <a:pt x="3" y="25"/>
                  </a:lnTo>
                  <a:lnTo>
                    <a:pt x="10" y="22"/>
                  </a:lnTo>
                  <a:lnTo>
                    <a:pt x="15" y="16"/>
                  </a:lnTo>
                  <a:lnTo>
                    <a:pt x="18" y="8"/>
                  </a:lnTo>
                  <a:lnTo>
                    <a:pt x="16" y="0"/>
                  </a:lnTo>
                  <a:lnTo>
                    <a:pt x="7" y="2"/>
                  </a:lnTo>
                  <a:lnTo>
                    <a:pt x="8" y="8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4" name="Freeform 176"/>
            <p:cNvSpPr>
              <a:spLocks/>
            </p:cNvSpPr>
            <p:nvPr/>
          </p:nvSpPr>
          <p:spPr bwMode="auto">
            <a:xfrm>
              <a:off x="3375" y="2017"/>
              <a:ext cx="13" cy="11"/>
            </a:xfrm>
            <a:custGeom>
              <a:avLst/>
              <a:gdLst>
                <a:gd name="T0" fmla="*/ 0 w 27"/>
                <a:gd name="T1" fmla="*/ 1 h 20"/>
                <a:gd name="T2" fmla="*/ 0 w 27"/>
                <a:gd name="T3" fmla="*/ 2 h 20"/>
                <a:gd name="T4" fmla="*/ 5 w 27"/>
                <a:gd name="T5" fmla="*/ 9 h 20"/>
                <a:gd name="T6" fmla="*/ 12 w 27"/>
                <a:gd name="T7" fmla="*/ 15 h 20"/>
                <a:gd name="T8" fmla="*/ 20 w 27"/>
                <a:gd name="T9" fmla="*/ 19 h 20"/>
                <a:gd name="T10" fmla="*/ 27 w 27"/>
                <a:gd name="T11" fmla="*/ 20 h 20"/>
                <a:gd name="T12" fmla="*/ 27 w 27"/>
                <a:gd name="T13" fmla="*/ 11 h 20"/>
                <a:gd name="T14" fmla="*/ 22 w 27"/>
                <a:gd name="T15" fmla="*/ 10 h 20"/>
                <a:gd name="T16" fmla="*/ 16 w 27"/>
                <a:gd name="T17" fmla="*/ 8 h 20"/>
                <a:gd name="T18" fmla="*/ 12 w 27"/>
                <a:gd name="T19" fmla="*/ 4 h 20"/>
                <a:gd name="T20" fmla="*/ 9 w 27"/>
                <a:gd name="T21" fmla="*/ 0 h 20"/>
                <a:gd name="T22" fmla="*/ 9 w 27"/>
                <a:gd name="T23" fmla="*/ 1 h 20"/>
                <a:gd name="T24" fmla="*/ 0 w 2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0">
                  <a:moveTo>
                    <a:pt x="0" y="1"/>
                  </a:moveTo>
                  <a:lnTo>
                    <a:pt x="0" y="2"/>
                  </a:lnTo>
                  <a:lnTo>
                    <a:pt x="5" y="9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7" y="20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5" name="Freeform 177"/>
            <p:cNvSpPr>
              <a:spLocks/>
            </p:cNvSpPr>
            <p:nvPr/>
          </p:nvSpPr>
          <p:spPr bwMode="auto">
            <a:xfrm>
              <a:off x="3366" y="2006"/>
              <a:ext cx="13" cy="16"/>
            </a:xfrm>
            <a:custGeom>
              <a:avLst/>
              <a:gdLst>
                <a:gd name="T0" fmla="*/ 9 w 26"/>
                <a:gd name="T1" fmla="*/ 26 h 32"/>
                <a:gd name="T2" fmla="*/ 0 w 26"/>
                <a:gd name="T3" fmla="*/ 27 h 32"/>
                <a:gd name="T4" fmla="*/ 8 w 26"/>
                <a:gd name="T5" fmla="*/ 32 h 32"/>
                <a:gd name="T6" fmla="*/ 15 w 26"/>
                <a:gd name="T7" fmla="*/ 30 h 32"/>
                <a:gd name="T8" fmla="*/ 19 w 26"/>
                <a:gd name="T9" fmla="*/ 28 h 32"/>
                <a:gd name="T10" fmla="*/ 17 w 26"/>
                <a:gd name="T11" fmla="*/ 24 h 32"/>
                <a:gd name="T12" fmla="*/ 26 w 26"/>
                <a:gd name="T13" fmla="*/ 24 h 32"/>
                <a:gd name="T14" fmla="*/ 19 w 26"/>
                <a:gd name="T15" fmla="*/ 19 h 32"/>
                <a:gd name="T16" fmla="*/ 12 w 26"/>
                <a:gd name="T17" fmla="*/ 20 h 32"/>
                <a:gd name="T18" fmla="*/ 6 w 26"/>
                <a:gd name="T19" fmla="*/ 23 h 32"/>
                <a:gd name="T20" fmla="*/ 9 w 26"/>
                <a:gd name="T21" fmla="*/ 27 h 32"/>
                <a:gd name="T22" fmla="*/ 0 w 26"/>
                <a:gd name="T23" fmla="*/ 28 h 32"/>
                <a:gd name="T24" fmla="*/ 9 w 26"/>
                <a:gd name="T25" fmla="*/ 26 h 32"/>
                <a:gd name="T26" fmla="*/ 0 w 26"/>
                <a:gd name="T27" fmla="*/ 0 h 32"/>
                <a:gd name="T28" fmla="*/ 0 w 26"/>
                <a:gd name="T29" fmla="*/ 27 h 32"/>
                <a:gd name="T30" fmla="*/ 9 w 26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2">
                  <a:moveTo>
                    <a:pt x="9" y="26"/>
                  </a:moveTo>
                  <a:lnTo>
                    <a:pt x="0" y="27"/>
                  </a:lnTo>
                  <a:lnTo>
                    <a:pt x="8" y="32"/>
                  </a:lnTo>
                  <a:lnTo>
                    <a:pt x="15" y="30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19" y="19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0" y="28"/>
                  </a:lnTo>
                  <a:lnTo>
                    <a:pt x="9" y="26"/>
                  </a:lnTo>
                  <a:lnTo>
                    <a:pt x="0" y="0"/>
                  </a:lnTo>
                  <a:lnTo>
                    <a:pt x="0" y="27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6" name="Freeform 178"/>
            <p:cNvSpPr>
              <a:spLocks/>
            </p:cNvSpPr>
            <p:nvPr/>
          </p:nvSpPr>
          <p:spPr bwMode="auto">
            <a:xfrm>
              <a:off x="3387" y="1964"/>
              <a:ext cx="159" cy="420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7" name="Freeform 179"/>
            <p:cNvSpPr>
              <a:spLocks/>
            </p:cNvSpPr>
            <p:nvPr/>
          </p:nvSpPr>
          <p:spPr bwMode="auto">
            <a:xfrm>
              <a:off x="3484" y="2332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8" name="Freeform 180"/>
            <p:cNvSpPr>
              <a:spLocks/>
            </p:cNvSpPr>
            <p:nvPr/>
          </p:nvSpPr>
          <p:spPr bwMode="auto">
            <a:xfrm>
              <a:off x="3484" y="2330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69" name="Freeform 181"/>
            <p:cNvSpPr>
              <a:spLocks/>
            </p:cNvSpPr>
            <p:nvPr/>
          </p:nvSpPr>
          <p:spPr bwMode="auto">
            <a:xfrm>
              <a:off x="3430" y="2184"/>
              <a:ext cx="8" cy="3"/>
            </a:xfrm>
            <a:custGeom>
              <a:avLst/>
              <a:gdLst>
                <a:gd name="T0" fmla="*/ 0 w 16"/>
                <a:gd name="T1" fmla="*/ 4 h 4"/>
                <a:gd name="T2" fmla="*/ 2 w 16"/>
                <a:gd name="T3" fmla="*/ 4 h 4"/>
                <a:gd name="T4" fmla="*/ 6 w 16"/>
                <a:gd name="T5" fmla="*/ 2 h 4"/>
                <a:gd name="T6" fmla="*/ 11 w 16"/>
                <a:gd name="T7" fmla="*/ 1 h 4"/>
                <a:gd name="T8" fmla="*/ 16 w 16"/>
                <a:gd name="T9" fmla="*/ 0 h 4"/>
                <a:gd name="T10" fmla="*/ 0 w 1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2" y="4"/>
                  </a:lnTo>
                  <a:lnTo>
                    <a:pt x="6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0" name="Freeform 182"/>
            <p:cNvSpPr>
              <a:spLocks/>
            </p:cNvSpPr>
            <p:nvPr/>
          </p:nvSpPr>
          <p:spPr bwMode="auto">
            <a:xfrm>
              <a:off x="3429" y="2182"/>
              <a:ext cx="9" cy="7"/>
            </a:xfrm>
            <a:custGeom>
              <a:avLst/>
              <a:gdLst>
                <a:gd name="T0" fmla="*/ 17 w 19"/>
                <a:gd name="T1" fmla="*/ 0 h 14"/>
                <a:gd name="T2" fmla="*/ 12 w 19"/>
                <a:gd name="T3" fmla="*/ 1 h 14"/>
                <a:gd name="T4" fmla="*/ 7 w 19"/>
                <a:gd name="T5" fmla="*/ 2 h 14"/>
                <a:gd name="T6" fmla="*/ 3 w 19"/>
                <a:gd name="T7" fmla="*/ 5 h 14"/>
                <a:gd name="T8" fmla="*/ 0 w 19"/>
                <a:gd name="T9" fmla="*/ 5 h 14"/>
                <a:gd name="T10" fmla="*/ 3 w 19"/>
                <a:gd name="T11" fmla="*/ 14 h 14"/>
                <a:gd name="T12" fmla="*/ 5 w 19"/>
                <a:gd name="T13" fmla="*/ 14 h 14"/>
                <a:gd name="T14" fmla="*/ 10 w 19"/>
                <a:gd name="T15" fmla="*/ 12 h 14"/>
                <a:gd name="T16" fmla="*/ 14 w 19"/>
                <a:gd name="T17" fmla="*/ 10 h 14"/>
                <a:gd name="T18" fmla="*/ 19 w 19"/>
                <a:gd name="T19" fmla="*/ 9 h 14"/>
                <a:gd name="T20" fmla="*/ 17 w 19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4">
                  <a:moveTo>
                    <a:pt x="17" y="0"/>
                  </a:moveTo>
                  <a:lnTo>
                    <a:pt x="12" y="1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1" name="Freeform 183"/>
            <p:cNvSpPr>
              <a:spLocks/>
            </p:cNvSpPr>
            <p:nvPr/>
          </p:nvSpPr>
          <p:spPr bwMode="auto">
            <a:xfrm>
              <a:off x="3368" y="2018"/>
              <a:ext cx="6" cy="2"/>
            </a:xfrm>
            <a:custGeom>
              <a:avLst/>
              <a:gdLst>
                <a:gd name="T0" fmla="*/ 0 w 12"/>
                <a:gd name="T1" fmla="*/ 2 h 2"/>
                <a:gd name="T2" fmla="*/ 2 w 12"/>
                <a:gd name="T3" fmla="*/ 2 h 2"/>
                <a:gd name="T4" fmla="*/ 5 w 12"/>
                <a:gd name="T5" fmla="*/ 1 h 2"/>
                <a:gd name="T6" fmla="*/ 10 w 12"/>
                <a:gd name="T7" fmla="*/ 1 h 2"/>
                <a:gd name="T8" fmla="*/ 12 w 12"/>
                <a:gd name="T9" fmla="*/ 0 h 2"/>
                <a:gd name="T10" fmla="*/ 0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2" y="2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2" name="Freeform 184"/>
            <p:cNvSpPr>
              <a:spLocks/>
            </p:cNvSpPr>
            <p:nvPr/>
          </p:nvSpPr>
          <p:spPr bwMode="auto">
            <a:xfrm>
              <a:off x="3368" y="2016"/>
              <a:ext cx="7" cy="6"/>
            </a:xfrm>
            <a:custGeom>
              <a:avLst/>
              <a:gdLst>
                <a:gd name="T0" fmla="*/ 10 w 14"/>
                <a:gd name="T1" fmla="*/ 0 h 12"/>
                <a:gd name="T2" fmla="*/ 10 w 14"/>
                <a:gd name="T3" fmla="*/ 1 h 12"/>
                <a:gd name="T4" fmla="*/ 5 w 14"/>
                <a:gd name="T5" fmla="*/ 1 h 12"/>
                <a:gd name="T6" fmla="*/ 0 w 14"/>
                <a:gd name="T7" fmla="*/ 3 h 12"/>
                <a:gd name="T8" fmla="*/ 0 w 14"/>
                <a:gd name="T9" fmla="*/ 3 h 12"/>
                <a:gd name="T10" fmla="*/ 0 w 14"/>
                <a:gd name="T11" fmla="*/ 12 h 12"/>
                <a:gd name="T12" fmla="*/ 3 w 14"/>
                <a:gd name="T13" fmla="*/ 12 h 12"/>
                <a:gd name="T14" fmla="*/ 5 w 14"/>
                <a:gd name="T15" fmla="*/ 11 h 12"/>
                <a:gd name="T16" fmla="*/ 10 w 14"/>
                <a:gd name="T17" fmla="*/ 11 h 12"/>
                <a:gd name="T18" fmla="*/ 14 w 14"/>
                <a:gd name="T19" fmla="*/ 10 h 12"/>
                <a:gd name="T20" fmla="*/ 10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1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3" name="Freeform 185"/>
            <p:cNvSpPr>
              <a:spLocks/>
            </p:cNvSpPr>
            <p:nvPr/>
          </p:nvSpPr>
          <p:spPr bwMode="auto">
            <a:xfrm>
              <a:off x="3376" y="1971"/>
              <a:ext cx="340" cy="72"/>
            </a:xfrm>
            <a:custGeom>
              <a:avLst/>
              <a:gdLst>
                <a:gd name="T0" fmla="*/ 0 w 682"/>
                <a:gd name="T1" fmla="*/ 139 h 143"/>
                <a:gd name="T2" fmla="*/ 0 w 682"/>
                <a:gd name="T3" fmla="*/ 143 h 143"/>
                <a:gd name="T4" fmla="*/ 682 w 682"/>
                <a:gd name="T5" fmla="*/ 10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9"/>
                  </a:moveTo>
                  <a:lnTo>
                    <a:pt x="0" y="143"/>
                  </a:lnTo>
                  <a:lnTo>
                    <a:pt x="682" y="10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4" name="Freeform 186"/>
            <p:cNvSpPr>
              <a:spLocks/>
            </p:cNvSpPr>
            <p:nvPr/>
          </p:nvSpPr>
          <p:spPr bwMode="auto">
            <a:xfrm>
              <a:off x="3383" y="1992"/>
              <a:ext cx="341" cy="72"/>
            </a:xfrm>
            <a:custGeom>
              <a:avLst/>
              <a:gdLst>
                <a:gd name="T0" fmla="*/ 0 w 682"/>
                <a:gd name="T1" fmla="*/ 139 h 144"/>
                <a:gd name="T2" fmla="*/ 0 w 682"/>
                <a:gd name="T3" fmla="*/ 144 h 144"/>
                <a:gd name="T4" fmla="*/ 682 w 682"/>
                <a:gd name="T5" fmla="*/ 9 h 144"/>
                <a:gd name="T6" fmla="*/ 682 w 682"/>
                <a:gd name="T7" fmla="*/ 0 h 144"/>
                <a:gd name="T8" fmla="*/ 0 w 682"/>
                <a:gd name="T9" fmla="*/ 135 h 144"/>
                <a:gd name="T10" fmla="*/ 0 w 682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4">
                  <a:moveTo>
                    <a:pt x="0" y="139"/>
                  </a:moveTo>
                  <a:lnTo>
                    <a:pt x="0" y="144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5" name="Freeform 187"/>
            <p:cNvSpPr>
              <a:spLocks/>
            </p:cNvSpPr>
            <p:nvPr/>
          </p:nvSpPr>
          <p:spPr bwMode="auto">
            <a:xfrm>
              <a:off x="3391" y="2013"/>
              <a:ext cx="341" cy="72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6" name="Freeform 188"/>
            <p:cNvSpPr>
              <a:spLocks/>
            </p:cNvSpPr>
            <p:nvPr/>
          </p:nvSpPr>
          <p:spPr bwMode="auto">
            <a:xfrm>
              <a:off x="3399" y="2034"/>
              <a:ext cx="340" cy="72"/>
            </a:xfrm>
            <a:custGeom>
              <a:avLst/>
              <a:gdLst>
                <a:gd name="T0" fmla="*/ 0 w 682"/>
                <a:gd name="T1" fmla="*/ 139 h 144"/>
                <a:gd name="T2" fmla="*/ 0 w 682"/>
                <a:gd name="T3" fmla="*/ 144 h 144"/>
                <a:gd name="T4" fmla="*/ 682 w 682"/>
                <a:gd name="T5" fmla="*/ 9 h 144"/>
                <a:gd name="T6" fmla="*/ 682 w 682"/>
                <a:gd name="T7" fmla="*/ 0 h 144"/>
                <a:gd name="T8" fmla="*/ 0 w 682"/>
                <a:gd name="T9" fmla="*/ 135 h 144"/>
                <a:gd name="T10" fmla="*/ 0 w 682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4">
                  <a:moveTo>
                    <a:pt x="0" y="139"/>
                  </a:moveTo>
                  <a:lnTo>
                    <a:pt x="0" y="144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7" name="Freeform 189"/>
            <p:cNvSpPr>
              <a:spLocks/>
            </p:cNvSpPr>
            <p:nvPr/>
          </p:nvSpPr>
          <p:spPr bwMode="auto">
            <a:xfrm>
              <a:off x="3407" y="2055"/>
              <a:ext cx="340" cy="72"/>
            </a:xfrm>
            <a:custGeom>
              <a:avLst/>
              <a:gdLst>
                <a:gd name="T0" fmla="*/ 0 w 680"/>
                <a:gd name="T1" fmla="*/ 140 h 144"/>
                <a:gd name="T2" fmla="*/ 0 w 680"/>
                <a:gd name="T3" fmla="*/ 144 h 144"/>
                <a:gd name="T4" fmla="*/ 680 w 680"/>
                <a:gd name="T5" fmla="*/ 10 h 144"/>
                <a:gd name="T6" fmla="*/ 680 w 680"/>
                <a:gd name="T7" fmla="*/ 0 h 144"/>
                <a:gd name="T8" fmla="*/ 0 w 680"/>
                <a:gd name="T9" fmla="*/ 135 h 144"/>
                <a:gd name="T10" fmla="*/ 0 w 680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144">
                  <a:moveTo>
                    <a:pt x="0" y="140"/>
                  </a:moveTo>
                  <a:lnTo>
                    <a:pt x="0" y="144"/>
                  </a:lnTo>
                  <a:lnTo>
                    <a:pt x="680" y="10"/>
                  </a:lnTo>
                  <a:lnTo>
                    <a:pt x="680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8" name="Freeform 190"/>
            <p:cNvSpPr>
              <a:spLocks/>
            </p:cNvSpPr>
            <p:nvPr/>
          </p:nvSpPr>
          <p:spPr bwMode="auto">
            <a:xfrm>
              <a:off x="3414" y="2076"/>
              <a:ext cx="341" cy="71"/>
            </a:xfrm>
            <a:custGeom>
              <a:avLst/>
              <a:gdLst>
                <a:gd name="T0" fmla="*/ 0 w 682"/>
                <a:gd name="T1" fmla="*/ 137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7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9" name="Freeform 191"/>
            <p:cNvSpPr>
              <a:spLocks/>
            </p:cNvSpPr>
            <p:nvPr/>
          </p:nvSpPr>
          <p:spPr bwMode="auto">
            <a:xfrm>
              <a:off x="3422" y="2097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0" name="Freeform 192"/>
            <p:cNvSpPr>
              <a:spLocks/>
            </p:cNvSpPr>
            <p:nvPr/>
          </p:nvSpPr>
          <p:spPr bwMode="auto">
            <a:xfrm>
              <a:off x="3456" y="2118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1" name="Freeform 193"/>
            <p:cNvSpPr>
              <a:spLocks/>
            </p:cNvSpPr>
            <p:nvPr/>
          </p:nvSpPr>
          <p:spPr bwMode="auto">
            <a:xfrm>
              <a:off x="3437" y="2139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2" name="Freeform 194"/>
            <p:cNvSpPr>
              <a:spLocks/>
            </p:cNvSpPr>
            <p:nvPr/>
          </p:nvSpPr>
          <p:spPr bwMode="auto">
            <a:xfrm>
              <a:off x="3445" y="2160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3" name="Freeform 195"/>
            <p:cNvSpPr>
              <a:spLocks/>
            </p:cNvSpPr>
            <p:nvPr/>
          </p:nvSpPr>
          <p:spPr bwMode="auto">
            <a:xfrm>
              <a:off x="3453" y="2180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4" name="Freeform 196"/>
            <p:cNvSpPr>
              <a:spLocks/>
            </p:cNvSpPr>
            <p:nvPr/>
          </p:nvSpPr>
          <p:spPr bwMode="auto">
            <a:xfrm>
              <a:off x="3460" y="2201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5" name="Freeform 197"/>
            <p:cNvSpPr>
              <a:spLocks/>
            </p:cNvSpPr>
            <p:nvPr/>
          </p:nvSpPr>
          <p:spPr bwMode="auto">
            <a:xfrm>
              <a:off x="3468" y="2222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6" name="Freeform 198"/>
            <p:cNvSpPr>
              <a:spLocks/>
            </p:cNvSpPr>
            <p:nvPr/>
          </p:nvSpPr>
          <p:spPr bwMode="auto">
            <a:xfrm>
              <a:off x="3476" y="2243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7" name="Freeform 199"/>
            <p:cNvSpPr>
              <a:spLocks/>
            </p:cNvSpPr>
            <p:nvPr/>
          </p:nvSpPr>
          <p:spPr bwMode="auto">
            <a:xfrm>
              <a:off x="3507" y="2264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8" name="Freeform 200"/>
            <p:cNvSpPr>
              <a:spLocks/>
            </p:cNvSpPr>
            <p:nvPr/>
          </p:nvSpPr>
          <p:spPr bwMode="auto">
            <a:xfrm>
              <a:off x="3491" y="2285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89" name="Freeform 201"/>
            <p:cNvSpPr>
              <a:spLocks/>
            </p:cNvSpPr>
            <p:nvPr/>
          </p:nvSpPr>
          <p:spPr bwMode="auto">
            <a:xfrm>
              <a:off x="3499" y="2306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0" name="Freeform 202"/>
            <p:cNvSpPr>
              <a:spLocks/>
            </p:cNvSpPr>
            <p:nvPr/>
          </p:nvSpPr>
          <p:spPr bwMode="auto">
            <a:xfrm>
              <a:off x="3396" y="1950"/>
              <a:ext cx="312" cy="66"/>
            </a:xfrm>
            <a:custGeom>
              <a:avLst/>
              <a:gdLst>
                <a:gd name="T0" fmla="*/ 0 w 625"/>
                <a:gd name="T1" fmla="*/ 128 h 132"/>
                <a:gd name="T2" fmla="*/ 0 w 625"/>
                <a:gd name="T3" fmla="*/ 132 h 132"/>
                <a:gd name="T4" fmla="*/ 625 w 625"/>
                <a:gd name="T5" fmla="*/ 9 h 132"/>
                <a:gd name="T6" fmla="*/ 625 w 625"/>
                <a:gd name="T7" fmla="*/ 0 h 132"/>
                <a:gd name="T8" fmla="*/ 0 w 625"/>
                <a:gd name="T9" fmla="*/ 123 h 132"/>
                <a:gd name="T10" fmla="*/ 0 w 625"/>
                <a:gd name="T11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5" h="132">
                  <a:moveTo>
                    <a:pt x="0" y="128"/>
                  </a:moveTo>
                  <a:lnTo>
                    <a:pt x="0" y="132"/>
                  </a:lnTo>
                  <a:lnTo>
                    <a:pt x="625" y="9"/>
                  </a:lnTo>
                  <a:lnTo>
                    <a:pt x="625" y="0"/>
                  </a:lnTo>
                  <a:lnTo>
                    <a:pt x="0" y="123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1" name="Text Box 203"/>
            <p:cNvSpPr txBox="1">
              <a:spLocks noChangeArrowheads="1"/>
            </p:cNvSpPr>
            <p:nvPr/>
          </p:nvSpPr>
          <p:spPr bwMode="auto">
            <a:xfrm>
              <a:off x="3413" y="1996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effectLst/>
                </a:rPr>
                <a:t>m</a:t>
              </a:r>
              <a:endParaRPr lang="en-US" sz="3600" b="1">
                <a:effectLst/>
              </a:endParaRPr>
            </a:p>
          </p:txBody>
        </p:sp>
      </p:grpSp>
      <p:grpSp>
        <p:nvGrpSpPr>
          <p:cNvPr id="831692" name="Group 204"/>
          <p:cNvGrpSpPr>
            <a:grpSpLocks/>
          </p:cNvGrpSpPr>
          <p:nvPr/>
        </p:nvGrpSpPr>
        <p:grpSpPr bwMode="auto">
          <a:xfrm>
            <a:off x="7704138" y="4210050"/>
            <a:ext cx="538162" cy="355600"/>
            <a:chOff x="2982" y="2697"/>
            <a:chExt cx="435" cy="320"/>
          </a:xfrm>
        </p:grpSpPr>
        <p:sp>
          <p:nvSpPr>
            <p:cNvPr id="831693" name="Freeform 205"/>
            <p:cNvSpPr>
              <a:spLocks/>
            </p:cNvSpPr>
            <p:nvPr/>
          </p:nvSpPr>
          <p:spPr bwMode="auto">
            <a:xfrm>
              <a:off x="2984" y="2702"/>
              <a:ext cx="429" cy="313"/>
            </a:xfrm>
            <a:custGeom>
              <a:avLst/>
              <a:gdLst>
                <a:gd name="T0" fmla="*/ 14 w 429"/>
                <a:gd name="T1" fmla="*/ 109 h 313"/>
                <a:gd name="T2" fmla="*/ 15 w 429"/>
                <a:gd name="T3" fmla="*/ 109 h 313"/>
                <a:gd name="T4" fmla="*/ 18 w 429"/>
                <a:gd name="T5" fmla="*/ 108 h 313"/>
                <a:gd name="T6" fmla="*/ 22 w 429"/>
                <a:gd name="T7" fmla="*/ 107 h 313"/>
                <a:gd name="T8" fmla="*/ 24 w 429"/>
                <a:gd name="T9" fmla="*/ 107 h 313"/>
                <a:gd name="T10" fmla="*/ 23 w 429"/>
                <a:gd name="T11" fmla="*/ 106 h 313"/>
                <a:gd name="T12" fmla="*/ 22 w 429"/>
                <a:gd name="T13" fmla="*/ 105 h 313"/>
                <a:gd name="T14" fmla="*/ 21 w 429"/>
                <a:gd name="T15" fmla="*/ 103 h 313"/>
                <a:gd name="T16" fmla="*/ 20 w 429"/>
                <a:gd name="T17" fmla="*/ 102 h 313"/>
                <a:gd name="T18" fmla="*/ 20 w 429"/>
                <a:gd name="T19" fmla="*/ 99 h 313"/>
                <a:gd name="T20" fmla="*/ 20 w 429"/>
                <a:gd name="T21" fmla="*/ 96 h 313"/>
                <a:gd name="T22" fmla="*/ 22 w 429"/>
                <a:gd name="T23" fmla="*/ 93 h 313"/>
                <a:gd name="T24" fmla="*/ 25 w 429"/>
                <a:gd name="T25" fmla="*/ 92 h 313"/>
                <a:gd name="T26" fmla="*/ 28 w 429"/>
                <a:gd name="T27" fmla="*/ 92 h 313"/>
                <a:gd name="T28" fmla="*/ 31 w 429"/>
                <a:gd name="T29" fmla="*/ 93 h 313"/>
                <a:gd name="T30" fmla="*/ 34 w 429"/>
                <a:gd name="T31" fmla="*/ 96 h 313"/>
                <a:gd name="T32" fmla="*/ 36 w 429"/>
                <a:gd name="T33" fmla="*/ 99 h 313"/>
                <a:gd name="T34" fmla="*/ 37 w 429"/>
                <a:gd name="T35" fmla="*/ 102 h 313"/>
                <a:gd name="T36" fmla="*/ 36 w 429"/>
                <a:gd name="T37" fmla="*/ 105 h 313"/>
                <a:gd name="T38" fmla="*/ 34 w 429"/>
                <a:gd name="T39" fmla="*/ 107 h 313"/>
                <a:gd name="T40" fmla="*/ 31 w 429"/>
                <a:gd name="T41" fmla="*/ 108 h 313"/>
                <a:gd name="T42" fmla="*/ 30 w 429"/>
                <a:gd name="T43" fmla="*/ 108 h 313"/>
                <a:gd name="T44" fmla="*/ 28 w 429"/>
                <a:gd name="T45" fmla="*/ 108 h 313"/>
                <a:gd name="T46" fmla="*/ 26 w 429"/>
                <a:gd name="T47" fmla="*/ 108 h 313"/>
                <a:gd name="T48" fmla="*/ 24 w 429"/>
                <a:gd name="T49" fmla="*/ 107 h 313"/>
                <a:gd name="T50" fmla="*/ 14 w 429"/>
                <a:gd name="T51" fmla="*/ 109 h 313"/>
                <a:gd name="T52" fmla="*/ 68 w 429"/>
                <a:gd name="T53" fmla="*/ 256 h 313"/>
                <a:gd name="T54" fmla="*/ 84 w 429"/>
                <a:gd name="T55" fmla="*/ 253 h 313"/>
                <a:gd name="T56" fmla="*/ 88 w 429"/>
                <a:gd name="T57" fmla="*/ 253 h 313"/>
                <a:gd name="T58" fmla="*/ 91 w 429"/>
                <a:gd name="T59" fmla="*/ 254 h 313"/>
                <a:gd name="T60" fmla="*/ 94 w 429"/>
                <a:gd name="T61" fmla="*/ 256 h 313"/>
                <a:gd name="T62" fmla="*/ 95 w 429"/>
                <a:gd name="T63" fmla="*/ 259 h 313"/>
                <a:gd name="T64" fmla="*/ 95 w 429"/>
                <a:gd name="T65" fmla="*/ 262 h 313"/>
                <a:gd name="T66" fmla="*/ 95 w 429"/>
                <a:gd name="T67" fmla="*/ 265 h 313"/>
                <a:gd name="T68" fmla="*/ 93 w 429"/>
                <a:gd name="T69" fmla="*/ 267 h 313"/>
                <a:gd name="T70" fmla="*/ 90 w 429"/>
                <a:gd name="T71" fmla="*/ 268 h 313"/>
                <a:gd name="T72" fmla="*/ 87 w 429"/>
                <a:gd name="T73" fmla="*/ 268 h 313"/>
                <a:gd name="T74" fmla="*/ 84 w 429"/>
                <a:gd name="T75" fmla="*/ 267 h 313"/>
                <a:gd name="T76" fmla="*/ 81 w 429"/>
                <a:gd name="T77" fmla="*/ 265 h 313"/>
                <a:gd name="T78" fmla="*/ 79 w 429"/>
                <a:gd name="T79" fmla="*/ 262 h 313"/>
                <a:gd name="T80" fmla="*/ 79 w 429"/>
                <a:gd name="T81" fmla="*/ 259 h 313"/>
                <a:gd name="T82" fmla="*/ 79 w 429"/>
                <a:gd name="T83" fmla="*/ 256 h 313"/>
                <a:gd name="T84" fmla="*/ 81 w 429"/>
                <a:gd name="T85" fmla="*/ 254 h 313"/>
                <a:gd name="T86" fmla="*/ 84 w 429"/>
                <a:gd name="T87" fmla="*/ 253 h 313"/>
                <a:gd name="T88" fmla="*/ 81 w 429"/>
                <a:gd name="T89" fmla="*/ 253 h 313"/>
                <a:gd name="T90" fmla="*/ 75 w 429"/>
                <a:gd name="T91" fmla="*/ 255 h 313"/>
                <a:gd name="T92" fmla="*/ 70 w 429"/>
                <a:gd name="T93" fmla="*/ 256 h 313"/>
                <a:gd name="T94" fmla="*/ 68 w 429"/>
                <a:gd name="T95" fmla="*/ 256 h 313"/>
                <a:gd name="T96" fmla="*/ 88 w 429"/>
                <a:gd name="T97" fmla="*/ 313 h 313"/>
                <a:gd name="T98" fmla="*/ 429 w 429"/>
                <a:gd name="T99" fmla="*/ 246 h 313"/>
                <a:gd name="T100" fmla="*/ 336 w 429"/>
                <a:gd name="T101" fmla="*/ 0 h 313"/>
                <a:gd name="T102" fmla="*/ 0 w 429"/>
                <a:gd name="T103" fmla="*/ 64 h 313"/>
                <a:gd name="T104" fmla="*/ 14 w 429"/>
                <a:gd name="T105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9" h="313">
                  <a:moveTo>
                    <a:pt x="14" y="109"/>
                  </a:moveTo>
                  <a:lnTo>
                    <a:pt x="15" y="109"/>
                  </a:lnTo>
                  <a:lnTo>
                    <a:pt x="18" y="108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3"/>
                  </a:lnTo>
                  <a:lnTo>
                    <a:pt x="20" y="102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1" y="93"/>
                  </a:lnTo>
                  <a:lnTo>
                    <a:pt x="34" y="96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08"/>
                  </a:lnTo>
                  <a:lnTo>
                    <a:pt x="30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14" y="109"/>
                  </a:lnTo>
                  <a:lnTo>
                    <a:pt x="68" y="256"/>
                  </a:lnTo>
                  <a:lnTo>
                    <a:pt x="84" y="253"/>
                  </a:lnTo>
                  <a:lnTo>
                    <a:pt x="88" y="253"/>
                  </a:lnTo>
                  <a:lnTo>
                    <a:pt x="91" y="254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2"/>
                  </a:lnTo>
                  <a:lnTo>
                    <a:pt x="95" y="265"/>
                  </a:lnTo>
                  <a:lnTo>
                    <a:pt x="93" y="267"/>
                  </a:lnTo>
                  <a:lnTo>
                    <a:pt x="90" y="268"/>
                  </a:lnTo>
                  <a:lnTo>
                    <a:pt x="87" y="268"/>
                  </a:lnTo>
                  <a:lnTo>
                    <a:pt x="84" y="267"/>
                  </a:lnTo>
                  <a:lnTo>
                    <a:pt x="81" y="265"/>
                  </a:lnTo>
                  <a:lnTo>
                    <a:pt x="79" y="262"/>
                  </a:lnTo>
                  <a:lnTo>
                    <a:pt x="79" y="259"/>
                  </a:lnTo>
                  <a:lnTo>
                    <a:pt x="79" y="256"/>
                  </a:lnTo>
                  <a:lnTo>
                    <a:pt x="81" y="254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75" y="255"/>
                  </a:lnTo>
                  <a:lnTo>
                    <a:pt x="70" y="256"/>
                  </a:lnTo>
                  <a:lnTo>
                    <a:pt x="68" y="256"/>
                  </a:lnTo>
                  <a:lnTo>
                    <a:pt x="88" y="313"/>
                  </a:lnTo>
                  <a:lnTo>
                    <a:pt x="429" y="246"/>
                  </a:lnTo>
                  <a:lnTo>
                    <a:pt x="336" y="0"/>
                  </a:lnTo>
                  <a:lnTo>
                    <a:pt x="0" y="64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4" name="Freeform 206"/>
            <p:cNvSpPr>
              <a:spLocks/>
            </p:cNvSpPr>
            <p:nvPr/>
          </p:nvSpPr>
          <p:spPr bwMode="auto">
            <a:xfrm>
              <a:off x="3052" y="2952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5" name="Freeform 207"/>
            <p:cNvSpPr>
              <a:spLocks/>
            </p:cNvSpPr>
            <p:nvPr/>
          </p:nvSpPr>
          <p:spPr bwMode="auto">
            <a:xfrm>
              <a:off x="3068" y="2952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6" name="Freeform 208"/>
            <p:cNvSpPr>
              <a:spLocks/>
            </p:cNvSpPr>
            <p:nvPr/>
          </p:nvSpPr>
          <p:spPr bwMode="auto">
            <a:xfrm>
              <a:off x="3074" y="2960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7" name="Freeform 209"/>
            <p:cNvSpPr>
              <a:spLocks/>
            </p:cNvSpPr>
            <p:nvPr/>
          </p:nvSpPr>
          <p:spPr bwMode="auto">
            <a:xfrm>
              <a:off x="3061" y="2963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8" name="Freeform 210"/>
            <p:cNvSpPr>
              <a:spLocks/>
            </p:cNvSpPr>
            <p:nvPr/>
          </p:nvSpPr>
          <p:spPr bwMode="auto">
            <a:xfrm>
              <a:off x="3061" y="2952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9" name="Freeform 211"/>
            <p:cNvSpPr>
              <a:spLocks/>
            </p:cNvSpPr>
            <p:nvPr/>
          </p:nvSpPr>
          <p:spPr bwMode="auto">
            <a:xfrm>
              <a:off x="3049" y="2952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0" name="Freeform 212"/>
            <p:cNvSpPr>
              <a:spLocks/>
            </p:cNvSpPr>
            <p:nvPr/>
          </p:nvSpPr>
          <p:spPr bwMode="auto">
            <a:xfrm>
              <a:off x="3073" y="2945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1" name="Freeform 213"/>
            <p:cNvSpPr>
              <a:spLocks/>
            </p:cNvSpPr>
            <p:nvPr/>
          </p:nvSpPr>
          <p:spPr bwMode="auto">
            <a:xfrm>
              <a:off x="3024" y="2784"/>
              <a:ext cx="90" cy="224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2" name="Freeform 214"/>
            <p:cNvSpPr>
              <a:spLocks/>
            </p:cNvSpPr>
            <p:nvPr/>
          </p:nvSpPr>
          <p:spPr bwMode="auto">
            <a:xfrm>
              <a:off x="3052" y="2956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3" name="Freeform 215"/>
            <p:cNvSpPr>
              <a:spLocks/>
            </p:cNvSpPr>
            <p:nvPr/>
          </p:nvSpPr>
          <p:spPr bwMode="auto">
            <a:xfrm>
              <a:off x="3052" y="2954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4" name="Freeform 216"/>
            <p:cNvSpPr>
              <a:spLocks/>
            </p:cNvSpPr>
            <p:nvPr/>
          </p:nvSpPr>
          <p:spPr bwMode="auto">
            <a:xfrm>
              <a:off x="2990" y="2721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5" name="Freeform 217"/>
            <p:cNvSpPr>
              <a:spLocks/>
            </p:cNvSpPr>
            <p:nvPr/>
          </p:nvSpPr>
          <p:spPr bwMode="auto">
            <a:xfrm>
              <a:off x="3024" y="2742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6" name="Freeform 218"/>
            <p:cNvSpPr>
              <a:spLocks/>
            </p:cNvSpPr>
            <p:nvPr/>
          </p:nvSpPr>
          <p:spPr bwMode="auto">
            <a:xfrm>
              <a:off x="3005" y="2763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7" name="Freeform 219"/>
            <p:cNvSpPr>
              <a:spLocks/>
            </p:cNvSpPr>
            <p:nvPr/>
          </p:nvSpPr>
          <p:spPr bwMode="auto">
            <a:xfrm>
              <a:off x="3013" y="2784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8" name="Freeform 220"/>
            <p:cNvSpPr>
              <a:spLocks/>
            </p:cNvSpPr>
            <p:nvPr/>
          </p:nvSpPr>
          <p:spPr bwMode="auto">
            <a:xfrm>
              <a:off x="3021" y="2804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09" name="Freeform 221"/>
            <p:cNvSpPr>
              <a:spLocks/>
            </p:cNvSpPr>
            <p:nvPr/>
          </p:nvSpPr>
          <p:spPr bwMode="auto">
            <a:xfrm>
              <a:off x="3028" y="2825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0" name="Freeform 222"/>
            <p:cNvSpPr>
              <a:spLocks/>
            </p:cNvSpPr>
            <p:nvPr/>
          </p:nvSpPr>
          <p:spPr bwMode="auto">
            <a:xfrm>
              <a:off x="3036" y="2846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1" name="Freeform 223"/>
            <p:cNvSpPr>
              <a:spLocks/>
            </p:cNvSpPr>
            <p:nvPr/>
          </p:nvSpPr>
          <p:spPr bwMode="auto">
            <a:xfrm>
              <a:off x="3044" y="2867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2" name="Freeform 224"/>
            <p:cNvSpPr>
              <a:spLocks/>
            </p:cNvSpPr>
            <p:nvPr/>
          </p:nvSpPr>
          <p:spPr bwMode="auto">
            <a:xfrm>
              <a:off x="3075" y="2888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3" name="Freeform 225"/>
            <p:cNvSpPr>
              <a:spLocks/>
            </p:cNvSpPr>
            <p:nvPr/>
          </p:nvSpPr>
          <p:spPr bwMode="auto">
            <a:xfrm>
              <a:off x="3059" y="2909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4" name="Freeform 226"/>
            <p:cNvSpPr>
              <a:spLocks/>
            </p:cNvSpPr>
            <p:nvPr/>
          </p:nvSpPr>
          <p:spPr bwMode="auto">
            <a:xfrm>
              <a:off x="3067" y="2930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5" name="Line 227"/>
            <p:cNvSpPr>
              <a:spLocks noChangeShapeType="1"/>
            </p:cNvSpPr>
            <p:nvPr/>
          </p:nvSpPr>
          <p:spPr bwMode="auto">
            <a:xfrm flipH="1" flipV="1">
              <a:off x="3319" y="2698"/>
              <a:ext cx="95" cy="2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716" name="Line 228"/>
            <p:cNvSpPr>
              <a:spLocks noChangeShapeType="1"/>
            </p:cNvSpPr>
            <p:nvPr/>
          </p:nvSpPr>
          <p:spPr bwMode="auto">
            <a:xfrm>
              <a:off x="2982" y="2765"/>
              <a:ext cx="89" cy="249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717" name="Freeform 229"/>
            <p:cNvSpPr>
              <a:spLocks/>
            </p:cNvSpPr>
            <p:nvPr/>
          </p:nvSpPr>
          <p:spPr bwMode="auto">
            <a:xfrm>
              <a:off x="2992" y="2791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8" name="Freeform 230"/>
            <p:cNvSpPr>
              <a:spLocks/>
            </p:cNvSpPr>
            <p:nvPr/>
          </p:nvSpPr>
          <p:spPr bwMode="auto">
            <a:xfrm>
              <a:off x="3008" y="2791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9" name="Freeform 231"/>
            <p:cNvSpPr>
              <a:spLocks/>
            </p:cNvSpPr>
            <p:nvPr/>
          </p:nvSpPr>
          <p:spPr bwMode="auto">
            <a:xfrm>
              <a:off x="3014" y="2799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20" name="Freeform 232"/>
            <p:cNvSpPr>
              <a:spLocks/>
            </p:cNvSpPr>
            <p:nvPr/>
          </p:nvSpPr>
          <p:spPr bwMode="auto">
            <a:xfrm>
              <a:off x="3001" y="2802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21" name="Freeform 233"/>
            <p:cNvSpPr>
              <a:spLocks/>
            </p:cNvSpPr>
            <p:nvPr/>
          </p:nvSpPr>
          <p:spPr bwMode="auto">
            <a:xfrm>
              <a:off x="3001" y="2791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22" name="Freeform 234"/>
            <p:cNvSpPr>
              <a:spLocks/>
            </p:cNvSpPr>
            <p:nvPr/>
          </p:nvSpPr>
          <p:spPr bwMode="auto">
            <a:xfrm>
              <a:off x="2989" y="2791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23" name="Freeform 235"/>
            <p:cNvSpPr>
              <a:spLocks/>
            </p:cNvSpPr>
            <p:nvPr/>
          </p:nvSpPr>
          <p:spPr bwMode="auto">
            <a:xfrm>
              <a:off x="2992" y="2795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24" name="Freeform 236"/>
            <p:cNvSpPr>
              <a:spLocks/>
            </p:cNvSpPr>
            <p:nvPr/>
          </p:nvSpPr>
          <p:spPr bwMode="auto">
            <a:xfrm>
              <a:off x="2992" y="2793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25" name="Line 237"/>
            <p:cNvSpPr>
              <a:spLocks noChangeShapeType="1"/>
            </p:cNvSpPr>
            <p:nvPr/>
          </p:nvSpPr>
          <p:spPr bwMode="auto">
            <a:xfrm flipV="1">
              <a:off x="2982" y="2697"/>
              <a:ext cx="341" cy="6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1726" name="Text Box 238"/>
          <p:cNvSpPr txBox="1">
            <a:spLocks noChangeArrowheads="1"/>
          </p:cNvSpPr>
          <p:nvPr/>
        </p:nvSpPr>
        <p:spPr bwMode="auto">
          <a:xfrm>
            <a:off x="7239000" y="2286000"/>
            <a:ext cx="1627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effectLst/>
              </a:rPr>
              <a:t>Co-Signed</a:t>
            </a:r>
          </a:p>
          <a:p>
            <a:pPr>
              <a:spcBef>
                <a:spcPct val="0"/>
              </a:spcBef>
            </a:pPr>
            <a:r>
              <a:rPr lang="en-US" sz="2400">
                <a:effectLst/>
              </a:rPr>
              <a:t>Message</a:t>
            </a:r>
          </a:p>
        </p:txBody>
      </p:sp>
      <p:graphicFrame>
        <p:nvGraphicFramePr>
          <p:cNvPr id="831727" name="Object 239"/>
          <p:cNvGraphicFramePr>
            <a:graphicFrameLocks/>
          </p:cNvGraphicFramePr>
          <p:nvPr/>
        </p:nvGraphicFramePr>
        <p:xfrm>
          <a:off x="8153400" y="365760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ClipArt" r:id="rId13" imgW="3190680" imgH="3747960" progId="MS_ClipArt_Gallery.2">
                  <p:embed/>
                </p:oleObj>
              </mc:Choice>
              <mc:Fallback>
                <p:oleObj name="ClipArt" r:id="rId13" imgW="3190680" imgH="37479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65760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1728" name="Object 240"/>
          <p:cNvGraphicFramePr>
            <a:graphicFrameLocks noChangeAspect="1"/>
          </p:cNvGraphicFramePr>
          <p:nvPr/>
        </p:nvGraphicFramePr>
        <p:xfrm>
          <a:off x="8085138" y="4362450"/>
          <a:ext cx="2968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Clip" r:id="rId15" imgW="1992960" imgH="3468960" progId="MS_ClipArt_Gallery.2">
                  <p:embed/>
                </p:oleObj>
              </mc:Choice>
              <mc:Fallback>
                <p:oleObj name="Clip" r:id="rId15" imgW="199296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138" y="4362450"/>
                        <a:ext cx="2968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1729" name="Group 241"/>
          <p:cNvGrpSpPr>
            <a:grpSpLocks/>
          </p:cNvGrpSpPr>
          <p:nvPr/>
        </p:nvGrpSpPr>
        <p:grpSpPr bwMode="auto">
          <a:xfrm>
            <a:off x="8382000" y="3886200"/>
            <a:ext cx="334963" cy="201613"/>
            <a:chOff x="3792" y="2735"/>
            <a:chExt cx="477" cy="287"/>
          </a:xfrm>
        </p:grpSpPr>
        <p:sp>
          <p:nvSpPr>
            <p:cNvPr id="831730" name="Freeform 242"/>
            <p:cNvSpPr>
              <a:spLocks/>
            </p:cNvSpPr>
            <p:nvPr/>
          </p:nvSpPr>
          <p:spPr bwMode="auto">
            <a:xfrm>
              <a:off x="4178" y="2758"/>
              <a:ext cx="83" cy="148"/>
            </a:xfrm>
            <a:custGeom>
              <a:avLst/>
              <a:gdLst>
                <a:gd name="T0" fmla="*/ 0 w 582"/>
                <a:gd name="T1" fmla="*/ 147 h 1037"/>
                <a:gd name="T2" fmla="*/ 252 w 582"/>
                <a:gd name="T3" fmla="*/ 388 h 1037"/>
                <a:gd name="T4" fmla="*/ 282 w 582"/>
                <a:gd name="T5" fmla="*/ 686 h 1037"/>
                <a:gd name="T6" fmla="*/ 189 w 582"/>
                <a:gd name="T7" fmla="*/ 964 h 1037"/>
                <a:gd name="T8" fmla="*/ 506 w 582"/>
                <a:gd name="T9" fmla="*/ 1037 h 1037"/>
                <a:gd name="T10" fmla="*/ 582 w 582"/>
                <a:gd name="T11" fmla="*/ 653 h 1037"/>
                <a:gd name="T12" fmla="*/ 515 w 582"/>
                <a:gd name="T13" fmla="*/ 346 h 1037"/>
                <a:gd name="T14" fmla="*/ 224 w 582"/>
                <a:gd name="T15" fmla="*/ 0 h 1037"/>
                <a:gd name="T16" fmla="*/ 0 w 582"/>
                <a:gd name="T17" fmla="*/ 147 h 1037"/>
                <a:gd name="T18" fmla="*/ 0 w 582"/>
                <a:gd name="T19" fmla="*/ 14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2" h="1037">
                  <a:moveTo>
                    <a:pt x="0" y="147"/>
                  </a:moveTo>
                  <a:lnTo>
                    <a:pt x="252" y="388"/>
                  </a:lnTo>
                  <a:lnTo>
                    <a:pt x="282" y="686"/>
                  </a:lnTo>
                  <a:lnTo>
                    <a:pt x="189" y="964"/>
                  </a:lnTo>
                  <a:lnTo>
                    <a:pt x="506" y="1037"/>
                  </a:lnTo>
                  <a:lnTo>
                    <a:pt x="582" y="653"/>
                  </a:lnTo>
                  <a:lnTo>
                    <a:pt x="515" y="346"/>
                  </a:lnTo>
                  <a:lnTo>
                    <a:pt x="224" y="0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1" name="Freeform 243"/>
            <p:cNvSpPr>
              <a:spLocks/>
            </p:cNvSpPr>
            <p:nvPr/>
          </p:nvSpPr>
          <p:spPr bwMode="auto">
            <a:xfrm>
              <a:off x="3798" y="2744"/>
              <a:ext cx="455" cy="268"/>
            </a:xfrm>
            <a:custGeom>
              <a:avLst/>
              <a:gdLst>
                <a:gd name="T0" fmla="*/ 0 w 3190"/>
                <a:gd name="T1" fmla="*/ 1513 h 1874"/>
                <a:gd name="T2" fmla="*/ 130 w 3190"/>
                <a:gd name="T3" fmla="*/ 1238 h 1874"/>
                <a:gd name="T4" fmla="*/ 1569 w 3190"/>
                <a:gd name="T5" fmla="*/ 759 h 1874"/>
                <a:gd name="T6" fmla="*/ 1548 w 3190"/>
                <a:gd name="T7" fmla="*/ 578 h 1874"/>
                <a:gd name="T8" fmla="*/ 1848 w 3190"/>
                <a:gd name="T9" fmla="*/ 477 h 1874"/>
                <a:gd name="T10" fmla="*/ 2063 w 3190"/>
                <a:gd name="T11" fmla="*/ 173 h 1874"/>
                <a:gd name="T12" fmla="*/ 2333 w 3190"/>
                <a:gd name="T13" fmla="*/ 25 h 1874"/>
                <a:gd name="T14" fmla="*/ 2612 w 3190"/>
                <a:gd name="T15" fmla="*/ 0 h 1874"/>
                <a:gd name="T16" fmla="*/ 2958 w 3190"/>
                <a:gd name="T17" fmla="*/ 118 h 1874"/>
                <a:gd name="T18" fmla="*/ 2375 w 3190"/>
                <a:gd name="T19" fmla="*/ 574 h 1874"/>
                <a:gd name="T20" fmla="*/ 2532 w 3190"/>
                <a:gd name="T21" fmla="*/ 918 h 1874"/>
                <a:gd name="T22" fmla="*/ 3190 w 3190"/>
                <a:gd name="T23" fmla="*/ 1032 h 1874"/>
                <a:gd name="T24" fmla="*/ 2988 w 3190"/>
                <a:gd name="T25" fmla="*/ 1305 h 1874"/>
                <a:gd name="T26" fmla="*/ 2700 w 3190"/>
                <a:gd name="T27" fmla="*/ 1486 h 1874"/>
                <a:gd name="T28" fmla="*/ 2414 w 3190"/>
                <a:gd name="T29" fmla="*/ 1486 h 1874"/>
                <a:gd name="T30" fmla="*/ 2050 w 3190"/>
                <a:gd name="T31" fmla="*/ 1348 h 1874"/>
                <a:gd name="T32" fmla="*/ 1751 w 3190"/>
                <a:gd name="T33" fmla="*/ 1461 h 1874"/>
                <a:gd name="T34" fmla="*/ 1653 w 3190"/>
                <a:gd name="T35" fmla="*/ 1226 h 1874"/>
                <a:gd name="T36" fmla="*/ 1426 w 3190"/>
                <a:gd name="T37" fmla="*/ 1559 h 1874"/>
                <a:gd name="T38" fmla="*/ 1270 w 3190"/>
                <a:gd name="T39" fmla="*/ 1412 h 1874"/>
                <a:gd name="T40" fmla="*/ 1122 w 3190"/>
                <a:gd name="T41" fmla="*/ 1668 h 1874"/>
                <a:gd name="T42" fmla="*/ 983 w 3190"/>
                <a:gd name="T43" fmla="*/ 1486 h 1874"/>
                <a:gd name="T44" fmla="*/ 819 w 3190"/>
                <a:gd name="T45" fmla="*/ 1765 h 1874"/>
                <a:gd name="T46" fmla="*/ 713 w 3190"/>
                <a:gd name="T47" fmla="*/ 1575 h 1874"/>
                <a:gd name="T48" fmla="*/ 535 w 3190"/>
                <a:gd name="T49" fmla="*/ 1845 h 1874"/>
                <a:gd name="T50" fmla="*/ 396 w 3190"/>
                <a:gd name="T51" fmla="*/ 1702 h 1874"/>
                <a:gd name="T52" fmla="*/ 270 w 3190"/>
                <a:gd name="T53" fmla="*/ 1874 h 1874"/>
                <a:gd name="T54" fmla="*/ 92 w 3190"/>
                <a:gd name="T55" fmla="*/ 1718 h 1874"/>
                <a:gd name="T56" fmla="*/ 0 w 3190"/>
                <a:gd name="T57" fmla="*/ 1513 h 1874"/>
                <a:gd name="T58" fmla="*/ 0 w 3190"/>
                <a:gd name="T59" fmla="*/ 151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0" h="1874">
                  <a:moveTo>
                    <a:pt x="0" y="1513"/>
                  </a:moveTo>
                  <a:lnTo>
                    <a:pt x="130" y="1238"/>
                  </a:lnTo>
                  <a:lnTo>
                    <a:pt x="1569" y="759"/>
                  </a:lnTo>
                  <a:lnTo>
                    <a:pt x="1548" y="578"/>
                  </a:lnTo>
                  <a:lnTo>
                    <a:pt x="1848" y="477"/>
                  </a:lnTo>
                  <a:lnTo>
                    <a:pt x="2063" y="173"/>
                  </a:lnTo>
                  <a:lnTo>
                    <a:pt x="2333" y="25"/>
                  </a:lnTo>
                  <a:lnTo>
                    <a:pt x="2612" y="0"/>
                  </a:lnTo>
                  <a:lnTo>
                    <a:pt x="2958" y="118"/>
                  </a:lnTo>
                  <a:lnTo>
                    <a:pt x="2375" y="574"/>
                  </a:lnTo>
                  <a:lnTo>
                    <a:pt x="2532" y="918"/>
                  </a:lnTo>
                  <a:lnTo>
                    <a:pt x="3190" y="1032"/>
                  </a:lnTo>
                  <a:lnTo>
                    <a:pt x="2988" y="1305"/>
                  </a:lnTo>
                  <a:lnTo>
                    <a:pt x="2700" y="1486"/>
                  </a:lnTo>
                  <a:lnTo>
                    <a:pt x="2414" y="1486"/>
                  </a:lnTo>
                  <a:lnTo>
                    <a:pt x="2050" y="1348"/>
                  </a:lnTo>
                  <a:lnTo>
                    <a:pt x="1751" y="1461"/>
                  </a:lnTo>
                  <a:lnTo>
                    <a:pt x="1653" y="1226"/>
                  </a:lnTo>
                  <a:lnTo>
                    <a:pt x="1426" y="1559"/>
                  </a:lnTo>
                  <a:lnTo>
                    <a:pt x="1270" y="1412"/>
                  </a:lnTo>
                  <a:lnTo>
                    <a:pt x="1122" y="1668"/>
                  </a:lnTo>
                  <a:lnTo>
                    <a:pt x="983" y="1486"/>
                  </a:lnTo>
                  <a:lnTo>
                    <a:pt x="819" y="1765"/>
                  </a:lnTo>
                  <a:lnTo>
                    <a:pt x="713" y="1575"/>
                  </a:lnTo>
                  <a:lnTo>
                    <a:pt x="535" y="1845"/>
                  </a:lnTo>
                  <a:lnTo>
                    <a:pt x="396" y="1702"/>
                  </a:lnTo>
                  <a:lnTo>
                    <a:pt x="270" y="1874"/>
                  </a:lnTo>
                  <a:lnTo>
                    <a:pt x="92" y="1718"/>
                  </a:lnTo>
                  <a:lnTo>
                    <a:pt x="0" y="1513"/>
                  </a:lnTo>
                  <a:lnTo>
                    <a:pt x="0" y="151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2" name="Freeform 244"/>
            <p:cNvSpPr>
              <a:spLocks/>
            </p:cNvSpPr>
            <p:nvPr/>
          </p:nvSpPr>
          <p:spPr bwMode="auto">
            <a:xfrm>
              <a:off x="3815" y="2874"/>
              <a:ext cx="221" cy="85"/>
            </a:xfrm>
            <a:custGeom>
              <a:avLst/>
              <a:gdLst>
                <a:gd name="T0" fmla="*/ 33 w 1544"/>
                <a:gd name="T1" fmla="*/ 539 h 594"/>
                <a:gd name="T2" fmla="*/ 0 w 1544"/>
                <a:gd name="T3" fmla="*/ 594 h 594"/>
                <a:gd name="T4" fmla="*/ 35 w 1544"/>
                <a:gd name="T5" fmla="*/ 590 h 594"/>
                <a:gd name="T6" fmla="*/ 1507 w 1544"/>
                <a:gd name="T7" fmla="*/ 83 h 594"/>
                <a:gd name="T8" fmla="*/ 1544 w 1544"/>
                <a:gd name="T9" fmla="*/ 0 h 594"/>
                <a:gd name="T10" fmla="*/ 33 w 1544"/>
                <a:gd name="T11" fmla="*/ 539 h 594"/>
                <a:gd name="T12" fmla="*/ 33 w 1544"/>
                <a:gd name="T13" fmla="*/ 53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594">
                  <a:moveTo>
                    <a:pt x="33" y="539"/>
                  </a:moveTo>
                  <a:lnTo>
                    <a:pt x="0" y="594"/>
                  </a:lnTo>
                  <a:lnTo>
                    <a:pt x="35" y="590"/>
                  </a:lnTo>
                  <a:lnTo>
                    <a:pt x="1507" y="83"/>
                  </a:lnTo>
                  <a:lnTo>
                    <a:pt x="1544" y="0"/>
                  </a:lnTo>
                  <a:lnTo>
                    <a:pt x="33" y="539"/>
                  </a:lnTo>
                  <a:lnTo>
                    <a:pt x="33" y="539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3" name="Freeform 245"/>
            <p:cNvSpPr>
              <a:spLocks/>
            </p:cNvSpPr>
            <p:nvPr/>
          </p:nvSpPr>
          <p:spPr bwMode="auto">
            <a:xfrm>
              <a:off x="4031" y="2824"/>
              <a:ext cx="91" cy="106"/>
            </a:xfrm>
            <a:custGeom>
              <a:avLst/>
              <a:gdLst>
                <a:gd name="T0" fmla="*/ 0 w 637"/>
                <a:gd name="T1" fmla="*/ 122 h 742"/>
                <a:gd name="T2" fmla="*/ 38 w 637"/>
                <a:gd name="T3" fmla="*/ 249 h 742"/>
                <a:gd name="T4" fmla="*/ 142 w 637"/>
                <a:gd name="T5" fmla="*/ 232 h 742"/>
                <a:gd name="T6" fmla="*/ 215 w 637"/>
                <a:gd name="T7" fmla="*/ 510 h 742"/>
                <a:gd name="T8" fmla="*/ 101 w 637"/>
                <a:gd name="T9" fmla="*/ 552 h 742"/>
                <a:gd name="T10" fmla="*/ 165 w 637"/>
                <a:gd name="T11" fmla="*/ 742 h 742"/>
                <a:gd name="T12" fmla="*/ 388 w 637"/>
                <a:gd name="T13" fmla="*/ 653 h 742"/>
                <a:gd name="T14" fmla="*/ 637 w 637"/>
                <a:gd name="T15" fmla="*/ 425 h 742"/>
                <a:gd name="T16" fmla="*/ 282 w 637"/>
                <a:gd name="T17" fmla="*/ 439 h 742"/>
                <a:gd name="T18" fmla="*/ 557 w 637"/>
                <a:gd name="T19" fmla="*/ 202 h 742"/>
                <a:gd name="T20" fmla="*/ 241 w 637"/>
                <a:gd name="T21" fmla="*/ 182 h 742"/>
                <a:gd name="T22" fmla="*/ 536 w 637"/>
                <a:gd name="T23" fmla="*/ 0 h 742"/>
                <a:gd name="T24" fmla="*/ 257 w 637"/>
                <a:gd name="T25" fmla="*/ 21 h 742"/>
                <a:gd name="T26" fmla="*/ 0 w 637"/>
                <a:gd name="T27" fmla="*/ 122 h 742"/>
                <a:gd name="T28" fmla="*/ 0 w 637"/>
                <a:gd name="T29" fmla="*/ 1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742">
                  <a:moveTo>
                    <a:pt x="0" y="122"/>
                  </a:moveTo>
                  <a:lnTo>
                    <a:pt x="38" y="249"/>
                  </a:lnTo>
                  <a:lnTo>
                    <a:pt x="142" y="232"/>
                  </a:lnTo>
                  <a:lnTo>
                    <a:pt x="215" y="510"/>
                  </a:lnTo>
                  <a:lnTo>
                    <a:pt x="101" y="552"/>
                  </a:lnTo>
                  <a:lnTo>
                    <a:pt x="165" y="742"/>
                  </a:lnTo>
                  <a:lnTo>
                    <a:pt x="388" y="653"/>
                  </a:lnTo>
                  <a:lnTo>
                    <a:pt x="637" y="425"/>
                  </a:lnTo>
                  <a:lnTo>
                    <a:pt x="282" y="439"/>
                  </a:lnTo>
                  <a:lnTo>
                    <a:pt x="557" y="202"/>
                  </a:lnTo>
                  <a:lnTo>
                    <a:pt x="241" y="182"/>
                  </a:lnTo>
                  <a:lnTo>
                    <a:pt x="536" y="0"/>
                  </a:lnTo>
                  <a:lnTo>
                    <a:pt x="257" y="2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4" name="Freeform 246"/>
            <p:cNvSpPr>
              <a:spLocks/>
            </p:cNvSpPr>
            <p:nvPr/>
          </p:nvSpPr>
          <p:spPr bwMode="auto">
            <a:xfrm>
              <a:off x="3819" y="2905"/>
              <a:ext cx="202" cy="87"/>
            </a:xfrm>
            <a:custGeom>
              <a:avLst/>
              <a:gdLst>
                <a:gd name="T0" fmla="*/ 25 w 1418"/>
                <a:gd name="T1" fmla="*/ 421 h 611"/>
                <a:gd name="T2" fmla="*/ 0 w 1418"/>
                <a:gd name="T3" fmla="*/ 471 h 611"/>
                <a:gd name="T4" fmla="*/ 127 w 1418"/>
                <a:gd name="T5" fmla="*/ 611 h 611"/>
                <a:gd name="T6" fmla="*/ 245 w 1418"/>
                <a:gd name="T7" fmla="*/ 434 h 611"/>
                <a:gd name="T8" fmla="*/ 397 w 1418"/>
                <a:gd name="T9" fmla="*/ 589 h 611"/>
                <a:gd name="T10" fmla="*/ 548 w 1418"/>
                <a:gd name="T11" fmla="*/ 333 h 611"/>
                <a:gd name="T12" fmla="*/ 684 w 1418"/>
                <a:gd name="T13" fmla="*/ 492 h 611"/>
                <a:gd name="T14" fmla="*/ 857 w 1418"/>
                <a:gd name="T15" fmla="*/ 239 h 611"/>
                <a:gd name="T16" fmla="*/ 966 w 1418"/>
                <a:gd name="T17" fmla="*/ 404 h 611"/>
                <a:gd name="T18" fmla="*/ 1127 w 1418"/>
                <a:gd name="T19" fmla="*/ 152 h 611"/>
                <a:gd name="T20" fmla="*/ 1266 w 1418"/>
                <a:gd name="T21" fmla="*/ 303 h 611"/>
                <a:gd name="T22" fmla="*/ 1418 w 1418"/>
                <a:gd name="T23" fmla="*/ 42 h 611"/>
                <a:gd name="T24" fmla="*/ 1380 w 1418"/>
                <a:gd name="T25" fmla="*/ 0 h 611"/>
                <a:gd name="T26" fmla="*/ 25 w 1418"/>
                <a:gd name="T27" fmla="*/ 421 h 611"/>
                <a:gd name="T28" fmla="*/ 25 w 1418"/>
                <a:gd name="T29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8" h="611">
                  <a:moveTo>
                    <a:pt x="25" y="421"/>
                  </a:moveTo>
                  <a:lnTo>
                    <a:pt x="0" y="471"/>
                  </a:lnTo>
                  <a:lnTo>
                    <a:pt x="127" y="611"/>
                  </a:lnTo>
                  <a:lnTo>
                    <a:pt x="245" y="434"/>
                  </a:lnTo>
                  <a:lnTo>
                    <a:pt x="397" y="589"/>
                  </a:lnTo>
                  <a:lnTo>
                    <a:pt x="548" y="333"/>
                  </a:lnTo>
                  <a:lnTo>
                    <a:pt x="684" y="492"/>
                  </a:lnTo>
                  <a:lnTo>
                    <a:pt x="857" y="239"/>
                  </a:lnTo>
                  <a:lnTo>
                    <a:pt x="966" y="404"/>
                  </a:lnTo>
                  <a:lnTo>
                    <a:pt x="1127" y="152"/>
                  </a:lnTo>
                  <a:lnTo>
                    <a:pt x="1266" y="303"/>
                  </a:lnTo>
                  <a:lnTo>
                    <a:pt x="1418" y="42"/>
                  </a:lnTo>
                  <a:lnTo>
                    <a:pt x="1380" y="0"/>
                  </a:lnTo>
                  <a:lnTo>
                    <a:pt x="25" y="421"/>
                  </a:lnTo>
                  <a:lnTo>
                    <a:pt x="25" y="42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5" name="Freeform 247"/>
            <p:cNvSpPr>
              <a:spLocks/>
            </p:cNvSpPr>
            <p:nvPr/>
          </p:nvSpPr>
          <p:spPr bwMode="auto">
            <a:xfrm>
              <a:off x="3814" y="2857"/>
              <a:ext cx="223" cy="80"/>
            </a:xfrm>
            <a:custGeom>
              <a:avLst/>
              <a:gdLst>
                <a:gd name="T0" fmla="*/ 32 w 1564"/>
                <a:gd name="T1" fmla="*/ 467 h 563"/>
                <a:gd name="T2" fmla="*/ 0 w 1564"/>
                <a:gd name="T3" fmla="*/ 563 h 563"/>
                <a:gd name="T4" fmla="*/ 1564 w 1564"/>
                <a:gd name="T5" fmla="*/ 39 h 563"/>
                <a:gd name="T6" fmla="*/ 1478 w 1564"/>
                <a:gd name="T7" fmla="*/ 0 h 563"/>
                <a:gd name="T8" fmla="*/ 32 w 1564"/>
                <a:gd name="T9" fmla="*/ 467 h 563"/>
                <a:gd name="T10" fmla="*/ 32 w 1564"/>
                <a:gd name="T11" fmla="*/ 46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4" h="563">
                  <a:moveTo>
                    <a:pt x="32" y="467"/>
                  </a:moveTo>
                  <a:lnTo>
                    <a:pt x="0" y="563"/>
                  </a:lnTo>
                  <a:lnTo>
                    <a:pt x="1564" y="39"/>
                  </a:lnTo>
                  <a:lnTo>
                    <a:pt x="1478" y="0"/>
                  </a:lnTo>
                  <a:lnTo>
                    <a:pt x="32" y="467"/>
                  </a:lnTo>
                  <a:lnTo>
                    <a:pt x="32" y="46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6" name="Freeform 248"/>
            <p:cNvSpPr>
              <a:spLocks/>
            </p:cNvSpPr>
            <p:nvPr/>
          </p:nvSpPr>
          <p:spPr bwMode="auto">
            <a:xfrm>
              <a:off x="4121" y="2745"/>
              <a:ext cx="136" cy="210"/>
            </a:xfrm>
            <a:custGeom>
              <a:avLst/>
              <a:gdLst>
                <a:gd name="T0" fmla="*/ 0 w 955"/>
                <a:gd name="T1" fmla="*/ 104 h 1464"/>
                <a:gd name="T2" fmla="*/ 254 w 955"/>
                <a:gd name="T3" fmla="*/ 100 h 1464"/>
                <a:gd name="T4" fmla="*/ 395 w 955"/>
                <a:gd name="T5" fmla="*/ 126 h 1464"/>
                <a:gd name="T6" fmla="*/ 514 w 955"/>
                <a:gd name="T7" fmla="*/ 168 h 1464"/>
                <a:gd name="T8" fmla="*/ 646 w 955"/>
                <a:gd name="T9" fmla="*/ 254 h 1464"/>
                <a:gd name="T10" fmla="*/ 746 w 955"/>
                <a:gd name="T11" fmla="*/ 375 h 1464"/>
                <a:gd name="T12" fmla="*/ 809 w 955"/>
                <a:gd name="T13" fmla="*/ 490 h 1464"/>
                <a:gd name="T14" fmla="*/ 851 w 955"/>
                <a:gd name="T15" fmla="*/ 626 h 1464"/>
                <a:gd name="T16" fmla="*/ 859 w 955"/>
                <a:gd name="T17" fmla="*/ 775 h 1464"/>
                <a:gd name="T18" fmla="*/ 828 w 955"/>
                <a:gd name="T19" fmla="*/ 916 h 1464"/>
                <a:gd name="T20" fmla="*/ 782 w 955"/>
                <a:gd name="T21" fmla="*/ 1039 h 1464"/>
                <a:gd name="T22" fmla="*/ 710 w 955"/>
                <a:gd name="T23" fmla="*/ 1138 h 1464"/>
                <a:gd name="T24" fmla="*/ 609 w 955"/>
                <a:gd name="T25" fmla="*/ 1233 h 1464"/>
                <a:gd name="T26" fmla="*/ 514 w 955"/>
                <a:gd name="T27" fmla="*/ 1310 h 1464"/>
                <a:gd name="T28" fmla="*/ 395 w 955"/>
                <a:gd name="T29" fmla="*/ 1356 h 1464"/>
                <a:gd name="T30" fmla="*/ 291 w 955"/>
                <a:gd name="T31" fmla="*/ 1383 h 1464"/>
                <a:gd name="T32" fmla="*/ 241 w 955"/>
                <a:gd name="T33" fmla="*/ 1464 h 1464"/>
                <a:gd name="T34" fmla="*/ 583 w 955"/>
                <a:gd name="T35" fmla="*/ 1402 h 1464"/>
                <a:gd name="T36" fmla="*/ 836 w 955"/>
                <a:gd name="T37" fmla="*/ 1197 h 1464"/>
                <a:gd name="T38" fmla="*/ 955 w 955"/>
                <a:gd name="T39" fmla="*/ 825 h 1464"/>
                <a:gd name="T40" fmla="*/ 915 w 955"/>
                <a:gd name="T41" fmla="*/ 485 h 1464"/>
                <a:gd name="T42" fmla="*/ 778 w 955"/>
                <a:gd name="T43" fmla="*/ 217 h 1464"/>
                <a:gd name="T44" fmla="*/ 400 w 955"/>
                <a:gd name="T45" fmla="*/ 40 h 1464"/>
                <a:gd name="T46" fmla="*/ 200 w 955"/>
                <a:gd name="T47" fmla="*/ 0 h 1464"/>
                <a:gd name="T48" fmla="*/ 0 w 955"/>
                <a:gd name="T49" fmla="*/ 104 h 1464"/>
                <a:gd name="T50" fmla="*/ 0 w 955"/>
                <a:gd name="T51" fmla="*/ 104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5" h="1464">
                  <a:moveTo>
                    <a:pt x="0" y="104"/>
                  </a:moveTo>
                  <a:lnTo>
                    <a:pt x="254" y="100"/>
                  </a:lnTo>
                  <a:lnTo>
                    <a:pt x="395" y="126"/>
                  </a:lnTo>
                  <a:lnTo>
                    <a:pt x="514" y="168"/>
                  </a:lnTo>
                  <a:lnTo>
                    <a:pt x="646" y="254"/>
                  </a:lnTo>
                  <a:lnTo>
                    <a:pt x="746" y="375"/>
                  </a:lnTo>
                  <a:lnTo>
                    <a:pt x="809" y="490"/>
                  </a:lnTo>
                  <a:lnTo>
                    <a:pt x="851" y="626"/>
                  </a:lnTo>
                  <a:lnTo>
                    <a:pt x="859" y="775"/>
                  </a:lnTo>
                  <a:lnTo>
                    <a:pt x="828" y="916"/>
                  </a:lnTo>
                  <a:lnTo>
                    <a:pt x="782" y="1039"/>
                  </a:lnTo>
                  <a:lnTo>
                    <a:pt x="710" y="1138"/>
                  </a:lnTo>
                  <a:lnTo>
                    <a:pt x="609" y="1233"/>
                  </a:lnTo>
                  <a:lnTo>
                    <a:pt x="514" y="1310"/>
                  </a:lnTo>
                  <a:lnTo>
                    <a:pt x="395" y="1356"/>
                  </a:lnTo>
                  <a:lnTo>
                    <a:pt x="291" y="1383"/>
                  </a:lnTo>
                  <a:lnTo>
                    <a:pt x="241" y="1464"/>
                  </a:lnTo>
                  <a:lnTo>
                    <a:pt x="583" y="1402"/>
                  </a:lnTo>
                  <a:lnTo>
                    <a:pt x="836" y="1197"/>
                  </a:lnTo>
                  <a:lnTo>
                    <a:pt x="955" y="825"/>
                  </a:lnTo>
                  <a:lnTo>
                    <a:pt x="915" y="485"/>
                  </a:lnTo>
                  <a:lnTo>
                    <a:pt x="778" y="217"/>
                  </a:lnTo>
                  <a:lnTo>
                    <a:pt x="400" y="40"/>
                  </a:lnTo>
                  <a:lnTo>
                    <a:pt x="200" y="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7" name="Freeform 249"/>
            <p:cNvSpPr>
              <a:spLocks/>
            </p:cNvSpPr>
            <p:nvPr/>
          </p:nvSpPr>
          <p:spPr bwMode="auto">
            <a:xfrm>
              <a:off x="3792" y="2792"/>
              <a:ext cx="291" cy="230"/>
            </a:xfrm>
            <a:custGeom>
              <a:avLst/>
              <a:gdLst>
                <a:gd name="T0" fmla="*/ 127 w 2034"/>
                <a:gd name="T1" fmla="*/ 1121 h 1607"/>
                <a:gd name="T2" fmla="*/ 200 w 2034"/>
                <a:gd name="T3" fmla="*/ 950 h 1607"/>
                <a:gd name="T4" fmla="*/ 1679 w 2034"/>
                <a:gd name="T5" fmla="*/ 461 h 1607"/>
                <a:gd name="T6" fmla="*/ 1630 w 2034"/>
                <a:gd name="T7" fmla="*/ 307 h 1607"/>
                <a:gd name="T8" fmla="*/ 1952 w 2034"/>
                <a:gd name="T9" fmla="*/ 198 h 1607"/>
                <a:gd name="T10" fmla="*/ 2034 w 2034"/>
                <a:gd name="T11" fmla="*/ 0 h 1607"/>
                <a:gd name="T12" fmla="*/ 1508 w 2034"/>
                <a:gd name="T13" fmla="*/ 179 h 1607"/>
                <a:gd name="T14" fmla="*/ 1562 w 2034"/>
                <a:gd name="T15" fmla="*/ 374 h 1607"/>
                <a:gd name="T16" fmla="*/ 127 w 2034"/>
                <a:gd name="T17" fmla="*/ 852 h 1607"/>
                <a:gd name="T18" fmla="*/ 0 w 2034"/>
                <a:gd name="T19" fmla="*/ 1139 h 1607"/>
                <a:gd name="T20" fmla="*/ 103 w 2034"/>
                <a:gd name="T21" fmla="*/ 1422 h 1607"/>
                <a:gd name="T22" fmla="*/ 325 w 2034"/>
                <a:gd name="T23" fmla="*/ 1607 h 1607"/>
                <a:gd name="T24" fmla="*/ 335 w 2034"/>
                <a:gd name="T25" fmla="*/ 1463 h 1607"/>
                <a:gd name="T26" fmla="*/ 182 w 2034"/>
                <a:gd name="T27" fmla="*/ 1325 h 1607"/>
                <a:gd name="T28" fmla="*/ 127 w 2034"/>
                <a:gd name="T29" fmla="*/ 1121 h 1607"/>
                <a:gd name="T30" fmla="*/ 127 w 2034"/>
                <a:gd name="T31" fmla="*/ 112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4" h="1607">
                  <a:moveTo>
                    <a:pt x="127" y="1121"/>
                  </a:moveTo>
                  <a:lnTo>
                    <a:pt x="200" y="950"/>
                  </a:lnTo>
                  <a:lnTo>
                    <a:pt x="1679" y="461"/>
                  </a:lnTo>
                  <a:lnTo>
                    <a:pt x="1630" y="307"/>
                  </a:lnTo>
                  <a:lnTo>
                    <a:pt x="1952" y="198"/>
                  </a:lnTo>
                  <a:lnTo>
                    <a:pt x="2034" y="0"/>
                  </a:lnTo>
                  <a:lnTo>
                    <a:pt x="1508" y="179"/>
                  </a:lnTo>
                  <a:lnTo>
                    <a:pt x="1562" y="374"/>
                  </a:lnTo>
                  <a:lnTo>
                    <a:pt x="127" y="852"/>
                  </a:lnTo>
                  <a:lnTo>
                    <a:pt x="0" y="1139"/>
                  </a:lnTo>
                  <a:lnTo>
                    <a:pt x="103" y="1422"/>
                  </a:lnTo>
                  <a:lnTo>
                    <a:pt x="325" y="1607"/>
                  </a:lnTo>
                  <a:lnTo>
                    <a:pt x="335" y="1463"/>
                  </a:lnTo>
                  <a:lnTo>
                    <a:pt x="182" y="1325"/>
                  </a:lnTo>
                  <a:lnTo>
                    <a:pt x="127" y="1121"/>
                  </a:lnTo>
                  <a:lnTo>
                    <a:pt x="127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8" name="Freeform 250"/>
            <p:cNvSpPr>
              <a:spLocks/>
            </p:cNvSpPr>
            <p:nvPr/>
          </p:nvSpPr>
          <p:spPr bwMode="auto">
            <a:xfrm>
              <a:off x="3833" y="2912"/>
              <a:ext cx="270" cy="110"/>
            </a:xfrm>
            <a:custGeom>
              <a:avLst/>
              <a:gdLst>
                <a:gd name="T0" fmla="*/ 0 w 1886"/>
                <a:gd name="T1" fmla="*/ 631 h 768"/>
                <a:gd name="T2" fmla="*/ 156 w 1886"/>
                <a:gd name="T3" fmla="*/ 431 h 768"/>
                <a:gd name="T4" fmla="*/ 286 w 1886"/>
                <a:gd name="T5" fmla="*/ 580 h 768"/>
                <a:gd name="T6" fmla="*/ 453 w 1886"/>
                <a:gd name="T7" fmla="*/ 318 h 768"/>
                <a:gd name="T8" fmla="*/ 580 w 1886"/>
                <a:gd name="T9" fmla="*/ 490 h 768"/>
                <a:gd name="T10" fmla="*/ 749 w 1886"/>
                <a:gd name="T11" fmla="*/ 218 h 768"/>
                <a:gd name="T12" fmla="*/ 863 w 1886"/>
                <a:gd name="T13" fmla="*/ 403 h 768"/>
                <a:gd name="T14" fmla="*/ 1024 w 1886"/>
                <a:gd name="T15" fmla="*/ 122 h 768"/>
                <a:gd name="T16" fmla="*/ 1168 w 1886"/>
                <a:gd name="T17" fmla="*/ 308 h 768"/>
                <a:gd name="T18" fmla="*/ 1334 w 1886"/>
                <a:gd name="T19" fmla="*/ 44 h 768"/>
                <a:gd name="T20" fmla="*/ 1465 w 1886"/>
                <a:gd name="T21" fmla="*/ 0 h 768"/>
                <a:gd name="T22" fmla="*/ 1529 w 1886"/>
                <a:gd name="T23" fmla="*/ 188 h 768"/>
                <a:gd name="T24" fmla="*/ 1822 w 1886"/>
                <a:gd name="T25" fmla="*/ 59 h 768"/>
                <a:gd name="T26" fmla="*/ 1886 w 1886"/>
                <a:gd name="T27" fmla="*/ 206 h 768"/>
                <a:gd name="T28" fmla="*/ 1465 w 1886"/>
                <a:gd name="T29" fmla="*/ 380 h 768"/>
                <a:gd name="T30" fmla="*/ 1391 w 1886"/>
                <a:gd name="T31" fmla="*/ 135 h 768"/>
                <a:gd name="T32" fmla="*/ 1177 w 1886"/>
                <a:gd name="T33" fmla="*/ 499 h 768"/>
                <a:gd name="T34" fmla="*/ 1028 w 1886"/>
                <a:gd name="T35" fmla="*/ 299 h 768"/>
                <a:gd name="T36" fmla="*/ 872 w 1886"/>
                <a:gd name="T37" fmla="*/ 599 h 768"/>
                <a:gd name="T38" fmla="*/ 745 w 1886"/>
                <a:gd name="T39" fmla="*/ 389 h 768"/>
                <a:gd name="T40" fmla="*/ 596 w 1886"/>
                <a:gd name="T41" fmla="*/ 663 h 768"/>
                <a:gd name="T42" fmla="*/ 470 w 1886"/>
                <a:gd name="T43" fmla="*/ 480 h 768"/>
                <a:gd name="T44" fmla="*/ 317 w 1886"/>
                <a:gd name="T45" fmla="*/ 763 h 768"/>
                <a:gd name="T46" fmla="*/ 161 w 1886"/>
                <a:gd name="T47" fmla="*/ 576 h 768"/>
                <a:gd name="T48" fmla="*/ 37 w 1886"/>
                <a:gd name="T49" fmla="*/ 768 h 768"/>
                <a:gd name="T50" fmla="*/ 0 w 1886"/>
                <a:gd name="T51" fmla="*/ 631 h 768"/>
                <a:gd name="T52" fmla="*/ 0 w 1886"/>
                <a:gd name="T53" fmla="*/ 63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6" h="768">
                  <a:moveTo>
                    <a:pt x="0" y="631"/>
                  </a:moveTo>
                  <a:lnTo>
                    <a:pt x="156" y="431"/>
                  </a:lnTo>
                  <a:lnTo>
                    <a:pt x="286" y="580"/>
                  </a:lnTo>
                  <a:lnTo>
                    <a:pt x="453" y="318"/>
                  </a:lnTo>
                  <a:lnTo>
                    <a:pt x="580" y="490"/>
                  </a:lnTo>
                  <a:lnTo>
                    <a:pt x="749" y="218"/>
                  </a:lnTo>
                  <a:lnTo>
                    <a:pt x="863" y="403"/>
                  </a:lnTo>
                  <a:lnTo>
                    <a:pt x="1024" y="122"/>
                  </a:lnTo>
                  <a:lnTo>
                    <a:pt x="1168" y="308"/>
                  </a:lnTo>
                  <a:lnTo>
                    <a:pt x="1334" y="44"/>
                  </a:lnTo>
                  <a:lnTo>
                    <a:pt x="1465" y="0"/>
                  </a:lnTo>
                  <a:lnTo>
                    <a:pt x="1529" y="188"/>
                  </a:lnTo>
                  <a:lnTo>
                    <a:pt x="1822" y="59"/>
                  </a:lnTo>
                  <a:lnTo>
                    <a:pt x="1886" y="206"/>
                  </a:lnTo>
                  <a:lnTo>
                    <a:pt x="1465" y="380"/>
                  </a:lnTo>
                  <a:lnTo>
                    <a:pt x="1391" y="135"/>
                  </a:lnTo>
                  <a:lnTo>
                    <a:pt x="1177" y="499"/>
                  </a:lnTo>
                  <a:lnTo>
                    <a:pt x="1028" y="299"/>
                  </a:lnTo>
                  <a:lnTo>
                    <a:pt x="872" y="599"/>
                  </a:lnTo>
                  <a:lnTo>
                    <a:pt x="745" y="389"/>
                  </a:lnTo>
                  <a:lnTo>
                    <a:pt x="596" y="663"/>
                  </a:lnTo>
                  <a:lnTo>
                    <a:pt x="470" y="480"/>
                  </a:lnTo>
                  <a:lnTo>
                    <a:pt x="317" y="763"/>
                  </a:lnTo>
                  <a:lnTo>
                    <a:pt x="161" y="576"/>
                  </a:lnTo>
                  <a:lnTo>
                    <a:pt x="37" y="768"/>
                  </a:lnTo>
                  <a:lnTo>
                    <a:pt x="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9" name="Freeform 251"/>
            <p:cNvSpPr>
              <a:spLocks/>
            </p:cNvSpPr>
            <p:nvPr/>
          </p:nvSpPr>
          <p:spPr bwMode="auto">
            <a:xfrm>
              <a:off x="4057" y="2735"/>
              <a:ext cx="212" cy="232"/>
            </a:xfrm>
            <a:custGeom>
              <a:avLst/>
              <a:gdLst>
                <a:gd name="T0" fmla="*/ 197 w 1482"/>
                <a:gd name="T1" fmla="*/ 1445 h 1621"/>
                <a:gd name="T2" fmla="*/ 343 w 1482"/>
                <a:gd name="T3" fmla="*/ 1530 h 1621"/>
                <a:gd name="T4" fmla="*/ 526 w 1482"/>
                <a:gd name="T5" fmla="*/ 1601 h 1621"/>
                <a:gd name="T6" fmla="*/ 720 w 1482"/>
                <a:gd name="T7" fmla="*/ 1621 h 1621"/>
                <a:gd name="T8" fmla="*/ 913 w 1482"/>
                <a:gd name="T9" fmla="*/ 1593 h 1621"/>
                <a:gd name="T10" fmla="*/ 1094 w 1482"/>
                <a:gd name="T11" fmla="*/ 1514 h 1621"/>
                <a:gd name="T12" fmla="*/ 1249 w 1482"/>
                <a:gd name="T13" fmla="*/ 1391 h 1621"/>
                <a:gd name="T14" fmla="*/ 1370 w 1482"/>
                <a:gd name="T15" fmla="*/ 1230 h 1621"/>
                <a:gd name="T16" fmla="*/ 1450 w 1482"/>
                <a:gd name="T17" fmla="*/ 1046 h 1621"/>
                <a:gd name="T18" fmla="*/ 1482 w 1482"/>
                <a:gd name="T19" fmla="*/ 845 h 1621"/>
                <a:gd name="T20" fmla="*/ 1465 w 1482"/>
                <a:gd name="T21" fmla="*/ 643 h 1621"/>
                <a:gd name="T22" fmla="*/ 1401 w 1482"/>
                <a:gd name="T23" fmla="*/ 450 h 1621"/>
                <a:gd name="T24" fmla="*/ 1293 w 1482"/>
                <a:gd name="T25" fmla="*/ 281 h 1621"/>
                <a:gd name="T26" fmla="*/ 1148 w 1482"/>
                <a:gd name="T27" fmla="*/ 145 h 1621"/>
                <a:gd name="T28" fmla="*/ 975 w 1482"/>
                <a:gd name="T29" fmla="*/ 51 h 1621"/>
                <a:gd name="T30" fmla="*/ 785 w 1482"/>
                <a:gd name="T31" fmla="*/ 4 h 1621"/>
                <a:gd name="T32" fmla="*/ 590 w 1482"/>
                <a:gd name="T33" fmla="*/ 9 h 1621"/>
                <a:gd name="T34" fmla="*/ 402 w 1482"/>
                <a:gd name="T35" fmla="*/ 64 h 1621"/>
                <a:gd name="T36" fmla="*/ 233 w 1482"/>
                <a:gd name="T37" fmla="*/ 165 h 1621"/>
                <a:gd name="T38" fmla="*/ 94 w 1482"/>
                <a:gd name="T39" fmla="*/ 308 h 1621"/>
                <a:gd name="T40" fmla="*/ 0 w 1482"/>
                <a:gd name="T41" fmla="*/ 465 h 1621"/>
                <a:gd name="T42" fmla="*/ 192 w 1482"/>
                <a:gd name="T43" fmla="*/ 404 h 1621"/>
                <a:gd name="T44" fmla="*/ 305 w 1482"/>
                <a:gd name="T45" fmla="*/ 283 h 1621"/>
                <a:gd name="T46" fmla="*/ 441 w 1482"/>
                <a:gd name="T47" fmla="*/ 196 h 1621"/>
                <a:gd name="T48" fmla="*/ 597 w 1482"/>
                <a:gd name="T49" fmla="*/ 146 h 1621"/>
                <a:gd name="T50" fmla="*/ 758 w 1482"/>
                <a:gd name="T51" fmla="*/ 138 h 1621"/>
                <a:gd name="T52" fmla="*/ 915 w 1482"/>
                <a:gd name="T53" fmla="*/ 172 h 1621"/>
                <a:gd name="T54" fmla="*/ 1060 w 1482"/>
                <a:gd name="T55" fmla="*/ 246 h 1621"/>
                <a:gd name="T56" fmla="*/ 1183 w 1482"/>
                <a:gd name="T57" fmla="*/ 356 h 1621"/>
                <a:gd name="T58" fmla="*/ 1276 w 1482"/>
                <a:gd name="T59" fmla="*/ 493 h 1621"/>
                <a:gd name="T60" fmla="*/ 1333 w 1482"/>
                <a:gd name="T61" fmla="*/ 650 h 1621"/>
                <a:gd name="T62" fmla="*/ 1351 w 1482"/>
                <a:gd name="T63" fmla="*/ 817 h 1621"/>
                <a:gd name="T64" fmla="*/ 1328 w 1482"/>
                <a:gd name="T65" fmla="*/ 984 h 1621"/>
                <a:gd name="T66" fmla="*/ 1266 w 1482"/>
                <a:gd name="T67" fmla="*/ 1139 h 1621"/>
                <a:gd name="T68" fmla="*/ 1169 w 1482"/>
                <a:gd name="T69" fmla="*/ 1274 h 1621"/>
                <a:gd name="T70" fmla="*/ 1043 w 1482"/>
                <a:gd name="T71" fmla="*/ 1379 h 1621"/>
                <a:gd name="T72" fmla="*/ 895 w 1482"/>
                <a:gd name="T73" fmla="*/ 1448 h 1621"/>
                <a:gd name="T74" fmla="*/ 737 w 1482"/>
                <a:gd name="T75" fmla="*/ 1476 h 1621"/>
                <a:gd name="T76" fmla="*/ 576 w 1482"/>
                <a:gd name="T77" fmla="*/ 1463 h 1621"/>
                <a:gd name="T78" fmla="*/ 423 w 1482"/>
                <a:gd name="T79" fmla="*/ 1409 h 1621"/>
                <a:gd name="T80" fmla="*/ 288 w 1482"/>
                <a:gd name="T81" fmla="*/ 1317 h 1621"/>
                <a:gd name="T82" fmla="*/ 125 w 1482"/>
                <a:gd name="T83" fmla="*/ 137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2" h="1621">
                  <a:moveTo>
                    <a:pt x="125" y="1378"/>
                  </a:moveTo>
                  <a:lnTo>
                    <a:pt x="197" y="1445"/>
                  </a:lnTo>
                  <a:lnTo>
                    <a:pt x="259" y="1478"/>
                  </a:lnTo>
                  <a:lnTo>
                    <a:pt x="343" y="1530"/>
                  </a:lnTo>
                  <a:lnTo>
                    <a:pt x="433" y="1571"/>
                  </a:lnTo>
                  <a:lnTo>
                    <a:pt x="526" y="1601"/>
                  </a:lnTo>
                  <a:lnTo>
                    <a:pt x="622" y="1618"/>
                  </a:lnTo>
                  <a:lnTo>
                    <a:pt x="720" y="1621"/>
                  </a:lnTo>
                  <a:lnTo>
                    <a:pt x="817" y="1614"/>
                  </a:lnTo>
                  <a:lnTo>
                    <a:pt x="913" y="1593"/>
                  </a:lnTo>
                  <a:lnTo>
                    <a:pt x="1006" y="1559"/>
                  </a:lnTo>
                  <a:lnTo>
                    <a:pt x="1094" y="1514"/>
                  </a:lnTo>
                  <a:lnTo>
                    <a:pt x="1175" y="1457"/>
                  </a:lnTo>
                  <a:lnTo>
                    <a:pt x="1249" y="1391"/>
                  </a:lnTo>
                  <a:lnTo>
                    <a:pt x="1314" y="1314"/>
                  </a:lnTo>
                  <a:lnTo>
                    <a:pt x="1370" y="1230"/>
                  </a:lnTo>
                  <a:lnTo>
                    <a:pt x="1415" y="1140"/>
                  </a:lnTo>
                  <a:lnTo>
                    <a:pt x="1450" y="1046"/>
                  </a:lnTo>
                  <a:lnTo>
                    <a:pt x="1472" y="946"/>
                  </a:lnTo>
                  <a:lnTo>
                    <a:pt x="1482" y="845"/>
                  </a:lnTo>
                  <a:lnTo>
                    <a:pt x="1480" y="743"/>
                  </a:lnTo>
                  <a:lnTo>
                    <a:pt x="1465" y="643"/>
                  </a:lnTo>
                  <a:lnTo>
                    <a:pt x="1439" y="544"/>
                  </a:lnTo>
                  <a:lnTo>
                    <a:pt x="1401" y="450"/>
                  </a:lnTo>
                  <a:lnTo>
                    <a:pt x="1352" y="362"/>
                  </a:lnTo>
                  <a:lnTo>
                    <a:pt x="1293" y="281"/>
                  </a:lnTo>
                  <a:lnTo>
                    <a:pt x="1224" y="208"/>
                  </a:lnTo>
                  <a:lnTo>
                    <a:pt x="1148" y="145"/>
                  </a:lnTo>
                  <a:lnTo>
                    <a:pt x="1064" y="92"/>
                  </a:lnTo>
                  <a:lnTo>
                    <a:pt x="975" y="51"/>
                  </a:lnTo>
                  <a:lnTo>
                    <a:pt x="881" y="22"/>
                  </a:lnTo>
                  <a:lnTo>
                    <a:pt x="785" y="4"/>
                  </a:lnTo>
                  <a:lnTo>
                    <a:pt x="687" y="0"/>
                  </a:lnTo>
                  <a:lnTo>
                    <a:pt x="590" y="9"/>
                  </a:lnTo>
                  <a:lnTo>
                    <a:pt x="494" y="30"/>
                  </a:lnTo>
                  <a:lnTo>
                    <a:pt x="402" y="64"/>
                  </a:lnTo>
                  <a:lnTo>
                    <a:pt x="315" y="109"/>
                  </a:lnTo>
                  <a:lnTo>
                    <a:pt x="233" y="165"/>
                  </a:lnTo>
                  <a:lnTo>
                    <a:pt x="159" y="232"/>
                  </a:lnTo>
                  <a:lnTo>
                    <a:pt x="94" y="308"/>
                  </a:lnTo>
                  <a:lnTo>
                    <a:pt x="38" y="391"/>
                  </a:lnTo>
                  <a:lnTo>
                    <a:pt x="0" y="465"/>
                  </a:lnTo>
                  <a:lnTo>
                    <a:pt x="147" y="475"/>
                  </a:lnTo>
                  <a:lnTo>
                    <a:pt x="192" y="404"/>
                  </a:lnTo>
                  <a:lnTo>
                    <a:pt x="244" y="341"/>
                  </a:lnTo>
                  <a:lnTo>
                    <a:pt x="305" y="283"/>
                  </a:lnTo>
                  <a:lnTo>
                    <a:pt x="371" y="235"/>
                  </a:lnTo>
                  <a:lnTo>
                    <a:pt x="441" y="196"/>
                  </a:lnTo>
                  <a:lnTo>
                    <a:pt x="517" y="166"/>
                  </a:lnTo>
                  <a:lnTo>
                    <a:pt x="597" y="146"/>
                  </a:lnTo>
                  <a:lnTo>
                    <a:pt x="676" y="137"/>
                  </a:lnTo>
                  <a:lnTo>
                    <a:pt x="758" y="138"/>
                  </a:lnTo>
                  <a:lnTo>
                    <a:pt x="838" y="150"/>
                  </a:lnTo>
                  <a:lnTo>
                    <a:pt x="915" y="172"/>
                  </a:lnTo>
                  <a:lnTo>
                    <a:pt x="990" y="204"/>
                  </a:lnTo>
                  <a:lnTo>
                    <a:pt x="1060" y="246"/>
                  </a:lnTo>
                  <a:lnTo>
                    <a:pt x="1125" y="298"/>
                  </a:lnTo>
                  <a:lnTo>
                    <a:pt x="1183" y="356"/>
                  </a:lnTo>
                  <a:lnTo>
                    <a:pt x="1234" y="421"/>
                  </a:lnTo>
                  <a:lnTo>
                    <a:pt x="1276" y="493"/>
                  </a:lnTo>
                  <a:lnTo>
                    <a:pt x="1309" y="570"/>
                  </a:lnTo>
                  <a:lnTo>
                    <a:pt x="1333" y="650"/>
                  </a:lnTo>
                  <a:lnTo>
                    <a:pt x="1346" y="734"/>
                  </a:lnTo>
                  <a:lnTo>
                    <a:pt x="1351" y="817"/>
                  </a:lnTo>
                  <a:lnTo>
                    <a:pt x="1344" y="902"/>
                  </a:lnTo>
                  <a:lnTo>
                    <a:pt x="1328" y="984"/>
                  </a:lnTo>
                  <a:lnTo>
                    <a:pt x="1301" y="1063"/>
                  </a:lnTo>
                  <a:lnTo>
                    <a:pt x="1266" y="1139"/>
                  </a:lnTo>
                  <a:lnTo>
                    <a:pt x="1222" y="1209"/>
                  </a:lnTo>
                  <a:lnTo>
                    <a:pt x="1169" y="1274"/>
                  </a:lnTo>
                  <a:lnTo>
                    <a:pt x="1109" y="1330"/>
                  </a:lnTo>
                  <a:lnTo>
                    <a:pt x="1043" y="1379"/>
                  </a:lnTo>
                  <a:lnTo>
                    <a:pt x="972" y="1418"/>
                  </a:lnTo>
                  <a:lnTo>
                    <a:pt x="895" y="1448"/>
                  </a:lnTo>
                  <a:lnTo>
                    <a:pt x="817" y="1468"/>
                  </a:lnTo>
                  <a:lnTo>
                    <a:pt x="737" y="1476"/>
                  </a:lnTo>
                  <a:lnTo>
                    <a:pt x="656" y="1476"/>
                  </a:lnTo>
                  <a:lnTo>
                    <a:pt x="576" y="1463"/>
                  </a:lnTo>
                  <a:lnTo>
                    <a:pt x="498" y="1441"/>
                  </a:lnTo>
                  <a:lnTo>
                    <a:pt x="423" y="1409"/>
                  </a:lnTo>
                  <a:lnTo>
                    <a:pt x="353" y="1368"/>
                  </a:lnTo>
                  <a:lnTo>
                    <a:pt x="288" y="1317"/>
                  </a:lnTo>
                  <a:lnTo>
                    <a:pt x="254" y="1298"/>
                  </a:lnTo>
                  <a:lnTo>
                    <a:pt x="125" y="1378"/>
                  </a:lnTo>
                  <a:lnTo>
                    <a:pt x="125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40" name="Freeform 252"/>
            <p:cNvSpPr>
              <a:spLocks/>
            </p:cNvSpPr>
            <p:nvPr/>
          </p:nvSpPr>
          <p:spPr bwMode="auto">
            <a:xfrm>
              <a:off x="3816" y="2863"/>
              <a:ext cx="240" cy="121"/>
            </a:xfrm>
            <a:custGeom>
              <a:avLst/>
              <a:gdLst>
                <a:gd name="T0" fmla="*/ 0 w 1676"/>
                <a:gd name="T1" fmla="*/ 638 h 843"/>
                <a:gd name="T2" fmla="*/ 64 w 1676"/>
                <a:gd name="T3" fmla="*/ 528 h 843"/>
                <a:gd name="T4" fmla="*/ 1622 w 1676"/>
                <a:gd name="T5" fmla="*/ 0 h 843"/>
                <a:gd name="T6" fmla="*/ 1676 w 1676"/>
                <a:gd name="T7" fmla="*/ 216 h 843"/>
                <a:gd name="T8" fmla="*/ 1414 w 1676"/>
                <a:gd name="T9" fmla="*/ 310 h 843"/>
                <a:gd name="T10" fmla="*/ 1281 w 1676"/>
                <a:gd name="T11" fmla="*/ 534 h 843"/>
                <a:gd name="T12" fmla="*/ 1147 w 1676"/>
                <a:gd name="T13" fmla="*/ 386 h 843"/>
                <a:gd name="T14" fmla="*/ 991 w 1676"/>
                <a:gd name="T15" fmla="*/ 638 h 843"/>
                <a:gd name="T16" fmla="*/ 877 w 1676"/>
                <a:gd name="T17" fmla="*/ 474 h 843"/>
                <a:gd name="T18" fmla="*/ 696 w 1676"/>
                <a:gd name="T19" fmla="*/ 718 h 843"/>
                <a:gd name="T20" fmla="*/ 564 w 1676"/>
                <a:gd name="T21" fmla="*/ 563 h 843"/>
                <a:gd name="T22" fmla="*/ 399 w 1676"/>
                <a:gd name="T23" fmla="*/ 818 h 843"/>
                <a:gd name="T24" fmla="*/ 258 w 1676"/>
                <a:gd name="T25" fmla="*/ 663 h 843"/>
                <a:gd name="T26" fmla="*/ 136 w 1676"/>
                <a:gd name="T27" fmla="*/ 843 h 843"/>
                <a:gd name="T28" fmla="*/ 15 w 1676"/>
                <a:gd name="T29" fmla="*/ 713 h 843"/>
                <a:gd name="T30" fmla="*/ 1430 w 1676"/>
                <a:gd name="T31" fmla="*/ 232 h 843"/>
                <a:gd name="T32" fmla="*/ 1524 w 1676"/>
                <a:gd name="T33" fmla="*/ 99 h 843"/>
                <a:gd name="T34" fmla="*/ 0 w 1676"/>
                <a:gd name="T35" fmla="*/ 638 h 843"/>
                <a:gd name="T36" fmla="*/ 0 w 1676"/>
                <a:gd name="T37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6" h="843">
                  <a:moveTo>
                    <a:pt x="0" y="638"/>
                  </a:moveTo>
                  <a:lnTo>
                    <a:pt x="64" y="528"/>
                  </a:lnTo>
                  <a:lnTo>
                    <a:pt x="1622" y="0"/>
                  </a:lnTo>
                  <a:lnTo>
                    <a:pt x="1676" y="216"/>
                  </a:lnTo>
                  <a:lnTo>
                    <a:pt x="1414" y="310"/>
                  </a:lnTo>
                  <a:lnTo>
                    <a:pt x="1281" y="534"/>
                  </a:lnTo>
                  <a:lnTo>
                    <a:pt x="1147" y="386"/>
                  </a:lnTo>
                  <a:lnTo>
                    <a:pt x="991" y="638"/>
                  </a:lnTo>
                  <a:lnTo>
                    <a:pt x="877" y="474"/>
                  </a:lnTo>
                  <a:lnTo>
                    <a:pt x="696" y="718"/>
                  </a:lnTo>
                  <a:lnTo>
                    <a:pt x="564" y="563"/>
                  </a:lnTo>
                  <a:lnTo>
                    <a:pt x="399" y="818"/>
                  </a:lnTo>
                  <a:lnTo>
                    <a:pt x="258" y="663"/>
                  </a:lnTo>
                  <a:lnTo>
                    <a:pt x="136" y="843"/>
                  </a:lnTo>
                  <a:lnTo>
                    <a:pt x="15" y="713"/>
                  </a:lnTo>
                  <a:lnTo>
                    <a:pt x="1430" y="232"/>
                  </a:lnTo>
                  <a:lnTo>
                    <a:pt x="1524" y="99"/>
                  </a:lnTo>
                  <a:lnTo>
                    <a:pt x="0" y="63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41" name="Freeform 253"/>
            <p:cNvSpPr>
              <a:spLocks/>
            </p:cNvSpPr>
            <p:nvPr/>
          </p:nvSpPr>
          <p:spPr bwMode="auto">
            <a:xfrm>
              <a:off x="4078" y="2765"/>
              <a:ext cx="157" cy="167"/>
            </a:xfrm>
            <a:custGeom>
              <a:avLst/>
              <a:gdLst>
                <a:gd name="T0" fmla="*/ 1078 w 1102"/>
                <a:gd name="T1" fmla="*/ 412 h 1168"/>
                <a:gd name="T2" fmla="*/ 1102 w 1102"/>
                <a:gd name="T3" fmla="*/ 556 h 1168"/>
                <a:gd name="T4" fmla="*/ 1091 w 1102"/>
                <a:gd name="T5" fmla="*/ 701 h 1168"/>
                <a:gd name="T6" fmla="*/ 1046 w 1102"/>
                <a:gd name="T7" fmla="*/ 840 h 1168"/>
                <a:gd name="T8" fmla="*/ 969 w 1102"/>
                <a:gd name="T9" fmla="*/ 962 h 1168"/>
                <a:gd name="T10" fmla="*/ 865 w 1102"/>
                <a:gd name="T11" fmla="*/ 1061 h 1168"/>
                <a:gd name="T12" fmla="*/ 741 w 1102"/>
                <a:gd name="T13" fmla="*/ 1129 h 1168"/>
                <a:gd name="T14" fmla="*/ 605 w 1102"/>
                <a:gd name="T15" fmla="*/ 1163 h 1168"/>
                <a:gd name="T16" fmla="*/ 464 w 1102"/>
                <a:gd name="T17" fmla="*/ 1162 h 1168"/>
                <a:gd name="T18" fmla="*/ 328 w 1102"/>
                <a:gd name="T19" fmla="*/ 1124 h 1168"/>
                <a:gd name="T20" fmla="*/ 153 w 1102"/>
                <a:gd name="T21" fmla="*/ 1003 h 1168"/>
                <a:gd name="T22" fmla="*/ 19 w 1102"/>
                <a:gd name="T23" fmla="*/ 812 h 1168"/>
                <a:gd name="T24" fmla="*/ 0 w 1102"/>
                <a:gd name="T25" fmla="*/ 560 h 1168"/>
                <a:gd name="T26" fmla="*/ 31 w 1102"/>
                <a:gd name="T27" fmla="*/ 356 h 1168"/>
                <a:gd name="T28" fmla="*/ 126 w 1102"/>
                <a:gd name="T29" fmla="*/ 181 h 1168"/>
                <a:gd name="T30" fmla="*/ 280 w 1102"/>
                <a:gd name="T31" fmla="*/ 68 h 1168"/>
                <a:gd name="T32" fmla="*/ 411 w 1102"/>
                <a:gd name="T33" fmla="*/ 16 h 1168"/>
                <a:gd name="T34" fmla="*/ 551 w 1102"/>
                <a:gd name="T35" fmla="*/ 0 h 1168"/>
                <a:gd name="T36" fmla="*/ 690 w 1102"/>
                <a:gd name="T37" fmla="*/ 21 h 1168"/>
                <a:gd name="T38" fmla="*/ 820 w 1102"/>
                <a:gd name="T39" fmla="*/ 76 h 1168"/>
                <a:gd name="T40" fmla="*/ 932 w 1102"/>
                <a:gd name="T41" fmla="*/ 164 h 1168"/>
                <a:gd name="T42" fmla="*/ 1021 w 1102"/>
                <a:gd name="T43" fmla="*/ 278 h 1168"/>
                <a:gd name="T44" fmla="*/ 884 w 1102"/>
                <a:gd name="T45" fmla="*/ 374 h 1168"/>
                <a:gd name="T46" fmla="*/ 849 w 1102"/>
                <a:gd name="T47" fmla="*/ 338 h 1168"/>
                <a:gd name="T48" fmla="*/ 806 w 1102"/>
                <a:gd name="T49" fmla="*/ 314 h 1168"/>
                <a:gd name="T50" fmla="*/ 758 w 1102"/>
                <a:gd name="T51" fmla="*/ 301 h 1168"/>
                <a:gd name="T52" fmla="*/ 710 w 1102"/>
                <a:gd name="T53" fmla="*/ 300 h 1168"/>
                <a:gd name="T54" fmla="*/ 662 w 1102"/>
                <a:gd name="T55" fmla="*/ 313 h 1168"/>
                <a:gd name="T56" fmla="*/ 618 w 1102"/>
                <a:gd name="T57" fmla="*/ 337 h 1168"/>
                <a:gd name="T58" fmla="*/ 583 w 1102"/>
                <a:gd name="T59" fmla="*/ 371 h 1168"/>
                <a:gd name="T60" fmla="*/ 557 w 1102"/>
                <a:gd name="T61" fmla="*/ 415 h 1168"/>
                <a:gd name="T62" fmla="*/ 541 w 1102"/>
                <a:gd name="T63" fmla="*/ 464 h 1168"/>
                <a:gd name="T64" fmla="*/ 538 w 1102"/>
                <a:gd name="T65" fmla="*/ 514 h 1168"/>
                <a:gd name="T66" fmla="*/ 547 w 1102"/>
                <a:gd name="T67" fmla="*/ 565 h 1168"/>
                <a:gd name="T68" fmla="*/ 568 w 1102"/>
                <a:gd name="T69" fmla="*/ 611 h 1168"/>
                <a:gd name="T70" fmla="*/ 598 w 1102"/>
                <a:gd name="T71" fmla="*/ 650 h 1168"/>
                <a:gd name="T72" fmla="*/ 637 w 1102"/>
                <a:gd name="T73" fmla="*/ 680 h 1168"/>
                <a:gd name="T74" fmla="*/ 683 w 1102"/>
                <a:gd name="T75" fmla="*/ 700 h 1168"/>
                <a:gd name="T76" fmla="*/ 732 w 1102"/>
                <a:gd name="T77" fmla="*/ 706 h 1168"/>
                <a:gd name="T78" fmla="*/ 780 w 1102"/>
                <a:gd name="T79" fmla="*/ 700 h 1168"/>
                <a:gd name="T80" fmla="*/ 827 w 1102"/>
                <a:gd name="T81" fmla="*/ 681 h 1168"/>
                <a:gd name="T82" fmla="*/ 865 w 1102"/>
                <a:gd name="T83" fmla="*/ 651 h 1168"/>
                <a:gd name="T84" fmla="*/ 897 w 1102"/>
                <a:gd name="T85" fmla="*/ 613 h 1168"/>
                <a:gd name="T86" fmla="*/ 918 w 1102"/>
                <a:gd name="T87" fmla="*/ 567 h 1168"/>
                <a:gd name="T88" fmla="*/ 928 w 1102"/>
                <a:gd name="T89" fmla="*/ 516 h 1168"/>
                <a:gd name="T90" fmla="*/ 925 w 1102"/>
                <a:gd name="T91" fmla="*/ 466 h 1168"/>
                <a:gd name="T92" fmla="*/ 910 w 1102"/>
                <a:gd name="T93" fmla="*/ 416 h 1168"/>
                <a:gd name="T94" fmla="*/ 1056 w 1102"/>
                <a:gd name="T95" fmla="*/ 35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2" h="1168">
                  <a:moveTo>
                    <a:pt x="1056" y="353"/>
                  </a:moveTo>
                  <a:lnTo>
                    <a:pt x="1078" y="412"/>
                  </a:lnTo>
                  <a:lnTo>
                    <a:pt x="1095" y="483"/>
                  </a:lnTo>
                  <a:lnTo>
                    <a:pt x="1102" y="556"/>
                  </a:lnTo>
                  <a:lnTo>
                    <a:pt x="1101" y="629"/>
                  </a:lnTo>
                  <a:lnTo>
                    <a:pt x="1091" y="701"/>
                  </a:lnTo>
                  <a:lnTo>
                    <a:pt x="1072" y="772"/>
                  </a:lnTo>
                  <a:lnTo>
                    <a:pt x="1046" y="840"/>
                  </a:lnTo>
                  <a:lnTo>
                    <a:pt x="1011" y="904"/>
                  </a:lnTo>
                  <a:lnTo>
                    <a:pt x="969" y="962"/>
                  </a:lnTo>
                  <a:lnTo>
                    <a:pt x="920" y="1015"/>
                  </a:lnTo>
                  <a:lnTo>
                    <a:pt x="865" y="1061"/>
                  </a:lnTo>
                  <a:lnTo>
                    <a:pt x="805" y="1100"/>
                  </a:lnTo>
                  <a:lnTo>
                    <a:pt x="741" y="1129"/>
                  </a:lnTo>
                  <a:lnTo>
                    <a:pt x="673" y="1151"/>
                  </a:lnTo>
                  <a:lnTo>
                    <a:pt x="605" y="1163"/>
                  </a:lnTo>
                  <a:lnTo>
                    <a:pt x="533" y="1168"/>
                  </a:lnTo>
                  <a:lnTo>
                    <a:pt x="464" y="1162"/>
                  </a:lnTo>
                  <a:lnTo>
                    <a:pt x="396" y="1147"/>
                  </a:lnTo>
                  <a:lnTo>
                    <a:pt x="328" y="1124"/>
                  </a:lnTo>
                  <a:lnTo>
                    <a:pt x="586" y="971"/>
                  </a:lnTo>
                  <a:lnTo>
                    <a:pt x="153" y="1003"/>
                  </a:lnTo>
                  <a:lnTo>
                    <a:pt x="444" y="782"/>
                  </a:lnTo>
                  <a:lnTo>
                    <a:pt x="19" y="812"/>
                  </a:lnTo>
                  <a:lnTo>
                    <a:pt x="358" y="566"/>
                  </a:lnTo>
                  <a:lnTo>
                    <a:pt x="0" y="560"/>
                  </a:lnTo>
                  <a:lnTo>
                    <a:pt x="338" y="366"/>
                  </a:lnTo>
                  <a:lnTo>
                    <a:pt x="31" y="356"/>
                  </a:lnTo>
                  <a:lnTo>
                    <a:pt x="368" y="186"/>
                  </a:lnTo>
                  <a:lnTo>
                    <a:pt x="126" y="181"/>
                  </a:lnTo>
                  <a:lnTo>
                    <a:pt x="219" y="107"/>
                  </a:lnTo>
                  <a:lnTo>
                    <a:pt x="280" y="68"/>
                  </a:lnTo>
                  <a:lnTo>
                    <a:pt x="344" y="37"/>
                  </a:lnTo>
                  <a:lnTo>
                    <a:pt x="411" y="16"/>
                  </a:lnTo>
                  <a:lnTo>
                    <a:pt x="481" y="3"/>
                  </a:lnTo>
                  <a:lnTo>
                    <a:pt x="551" y="0"/>
                  </a:lnTo>
                  <a:lnTo>
                    <a:pt x="621" y="5"/>
                  </a:lnTo>
                  <a:lnTo>
                    <a:pt x="690" y="21"/>
                  </a:lnTo>
                  <a:lnTo>
                    <a:pt x="756" y="44"/>
                  </a:lnTo>
                  <a:lnTo>
                    <a:pt x="820" y="76"/>
                  </a:lnTo>
                  <a:lnTo>
                    <a:pt x="878" y="116"/>
                  </a:lnTo>
                  <a:lnTo>
                    <a:pt x="932" y="164"/>
                  </a:lnTo>
                  <a:lnTo>
                    <a:pt x="980" y="219"/>
                  </a:lnTo>
                  <a:lnTo>
                    <a:pt x="1021" y="278"/>
                  </a:lnTo>
                  <a:lnTo>
                    <a:pt x="898" y="394"/>
                  </a:lnTo>
                  <a:lnTo>
                    <a:pt x="884" y="374"/>
                  </a:lnTo>
                  <a:lnTo>
                    <a:pt x="867" y="355"/>
                  </a:lnTo>
                  <a:lnTo>
                    <a:pt x="849" y="338"/>
                  </a:lnTo>
                  <a:lnTo>
                    <a:pt x="828" y="325"/>
                  </a:lnTo>
                  <a:lnTo>
                    <a:pt x="806" y="314"/>
                  </a:lnTo>
                  <a:lnTo>
                    <a:pt x="783" y="306"/>
                  </a:lnTo>
                  <a:lnTo>
                    <a:pt x="758" y="301"/>
                  </a:lnTo>
                  <a:lnTo>
                    <a:pt x="734" y="299"/>
                  </a:lnTo>
                  <a:lnTo>
                    <a:pt x="710" y="300"/>
                  </a:lnTo>
                  <a:lnTo>
                    <a:pt x="686" y="305"/>
                  </a:lnTo>
                  <a:lnTo>
                    <a:pt x="662" y="313"/>
                  </a:lnTo>
                  <a:lnTo>
                    <a:pt x="640" y="324"/>
                  </a:lnTo>
                  <a:lnTo>
                    <a:pt x="618" y="337"/>
                  </a:lnTo>
                  <a:lnTo>
                    <a:pt x="600" y="354"/>
                  </a:lnTo>
                  <a:lnTo>
                    <a:pt x="583" y="371"/>
                  </a:lnTo>
                  <a:lnTo>
                    <a:pt x="569" y="392"/>
                  </a:lnTo>
                  <a:lnTo>
                    <a:pt x="557" y="415"/>
                  </a:lnTo>
                  <a:lnTo>
                    <a:pt x="547" y="438"/>
                  </a:lnTo>
                  <a:lnTo>
                    <a:pt x="541" y="464"/>
                  </a:lnTo>
                  <a:lnTo>
                    <a:pt x="538" y="489"/>
                  </a:lnTo>
                  <a:lnTo>
                    <a:pt x="538" y="514"/>
                  </a:lnTo>
                  <a:lnTo>
                    <a:pt x="540" y="539"/>
                  </a:lnTo>
                  <a:lnTo>
                    <a:pt x="547" y="565"/>
                  </a:lnTo>
                  <a:lnTo>
                    <a:pt x="555" y="588"/>
                  </a:lnTo>
                  <a:lnTo>
                    <a:pt x="568" y="611"/>
                  </a:lnTo>
                  <a:lnTo>
                    <a:pt x="582" y="632"/>
                  </a:lnTo>
                  <a:lnTo>
                    <a:pt x="598" y="650"/>
                  </a:lnTo>
                  <a:lnTo>
                    <a:pt x="617" y="667"/>
                  </a:lnTo>
                  <a:lnTo>
                    <a:pt x="637" y="680"/>
                  </a:lnTo>
                  <a:lnTo>
                    <a:pt x="659" y="691"/>
                  </a:lnTo>
                  <a:lnTo>
                    <a:pt x="683" y="700"/>
                  </a:lnTo>
                  <a:lnTo>
                    <a:pt x="708" y="704"/>
                  </a:lnTo>
                  <a:lnTo>
                    <a:pt x="732" y="706"/>
                  </a:lnTo>
                  <a:lnTo>
                    <a:pt x="756" y="704"/>
                  </a:lnTo>
                  <a:lnTo>
                    <a:pt x="780" y="700"/>
                  </a:lnTo>
                  <a:lnTo>
                    <a:pt x="804" y="692"/>
                  </a:lnTo>
                  <a:lnTo>
                    <a:pt x="827" y="681"/>
                  </a:lnTo>
                  <a:lnTo>
                    <a:pt x="847" y="668"/>
                  </a:lnTo>
                  <a:lnTo>
                    <a:pt x="865" y="651"/>
                  </a:lnTo>
                  <a:lnTo>
                    <a:pt x="883" y="633"/>
                  </a:lnTo>
                  <a:lnTo>
                    <a:pt x="897" y="613"/>
                  </a:lnTo>
                  <a:lnTo>
                    <a:pt x="909" y="590"/>
                  </a:lnTo>
                  <a:lnTo>
                    <a:pt x="918" y="567"/>
                  </a:lnTo>
                  <a:lnTo>
                    <a:pt x="925" y="542"/>
                  </a:lnTo>
                  <a:lnTo>
                    <a:pt x="928" y="516"/>
                  </a:lnTo>
                  <a:lnTo>
                    <a:pt x="928" y="491"/>
                  </a:lnTo>
                  <a:lnTo>
                    <a:pt x="925" y="466"/>
                  </a:lnTo>
                  <a:lnTo>
                    <a:pt x="919" y="441"/>
                  </a:lnTo>
                  <a:lnTo>
                    <a:pt x="910" y="416"/>
                  </a:lnTo>
                  <a:lnTo>
                    <a:pt x="1056" y="353"/>
                  </a:lnTo>
                  <a:lnTo>
                    <a:pt x="1056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42" name="Freeform 254"/>
            <p:cNvSpPr>
              <a:spLocks/>
            </p:cNvSpPr>
            <p:nvPr/>
          </p:nvSpPr>
          <p:spPr bwMode="auto">
            <a:xfrm>
              <a:off x="4206" y="2804"/>
              <a:ext cx="24" cy="22"/>
            </a:xfrm>
            <a:custGeom>
              <a:avLst/>
              <a:gdLst>
                <a:gd name="T0" fmla="*/ 0 w 168"/>
                <a:gd name="T1" fmla="*/ 130 h 152"/>
                <a:gd name="T2" fmla="*/ 12 w 168"/>
                <a:gd name="T3" fmla="*/ 152 h 152"/>
                <a:gd name="T4" fmla="*/ 168 w 168"/>
                <a:gd name="T5" fmla="*/ 117 h 152"/>
                <a:gd name="T6" fmla="*/ 158 w 168"/>
                <a:gd name="T7" fmla="*/ 89 h 152"/>
                <a:gd name="T8" fmla="*/ 123 w 168"/>
                <a:gd name="T9" fmla="*/ 14 h 152"/>
                <a:gd name="T10" fmla="*/ 96 w 168"/>
                <a:gd name="T11" fmla="*/ 0 h 152"/>
                <a:gd name="T12" fmla="*/ 0 w 168"/>
                <a:gd name="T13" fmla="*/ 130 h 152"/>
                <a:gd name="T14" fmla="*/ 0 w 168"/>
                <a:gd name="T15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52">
                  <a:moveTo>
                    <a:pt x="0" y="130"/>
                  </a:moveTo>
                  <a:lnTo>
                    <a:pt x="12" y="152"/>
                  </a:lnTo>
                  <a:lnTo>
                    <a:pt x="168" y="117"/>
                  </a:lnTo>
                  <a:lnTo>
                    <a:pt x="158" y="89"/>
                  </a:lnTo>
                  <a:lnTo>
                    <a:pt x="123" y="14"/>
                  </a:lnTo>
                  <a:lnTo>
                    <a:pt x="96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1746" name="Rectangle 258"/>
          <p:cNvSpPr>
            <a:spLocks noChangeArrowheads="1"/>
          </p:cNvSpPr>
          <p:nvPr/>
        </p:nvSpPr>
        <p:spPr bwMode="auto">
          <a:xfrm>
            <a:off x="4267200" y="4648200"/>
            <a:ext cx="1219200" cy="990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Bob</a:t>
            </a:r>
          </a:p>
        </p:txBody>
      </p:sp>
      <p:graphicFrame>
        <p:nvGraphicFramePr>
          <p:cNvPr id="831747" name="Object 259"/>
          <p:cNvGraphicFramePr>
            <a:graphicFrameLocks noChangeAspect="1"/>
          </p:cNvGraphicFramePr>
          <p:nvPr/>
        </p:nvGraphicFramePr>
        <p:xfrm>
          <a:off x="4495800" y="5334000"/>
          <a:ext cx="7620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Clip" r:id="rId16" imgW="4599000" imgH="2817000" progId="MS_ClipArt_Gallery.2">
                  <p:embed/>
                </p:oleObj>
              </mc:Choice>
              <mc:Fallback>
                <p:oleObj name="Clip" r:id="rId16" imgW="4599000" imgH="2817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0"/>
                        <a:ext cx="7620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749" name="Text Box 261"/>
          <p:cNvSpPr txBox="1">
            <a:spLocks noChangeArrowheads="1"/>
          </p:cNvSpPr>
          <p:nvPr/>
        </p:nvSpPr>
        <p:spPr bwMode="auto">
          <a:xfrm>
            <a:off x="76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To-be-signed Message</a:t>
            </a:r>
          </a:p>
        </p:txBody>
      </p:sp>
      <p:sp>
        <p:nvSpPr>
          <p:cNvPr id="831750" name="Line 262"/>
          <p:cNvSpPr>
            <a:spLocks noChangeShapeType="1"/>
          </p:cNvSpPr>
          <p:nvPr/>
        </p:nvSpPr>
        <p:spPr bwMode="auto">
          <a:xfrm>
            <a:off x="1371600" y="3505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sp>
        <p:nvSpPr>
          <p:cNvPr id="831751" name="Line 263"/>
          <p:cNvSpPr>
            <a:spLocks noChangeShapeType="1"/>
          </p:cNvSpPr>
          <p:nvPr/>
        </p:nvSpPr>
        <p:spPr bwMode="auto">
          <a:xfrm>
            <a:off x="28956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cxnSp>
        <p:nvCxnSpPr>
          <p:cNvPr id="831752" name="AutoShape 264"/>
          <p:cNvCxnSpPr>
            <a:cxnSpLocks noChangeShapeType="1"/>
            <a:stCxn id="831535" idx="1"/>
            <a:endCxn id="831538" idx="1"/>
          </p:cNvCxnSpPr>
          <p:nvPr/>
        </p:nvCxnSpPr>
        <p:spPr bwMode="auto">
          <a:xfrm rot="16200000">
            <a:off x="3682207" y="2920206"/>
            <a:ext cx="723900" cy="446087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1753" name="AutoShape 265"/>
          <p:cNvCxnSpPr>
            <a:cxnSpLocks noChangeShapeType="1"/>
            <a:stCxn id="831525" idx="0"/>
            <a:endCxn id="831746" idx="1"/>
          </p:cNvCxnSpPr>
          <p:nvPr/>
        </p:nvCxnSpPr>
        <p:spPr bwMode="auto">
          <a:xfrm rot="16200000" flipH="1">
            <a:off x="3447257" y="4323556"/>
            <a:ext cx="1312862" cy="3270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31792" name="Group 304"/>
          <p:cNvGrpSpPr>
            <a:grpSpLocks/>
          </p:cNvGrpSpPr>
          <p:nvPr/>
        </p:nvGrpSpPr>
        <p:grpSpPr bwMode="auto">
          <a:xfrm>
            <a:off x="5686425" y="2209800"/>
            <a:ext cx="1143000" cy="1228725"/>
            <a:chOff x="3022" y="2588"/>
            <a:chExt cx="874" cy="962"/>
          </a:xfrm>
        </p:grpSpPr>
        <p:grpSp>
          <p:nvGrpSpPr>
            <p:cNvPr id="831793" name="Group 305"/>
            <p:cNvGrpSpPr>
              <a:grpSpLocks/>
            </p:cNvGrpSpPr>
            <p:nvPr/>
          </p:nvGrpSpPr>
          <p:grpSpPr bwMode="auto">
            <a:xfrm>
              <a:off x="3191" y="2588"/>
              <a:ext cx="351" cy="264"/>
              <a:chOff x="2982" y="2697"/>
              <a:chExt cx="435" cy="320"/>
            </a:xfrm>
          </p:grpSpPr>
          <p:sp>
            <p:nvSpPr>
              <p:cNvPr id="831794" name="Freeform 306"/>
              <p:cNvSpPr>
                <a:spLocks/>
              </p:cNvSpPr>
              <p:nvPr/>
            </p:nvSpPr>
            <p:spPr bwMode="auto">
              <a:xfrm>
                <a:off x="2984" y="2702"/>
                <a:ext cx="429" cy="313"/>
              </a:xfrm>
              <a:custGeom>
                <a:avLst/>
                <a:gdLst>
                  <a:gd name="T0" fmla="*/ 14 w 429"/>
                  <a:gd name="T1" fmla="*/ 109 h 313"/>
                  <a:gd name="T2" fmla="*/ 15 w 429"/>
                  <a:gd name="T3" fmla="*/ 109 h 313"/>
                  <a:gd name="T4" fmla="*/ 18 w 429"/>
                  <a:gd name="T5" fmla="*/ 108 h 313"/>
                  <a:gd name="T6" fmla="*/ 22 w 429"/>
                  <a:gd name="T7" fmla="*/ 107 h 313"/>
                  <a:gd name="T8" fmla="*/ 24 w 429"/>
                  <a:gd name="T9" fmla="*/ 107 h 313"/>
                  <a:gd name="T10" fmla="*/ 23 w 429"/>
                  <a:gd name="T11" fmla="*/ 106 h 313"/>
                  <a:gd name="T12" fmla="*/ 22 w 429"/>
                  <a:gd name="T13" fmla="*/ 105 h 313"/>
                  <a:gd name="T14" fmla="*/ 21 w 429"/>
                  <a:gd name="T15" fmla="*/ 103 h 313"/>
                  <a:gd name="T16" fmla="*/ 20 w 429"/>
                  <a:gd name="T17" fmla="*/ 102 h 313"/>
                  <a:gd name="T18" fmla="*/ 20 w 429"/>
                  <a:gd name="T19" fmla="*/ 99 h 313"/>
                  <a:gd name="T20" fmla="*/ 20 w 429"/>
                  <a:gd name="T21" fmla="*/ 96 h 313"/>
                  <a:gd name="T22" fmla="*/ 22 w 429"/>
                  <a:gd name="T23" fmla="*/ 93 h 313"/>
                  <a:gd name="T24" fmla="*/ 25 w 429"/>
                  <a:gd name="T25" fmla="*/ 92 h 313"/>
                  <a:gd name="T26" fmla="*/ 28 w 429"/>
                  <a:gd name="T27" fmla="*/ 92 h 313"/>
                  <a:gd name="T28" fmla="*/ 31 w 429"/>
                  <a:gd name="T29" fmla="*/ 93 h 313"/>
                  <a:gd name="T30" fmla="*/ 34 w 429"/>
                  <a:gd name="T31" fmla="*/ 96 h 313"/>
                  <a:gd name="T32" fmla="*/ 36 w 429"/>
                  <a:gd name="T33" fmla="*/ 99 h 313"/>
                  <a:gd name="T34" fmla="*/ 37 w 429"/>
                  <a:gd name="T35" fmla="*/ 102 h 313"/>
                  <a:gd name="T36" fmla="*/ 36 w 429"/>
                  <a:gd name="T37" fmla="*/ 105 h 313"/>
                  <a:gd name="T38" fmla="*/ 34 w 429"/>
                  <a:gd name="T39" fmla="*/ 107 h 313"/>
                  <a:gd name="T40" fmla="*/ 31 w 429"/>
                  <a:gd name="T41" fmla="*/ 108 h 313"/>
                  <a:gd name="T42" fmla="*/ 30 w 429"/>
                  <a:gd name="T43" fmla="*/ 108 h 313"/>
                  <a:gd name="T44" fmla="*/ 28 w 429"/>
                  <a:gd name="T45" fmla="*/ 108 h 313"/>
                  <a:gd name="T46" fmla="*/ 26 w 429"/>
                  <a:gd name="T47" fmla="*/ 108 h 313"/>
                  <a:gd name="T48" fmla="*/ 24 w 429"/>
                  <a:gd name="T49" fmla="*/ 107 h 313"/>
                  <a:gd name="T50" fmla="*/ 14 w 429"/>
                  <a:gd name="T51" fmla="*/ 109 h 313"/>
                  <a:gd name="T52" fmla="*/ 68 w 429"/>
                  <a:gd name="T53" fmla="*/ 256 h 313"/>
                  <a:gd name="T54" fmla="*/ 84 w 429"/>
                  <a:gd name="T55" fmla="*/ 253 h 313"/>
                  <a:gd name="T56" fmla="*/ 88 w 429"/>
                  <a:gd name="T57" fmla="*/ 253 h 313"/>
                  <a:gd name="T58" fmla="*/ 91 w 429"/>
                  <a:gd name="T59" fmla="*/ 254 h 313"/>
                  <a:gd name="T60" fmla="*/ 94 w 429"/>
                  <a:gd name="T61" fmla="*/ 256 h 313"/>
                  <a:gd name="T62" fmla="*/ 95 w 429"/>
                  <a:gd name="T63" fmla="*/ 259 h 313"/>
                  <a:gd name="T64" fmla="*/ 95 w 429"/>
                  <a:gd name="T65" fmla="*/ 262 h 313"/>
                  <a:gd name="T66" fmla="*/ 95 w 429"/>
                  <a:gd name="T67" fmla="*/ 265 h 313"/>
                  <a:gd name="T68" fmla="*/ 93 w 429"/>
                  <a:gd name="T69" fmla="*/ 267 h 313"/>
                  <a:gd name="T70" fmla="*/ 90 w 429"/>
                  <a:gd name="T71" fmla="*/ 268 h 313"/>
                  <a:gd name="T72" fmla="*/ 87 w 429"/>
                  <a:gd name="T73" fmla="*/ 268 h 313"/>
                  <a:gd name="T74" fmla="*/ 84 w 429"/>
                  <a:gd name="T75" fmla="*/ 267 h 313"/>
                  <a:gd name="T76" fmla="*/ 81 w 429"/>
                  <a:gd name="T77" fmla="*/ 265 h 313"/>
                  <a:gd name="T78" fmla="*/ 79 w 429"/>
                  <a:gd name="T79" fmla="*/ 262 h 313"/>
                  <a:gd name="T80" fmla="*/ 79 w 429"/>
                  <a:gd name="T81" fmla="*/ 259 h 313"/>
                  <a:gd name="T82" fmla="*/ 79 w 429"/>
                  <a:gd name="T83" fmla="*/ 256 h 313"/>
                  <a:gd name="T84" fmla="*/ 81 w 429"/>
                  <a:gd name="T85" fmla="*/ 254 h 313"/>
                  <a:gd name="T86" fmla="*/ 84 w 429"/>
                  <a:gd name="T87" fmla="*/ 253 h 313"/>
                  <a:gd name="T88" fmla="*/ 81 w 429"/>
                  <a:gd name="T89" fmla="*/ 253 h 313"/>
                  <a:gd name="T90" fmla="*/ 75 w 429"/>
                  <a:gd name="T91" fmla="*/ 255 h 313"/>
                  <a:gd name="T92" fmla="*/ 70 w 429"/>
                  <a:gd name="T93" fmla="*/ 256 h 313"/>
                  <a:gd name="T94" fmla="*/ 68 w 429"/>
                  <a:gd name="T95" fmla="*/ 256 h 313"/>
                  <a:gd name="T96" fmla="*/ 88 w 429"/>
                  <a:gd name="T97" fmla="*/ 313 h 313"/>
                  <a:gd name="T98" fmla="*/ 429 w 429"/>
                  <a:gd name="T99" fmla="*/ 246 h 313"/>
                  <a:gd name="T100" fmla="*/ 336 w 429"/>
                  <a:gd name="T101" fmla="*/ 0 h 313"/>
                  <a:gd name="T102" fmla="*/ 0 w 429"/>
                  <a:gd name="T103" fmla="*/ 64 h 313"/>
                  <a:gd name="T104" fmla="*/ 14 w 429"/>
                  <a:gd name="T105" fmla="*/ 10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313">
                    <a:moveTo>
                      <a:pt x="14" y="109"/>
                    </a:moveTo>
                    <a:lnTo>
                      <a:pt x="15" y="109"/>
                    </a:lnTo>
                    <a:lnTo>
                      <a:pt x="18" y="108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20" y="99"/>
                    </a:lnTo>
                    <a:lnTo>
                      <a:pt x="20" y="96"/>
                    </a:lnTo>
                    <a:lnTo>
                      <a:pt x="22" y="93"/>
                    </a:lnTo>
                    <a:lnTo>
                      <a:pt x="25" y="92"/>
                    </a:lnTo>
                    <a:lnTo>
                      <a:pt x="28" y="92"/>
                    </a:lnTo>
                    <a:lnTo>
                      <a:pt x="31" y="93"/>
                    </a:lnTo>
                    <a:lnTo>
                      <a:pt x="34" y="96"/>
                    </a:lnTo>
                    <a:lnTo>
                      <a:pt x="36" y="99"/>
                    </a:lnTo>
                    <a:lnTo>
                      <a:pt x="37" y="102"/>
                    </a:lnTo>
                    <a:lnTo>
                      <a:pt x="36" y="105"/>
                    </a:lnTo>
                    <a:lnTo>
                      <a:pt x="34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7"/>
                    </a:lnTo>
                    <a:lnTo>
                      <a:pt x="14" y="109"/>
                    </a:lnTo>
                    <a:lnTo>
                      <a:pt x="68" y="256"/>
                    </a:lnTo>
                    <a:lnTo>
                      <a:pt x="84" y="253"/>
                    </a:lnTo>
                    <a:lnTo>
                      <a:pt x="88" y="253"/>
                    </a:lnTo>
                    <a:lnTo>
                      <a:pt x="91" y="254"/>
                    </a:lnTo>
                    <a:lnTo>
                      <a:pt x="94" y="256"/>
                    </a:lnTo>
                    <a:lnTo>
                      <a:pt x="95" y="259"/>
                    </a:lnTo>
                    <a:lnTo>
                      <a:pt x="95" y="262"/>
                    </a:lnTo>
                    <a:lnTo>
                      <a:pt x="95" y="265"/>
                    </a:lnTo>
                    <a:lnTo>
                      <a:pt x="93" y="267"/>
                    </a:lnTo>
                    <a:lnTo>
                      <a:pt x="90" y="268"/>
                    </a:lnTo>
                    <a:lnTo>
                      <a:pt x="87" y="268"/>
                    </a:lnTo>
                    <a:lnTo>
                      <a:pt x="84" y="267"/>
                    </a:lnTo>
                    <a:lnTo>
                      <a:pt x="81" y="265"/>
                    </a:lnTo>
                    <a:lnTo>
                      <a:pt x="79" y="262"/>
                    </a:lnTo>
                    <a:lnTo>
                      <a:pt x="79" y="259"/>
                    </a:lnTo>
                    <a:lnTo>
                      <a:pt x="79" y="256"/>
                    </a:lnTo>
                    <a:lnTo>
                      <a:pt x="81" y="254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75" y="255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88" y="313"/>
                    </a:lnTo>
                    <a:lnTo>
                      <a:pt x="429" y="246"/>
                    </a:lnTo>
                    <a:lnTo>
                      <a:pt x="336" y="0"/>
                    </a:lnTo>
                    <a:lnTo>
                      <a:pt x="0" y="64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95" name="Freeform 307"/>
              <p:cNvSpPr>
                <a:spLocks/>
              </p:cNvSpPr>
              <p:nvPr/>
            </p:nvSpPr>
            <p:spPr bwMode="auto">
              <a:xfrm>
                <a:off x="3052" y="2952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96" name="Freeform 308"/>
              <p:cNvSpPr>
                <a:spLocks/>
              </p:cNvSpPr>
              <p:nvPr/>
            </p:nvSpPr>
            <p:spPr bwMode="auto">
              <a:xfrm>
                <a:off x="3068" y="2952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97" name="Freeform 309"/>
              <p:cNvSpPr>
                <a:spLocks/>
              </p:cNvSpPr>
              <p:nvPr/>
            </p:nvSpPr>
            <p:spPr bwMode="auto">
              <a:xfrm>
                <a:off x="3074" y="2960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98" name="Freeform 310"/>
              <p:cNvSpPr>
                <a:spLocks/>
              </p:cNvSpPr>
              <p:nvPr/>
            </p:nvSpPr>
            <p:spPr bwMode="auto">
              <a:xfrm>
                <a:off x="3061" y="2963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99" name="Freeform 311"/>
              <p:cNvSpPr>
                <a:spLocks/>
              </p:cNvSpPr>
              <p:nvPr/>
            </p:nvSpPr>
            <p:spPr bwMode="auto">
              <a:xfrm>
                <a:off x="3061" y="2952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0" name="Freeform 312"/>
              <p:cNvSpPr>
                <a:spLocks/>
              </p:cNvSpPr>
              <p:nvPr/>
            </p:nvSpPr>
            <p:spPr bwMode="auto">
              <a:xfrm>
                <a:off x="3049" y="2952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1" name="Freeform 313"/>
              <p:cNvSpPr>
                <a:spLocks/>
              </p:cNvSpPr>
              <p:nvPr/>
            </p:nvSpPr>
            <p:spPr bwMode="auto">
              <a:xfrm>
                <a:off x="3073" y="2945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2" name="Freeform 314"/>
              <p:cNvSpPr>
                <a:spLocks/>
              </p:cNvSpPr>
              <p:nvPr/>
            </p:nvSpPr>
            <p:spPr bwMode="auto">
              <a:xfrm>
                <a:off x="3024" y="2784"/>
                <a:ext cx="90" cy="224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3" name="Freeform 315"/>
              <p:cNvSpPr>
                <a:spLocks/>
              </p:cNvSpPr>
              <p:nvPr/>
            </p:nvSpPr>
            <p:spPr bwMode="auto">
              <a:xfrm>
                <a:off x="3052" y="2956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4" name="Freeform 316"/>
              <p:cNvSpPr>
                <a:spLocks/>
              </p:cNvSpPr>
              <p:nvPr/>
            </p:nvSpPr>
            <p:spPr bwMode="auto">
              <a:xfrm>
                <a:off x="3052" y="2954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5" name="Freeform 317"/>
              <p:cNvSpPr>
                <a:spLocks/>
              </p:cNvSpPr>
              <p:nvPr/>
            </p:nvSpPr>
            <p:spPr bwMode="auto">
              <a:xfrm>
                <a:off x="2990" y="2721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6" name="Freeform 318"/>
              <p:cNvSpPr>
                <a:spLocks/>
              </p:cNvSpPr>
              <p:nvPr/>
            </p:nvSpPr>
            <p:spPr bwMode="auto">
              <a:xfrm>
                <a:off x="3024" y="2742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7" name="Freeform 319"/>
              <p:cNvSpPr>
                <a:spLocks/>
              </p:cNvSpPr>
              <p:nvPr/>
            </p:nvSpPr>
            <p:spPr bwMode="auto">
              <a:xfrm>
                <a:off x="3005" y="2763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8" name="Freeform 320"/>
              <p:cNvSpPr>
                <a:spLocks/>
              </p:cNvSpPr>
              <p:nvPr/>
            </p:nvSpPr>
            <p:spPr bwMode="auto">
              <a:xfrm>
                <a:off x="3013" y="2784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09" name="Freeform 321"/>
              <p:cNvSpPr>
                <a:spLocks/>
              </p:cNvSpPr>
              <p:nvPr/>
            </p:nvSpPr>
            <p:spPr bwMode="auto">
              <a:xfrm>
                <a:off x="3021" y="2804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10" name="Freeform 322"/>
              <p:cNvSpPr>
                <a:spLocks/>
              </p:cNvSpPr>
              <p:nvPr/>
            </p:nvSpPr>
            <p:spPr bwMode="auto">
              <a:xfrm>
                <a:off x="3028" y="2825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11" name="Freeform 323"/>
              <p:cNvSpPr>
                <a:spLocks/>
              </p:cNvSpPr>
              <p:nvPr/>
            </p:nvSpPr>
            <p:spPr bwMode="auto">
              <a:xfrm>
                <a:off x="3036" y="2846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12" name="Freeform 324"/>
              <p:cNvSpPr>
                <a:spLocks/>
              </p:cNvSpPr>
              <p:nvPr/>
            </p:nvSpPr>
            <p:spPr bwMode="auto">
              <a:xfrm>
                <a:off x="3044" y="2867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13" name="Freeform 325"/>
              <p:cNvSpPr>
                <a:spLocks/>
              </p:cNvSpPr>
              <p:nvPr/>
            </p:nvSpPr>
            <p:spPr bwMode="auto">
              <a:xfrm>
                <a:off x="3075" y="2888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14" name="Freeform 326"/>
              <p:cNvSpPr>
                <a:spLocks/>
              </p:cNvSpPr>
              <p:nvPr/>
            </p:nvSpPr>
            <p:spPr bwMode="auto">
              <a:xfrm>
                <a:off x="3059" y="2909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15" name="Freeform 327"/>
              <p:cNvSpPr>
                <a:spLocks/>
              </p:cNvSpPr>
              <p:nvPr/>
            </p:nvSpPr>
            <p:spPr bwMode="auto">
              <a:xfrm>
                <a:off x="3067" y="2930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16" name="Line 328"/>
              <p:cNvSpPr>
                <a:spLocks noChangeShapeType="1"/>
              </p:cNvSpPr>
              <p:nvPr/>
            </p:nvSpPr>
            <p:spPr bwMode="auto">
              <a:xfrm flipH="1" flipV="1">
                <a:off x="3319" y="2698"/>
                <a:ext cx="95" cy="2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817" name="Line 329"/>
              <p:cNvSpPr>
                <a:spLocks noChangeShapeType="1"/>
              </p:cNvSpPr>
              <p:nvPr/>
            </p:nvSpPr>
            <p:spPr bwMode="auto">
              <a:xfrm>
                <a:off x="2982" y="2765"/>
                <a:ext cx="89" cy="24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818" name="Freeform 330"/>
              <p:cNvSpPr>
                <a:spLocks/>
              </p:cNvSpPr>
              <p:nvPr/>
            </p:nvSpPr>
            <p:spPr bwMode="auto">
              <a:xfrm>
                <a:off x="2992" y="2791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19" name="Freeform 331"/>
              <p:cNvSpPr>
                <a:spLocks/>
              </p:cNvSpPr>
              <p:nvPr/>
            </p:nvSpPr>
            <p:spPr bwMode="auto">
              <a:xfrm>
                <a:off x="3008" y="2791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20" name="Freeform 332"/>
              <p:cNvSpPr>
                <a:spLocks/>
              </p:cNvSpPr>
              <p:nvPr/>
            </p:nvSpPr>
            <p:spPr bwMode="auto">
              <a:xfrm>
                <a:off x="3014" y="2799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21" name="Freeform 333"/>
              <p:cNvSpPr>
                <a:spLocks/>
              </p:cNvSpPr>
              <p:nvPr/>
            </p:nvSpPr>
            <p:spPr bwMode="auto">
              <a:xfrm>
                <a:off x="3001" y="2802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22" name="Freeform 334"/>
              <p:cNvSpPr>
                <a:spLocks/>
              </p:cNvSpPr>
              <p:nvPr/>
            </p:nvSpPr>
            <p:spPr bwMode="auto">
              <a:xfrm>
                <a:off x="3001" y="2791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23" name="Freeform 335"/>
              <p:cNvSpPr>
                <a:spLocks/>
              </p:cNvSpPr>
              <p:nvPr/>
            </p:nvSpPr>
            <p:spPr bwMode="auto">
              <a:xfrm>
                <a:off x="2989" y="2791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24" name="Freeform 336"/>
              <p:cNvSpPr>
                <a:spLocks/>
              </p:cNvSpPr>
              <p:nvPr/>
            </p:nvSpPr>
            <p:spPr bwMode="auto">
              <a:xfrm>
                <a:off x="2992" y="2795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25" name="Freeform 337"/>
              <p:cNvSpPr>
                <a:spLocks/>
              </p:cNvSpPr>
              <p:nvPr/>
            </p:nvSpPr>
            <p:spPr bwMode="auto">
              <a:xfrm>
                <a:off x="2992" y="2793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26" name="Line 338"/>
              <p:cNvSpPr>
                <a:spLocks noChangeShapeType="1"/>
              </p:cNvSpPr>
              <p:nvPr/>
            </p:nvSpPr>
            <p:spPr bwMode="auto">
              <a:xfrm flipV="1">
                <a:off x="2982" y="2697"/>
                <a:ext cx="341" cy="6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831827" name="Object 339"/>
            <p:cNvGraphicFramePr>
              <a:graphicFrameLocks noChangeAspect="1"/>
            </p:cNvGraphicFramePr>
            <p:nvPr/>
          </p:nvGraphicFramePr>
          <p:xfrm>
            <a:off x="3383" y="2684"/>
            <a:ext cx="384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8" name="Clip" r:id="rId17" imgW="1992960" imgH="3468960" progId="MS_ClipArt_Gallery.2">
                    <p:embed/>
                  </p:oleObj>
                </mc:Choice>
                <mc:Fallback>
                  <p:oleObj name="Clip" r:id="rId17" imgW="199296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" y="2684"/>
                          <a:ext cx="384" cy="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1828" name="Rectangle 340"/>
            <p:cNvSpPr>
              <a:spLocks noChangeArrowheads="1"/>
            </p:cNvSpPr>
            <p:nvPr/>
          </p:nvSpPr>
          <p:spPr bwMode="auto">
            <a:xfrm>
              <a:off x="3022" y="3095"/>
              <a:ext cx="874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Signed Hash 1</a:t>
              </a:r>
            </a:p>
          </p:txBody>
        </p:sp>
      </p:grpSp>
      <p:cxnSp>
        <p:nvCxnSpPr>
          <p:cNvPr id="831829" name="AutoShape 341"/>
          <p:cNvCxnSpPr>
            <a:cxnSpLocks noChangeShapeType="1"/>
            <a:stCxn id="831538" idx="3"/>
          </p:cNvCxnSpPr>
          <p:nvPr/>
        </p:nvCxnSpPr>
        <p:spPr bwMode="auto">
          <a:xfrm flipV="1">
            <a:off x="5486400" y="2632075"/>
            <a:ext cx="671513" cy="149225"/>
          </a:xfrm>
          <a:prstGeom prst="bentConnector3">
            <a:avLst>
              <a:gd name="adj1" fmla="val 4988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1830" name="AutoShape 342"/>
          <p:cNvCxnSpPr>
            <a:cxnSpLocks noChangeShapeType="1"/>
            <a:stCxn id="831746" idx="3"/>
          </p:cNvCxnSpPr>
          <p:nvPr/>
        </p:nvCxnSpPr>
        <p:spPr bwMode="auto">
          <a:xfrm>
            <a:off x="5486400" y="5143500"/>
            <a:ext cx="623888" cy="146050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31831" name="Group 343"/>
          <p:cNvGrpSpPr>
            <a:grpSpLocks/>
          </p:cNvGrpSpPr>
          <p:nvPr/>
        </p:nvGrpSpPr>
        <p:grpSpPr bwMode="auto">
          <a:xfrm>
            <a:off x="7086600" y="4191000"/>
            <a:ext cx="538163" cy="355600"/>
            <a:chOff x="2982" y="2697"/>
            <a:chExt cx="435" cy="320"/>
          </a:xfrm>
        </p:grpSpPr>
        <p:sp>
          <p:nvSpPr>
            <p:cNvPr id="831832" name="Freeform 344"/>
            <p:cNvSpPr>
              <a:spLocks/>
            </p:cNvSpPr>
            <p:nvPr/>
          </p:nvSpPr>
          <p:spPr bwMode="auto">
            <a:xfrm>
              <a:off x="2984" y="2702"/>
              <a:ext cx="429" cy="313"/>
            </a:xfrm>
            <a:custGeom>
              <a:avLst/>
              <a:gdLst>
                <a:gd name="T0" fmla="*/ 14 w 429"/>
                <a:gd name="T1" fmla="*/ 109 h 313"/>
                <a:gd name="T2" fmla="*/ 15 w 429"/>
                <a:gd name="T3" fmla="*/ 109 h 313"/>
                <a:gd name="T4" fmla="*/ 18 w 429"/>
                <a:gd name="T5" fmla="*/ 108 h 313"/>
                <a:gd name="T6" fmla="*/ 22 w 429"/>
                <a:gd name="T7" fmla="*/ 107 h 313"/>
                <a:gd name="T8" fmla="*/ 24 w 429"/>
                <a:gd name="T9" fmla="*/ 107 h 313"/>
                <a:gd name="T10" fmla="*/ 23 w 429"/>
                <a:gd name="T11" fmla="*/ 106 h 313"/>
                <a:gd name="T12" fmla="*/ 22 w 429"/>
                <a:gd name="T13" fmla="*/ 105 h 313"/>
                <a:gd name="T14" fmla="*/ 21 w 429"/>
                <a:gd name="T15" fmla="*/ 103 h 313"/>
                <a:gd name="T16" fmla="*/ 20 w 429"/>
                <a:gd name="T17" fmla="*/ 102 h 313"/>
                <a:gd name="T18" fmla="*/ 20 w 429"/>
                <a:gd name="T19" fmla="*/ 99 h 313"/>
                <a:gd name="T20" fmla="*/ 20 w 429"/>
                <a:gd name="T21" fmla="*/ 96 h 313"/>
                <a:gd name="T22" fmla="*/ 22 w 429"/>
                <a:gd name="T23" fmla="*/ 93 h 313"/>
                <a:gd name="T24" fmla="*/ 25 w 429"/>
                <a:gd name="T25" fmla="*/ 92 h 313"/>
                <a:gd name="T26" fmla="*/ 28 w 429"/>
                <a:gd name="T27" fmla="*/ 92 h 313"/>
                <a:gd name="T28" fmla="*/ 31 w 429"/>
                <a:gd name="T29" fmla="*/ 93 h 313"/>
                <a:gd name="T30" fmla="*/ 34 w 429"/>
                <a:gd name="T31" fmla="*/ 96 h 313"/>
                <a:gd name="T32" fmla="*/ 36 w 429"/>
                <a:gd name="T33" fmla="*/ 99 h 313"/>
                <a:gd name="T34" fmla="*/ 37 w 429"/>
                <a:gd name="T35" fmla="*/ 102 h 313"/>
                <a:gd name="T36" fmla="*/ 36 w 429"/>
                <a:gd name="T37" fmla="*/ 105 h 313"/>
                <a:gd name="T38" fmla="*/ 34 w 429"/>
                <a:gd name="T39" fmla="*/ 107 h 313"/>
                <a:gd name="T40" fmla="*/ 31 w 429"/>
                <a:gd name="T41" fmla="*/ 108 h 313"/>
                <a:gd name="T42" fmla="*/ 30 w 429"/>
                <a:gd name="T43" fmla="*/ 108 h 313"/>
                <a:gd name="T44" fmla="*/ 28 w 429"/>
                <a:gd name="T45" fmla="*/ 108 h 313"/>
                <a:gd name="T46" fmla="*/ 26 w 429"/>
                <a:gd name="T47" fmla="*/ 108 h 313"/>
                <a:gd name="T48" fmla="*/ 24 w 429"/>
                <a:gd name="T49" fmla="*/ 107 h 313"/>
                <a:gd name="T50" fmla="*/ 14 w 429"/>
                <a:gd name="T51" fmla="*/ 109 h 313"/>
                <a:gd name="T52" fmla="*/ 68 w 429"/>
                <a:gd name="T53" fmla="*/ 256 h 313"/>
                <a:gd name="T54" fmla="*/ 84 w 429"/>
                <a:gd name="T55" fmla="*/ 253 h 313"/>
                <a:gd name="T56" fmla="*/ 88 w 429"/>
                <a:gd name="T57" fmla="*/ 253 h 313"/>
                <a:gd name="T58" fmla="*/ 91 w 429"/>
                <a:gd name="T59" fmla="*/ 254 h 313"/>
                <a:gd name="T60" fmla="*/ 94 w 429"/>
                <a:gd name="T61" fmla="*/ 256 h 313"/>
                <a:gd name="T62" fmla="*/ 95 w 429"/>
                <a:gd name="T63" fmla="*/ 259 h 313"/>
                <a:gd name="T64" fmla="*/ 95 w 429"/>
                <a:gd name="T65" fmla="*/ 262 h 313"/>
                <a:gd name="T66" fmla="*/ 95 w 429"/>
                <a:gd name="T67" fmla="*/ 265 h 313"/>
                <a:gd name="T68" fmla="*/ 93 w 429"/>
                <a:gd name="T69" fmla="*/ 267 h 313"/>
                <a:gd name="T70" fmla="*/ 90 w 429"/>
                <a:gd name="T71" fmla="*/ 268 h 313"/>
                <a:gd name="T72" fmla="*/ 87 w 429"/>
                <a:gd name="T73" fmla="*/ 268 h 313"/>
                <a:gd name="T74" fmla="*/ 84 w 429"/>
                <a:gd name="T75" fmla="*/ 267 h 313"/>
                <a:gd name="T76" fmla="*/ 81 w 429"/>
                <a:gd name="T77" fmla="*/ 265 h 313"/>
                <a:gd name="T78" fmla="*/ 79 w 429"/>
                <a:gd name="T79" fmla="*/ 262 h 313"/>
                <a:gd name="T80" fmla="*/ 79 w 429"/>
                <a:gd name="T81" fmla="*/ 259 h 313"/>
                <a:gd name="T82" fmla="*/ 79 w 429"/>
                <a:gd name="T83" fmla="*/ 256 h 313"/>
                <a:gd name="T84" fmla="*/ 81 w 429"/>
                <a:gd name="T85" fmla="*/ 254 h 313"/>
                <a:gd name="T86" fmla="*/ 84 w 429"/>
                <a:gd name="T87" fmla="*/ 253 h 313"/>
                <a:gd name="T88" fmla="*/ 81 w 429"/>
                <a:gd name="T89" fmla="*/ 253 h 313"/>
                <a:gd name="T90" fmla="*/ 75 w 429"/>
                <a:gd name="T91" fmla="*/ 255 h 313"/>
                <a:gd name="T92" fmla="*/ 70 w 429"/>
                <a:gd name="T93" fmla="*/ 256 h 313"/>
                <a:gd name="T94" fmla="*/ 68 w 429"/>
                <a:gd name="T95" fmla="*/ 256 h 313"/>
                <a:gd name="T96" fmla="*/ 88 w 429"/>
                <a:gd name="T97" fmla="*/ 313 h 313"/>
                <a:gd name="T98" fmla="*/ 429 w 429"/>
                <a:gd name="T99" fmla="*/ 246 h 313"/>
                <a:gd name="T100" fmla="*/ 336 w 429"/>
                <a:gd name="T101" fmla="*/ 0 h 313"/>
                <a:gd name="T102" fmla="*/ 0 w 429"/>
                <a:gd name="T103" fmla="*/ 64 h 313"/>
                <a:gd name="T104" fmla="*/ 14 w 429"/>
                <a:gd name="T105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9" h="313">
                  <a:moveTo>
                    <a:pt x="14" y="109"/>
                  </a:moveTo>
                  <a:lnTo>
                    <a:pt x="15" y="109"/>
                  </a:lnTo>
                  <a:lnTo>
                    <a:pt x="18" y="108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3"/>
                  </a:lnTo>
                  <a:lnTo>
                    <a:pt x="20" y="102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1" y="93"/>
                  </a:lnTo>
                  <a:lnTo>
                    <a:pt x="34" y="96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08"/>
                  </a:lnTo>
                  <a:lnTo>
                    <a:pt x="30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14" y="109"/>
                  </a:lnTo>
                  <a:lnTo>
                    <a:pt x="68" y="256"/>
                  </a:lnTo>
                  <a:lnTo>
                    <a:pt x="84" y="253"/>
                  </a:lnTo>
                  <a:lnTo>
                    <a:pt x="88" y="253"/>
                  </a:lnTo>
                  <a:lnTo>
                    <a:pt x="91" y="254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2"/>
                  </a:lnTo>
                  <a:lnTo>
                    <a:pt x="95" y="265"/>
                  </a:lnTo>
                  <a:lnTo>
                    <a:pt x="93" y="267"/>
                  </a:lnTo>
                  <a:lnTo>
                    <a:pt x="90" y="268"/>
                  </a:lnTo>
                  <a:lnTo>
                    <a:pt x="87" y="268"/>
                  </a:lnTo>
                  <a:lnTo>
                    <a:pt x="84" y="267"/>
                  </a:lnTo>
                  <a:lnTo>
                    <a:pt x="81" y="265"/>
                  </a:lnTo>
                  <a:lnTo>
                    <a:pt x="79" y="262"/>
                  </a:lnTo>
                  <a:lnTo>
                    <a:pt x="79" y="259"/>
                  </a:lnTo>
                  <a:lnTo>
                    <a:pt x="79" y="256"/>
                  </a:lnTo>
                  <a:lnTo>
                    <a:pt x="81" y="254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75" y="255"/>
                  </a:lnTo>
                  <a:lnTo>
                    <a:pt x="70" y="256"/>
                  </a:lnTo>
                  <a:lnTo>
                    <a:pt x="68" y="256"/>
                  </a:lnTo>
                  <a:lnTo>
                    <a:pt x="88" y="313"/>
                  </a:lnTo>
                  <a:lnTo>
                    <a:pt x="429" y="246"/>
                  </a:lnTo>
                  <a:lnTo>
                    <a:pt x="336" y="0"/>
                  </a:lnTo>
                  <a:lnTo>
                    <a:pt x="0" y="64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33" name="Freeform 345"/>
            <p:cNvSpPr>
              <a:spLocks/>
            </p:cNvSpPr>
            <p:nvPr/>
          </p:nvSpPr>
          <p:spPr bwMode="auto">
            <a:xfrm>
              <a:off x="3052" y="2952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34" name="Freeform 346"/>
            <p:cNvSpPr>
              <a:spLocks/>
            </p:cNvSpPr>
            <p:nvPr/>
          </p:nvSpPr>
          <p:spPr bwMode="auto">
            <a:xfrm>
              <a:off x="3068" y="2952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35" name="Freeform 347"/>
            <p:cNvSpPr>
              <a:spLocks/>
            </p:cNvSpPr>
            <p:nvPr/>
          </p:nvSpPr>
          <p:spPr bwMode="auto">
            <a:xfrm>
              <a:off x="3074" y="2960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36" name="Freeform 348"/>
            <p:cNvSpPr>
              <a:spLocks/>
            </p:cNvSpPr>
            <p:nvPr/>
          </p:nvSpPr>
          <p:spPr bwMode="auto">
            <a:xfrm>
              <a:off x="3061" y="2963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37" name="Freeform 349"/>
            <p:cNvSpPr>
              <a:spLocks/>
            </p:cNvSpPr>
            <p:nvPr/>
          </p:nvSpPr>
          <p:spPr bwMode="auto">
            <a:xfrm>
              <a:off x="3061" y="2952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38" name="Freeform 350"/>
            <p:cNvSpPr>
              <a:spLocks/>
            </p:cNvSpPr>
            <p:nvPr/>
          </p:nvSpPr>
          <p:spPr bwMode="auto">
            <a:xfrm>
              <a:off x="3049" y="2952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39" name="Freeform 351"/>
            <p:cNvSpPr>
              <a:spLocks/>
            </p:cNvSpPr>
            <p:nvPr/>
          </p:nvSpPr>
          <p:spPr bwMode="auto">
            <a:xfrm>
              <a:off x="3073" y="2945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0" name="Freeform 352"/>
            <p:cNvSpPr>
              <a:spLocks/>
            </p:cNvSpPr>
            <p:nvPr/>
          </p:nvSpPr>
          <p:spPr bwMode="auto">
            <a:xfrm>
              <a:off x="3024" y="2784"/>
              <a:ext cx="90" cy="224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1" name="Freeform 353"/>
            <p:cNvSpPr>
              <a:spLocks/>
            </p:cNvSpPr>
            <p:nvPr/>
          </p:nvSpPr>
          <p:spPr bwMode="auto">
            <a:xfrm>
              <a:off x="3052" y="2956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2" name="Freeform 354"/>
            <p:cNvSpPr>
              <a:spLocks/>
            </p:cNvSpPr>
            <p:nvPr/>
          </p:nvSpPr>
          <p:spPr bwMode="auto">
            <a:xfrm>
              <a:off x="3052" y="2954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3" name="Freeform 355"/>
            <p:cNvSpPr>
              <a:spLocks/>
            </p:cNvSpPr>
            <p:nvPr/>
          </p:nvSpPr>
          <p:spPr bwMode="auto">
            <a:xfrm>
              <a:off x="2990" y="2721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4" name="Freeform 356"/>
            <p:cNvSpPr>
              <a:spLocks/>
            </p:cNvSpPr>
            <p:nvPr/>
          </p:nvSpPr>
          <p:spPr bwMode="auto">
            <a:xfrm>
              <a:off x="3024" y="2742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5" name="Freeform 357"/>
            <p:cNvSpPr>
              <a:spLocks/>
            </p:cNvSpPr>
            <p:nvPr/>
          </p:nvSpPr>
          <p:spPr bwMode="auto">
            <a:xfrm>
              <a:off x="3005" y="2763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6" name="Freeform 358"/>
            <p:cNvSpPr>
              <a:spLocks/>
            </p:cNvSpPr>
            <p:nvPr/>
          </p:nvSpPr>
          <p:spPr bwMode="auto">
            <a:xfrm>
              <a:off x="3013" y="2784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7" name="Freeform 359"/>
            <p:cNvSpPr>
              <a:spLocks/>
            </p:cNvSpPr>
            <p:nvPr/>
          </p:nvSpPr>
          <p:spPr bwMode="auto">
            <a:xfrm>
              <a:off x="3021" y="2804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8" name="Freeform 360"/>
            <p:cNvSpPr>
              <a:spLocks/>
            </p:cNvSpPr>
            <p:nvPr/>
          </p:nvSpPr>
          <p:spPr bwMode="auto">
            <a:xfrm>
              <a:off x="3028" y="2825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49" name="Freeform 361"/>
            <p:cNvSpPr>
              <a:spLocks/>
            </p:cNvSpPr>
            <p:nvPr/>
          </p:nvSpPr>
          <p:spPr bwMode="auto">
            <a:xfrm>
              <a:off x="3036" y="2846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0" name="Freeform 362"/>
            <p:cNvSpPr>
              <a:spLocks/>
            </p:cNvSpPr>
            <p:nvPr/>
          </p:nvSpPr>
          <p:spPr bwMode="auto">
            <a:xfrm>
              <a:off x="3044" y="2867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1" name="Freeform 363"/>
            <p:cNvSpPr>
              <a:spLocks/>
            </p:cNvSpPr>
            <p:nvPr/>
          </p:nvSpPr>
          <p:spPr bwMode="auto">
            <a:xfrm>
              <a:off x="3075" y="2888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2" name="Freeform 364"/>
            <p:cNvSpPr>
              <a:spLocks/>
            </p:cNvSpPr>
            <p:nvPr/>
          </p:nvSpPr>
          <p:spPr bwMode="auto">
            <a:xfrm>
              <a:off x="3059" y="2909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3" name="Freeform 365"/>
            <p:cNvSpPr>
              <a:spLocks/>
            </p:cNvSpPr>
            <p:nvPr/>
          </p:nvSpPr>
          <p:spPr bwMode="auto">
            <a:xfrm>
              <a:off x="3067" y="2930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4" name="Line 366"/>
            <p:cNvSpPr>
              <a:spLocks noChangeShapeType="1"/>
            </p:cNvSpPr>
            <p:nvPr/>
          </p:nvSpPr>
          <p:spPr bwMode="auto">
            <a:xfrm flipH="1" flipV="1">
              <a:off x="3319" y="2698"/>
              <a:ext cx="95" cy="2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855" name="Line 367"/>
            <p:cNvSpPr>
              <a:spLocks noChangeShapeType="1"/>
            </p:cNvSpPr>
            <p:nvPr/>
          </p:nvSpPr>
          <p:spPr bwMode="auto">
            <a:xfrm>
              <a:off x="2982" y="2765"/>
              <a:ext cx="89" cy="249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856" name="Freeform 368"/>
            <p:cNvSpPr>
              <a:spLocks/>
            </p:cNvSpPr>
            <p:nvPr/>
          </p:nvSpPr>
          <p:spPr bwMode="auto">
            <a:xfrm>
              <a:off x="2992" y="2791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7" name="Freeform 369"/>
            <p:cNvSpPr>
              <a:spLocks/>
            </p:cNvSpPr>
            <p:nvPr/>
          </p:nvSpPr>
          <p:spPr bwMode="auto">
            <a:xfrm>
              <a:off x="3008" y="2791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8" name="Freeform 370"/>
            <p:cNvSpPr>
              <a:spLocks/>
            </p:cNvSpPr>
            <p:nvPr/>
          </p:nvSpPr>
          <p:spPr bwMode="auto">
            <a:xfrm>
              <a:off x="3014" y="2799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9" name="Freeform 371"/>
            <p:cNvSpPr>
              <a:spLocks/>
            </p:cNvSpPr>
            <p:nvPr/>
          </p:nvSpPr>
          <p:spPr bwMode="auto">
            <a:xfrm>
              <a:off x="3001" y="2802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60" name="Freeform 372"/>
            <p:cNvSpPr>
              <a:spLocks/>
            </p:cNvSpPr>
            <p:nvPr/>
          </p:nvSpPr>
          <p:spPr bwMode="auto">
            <a:xfrm>
              <a:off x="3001" y="2791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61" name="Freeform 373"/>
            <p:cNvSpPr>
              <a:spLocks/>
            </p:cNvSpPr>
            <p:nvPr/>
          </p:nvSpPr>
          <p:spPr bwMode="auto">
            <a:xfrm>
              <a:off x="2989" y="2791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62" name="Freeform 374"/>
            <p:cNvSpPr>
              <a:spLocks/>
            </p:cNvSpPr>
            <p:nvPr/>
          </p:nvSpPr>
          <p:spPr bwMode="auto">
            <a:xfrm>
              <a:off x="2992" y="2795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63" name="Freeform 375"/>
            <p:cNvSpPr>
              <a:spLocks/>
            </p:cNvSpPr>
            <p:nvPr/>
          </p:nvSpPr>
          <p:spPr bwMode="auto">
            <a:xfrm>
              <a:off x="2992" y="2793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64" name="Line 376"/>
            <p:cNvSpPr>
              <a:spLocks noChangeShapeType="1"/>
            </p:cNvSpPr>
            <p:nvPr/>
          </p:nvSpPr>
          <p:spPr bwMode="auto">
            <a:xfrm flipV="1">
              <a:off x="2982" y="2697"/>
              <a:ext cx="341" cy="6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31865" name="Object 377"/>
          <p:cNvGraphicFramePr>
            <a:graphicFrameLocks noChangeAspect="1"/>
          </p:cNvGraphicFramePr>
          <p:nvPr/>
        </p:nvGraphicFramePr>
        <p:xfrm>
          <a:off x="7467600" y="4343400"/>
          <a:ext cx="2968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Clip" r:id="rId18" imgW="1992960" imgH="3468960" progId="MS_ClipArt_Gallery.2">
                  <p:embed/>
                </p:oleObj>
              </mc:Choice>
              <mc:Fallback>
                <p:oleObj name="Clip" r:id="rId18" imgW="199296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343400"/>
                        <a:ext cx="2968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31866" name="AutoShape 378"/>
          <p:cNvCxnSpPr>
            <a:cxnSpLocks noChangeShapeType="1"/>
          </p:cNvCxnSpPr>
          <p:nvPr/>
        </p:nvCxnSpPr>
        <p:spPr bwMode="auto">
          <a:xfrm>
            <a:off x="6661150" y="2632075"/>
            <a:ext cx="806450" cy="1892300"/>
          </a:xfrm>
          <a:prstGeom prst="bentConnector3">
            <a:avLst>
              <a:gd name="adj1" fmla="val 4980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1867" name="AutoShape 379"/>
          <p:cNvCxnSpPr>
            <a:cxnSpLocks noChangeShapeType="1"/>
          </p:cNvCxnSpPr>
          <p:nvPr/>
        </p:nvCxnSpPr>
        <p:spPr bwMode="auto">
          <a:xfrm flipV="1">
            <a:off x="6613525" y="4724400"/>
            <a:ext cx="1620838" cy="5651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622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31213" cy="750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Counter-Signing</a:t>
            </a:r>
            <a:endParaRPr lang="en-US" dirty="0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Alice and Bob want to sign the same message “in series” (Alice first, then Bob)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5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5377-BA26-42DA-BC26-41947B0128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34365" name="AutoShape 829"/>
          <p:cNvSpPr>
            <a:spLocks noChangeArrowheads="1"/>
          </p:cNvSpPr>
          <p:nvPr/>
        </p:nvSpPr>
        <p:spPr bwMode="auto">
          <a:xfrm>
            <a:off x="381000" y="4724400"/>
            <a:ext cx="2286000" cy="1447800"/>
          </a:xfrm>
          <a:prstGeom prst="parallelogram">
            <a:avLst>
              <a:gd name="adj" fmla="val 13852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3864" name="Group 328"/>
          <p:cNvGrpSpPr>
            <a:grpSpLocks/>
          </p:cNvGrpSpPr>
          <p:nvPr/>
        </p:nvGrpSpPr>
        <p:grpSpPr bwMode="auto">
          <a:xfrm>
            <a:off x="609600" y="3463925"/>
            <a:ext cx="1087438" cy="1108075"/>
            <a:chOff x="715" y="2852"/>
            <a:chExt cx="685" cy="698"/>
          </a:xfrm>
        </p:grpSpPr>
        <p:graphicFrame>
          <p:nvGraphicFramePr>
            <p:cNvPr id="833865" name="Object 329"/>
            <p:cNvGraphicFramePr>
              <a:graphicFrameLocks noChangeAspect="1"/>
            </p:cNvGraphicFramePr>
            <p:nvPr/>
          </p:nvGraphicFramePr>
          <p:xfrm>
            <a:off x="715" y="2852"/>
            <a:ext cx="685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5" name="Clip" r:id="rId3" imgW="1087920" imgH="1108080" progId="MS_ClipArt_Gallery.2">
                    <p:embed/>
                  </p:oleObj>
                </mc:Choice>
                <mc:Fallback>
                  <p:oleObj name="Clip" r:id="rId3" imgW="1087920" imgH="11080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" y="2852"/>
                          <a:ext cx="685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3866" name="Text Box 330"/>
            <p:cNvSpPr txBox="1">
              <a:spLocks noChangeArrowheads="1"/>
            </p:cNvSpPr>
            <p:nvPr/>
          </p:nvSpPr>
          <p:spPr bwMode="auto">
            <a:xfrm>
              <a:off x="864" y="3072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effectLst/>
                </a:rPr>
                <a:t>m</a:t>
              </a:r>
              <a:endParaRPr lang="en-US" sz="3600" b="1">
                <a:effectLst/>
              </a:endParaRPr>
            </a:p>
          </p:txBody>
        </p:sp>
      </p:grpSp>
      <p:grpSp>
        <p:nvGrpSpPr>
          <p:cNvPr id="833867" name="Group 331"/>
          <p:cNvGrpSpPr>
            <a:grpSpLocks/>
          </p:cNvGrpSpPr>
          <p:nvPr/>
        </p:nvGrpSpPr>
        <p:grpSpPr bwMode="auto">
          <a:xfrm>
            <a:off x="1905000" y="2778125"/>
            <a:ext cx="1447800" cy="1768475"/>
            <a:chOff x="1680" y="2784"/>
            <a:chExt cx="912" cy="1114"/>
          </a:xfrm>
        </p:grpSpPr>
        <p:grpSp>
          <p:nvGrpSpPr>
            <p:cNvPr id="833868" name="Group 332"/>
            <p:cNvGrpSpPr>
              <a:grpSpLocks/>
            </p:cNvGrpSpPr>
            <p:nvPr/>
          </p:nvGrpSpPr>
          <p:grpSpPr bwMode="auto">
            <a:xfrm>
              <a:off x="1776" y="2784"/>
              <a:ext cx="576" cy="697"/>
              <a:chOff x="4032" y="2592"/>
              <a:chExt cx="942" cy="1065"/>
            </a:xfrm>
          </p:grpSpPr>
          <p:graphicFrame>
            <p:nvGraphicFramePr>
              <p:cNvPr id="833869" name="Object 333"/>
              <p:cNvGraphicFramePr>
                <a:graphicFrameLocks noChangeAspect="1"/>
              </p:cNvGraphicFramePr>
              <p:nvPr/>
            </p:nvGraphicFramePr>
            <p:xfrm>
              <a:off x="4032" y="2832"/>
              <a:ext cx="558" cy="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36" name="Clip" r:id="rId5" imgW="3750840" imgH="3468960" progId="MS_ClipArt_Gallery.2">
                      <p:embed/>
                    </p:oleObj>
                  </mc:Choice>
                  <mc:Fallback>
                    <p:oleObj name="Clip" r:id="rId5" imgW="375084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2" y="2832"/>
                            <a:ext cx="558" cy="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3870" name="Object 334"/>
              <p:cNvGraphicFramePr>
                <a:graphicFrameLocks noChangeAspect="1"/>
              </p:cNvGraphicFramePr>
              <p:nvPr/>
            </p:nvGraphicFramePr>
            <p:xfrm>
              <a:off x="4416" y="2592"/>
              <a:ext cx="558" cy="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37" name="Clip" r:id="rId7" imgW="3750840" imgH="3468960" progId="MS_ClipArt_Gallery.2">
                      <p:embed/>
                    </p:oleObj>
                  </mc:Choice>
                  <mc:Fallback>
                    <p:oleObj name="Clip" r:id="rId7" imgW="375084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6" y="2592"/>
                            <a:ext cx="558" cy="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3871" name="Object 335"/>
              <p:cNvGraphicFramePr>
                <a:graphicFrameLocks noChangeAspect="1"/>
              </p:cNvGraphicFramePr>
              <p:nvPr/>
            </p:nvGraphicFramePr>
            <p:xfrm>
              <a:off x="4354" y="3141"/>
              <a:ext cx="558" cy="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38" name="Clip" r:id="rId8" imgW="3750840" imgH="3468960" progId="MS_ClipArt_Gallery.2">
                      <p:embed/>
                    </p:oleObj>
                  </mc:Choice>
                  <mc:Fallback>
                    <p:oleObj name="Clip" r:id="rId8" imgW="375084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4" y="3141"/>
                            <a:ext cx="558" cy="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33872" name="Text Box 336"/>
            <p:cNvSpPr txBox="1">
              <a:spLocks noChangeArrowheads="1"/>
            </p:cNvSpPr>
            <p:nvPr/>
          </p:nvSpPr>
          <p:spPr bwMode="auto">
            <a:xfrm>
              <a:off x="1680" y="3456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Hash Function</a:t>
              </a:r>
            </a:p>
          </p:txBody>
        </p:sp>
      </p:grpSp>
      <p:grpSp>
        <p:nvGrpSpPr>
          <p:cNvPr id="833873" name="Group 337"/>
          <p:cNvGrpSpPr>
            <a:grpSpLocks/>
          </p:cNvGrpSpPr>
          <p:nvPr/>
        </p:nvGrpSpPr>
        <p:grpSpPr bwMode="auto">
          <a:xfrm>
            <a:off x="3429000" y="3006725"/>
            <a:ext cx="838200" cy="1131888"/>
            <a:chOff x="2832" y="2352"/>
            <a:chExt cx="654" cy="863"/>
          </a:xfrm>
        </p:grpSpPr>
        <p:grpSp>
          <p:nvGrpSpPr>
            <p:cNvPr id="833874" name="Group 338"/>
            <p:cNvGrpSpPr>
              <a:grpSpLocks/>
            </p:cNvGrpSpPr>
            <p:nvPr/>
          </p:nvGrpSpPr>
          <p:grpSpPr bwMode="auto">
            <a:xfrm>
              <a:off x="2976" y="2352"/>
              <a:ext cx="435" cy="320"/>
              <a:chOff x="2982" y="2697"/>
              <a:chExt cx="435" cy="320"/>
            </a:xfrm>
          </p:grpSpPr>
          <p:sp>
            <p:nvSpPr>
              <p:cNvPr id="833875" name="Freeform 339"/>
              <p:cNvSpPr>
                <a:spLocks/>
              </p:cNvSpPr>
              <p:nvPr/>
            </p:nvSpPr>
            <p:spPr bwMode="auto">
              <a:xfrm>
                <a:off x="2984" y="2702"/>
                <a:ext cx="429" cy="313"/>
              </a:xfrm>
              <a:custGeom>
                <a:avLst/>
                <a:gdLst>
                  <a:gd name="T0" fmla="*/ 14 w 429"/>
                  <a:gd name="T1" fmla="*/ 109 h 313"/>
                  <a:gd name="T2" fmla="*/ 15 w 429"/>
                  <a:gd name="T3" fmla="*/ 109 h 313"/>
                  <a:gd name="T4" fmla="*/ 18 w 429"/>
                  <a:gd name="T5" fmla="*/ 108 h 313"/>
                  <a:gd name="T6" fmla="*/ 22 w 429"/>
                  <a:gd name="T7" fmla="*/ 107 h 313"/>
                  <a:gd name="T8" fmla="*/ 24 w 429"/>
                  <a:gd name="T9" fmla="*/ 107 h 313"/>
                  <a:gd name="T10" fmla="*/ 23 w 429"/>
                  <a:gd name="T11" fmla="*/ 106 h 313"/>
                  <a:gd name="T12" fmla="*/ 22 w 429"/>
                  <a:gd name="T13" fmla="*/ 105 h 313"/>
                  <a:gd name="T14" fmla="*/ 21 w 429"/>
                  <a:gd name="T15" fmla="*/ 103 h 313"/>
                  <a:gd name="T16" fmla="*/ 20 w 429"/>
                  <a:gd name="T17" fmla="*/ 102 h 313"/>
                  <a:gd name="T18" fmla="*/ 20 w 429"/>
                  <a:gd name="T19" fmla="*/ 99 h 313"/>
                  <a:gd name="T20" fmla="*/ 20 w 429"/>
                  <a:gd name="T21" fmla="*/ 96 h 313"/>
                  <a:gd name="T22" fmla="*/ 22 w 429"/>
                  <a:gd name="T23" fmla="*/ 93 h 313"/>
                  <a:gd name="T24" fmla="*/ 25 w 429"/>
                  <a:gd name="T25" fmla="*/ 92 h 313"/>
                  <a:gd name="T26" fmla="*/ 28 w 429"/>
                  <a:gd name="T27" fmla="*/ 92 h 313"/>
                  <a:gd name="T28" fmla="*/ 31 w 429"/>
                  <a:gd name="T29" fmla="*/ 93 h 313"/>
                  <a:gd name="T30" fmla="*/ 34 w 429"/>
                  <a:gd name="T31" fmla="*/ 96 h 313"/>
                  <a:gd name="T32" fmla="*/ 36 w 429"/>
                  <a:gd name="T33" fmla="*/ 99 h 313"/>
                  <a:gd name="T34" fmla="*/ 37 w 429"/>
                  <a:gd name="T35" fmla="*/ 102 h 313"/>
                  <a:gd name="T36" fmla="*/ 36 w 429"/>
                  <a:gd name="T37" fmla="*/ 105 h 313"/>
                  <a:gd name="T38" fmla="*/ 34 w 429"/>
                  <a:gd name="T39" fmla="*/ 107 h 313"/>
                  <a:gd name="T40" fmla="*/ 31 w 429"/>
                  <a:gd name="T41" fmla="*/ 108 h 313"/>
                  <a:gd name="T42" fmla="*/ 30 w 429"/>
                  <a:gd name="T43" fmla="*/ 108 h 313"/>
                  <a:gd name="T44" fmla="*/ 28 w 429"/>
                  <a:gd name="T45" fmla="*/ 108 h 313"/>
                  <a:gd name="T46" fmla="*/ 26 w 429"/>
                  <a:gd name="T47" fmla="*/ 108 h 313"/>
                  <a:gd name="T48" fmla="*/ 24 w 429"/>
                  <a:gd name="T49" fmla="*/ 107 h 313"/>
                  <a:gd name="T50" fmla="*/ 14 w 429"/>
                  <a:gd name="T51" fmla="*/ 109 h 313"/>
                  <a:gd name="T52" fmla="*/ 68 w 429"/>
                  <a:gd name="T53" fmla="*/ 256 h 313"/>
                  <a:gd name="T54" fmla="*/ 84 w 429"/>
                  <a:gd name="T55" fmla="*/ 253 h 313"/>
                  <a:gd name="T56" fmla="*/ 88 w 429"/>
                  <a:gd name="T57" fmla="*/ 253 h 313"/>
                  <a:gd name="T58" fmla="*/ 91 w 429"/>
                  <a:gd name="T59" fmla="*/ 254 h 313"/>
                  <a:gd name="T60" fmla="*/ 94 w 429"/>
                  <a:gd name="T61" fmla="*/ 256 h 313"/>
                  <a:gd name="T62" fmla="*/ 95 w 429"/>
                  <a:gd name="T63" fmla="*/ 259 h 313"/>
                  <a:gd name="T64" fmla="*/ 95 w 429"/>
                  <a:gd name="T65" fmla="*/ 262 h 313"/>
                  <a:gd name="T66" fmla="*/ 95 w 429"/>
                  <a:gd name="T67" fmla="*/ 265 h 313"/>
                  <a:gd name="T68" fmla="*/ 93 w 429"/>
                  <a:gd name="T69" fmla="*/ 267 h 313"/>
                  <a:gd name="T70" fmla="*/ 90 w 429"/>
                  <a:gd name="T71" fmla="*/ 268 h 313"/>
                  <a:gd name="T72" fmla="*/ 87 w 429"/>
                  <a:gd name="T73" fmla="*/ 268 h 313"/>
                  <a:gd name="T74" fmla="*/ 84 w 429"/>
                  <a:gd name="T75" fmla="*/ 267 h 313"/>
                  <a:gd name="T76" fmla="*/ 81 w 429"/>
                  <a:gd name="T77" fmla="*/ 265 h 313"/>
                  <a:gd name="T78" fmla="*/ 79 w 429"/>
                  <a:gd name="T79" fmla="*/ 262 h 313"/>
                  <a:gd name="T80" fmla="*/ 79 w 429"/>
                  <a:gd name="T81" fmla="*/ 259 h 313"/>
                  <a:gd name="T82" fmla="*/ 79 w 429"/>
                  <a:gd name="T83" fmla="*/ 256 h 313"/>
                  <a:gd name="T84" fmla="*/ 81 w 429"/>
                  <a:gd name="T85" fmla="*/ 254 h 313"/>
                  <a:gd name="T86" fmla="*/ 84 w 429"/>
                  <a:gd name="T87" fmla="*/ 253 h 313"/>
                  <a:gd name="T88" fmla="*/ 81 w 429"/>
                  <a:gd name="T89" fmla="*/ 253 h 313"/>
                  <a:gd name="T90" fmla="*/ 75 w 429"/>
                  <a:gd name="T91" fmla="*/ 255 h 313"/>
                  <a:gd name="T92" fmla="*/ 70 w 429"/>
                  <a:gd name="T93" fmla="*/ 256 h 313"/>
                  <a:gd name="T94" fmla="*/ 68 w 429"/>
                  <a:gd name="T95" fmla="*/ 256 h 313"/>
                  <a:gd name="T96" fmla="*/ 88 w 429"/>
                  <a:gd name="T97" fmla="*/ 313 h 313"/>
                  <a:gd name="T98" fmla="*/ 429 w 429"/>
                  <a:gd name="T99" fmla="*/ 246 h 313"/>
                  <a:gd name="T100" fmla="*/ 336 w 429"/>
                  <a:gd name="T101" fmla="*/ 0 h 313"/>
                  <a:gd name="T102" fmla="*/ 0 w 429"/>
                  <a:gd name="T103" fmla="*/ 64 h 313"/>
                  <a:gd name="T104" fmla="*/ 14 w 429"/>
                  <a:gd name="T105" fmla="*/ 10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313">
                    <a:moveTo>
                      <a:pt x="14" y="109"/>
                    </a:moveTo>
                    <a:lnTo>
                      <a:pt x="15" y="109"/>
                    </a:lnTo>
                    <a:lnTo>
                      <a:pt x="18" y="108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20" y="99"/>
                    </a:lnTo>
                    <a:lnTo>
                      <a:pt x="20" y="96"/>
                    </a:lnTo>
                    <a:lnTo>
                      <a:pt x="22" y="93"/>
                    </a:lnTo>
                    <a:lnTo>
                      <a:pt x="25" y="92"/>
                    </a:lnTo>
                    <a:lnTo>
                      <a:pt x="28" y="92"/>
                    </a:lnTo>
                    <a:lnTo>
                      <a:pt x="31" y="93"/>
                    </a:lnTo>
                    <a:lnTo>
                      <a:pt x="34" y="96"/>
                    </a:lnTo>
                    <a:lnTo>
                      <a:pt x="36" y="99"/>
                    </a:lnTo>
                    <a:lnTo>
                      <a:pt x="37" y="102"/>
                    </a:lnTo>
                    <a:lnTo>
                      <a:pt x="36" y="105"/>
                    </a:lnTo>
                    <a:lnTo>
                      <a:pt x="34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7"/>
                    </a:lnTo>
                    <a:lnTo>
                      <a:pt x="14" y="109"/>
                    </a:lnTo>
                    <a:lnTo>
                      <a:pt x="68" y="256"/>
                    </a:lnTo>
                    <a:lnTo>
                      <a:pt x="84" y="253"/>
                    </a:lnTo>
                    <a:lnTo>
                      <a:pt x="88" y="253"/>
                    </a:lnTo>
                    <a:lnTo>
                      <a:pt x="91" y="254"/>
                    </a:lnTo>
                    <a:lnTo>
                      <a:pt x="94" y="256"/>
                    </a:lnTo>
                    <a:lnTo>
                      <a:pt x="95" y="259"/>
                    </a:lnTo>
                    <a:lnTo>
                      <a:pt x="95" y="262"/>
                    </a:lnTo>
                    <a:lnTo>
                      <a:pt x="95" y="265"/>
                    </a:lnTo>
                    <a:lnTo>
                      <a:pt x="93" y="267"/>
                    </a:lnTo>
                    <a:lnTo>
                      <a:pt x="90" y="268"/>
                    </a:lnTo>
                    <a:lnTo>
                      <a:pt x="87" y="268"/>
                    </a:lnTo>
                    <a:lnTo>
                      <a:pt x="84" y="267"/>
                    </a:lnTo>
                    <a:lnTo>
                      <a:pt x="81" y="265"/>
                    </a:lnTo>
                    <a:lnTo>
                      <a:pt x="79" y="262"/>
                    </a:lnTo>
                    <a:lnTo>
                      <a:pt x="79" y="259"/>
                    </a:lnTo>
                    <a:lnTo>
                      <a:pt x="79" y="256"/>
                    </a:lnTo>
                    <a:lnTo>
                      <a:pt x="81" y="254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75" y="255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88" y="313"/>
                    </a:lnTo>
                    <a:lnTo>
                      <a:pt x="429" y="246"/>
                    </a:lnTo>
                    <a:lnTo>
                      <a:pt x="336" y="0"/>
                    </a:lnTo>
                    <a:lnTo>
                      <a:pt x="0" y="64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76" name="Freeform 340"/>
              <p:cNvSpPr>
                <a:spLocks/>
              </p:cNvSpPr>
              <p:nvPr/>
            </p:nvSpPr>
            <p:spPr bwMode="auto">
              <a:xfrm>
                <a:off x="3052" y="2952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77" name="Freeform 341"/>
              <p:cNvSpPr>
                <a:spLocks/>
              </p:cNvSpPr>
              <p:nvPr/>
            </p:nvSpPr>
            <p:spPr bwMode="auto">
              <a:xfrm>
                <a:off x="3068" y="2952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78" name="Freeform 342"/>
              <p:cNvSpPr>
                <a:spLocks/>
              </p:cNvSpPr>
              <p:nvPr/>
            </p:nvSpPr>
            <p:spPr bwMode="auto">
              <a:xfrm>
                <a:off x="3074" y="2960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79" name="Freeform 343"/>
              <p:cNvSpPr>
                <a:spLocks/>
              </p:cNvSpPr>
              <p:nvPr/>
            </p:nvSpPr>
            <p:spPr bwMode="auto">
              <a:xfrm>
                <a:off x="3061" y="2963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0" name="Freeform 344"/>
              <p:cNvSpPr>
                <a:spLocks/>
              </p:cNvSpPr>
              <p:nvPr/>
            </p:nvSpPr>
            <p:spPr bwMode="auto">
              <a:xfrm>
                <a:off x="3061" y="2952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1" name="Freeform 345"/>
              <p:cNvSpPr>
                <a:spLocks/>
              </p:cNvSpPr>
              <p:nvPr/>
            </p:nvSpPr>
            <p:spPr bwMode="auto">
              <a:xfrm>
                <a:off x="3049" y="2952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2" name="Freeform 346"/>
              <p:cNvSpPr>
                <a:spLocks/>
              </p:cNvSpPr>
              <p:nvPr/>
            </p:nvSpPr>
            <p:spPr bwMode="auto">
              <a:xfrm>
                <a:off x="3073" y="2945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3" name="Freeform 347"/>
              <p:cNvSpPr>
                <a:spLocks/>
              </p:cNvSpPr>
              <p:nvPr/>
            </p:nvSpPr>
            <p:spPr bwMode="auto">
              <a:xfrm>
                <a:off x="3024" y="2784"/>
                <a:ext cx="90" cy="224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4" name="Freeform 348"/>
              <p:cNvSpPr>
                <a:spLocks/>
              </p:cNvSpPr>
              <p:nvPr/>
            </p:nvSpPr>
            <p:spPr bwMode="auto">
              <a:xfrm>
                <a:off x="3052" y="2956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5" name="Freeform 349"/>
              <p:cNvSpPr>
                <a:spLocks/>
              </p:cNvSpPr>
              <p:nvPr/>
            </p:nvSpPr>
            <p:spPr bwMode="auto">
              <a:xfrm>
                <a:off x="3052" y="2954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6" name="Freeform 350"/>
              <p:cNvSpPr>
                <a:spLocks/>
              </p:cNvSpPr>
              <p:nvPr/>
            </p:nvSpPr>
            <p:spPr bwMode="auto">
              <a:xfrm>
                <a:off x="2990" y="2721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7" name="Freeform 351"/>
              <p:cNvSpPr>
                <a:spLocks/>
              </p:cNvSpPr>
              <p:nvPr/>
            </p:nvSpPr>
            <p:spPr bwMode="auto">
              <a:xfrm>
                <a:off x="3024" y="2742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8" name="Freeform 352"/>
              <p:cNvSpPr>
                <a:spLocks/>
              </p:cNvSpPr>
              <p:nvPr/>
            </p:nvSpPr>
            <p:spPr bwMode="auto">
              <a:xfrm>
                <a:off x="3005" y="2763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89" name="Freeform 353"/>
              <p:cNvSpPr>
                <a:spLocks/>
              </p:cNvSpPr>
              <p:nvPr/>
            </p:nvSpPr>
            <p:spPr bwMode="auto">
              <a:xfrm>
                <a:off x="3013" y="2784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90" name="Freeform 354"/>
              <p:cNvSpPr>
                <a:spLocks/>
              </p:cNvSpPr>
              <p:nvPr/>
            </p:nvSpPr>
            <p:spPr bwMode="auto">
              <a:xfrm>
                <a:off x="3021" y="2804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91" name="Freeform 355"/>
              <p:cNvSpPr>
                <a:spLocks/>
              </p:cNvSpPr>
              <p:nvPr/>
            </p:nvSpPr>
            <p:spPr bwMode="auto">
              <a:xfrm>
                <a:off x="3028" y="2825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92" name="Freeform 356"/>
              <p:cNvSpPr>
                <a:spLocks/>
              </p:cNvSpPr>
              <p:nvPr/>
            </p:nvSpPr>
            <p:spPr bwMode="auto">
              <a:xfrm>
                <a:off x="3036" y="2846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93" name="Freeform 357"/>
              <p:cNvSpPr>
                <a:spLocks/>
              </p:cNvSpPr>
              <p:nvPr/>
            </p:nvSpPr>
            <p:spPr bwMode="auto">
              <a:xfrm>
                <a:off x="3044" y="2867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94" name="Freeform 358"/>
              <p:cNvSpPr>
                <a:spLocks/>
              </p:cNvSpPr>
              <p:nvPr/>
            </p:nvSpPr>
            <p:spPr bwMode="auto">
              <a:xfrm>
                <a:off x="3075" y="2888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95" name="Freeform 359"/>
              <p:cNvSpPr>
                <a:spLocks/>
              </p:cNvSpPr>
              <p:nvPr/>
            </p:nvSpPr>
            <p:spPr bwMode="auto">
              <a:xfrm>
                <a:off x="3059" y="2909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96" name="Freeform 360"/>
              <p:cNvSpPr>
                <a:spLocks/>
              </p:cNvSpPr>
              <p:nvPr/>
            </p:nvSpPr>
            <p:spPr bwMode="auto">
              <a:xfrm>
                <a:off x="3067" y="2930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97" name="Line 361"/>
              <p:cNvSpPr>
                <a:spLocks noChangeShapeType="1"/>
              </p:cNvSpPr>
              <p:nvPr/>
            </p:nvSpPr>
            <p:spPr bwMode="auto">
              <a:xfrm flipH="1" flipV="1">
                <a:off x="3319" y="2698"/>
                <a:ext cx="95" cy="2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898" name="Line 362"/>
              <p:cNvSpPr>
                <a:spLocks noChangeShapeType="1"/>
              </p:cNvSpPr>
              <p:nvPr/>
            </p:nvSpPr>
            <p:spPr bwMode="auto">
              <a:xfrm>
                <a:off x="2982" y="2765"/>
                <a:ext cx="89" cy="24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899" name="Freeform 363"/>
              <p:cNvSpPr>
                <a:spLocks/>
              </p:cNvSpPr>
              <p:nvPr/>
            </p:nvSpPr>
            <p:spPr bwMode="auto">
              <a:xfrm>
                <a:off x="2992" y="2791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00" name="Freeform 364"/>
              <p:cNvSpPr>
                <a:spLocks/>
              </p:cNvSpPr>
              <p:nvPr/>
            </p:nvSpPr>
            <p:spPr bwMode="auto">
              <a:xfrm>
                <a:off x="3008" y="2791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01" name="Freeform 365"/>
              <p:cNvSpPr>
                <a:spLocks/>
              </p:cNvSpPr>
              <p:nvPr/>
            </p:nvSpPr>
            <p:spPr bwMode="auto">
              <a:xfrm>
                <a:off x="3014" y="2799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02" name="Freeform 366"/>
              <p:cNvSpPr>
                <a:spLocks/>
              </p:cNvSpPr>
              <p:nvPr/>
            </p:nvSpPr>
            <p:spPr bwMode="auto">
              <a:xfrm>
                <a:off x="3001" y="2802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03" name="Freeform 367"/>
              <p:cNvSpPr>
                <a:spLocks/>
              </p:cNvSpPr>
              <p:nvPr/>
            </p:nvSpPr>
            <p:spPr bwMode="auto">
              <a:xfrm>
                <a:off x="3001" y="2791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04" name="Freeform 368"/>
              <p:cNvSpPr>
                <a:spLocks/>
              </p:cNvSpPr>
              <p:nvPr/>
            </p:nvSpPr>
            <p:spPr bwMode="auto">
              <a:xfrm>
                <a:off x="2989" y="2791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05" name="Freeform 369"/>
              <p:cNvSpPr>
                <a:spLocks/>
              </p:cNvSpPr>
              <p:nvPr/>
            </p:nvSpPr>
            <p:spPr bwMode="auto">
              <a:xfrm>
                <a:off x="2992" y="2795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06" name="Freeform 370"/>
              <p:cNvSpPr>
                <a:spLocks/>
              </p:cNvSpPr>
              <p:nvPr/>
            </p:nvSpPr>
            <p:spPr bwMode="auto">
              <a:xfrm>
                <a:off x="2992" y="2793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07" name="Line 371"/>
              <p:cNvSpPr>
                <a:spLocks noChangeShapeType="1"/>
              </p:cNvSpPr>
              <p:nvPr/>
            </p:nvSpPr>
            <p:spPr bwMode="auto">
              <a:xfrm flipV="1">
                <a:off x="2982" y="2697"/>
                <a:ext cx="341" cy="6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3908" name="Text Box 372"/>
            <p:cNvSpPr txBox="1">
              <a:spLocks noChangeArrowheads="1"/>
            </p:cNvSpPr>
            <p:nvPr/>
          </p:nvSpPr>
          <p:spPr bwMode="auto">
            <a:xfrm>
              <a:off x="2832" y="2680"/>
              <a:ext cx="654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Hash Value</a:t>
              </a:r>
            </a:p>
          </p:txBody>
        </p:sp>
      </p:grpSp>
      <p:grpSp>
        <p:nvGrpSpPr>
          <p:cNvPr id="833909" name="Group 373"/>
          <p:cNvGrpSpPr>
            <a:grpSpLocks/>
          </p:cNvGrpSpPr>
          <p:nvPr/>
        </p:nvGrpSpPr>
        <p:grpSpPr bwMode="auto">
          <a:xfrm>
            <a:off x="381000" y="2244725"/>
            <a:ext cx="1219200" cy="1150938"/>
            <a:chOff x="240" y="2112"/>
            <a:chExt cx="768" cy="725"/>
          </a:xfrm>
        </p:grpSpPr>
        <p:sp>
          <p:nvSpPr>
            <p:cNvPr id="833910" name="Rectangle 374"/>
            <p:cNvSpPr>
              <a:spLocks noChangeArrowheads="1"/>
            </p:cNvSpPr>
            <p:nvPr/>
          </p:nvSpPr>
          <p:spPr bwMode="auto">
            <a:xfrm>
              <a:off x="240" y="2112"/>
              <a:ext cx="768" cy="62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Alice</a:t>
              </a:r>
            </a:p>
          </p:txBody>
        </p:sp>
        <p:graphicFrame>
          <p:nvGraphicFramePr>
            <p:cNvPr id="833911" name="Object 375"/>
            <p:cNvGraphicFramePr>
              <a:graphicFrameLocks noChangeAspect="1"/>
            </p:cNvGraphicFramePr>
            <p:nvPr/>
          </p:nvGraphicFramePr>
          <p:xfrm>
            <a:off x="384" y="2544"/>
            <a:ext cx="48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39" name="Clip" r:id="rId9" imgW="4599000" imgH="2817000" progId="MS_ClipArt_Gallery.2">
                    <p:embed/>
                  </p:oleObj>
                </mc:Choice>
                <mc:Fallback>
                  <p:oleObj name="Clip" r:id="rId9" imgW="4599000" imgH="2817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544"/>
                          <a:ext cx="480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3912" name="Group 376"/>
          <p:cNvGrpSpPr>
            <a:grpSpLocks/>
          </p:cNvGrpSpPr>
          <p:nvPr/>
        </p:nvGrpSpPr>
        <p:grpSpPr bwMode="auto">
          <a:xfrm>
            <a:off x="4648200" y="3006725"/>
            <a:ext cx="1387475" cy="1454150"/>
            <a:chOff x="3022" y="2588"/>
            <a:chExt cx="874" cy="916"/>
          </a:xfrm>
        </p:grpSpPr>
        <p:grpSp>
          <p:nvGrpSpPr>
            <p:cNvPr id="833913" name="Group 377"/>
            <p:cNvGrpSpPr>
              <a:grpSpLocks/>
            </p:cNvGrpSpPr>
            <p:nvPr/>
          </p:nvGrpSpPr>
          <p:grpSpPr bwMode="auto">
            <a:xfrm>
              <a:off x="3191" y="2588"/>
              <a:ext cx="351" cy="264"/>
              <a:chOff x="2982" y="2697"/>
              <a:chExt cx="435" cy="320"/>
            </a:xfrm>
          </p:grpSpPr>
          <p:sp>
            <p:nvSpPr>
              <p:cNvPr id="833914" name="Freeform 378"/>
              <p:cNvSpPr>
                <a:spLocks/>
              </p:cNvSpPr>
              <p:nvPr/>
            </p:nvSpPr>
            <p:spPr bwMode="auto">
              <a:xfrm>
                <a:off x="2984" y="2702"/>
                <a:ext cx="429" cy="313"/>
              </a:xfrm>
              <a:custGeom>
                <a:avLst/>
                <a:gdLst>
                  <a:gd name="T0" fmla="*/ 14 w 429"/>
                  <a:gd name="T1" fmla="*/ 109 h 313"/>
                  <a:gd name="T2" fmla="*/ 15 w 429"/>
                  <a:gd name="T3" fmla="*/ 109 h 313"/>
                  <a:gd name="T4" fmla="*/ 18 w 429"/>
                  <a:gd name="T5" fmla="*/ 108 h 313"/>
                  <a:gd name="T6" fmla="*/ 22 w 429"/>
                  <a:gd name="T7" fmla="*/ 107 h 313"/>
                  <a:gd name="T8" fmla="*/ 24 w 429"/>
                  <a:gd name="T9" fmla="*/ 107 h 313"/>
                  <a:gd name="T10" fmla="*/ 23 w 429"/>
                  <a:gd name="T11" fmla="*/ 106 h 313"/>
                  <a:gd name="T12" fmla="*/ 22 w 429"/>
                  <a:gd name="T13" fmla="*/ 105 h 313"/>
                  <a:gd name="T14" fmla="*/ 21 w 429"/>
                  <a:gd name="T15" fmla="*/ 103 h 313"/>
                  <a:gd name="T16" fmla="*/ 20 w 429"/>
                  <a:gd name="T17" fmla="*/ 102 h 313"/>
                  <a:gd name="T18" fmla="*/ 20 w 429"/>
                  <a:gd name="T19" fmla="*/ 99 h 313"/>
                  <a:gd name="T20" fmla="*/ 20 w 429"/>
                  <a:gd name="T21" fmla="*/ 96 h 313"/>
                  <a:gd name="T22" fmla="*/ 22 w 429"/>
                  <a:gd name="T23" fmla="*/ 93 h 313"/>
                  <a:gd name="T24" fmla="*/ 25 w 429"/>
                  <a:gd name="T25" fmla="*/ 92 h 313"/>
                  <a:gd name="T26" fmla="*/ 28 w 429"/>
                  <a:gd name="T27" fmla="*/ 92 h 313"/>
                  <a:gd name="T28" fmla="*/ 31 w 429"/>
                  <a:gd name="T29" fmla="*/ 93 h 313"/>
                  <a:gd name="T30" fmla="*/ 34 w 429"/>
                  <a:gd name="T31" fmla="*/ 96 h 313"/>
                  <a:gd name="T32" fmla="*/ 36 w 429"/>
                  <a:gd name="T33" fmla="*/ 99 h 313"/>
                  <a:gd name="T34" fmla="*/ 37 w 429"/>
                  <a:gd name="T35" fmla="*/ 102 h 313"/>
                  <a:gd name="T36" fmla="*/ 36 w 429"/>
                  <a:gd name="T37" fmla="*/ 105 h 313"/>
                  <a:gd name="T38" fmla="*/ 34 w 429"/>
                  <a:gd name="T39" fmla="*/ 107 h 313"/>
                  <a:gd name="T40" fmla="*/ 31 w 429"/>
                  <a:gd name="T41" fmla="*/ 108 h 313"/>
                  <a:gd name="T42" fmla="*/ 30 w 429"/>
                  <a:gd name="T43" fmla="*/ 108 h 313"/>
                  <a:gd name="T44" fmla="*/ 28 w 429"/>
                  <a:gd name="T45" fmla="*/ 108 h 313"/>
                  <a:gd name="T46" fmla="*/ 26 w 429"/>
                  <a:gd name="T47" fmla="*/ 108 h 313"/>
                  <a:gd name="T48" fmla="*/ 24 w 429"/>
                  <a:gd name="T49" fmla="*/ 107 h 313"/>
                  <a:gd name="T50" fmla="*/ 14 w 429"/>
                  <a:gd name="T51" fmla="*/ 109 h 313"/>
                  <a:gd name="T52" fmla="*/ 68 w 429"/>
                  <a:gd name="T53" fmla="*/ 256 h 313"/>
                  <a:gd name="T54" fmla="*/ 84 w 429"/>
                  <a:gd name="T55" fmla="*/ 253 h 313"/>
                  <a:gd name="T56" fmla="*/ 88 w 429"/>
                  <a:gd name="T57" fmla="*/ 253 h 313"/>
                  <a:gd name="T58" fmla="*/ 91 w 429"/>
                  <a:gd name="T59" fmla="*/ 254 h 313"/>
                  <a:gd name="T60" fmla="*/ 94 w 429"/>
                  <a:gd name="T61" fmla="*/ 256 h 313"/>
                  <a:gd name="T62" fmla="*/ 95 w 429"/>
                  <a:gd name="T63" fmla="*/ 259 h 313"/>
                  <a:gd name="T64" fmla="*/ 95 w 429"/>
                  <a:gd name="T65" fmla="*/ 262 h 313"/>
                  <a:gd name="T66" fmla="*/ 95 w 429"/>
                  <a:gd name="T67" fmla="*/ 265 h 313"/>
                  <a:gd name="T68" fmla="*/ 93 w 429"/>
                  <a:gd name="T69" fmla="*/ 267 h 313"/>
                  <a:gd name="T70" fmla="*/ 90 w 429"/>
                  <a:gd name="T71" fmla="*/ 268 h 313"/>
                  <a:gd name="T72" fmla="*/ 87 w 429"/>
                  <a:gd name="T73" fmla="*/ 268 h 313"/>
                  <a:gd name="T74" fmla="*/ 84 w 429"/>
                  <a:gd name="T75" fmla="*/ 267 h 313"/>
                  <a:gd name="T76" fmla="*/ 81 w 429"/>
                  <a:gd name="T77" fmla="*/ 265 h 313"/>
                  <a:gd name="T78" fmla="*/ 79 w 429"/>
                  <a:gd name="T79" fmla="*/ 262 h 313"/>
                  <a:gd name="T80" fmla="*/ 79 w 429"/>
                  <a:gd name="T81" fmla="*/ 259 h 313"/>
                  <a:gd name="T82" fmla="*/ 79 w 429"/>
                  <a:gd name="T83" fmla="*/ 256 h 313"/>
                  <a:gd name="T84" fmla="*/ 81 w 429"/>
                  <a:gd name="T85" fmla="*/ 254 h 313"/>
                  <a:gd name="T86" fmla="*/ 84 w 429"/>
                  <a:gd name="T87" fmla="*/ 253 h 313"/>
                  <a:gd name="T88" fmla="*/ 81 w 429"/>
                  <a:gd name="T89" fmla="*/ 253 h 313"/>
                  <a:gd name="T90" fmla="*/ 75 w 429"/>
                  <a:gd name="T91" fmla="*/ 255 h 313"/>
                  <a:gd name="T92" fmla="*/ 70 w 429"/>
                  <a:gd name="T93" fmla="*/ 256 h 313"/>
                  <a:gd name="T94" fmla="*/ 68 w 429"/>
                  <a:gd name="T95" fmla="*/ 256 h 313"/>
                  <a:gd name="T96" fmla="*/ 88 w 429"/>
                  <a:gd name="T97" fmla="*/ 313 h 313"/>
                  <a:gd name="T98" fmla="*/ 429 w 429"/>
                  <a:gd name="T99" fmla="*/ 246 h 313"/>
                  <a:gd name="T100" fmla="*/ 336 w 429"/>
                  <a:gd name="T101" fmla="*/ 0 h 313"/>
                  <a:gd name="T102" fmla="*/ 0 w 429"/>
                  <a:gd name="T103" fmla="*/ 64 h 313"/>
                  <a:gd name="T104" fmla="*/ 14 w 429"/>
                  <a:gd name="T105" fmla="*/ 10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313">
                    <a:moveTo>
                      <a:pt x="14" y="109"/>
                    </a:moveTo>
                    <a:lnTo>
                      <a:pt x="15" y="109"/>
                    </a:lnTo>
                    <a:lnTo>
                      <a:pt x="18" y="108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20" y="99"/>
                    </a:lnTo>
                    <a:lnTo>
                      <a:pt x="20" y="96"/>
                    </a:lnTo>
                    <a:lnTo>
                      <a:pt x="22" y="93"/>
                    </a:lnTo>
                    <a:lnTo>
                      <a:pt x="25" y="92"/>
                    </a:lnTo>
                    <a:lnTo>
                      <a:pt x="28" y="92"/>
                    </a:lnTo>
                    <a:lnTo>
                      <a:pt x="31" y="93"/>
                    </a:lnTo>
                    <a:lnTo>
                      <a:pt x="34" y="96"/>
                    </a:lnTo>
                    <a:lnTo>
                      <a:pt x="36" y="99"/>
                    </a:lnTo>
                    <a:lnTo>
                      <a:pt x="37" y="102"/>
                    </a:lnTo>
                    <a:lnTo>
                      <a:pt x="36" y="105"/>
                    </a:lnTo>
                    <a:lnTo>
                      <a:pt x="34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7"/>
                    </a:lnTo>
                    <a:lnTo>
                      <a:pt x="14" y="109"/>
                    </a:lnTo>
                    <a:lnTo>
                      <a:pt x="68" y="256"/>
                    </a:lnTo>
                    <a:lnTo>
                      <a:pt x="84" y="253"/>
                    </a:lnTo>
                    <a:lnTo>
                      <a:pt x="88" y="253"/>
                    </a:lnTo>
                    <a:lnTo>
                      <a:pt x="91" y="254"/>
                    </a:lnTo>
                    <a:lnTo>
                      <a:pt x="94" y="256"/>
                    </a:lnTo>
                    <a:lnTo>
                      <a:pt x="95" y="259"/>
                    </a:lnTo>
                    <a:lnTo>
                      <a:pt x="95" y="262"/>
                    </a:lnTo>
                    <a:lnTo>
                      <a:pt x="95" y="265"/>
                    </a:lnTo>
                    <a:lnTo>
                      <a:pt x="93" y="267"/>
                    </a:lnTo>
                    <a:lnTo>
                      <a:pt x="90" y="268"/>
                    </a:lnTo>
                    <a:lnTo>
                      <a:pt x="87" y="268"/>
                    </a:lnTo>
                    <a:lnTo>
                      <a:pt x="84" y="267"/>
                    </a:lnTo>
                    <a:lnTo>
                      <a:pt x="81" y="265"/>
                    </a:lnTo>
                    <a:lnTo>
                      <a:pt x="79" y="262"/>
                    </a:lnTo>
                    <a:lnTo>
                      <a:pt x="79" y="259"/>
                    </a:lnTo>
                    <a:lnTo>
                      <a:pt x="79" y="256"/>
                    </a:lnTo>
                    <a:lnTo>
                      <a:pt x="81" y="254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75" y="255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88" y="313"/>
                    </a:lnTo>
                    <a:lnTo>
                      <a:pt x="429" y="246"/>
                    </a:lnTo>
                    <a:lnTo>
                      <a:pt x="336" y="0"/>
                    </a:lnTo>
                    <a:lnTo>
                      <a:pt x="0" y="64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15" name="Freeform 379"/>
              <p:cNvSpPr>
                <a:spLocks/>
              </p:cNvSpPr>
              <p:nvPr/>
            </p:nvSpPr>
            <p:spPr bwMode="auto">
              <a:xfrm>
                <a:off x="3052" y="2952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16" name="Freeform 380"/>
              <p:cNvSpPr>
                <a:spLocks/>
              </p:cNvSpPr>
              <p:nvPr/>
            </p:nvSpPr>
            <p:spPr bwMode="auto">
              <a:xfrm>
                <a:off x="3068" y="2952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17" name="Freeform 381"/>
              <p:cNvSpPr>
                <a:spLocks/>
              </p:cNvSpPr>
              <p:nvPr/>
            </p:nvSpPr>
            <p:spPr bwMode="auto">
              <a:xfrm>
                <a:off x="3074" y="2960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18" name="Freeform 382"/>
              <p:cNvSpPr>
                <a:spLocks/>
              </p:cNvSpPr>
              <p:nvPr/>
            </p:nvSpPr>
            <p:spPr bwMode="auto">
              <a:xfrm>
                <a:off x="3061" y="2963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19" name="Freeform 383"/>
              <p:cNvSpPr>
                <a:spLocks/>
              </p:cNvSpPr>
              <p:nvPr/>
            </p:nvSpPr>
            <p:spPr bwMode="auto">
              <a:xfrm>
                <a:off x="3061" y="2952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0" name="Freeform 384"/>
              <p:cNvSpPr>
                <a:spLocks/>
              </p:cNvSpPr>
              <p:nvPr/>
            </p:nvSpPr>
            <p:spPr bwMode="auto">
              <a:xfrm>
                <a:off x="3049" y="2952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1" name="Freeform 385"/>
              <p:cNvSpPr>
                <a:spLocks/>
              </p:cNvSpPr>
              <p:nvPr/>
            </p:nvSpPr>
            <p:spPr bwMode="auto">
              <a:xfrm>
                <a:off x="3073" y="2945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2" name="Freeform 386"/>
              <p:cNvSpPr>
                <a:spLocks/>
              </p:cNvSpPr>
              <p:nvPr/>
            </p:nvSpPr>
            <p:spPr bwMode="auto">
              <a:xfrm>
                <a:off x="3024" y="2784"/>
                <a:ext cx="90" cy="224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3" name="Freeform 387"/>
              <p:cNvSpPr>
                <a:spLocks/>
              </p:cNvSpPr>
              <p:nvPr/>
            </p:nvSpPr>
            <p:spPr bwMode="auto">
              <a:xfrm>
                <a:off x="3052" y="2956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4" name="Freeform 388"/>
              <p:cNvSpPr>
                <a:spLocks/>
              </p:cNvSpPr>
              <p:nvPr/>
            </p:nvSpPr>
            <p:spPr bwMode="auto">
              <a:xfrm>
                <a:off x="3052" y="2954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5" name="Freeform 389"/>
              <p:cNvSpPr>
                <a:spLocks/>
              </p:cNvSpPr>
              <p:nvPr/>
            </p:nvSpPr>
            <p:spPr bwMode="auto">
              <a:xfrm>
                <a:off x="2990" y="2721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6" name="Freeform 390"/>
              <p:cNvSpPr>
                <a:spLocks/>
              </p:cNvSpPr>
              <p:nvPr/>
            </p:nvSpPr>
            <p:spPr bwMode="auto">
              <a:xfrm>
                <a:off x="3024" y="2742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7" name="Freeform 391"/>
              <p:cNvSpPr>
                <a:spLocks/>
              </p:cNvSpPr>
              <p:nvPr/>
            </p:nvSpPr>
            <p:spPr bwMode="auto">
              <a:xfrm>
                <a:off x="3005" y="2763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8" name="Freeform 392"/>
              <p:cNvSpPr>
                <a:spLocks/>
              </p:cNvSpPr>
              <p:nvPr/>
            </p:nvSpPr>
            <p:spPr bwMode="auto">
              <a:xfrm>
                <a:off x="3013" y="2784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29" name="Freeform 393"/>
              <p:cNvSpPr>
                <a:spLocks/>
              </p:cNvSpPr>
              <p:nvPr/>
            </p:nvSpPr>
            <p:spPr bwMode="auto">
              <a:xfrm>
                <a:off x="3021" y="2804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30" name="Freeform 394"/>
              <p:cNvSpPr>
                <a:spLocks/>
              </p:cNvSpPr>
              <p:nvPr/>
            </p:nvSpPr>
            <p:spPr bwMode="auto">
              <a:xfrm>
                <a:off x="3028" y="2825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31" name="Freeform 395"/>
              <p:cNvSpPr>
                <a:spLocks/>
              </p:cNvSpPr>
              <p:nvPr/>
            </p:nvSpPr>
            <p:spPr bwMode="auto">
              <a:xfrm>
                <a:off x="3036" y="2846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32" name="Freeform 396"/>
              <p:cNvSpPr>
                <a:spLocks/>
              </p:cNvSpPr>
              <p:nvPr/>
            </p:nvSpPr>
            <p:spPr bwMode="auto">
              <a:xfrm>
                <a:off x="3044" y="2867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33" name="Freeform 397"/>
              <p:cNvSpPr>
                <a:spLocks/>
              </p:cNvSpPr>
              <p:nvPr/>
            </p:nvSpPr>
            <p:spPr bwMode="auto">
              <a:xfrm>
                <a:off x="3075" y="2888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34" name="Freeform 398"/>
              <p:cNvSpPr>
                <a:spLocks/>
              </p:cNvSpPr>
              <p:nvPr/>
            </p:nvSpPr>
            <p:spPr bwMode="auto">
              <a:xfrm>
                <a:off x="3059" y="2909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35" name="Freeform 399"/>
              <p:cNvSpPr>
                <a:spLocks/>
              </p:cNvSpPr>
              <p:nvPr/>
            </p:nvSpPr>
            <p:spPr bwMode="auto">
              <a:xfrm>
                <a:off x="3067" y="2930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36" name="Line 400"/>
              <p:cNvSpPr>
                <a:spLocks noChangeShapeType="1"/>
              </p:cNvSpPr>
              <p:nvPr/>
            </p:nvSpPr>
            <p:spPr bwMode="auto">
              <a:xfrm flipH="1" flipV="1">
                <a:off x="3319" y="2698"/>
                <a:ext cx="95" cy="2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937" name="Line 401"/>
              <p:cNvSpPr>
                <a:spLocks noChangeShapeType="1"/>
              </p:cNvSpPr>
              <p:nvPr/>
            </p:nvSpPr>
            <p:spPr bwMode="auto">
              <a:xfrm>
                <a:off x="2982" y="2765"/>
                <a:ext cx="89" cy="24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938" name="Freeform 402"/>
              <p:cNvSpPr>
                <a:spLocks/>
              </p:cNvSpPr>
              <p:nvPr/>
            </p:nvSpPr>
            <p:spPr bwMode="auto">
              <a:xfrm>
                <a:off x="2992" y="2791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39" name="Freeform 403"/>
              <p:cNvSpPr>
                <a:spLocks/>
              </p:cNvSpPr>
              <p:nvPr/>
            </p:nvSpPr>
            <p:spPr bwMode="auto">
              <a:xfrm>
                <a:off x="3008" y="2791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40" name="Freeform 404"/>
              <p:cNvSpPr>
                <a:spLocks/>
              </p:cNvSpPr>
              <p:nvPr/>
            </p:nvSpPr>
            <p:spPr bwMode="auto">
              <a:xfrm>
                <a:off x="3014" y="2799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41" name="Freeform 405"/>
              <p:cNvSpPr>
                <a:spLocks/>
              </p:cNvSpPr>
              <p:nvPr/>
            </p:nvSpPr>
            <p:spPr bwMode="auto">
              <a:xfrm>
                <a:off x="3001" y="2802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42" name="Freeform 406"/>
              <p:cNvSpPr>
                <a:spLocks/>
              </p:cNvSpPr>
              <p:nvPr/>
            </p:nvSpPr>
            <p:spPr bwMode="auto">
              <a:xfrm>
                <a:off x="3001" y="2791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43" name="Freeform 407"/>
              <p:cNvSpPr>
                <a:spLocks/>
              </p:cNvSpPr>
              <p:nvPr/>
            </p:nvSpPr>
            <p:spPr bwMode="auto">
              <a:xfrm>
                <a:off x="2989" y="2791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44" name="Freeform 408"/>
              <p:cNvSpPr>
                <a:spLocks/>
              </p:cNvSpPr>
              <p:nvPr/>
            </p:nvSpPr>
            <p:spPr bwMode="auto">
              <a:xfrm>
                <a:off x="2992" y="2795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45" name="Freeform 409"/>
              <p:cNvSpPr>
                <a:spLocks/>
              </p:cNvSpPr>
              <p:nvPr/>
            </p:nvSpPr>
            <p:spPr bwMode="auto">
              <a:xfrm>
                <a:off x="2992" y="2793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46" name="Line 410"/>
              <p:cNvSpPr>
                <a:spLocks noChangeShapeType="1"/>
              </p:cNvSpPr>
              <p:nvPr/>
            </p:nvSpPr>
            <p:spPr bwMode="auto">
              <a:xfrm flipV="1">
                <a:off x="2982" y="2697"/>
                <a:ext cx="341" cy="6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833947" name="Object 411"/>
            <p:cNvGraphicFramePr>
              <a:graphicFrameLocks noChangeAspect="1"/>
            </p:cNvGraphicFramePr>
            <p:nvPr/>
          </p:nvGraphicFramePr>
          <p:xfrm>
            <a:off x="3383" y="2684"/>
            <a:ext cx="384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40" name="Clip" r:id="rId11" imgW="1992960" imgH="3468960" progId="MS_ClipArt_Gallery.2">
                    <p:embed/>
                  </p:oleObj>
                </mc:Choice>
                <mc:Fallback>
                  <p:oleObj name="Clip" r:id="rId11" imgW="199296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" y="2684"/>
                          <a:ext cx="384" cy="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3948" name="Rectangle 412"/>
            <p:cNvSpPr>
              <a:spLocks noChangeArrowheads="1"/>
            </p:cNvSpPr>
            <p:nvPr/>
          </p:nvSpPr>
          <p:spPr bwMode="auto">
            <a:xfrm>
              <a:off x="3022" y="3138"/>
              <a:ext cx="87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Alice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Signed Hash</a:t>
              </a:r>
            </a:p>
          </p:txBody>
        </p:sp>
      </p:grpSp>
      <p:sp>
        <p:nvSpPr>
          <p:cNvPr id="833957" name="AutoShape 421"/>
          <p:cNvSpPr>
            <a:spLocks noChangeArrowheads="1"/>
          </p:cNvSpPr>
          <p:nvPr/>
        </p:nvSpPr>
        <p:spPr bwMode="auto">
          <a:xfrm>
            <a:off x="6934200" y="2473325"/>
            <a:ext cx="1981200" cy="1524000"/>
          </a:xfrm>
          <a:prstGeom prst="parallelogram">
            <a:avLst>
              <a:gd name="adj" fmla="val 11405"/>
            </a:avLst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3958" name="Group 422"/>
          <p:cNvGrpSpPr>
            <a:grpSpLocks/>
          </p:cNvGrpSpPr>
          <p:nvPr/>
        </p:nvGrpSpPr>
        <p:grpSpPr bwMode="auto">
          <a:xfrm>
            <a:off x="7162800" y="2549525"/>
            <a:ext cx="933450" cy="912813"/>
            <a:chOff x="3261" y="1902"/>
            <a:chExt cx="588" cy="575"/>
          </a:xfrm>
        </p:grpSpPr>
        <p:sp>
          <p:nvSpPr>
            <p:cNvPr id="833959" name="Freeform 423"/>
            <p:cNvSpPr>
              <a:spLocks/>
            </p:cNvSpPr>
            <p:nvPr/>
          </p:nvSpPr>
          <p:spPr bwMode="auto">
            <a:xfrm>
              <a:off x="3264" y="1964"/>
              <a:ext cx="546" cy="510"/>
            </a:xfrm>
            <a:custGeom>
              <a:avLst/>
              <a:gdLst>
                <a:gd name="T0" fmla="*/ 227 w 1091"/>
                <a:gd name="T1" fmla="*/ 643 h 1021"/>
                <a:gd name="T2" fmla="*/ 236 w 1091"/>
                <a:gd name="T3" fmla="*/ 640 h 1021"/>
                <a:gd name="T4" fmla="*/ 248 w 1091"/>
                <a:gd name="T5" fmla="*/ 635 h 1021"/>
                <a:gd name="T6" fmla="*/ 242 w 1091"/>
                <a:gd name="T7" fmla="*/ 632 h 1021"/>
                <a:gd name="T8" fmla="*/ 237 w 1091"/>
                <a:gd name="T9" fmla="*/ 626 h 1021"/>
                <a:gd name="T10" fmla="*/ 236 w 1091"/>
                <a:gd name="T11" fmla="*/ 614 h 1021"/>
                <a:gd name="T12" fmla="*/ 244 w 1091"/>
                <a:gd name="T13" fmla="*/ 606 h 1021"/>
                <a:gd name="T14" fmla="*/ 258 w 1091"/>
                <a:gd name="T15" fmla="*/ 606 h 1021"/>
                <a:gd name="T16" fmla="*/ 268 w 1091"/>
                <a:gd name="T17" fmla="*/ 614 h 1021"/>
                <a:gd name="T18" fmla="*/ 269 w 1091"/>
                <a:gd name="T19" fmla="*/ 626 h 1021"/>
                <a:gd name="T20" fmla="*/ 261 w 1091"/>
                <a:gd name="T21" fmla="*/ 635 h 1021"/>
                <a:gd name="T22" fmla="*/ 254 w 1091"/>
                <a:gd name="T23" fmla="*/ 636 h 1021"/>
                <a:gd name="T24" fmla="*/ 248 w 1091"/>
                <a:gd name="T25" fmla="*/ 635 h 1021"/>
                <a:gd name="T26" fmla="*/ 381 w 1091"/>
                <a:gd name="T27" fmla="*/ 915 h 1021"/>
                <a:gd name="T28" fmla="*/ 420 w 1091"/>
                <a:gd name="T29" fmla="*/ 902 h 1021"/>
                <a:gd name="T30" fmla="*/ 432 w 1091"/>
                <a:gd name="T31" fmla="*/ 907 h 1021"/>
                <a:gd name="T32" fmla="*/ 439 w 1091"/>
                <a:gd name="T33" fmla="*/ 917 h 1021"/>
                <a:gd name="T34" fmla="*/ 434 w 1091"/>
                <a:gd name="T35" fmla="*/ 929 h 1021"/>
                <a:gd name="T36" fmla="*/ 423 w 1091"/>
                <a:gd name="T37" fmla="*/ 933 h 1021"/>
                <a:gd name="T38" fmla="*/ 411 w 1091"/>
                <a:gd name="T39" fmla="*/ 929 h 1021"/>
                <a:gd name="T40" fmla="*/ 404 w 1091"/>
                <a:gd name="T41" fmla="*/ 917 h 1021"/>
                <a:gd name="T42" fmla="*/ 409 w 1091"/>
                <a:gd name="T43" fmla="*/ 907 h 1021"/>
                <a:gd name="T44" fmla="*/ 406 w 1091"/>
                <a:gd name="T45" fmla="*/ 906 h 1021"/>
                <a:gd name="T46" fmla="*/ 386 w 1091"/>
                <a:gd name="T47" fmla="*/ 914 h 1021"/>
                <a:gd name="T48" fmla="*/ 441 w 1091"/>
                <a:gd name="T49" fmla="*/ 1021 h 1021"/>
                <a:gd name="T50" fmla="*/ 650 w 1091"/>
                <a:gd name="T51" fmla="*/ 0 h 1021"/>
                <a:gd name="T52" fmla="*/ 50 w 1091"/>
                <a:gd name="T53" fmla="*/ 333 h 1021"/>
                <a:gd name="T54" fmla="*/ 58 w 1091"/>
                <a:gd name="T55" fmla="*/ 330 h 1021"/>
                <a:gd name="T56" fmla="*/ 67 w 1091"/>
                <a:gd name="T57" fmla="*/ 326 h 1021"/>
                <a:gd name="T58" fmla="*/ 67 w 1091"/>
                <a:gd name="T59" fmla="*/ 316 h 1021"/>
                <a:gd name="T60" fmla="*/ 75 w 1091"/>
                <a:gd name="T61" fmla="*/ 308 h 1021"/>
                <a:gd name="T62" fmla="*/ 87 w 1091"/>
                <a:gd name="T63" fmla="*/ 309 h 1021"/>
                <a:gd name="T64" fmla="*/ 98 w 1091"/>
                <a:gd name="T65" fmla="*/ 317 h 1021"/>
                <a:gd name="T66" fmla="*/ 99 w 1091"/>
                <a:gd name="T67" fmla="*/ 329 h 1021"/>
                <a:gd name="T68" fmla="*/ 91 w 1091"/>
                <a:gd name="T69" fmla="*/ 338 h 1021"/>
                <a:gd name="T70" fmla="*/ 77 w 1091"/>
                <a:gd name="T71" fmla="*/ 336 h 1021"/>
                <a:gd name="T72" fmla="*/ 67 w 1091"/>
                <a:gd name="T73" fmla="*/ 326 h 1021"/>
                <a:gd name="T74" fmla="*/ 59 w 1091"/>
                <a:gd name="T75" fmla="*/ 330 h 1021"/>
                <a:gd name="T76" fmla="*/ 50 w 1091"/>
                <a:gd name="T77" fmla="*/ 33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1" h="1021">
                  <a:moveTo>
                    <a:pt x="50" y="333"/>
                  </a:moveTo>
                  <a:lnTo>
                    <a:pt x="227" y="643"/>
                  </a:lnTo>
                  <a:lnTo>
                    <a:pt x="229" y="642"/>
                  </a:lnTo>
                  <a:lnTo>
                    <a:pt x="236" y="640"/>
                  </a:lnTo>
                  <a:lnTo>
                    <a:pt x="243" y="637"/>
                  </a:lnTo>
                  <a:lnTo>
                    <a:pt x="248" y="635"/>
                  </a:lnTo>
                  <a:lnTo>
                    <a:pt x="244" y="633"/>
                  </a:lnTo>
                  <a:lnTo>
                    <a:pt x="242" y="632"/>
                  </a:lnTo>
                  <a:lnTo>
                    <a:pt x="239" y="629"/>
                  </a:lnTo>
                  <a:lnTo>
                    <a:pt x="237" y="626"/>
                  </a:lnTo>
                  <a:lnTo>
                    <a:pt x="235" y="620"/>
                  </a:lnTo>
                  <a:lnTo>
                    <a:pt x="236" y="614"/>
                  </a:lnTo>
                  <a:lnTo>
                    <a:pt x="239" y="610"/>
                  </a:lnTo>
                  <a:lnTo>
                    <a:pt x="244" y="606"/>
                  </a:lnTo>
                  <a:lnTo>
                    <a:pt x="251" y="605"/>
                  </a:lnTo>
                  <a:lnTo>
                    <a:pt x="258" y="606"/>
                  </a:lnTo>
                  <a:lnTo>
                    <a:pt x="264" y="610"/>
                  </a:lnTo>
                  <a:lnTo>
                    <a:pt x="268" y="614"/>
                  </a:lnTo>
                  <a:lnTo>
                    <a:pt x="269" y="620"/>
                  </a:lnTo>
                  <a:lnTo>
                    <a:pt x="269" y="626"/>
                  </a:lnTo>
                  <a:lnTo>
                    <a:pt x="266" y="632"/>
                  </a:lnTo>
                  <a:lnTo>
                    <a:pt x="261" y="635"/>
                  </a:lnTo>
                  <a:lnTo>
                    <a:pt x="258" y="636"/>
                  </a:lnTo>
                  <a:lnTo>
                    <a:pt x="254" y="636"/>
                  </a:lnTo>
                  <a:lnTo>
                    <a:pt x="251" y="636"/>
                  </a:lnTo>
                  <a:lnTo>
                    <a:pt x="248" y="635"/>
                  </a:lnTo>
                  <a:lnTo>
                    <a:pt x="227" y="643"/>
                  </a:lnTo>
                  <a:lnTo>
                    <a:pt x="381" y="915"/>
                  </a:lnTo>
                  <a:lnTo>
                    <a:pt x="413" y="904"/>
                  </a:lnTo>
                  <a:lnTo>
                    <a:pt x="420" y="902"/>
                  </a:lnTo>
                  <a:lnTo>
                    <a:pt x="426" y="904"/>
                  </a:lnTo>
                  <a:lnTo>
                    <a:pt x="432" y="907"/>
                  </a:lnTo>
                  <a:lnTo>
                    <a:pt x="436" y="912"/>
                  </a:lnTo>
                  <a:lnTo>
                    <a:pt x="439" y="917"/>
                  </a:lnTo>
                  <a:lnTo>
                    <a:pt x="437" y="923"/>
                  </a:lnTo>
                  <a:lnTo>
                    <a:pt x="434" y="929"/>
                  </a:lnTo>
                  <a:lnTo>
                    <a:pt x="429" y="932"/>
                  </a:lnTo>
                  <a:lnTo>
                    <a:pt x="423" y="933"/>
                  </a:lnTo>
                  <a:lnTo>
                    <a:pt x="417" y="932"/>
                  </a:lnTo>
                  <a:lnTo>
                    <a:pt x="411" y="929"/>
                  </a:lnTo>
                  <a:lnTo>
                    <a:pt x="406" y="923"/>
                  </a:lnTo>
                  <a:lnTo>
                    <a:pt x="404" y="917"/>
                  </a:lnTo>
                  <a:lnTo>
                    <a:pt x="405" y="912"/>
                  </a:lnTo>
                  <a:lnTo>
                    <a:pt x="409" y="907"/>
                  </a:lnTo>
                  <a:lnTo>
                    <a:pt x="413" y="904"/>
                  </a:lnTo>
                  <a:lnTo>
                    <a:pt x="406" y="906"/>
                  </a:lnTo>
                  <a:lnTo>
                    <a:pt x="396" y="909"/>
                  </a:lnTo>
                  <a:lnTo>
                    <a:pt x="386" y="914"/>
                  </a:lnTo>
                  <a:lnTo>
                    <a:pt x="381" y="915"/>
                  </a:lnTo>
                  <a:lnTo>
                    <a:pt x="441" y="1021"/>
                  </a:lnTo>
                  <a:lnTo>
                    <a:pt x="1091" y="777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50" y="333"/>
                  </a:lnTo>
                  <a:lnTo>
                    <a:pt x="52" y="332"/>
                  </a:lnTo>
                  <a:lnTo>
                    <a:pt x="58" y="330"/>
                  </a:lnTo>
                  <a:lnTo>
                    <a:pt x="63" y="328"/>
                  </a:lnTo>
                  <a:lnTo>
                    <a:pt x="67" y="326"/>
                  </a:lnTo>
                  <a:lnTo>
                    <a:pt x="66" y="321"/>
                  </a:lnTo>
                  <a:lnTo>
                    <a:pt x="67" y="316"/>
                  </a:lnTo>
                  <a:lnTo>
                    <a:pt x="70" y="311"/>
                  </a:lnTo>
                  <a:lnTo>
                    <a:pt x="75" y="308"/>
                  </a:lnTo>
                  <a:lnTo>
                    <a:pt x="82" y="307"/>
                  </a:lnTo>
                  <a:lnTo>
                    <a:pt x="87" y="309"/>
                  </a:lnTo>
                  <a:lnTo>
                    <a:pt x="93" y="313"/>
                  </a:lnTo>
                  <a:lnTo>
                    <a:pt x="98" y="317"/>
                  </a:lnTo>
                  <a:lnTo>
                    <a:pt x="100" y="323"/>
                  </a:lnTo>
                  <a:lnTo>
                    <a:pt x="99" y="329"/>
                  </a:lnTo>
                  <a:lnTo>
                    <a:pt x="96" y="335"/>
                  </a:lnTo>
                  <a:lnTo>
                    <a:pt x="91" y="338"/>
                  </a:lnTo>
                  <a:lnTo>
                    <a:pt x="84" y="338"/>
                  </a:lnTo>
                  <a:lnTo>
                    <a:pt x="77" y="336"/>
                  </a:lnTo>
                  <a:lnTo>
                    <a:pt x="71" y="332"/>
                  </a:lnTo>
                  <a:lnTo>
                    <a:pt x="67" y="326"/>
                  </a:lnTo>
                  <a:lnTo>
                    <a:pt x="64" y="328"/>
                  </a:lnTo>
                  <a:lnTo>
                    <a:pt x="59" y="330"/>
                  </a:lnTo>
                  <a:lnTo>
                    <a:pt x="52" y="332"/>
                  </a:lnTo>
                  <a:lnTo>
                    <a:pt x="50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0" name="Freeform 424"/>
            <p:cNvSpPr>
              <a:spLocks/>
            </p:cNvSpPr>
            <p:nvPr/>
          </p:nvSpPr>
          <p:spPr bwMode="auto">
            <a:xfrm>
              <a:off x="3287" y="2129"/>
              <a:ext cx="92" cy="159"/>
            </a:xfrm>
            <a:custGeom>
              <a:avLst/>
              <a:gdLst>
                <a:gd name="T0" fmla="*/ 180 w 184"/>
                <a:gd name="T1" fmla="*/ 308 h 318"/>
                <a:gd name="T2" fmla="*/ 184 w 184"/>
                <a:gd name="T3" fmla="*/ 310 h 318"/>
                <a:gd name="T4" fmla="*/ 7 w 184"/>
                <a:gd name="T5" fmla="*/ 0 h 318"/>
                <a:gd name="T6" fmla="*/ 0 w 184"/>
                <a:gd name="T7" fmla="*/ 5 h 318"/>
                <a:gd name="T8" fmla="*/ 177 w 184"/>
                <a:gd name="T9" fmla="*/ 315 h 318"/>
                <a:gd name="T10" fmla="*/ 182 w 184"/>
                <a:gd name="T11" fmla="*/ 317 h 318"/>
                <a:gd name="T12" fmla="*/ 177 w 184"/>
                <a:gd name="T13" fmla="*/ 315 h 318"/>
                <a:gd name="T14" fmla="*/ 180 w 184"/>
                <a:gd name="T15" fmla="*/ 318 h 318"/>
                <a:gd name="T16" fmla="*/ 182 w 184"/>
                <a:gd name="T17" fmla="*/ 317 h 318"/>
                <a:gd name="T18" fmla="*/ 180 w 184"/>
                <a:gd name="T19" fmla="*/ 30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18">
                  <a:moveTo>
                    <a:pt x="180" y="308"/>
                  </a:moveTo>
                  <a:lnTo>
                    <a:pt x="184" y="310"/>
                  </a:lnTo>
                  <a:lnTo>
                    <a:pt x="7" y="0"/>
                  </a:lnTo>
                  <a:lnTo>
                    <a:pt x="0" y="5"/>
                  </a:lnTo>
                  <a:lnTo>
                    <a:pt x="177" y="315"/>
                  </a:lnTo>
                  <a:lnTo>
                    <a:pt x="182" y="317"/>
                  </a:lnTo>
                  <a:lnTo>
                    <a:pt x="177" y="315"/>
                  </a:lnTo>
                  <a:lnTo>
                    <a:pt x="180" y="318"/>
                  </a:lnTo>
                  <a:lnTo>
                    <a:pt x="182" y="317"/>
                  </a:lnTo>
                  <a:lnTo>
                    <a:pt x="18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1" name="Freeform 425"/>
            <p:cNvSpPr>
              <a:spLocks/>
            </p:cNvSpPr>
            <p:nvPr/>
          </p:nvSpPr>
          <p:spPr bwMode="auto">
            <a:xfrm>
              <a:off x="3377" y="2279"/>
              <a:ext cx="18" cy="8"/>
            </a:xfrm>
            <a:custGeom>
              <a:avLst/>
              <a:gdLst>
                <a:gd name="T0" fmla="*/ 19 w 35"/>
                <a:gd name="T1" fmla="*/ 9 h 17"/>
                <a:gd name="T2" fmla="*/ 20 w 35"/>
                <a:gd name="T3" fmla="*/ 0 h 17"/>
                <a:gd name="T4" fmla="*/ 16 w 35"/>
                <a:gd name="T5" fmla="*/ 2 h 17"/>
                <a:gd name="T6" fmla="*/ 9 w 35"/>
                <a:gd name="T7" fmla="*/ 4 h 17"/>
                <a:gd name="T8" fmla="*/ 2 w 35"/>
                <a:gd name="T9" fmla="*/ 6 h 17"/>
                <a:gd name="T10" fmla="*/ 0 w 35"/>
                <a:gd name="T11" fmla="*/ 8 h 17"/>
                <a:gd name="T12" fmla="*/ 2 w 35"/>
                <a:gd name="T13" fmla="*/ 17 h 17"/>
                <a:gd name="T14" fmla="*/ 4 w 35"/>
                <a:gd name="T15" fmla="*/ 16 h 17"/>
                <a:gd name="T16" fmla="*/ 11 w 35"/>
                <a:gd name="T17" fmla="*/ 13 h 17"/>
                <a:gd name="T18" fmla="*/ 18 w 35"/>
                <a:gd name="T19" fmla="*/ 11 h 17"/>
                <a:gd name="T20" fmla="*/ 23 w 35"/>
                <a:gd name="T21" fmla="*/ 9 h 17"/>
                <a:gd name="T22" fmla="*/ 24 w 35"/>
                <a:gd name="T23" fmla="*/ 0 h 17"/>
                <a:gd name="T24" fmla="*/ 23 w 35"/>
                <a:gd name="T25" fmla="*/ 9 h 17"/>
                <a:gd name="T26" fmla="*/ 35 w 35"/>
                <a:gd name="T27" fmla="*/ 5 h 17"/>
                <a:gd name="T28" fmla="*/ 23 w 35"/>
                <a:gd name="T29" fmla="*/ 1 h 17"/>
                <a:gd name="T30" fmla="*/ 19 w 35"/>
                <a:gd name="T3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7">
                  <a:moveTo>
                    <a:pt x="19" y="9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9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11" y="13"/>
                  </a:lnTo>
                  <a:lnTo>
                    <a:pt x="18" y="11"/>
                  </a:lnTo>
                  <a:lnTo>
                    <a:pt x="23" y="9"/>
                  </a:lnTo>
                  <a:lnTo>
                    <a:pt x="24" y="0"/>
                  </a:lnTo>
                  <a:lnTo>
                    <a:pt x="23" y="9"/>
                  </a:lnTo>
                  <a:lnTo>
                    <a:pt x="35" y="5"/>
                  </a:lnTo>
                  <a:lnTo>
                    <a:pt x="23" y="1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2" name="Freeform 426"/>
            <p:cNvSpPr>
              <a:spLocks/>
            </p:cNvSpPr>
            <p:nvPr/>
          </p:nvSpPr>
          <p:spPr bwMode="auto">
            <a:xfrm>
              <a:off x="3380" y="2275"/>
              <a:ext cx="9" cy="8"/>
            </a:xfrm>
            <a:custGeom>
              <a:avLst/>
              <a:gdLst>
                <a:gd name="T0" fmla="*/ 1 w 17"/>
                <a:gd name="T1" fmla="*/ 4 h 16"/>
                <a:gd name="T2" fmla="*/ 0 w 17"/>
                <a:gd name="T3" fmla="*/ 4 h 16"/>
                <a:gd name="T4" fmla="*/ 3 w 17"/>
                <a:gd name="T5" fmla="*/ 8 h 16"/>
                <a:gd name="T6" fmla="*/ 6 w 17"/>
                <a:gd name="T7" fmla="*/ 11 h 16"/>
                <a:gd name="T8" fmla="*/ 9 w 17"/>
                <a:gd name="T9" fmla="*/ 12 h 16"/>
                <a:gd name="T10" fmla="*/ 12 w 17"/>
                <a:gd name="T11" fmla="*/ 16 h 16"/>
                <a:gd name="T12" fmla="*/ 17 w 17"/>
                <a:gd name="T13" fmla="*/ 7 h 16"/>
                <a:gd name="T14" fmla="*/ 13 w 17"/>
                <a:gd name="T15" fmla="*/ 5 h 16"/>
                <a:gd name="T16" fmla="*/ 11 w 17"/>
                <a:gd name="T17" fmla="*/ 4 h 16"/>
                <a:gd name="T18" fmla="*/ 10 w 17"/>
                <a:gd name="T19" fmla="*/ 3 h 16"/>
                <a:gd name="T20" fmla="*/ 9 w 17"/>
                <a:gd name="T21" fmla="*/ 0 h 16"/>
                <a:gd name="T22" fmla="*/ 8 w 17"/>
                <a:gd name="T23" fmla="*/ 0 h 16"/>
                <a:gd name="T24" fmla="*/ 1 w 17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6">
                  <a:moveTo>
                    <a:pt x="1" y="4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6" y="11"/>
                  </a:lnTo>
                  <a:lnTo>
                    <a:pt x="9" y="12"/>
                  </a:lnTo>
                  <a:lnTo>
                    <a:pt x="12" y="16"/>
                  </a:lnTo>
                  <a:lnTo>
                    <a:pt x="17" y="7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3" name="Freeform 427"/>
            <p:cNvSpPr>
              <a:spLocks/>
            </p:cNvSpPr>
            <p:nvPr/>
          </p:nvSpPr>
          <p:spPr bwMode="auto">
            <a:xfrm>
              <a:off x="3379" y="2264"/>
              <a:ext cx="8" cy="14"/>
            </a:xfrm>
            <a:custGeom>
              <a:avLst/>
              <a:gdLst>
                <a:gd name="T0" fmla="*/ 13 w 15"/>
                <a:gd name="T1" fmla="*/ 0 h 26"/>
                <a:gd name="T2" fmla="*/ 13 w 15"/>
                <a:gd name="T3" fmla="*/ 0 h 26"/>
                <a:gd name="T4" fmla="*/ 6 w 15"/>
                <a:gd name="T5" fmla="*/ 4 h 26"/>
                <a:gd name="T6" fmla="*/ 1 w 15"/>
                <a:gd name="T7" fmla="*/ 11 h 26"/>
                <a:gd name="T8" fmla="*/ 0 w 15"/>
                <a:gd name="T9" fmla="*/ 18 h 26"/>
                <a:gd name="T10" fmla="*/ 4 w 15"/>
                <a:gd name="T11" fmla="*/ 26 h 26"/>
                <a:gd name="T12" fmla="*/ 11 w 15"/>
                <a:gd name="T13" fmla="*/ 22 h 26"/>
                <a:gd name="T14" fmla="*/ 9 w 15"/>
                <a:gd name="T15" fmla="*/ 18 h 26"/>
                <a:gd name="T16" fmla="*/ 11 w 15"/>
                <a:gd name="T17" fmla="*/ 14 h 26"/>
                <a:gd name="T18" fmla="*/ 13 w 15"/>
                <a:gd name="T19" fmla="*/ 11 h 26"/>
                <a:gd name="T20" fmla="*/ 15 w 15"/>
                <a:gd name="T21" fmla="*/ 9 h 26"/>
                <a:gd name="T22" fmla="*/ 15 w 15"/>
                <a:gd name="T23" fmla="*/ 9 h 26"/>
                <a:gd name="T24" fmla="*/ 13 w 15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3" y="0"/>
                  </a:moveTo>
                  <a:lnTo>
                    <a:pt x="13" y="0"/>
                  </a:lnTo>
                  <a:lnTo>
                    <a:pt x="6" y="4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4" name="Freeform 428"/>
            <p:cNvSpPr>
              <a:spLocks/>
            </p:cNvSpPr>
            <p:nvPr/>
          </p:nvSpPr>
          <p:spPr bwMode="auto">
            <a:xfrm>
              <a:off x="3385" y="2264"/>
              <a:ext cx="15" cy="8"/>
            </a:xfrm>
            <a:custGeom>
              <a:avLst/>
              <a:gdLst>
                <a:gd name="T0" fmla="*/ 30 w 30"/>
                <a:gd name="T1" fmla="*/ 12 h 16"/>
                <a:gd name="T2" fmla="*/ 29 w 30"/>
                <a:gd name="T3" fmla="*/ 11 h 16"/>
                <a:gd name="T4" fmla="*/ 23 w 30"/>
                <a:gd name="T5" fmla="*/ 5 h 16"/>
                <a:gd name="T6" fmla="*/ 16 w 30"/>
                <a:gd name="T7" fmla="*/ 1 h 16"/>
                <a:gd name="T8" fmla="*/ 8 w 30"/>
                <a:gd name="T9" fmla="*/ 0 h 16"/>
                <a:gd name="T10" fmla="*/ 0 w 30"/>
                <a:gd name="T11" fmla="*/ 1 h 16"/>
                <a:gd name="T12" fmla="*/ 2 w 30"/>
                <a:gd name="T13" fmla="*/ 10 h 16"/>
                <a:gd name="T14" fmla="*/ 8 w 30"/>
                <a:gd name="T15" fmla="*/ 9 h 16"/>
                <a:gd name="T16" fmla="*/ 14 w 30"/>
                <a:gd name="T17" fmla="*/ 10 h 16"/>
                <a:gd name="T18" fmla="*/ 18 w 30"/>
                <a:gd name="T19" fmla="*/ 12 h 16"/>
                <a:gd name="T20" fmla="*/ 22 w 30"/>
                <a:gd name="T21" fmla="*/ 16 h 16"/>
                <a:gd name="T22" fmla="*/ 21 w 30"/>
                <a:gd name="T23" fmla="*/ 15 h 16"/>
                <a:gd name="T24" fmla="*/ 30 w 30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6">
                  <a:moveTo>
                    <a:pt x="30" y="12"/>
                  </a:moveTo>
                  <a:lnTo>
                    <a:pt x="29" y="11"/>
                  </a:lnTo>
                  <a:lnTo>
                    <a:pt x="23" y="5"/>
                  </a:lnTo>
                  <a:lnTo>
                    <a:pt x="16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8" y="9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5" name="Freeform 429"/>
            <p:cNvSpPr>
              <a:spLocks/>
            </p:cNvSpPr>
            <p:nvPr/>
          </p:nvSpPr>
          <p:spPr bwMode="auto">
            <a:xfrm>
              <a:off x="3394" y="2270"/>
              <a:ext cx="7" cy="13"/>
            </a:xfrm>
            <a:custGeom>
              <a:avLst/>
              <a:gdLst>
                <a:gd name="T0" fmla="*/ 2 w 14"/>
                <a:gd name="T1" fmla="*/ 27 h 27"/>
                <a:gd name="T2" fmla="*/ 2 w 14"/>
                <a:gd name="T3" fmla="*/ 27 h 27"/>
                <a:gd name="T4" fmla="*/ 9 w 14"/>
                <a:gd name="T5" fmla="*/ 21 h 27"/>
                <a:gd name="T6" fmla="*/ 14 w 14"/>
                <a:gd name="T7" fmla="*/ 14 h 27"/>
                <a:gd name="T8" fmla="*/ 14 w 14"/>
                <a:gd name="T9" fmla="*/ 7 h 27"/>
                <a:gd name="T10" fmla="*/ 13 w 14"/>
                <a:gd name="T11" fmla="*/ 0 h 27"/>
                <a:gd name="T12" fmla="*/ 4 w 14"/>
                <a:gd name="T13" fmla="*/ 3 h 27"/>
                <a:gd name="T14" fmla="*/ 5 w 14"/>
                <a:gd name="T15" fmla="*/ 7 h 27"/>
                <a:gd name="T16" fmla="*/ 5 w 14"/>
                <a:gd name="T17" fmla="*/ 12 h 27"/>
                <a:gd name="T18" fmla="*/ 2 w 14"/>
                <a:gd name="T19" fmla="*/ 16 h 27"/>
                <a:gd name="T20" fmla="*/ 0 w 14"/>
                <a:gd name="T21" fmla="*/ 18 h 27"/>
                <a:gd name="T22" fmla="*/ 0 w 14"/>
                <a:gd name="T23" fmla="*/ 18 h 27"/>
                <a:gd name="T24" fmla="*/ 2 w 14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7">
                  <a:moveTo>
                    <a:pt x="2" y="27"/>
                  </a:moveTo>
                  <a:lnTo>
                    <a:pt x="2" y="27"/>
                  </a:lnTo>
                  <a:lnTo>
                    <a:pt x="9" y="21"/>
                  </a:lnTo>
                  <a:lnTo>
                    <a:pt x="14" y="14"/>
                  </a:lnTo>
                  <a:lnTo>
                    <a:pt x="14" y="7"/>
                  </a:lnTo>
                  <a:lnTo>
                    <a:pt x="13" y="0"/>
                  </a:lnTo>
                  <a:lnTo>
                    <a:pt x="4" y="3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6" name="Freeform 430"/>
            <p:cNvSpPr>
              <a:spLocks/>
            </p:cNvSpPr>
            <p:nvPr/>
          </p:nvSpPr>
          <p:spPr bwMode="auto">
            <a:xfrm>
              <a:off x="3387" y="2279"/>
              <a:ext cx="8" cy="5"/>
            </a:xfrm>
            <a:custGeom>
              <a:avLst/>
              <a:gdLst>
                <a:gd name="T0" fmla="*/ 3 w 16"/>
                <a:gd name="T1" fmla="*/ 9 h 10"/>
                <a:gd name="T2" fmla="*/ 0 w 16"/>
                <a:gd name="T3" fmla="*/ 9 h 10"/>
                <a:gd name="T4" fmla="*/ 5 w 16"/>
                <a:gd name="T5" fmla="*/ 10 h 10"/>
                <a:gd name="T6" fmla="*/ 8 w 16"/>
                <a:gd name="T7" fmla="*/ 10 h 10"/>
                <a:gd name="T8" fmla="*/ 12 w 16"/>
                <a:gd name="T9" fmla="*/ 10 h 10"/>
                <a:gd name="T10" fmla="*/ 16 w 16"/>
                <a:gd name="T11" fmla="*/ 9 h 10"/>
                <a:gd name="T12" fmla="*/ 14 w 16"/>
                <a:gd name="T13" fmla="*/ 0 h 10"/>
                <a:gd name="T14" fmla="*/ 12 w 16"/>
                <a:gd name="T15" fmla="*/ 1 h 10"/>
                <a:gd name="T16" fmla="*/ 8 w 16"/>
                <a:gd name="T17" fmla="*/ 1 h 10"/>
                <a:gd name="T18" fmla="*/ 5 w 16"/>
                <a:gd name="T19" fmla="*/ 1 h 10"/>
                <a:gd name="T20" fmla="*/ 3 w 16"/>
                <a:gd name="T21" fmla="*/ 0 h 10"/>
                <a:gd name="T22" fmla="*/ 0 w 16"/>
                <a:gd name="T23" fmla="*/ 0 h 10"/>
                <a:gd name="T24" fmla="*/ 3 w 16"/>
                <a:gd name="T25" fmla="*/ 0 h 10"/>
                <a:gd name="T26" fmla="*/ 2 w 16"/>
                <a:gd name="T27" fmla="*/ 0 h 10"/>
                <a:gd name="T28" fmla="*/ 0 w 16"/>
                <a:gd name="T29" fmla="*/ 0 h 10"/>
                <a:gd name="T30" fmla="*/ 3 w 16"/>
                <a:gd name="T3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0">
                  <a:moveTo>
                    <a:pt x="3" y="9"/>
                  </a:moveTo>
                  <a:lnTo>
                    <a:pt x="0" y="9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6" y="9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7" name="Freeform 431"/>
            <p:cNvSpPr>
              <a:spLocks/>
            </p:cNvSpPr>
            <p:nvPr/>
          </p:nvSpPr>
          <p:spPr bwMode="auto">
            <a:xfrm>
              <a:off x="3374" y="2279"/>
              <a:ext cx="14" cy="8"/>
            </a:xfrm>
            <a:custGeom>
              <a:avLst/>
              <a:gdLst>
                <a:gd name="T0" fmla="*/ 10 w 29"/>
                <a:gd name="T1" fmla="*/ 10 h 17"/>
                <a:gd name="T2" fmla="*/ 8 w 29"/>
                <a:gd name="T3" fmla="*/ 17 h 17"/>
                <a:gd name="T4" fmla="*/ 29 w 29"/>
                <a:gd name="T5" fmla="*/ 9 h 17"/>
                <a:gd name="T6" fmla="*/ 26 w 29"/>
                <a:gd name="T7" fmla="*/ 0 h 17"/>
                <a:gd name="T8" fmla="*/ 6 w 29"/>
                <a:gd name="T9" fmla="*/ 8 h 17"/>
                <a:gd name="T10" fmla="*/ 3 w 29"/>
                <a:gd name="T11" fmla="*/ 15 h 17"/>
                <a:gd name="T12" fmla="*/ 6 w 29"/>
                <a:gd name="T13" fmla="*/ 8 h 17"/>
                <a:gd name="T14" fmla="*/ 0 w 29"/>
                <a:gd name="T15" fmla="*/ 10 h 17"/>
                <a:gd name="T16" fmla="*/ 3 w 29"/>
                <a:gd name="T17" fmla="*/ 15 h 17"/>
                <a:gd name="T18" fmla="*/ 10 w 29"/>
                <a:gd name="T1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7">
                  <a:moveTo>
                    <a:pt x="10" y="10"/>
                  </a:moveTo>
                  <a:lnTo>
                    <a:pt x="8" y="17"/>
                  </a:lnTo>
                  <a:lnTo>
                    <a:pt x="29" y="9"/>
                  </a:lnTo>
                  <a:lnTo>
                    <a:pt x="26" y="0"/>
                  </a:lnTo>
                  <a:lnTo>
                    <a:pt x="6" y="8"/>
                  </a:lnTo>
                  <a:lnTo>
                    <a:pt x="3" y="15"/>
                  </a:lnTo>
                  <a:lnTo>
                    <a:pt x="6" y="8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8" name="Freeform 432"/>
            <p:cNvSpPr>
              <a:spLocks/>
            </p:cNvSpPr>
            <p:nvPr/>
          </p:nvSpPr>
          <p:spPr bwMode="auto">
            <a:xfrm>
              <a:off x="3376" y="2284"/>
              <a:ext cx="80" cy="140"/>
            </a:xfrm>
            <a:custGeom>
              <a:avLst/>
              <a:gdLst>
                <a:gd name="T0" fmla="*/ 157 w 162"/>
                <a:gd name="T1" fmla="*/ 269 h 280"/>
                <a:gd name="T2" fmla="*/ 162 w 162"/>
                <a:gd name="T3" fmla="*/ 272 h 280"/>
                <a:gd name="T4" fmla="*/ 7 w 162"/>
                <a:gd name="T5" fmla="*/ 0 h 280"/>
                <a:gd name="T6" fmla="*/ 0 w 162"/>
                <a:gd name="T7" fmla="*/ 5 h 280"/>
                <a:gd name="T8" fmla="*/ 155 w 162"/>
                <a:gd name="T9" fmla="*/ 276 h 280"/>
                <a:gd name="T10" fmla="*/ 159 w 162"/>
                <a:gd name="T11" fmla="*/ 279 h 280"/>
                <a:gd name="T12" fmla="*/ 155 w 162"/>
                <a:gd name="T13" fmla="*/ 276 h 280"/>
                <a:gd name="T14" fmla="*/ 156 w 162"/>
                <a:gd name="T15" fmla="*/ 280 h 280"/>
                <a:gd name="T16" fmla="*/ 159 w 162"/>
                <a:gd name="T17" fmla="*/ 279 h 280"/>
                <a:gd name="T18" fmla="*/ 157 w 162"/>
                <a:gd name="T19" fmla="*/ 26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280">
                  <a:moveTo>
                    <a:pt x="157" y="269"/>
                  </a:moveTo>
                  <a:lnTo>
                    <a:pt x="162" y="272"/>
                  </a:lnTo>
                  <a:lnTo>
                    <a:pt x="7" y="0"/>
                  </a:lnTo>
                  <a:lnTo>
                    <a:pt x="0" y="5"/>
                  </a:lnTo>
                  <a:lnTo>
                    <a:pt x="155" y="276"/>
                  </a:lnTo>
                  <a:lnTo>
                    <a:pt x="159" y="279"/>
                  </a:lnTo>
                  <a:lnTo>
                    <a:pt x="155" y="276"/>
                  </a:lnTo>
                  <a:lnTo>
                    <a:pt x="156" y="280"/>
                  </a:lnTo>
                  <a:lnTo>
                    <a:pt x="159" y="279"/>
                  </a:lnTo>
                  <a:lnTo>
                    <a:pt x="157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69" name="Freeform 433"/>
            <p:cNvSpPr>
              <a:spLocks/>
            </p:cNvSpPr>
            <p:nvPr/>
          </p:nvSpPr>
          <p:spPr bwMode="auto">
            <a:xfrm>
              <a:off x="3454" y="2413"/>
              <a:ext cx="17" cy="10"/>
            </a:xfrm>
            <a:custGeom>
              <a:avLst/>
              <a:gdLst>
                <a:gd name="T0" fmla="*/ 32 w 34"/>
                <a:gd name="T1" fmla="*/ 0 h 21"/>
                <a:gd name="T2" fmla="*/ 32 w 34"/>
                <a:gd name="T3" fmla="*/ 0 h 21"/>
                <a:gd name="T4" fmla="*/ 0 w 34"/>
                <a:gd name="T5" fmla="*/ 11 h 21"/>
                <a:gd name="T6" fmla="*/ 2 w 34"/>
                <a:gd name="T7" fmla="*/ 21 h 21"/>
                <a:gd name="T8" fmla="*/ 34 w 34"/>
                <a:gd name="T9" fmla="*/ 9 h 21"/>
                <a:gd name="T10" fmla="*/ 34 w 34"/>
                <a:gd name="T11" fmla="*/ 9 h 21"/>
                <a:gd name="T12" fmla="*/ 32 w 3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1">
                  <a:moveTo>
                    <a:pt x="32" y="0"/>
                  </a:moveTo>
                  <a:lnTo>
                    <a:pt x="32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0" name="Freeform 434"/>
            <p:cNvSpPr>
              <a:spLocks/>
            </p:cNvSpPr>
            <p:nvPr/>
          </p:nvSpPr>
          <p:spPr bwMode="auto">
            <a:xfrm>
              <a:off x="3470" y="2412"/>
              <a:ext cx="14" cy="8"/>
            </a:xfrm>
            <a:custGeom>
              <a:avLst/>
              <a:gdLst>
                <a:gd name="T0" fmla="*/ 28 w 28"/>
                <a:gd name="T1" fmla="*/ 11 h 16"/>
                <a:gd name="T2" fmla="*/ 28 w 28"/>
                <a:gd name="T3" fmla="*/ 11 h 16"/>
                <a:gd name="T4" fmla="*/ 22 w 28"/>
                <a:gd name="T5" fmla="*/ 6 h 16"/>
                <a:gd name="T6" fmla="*/ 15 w 28"/>
                <a:gd name="T7" fmla="*/ 1 h 16"/>
                <a:gd name="T8" fmla="*/ 8 w 28"/>
                <a:gd name="T9" fmla="*/ 0 h 16"/>
                <a:gd name="T10" fmla="*/ 0 w 28"/>
                <a:gd name="T11" fmla="*/ 1 h 16"/>
                <a:gd name="T12" fmla="*/ 2 w 28"/>
                <a:gd name="T13" fmla="*/ 10 h 16"/>
                <a:gd name="T14" fmla="*/ 8 w 28"/>
                <a:gd name="T15" fmla="*/ 9 h 16"/>
                <a:gd name="T16" fmla="*/ 13 w 28"/>
                <a:gd name="T17" fmla="*/ 10 h 16"/>
                <a:gd name="T18" fmla="*/ 17 w 28"/>
                <a:gd name="T19" fmla="*/ 12 h 16"/>
                <a:gd name="T20" fmla="*/ 21 w 28"/>
                <a:gd name="T21" fmla="*/ 16 h 16"/>
                <a:gd name="T22" fmla="*/ 21 w 28"/>
                <a:gd name="T23" fmla="*/ 16 h 16"/>
                <a:gd name="T24" fmla="*/ 28 w 28"/>
                <a:gd name="T2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6">
                  <a:moveTo>
                    <a:pt x="28" y="11"/>
                  </a:moveTo>
                  <a:lnTo>
                    <a:pt x="28" y="11"/>
                  </a:lnTo>
                  <a:lnTo>
                    <a:pt x="22" y="6"/>
                  </a:lnTo>
                  <a:lnTo>
                    <a:pt x="15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8" y="9"/>
                  </a:lnTo>
                  <a:lnTo>
                    <a:pt x="13" y="10"/>
                  </a:lnTo>
                  <a:lnTo>
                    <a:pt x="17" y="12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1" name="Freeform 435"/>
            <p:cNvSpPr>
              <a:spLocks/>
            </p:cNvSpPr>
            <p:nvPr/>
          </p:nvSpPr>
          <p:spPr bwMode="auto">
            <a:xfrm>
              <a:off x="3478" y="2418"/>
              <a:ext cx="8" cy="14"/>
            </a:xfrm>
            <a:custGeom>
              <a:avLst/>
              <a:gdLst>
                <a:gd name="T0" fmla="*/ 3 w 15"/>
                <a:gd name="T1" fmla="*/ 28 h 28"/>
                <a:gd name="T2" fmla="*/ 3 w 15"/>
                <a:gd name="T3" fmla="*/ 28 h 28"/>
                <a:gd name="T4" fmla="*/ 9 w 15"/>
                <a:gd name="T5" fmla="*/ 22 h 28"/>
                <a:gd name="T6" fmla="*/ 14 w 15"/>
                <a:gd name="T7" fmla="*/ 15 h 28"/>
                <a:gd name="T8" fmla="*/ 15 w 15"/>
                <a:gd name="T9" fmla="*/ 8 h 28"/>
                <a:gd name="T10" fmla="*/ 12 w 15"/>
                <a:gd name="T11" fmla="*/ 0 h 28"/>
                <a:gd name="T12" fmla="*/ 5 w 15"/>
                <a:gd name="T13" fmla="*/ 5 h 28"/>
                <a:gd name="T14" fmla="*/ 6 w 15"/>
                <a:gd name="T15" fmla="*/ 8 h 28"/>
                <a:gd name="T16" fmla="*/ 5 w 15"/>
                <a:gd name="T17" fmla="*/ 13 h 28"/>
                <a:gd name="T18" fmla="*/ 3 w 15"/>
                <a:gd name="T19" fmla="*/ 18 h 28"/>
                <a:gd name="T20" fmla="*/ 0 w 15"/>
                <a:gd name="T21" fmla="*/ 19 h 28"/>
                <a:gd name="T22" fmla="*/ 0 w 15"/>
                <a:gd name="T23" fmla="*/ 19 h 28"/>
                <a:gd name="T24" fmla="*/ 3 w 1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8">
                  <a:moveTo>
                    <a:pt x="3" y="28"/>
                  </a:moveTo>
                  <a:lnTo>
                    <a:pt x="3" y="28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15" y="8"/>
                  </a:lnTo>
                  <a:lnTo>
                    <a:pt x="12" y="0"/>
                  </a:lnTo>
                  <a:lnTo>
                    <a:pt x="5" y="5"/>
                  </a:lnTo>
                  <a:lnTo>
                    <a:pt x="6" y="8"/>
                  </a:lnTo>
                  <a:lnTo>
                    <a:pt x="5" y="13"/>
                  </a:lnTo>
                  <a:lnTo>
                    <a:pt x="3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2" name="Freeform 436"/>
            <p:cNvSpPr>
              <a:spLocks/>
            </p:cNvSpPr>
            <p:nvPr/>
          </p:nvSpPr>
          <p:spPr bwMode="auto">
            <a:xfrm>
              <a:off x="3465" y="2424"/>
              <a:ext cx="14" cy="9"/>
            </a:xfrm>
            <a:custGeom>
              <a:avLst/>
              <a:gdLst>
                <a:gd name="T0" fmla="*/ 0 w 28"/>
                <a:gd name="T1" fmla="*/ 4 h 17"/>
                <a:gd name="T2" fmla="*/ 0 w 28"/>
                <a:gd name="T3" fmla="*/ 4 h 17"/>
                <a:gd name="T4" fmla="*/ 6 w 28"/>
                <a:gd name="T5" fmla="*/ 11 h 17"/>
                <a:gd name="T6" fmla="*/ 13 w 28"/>
                <a:gd name="T7" fmla="*/ 16 h 17"/>
                <a:gd name="T8" fmla="*/ 20 w 28"/>
                <a:gd name="T9" fmla="*/ 17 h 17"/>
                <a:gd name="T10" fmla="*/ 28 w 28"/>
                <a:gd name="T11" fmla="*/ 16 h 17"/>
                <a:gd name="T12" fmla="*/ 25 w 28"/>
                <a:gd name="T13" fmla="*/ 7 h 17"/>
                <a:gd name="T14" fmla="*/ 20 w 28"/>
                <a:gd name="T15" fmla="*/ 8 h 17"/>
                <a:gd name="T16" fmla="*/ 15 w 28"/>
                <a:gd name="T17" fmla="*/ 7 h 17"/>
                <a:gd name="T18" fmla="*/ 10 w 28"/>
                <a:gd name="T19" fmla="*/ 4 h 17"/>
                <a:gd name="T20" fmla="*/ 7 w 28"/>
                <a:gd name="T21" fmla="*/ 0 h 17"/>
                <a:gd name="T22" fmla="*/ 7 w 28"/>
                <a:gd name="T23" fmla="*/ 0 h 17"/>
                <a:gd name="T24" fmla="*/ 0 w 28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7">
                  <a:moveTo>
                    <a:pt x="0" y="4"/>
                  </a:moveTo>
                  <a:lnTo>
                    <a:pt x="0" y="4"/>
                  </a:lnTo>
                  <a:lnTo>
                    <a:pt x="6" y="11"/>
                  </a:lnTo>
                  <a:lnTo>
                    <a:pt x="13" y="16"/>
                  </a:lnTo>
                  <a:lnTo>
                    <a:pt x="20" y="17"/>
                  </a:lnTo>
                  <a:lnTo>
                    <a:pt x="28" y="16"/>
                  </a:lnTo>
                  <a:lnTo>
                    <a:pt x="25" y="7"/>
                  </a:lnTo>
                  <a:lnTo>
                    <a:pt x="20" y="8"/>
                  </a:lnTo>
                  <a:lnTo>
                    <a:pt x="15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3" name="Freeform 437"/>
            <p:cNvSpPr>
              <a:spLocks/>
            </p:cNvSpPr>
            <p:nvPr/>
          </p:nvSpPr>
          <p:spPr bwMode="auto">
            <a:xfrm>
              <a:off x="3464" y="2413"/>
              <a:ext cx="7" cy="13"/>
            </a:xfrm>
            <a:custGeom>
              <a:avLst/>
              <a:gdLst>
                <a:gd name="T0" fmla="*/ 15 w 15"/>
                <a:gd name="T1" fmla="*/ 9 h 26"/>
                <a:gd name="T2" fmla="*/ 13 w 15"/>
                <a:gd name="T3" fmla="*/ 0 h 26"/>
                <a:gd name="T4" fmla="*/ 6 w 15"/>
                <a:gd name="T5" fmla="*/ 5 h 26"/>
                <a:gd name="T6" fmla="*/ 2 w 15"/>
                <a:gd name="T7" fmla="*/ 11 h 26"/>
                <a:gd name="T8" fmla="*/ 0 w 15"/>
                <a:gd name="T9" fmla="*/ 18 h 26"/>
                <a:gd name="T10" fmla="*/ 4 w 15"/>
                <a:gd name="T11" fmla="*/ 26 h 26"/>
                <a:gd name="T12" fmla="*/ 11 w 15"/>
                <a:gd name="T13" fmla="*/ 22 h 26"/>
                <a:gd name="T14" fmla="*/ 10 w 15"/>
                <a:gd name="T15" fmla="*/ 18 h 26"/>
                <a:gd name="T16" fmla="*/ 11 w 15"/>
                <a:gd name="T17" fmla="*/ 14 h 26"/>
                <a:gd name="T18" fmla="*/ 13 w 15"/>
                <a:gd name="T19" fmla="*/ 11 h 26"/>
                <a:gd name="T20" fmla="*/ 15 w 15"/>
                <a:gd name="T21" fmla="*/ 9 h 26"/>
                <a:gd name="T22" fmla="*/ 13 w 15"/>
                <a:gd name="T23" fmla="*/ 0 h 26"/>
                <a:gd name="T24" fmla="*/ 15 w 15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6">
                  <a:moveTo>
                    <a:pt x="15" y="9"/>
                  </a:moveTo>
                  <a:lnTo>
                    <a:pt x="13" y="0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11" y="22"/>
                  </a:lnTo>
                  <a:lnTo>
                    <a:pt x="10" y="18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3" y="0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4" name="Freeform 438"/>
            <p:cNvSpPr>
              <a:spLocks/>
            </p:cNvSpPr>
            <p:nvPr/>
          </p:nvSpPr>
          <p:spPr bwMode="auto">
            <a:xfrm>
              <a:off x="3451" y="2413"/>
              <a:ext cx="20" cy="10"/>
            </a:xfrm>
            <a:custGeom>
              <a:avLst/>
              <a:gdLst>
                <a:gd name="T0" fmla="*/ 11 w 40"/>
                <a:gd name="T1" fmla="*/ 14 h 21"/>
                <a:gd name="T2" fmla="*/ 8 w 40"/>
                <a:gd name="T3" fmla="*/ 21 h 21"/>
                <a:gd name="T4" fmla="*/ 13 w 40"/>
                <a:gd name="T5" fmla="*/ 19 h 21"/>
                <a:gd name="T6" fmla="*/ 23 w 40"/>
                <a:gd name="T7" fmla="*/ 15 h 21"/>
                <a:gd name="T8" fmla="*/ 34 w 40"/>
                <a:gd name="T9" fmla="*/ 11 h 21"/>
                <a:gd name="T10" fmla="*/ 40 w 40"/>
                <a:gd name="T11" fmla="*/ 9 h 21"/>
                <a:gd name="T12" fmla="*/ 38 w 40"/>
                <a:gd name="T13" fmla="*/ 0 h 21"/>
                <a:gd name="T14" fmla="*/ 31 w 40"/>
                <a:gd name="T15" fmla="*/ 2 h 21"/>
                <a:gd name="T16" fmla="*/ 21 w 40"/>
                <a:gd name="T17" fmla="*/ 6 h 21"/>
                <a:gd name="T18" fmla="*/ 11 w 40"/>
                <a:gd name="T19" fmla="*/ 10 h 21"/>
                <a:gd name="T20" fmla="*/ 6 w 40"/>
                <a:gd name="T21" fmla="*/ 11 h 21"/>
                <a:gd name="T22" fmla="*/ 4 w 40"/>
                <a:gd name="T23" fmla="*/ 18 h 21"/>
                <a:gd name="T24" fmla="*/ 6 w 40"/>
                <a:gd name="T25" fmla="*/ 11 h 21"/>
                <a:gd name="T26" fmla="*/ 0 w 40"/>
                <a:gd name="T27" fmla="*/ 14 h 21"/>
                <a:gd name="T28" fmla="*/ 4 w 40"/>
                <a:gd name="T29" fmla="*/ 18 h 21"/>
                <a:gd name="T30" fmla="*/ 11 w 40"/>
                <a:gd name="T3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21">
                  <a:moveTo>
                    <a:pt x="11" y="14"/>
                  </a:moveTo>
                  <a:lnTo>
                    <a:pt x="8" y="21"/>
                  </a:lnTo>
                  <a:lnTo>
                    <a:pt x="13" y="19"/>
                  </a:lnTo>
                  <a:lnTo>
                    <a:pt x="23" y="15"/>
                  </a:lnTo>
                  <a:lnTo>
                    <a:pt x="34" y="11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1" y="6"/>
                  </a:lnTo>
                  <a:lnTo>
                    <a:pt x="11" y="10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6" y="11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5" name="Freeform 439"/>
            <p:cNvSpPr>
              <a:spLocks/>
            </p:cNvSpPr>
            <p:nvPr/>
          </p:nvSpPr>
          <p:spPr bwMode="auto">
            <a:xfrm>
              <a:off x="3453" y="2420"/>
              <a:ext cx="33" cy="57"/>
            </a:xfrm>
            <a:custGeom>
              <a:avLst/>
              <a:gdLst>
                <a:gd name="T0" fmla="*/ 62 w 66"/>
                <a:gd name="T1" fmla="*/ 103 h 114"/>
                <a:gd name="T2" fmla="*/ 66 w 66"/>
                <a:gd name="T3" fmla="*/ 106 h 114"/>
                <a:gd name="T4" fmla="*/ 7 w 66"/>
                <a:gd name="T5" fmla="*/ 0 h 114"/>
                <a:gd name="T6" fmla="*/ 0 w 66"/>
                <a:gd name="T7" fmla="*/ 4 h 114"/>
                <a:gd name="T8" fmla="*/ 59 w 66"/>
                <a:gd name="T9" fmla="*/ 110 h 114"/>
                <a:gd name="T10" fmla="*/ 64 w 66"/>
                <a:gd name="T11" fmla="*/ 113 h 114"/>
                <a:gd name="T12" fmla="*/ 59 w 66"/>
                <a:gd name="T13" fmla="*/ 110 h 114"/>
                <a:gd name="T14" fmla="*/ 61 w 66"/>
                <a:gd name="T15" fmla="*/ 114 h 114"/>
                <a:gd name="T16" fmla="*/ 64 w 66"/>
                <a:gd name="T17" fmla="*/ 113 h 114"/>
                <a:gd name="T18" fmla="*/ 62 w 66"/>
                <a:gd name="T19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14">
                  <a:moveTo>
                    <a:pt x="62" y="103"/>
                  </a:moveTo>
                  <a:lnTo>
                    <a:pt x="66" y="106"/>
                  </a:lnTo>
                  <a:lnTo>
                    <a:pt x="7" y="0"/>
                  </a:lnTo>
                  <a:lnTo>
                    <a:pt x="0" y="4"/>
                  </a:lnTo>
                  <a:lnTo>
                    <a:pt x="59" y="110"/>
                  </a:lnTo>
                  <a:lnTo>
                    <a:pt x="64" y="113"/>
                  </a:lnTo>
                  <a:lnTo>
                    <a:pt x="59" y="110"/>
                  </a:lnTo>
                  <a:lnTo>
                    <a:pt x="61" y="114"/>
                  </a:lnTo>
                  <a:lnTo>
                    <a:pt x="64" y="113"/>
                  </a:lnTo>
                  <a:lnTo>
                    <a:pt x="62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6" name="Freeform 440"/>
            <p:cNvSpPr>
              <a:spLocks/>
            </p:cNvSpPr>
            <p:nvPr/>
          </p:nvSpPr>
          <p:spPr bwMode="auto">
            <a:xfrm>
              <a:off x="3484" y="2350"/>
              <a:ext cx="329" cy="126"/>
            </a:xfrm>
            <a:custGeom>
              <a:avLst/>
              <a:gdLst>
                <a:gd name="T0" fmla="*/ 648 w 658"/>
                <a:gd name="T1" fmla="*/ 7 h 254"/>
                <a:gd name="T2" fmla="*/ 650 w 658"/>
                <a:gd name="T3" fmla="*/ 0 h 254"/>
                <a:gd name="T4" fmla="*/ 0 w 658"/>
                <a:gd name="T5" fmla="*/ 244 h 254"/>
                <a:gd name="T6" fmla="*/ 2 w 658"/>
                <a:gd name="T7" fmla="*/ 254 h 254"/>
                <a:gd name="T8" fmla="*/ 653 w 658"/>
                <a:gd name="T9" fmla="*/ 9 h 254"/>
                <a:gd name="T10" fmla="*/ 655 w 658"/>
                <a:gd name="T11" fmla="*/ 3 h 254"/>
                <a:gd name="T12" fmla="*/ 653 w 658"/>
                <a:gd name="T13" fmla="*/ 9 h 254"/>
                <a:gd name="T14" fmla="*/ 658 w 658"/>
                <a:gd name="T15" fmla="*/ 7 h 254"/>
                <a:gd name="T16" fmla="*/ 655 w 658"/>
                <a:gd name="T17" fmla="*/ 3 h 254"/>
                <a:gd name="T18" fmla="*/ 648 w 658"/>
                <a:gd name="T19" fmla="*/ 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8" h="254">
                  <a:moveTo>
                    <a:pt x="648" y="7"/>
                  </a:moveTo>
                  <a:lnTo>
                    <a:pt x="650" y="0"/>
                  </a:lnTo>
                  <a:lnTo>
                    <a:pt x="0" y="244"/>
                  </a:lnTo>
                  <a:lnTo>
                    <a:pt x="2" y="254"/>
                  </a:lnTo>
                  <a:lnTo>
                    <a:pt x="653" y="9"/>
                  </a:lnTo>
                  <a:lnTo>
                    <a:pt x="655" y="3"/>
                  </a:lnTo>
                  <a:lnTo>
                    <a:pt x="653" y="9"/>
                  </a:lnTo>
                  <a:lnTo>
                    <a:pt x="658" y="7"/>
                  </a:lnTo>
                  <a:lnTo>
                    <a:pt x="655" y="3"/>
                  </a:lnTo>
                  <a:lnTo>
                    <a:pt x="64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7" name="Freeform 441"/>
            <p:cNvSpPr>
              <a:spLocks/>
            </p:cNvSpPr>
            <p:nvPr/>
          </p:nvSpPr>
          <p:spPr bwMode="auto">
            <a:xfrm>
              <a:off x="3588" y="1961"/>
              <a:ext cx="223" cy="392"/>
            </a:xfrm>
            <a:custGeom>
              <a:avLst/>
              <a:gdLst>
                <a:gd name="T0" fmla="*/ 5 w 448"/>
                <a:gd name="T1" fmla="*/ 10 h 784"/>
                <a:gd name="T2" fmla="*/ 0 w 448"/>
                <a:gd name="T3" fmla="*/ 8 h 784"/>
                <a:gd name="T4" fmla="*/ 441 w 448"/>
                <a:gd name="T5" fmla="*/ 784 h 784"/>
                <a:gd name="T6" fmla="*/ 448 w 448"/>
                <a:gd name="T7" fmla="*/ 780 h 784"/>
                <a:gd name="T8" fmla="*/ 7 w 448"/>
                <a:gd name="T9" fmla="*/ 3 h 784"/>
                <a:gd name="T10" fmla="*/ 2 w 448"/>
                <a:gd name="T11" fmla="*/ 1 h 784"/>
                <a:gd name="T12" fmla="*/ 7 w 448"/>
                <a:gd name="T13" fmla="*/ 3 h 784"/>
                <a:gd name="T14" fmla="*/ 6 w 448"/>
                <a:gd name="T15" fmla="*/ 0 h 784"/>
                <a:gd name="T16" fmla="*/ 2 w 448"/>
                <a:gd name="T17" fmla="*/ 1 h 784"/>
                <a:gd name="T18" fmla="*/ 5 w 448"/>
                <a:gd name="T19" fmla="*/ 1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784">
                  <a:moveTo>
                    <a:pt x="5" y="10"/>
                  </a:moveTo>
                  <a:lnTo>
                    <a:pt x="0" y="8"/>
                  </a:lnTo>
                  <a:lnTo>
                    <a:pt x="441" y="784"/>
                  </a:lnTo>
                  <a:lnTo>
                    <a:pt x="448" y="780"/>
                  </a:lnTo>
                  <a:lnTo>
                    <a:pt x="7" y="3"/>
                  </a:lnTo>
                  <a:lnTo>
                    <a:pt x="2" y="1"/>
                  </a:lnTo>
                  <a:lnTo>
                    <a:pt x="7" y="3"/>
                  </a:lnTo>
                  <a:lnTo>
                    <a:pt x="6" y="0"/>
                  </a:lnTo>
                  <a:lnTo>
                    <a:pt x="2" y="1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8" name="Freeform 442"/>
            <p:cNvSpPr>
              <a:spLocks/>
            </p:cNvSpPr>
            <p:nvPr/>
          </p:nvSpPr>
          <p:spPr bwMode="auto">
            <a:xfrm>
              <a:off x="3261" y="1961"/>
              <a:ext cx="329" cy="127"/>
            </a:xfrm>
            <a:custGeom>
              <a:avLst/>
              <a:gdLst>
                <a:gd name="T0" fmla="*/ 10 w 659"/>
                <a:gd name="T1" fmla="*/ 246 h 253"/>
                <a:gd name="T2" fmla="*/ 8 w 659"/>
                <a:gd name="T3" fmla="*/ 253 h 253"/>
                <a:gd name="T4" fmla="*/ 659 w 659"/>
                <a:gd name="T5" fmla="*/ 9 h 253"/>
                <a:gd name="T6" fmla="*/ 656 w 659"/>
                <a:gd name="T7" fmla="*/ 0 h 253"/>
                <a:gd name="T8" fmla="*/ 6 w 659"/>
                <a:gd name="T9" fmla="*/ 244 h 253"/>
                <a:gd name="T10" fmla="*/ 4 w 659"/>
                <a:gd name="T11" fmla="*/ 251 h 253"/>
                <a:gd name="T12" fmla="*/ 6 w 659"/>
                <a:gd name="T13" fmla="*/ 244 h 253"/>
                <a:gd name="T14" fmla="*/ 0 w 659"/>
                <a:gd name="T15" fmla="*/ 246 h 253"/>
                <a:gd name="T16" fmla="*/ 4 w 659"/>
                <a:gd name="T17" fmla="*/ 251 h 253"/>
                <a:gd name="T18" fmla="*/ 10 w 659"/>
                <a:gd name="T19" fmla="*/ 24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253">
                  <a:moveTo>
                    <a:pt x="10" y="246"/>
                  </a:moveTo>
                  <a:lnTo>
                    <a:pt x="8" y="253"/>
                  </a:lnTo>
                  <a:lnTo>
                    <a:pt x="659" y="9"/>
                  </a:lnTo>
                  <a:lnTo>
                    <a:pt x="656" y="0"/>
                  </a:lnTo>
                  <a:lnTo>
                    <a:pt x="6" y="244"/>
                  </a:lnTo>
                  <a:lnTo>
                    <a:pt x="4" y="251"/>
                  </a:lnTo>
                  <a:lnTo>
                    <a:pt x="6" y="244"/>
                  </a:lnTo>
                  <a:lnTo>
                    <a:pt x="0" y="246"/>
                  </a:lnTo>
                  <a:lnTo>
                    <a:pt x="4" y="251"/>
                  </a:lnTo>
                  <a:lnTo>
                    <a:pt x="10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79" name="Freeform 443"/>
            <p:cNvSpPr>
              <a:spLocks/>
            </p:cNvSpPr>
            <p:nvPr/>
          </p:nvSpPr>
          <p:spPr bwMode="auto">
            <a:xfrm>
              <a:off x="3262" y="2085"/>
              <a:ext cx="28" cy="48"/>
            </a:xfrm>
            <a:custGeom>
              <a:avLst/>
              <a:gdLst>
                <a:gd name="T0" fmla="*/ 51 w 56"/>
                <a:gd name="T1" fmla="*/ 87 h 97"/>
                <a:gd name="T2" fmla="*/ 56 w 56"/>
                <a:gd name="T3" fmla="*/ 89 h 97"/>
                <a:gd name="T4" fmla="*/ 6 w 56"/>
                <a:gd name="T5" fmla="*/ 0 h 97"/>
                <a:gd name="T6" fmla="*/ 0 w 56"/>
                <a:gd name="T7" fmla="*/ 5 h 97"/>
                <a:gd name="T8" fmla="*/ 49 w 56"/>
                <a:gd name="T9" fmla="*/ 94 h 97"/>
                <a:gd name="T10" fmla="*/ 54 w 56"/>
                <a:gd name="T11" fmla="*/ 96 h 97"/>
                <a:gd name="T12" fmla="*/ 49 w 56"/>
                <a:gd name="T13" fmla="*/ 94 h 97"/>
                <a:gd name="T14" fmla="*/ 50 w 56"/>
                <a:gd name="T15" fmla="*/ 97 h 97"/>
                <a:gd name="T16" fmla="*/ 54 w 56"/>
                <a:gd name="T17" fmla="*/ 96 h 97"/>
                <a:gd name="T18" fmla="*/ 51 w 56"/>
                <a:gd name="T19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7">
                  <a:moveTo>
                    <a:pt x="51" y="87"/>
                  </a:moveTo>
                  <a:lnTo>
                    <a:pt x="56" y="89"/>
                  </a:lnTo>
                  <a:lnTo>
                    <a:pt x="6" y="0"/>
                  </a:lnTo>
                  <a:lnTo>
                    <a:pt x="0" y="5"/>
                  </a:lnTo>
                  <a:lnTo>
                    <a:pt x="49" y="94"/>
                  </a:lnTo>
                  <a:lnTo>
                    <a:pt x="54" y="96"/>
                  </a:lnTo>
                  <a:lnTo>
                    <a:pt x="49" y="94"/>
                  </a:lnTo>
                  <a:lnTo>
                    <a:pt x="50" y="97"/>
                  </a:lnTo>
                  <a:lnTo>
                    <a:pt x="54" y="96"/>
                  </a:lnTo>
                  <a:lnTo>
                    <a:pt x="5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0" name="Freeform 444"/>
            <p:cNvSpPr>
              <a:spLocks/>
            </p:cNvSpPr>
            <p:nvPr/>
          </p:nvSpPr>
          <p:spPr bwMode="auto">
            <a:xfrm>
              <a:off x="3288" y="2124"/>
              <a:ext cx="12" cy="8"/>
            </a:xfrm>
            <a:custGeom>
              <a:avLst/>
              <a:gdLst>
                <a:gd name="T0" fmla="*/ 14 w 25"/>
                <a:gd name="T1" fmla="*/ 6 h 16"/>
                <a:gd name="T2" fmla="*/ 16 w 25"/>
                <a:gd name="T3" fmla="*/ 0 h 16"/>
                <a:gd name="T4" fmla="*/ 14 w 25"/>
                <a:gd name="T5" fmla="*/ 1 h 16"/>
                <a:gd name="T6" fmla="*/ 8 w 25"/>
                <a:gd name="T7" fmla="*/ 3 h 16"/>
                <a:gd name="T8" fmla="*/ 3 w 25"/>
                <a:gd name="T9" fmla="*/ 6 h 16"/>
                <a:gd name="T10" fmla="*/ 0 w 25"/>
                <a:gd name="T11" fmla="*/ 7 h 16"/>
                <a:gd name="T12" fmla="*/ 3 w 25"/>
                <a:gd name="T13" fmla="*/ 16 h 16"/>
                <a:gd name="T14" fmla="*/ 5 w 25"/>
                <a:gd name="T15" fmla="*/ 15 h 16"/>
                <a:gd name="T16" fmla="*/ 11 w 25"/>
                <a:gd name="T17" fmla="*/ 13 h 16"/>
                <a:gd name="T18" fmla="*/ 16 w 25"/>
                <a:gd name="T19" fmla="*/ 10 h 16"/>
                <a:gd name="T20" fmla="*/ 21 w 25"/>
                <a:gd name="T21" fmla="*/ 9 h 16"/>
                <a:gd name="T22" fmla="*/ 23 w 25"/>
                <a:gd name="T23" fmla="*/ 3 h 16"/>
                <a:gd name="T24" fmla="*/ 20 w 25"/>
                <a:gd name="T25" fmla="*/ 8 h 16"/>
                <a:gd name="T26" fmla="*/ 25 w 25"/>
                <a:gd name="T27" fmla="*/ 7 h 16"/>
                <a:gd name="T28" fmla="*/ 23 w 25"/>
                <a:gd name="T29" fmla="*/ 3 h 16"/>
                <a:gd name="T30" fmla="*/ 14 w 25"/>
                <a:gd name="T3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6">
                  <a:moveTo>
                    <a:pt x="14" y="6"/>
                  </a:moveTo>
                  <a:lnTo>
                    <a:pt x="16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11" y="13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3" y="3"/>
                  </a:lnTo>
                  <a:lnTo>
                    <a:pt x="20" y="8"/>
                  </a:lnTo>
                  <a:lnTo>
                    <a:pt x="25" y="7"/>
                  </a:lnTo>
                  <a:lnTo>
                    <a:pt x="23" y="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1" name="Freeform 445"/>
            <p:cNvSpPr>
              <a:spLocks/>
            </p:cNvSpPr>
            <p:nvPr/>
          </p:nvSpPr>
          <p:spPr bwMode="auto">
            <a:xfrm>
              <a:off x="3295" y="2115"/>
              <a:ext cx="7" cy="12"/>
            </a:xfrm>
            <a:custGeom>
              <a:avLst/>
              <a:gdLst>
                <a:gd name="T0" fmla="*/ 13 w 15"/>
                <a:gd name="T1" fmla="*/ 0 h 25"/>
                <a:gd name="T2" fmla="*/ 13 w 15"/>
                <a:gd name="T3" fmla="*/ 0 h 25"/>
                <a:gd name="T4" fmla="*/ 6 w 15"/>
                <a:gd name="T5" fmla="*/ 5 h 25"/>
                <a:gd name="T6" fmla="*/ 1 w 15"/>
                <a:gd name="T7" fmla="*/ 11 h 25"/>
                <a:gd name="T8" fmla="*/ 0 w 15"/>
                <a:gd name="T9" fmla="*/ 18 h 25"/>
                <a:gd name="T10" fmla="*/ 1 w 15"/>
                <a:gd name="T11" fmla="*/ 25 h 25"/>
                <a:gd name="T12" fmla="*/ 10 w 15"/>
                <a:gd name="T13" fmla="*/ 22 h 25"/>
                <a:gd name="T14" fmla="*/ 9 w 15"/>
                <a:gd name="T15" fmla="*/ 18 h 25"/>
                <a:gd name="T16" fmla="*/ 10 w 15"/>
                <a:gd name="T17" fmla="*/ 15 h 25"/>
                <a:gd name="T18" fmla="*/ 13 w 15"/>
                <a:gd name="T19" fmla="*/ 12 h 25"/>
                <a:gd name="T20" fmla="*/ 15 w 15"/>
                <a:gd name="T21" fmla="*/ 10 h 25"/>
                <a:gd name="T22" fmla="*/ 15 w 15"/>
                <a:gd name="T23" fmla="*/ 10 h 25"/>
                <a:gd name="T24" fmla="*/ 13 w 15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13" y="0"/>
                  </a:moveTo>
                  <a:lnTo>
                    <a:pt x="13" y="0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10" y="22"/>
                  </a:lnTo>
                  <a:lnTo>
                    <a:pt x="9" y="18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2" name="Freeform 446"/>
            <p:cNvSpPr>
              <a:spLocks/>
            </p:cNvSpPr>
            <p:nvPr/>
          </p:nvSpPr>
          <p:spPr bwMode="auto">
            <a:xfrm>
              <a:off x="3301" y="2115"/>
              <a:ext cx="14" cy="8"/>
            </a:xfrm>
            <a:custGeom>
              <a:avLst/>
              <a:gdLst>
                <a:gd name="T0" fmla="*/ 27 w 27"/>
                <a:gd name="T1" fmla="*/ 13 h 18"/>
                <a:gd name="T2" fmla="*/ 27 w 27"/>
                <a:gd name="T3" fmla="*/ 13 h 18"/>
                <a:gd name="T4" fmla="*/ 22 w 27"/>
                <a:gd name="T5" fmla="*/ 7 h 18"/>
                <a:gd name="T6" fmla="*/ 16 w 27"/>
                <a:gd name="T7" fmla="*/ 3 h 18"/>
                <a:gd name="T8" fmla="*/ 8 w 27"/>
                <a:gd name="T9" fmla="*/ 0 h 18"/>
                <a:gd name="T10" fmla="*/ 0 w 27"/>
                <a:gd name="T11" fmla="*/ 1 h 18"/>
                <a:gd name="T12" fmla="*/ 2 w 27"/>
                <a:gd name="T13" fmla="*/ 11 h 18"/>
                <a:gd name="T14" fmla="*/ 8 w 27"/>
                <a:gd name="T15" fmla="*/ 9 h 18"/>
                <a:gd name="T16" fmla="*/ 11 w 27"/>
                <a:gd name="T17" fmla="*/ 12 h 18"/>
                <a:gd name="T18" fmla="*/ 17 w 27"/>
                <a:gd name="T19" fmla="*/ 14 h 18"/>
                <a:gd name="T20" fmla="*/ 20 w 27"/>
                <a:gd name="T21" fmla="*/ 18 h 18"/>
                <a:gd name="T22" fmla="*/ 20 w 27"/>
                <a:gd name="T23" fmla="*/ 18 h 18"/>
                <a:gd name="T24" fmla="*/ 27 w 27"/>
                <a:gd name="T2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8">
                  <a:moveTo>
                    <a:pt x="27" y="13"/>
                  </a:moveTo>
                  <a:lnTo>
                    <a:pt x="27" y="13"/>
                  </a:lnTo>
                  <a:lnTo>
                    <a:pt x="22" y="7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1"/>
                  </a:lnTo>
                  <a:lnTo>
                    <a:pt x="2" y="11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7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3" name="Freeform 447"/>
            <p:cNvSpPr>
              <a:spLocks/>
            </p:cNvSpPr>
            <p:nvPr/>
          </p:nvSpPr>
          <p:spPr bwMode="auto">
            <a:xfrm>
              <a:off x="3309" y="2121"/>
              <a:ext cx="7" cy="14"/>
            </a:xfrm>
            <a:custGeom>
              <a:avLst/>
              <a:gdLst>
                <a:gd name="T0" fmla="*/ 2 w 15"/>
                <a:gd name="T1" fmla="*/ 28 h 28"/>
                <a:gd name="T2" fmla="*/ 2 w 15"/>
                <a:gd name="T3" fmla="*/ 28 h 28"/>
                <a:gd name="T4" fmla="*/ 9 w 15"/>
                <a:gd name="T5" fmla="*/ 22 h 28"/>
                <a:gd name="T6" fmla="*/ 14 w 15"/>
                <a:gd name="T7" fmla="*/ 15 h 28"/>
                <a:gd name="T8" fmla="*/ 15 w 15"/>
                <a:gd name="T9" fmla="*/ 8 h 28"/>
                <a:gd name="T10" fmla="*/ 11 w 15"/>
                <a:gd name="T11" fmla="*/ 0 h 28"/>
                <a:gd name="T12" fmla="*/ 4 w 15"/>
                <a:gd name="T13" fmla="*/ 5 h 28"/>
                <a:gd name="T14" fmla="*/ 6 w 15"/>
                <a:gd name="T15" fmla="*/ 8 h 28"/>
                <a:gd name="T16" fmla="*/ 4 w 15"/>
                <a:gd name="T17" fmla="*/ 13 h 28"/>
                <a:gd name="T18" fmla="*/ 2 w 15"/>
                <a:gd name="T19" fmla="*/ 17 h 28"/>
                <a:gd name="T20" fmla="*/ 0 w 15"/>
                <a:gd name="T21" fmla="*/ 18 h 28"/>
                <a:gd name="T22" fmla="*/ 0 w 15"/>
                <a:gd name="T23" fmla="*/ 18 h 28"/>
                <a:gd name="T24" fmla="*/ 2 w 1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8">
                  <a:moveTo>
                    <a:pt x="2" y="28"/>
                  </a:moveTo>
                  <a:lnTo>
                    <a:pt x="2" y="28"/>
                  </a:lnTo>
                  <a:lnTo>
                    <a:pt x="9" y="22"/>
                  </a:lnTo>
                  <a:lnTo>
                    <a:pt x="14" y="15"/>
                  </a:lnTo>
                  <a:lnTo>
                    <a:pt x="15" y="8"/>
                  </a:lnTo>
                  <a:lnTo>
                    <a:pt x="11" y="0"/>
                  </a:lnTo>
                  <a:lnTo>
                    <a:pt x="4" y="5"/>
                  </a:lnTo>
                  <a:lnTo>
                    <a:pt x="6" y="8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4" name="Freeform 448"/>
            <p:cNvSpPr>
              <a:spLocks/>
            </p:cNvSpPr>
            <p:nvPr/>
          </p:nvSpPr>
          <p:spPr bwMode="auto">
            <a:xfrm>
              <a:off x="3295" y="2126"/>
              <a:ext cx="15" cy="9"/>
            </a:xfrm>
            <a:custGeom>
              <a:avLst/>
              <a:gdLst>
                <a:gd name="T0" fmla="*/ 0 w 30"/>
                <a:gd name="T1" fmla="*/ 2 h 19"/>
                <a:gd name="T2" fmla="*/ 1 w 30"/>
                <a:gd name="T3" fmla="*/ 5 h 19"/>
                <a:gd name="T4" fmla="*/ 7 w 30"/>
                <a:gd name="T5" fmla="*/ 12 h 19"/>
                <a:gd name="T6" fmla="*/ 14 w 30"/>
                <a:gd name="T7" fmla="*/ 16 h 19"/>
                <a:gd name="T8" fmla="*/ 22 w 30"/>
                <a:gd name="T9" fmla="*/ 19 h 19"/>
                <a:gd name="T10" fmla="*/ 30 w 30"/>
                <a:gd name="T11" fmla="*/ 19 h 19"/>
                <a:gd name="T12" fmla="*/ 28 w 30"/>
                <a:gd name="T13" fmla="*/ 9 h 19"/>
                <a:gd name="T14" fmla="*/ 22 w 30"/>
                <a:gd name="T15" fmla="*/ 9 h 19"/>
                <a:gd name="T16" fmla="*/ 16 w 30"/>
                <a:gd name="T17" fmla="*/ 7 h 19"/>
                <a:gd name="T18" fmla="*/ 12 w 30"/>
                <a:gd name="T19" fmla="*/ 5 h 19"/>
                <a:gd name="T20" fmla="*/ 8 w 30"/>
                <a:gd name="T21" fmla="*/ 0 h 19"/>
                <a:gd name="T22" fmla="*/ 9 w 30"/>
                <a:gd name="T23" fmla="*/ 2 h 19"/>
                <a:gd name="T24" fmla="*/ 0 w 30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9">
                  <a:moveTo>
                    <a:pt x="0" y="2"/>
                  </a:moveTo>
                  <a:lnTo>
                    <a:pt x="1" y="5"/>
                  </a:lnTo>
                  <a:lnTo>
                    <a:pt x="7" y="12"/>
                  </a:lnTo>
                  <a:lnTo>
                    <a:pt x="14" y="16"/>
                  </a:lnTo>
                  <a:lnTo>
                    <a:pt x="22" y="19"/>
                  </a:lnTo>
                  <a:lnTo>
                    <a:pt x="30" y="19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7"/>
                  </a:lnTo>
                  <a:lnTo>
                    <a:pt x="12" y="5"/>
                  </a:lnTo>
                  <a:lnTo>
                    <a:pt x="8" y="0"/>
                  </a:lnTo>
                  <a:lnTo>
                    <a:pt x="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5" name="Freeform 449"/>
            <p:cNvSpPr>
              <a:spLocks/>
            </p:cNvSpPr>
            <p:nvPr/>
          </p:nvSpPr>
          <p:spPr bwMode="auto">
            <a:xfrm>
              <a:off x="3285" y="2125"/>
              <a:ext cx="15" cy="7"/>
            </a:xfrm>
            <a:custGeom>
              <a:avLst/>
              <a:gdLst>
                <a:gd name="T0" fmla="*/ 10 w 28"/>
                <a:gd name="T1" fmla="*/ 8 h 15"/>
                <a:gd name="T2" fmla="*/ 8 w 28"/>
                <a:gd name="T3" fmla="*/ 15 h 15"/>
                <a:gd name="T4" fmla="*/ 10 w 28"/>
                <a:gd name="T5" fmla="*/ 14 h 15"/>
                <a:gd name="T6" fmla="*/ 17 w 28"/>
                <a:gd name="T7" fmla="*/ 12 h 15"/>
                <a:gd name="T8" fmla="*/ 23 w 28"/>
                <a:gd name="T9" fmla="*/ 9 h 15"/>
                <a:gd name="T10" fmla="*/ 19 w 28"/>
                <a:gd name="T11" fmla="*/ 3 h 15"/>
                <a:gd name="T12" fmla="*/ 28 w 28"/>
                <a:gd name="T13" fmla="*/ 3 h 15"/>
                <a:gd name="T14" fmla="*/ 20 w 28"/>
                <a:gd name="T15" fmla="*/ 0 h 15"/>
                <a:gd name="T16" fmla="*/ 15 w 28"/>
                <a:gd name="T17" fmla="*/ 2 h 15"/>
                <a:gd name="T18" fmla="*/ 8 w 28"/>
                <a:gd name="T19" fmla="*/ 5 h 15"/>
                <a:gd name="T20" fmla="*/ 5 w 28"/>
                <a:gd name="T21" fmla="*/ 6 h 15"/>
                <a:gd name="T22" fmla="*/ 3 w 28"/>
                <a:gd name="T23" fmla="*/ 13 h 15"/>
                <a:gd name="T24" fmla="*/ 5 w 28"/>
                <a:gd name="T25" fmla="*/ 6 h 15"/>
                <a:gd name="T26" fmla="*/ 0 w 28"/>
                <a:gd name="T27" fmla="*/ 9 h 15"/>
                <a:gd name="T28" fmla="*/ 3 w 28"/>
                <a:gd name="T29" fmla="*/ 13 h 15"/>
                <a:gd name="T30" fmla="*/ 10 w 28"/>
                <a:gd name="T3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5">
                  <a:moveTo>
                    <a:pt x="10" y="8"/>
                  </a:moveTo>
                  <a:lnTo>
                    <a:pt x="8" y="15"/>
                  </a:lnTo>
                  <a:lnTo>
                    <a:pt x="10" y="14"/>
                  </a:lnTo>
                  <a:lnTo>
                    <a:pt x="17" y="12"/>
                  </a:lnTo>
                  <a:lnTo>
                    <a:pt x="23" y="9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8" y="5"/>
                  </a:lnTo>
                  <a:lnTo>
                    <a:pt x="5" y="6"/>
                  </a:lnTo>
                  <a:lnTo>
                    <a:pt x="3" y="13"/>
                  </a:lnTo>
                  <a:lnTo>
                    <a:pt x="5" y="6"/>
                  </a:lnTo>
                  <a:lnTo>
                    <a:pt x="0" y="9"/>
                  </a:lnTo>
                  <a:lnTo>
                    <a:pt x="3" y="13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6" name="Freeform 450"/>
            <p:cNvSpPr>
              <a:spLocks/>
            </p:cNvSpPr>
            <p:nvPr/>
          </p:nvSpPr>
          <p:spPr bwMode="auto">
            <a:xfrm>
              <a:off x="3300" y="2071"/>
              <a:ext cx="224" cy="390"/>
            </a:xfrm>
            <a:custGeom>
              <a:avLst/>
              <a:gdLst>
                <a:gd name="T0" fmla="*/ 445 w 448"/>
                <a:gd name="T1" fmla="*/ 778 h 781"/>
                <a:gd name="T2" fmla="*/ 448 w 448"/>
                <a:gd name="T3" fmla="*/ 776 h 781"/>
                <a:gd name="T4" fmla="*/ 7 w 448"/>
                <a:gd name="T5" fmla="*/ 0 h 781"/>
                <a:gd name="T6" fmla="*/ 0 w 448"/>
                <a:gd name="T7" fmla="*/ 4 h 781"/>
                <a:gd name="T8" fmla="*/ 441 w 448"/>
                <a:gd name="T9" fmla="*/ 781 h 781"/>
                <a:gd name="T10" fmla="*/ 445 w 448"/>
                <a:gd name="T11" fmla="*/ 77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781">
                  <a:moveTo>
                    <a:pt x="445" y="778"/>
                  </a:moveTo>
                  <a:lnTo>
                    <a:pt x="448" y="776"/>
                  </a:lnTo>
                  <a:lnTo>
                    <a:pt x="7" y="0"/>
                  </a:lnTo>
                  <a:lnTo>
                    <a:pt x="0" y="4"/>
                  </a:lnTo>
                  <a:lnTo>
                    <a:pt x="441" y="781"/>
                  </a:lnTo>
                  <a:lnTo>
                    <a:pt x="445" y="77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7" name="Freeform 451"/>
            <p:cNvSpPr>
              <a:spLocks/>
            </p:cNvSpPr>
            <p:nvPr/>
          </p:nvSpPr>
          <p:spPr bwMode="auto">
            <a:xfrm>
              <a:off x="3455" y="2418"/>
              <a:ext cx="10" cy="3"/>
            </a:xfrm>
            <a:custGeom>
              <a:avLst/>
              <a:gdLst>
                <a:gd name="T0" fmla="*/ 0 w 21"/>
                <a:gd name="T1" fmla="*/ 7 h 7"/>
                <a:gd name="T2" fmla="*/ 21 w 21"/>
                <a:gd name="T3" fmla="*/ 0 h 7"/>
                <a:gd name="T4" fmla="*/ 0 w 2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lnTo>
                    <a:pt x="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8" name="Freeform 452"/>
            <p:cNvSpPr>
              <a:spLocks/>
            </p:cNvSpPr>
            <p:nvPr/>
          </p:nvSpPr>
          <p:spPr bwMode="auto">
            <a:xfrm>
              <a:off x="3454" y="2415"/>
              <a:ext cx="11" cy="8"/>
            </a:xfrm>
            <a:custGeom>
              <a:avLst/>
              <a:gdLst>
                <a:gd name="T0" fmla="*/ 22 w 23"/>
                <a:gd name="T1" fmla="*/ 4 h 16"/>
                <a:gd name="T2" fmla="*/ 21 w 23"/>
                <a:gd name="T3" fmla="*/ 0 h 16"/>
                <a:gd name="T4" fmla="*/ 0 w 23"/>
                <a:gd name="T5" fmla="*/ 6 h 16"/>
                <a:gd name="T6" fmla="*/ 2 w 23"/>
                <a:gd name="T7" fmla="*/ 16 h 16"/>
                <a:gd name="T8" fmla="*/ 23 w 23"/>
                <a:gd name="T9" fmla="*/ 9 h 16"/>
                <a:gd name="T10" fmla="*/ 22 w 23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6">
                  <a:moveTo>
                    <a:pt x="22" y="4"/>
                  </a:moveTo>
                  <a:lnTo>
                    <a:pt x="21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23" y="9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89" name="Freeform 453"/>
            <p:cNvSpPr>
              <a:spLocks/>
            </p:cNvSpPr>
            <p:nvPr/>
          </p:nvSpPr>
          <p:spPr bwMode="auto">
            <a:xfrm>
              <a:off x="3377" y="2281"/>
              <a:ext cx="8" cy="4"/>
            </a:xfrm>
            <a:custGeom>
              <a:avLst/>
              <a:gdLst>
                <a:gd name="T0" fmla="*/ 0 w 15"/>
                <a:gd name="T1" fmla="*/ 8 h 8"/>
                <a:gd name="T2" fmla="*/ 1 w 15"/>
                <a:gd name="T3" fmla="*/ 7 h 8"/>
                <a:gd name="T4" fmla="*/ 6 w 15"/>
                <a:gd name="T5" fmla="*/ 5 h 8"/>
                <a:gd name="T6" fmla="*/ 10 w 15"/>
                <a:gd name="T7" fmla="*/ 2 h 8"/>
                <a:gd name="T8" fmla="*/ 15 w 15"/>
                <a:gd name="T9" fmla="*/ 0 h 8"/>
                <a:gd name="T10" fmla="*/ 0 w 1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0" y="8"/>
                  </a:moveTo>
                  <a:lnTo>
                    <a:pt x="1" y="7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0" name="Freeform 454"/>
            <p:cNvSpPr>
              <a:spLocks/>
            </p:cNvSpPr>
            <p:nvPr/>
          </p:nvSpPr>
          <p:spPr bwMode="auto">
            <a:xfrm>
              <a:off x="3376" y="2279"/>
              <a:ext cx="10" cy="8"/>
            </a:xfrm>
            <a:custGeom>
              <a:avLst/>
              <a:gdLst>
                <a:gd name="T0" fmla="*/ 15 w 20"/>
                <a:gd name="T1" fmla="*/ 0 h 16"/>
                <a:gd name="T2" fmla="*/ 11 w 20"/>
                <a:gd name="T3" fmla="*/ 2 h 16"/>
                <a:gd name="T4" fmla="*/ 6 w 20"/>
                <a:gd name="T5" fmla="*/ 4 h 16"/>
                <a:gd name="T6" fmla="*/ 2 w 20"/>
                <a:gd name="T7" fmla="*/ 8 h 16"/>
                <a:gd name="T8" fmla="*/ 0 w 20"/>
                <a:gd name="T9" fmla="*/ 9 h 16"/>
                <a:gd name="T10" fmla="*/ 5 w 20"/>
                <a:gd name="T11" fmla="*/ 16 h 16"/>
                <a:gd name="T12" fmla="*/ 6 w 20"/>
                <a:gd name="T13" fmla="*/ 15 h 16"/>
                <a:gd name="T14" fmla="*/ 11 w 20"/>
                <a:gd name="T15" fmla="*/ 13 h 16"/>
                <a:gd name="T16" fmla="*/ 15 w 20"/>
                <a:gd name="T17" fmla="*/ 11 h 16"/>
                <a:gd name="T18" fmla="*/ 20 w 20"/>
                <a:gd name="T19" fmla="*/ 9 h 16"/>
                <a:gd name="T20" fmla="*/ 15 w 20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6">
                  <a:moveTo>
                    <a:pt x="15" y="0"/>
                  </a:moveTo>
                  <a:lnTo>
                    <a:pt x="11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9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11" y="13"/>
                  </a:lnTo>
                  <a:lnTo>
                    <a:pt x="15" y="11"/>
                  </a:lnTo>
                  <a:lnTo>
                    <a:pt x="20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1" name="Freeform 455"/>
            <p:cNvSpPr>
              <a:spLocks/>
            </p:cNvSpPr>
            <p:nvPr/>
          </p:nvSpPr>
          <p:spPr bwMode="auto">
            <a:xfrm>
              <a:off x="3289" y="2128"/>
              <a:ext cx="6" cy="2"/>
            </a:xfrm>
            <a:custGeom>
              <a:avLst/>
              <a:gdLst>
                <a:gd name="T0" fmla="*/ 0 w 12"/>
                <a:gd name="T1" fmla="*/ 4 h 4"/>
                <a:gd name="T2" fmla="*/ 1 w 12"/>
                <a:gd name="T3" fmla="*/ 4 h 4"/>
                <a:gd name="T4" fmla="*/ 5 w 12"/>
                <a:gd name="T5" fmla="*/ 2 h 4"/>
                <a:gd name="T6" fmla="*/ 9 w 12"/>
                <a:gd name="T7" fmla="*/ 1 h 4"/>
                <a:gd name="T8" fmla="*/ 12 w 12"/>
                <a:gd name="T9" fmla="*/ 0 h 4"/>
                <a:gd name="T10" fmla="*/ 0 w 1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1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2" name="Freeform 456"/>
            <p:cNvSpPr>
              <a:spLocks/>
            </p:cNvSpPr>
            <p:nvPr/>
          </p:nvSpPr>
          <p:spPr bwMode="auto">
            <a:xfrm>
              <a:off x="3288" y="2126"/>
              <a:ext cx="8" cy="6"/>
            </a:xfrm>
            <a:custGeom>
              <a:avLst/>
              <a:gdLst>
                <a:gd name="T0" fmla="*/ 12 w 16"/>
                <a:gd name="T1" fmla="*/ 0 h 14"/>
                <a:gd name="T2" fmla="*/ 10 w 16"/>
                <a:gd name="T3" fmla="*/ 1 h 14"/>
                <a:gd name="T4" fmla="*/ 6 w 16"/>
                <a:gd name="T5" fmla="*/ 2 h 14"/>
                <a:gd name="T6" fmla="*/ 2 w 16"/>
                <a:gd name="T7" fmla="*/ 5 h 14"/>
                <a:gd name="T8" fmla="*/ 0 w 16"/>
                <a:gd name="T9" fmla="*/ 5 h 14"/>
                <a:gd name="T10" fmla="*/ 3 w 16"/>
                <a:gd name="T11" fmla="*/ 14 h 14"/>
                <a:gd name="T12" fmla="*/ 4 w 16"/>
                <a:gd name="T13" fmla="*/ 14 h 14"/>
                <a:gd name="T14" fmla="*/ 8 w 16"/>
                <a:gd name="T15" fmla="*/ 12 h 14"/>
                <a:gd name="T16" fmla="*/ 12 w 16"/>
                <a:gd name="T17" fmla="*/ 11 h 14"/>
                <a:gd name="T18" fmla="*/ 16 w 16"/>
                <a:gd name="T19" fmla="*/ 9 h 14"/>
                <a:gd name="T20" fmla="*/ 12 w 16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">
                  <a:moveTo>
                    <a:pt x="12" y="0"/>
                  </a:moveTo>
                  <a:lnTo>
                    <a:pt x="10" y="1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2" y="11"/>
                  </a:lnTo>
                  <a:lnTo>
                    <a:pt x="16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3" name="Freeform 457"/>
            <p:cNvSpPr>
              <a:spLocks/>
            </p:cNvSpPr>
            <p:nvPr/>
          </p:nvSpPr>
          <p:spPr bwMode="auto">
            <a:xfrm>
              <a:off x="3299" y="2025"/>
              <a:ext cx="326" cy="126"/>
            </a:xfrm>
            <a:custGeom>
              <a:avLst/>
              <a:gdLst>
                <a:gd name="T0" fmla="*/ 1 w 653"/>
                <a:gd name="T1" fmla="*/ 246 h 251"/>
                <a:gd name="T2" fmla="*/ 3 w 653"/>
                <a:gd name="T3" fmla="*/ 251 h 251"/>
                <a:gd name="T4" fmla="*/ 653 w 653"/>
                <a:gd name="T5" fmla="*/ 9 h 251"/>
                <a:gd name="T6" fmla="*/ 651 w 653"/>
                <a:gd name="T7" fmla="*/ 0 h 251"/>
                <a:gd name="T8" fmla="*/ 0 w 653"/>
                <a:gd name="T9" fmla="*/ 242 h 251"/>
                <a:gd name="T10" fmla="*/ 1 w 653"/>
                <a:gd name="T11" fmla="*/ 24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1">
                  <a:moveTo>
                    <a:pt x="1" y="246"/>
                  </a:moveTo>
                  <a:lnTo>
                    <a:pt x="3" y="251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4" name="Freeform 458"/>
            <p:cNvSpPr>
              <a:spLocks/>
            </p:cNvSpPr>
            <p:nvPr/>
          </p:nvSpPr>
          <p:spPr bwMode="auto">
            <a:xfrm>
              <a:off x="3311" y="2044"/>
              <a:ext cx="325" cy="126"/>
            </a:xfrm>
            <a:custGeom>
              <a:avLst/>
              <a:gdLst>
                <a:gd name="T0" fmla="*/ 1 w 652"/>
                <a:gd name="T1" fmla="*/ 247 h 252"/>
                <a:gd name="T2" fmla="*/ 3 w 652"/>
                <a:gd name="T3" fmla="*/ 252 h 252"/>
                <a:gd name="T4" fmla="*/ 652 w 652"/>
                <a:gd name="T5" fmla="*/ 9 h 252"/>
                <a:gd name="T6" fmla="*/ 650 w 652"/>
                <a:gd name="T7" fmla="*/ 0 h 252"/>
                <a:gd name="T8" fmla="*/ 0 w 652"/>
                <a:gd name="T9" fmla="*/ 243 h 252"/>
                <a:gd name="T10" fmla="*/ 1 w 652"/>
                <a:gd name="T11" fmla="*/ 24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2">
                  <a:moveTo>
                    <a:pt x="1" y="247"/>
                  </a:moveTo>
                  <a:lnTo>
                    <a:pt x="3" y="252"/>
                  </a:lnTo>
                  <a:lnTo>
                    <a:pt x="652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5" name="Freeform 459"/>
            <p:cNvSpPr>
              <a:spLocks/>
            </p:cNvSpPr>
            <p:nvPr/>
          </p:nvSpPr>
          <p:spPr bwMode="auto">
            <a:xfrm>
              <a:off x="3322" y="2064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1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6" name="Freeform 460"/>
            <p:cNvSpPr>
              <a:spLocks/>
            </p:cNvSpPr>
            <p:nvPr/>
          </p:nvSpPr>
          <p:spPr bwMode="auto">
            <a:xfrm>
              <a:off x="3333" y="2084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7" name="Freeform 461"/>
            <p:cNvSpPr>
              <a:spLocks/>
            </p:cNvSpPr>
            <p:nvPr/>
          </p:nvSpPr>
          <p:spPr bwMode="auto">
            <a:xfrm>
              <a:off x="3343" y="2103"/>
              <a:ext cx="327" cy="126"/>
            </a:xfrm>
            <a:custGeom>
              <a:avLst/>
              <a:gdLst>
                <a:gd name="T0" fmla="*/ 1 w 653"/>
                <a:gd name="T1" fmla="*/ 247 h 251"/>
                <a:gd name="T2" fmla="*/ 2 w 653"/>
                <a:gd name="T3" fmla="*/ 251 h 251"/>
                <a:gd name="T4" fmla="*/ 653 w 653"/>
                <a:gd name="T5" fmla="*/ 9 h 251"/>
                <a:gd name="T6" fmla="*/ 650 w 653"/>
                <a:gd name="T7" fmla="*/ 0 h 251"/>
                <a:gd name="T8" fmla="*/ 0 w 653"/>
                <a:gd name="T9" fmla="*/ 242 h 251"/>
                <a:gd name="T10" fmla="*/ 1 w 653"/>
                <a:gd name="T11" fmla="*/ 24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1">
                  <a:moveTo>
                    <a:pt x="1" y="247"/>
                  </a:moveTo>
                  <a:lnTo>
                    <a:pt x="2" y="251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2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8" name="Freeform 462"/>
            <p:cNvSpPr>
              <a:spLocks/>
            </p:cNvSpPr>
            <p:nvPr/>
          </p:nvSpPr>
          <p:spPr bwMode="auto">
            <a:xfrm>
              <a:off x="3354" y="2122"/>
              <a:ext cx="327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99" name="Freeform 463"/>
            <p:cNvSpPr>
              <a:spLocks/>
            </p:cNvSpPr>
            <p:nvPr/>
          </p:nvSpPr>
          <p:spPr bwMode="auto">
            <a:xfrm>
              <a:off x="3365" y="2141"/>
              <a:ext cx="327" cy="127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9 h 254"/>
                <a:gd name="T6" fmla="*/ 650 w 652"/>
                <a:gd name="T7" fmla="*/ 0 h 254"/>
                <a:gd name="T8" fmla="*/ 0 w 652"/>
                <a:gd name="T9" fmla="*/ 244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9"/>
                  </a:lnTo>
                  <a:lnTo>
                    <a:pt x="650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0" name="Freeform 464"/>
            <p:cNvSpPr>
              <a:spLocks/>
            </p:cNvSpPr>
            <p:nvPr/>
          </p:nvSpPr>
          <p:spPr bwMode="auto">
            <a:xfrm>
              <a:off x="3401" y="2161"/>
              <a:ext cx="302" cy="117"/>
            </a:xfrm>
            <a:custGeom>
              <a:avLst/>
              <a:gdLst>
                <a:gd name="T0" fmla="*/ 1 w 603"/>
                <a:gd name="T1" fmla="*/ 230 h 234"/>
                <a:gd name="T2" fmla="*/ 2 w 603"/>
                <a:gd name="T3" fmla="*/ 234 h 234"/>
                <a:gd name="T4" fmla="*/ 603 w 603"/>
                <a:gd name="T5" fmla="*/ 10 h 234"/>
                <a:gd name="T6" fmla="*/ 601 w 603"/>
                <a:gd name="T7" fmla="*/ 0 h 234"/>
                <a:gd name="T8" fmla="*/ 0 w 603"/>
                <a:gd name="T9" fmla="*/ 225 h 234"/>
                <a:gd name="T10" fmla="*/ 1 w 603"/>
                <a:gd name="T11" fmla="*/ 23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3" h="234">
                  <a:moveTo>
                    <a:pt x="1" y="230"/>
                  </a:moveTo>
                  <a:lnTo>
                    <a:pt x="2" y="234"/>
                  </a:lnTo>
                  <a:lnTo>
                    <a:pt x="603" y="10"/>
                  </a:lnTo>
                  <a:lnTo>
                    <a:pt x="601" y="0"/>
                  </a:lnTo>
                  <a:lnTo>
                    <a:pt x="0" y="225"/>
                  </a:lnTo>
                  <a:lnTo>
                    <a:pt x="1" y="23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1" name="Freeform 465"/>
            <p:cNvSpPr>
              <a:spLocks/>
            </p:cNvSpPr>
            <p:nvPr/>
          </p:nvSpPr>
          <p:spPr bwMode="auto">
            <a:xfrm>
              <a:off x="3388" y="2180"/>
              <a:ext cx="326" cy="126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10 h 254"/>
                <a:gd name="T6" fmla="*/ 650 w 652"/>
                <a:gd name="T7" fmla="*/ 0 h 254"/>
                <a:gd name="T8" fmla="*/ 0 w 652"/>
                <a:gd name="T9" fmla="*/ 245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2" name="Freeform 466"/>
            <p:cNvSpPr>
              <a:spLocks/>
            </p:cNvSpPr>
            <p:nvPr/>
          </p:nvSpPr>
          <p:spPr bwMode="auto">
            <a:xfrm>
              <a:off x="3399" y="2199"/>
              <a:ext cx="326" cy="127"/>
            </a:xfrm>
            <a:custGeom>
              <a:avLst/>
              <a:gdLst>
                <a:gd name="T0" fmla="*/ 2 w 653"/>
                <a:gd name="T1" fmla="*/ 248 h 253"/>
                <a:gd name="T2" fmla="*/ 3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2 w 653"/>
                <a:gd name="T11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2" y="248"/>
                  </a:moveTo>
                  <a:lnTo>
                    <a:pt x="3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2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3" name="Freeform 467"/>
            <p:cNvSpPr>
              <a:spLocks/>
            </p:cNvSpPr>
            <p:nvPr/>
          </p:nvSpPr>
          <p:spPr bwMode="auto">
            <a:xfrm>
              <a:off x="3410" y="2219"/>
              <a:ext cx="326" cy="127"/>
            </a:xfrm>
            <a:custGeom>
              <a:avLst/>
              <a:gdLst>
                <a:gd name="T0" fmla="*/ 1 w 653"/>
                <a:gd name="T1" fmla="*/ 249 h 253"/>
                <a:gd name="T2" fmla="*/ 3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1 w 653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1" y="249"/>
                  </a:moveTo>
                  <a:lnTo>
                    <a:pt x="3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4" name="Freeform 468"/>
            <p:cNvSpPr>
              <a:spLocks/>
            </p:cNvSpPr>
            <p:nvPr/>
          </p:nvSpPr>
          <p:spPr bwMode="auto">
            <a:xfrm>
              <a:off x="3421" y="2238"/>
              <a:ext cx="326" cy="127"/>
            </a:xfrm>
            <a:custGeom>
              <a:avLst/>
              <a:gdLst>
                <a:gd name="T0" fmla="*/ 1 w 653"/>
                <a:gd name="T1" fmla="*/ 249 h 253"/>
                <a:gd name="T2" fmla="*/ 2 w 653"/>
                <a:gd name="T3" fmla="*/ 253 h 253"/>
                <a:gd name="T4" fmla="*/ 653 w 653"/>
                <a:gd name="T5" fmla="*/ 9 h 253"/>
                <a:gd name="T6" fmla="*/ 651 w 653"/>
                <a:gd name="T7" fmla="*/ 0 h 253"/>
                <a:gd name="T8" fmla="*/ 0 w 653"/>
                <a:gd name="T9" fmla="*/ 244 h 253"/>
                <a:gd name="T10" fmla="*/ 1 w 653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3">
                  <a:moveTo>
                    <a:pt x="1" y="249"/>
                  </a:moveTo>
                  <a:lnTo>
                    <a:pt x="2" y="253"/>
                  </a:lnTo>
                  <a:lnTo>
                    <a:pt x="653" y="9"/>
                  </a:lnTo>
                  <a:lnTo>
                    <a:pt x="651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5" name="Freeform 469"/>
            <p:cNvSpPr>
              <a:spLocks/>
            </p:cNvSpPr>
            <p:nvPr/>
          </p:nvSpPr>
          <p:spPr bwMode="auto">
            <a:xfrm>
              <a:off x="3432" y="2258"/>
              <a:ext cx="326" cy="126"/>
            </a:xfrm>
            <a:custGeom>
              <a:avLst/>
              <a:gdLst>
                <a:gd name="T0" fmla="*/ 1 w 653"/>
                <a:gd name="T1" fmla="*/ 248 h 252"/>
                <a:gd name="T2" fmla="*/ 2 w 653"/>
                <a:gd name="T3" fmla="*/ 252 h 252"/>
                <a:gd name="T4" fmla="*/ 653 w 653"/>
                <a:gd name="T5" fmla="*/ 9 h 252"/>
                <a:gd name="T6" fmla="*/ 650 w 653"/>
                <a:gd name="T7" fmla="*/ 0 h 252"/>
                <a:gd name="T8" fmla="*/ 0 w 653"/>
                <a:gd name="T9" fmla="*/ 243 h 252"/>
                <a:gd name="T10" fmla="*/ 1 w 653"/>
                <a:gd name="T11" fmla="*/ 24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2">
                  <a:moveTo>
                    <a:pt x="1" y="248"/>
                  </a:moveTo>
                  <a:lnTo>
                    <a:pt x="2" y="252"/>
                  </a:lnTo>
                  <a:lnTo>
                    <a:pt x="653" y="9"/>
                  </a:lnTo>
                  <a:lnTo>
                    <a:pt x="650" y="0"/>
                  </a:lnTo>
                  <a:lnTo>
                    <a:pt x="0" y="243"/>
                  </a:lnTo>
                  <a:lnTo>
                    <a:pt x="1" y="24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6" name="Freeform 470"/>
            <p:cNvSpPr>
              <a:spLocks/>
            </p:cNvSpPr>
            <p:nvPr/>
          </p:nvSpPr>
          <p:spPr bwMode="auto">
            <a:xfrm>
              <a:off x="3443" y="2277"/>
              <a:ext cx="326" cy="127"/>
            </a:xfrm>
            <a:custGeom>
              <a:avLst/>
              <a:gdLst>
                <a:gd name="T0" fmla="*/ 1 w 652"/>
                <a:gd name="T1" fmla="*/ 249 h 253"/>
                <a:gd name="T2" fmla="*/ 2 w 652"/>
                <a:gd name="T3" fmla="*/ 253 h 253"/>
                <a:gd name="T4" fmla="*/ 652 w 652"/>
                <a:gd name="T5" fmla="*/ 9 h 253"/>
                <a:gd name="T6" fmla="*/ 649 w 652"/>
                <a:gd name="T7" fmla="*/ 0 h 253"/>
                <a:gd name="T8" fmla="*/ 0 w 652"/>
                <a:gd name="T9" fmla="*/ 244 h 253"/>
                <a:gd name="T10" fmla="*/ 1 w 652"/>
                <a:gd name="T11" fmla="*/ 24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3">
                  <a:moveTo>
                    <a:pt x="1" y="249"/>
                  </a:moveTo>
                  <a:lnTo>
                    <a:pt x="2" y="253"/>
                  </a:lnTo>
                  <a:lnTo>
                    <a:pt x="652" y="9"/>
                  </a:lnTo>
                  <a:lnTo>
                    <a:pt x="649" y="0"/>
                  </a:lnTo>
                  <a:lnTo>
                    <a:pt x="0" y="244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7" name="Freeform 471"/>
            <p:cNvSpPr>
              <a:spLocks/>
            </p:cNvSpPr>
            <p:nvPr/>
          </p:nvSpPr>
          <p:spPr bwMode="auto">
            <a:xfrm>
              <a:off x="3476" y="2297"/>
              <a:ext cx="304" cy="118"/>
            </a:xfrm>
            <a:custGeom>
              <a:avLst/>
              <a:gdLst>
                <a:gd name="T0" fmla="*/ 607 w 608"/>
                <a:gd name="T1" fmla="*/ 5 h 236"/>
                <a:gd name="T2" fmla="*/ 605 w 608"/>
                <a:gd name="T3" fmla="*/ 0 h 236"/>
                <a:gd name="T4" fmla="*/ 0 w 608"/>
                <a:gd name="T5" fmla="*/ 227 h 236"/>
                <a:gd name="T6" fmla="*/ 2 w 608"/>
                <a:gd name="T7" fmla="*/ 236 h 236"/>
                <a:gd name="T8" fmla="*/ 608 w 608"/>
                <a:gd name="T9" fmla="*/ 9 h 236"/>
                <a:gd name="T10" fmla="*/ 607 w 608"/>
                <a:gd name="T11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8" h="236">
                  <a:moveTo>
                    <a:pt x="607" y="5"/>
                  </a:moveTo>
                  <a:lnTo>
                    <a:pt x="605" y="0"/>
                  </a:lnTo>
                  <a:lnTo>
                    <a:pt x="0" y="227"/>
                  </a:lnTo>
                  <a:lnTo>
                    <a:pt x="2" y="236"/>
                  </a:lnTo>
                  <a:lnTo>
                    <a:pt x="608" y="9"/>
                  </a:lnTo>
                  <a:lnTo>
                    <a:pt x="607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8" name="Freeform 472"/>
            <p:cNvSpPr>
              <a:spLocks/>
            </p:cNvSpPr>
            <p:nvPr/>
          </p:nvSpPr>
          <p:spPr bwMode="auto">
            <a:xfrm>
              <a:off x="3465" y="2316"/>
              <a:ext cx="326" cy="127"/>
            </a:xfrm>
            <a:custGeom>
              <a:avLst/>
              <a:gdLst>
                <a:gd name="T0" fmla="*/ 1 w 653"/>
                <a:gd name="T1" fmla="*/ 249 h 254"/>
                <a:gd name="T2" fmla="*/ 2 w 653"/>
                <a:gd name="T3" fmla="*/ 254 h 254"/>
                <a:gd name="T4" fmla="*/ 653 w 653"/>
                <a:gd name="T5" fmla="*/ 10 h 254"/>
                <a:gd name="T6" fmla="*/ 650 w 653"/>
                <a:gd name="T7" fmla="*/ 0 h 254"/>
                <a:gd name="T8" fmla="*/ 0 w 653"/>
                <a:gd name="T9" fmla="*/ 245 h 254"/>
                <a:gd name="T10" fmla="*/ 1 w 653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254">
                  <a:moveTo>
                    <a:pt x="1" y="249"/>
                  </a:moveTo>
                  <a:lnTo>
                    <a:pt x="2" y="254"/>
                  </a:lnTo>
                  <a:lnTo>
                    <a:pt x="653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09" name="Freeform 473"/>
            <p:cNvSpPr>
              <a:spLocks/>
            </p:cNvSpPr>
            <p:nvPr/>
          </p:nvSpPr>
          <p:spPr bwMode="auto">
            <a:xfrm>
              <a:off x="3476" y="2335"/>
              <a:ext cx="326" cy="127"/>
            </a:xfrm>
            <a:custGeom>
              <a:avLst/>
              <a:gdLst>
                <a:gd name="T0" fmla="*/ 1 w 652"/>
                <a:gd name="T1" fmla="*/ 249 h 254"/>
                <a:gd name="T2" fmla="*/ 2 w 652"/>
                <a:gd name="T3" fmla="*/ 254 h 254"/>
                <a:gd name="T4" fmla="*/ 652 w 652"/>
                <a:gd name="T5" fmla="*/ 10 h 254"/>
                <a:gd name="T6" fmla="*/ 650 w 652"/>
                <a:gd name="T7" fmla="*/ 0 h 254"/>
                <a:gd name="T8" fmla="*/ 0 w 652"/>
                <a:gd name="T9" fmla="*/ 245 h 254"/>
                <a:gd name="T10" fmla="*/ 1 w 652"/>
                <a:gd name="T11" fmla="*/ 24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254">
                  <a:moveTo>
                    <a:pt x="1" y="249"/>
                  </a:moveTo>
                  <a:lnTo>
                    <a:pt x="2" y="254"/>
                  </a:lnTo>
                  <a:lnTo>
                    <a:pt x="652" y="10"/>
                  </a:lnTo>
                  <a:lnTo>
                    <a:pt x="650" y="0"/>
                  </a:lnTo>
                  <a:lnTo>
                    <a:pt x="0" y="245"/>
                  </a:lnTo>
                  <a:lnTo>
                    <a:pt x="1" y="24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0" name="Freeform 474"/>
            <p:cNvSpPr>
              <a:spLocks/>
            </p:cNvSpPr>
            <p:nvPr/>
          </p:nvSpPr>
          <p:spPr bwMode="auto">
            <a:xfrm>
              <a:off x="3315" y="2006"/>
              <a:ext cx="300" cy="116"/>
            </a:xfrm>
            <a:custGeom>
              <a:avLst/>
              <a:gdLst>
                <a:gd name="T0" fmla="*/ 1 w 600"/>
                <a:gd name="T1" fmla="*/ 228 h 232"/>
                <a:gd name="T2" fmla="*/ 3 w 600"/>
                <a:gd name="T3" fmla="*/ 232 h 232"/>
                <a:gd name="T4" fmla="*/ 600 w 600"/>
                <a:gd name="T5" fmla="*/ 9 h 232"/>
                <a:gd name="T6" fmla="*/ 598 w 600"/>
                <a:gd name="T7" fmla="*/ 0 h 232"/>
                <a:gd name="T8" fmla="*/ 0 w 600"/>
                <a:gd name="T9" fmla="*/ 223 h 232"/>
                <a:gd name="T10" fmla="*/ 1 w 600"/>
                <a:gd name="T1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0" h="232">
                  <a:moveTo>
                    <a:pt x="1" y="228"/>
                  </a:moveTo>
                  <a:lnTo>
                    <a:pt x="3" y="232"/>
                  </a:lnTo>
                  <a:lnTo>
                    <a:pt x="600" y="9"/>
                  </a:lnTo>
                  <a:lnTo>
                    <a:pt x="598" y="0"/>
                  </a:lnTo>
                  <a:lnTo>
                    <a:pt x="0" y="223"/>
                  </a:lnTo>
                  <a:lnTo>
                    <a:pt x="1" y="2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1" name="Freeform 475"/>
            <p:cNvSpPr>
              <a:spLocks/>
            </p:cNvSpPr>
            <p:nvPr/>
          </p:nvSpPr>
          <p:spPr bwMode="auto">
            <a:xfrm>
              <a:off x="3350" y="1905"/>
              <a:ext cx="495" cy="486"/>
            </a:xfrm>
            <a:custGeom>
              <a:avLst/>
              <a:gdLst>
                <a:gd name="T0" fmla="*/ 159 w 990"/>
                <a:gd name="T1" fmla="*/ 563 h 972"/>
                <a:gd name="T2" fmla="*/ 168 w 990"/>
                <a:gd name="T3" fmla="*/ 561 h 972"/>
                <a:gd name="T4" fmla="*/ 180 w 990"/>
                <a:gd name="T5" fmla="*/ 560 h 972"/>
                <a:gd name="T6" fmla="*/ 176 w 990"/>
                <a:gd name="T7" fmla="*/ 555 h 972"/>
                <a:gd name="T8" fmla="*/ 172 w 990"/>
                <a:gd name="T9" fmla="*/ 549 h 972"/>
                <a:gd name="T10" fmla="*/ 172 w 990"/>
                <a:gd name="T11" fmla="*/ 537 h 972"/>
                <a:gd name="T12" fmla="*/ 182 w 990"/>
                <a:gd name="T13" fmla="*/ 530 h 972"/>
                <a:gd name="T14" fmla="*/ 194 w 990"/>
                <a:gd name="T15" fmla="*/ 532 h 972"/>
                <a:gd name="T16" fmla="*/ 203 w 990"/>
                <a:gd name="T17" fmla="*/ 543 h 972"/>
                <a:gd name="T18" fmla="*/ 203 w 990"/>
                <a:gd name="T19" fmla="*/ 555 h 972"/>
                <a:gd name="T20" fmla="*/ 193 w 990"/>
                <a:gd name="T21" fmla="*/ 562 h 972"/>
                <a:gd name="T22" fmla="*/ 187 w 990"/>
                <a:gd name="T23" fmla="*/ 561 h 972"/>
                <a:gd name="T24" fmla="*/ 180 w 990"/>
                <a:gd name="T25" fmla="*/ 560 h 972"/>
                <a:gd name="T26" fmla="*/ 267 w 990"/>
                <a:gd name="T27" fmla="*/ 858 h 972"/>
                <a:gd name="T28" fmla="*/ 307 w 990"/>
                <a:gd name="T29" fmla="*/ 851 h 972"/>
                <a:gd name="T30" fmla="*/ 319 w 990"/>
                <a:gd name="T31" fmla="*/ 858 h 972"/>
                <a:gd name="T32" fmla="*/ 322 w 990"/>
                <a:gd name="T33" fmla="*/ 870 h 972"/>
                <a:gd name="T34" fmla="*/ 317 w 990"/>
                <a:gd name="T35" fmla="*/ 880 h 972"/>
                <a:gd name="T36" fmla="*/ 305 w 990"/>
                <a:gd name="T37" fmla="*/ 882 h 972"/>
                <a:gd name="T38" fmla="*/ 293 w 990"/>
                <a:gd name="T39" fmla="*/ 875 h 972"/>
                <a:gd name="T40" fmla="*/ 289 w 990"/>
                <a:gd name="T41" fmla="*/ 864 h 972"/>
                <a:gd name="T42" fmla="*/ 294 w 990"/>
                <a:gd name="T43" fmla="*/ 854 h 972"/>
                <a:gd name="T44" fmla="*/ 293 w 990"/>
                <a:gd name="T45" fmla="*/ 852 h 972"/>
                <a:gd name="T46" fmla="*/ 271 w 990"/>
                <a:gd name="T47" fmla="*/ 857 h 972"/>
                <a:gd name="T48" fmla="*/ 308 w 990"/>
                <a:gd name="T49" fmla="*/ 972 h 972"/>
                <a:gd name="T50" fmla="*/ 681 w 990"/>
                <a:gd name="T51" fmla="*/ 0 h 972"/>
                <a:gd name="T52" fmla="*/ 35 w 990"/>
                <a:gd name="T53" fmla="*/ 229 h 972"/>
                <a:gd name="T54" fmla="*/ 43 w 990"/>
                <a:gd name="T55" fmla="*/ 227 h 972"/>
                <a:gd name="T56" fmla="*/ 53 w 990"/>
                <a:gd name="T57" fmla="*/ 226 h 972"/>
                <a:gd name="T58" fmla="*/ 55 w 990"/>
                <a:gd name="T59" fmla="*/ 215 h 972"/>
                <a:gd name="T60" fmla="*/ 63 w 990"/>
                <a:gd name="T61" fmla="*/ 210 h 972"/>
                <a:gd name="T62" fmla="*/ 76 w 990"/>
                <a:gd name="T63" fmla="*/ 212 h 972"/>
                <a:gd name="T64" fmla="*/ 85 w 990"/>
                <a:gd name="T65" fmla="*/ 221 h 972"/>
                <a:gd name="T66" fmla="*/ 85 w 990"/>
                <a:gd name="T67" fmla="*/ 234 h 972"/>
                <a:gd name="T68" fmla="*/ 75 w 990"/>
                <a:gd name="T69" fmla="*/ 241 h 972"/>
                <a:gd name="T70" fmla="*/ 62 w 990"/>
                <a:gd name="T71" fmla="*/ 236 h 972"/>
                <a:gd name="T72" fmla="*/ 53 w 990"/>
                <a:gd name="T73" fmla="*/ 226 h 972"/>
                <a:gd name="T74" fmla="*/ 45 w 990"/>
                <a:gd name="T75" fmla="*/ 227 h 972"/>
                <a:gd name="T76" fmla="*/ 35 w 990"/>
                <a:gd name="T77" fmla="*/ 229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0" h="972">
                  <a:moveTo>
                    <a:pt x="35" y="229"/>
                  </a:moveTo>
                  <a:lnTo>
                    <a:pt x="159" y="563"/>
                  </a:lnTo>
                  <a:lnTo>
                    <a:pt x="161" y="563"/>
                  </a:lnTo>
                  <a:lnTo>
                    <a:pt x="168" y="561"/>
                  </a:lnTo>
                  <a:lnTo>
                    <a:pt x="175" y="560"/>
                  </a:lnTo>
                  <a:lnTo>
                    <a:pt x="180" y="560"/>
                  </a:lnTo>
                  <a:lnTo>
                    <a:pt x="178" y="557"/>
                  </a:lnTo>
                  <a:lnTo>
                    <a:pt x="176" y="555"/>
                  </a:lnTo>
                  <a:lnTo>
                    <a:pt x="174" y="552"/>
                  </a:lnTo>
                  <a:lnTo>
                    <a:pt x="172" y="549"/>
                  </a:lnTo>
                  <a:lnTo>
                    <a:pt x="171" y="543"/>
                  </a:lnTo>
                  <a:lnTo>
                    <a:pt x="172" y="537"/>
                  </a:lnTo>
                  <a:lnTo>
                    <a:pt x="176" y="532"/>
                  </a:lnTo>
                  <a:lnTo>
                    <a:pt x="182" y="530"/>
                  </a:lnTo>
                  <a:lnTo>
                    <a:pt x="188" y="530"/>
                  </a:lnTo>
                  <a:lnTo>
                    <a:pt x="194" y="532"/>
                  </a:lnTo>
                  <a:lnTo>
                    <a:pt x="200" y="537"/>
                  </a:lnTo>
                  <a:lnTo>
                    <a:pt x="203" y="543"/>
                  </a:lnTo>
                  <a:lnTo>
                    <a:pt x="205" y="549"/>
                  </a:lnTo>
                  <a:lnTo>
                    <a:pt x="203" y="555"/>
                  </a:lnTo>
                  <a:lnTo>
                    <a:pt x="199" y="560"/>
                  </a:lnTo>
                  <a:lnTo>
                    <a:pt x="193" y="562"/>
                  </a:lnTo>
                  <a:lnTo>
                    <a:pt x="191" y="562"/>
                  </a:lnTo>
                  <a:lnTo>
                    <a:pt x="187" y="561"/>
                  </a:lnTo>
                  <a:lnTo>
                    <a:pt x="184" y="561"/>
                  </a:lnTo>
                  <a:lnTo>
                    <a:pt x="180" y="560"/>
                  </a:lnTo>
                  <a:lnTo>
                    <a:pt x="159" y="563"/>
                  </a:lnTo>
                  <a:lnTo>
                    <a:pt x="267" y="858"/>
                  </a:lnTo>
                  <a:lnTo>
                    <a:pt x="300" y="851"/>
                  </a:lnTo>
                  <a:lnTo>
                    <a:pt x="307" y="851"/>
                  </a:lnTo>
                  <a:lnTo>
                    <a:pt x="313" y="854"/>
                  </a:lnTo>
                  <a:lnTo>
                    <a:pt x="319" y="858"/>
                  </a:lnTo>
                  <a:lnTo>
                    <a:pt x="322" y="864"/>
                  </a:lnTo>
                  <a:lnTo>
                    <a:pt x="322" y="870"/>
                  </a:lnTo>
                  <a:lnTo>
                    <a:pt x="321" y="875"/>
                  </a:lnTo>
                  <a:lnTo>
                    <a:pt x="317" y="880"/>
                  </a:lnTo>
                  <a:lnTo>
                    <a:pt x="312" y="882"/>
                  </a:lnTo>
                  <a:lnTo>
                    <a:pt x="305" y="882"/>
                  </a:lnTo>
                  <a:lnTo>
                    <a:pt x="299" y="880"/>
                  </a:lnTo>
                  <a:lnTo>
                    <a:pt x="293" y="875"/>
                  </a:lnTo>
                  <a:lnTo>
                    <a:pt x="290" y="870"/>
                  </a:lnTo>
                  <a:lnTo>
                    <a:pt x="289" y="864"/>
                  </a:lnTo>
                  <a:lnTo>
                    <a:pt x="290" y="858"/>
                  </a:lnTo>
                  <a:lnTo>
                    <a:pt x="294" y="854"/>
                  </a:lnTo>
                  <a:lnTo>
                    <a:pt x="300" y="851"/>
                  </a:lnTo>
                  <a:lnTo>
                    <a:pt x="293" y="852"/>
                  </a:lnTo>
                  <a:lnTo>
                    <a:pt x="282" y="855"/>
                  </a:lnTo>
                  <a:lnTo>
                    <a:pt x="271" y="857"/>
                  </a:lnTo>
                  <a:lnTo>
                    <a:pt x="267" y="858"/>
                  </a:lnTo>
                  <a:lnTo>
                    <a:pt x="308" y="972"/>
                  </a:lnTo>
                  <a:lnTo>
                    <a:pt x="990" y="837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35" y="229"/>
                  </a:lnTo>
                  <a:lnTo>
                    <a:pt x="38" y="229"/>
                  </a:lnTo>
                  <a:lnTo>
                    <a:pt x="43" y="227"/>
                  </a:lnTo>
                  <a:lnTo>
                    <a:pt x="49" y="226"/>
                  </a:lnTo>
                  <a:lnTo>
                    <a:pt x="53" y="226"/>
                  </a:lnTo>
                  <a:lnTo>
                    <a:pt x="53" y="220"/>
                  </a:lnTo>
                  <a:lnTo>
                    <a:pt x="55" y="215"/>
                  </a:lnTo>
                  <a:lnTo>
                    <a:pt x="58" y="212"/>
                  </a:lnTo>
                  <a:lnTo>
                    <a:pt x="63" y="210"/>
                  </a:lnTo>
                  <a:lnTo>
                    <a:pt x="70" y="210"/>
                  </a:lnTo>
                  <a:lnTo>
                    <a:pt x="76" y="212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86" y="228"/>
                  </a:lnTo>
                  <a:lnTo>
                    <a:pt x="85" y="234"/>
                  </a:lnTo>
                  <a:lnTo>
                    <a:pt x="80" y="238"/>
                  </a:lnTo>
                  <a:lnTo>
                    <a:pt x="75" y="241"/>
                  </a:lnTo>
                  <a:lnTo>
                    <a:pt x="69" y="240"/>
                  </a:lnTo>
                  <a:lnTo>
                    <a:pt x="62" y="236"/>
                  </a:lnTo>
                  <a:lnTo>
                    <a:pt x="56" y="232"/>
                  </a:lnTo>
                  <a:lnTo>
                    <a:pt x="53" y="226"/>
                  </a:lnTo>
                  <a:lnTo>
                    <a:pt x="50" y="226"/>
                  </a:lnTo>
                  <a:lnTo>
                    <a:pt x="45" y="227"/>
                  </a:lnTo>
                  <a:lnTo>
                    <a:pt x="38" y="229"/>
                  </a:lnTo>
                  <a:lnTo>
                    <a:pt x="35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2" name="Freeform 476"/>
            <p:cNvSpPr>
              <a:spLocks/>
            </p:cNvSpPr>
            <p:nvPr/>
          </p:nvSpPr>
          <p:spPr bwMode="auto">
            <a:xfrm>
              <a:off x="3366" y="2019"/>
              <a:ext cx="66" cy="171"/>
            </a:xfrm>
            <a:custGeom>
              <a:avLst/>
              <a:gdLst>
                <a:gd name="T0" fmla="*/ 128 w 132"/>
                <a:gd name="T1" fmla="*/ 331 h 341"/>
                <a:gd name="T2" fmla="*/ 132 w 132"/>
                <a:gd name="T3" fmla="*/ 334 h 341"/>
                <a:gd name="T4" fmla="*/ 9 w 132"/>
                <a:gd name="T5" fmla="*/ 0 h 341"/>
                <a:gd name="T6" fmla="*/ 0 w 132"/>
                <a:gd name="T7" fmla="*/ 2 h 341"/>
                <a:gd name="T8" fmla="*/ 123 w 132"/>
                <a:gd name="T9" fmla="*/ 336 h 341"/>
                <a:gd name="T10" fmla="*/ 128 w 132"/>
                <a:gd name="T11" fmla="*/ 340 h 341"/>
                <a:gd name="T12" fmla="*/ 123 w 132"/>
                <a:gd name="T13" fmla="*/ 336 h 341"/>
                <a:gd name="T14" fmla="*/ 125 w 132"/>
                <a:gd name="T15" fmla="*/ 341 h 341"/>
                <a:gd name="T16" fmla="*/ 128 w 132"/>
                <a:gd name="T17" fmla="*/ 340 h 341"/>
                <a:gd name="T18" fmla="*/ 128 w 132"/>
                <a:gd name="T19" fmla="*/ 33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341">
                  <a:moveTo>
                    <a:pt x="128" y="331"/>
                  </a:moveTo>
                  <a:lnTo>
                    <a:pt x="132" y="334"/>
                  </a:lnTo>
                  <a:lnTo>
                    <a:pt x="9" y="0"/>
                  </a:lnTo>
                  <a:lnTo>
                    <a:pt x="0" y="2"/>
                  </a:lnTo>
                  <a:lnTo>
                    <a:pt x="123" y="336"/>
                  </a:lnTo>
                  <a:lnTo>
                    <a:pt x="128" y="340"/>
                  </a:lnTo>
                  <a:lnTo>
                    <a:pt x="123" y="336"/>
                  </a:lnTo>
                  <a:lnTo>
                    <a:pt x="125" y="341"/>
                  </a:lnTo>
                  <a:lnTo>
                    <a:pt x="128" y="340"/>
                  </a:lnTo>
                  <a:lnTo>
                    <a:pt x="128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3" name="Freeform 477"/>
            <p:cNvSpPr>
              <a:spLocks/>
            </p:cNvSpPr>
            <p:nvPr/>
          </p:nvSpPr>
          <p:spPr bwMode="auto">
            <a:xfrm>
              <a:off x="3430" y="2183"/>
              <a:ext cx="19" cy="6"/>
            </a:xfrm>
            <a:custGeom>
              <a:avLst/>
              <a:gdLst>
                <a:gd name="T0" fmla="*/ 19 w 38"/>
                <a:gd name="T1" fmla="*/ 8 h 13"/>
                <a:gd name="T2" fmla="*/ 21 w 38"/>
                <a:gd name="T3" fmla="*/ 0 h 13"/>
                <a:gd name="T4" fmla="*/ 16 w 38"/>
                <a:gd name="T5" fmla="*/ 0 h 13"/>
                <a:gd name="T6" fmla="*/ 8 w 38"/>
                <a:gd name="T7" fmla="*/ 1 h 13"/>
                <a:gd name="T8" fmla="*/ 1 w 38"/>
                <a:gd name="T9" fmla="*/ 4 h 13"/>
                <a:gd name="T10" fmla="*/ 0 w 38"/>
                <a:gd name="T11" fmla="*/ 4 h 13"/>
                <a:gd name="T12" fmla="*/ 0 w 38"/>
                <a:gd name="T13" fmla="*/ 13 h 13"/>
                <a:gd name="T14" fmla="*/ 3 w 38"/>
                <a:gd name="T15" fmla="*/ 13 h 13"/>
                <a:gd name="T16" fmla="*/ 10 w 38"/>
                <a:gd name="T17" fmla="*/ 11 h 13"/>
                <a:gd name="T18" fmla="*/ 16 w 38"/>
                <a:gd name="T19" fmla="*/ 9 h 13"/>
                <a:gd name="T20" fmla="*/ 21 w 38"/>
                <a:gd name="T21" fmla="*/ 9 h 13"/>
                <a:gd name="T22" fmla="*/ 24 w 38"/>
                <a:gd name="T23" fmla="*/ 1 h 13"/>
                <a:gd name="T24" fmla="*/ 21 w 38"/>
                <a:gd name="T25" fmla="*/ 9 h 13"/>
                <a:gd name="T26" fmla="*/ 38 w 38"/>
                <a:gd name="T27" fmla="*/ 9 h 13"/>
                <a:gd name="T28" fmla="*/ 24 w 38"/>
                <a:gd name="T29" fmla="*/ 1 h 13"/>
                <a:gd name="T30" fmla="*/ 19 w 38"/>
                <a:gd name="T3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13">
                  <a:moveTo>
                    <a:pt x="19" y="8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0" y="11"/>
                  </a:lnTo>
                  <a:lnTo>
                    <a:pt x="16" y="9"/>
                  </a:lnTo>
                  <a:lnTo>
                    <a:pt x="21" y="9"/>
                  </a:lnTo>
                  <a:lnTo>
                    <a:pt x="24" y="1"/>
                  </a:lnTo>
                  <a:lnTo>
                    <a:pt x="21" y="9"/>
                  </a:lnTo>
                  <a:lnTo>
                    <a:pt x="38" y="9"/>
                  </a:lnTo>
                  <a:lnTo>
                    <a:pt x="24" y="1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4" name="Freeform 478"/>
            <p:cNvSpPr>
              <a:spLocks/>
            </p:cNvSpPr>
            <p:nvPr/>
          </p:nvSpPr>
          <p:spPr bwMode="auto">
            <a:xfrm>
              <a:off x="3434" y="2179"/>
              <a:ext cx="8" cy="8"/>
            </a:xfrm>
            <a:custGeom>
              <a:avLst/>
              <a:gdLst>
                <a:gd name="T0" fmla="*/ 0 w 15"/>
                <a:gd name="T1" fmla="*/ 3 h 15"/>
                <a:gd name="T2" fmla="*/ 0 w 15"/>
                <a:gd name="T3" fmla="*/ 3 h 15"/>
                <a:gd name="T4" fmla="*/ 2 w 15"/>
                <a:gd name="T5" fmla="*/ 6 h 15"/>
                <a:gd name="T6" fmla="*/ 4 w 15"/>
                <a:gd name="T7" fmla="*/ 9 h 15"/>
                <a:gd name="T8" fmla="*/ 7 w 15"/>
                <a:gd name="T9" fmla="*/ 13 h 15"/>
                <a:gd name="T10" fmla="*/ 10 w 15"/>
                <a:gd name="T11" fmla="*/ 15 h 15"/>
                <a:gd name="T12" fmla="*/ 15 w 15"/>
                <a:gd name="T13" fmla="*/ 8 h 15"/>
                <a:gd name="T14" fmla="*/ 14 w 15"/>
                <a:gd name="T15" fmla="*/ 6 h 15"/>
                <a:gd name="T16" fmla="*/ 11 w 15"/>
                <a:gd name="T17" fmla="*/ 5 h 15"/>
                <a:gd name="T18" fmla="*/ 9 w 15"/>
                <a:gd name="T19" fmla="*/ 1 h 15"/>
                <a:gd name="T20" fmla="*/ 9 w 15"/>
                <a:gd name="T21" fmla="*/ 0 h 15"/>
                <a:gd name="T22" fmla="*/ 9 w 15"/>
                <a:gd name="T23" fmla="*/ 0 h 15"/>
                <a:gd name="T24" fmla="*/ 0 w 15"/>
                <a:gd name="T2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3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4" y="9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8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5" name="Freeform 479"/>
            <p:cNvSpPr>
              <a:spLocks/>
            </p:cNvSpPr>
            <p:nvPr/>
          </p:nvSpPr>
          <p:spPr bwMode="auto">
            <a:xfrm>
              <a:off x="3434" y="2168"/>
              <a:ext cx="8" cy="12"/>
            </a:xfrm>
            <a:custGeom>
              <a:avLst/>
              <a:gdLst>
                <a:gd name="T0" fmla="*/ 15 w 16"/>
                <a:gd name="T1" fmla="*/ 0 h 26"/>
                <a:gd name="T2" fmla="*/ 13 w 16"/>
                <a:gd name="T3" fmla="*/ 0 h 26"/>
                <a:gd name="T4" fmla="*/ 7 w 16"/>
                <a:gd name="T5" fmla="*/ 4 h 26"/>
                <a:gd name="T6" fmla="*/ 1 w 16"/>
                <a:gd name="T7" fmla="*/ 11 h 26"/>
                <a:gd name="T8" fmla="*/ 0 w 16"/>
                <a:gd name="T9" fmla="*/ 18 h 26"/>
                <a:gd name="T10" fmla="*/ 1 w 16"/>
                <a:gd name="T11" fmla="*/ 26 h 26"/>
                <a:gd name="T12" fmla="*/ 10 w 16"/>
                <a:gd name="T13" fmla="*/ 23 h 26"/>
                <a:gd name="T14" fmla="*/ 9 w 16"/>
                <a:gd name="T15" fmla="*/ 18 h 26"/>
                <a:gd name="T16" fmla="*/ 10 w 16"/>
                <a:gd name="T17" fmla="*/ 13 h 26"/>
                <a:gd name="T18" fmla="*/ 11 w 16"/>
                <a:gd name="T19" fmla="*/ 11 h 26"/>
                <a:gd name="T20" fmla="*/ 16 w 16"/>
                <a:gd name="T21" fmla="*/ 9 h 26"/>
                <a:gd name="T22" fmla="*/ 15 w 16"/>
                <a:gd name="T23" fmla="*/ 9 h 26"/>
                <a:gd name="T24" fmla="*/ 15 w 1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6">
                  <a:moveTo>
                    <a:pt x="15" y="0"/>
                  </a:moveTo>
                  <a:lnTo>
                    <a:pt x="13" y="0"/>
                  </a:lnTo>
                  <a:lnTo>
                    <a:pt x="7" y="4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10" y="23"/>
                  </a:lnTo>
                  <a:lnTo>
                    <a:pt x="9" y="18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6" name="Freeform 480"/>
            <p:cNvSpPr>
              <a:spLocks/>
            </p:cNvSpPr>
            <p:nvPr/>
          </p:nvSpPr>
          <p:spPr bwMode="auto">
            <a:xfrm>
              <a:off x="3441" y="2168"/>
              <a:ext cx="14" cy="9"/>
            </a:xfrm>
            <a:custGeom>
              <a:avLst/>
              <a:gdLst>
                <a:gd name="T0" fmla="*/ 26 w 26"/>
                <a:gd name="T1" fmla="*/ 16 h 19"/>
                <a:gd name="T2" fmla="*/ 26 w 26"/>
                <a:gd name="T3" fmla="*/ 16 h 19"/>
                <a:gd name="T4" fmla="*/ 21 w 26"/>
                <a:gd name="T5" fmla="*/ 9 h 19"/>
                <a:gd name="T6" fmla="*/ 15 w 26"/>
                <a:gd name="T7" fmla="*/ 4 h 19"/>
                <a:gd name="T8" fmla="*/ 6 w 26"/>
                <a:gd name="T9" fmla="*/ 0 h 19"/>
                <a:gd name="T10" fmla="*/ 0 w 26"/>
                <a:gd name="T11" fmla="*/ 0 h 19"/>
                <a:gd name="T12" fmla="*/ 0 w 26"/>
                <a:gd name="T13" fmla="*/ 9 h 19"/>
                <a:gd name="T14" fmla="*/ 6 w 26"/>
                <a:gd name="T15" fmla="*/ 9 h 19"/>
                <a:gd name="T16" fmla="*/ 10 w 26"/>
                <a:gd name="T17" fmla="*/ 11 h 19"/>
                <a:gd name="T18" fmla="*/ 15 w 26"/>
                <a:gd name="T19" fmla="*/ 14 h 19"/>
                <a:gd name="T20" fmla="*/ 17 w 26"/>
                <a:gd name="T21" fmla="*/ 19 h 19"/>
                <a:gd name="T22" fmla="*/ 17 w 26"/>
                <a:gd name="T23" fmla="*/ 19 h 19"/>
                <a:gd name="T24" fmla="*/ 26 w 26"/>
                <a:gd name="T2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9">
                  <a:moveTo>
                    <a:pt x="26" y="16"/>
                  </a:moveTo>
                  <a:lnTo>
                    <a:pt x="26" y="16"/>
                  </a:lnTo>
                  <a:lnTo>
                    <a:pt x="21" y="9"/>
                  </a:lnTo>
                  <a:lnTo>
                    <a:pt x="15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11"/>
                  </a:lnTo>
                  <a:lnTo>
                    <a:pt x="15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7" name="Freeform 481"/>
            <p:cNvSpPr>
              <a:spLocks/>
            </p:cNvSpPr>
            <p:nvPr/>
          </p:nvSpPr>
          <p:spPr bwMode="auto">
            <a:xfrm>
              <a:off x="3446" y="2176"/>
              <a:ext cx="9" cy="12"/>
            </a:xfrm>
            <a:custGeom>
              <a:avLst/>
              <a:gdLst>
                <a:gd name="T0" fmla="*/ 1 w 17"/>
                <a:gd name="T1" fmla="*/ 26 h 26"/>
                <a:gd name="T2" fmla="*/ 2 w 17"/>
                <a:gd name="T3" fmla="*/ 26 h 26"/>
                <a:gd name="T4" fmla="*/ 9 w 17"/>
                <a:gd name="T5" fmla="*/ 22 h 26"/>
                <a:gd name="T6" fmla="*/ 15 w 17"/>
                <a:gd name="T7" fmla="*/ 16 h 26"/>
                <a:gd name="T8" fmla="*/ 17 w 17"/>
                <a:gd name="T9" fmla="*/ 8 h 26"/>
                <a:gd name="T10" fmla="*/ 16 w 17"/>
                <a:gd name="T11" fmla="*/ 0 h 26"/>
                <a:gd name="T12" fmla="*/ 7 w 17"/>
                <a:gd name="T13" fmla="*/ 3 h 26"/>
                <a:gd name="T14" fmla="*/ 8 w 17"/>
                <a:gd name="T15" fmla="*/ 8 h 26"/>
                <a:gd name="T16" fmla="*/ 8 w 17"/>
                <a:gd name="T17" fmla="*/ 12 h 26"/>
                <a:gd name="T18" fmla="*/ 5 w 17"/>
                <a:gd name="T19" fmla="*/ 15 h 26"/>
                <a:gd name="T20" fmla="*/ 0 w 17"/>
                <a:gd name="T21" fmla="*/ 16 h 26"/>
                <a:gd name="T22" fmla="*/ 1 w 17"/>
                <a:gd name="T23" fmla="*/ 16 h 26"/>
                <a:gd name="T24" fmla="*/ 1 w 17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6">
                  <a:moveTo>
                    <a:pt x="1" y="26"/>
                  </a:moveTo>
                  <a:lnTo>
                    <a:pt x="2" y="26"/>
                  </a:lnTo>
                  <a:lnTo>
                    <a:pt x="9" y="22"/>
                  </a:lnTo>
                  <a:lnTo>
                    <a:pt x="15" y="16"/>
                  </a:lnTo>
                  <a:lnTo>
                    <a:pt x="17" y="8"/>
                  </a:lnTo>
                  <a:lnTo>
                    <a:pt x="16" y="0"/>
                  </a:lnTo>
                  <a:lnTo>
                    <a:pt x="7" y="3"/>
                  </a:lnTo>
                  <a:lnTo>
                    <a:pt x="8" y="8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8" name="Freeform 482"/>
            <p:cNvSpPr>
              <a:spLocks/>
            </p:cNvSpPr>
            <p:nvPr/>
          </p:nvSpPr>
          <p:spPr bwMode="auto">
            <a:xfrm>
              <a:off x="3440" y="2183"/>
              <a:ext cx="7" cy="5"/>
            </a:xfrm>
            <a:custGeom>
              <a:avLst/>
              <a:gdLst>
                <a:gd name="T0" fmla="*/ 1 w 14"/>
                <a:gd name="T1" fmla="*/ 9 h 12"/>
                <a:gd name="T2" fmla="*/ 0 w 14"/>
                <a:gd name="T3" fmla="*/ 9 h 12"/>
                <a:gd name="T4" fmla="*/ 5 w 14"/>
                <a:gd name="T5" fmla="*/ 11 h 12"/>
                <a:gd name="T6" fmla="*/ 8 w 14"/>
                <a:gd name="T7" fmla="*/ 11 h 12"/>
                <a:gd name="T8" fmla="*/ 12 w 14"/>
                <a:gd name="T9" fmla="*/ 12 h 12"/>
                <a:gd name="T10" fmla="*/ 14 w 14"/>
                <a:gd name="T11" fmla="*/ 12 h 12"/>
                <a:gd name="T12" fmla="*/ 14 w 14"/>
                <a:gd name="T13" fmla="*/ 2 h 12"/>
                <a:gd name="T14" fmla="*/ 12 w 14"/>
                <a:gd name="T15" fmla="*/ 2 h 12"/>
                <a:gd name="T16" fmla="*/ 8 w 14"/>
                <a:gd name="T17" fmla="*/ 1 h 12"/>
                <a:gd name="T18" fmla="*/ 5 w 14"/>
                <a:gd name="T19" fmla="*/ 1 h 12"/>
                <a:gd name="T20" fmla="*/ 3 w 14"/>
                <a:gd name="T21" fmla="*/ 0 h 12"/>
                <a:gd name="T22" fmla="*/ 1 w 14"/>
                <a:gd name="T23" fmla="*/ 0 h 12"/>
                <a:gd name="T24" fmla="*/ 3 w 14"/>
                <a:gd name="T25" fmla="*/ 0 h 12"/>
                <a:gd name="T26" fmla="*/ 1 w 14"/>
                <a:gd name="T27" fmla="*/ 0 h 12"/>
                <a:gd name="T28" fmla="*/ 1 w 14"/>
                <a:gd name="T29" fmla="*/ 0 h 12"/>
                <a:gd name="T30" fmla="*/ 1 w 14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">
                  <a:moveTo>
                    <a:pt x="1" y="9"/>
                  </a:moveTo>
                  <a:lnTo>
                    <a:pt x="0" y="9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19" name="Freeform 483"/>
            <p:cNvSpPr>
              <a:spLocks/>
            </p:cNvSpPr>
            <p:nvPr/>
          </p:nvSpPr>
          <p:spPr bwMode="auto">
            <a:xfrm>
              <a:off x="3426" y="2183"/>
              <a:ext cx="15" cy="6"/>
            </a:xfrm>
            <a:custGeom>
              <a:avLst/>
              <a:gdLst>
                <a:gd name="T0" fmla="*/ 11 w 28"/>
                <a:gd name="T1" fmla="*/ 7 h 13"/>
                <a:gd name="T2" fmla="*/ 7 w 28"/>
                <a:gd name="T3" fmla="*/ 13 h 13"/>
                <a:gd name="T4" fmla="*/ 28 w 28"/>
                <a:gd name="T5" fmla="*/ 9 h 13"/>
                <a:gd name="T6" fmla="*/ 28 w 28"/>
                <a:gd name="T7" fmla="*/ 0 h 13"/>
                <a:gd name="T8" fmla="*/ 7 w 28"/>
                <a:gd name="T9" fmla="*/ 4 h 13"/>
                <a:gd name="T10" fmla="*/ 2 w 28"/>
                <a:gd name="T11" fmla="*/ 9 h 13"/>
                <a:gd name="T12" fmla="*/ 7 w 28"/>
                <a:gd name="T13" fmla="*/ 4 h 13"/>
                <a:gd name="T14" fmla="*/ 0 w 28"/>
                <a:gd name="T15" fmla="*/ 5 h 13"/>
                <a:gd name="T16" fmla="*/ 2 w 28"/>
                <a:gd name="T17" fmla="*/ 9 h 13"/>
                <a:gd name="T18" fmla="*/ 11 w 28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3">
                  <a:moveTo>
                    <a:pt x="11" y="7"/>
                  </a:moveTo>
                  <a:lnTo>
                    <a:pt x="7" y="13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7" y="4"/>
                  </a:lnTo>
                  <a:lnTo>
                    <a:pt x="0" y="5"/>
                  </a:lnTo>
                  <a:lnTo>
                    <a:pt x="2" y="9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0" name="Freeform 484"/>
            <p:cNvSpPr>
              <a:spLocks/>
            </p:cNvSpPr>
            <p:nvPr/>
          </p:nvSpPr>
          <p:spPr bwMode="auto">
            <a:xfrm>
              <a:off x="3427" y="2186"/>
              <a:ext cx="59" cy="151"/>
            </a:xfrm>
            <a:custGeom>
              <a:avLst/>
              <a:gdLst>
                <a:gd name="T0" fmla="*/ 113 w 117"/>
                <a:gd name="T1" fmla="*/ 292 h 302"/>
                <a:gd name="T2" fmla="*/ 117 w 117"/>
                <a:gd name="T3" fmla="*/ 295 h 302"/>
                <a:gd name="T4" fmla="*/ 9 w 117"/>
                <a:gd name="T5" fmla="*/ 0 h 302"/>
                <a:gd name="T6" fmla="*/ 0 w 117"/>
                <a:gd name="T7" fmla="*/ 2 h 302"/>
                <a:gd name="T8" fmla="*/ 108 w 117"/>
                <a:gd name="T9" fmla="*/ 297 h 302"/>
                <a:gd name="T10" fmla="*/ 113 w 117"/>
                <a:gd name="T11" fmla="*/ 301 h 302"/>
                <a:gd name="T12" fmla="*/ 108 w 117"/>
                <a:gd name="T13" fmla="*/ 297 h 302"/>
                <a:gd name="T14" fmla="*/ 110 w 117"/>
                <a:gd name="T15" fmla="*/ 302 h 302"/>
                <a:gd name="T16" fmla="*/ 113 w 117"/>
                <a:gd name="T17" fmla="*/ 301 h 302"/>
                <a:gd name="T18" fmla="*/ 113 w 117"/>
                <a:gd name="T19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302">
                  <a:moveTo>
                    <a:pt x="113" y="292"/>
                  </a:moveTo>
                  <a:lnTo>
                    <a:pt x="117" y="295"/>
                  </a:lnTo>
                  <a:lnTo>
                    <a:pt x="9" y="0"/>
                  </a:lnTo>
                  <a:lnTo>
                    <a:pt x="0" y="2"/>
                  </a:lnTo>
                  <a:lnTo>
                    <a:pt x="108" y="297"/>
                  </a:lnTo>
                  <a:lnTo>
                    <a:pt x="113" y="301"/>
                  </a:lnTo>
                  <a:lnTo>
                    <a:pt x="108" y="297"/>
                  </a:lnTo>
                  <a:lnTo>
                    <a:pt x="110" y="302"/>
                  </a:lnTo>
                  <a:lnTo>
                    <a:pt x="113" y="301"/>
                  </a:lnTo>
                  <a:lnTo>
                    <a:pt x="113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1" name="Freeform 485"/>
            <p:cNvSpPr>
              <a:spLocks/>
            </p:cNvSpPr>
            <p:nvPr/>
          </p:nvSpPr>
          <p:spPr bwMode="auto">
            <a:xfrm>
              <a:off x="3484" y="2328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2" name="Freeform 486"/>
            <p:cNvSpPr>
              <a:spLocks/>
            </p:cNvSpPr>
            <p:nvPr/>
          </p:nvSpPr>
          <p:spPr bwMode="auto">
            <a:xfrm>
              <a:off x="3500" y="2328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3" name="Freeform 487"/>
            <p:cNvSpPr>
              <a:spLocks/>
            </p:cNvSpPr>
            <p:nvPr/>
          </p:nvSpPr>
          <p:spPr bwMode="auto">
            <a:xfrm>
              <a:off x="3506" y="2336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4" name="Freeform 488"/>
            <p:cNvSpPr>
              <a:spLocks/>
            </p:cNvSpPr>
            <p:nvPr/>
          </p:nvSpPr>
          <p:spPr bwMode="auto">
            <a:xfrm>
              <a:off x="3493" y="2339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5" name="Freeform 489"/>
            <p:cNvSpPr>
              <a:spLocks/>
            </p:cNvSpPr>
            <p:nvPr/>
          </p:nvSpPr>
          <p:spPr bwMode="auto">
            <a:xfrm>
              <a:off x="3493" y="2328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6" name="Freeform 490"/>
            <p:cNvSpPr>
              <a:spLocks/>
            </p:cNvSpPr>
            <p:nvPr/>
          </p:nvSpPr>
          <p:spPr bwMode="auto">
            <a:xfrm>
              <a:off x="3481" y="2328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7" name="Freeform 491"/>
            <p:cNvSpPr>
              <a:spLocks/>
            </p:cNvSpPr>
            <p:nvPr/>
          </p:nvSpPr>
          <p:spPr bwMode="auto">
            <a:xfrm>
              <a:off x="3482" y="2333"/>
              <a:ext cx="25" cy="61"/>
            </a:xfrm>
            <a:custGeom>
              <a:avLst/>
              <a:gdLst>
                <a:gd name="T0" fmla="*/ 46 w 51"/>
                <a:gd name="T1" fmla="*/ 111 h 121"/>
                <a:gd name="T2" fmla="*/ 51 w 51"/>
                <a:gd name="T3" fmla="*/ 114 h 121"/>
                <a:gd name="T4" fmla="*/ 9 w 51"/>
                <a:gd name="T5" fmla="*/ 0 h 121"/>
                <a:gd name="T6" fmla="*/ 0 w 51"/>
                <a:gd name="T7" fmla="*/ 2 h 121"/>
                <a:gd name="T8" fmla="*/ 42 w 51"/>
                <a:gd name="T9" fmla="*/ 116 h 121"/>
                <a:gd name="T10" fmla="*/ 46 w 51"/>
                <a:gd name="T11" fmla="*/ 120 h 121"/>
                <a:gd name="T12" fmla="*/ 42 w 51"/>
                <a:gd name="T13" fmla="*/ 116 h 121"/>
                <a:gd name="T14" fmla="*/ 44 w 51"/>
                <a:gd name="T15" fmla="*/ 121 h 121"/>
                <a:gd name="T16" fmla="*/ 46 w 51"/>
                <a:gd name="T17" fmla="*/ 120 h 121"/>
                <a:gd name="T18" fmla="*/ 46 w 5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21">
                  <a:moveTo>
                    <a:pt x="46" y="111"/>
                  </a:moveTo>
                  <a:lnTo>
                    <a:pt x="51" y="114"/>
                  </a:lnTo>
                  <a:lnTo>
                    <a:pt x="9" y="0"/>
                  </a:lnTo>
                  <a:lnTo>
                    <a:pt x="0" y="2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42" y="116"/>
                  </a:lnTo>
                  <a:lnTo>
                    <a:pt x="44" y="121"/>
                  </a:lnTo>
                  <a:lnTo>
                    <a:pt x="46" y="120"/>
                  </a:lnTo>
                  <a:lnTo>
                    <a:pt x="4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8" name="Freeform 492"/>
            <p:cNvSpPr>
              <a:spLocks/>
            </p:cNvSpPr>
            <p:nvPr/>
          </p:nvSpPr>
          <p:spPr bwMode="auto">
            <a:xfrm>
              <a:off x="3505" y="2321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29" name="Freeform 493"/>
            <p:cNvSpPr>
              <a:spLocks/>
            </p:cNvSpPr>
            <p:nvPr/>
          </p:nvSpPr>
          <p:spPr bwMode="auto">
            <a:xfrm>
              <a:off x="3689" y="1902"/>
              <a:ext cx="159" cy="422"/>
            </a:xfrm>
            <a:custGeom>
              <a:avLst/>
              <a:gdLst>
                <a:gd name="T0" fmla="*/ 4 w 317"/>
                <a:gd name="T1" fmla="*/ 11 h 845"/>
                <a:gd name="T2" fmla="*/ 0 w 317"/>
                <a:gd name="T3" fmla="*/ 7 h 845"/>
                <a:gd name="T4" fmla="*/ 308 w 317"/>
                <a:gd name="T5" fmla="*/ 845 h 845"/>
                <a:gd name="T6" fmla="*/ 317 w 317"/>
                <a:gd name="T7" fmla="*/ 842 h 845"/>
                <a:gd name="T8" fmla="*/ 9 w 317"/>
                <a:gd name="T9" fmla="*/ 5 h 845"/>
                <a:gd name="T10" fmla="*/ 4 w 317"/>
                <a:gd name="T11" fmla="*/ 1 h 845"/>
                <a:gd name="T12" fmla="*/ 9 w 317"/>
                <a:gd name="T13" fmla="*/ 5 h 845"/>
                <a:gd name="T14" fmla="*/ 7 w 317"/>
                <a:gd name="T15" fmla="*/ 0 h 845"/>
                <a:gd name="T16" fmla="*/ 4 w 317"/>
                <a:gd name="T17" fmla="*/ 1 h 845"/>
                <a:gd name="T18" fmla="*/ 4 w 317"/>
                <a:gd name="T19" fmla="*/ 11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845">
                  <a:moveTo>
                    <a:pt x="4" y="11"/>
                  </a:moveTo>
                  <a:lnTo>
                    <a:pt x="0" y="7"/>
                  </a:lnTo>
                  <a:lnTo>
                    <a:pt x="308" y="845"/>
                  </a:lnTo>
                  <a:lnTo>
                    <a:pt x="317" y="842"/>
                  </a:lnTo>
                  <a:lnTo>
                    <a:pt x="9" y="5"/>
                  </a:lnTo>
                  <a:lnTo>
                    <a:pt x="4" y="1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0" name="Freeform 494"/>
            <p:cNvSpPr>
              <a:spLocks/>
            </p:cNvSpPr>
            <p:nvPr/>
          </p:nvSpPr>
          <p:spPr bwMode="auto">
            <a:xfrm>
              <a:off x="3347" y="1903"/>
              <a:ext cx="344" cy="72"/>
            </a:xfrm>
            <a:custGeom>
              <a:avLst/>
              <a:gdLst>
                <a:gd name="T0" fmla="*/ 11 w 688"/>
                <a:gd name="T1" fmla="*/ 139 h 144"/>
                <a:gd name="T2" fmla="*/ 7 w 688"/>
                <a:gd name="T3" fmla="*/ 144 h 144"/>
                <a:gd name="T4" fmla="*/ 688 w 688"/>
                <a:gd name="T5" fmla="*/ 10 h 144"/>
                <a:gd name="T6" fmla="*/ 688 w 688"/>
                <a:gd name="T7" fmla="*/ 0 h 144"/>
                <a:gd name="T8" fmla="*/ 7 w 688"/>
                <a:gd name="T9" fmla="*/ 135 h 144"/>
                <a:gd name="T10" fmla="*/ 2 w 688"/>
                <a:gd name="T11" fmla="*/ 141 h 144"/>
                <a:gd name="T12" fmla="*/ 7 w 688"/>
                <a:gd name="T13" fmla="*/ 135 h 144"/>
                <a:gd name="T14" fmla="*/ 0 w 688"/>
                <a:gd name="T15" fmla="*/ 136 h 144"/>
                <a:gd name="T16" fmla="*/ 2 w 688"/>
                <a:gd name="T17" fmla="*/ 141 h 144"/>
                <a:gd name="T18" fmla="*/ 11 w 688"/>
                <a:gd name="T19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8" h="144">
                  <a:moveTo>
                    <a:pt x="11" y="139"/>
                  </a:moveTo>
                  <a:lnTo>
                    <a:pt x="7" y="144"/>
                  </a:lnTo>
                  <a:lnTo>
                    <a:pt x="688" y="10"/>
                  </a:lnTo>
                  <a:lnTo>
                    <a:pt x="688" y="0"/>
                  </a:lnTo>
                  <a:lnTo>
                    <a:pt x="7" y="135"/>
                  </a:lnTo>
                  <a:lnTo>
                    <a:pt x="2" y="141"/>
                  </a:lnTo>
                  <a:lnTo>
                    <a:pt x="7" y="135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11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1" name="Freeform 495"/>
            <p:cNvSpPr>
              <a:spLocks/>
            </p:cNvSpPr>
            <p:nvPr/>
          </p:nvSpPr>
          <p:spPr bwMode="auto">
            <a:xfrm>
              <a:off x="3348" y="1972"/>
              <a:ext cx="22" cy="50"/>
            </a:xfrm>
            <a:custGeom>
              <a:avLst/>
              <a:gdLst>
                <a:gd name="T0" fmla="*/ 39 w 45"/>
                <a:gd name="T1" fmla="*/ 91 h 101"/>
                <a:gd name="T2" fmla="*/ 45 w 45"/>
                <a:gd name="T3" fmla="*/ 94 h 101"/>
                <a:gd name="T4" fmla="*/ 9 w 45"/>
                <a:gd name="T5" fmla="*/ 0 h 101"/>
                <a:gd name="T6" fmla="*/ 0 w 45"/>
                <a:gd name="T7" fmla="*/ 2 h 101"/>
                <a:gd name="T8" fmla="*/ 36 w 45"/>
                <a:gd name="T9" fmla="*/ 96 h 101"/>
                <a:gd name="T10" fmla="*/ 42 w 45"/>
                <a:gd name="T11" fmla="*/ 100 h 101"/>
                <a:gd name="T12" fmla="*/ 36 w 45"/>
                <a:gd name="T13" fmla="*/ 96 h 101"/>
                <a:gd name="T14" fmla="*/ 38 w 45"/>
                <a:gd name="T15" fmla="*/ 101 h 101"/>
                <a:gd name="T16" fmla="*/ 42 w 45"/>
                <a:gd name="T17" fmla="*/ 100 h 101"/>
                <a:gd name="T18" fmla="*/ 39 w 45"/>
                <a:gd name="T19" fmla="*/ 9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01">
                  <a:moveTo>
                    <a:pt x="39" y="91"/>
                  </a:moveTo>
                  <a:lnTo>
                    <a:pt x="45" y="94"/>
                  </a:lnTo>
                  <a:lnTo>
                    <a:pt x="9" y="0"/>
                  </a:lnTo>
                  <a:lnTo>
                    <a:pt x="0" y="2"/>
                  </a:lnTo>
                  <a:lnTo>
                    <a:pt x="36" y="96"/>
                  </a:lnTo>
                  <a:lnTo>
                    <a:pt x="42" y="100"/>
                  </a:lnTo>
                  <a:lnTo>
                    <a:pt x="36" y="96"/>
                  </a:lnTo>
                  <a:lnTo>
                    <a:pt x="38" y="101"/>
                  </a:lnTo>
                  <a:lnTo>
                    <a:pt x="42" y="100"/>
                  </a:lnTo>
                  <a:lnTo>
                    <a:pt x="3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2" name="Freeform 496"/>
            <p:cNvSpPr>
              <a:spLocks/>
            </p:cNvSpPr>
            <p:nvPr/>
          </p:nvSpPr>
          <p:spPr bwMode="auto">
            <a:xfrm>
              <a:off x="3368" y="2016"/>
              <a:ext cx="12" cy="6"/>
            </a:xfrm>
            <a:custGeom>
              <a:avLst/>
              <a:gdLst>
                <a:gd name="T0" fmla="*/ 14 w 24"/>
                <a:gd name="T1" fmla="*/ 5 h 13"/>
                <a:gd name="T2" fmla="*/ 19 w 24"/>
                <a:gd name="T3" fmla="*/ 0 h 13"/>
                <a:gd name="T4" fmla="*/ 15 w 24"/>
                <a:gd name="T5" fmla="*/ 0 h 13"/>
                <a:gd name="T6" fmla="*/ 8 w 24"/>
                <a:gd name="T7" fmla="*/ 1 h 13"/>
                <a:gd name="T8" fmla="*/ 3 w 24"/>
                <a:gd name="T9" fmla="*/ 4 h 13"/>
                <a:gd name="T10" fmla="*/ 0 w 24"/>
                <a:gd name="T11" fmla="*/ 4 h 13"/>
                <a:gd name="T12" fmla="*/ 3 w 24"/>
                <a:gd name="T13" fmla="*/ 13 h 13"/>
                <a:gd name="T14" fmla="*/ 5 w 24"/>
                <a:gd name="T15" fmla="*/ 13 h 13"/>
                <a:gd name="T16" fmla="*/ 11 w 24"/>
                <a:gd name="T17" fmla="*/ 11 h 13"/>
                <a:gd name="T18" fmla="*/ 15 w 24"/>
                <a:gd name="T19" fmla="*/ 9 h 13"/>
                <a:gd name="T20" fmla="*/ 19 w 24"/>
                <a:gd name="T21" fmla="*/ 9 h 13"/>
                <a:gd name="T22" fmla="*/ 23 w 24"/>
                <a:gd name="T23" fmla="*/ 5 h 13"/>
                <a:gd name="T24" fmla="*/ 19 w 24"/>
                <a:gd name="T25" fmla="*/ 9 h 13"/>
                <a:gd name="T26" fmla="*/ 24 w 24"/>
                <a:gd name="T27" fmla="*/ 9 h 13"/>
                <a:gd name="T28" fmla="*/ 23 w 24"/>
                <a:gd name="T29" fmla="*/ 5 h 13"/>
                <a:gd name="T30" fmla="*/ 14 w 24"/>
                <a:gd name="T3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3">
                  <a:moveTo>
                    <a:pt x="14" y="5"/>
                  </a:moveTo>
                  <a:lnTo>
                    <a:pt x="19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23" y="5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3" name="Freeform 497"/>
            <p:cNvSpPr>
              <a:spLocks/>
            </p:cNvSpPr>
            <p:nvPr/>
          </p:nvSpPr>
          <p:spPr bwMode="auto">
            <a:xfrm>
              <a:off x="3375" y="2008"/>
              <a:ext cx="8" cy="10"/>
            </a:xfrm>
            <a:custGeom>
              <a:avLst/>
              <a:gdLst>
                <a:gd name="T0" fmla="*/ 14 w 16"/>
                <a:gd name="T1" fmla="*/ 0 h 21"/>
                <a:gd name="T2" fmla="*/ 15 w 16"/>
                <a:gd name="T3" fmla="*/ 0 h 21"/>
                <a:gd name="T4" fmla="*/ 8 w 16"/>
                <a:gd name="T5" fmla="*/ 3 h 21"/>
                <a:gd name="T6" fmla="*/ 3 w 16"/>
                <a:gd name="T7" fmla="*/ 8 h 21"/>
                <a:gd name="T8" fmla="*/ 0 w 16"/>
                <a:gd name="T9" fmla="*/ 15 h 21"/>
                <a:gd name="T10" fmla="*/ 0 w 16"/>
                <a:gd name="T11" fmla="*/ 21 h 21"/>
                <a:gd name="T12" fmla="*/ 9 w 16"/>
                <a:gd name="T13" fmla="*/ 21 h 21"/>
                <a:gd name="T14" fmla="*/ 9 w 16"/>
                <a:gd name="T15" fmla="*/ 15 h 21"/>
                <a:gd name="T16" fmla="*/ 10 w 16"/>
                <a:gd name="T17" fmla="*/ 13 h 21"/>
                <a:gd name="T18" fmla="*/ 13 w 16"/>
                <a:gd name="T19" fmla="*/ 10 h 21"/>
                <a:gd name="T20" fmla="*/ 15 w 16"/>
                <a:gd name="T21" fmla="*/ 9 h 21"/>
                <a:gd name="T22" fmla="*/ 16 w 16"/>
                <a:gd name="T23" fmla="*/ 9 h 21"/>
                <a:gd name="T24" fmla="*/ 14 w 16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14" y="0"/>
                  </a:moveTo>
                  <a:lnTo>
                    <a:pt x="15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4" name="Freeform 498"/>
            <p:cNvSpPr>
              <a:spLocks/>
            </p:cNvSpPr>
            <p:nvPr/>
          </p:nvSpPr>
          <p:spPr bwMode="auto">
            <a:xfrm>
              <a:off x="3381" y="2008"/>
              <a:ext cx="14" cy="8"/>
            </a:xfrm>
            <a:custGeom>
              <a:avLst/>
              <a:gdLst>
                <a:gd name="T0" fmla="*/ 27 w 27"/>
                <a:gd name="T1" fmla="*/ 15 h 17"/>
                <a:gd name="T2" fmla="*/ 27 w 27"/>
                <a:gd name="T3" fmla="*/ 15 h 17"/>
                <a:gd name="T4" fmla="*/ 23 w 27"/>
                <a:gd name="T5" fmla="*/ 7 h 17"/>
                <a:gd name="T6" fmla="*/ 16 w 27"/>
                <a:gd name="T7" fmla="*/ 2 h 17"/>
                <a:gd name="T8" fmla="*/ 8 w 27"/>
                <a:gd name="T9" fmla="*/ 0 h 17"/>
                <a:gd name="T10" fmla="*/ 0 w 27"/>
                <a:gd name="T11" fmla="*/ 0 h 17"/>
                <a:gd name="T12" fmla="*/ 2 w 27"/>
                <a:gd name="T13" fmla="*/ 9 h 17"/>
                <a:gd name="T14" fmla="*/ 8 w 27"/>
                <a:gd name="T15" fmla="*/ 9 h 17"/>
                <a:gd name="T16" fmla="*/ 11 w 27"/>
                <a:gd name="T17" fmla="*/ 12 h 17"/>
                <a:gd name="T18" fmla="*/ 16 w 27"/>
                <a:gd name="T19" fmla="*/ 14 h 17"/>
                <a:gd name="T20" fmla="*/ 18 w 27"/>
                <a:gd name="T21" fmla="*/ 17 h 17"/>
                <a:gd name="T22" fmla="*/ 18 w 27"/>
                <a:gd name="T23" fmla="*/ 17 h 17"/>
                <a:gd name="T24" fmla="*/ 27 w 27"/>
                <a:gd name="T2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7">
                  <a:moveTo>
                    <a:pt x="27" y="15"/>
                  </a:moveTo>
                  <a:lnTo>
                    <a:pt x="27" y="15"/>
                  </a:lnTo>
                  <a:lnTo>
                    <a:pt x="23" y="7"/>
                  </a:lnTo>
                  <a:lnTo>
                    <a:pt x="16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1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5" name="Freeform 499"/>
            <p:cNvSpPr>
              <a:spLocks/>
            </p:cNvSpPr>
            <p:nvPr/>
          </p:nvSpPr>
          <p:spPr bwMode="auto">
            <a:xfrm>
              <a:off x="3387" y="2015"/>
              <a:ext cx="9" cy="13"/>
            </a:xfrm>
            <a:custGeom>
              <a:avLst/>
              <a:gdLst>
                <a:gd name="T0" fmla="*/ 2 w 18"/>
                <a:gd name="T1" fmla="*/ 25 h 25"/>
                <a:gd name="T2" fmla="*/ 3 w 18"/>
                <a:gd name="T3" fmla="*/ 25 h 25"/>
                <a:gd name="T4" fmla="*/ 10 w 18"/>
                <a:gd name="T5" fmla="*/ 22 h 25"/>
                <a:gd name="T6" fmla="*/ 15 w 18"/>
                <a:gd name="T7" fmla="*/ 16 h 25"/>
                <a:gd name="T8" fmla="*/ 18 w 18"/>
                <a:gd name="T9" fmla="*/ 8 h 25"/>
                <a:gd name="T10" fmla="*/ 16 w 18"/>
                <a:gd name="T11" fmla="*/ 0 h 25"/>
                <a:gd name="T12" fmla="*/ 7 w 18"/>
                <a:gd name="T13" fmla="*/ 2 h 25"/>
                <a:gd name="T14" fmla="*/ 8 w 18"/>
                <a:gd name="T15" fmla="*/ 8 h 25"/>
                <a:gd name="T16" fmla="*/ 8 w 18"/>
                <a:gd name="T17" fmla="*/ 12 h 25"/>
                <a:gd name="T18" fmla="*/ 5 w 18"/>
                <a:gd name="T19" fmla="*/ 15 h 25"/>
                <a:gd name="T20" fmla="*/ 0 w 18"/>
                <a:gd name="T21" fmla="*/ 16 h 25"/>
                <a:gd name="T22" fmla="*/ 2 w 18"/>
                <a:gd name="T23" fmla="*/ 16 h 25"/>
                <a:gd name="T24" fmla="*/ 2 w 18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2" y="25"/>
                  </a:moveTo>
                  <a:lnTo>
                    <a:pt x="3" y="25"/>
                  </a:lnTo>
                  <a:lnTo>
                    <a:pt x="10" y="22"/>
                  </a:lnTo>
                  <a:lnTo>
                    <a:pt x="15" y="16"/>
                  </a:lnTo>
                  <a:lnTo>
                    <a:pt x="18" y="8"/>
                  </a:lnTo>
                  <a:lnTo>
                    <a:pt x="16" y="0"/>
                  </a:lnTo>
                  <a:lnTo>
                    <a:pt x="7" y="2"/>
                  </a:lnTo>
                  <a:lnTo>
                    <a:pt x="8" y="8"/>
                  </a:lnTo>
                  <a:lnTo>
                    <a:pt x="8" y="12"/>
                  </a:lnTo>
                  <a:lnTo>
                    <a:pt x="5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6" name="Freeform 500"/>
            <p:cNvSpPr>
              <a:spLocks/>
            </p:cNvSpPr>
            <p:nvPr/>
          </p:nvSpPr>
          <p:spPr bwMode="auto">
            <a:xfrm>
              <a:off x="3375" y="2017"/>
              <a:ext cx="13" cy="11"/>
            </a:xfrm>
            <a:custGeom>
              <a:avLst/>
              <a:gdLst>
                <a:gd name="T0" fmla="*/ 0 w 27"/>
                <a:gd name="T1" fmla="*/ 1 h 20"/>
                <a:gd name="T2" fmla="*/ 0 w 27"/>
                <a:gd name="T3" fmla="*/ 2 h 20"/>
                <a:gd name="T4" fmla="*/ 5 w 27"/>
                <a:gd name="T5" fmla="*/ 9 h 20"/>
                <a:gd name="T6" fmla="*/ 12 w 27"/>
                <a:gd name="T7" fmla="*/ 15 h 20"/>
                <a:gd name="T8" fmla="*/ 20 w 27"/>
                <a:gd name="T9" fmla="*/ 19 h 20"/>
                <a:gd name="T10" fmla="*/ 27 w 27"/>
                <a:gd name="T11" fmla="*/ 20 h 20"/>
                <a:gd name="T12" fmla="*/ 27 w 27"/>
                <a:gd name="T13" fmla="*/ 11 h 20"/>
                <a:gd name="T14" fmla="*/ 22 w 27"/>
                <a:gd name="T15" fmla="*/ 10 h 20"/>
                <a:gd name="T16" fmla="*/ 16 w 27"/>
                <a:gd name="T17" fmla="*/ 8 h 20"/>
                <a:gd name="T18" fmla="*/ 12 w 27"/>
                <a:gd name="T19" fmla="*/ 4 h 20"/>
                <a:gd name="T20" fmla="*/ 9 w 27"/>
                <a:gd name="T21" fmla="*/ 0 h 20"/>
                <a:gd name="T22" fmla="*/ 9 w 27"/>
                <a:gd name="T23" fmla="*/ 1 h 20"/>
                <a:gd name="T24" fmla="*/ 0 w 2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0">
                  <a:moveTo>
                    <a:pt x="0" y="1"/>
                  </a:moveTo>
                  <a:lnTo>
                    <a:pt x="0" y="2"/>
                  </a:lnTo>
                  <a:lnTo>
                    <a:pt x="5" y="9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7" y="20"/>
                  </a:lnTo>
                  <a:lnTo>
                    <a:pt x="27" y="11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7" name="Freeform 501"/>
            <p:cNvSpPr>
              <a:spLocks/>
            </p:cNvSpPr>
            <p:nvPr/>
          </p:nvSpPr>
          <p:spPr bwMode="auto">
            <a:xfrm>
              <a:off x="3366" y="2006"/>
              <a:ext cx="13" cy="16"/>
            </a:xfrm>
            <a:custGeom>
              <a:avLst/>
              <a:gdLst>
                <a:gd name="T0" fmla="*/ 9 w 26"/>
                <a:gd name="T1" fmla="*/ 26 h 32"/>
                <a:gd name="T2" fmla="*/ 0 w 26"/>
                <a:gd name="T3" fmla="*/ 27 h 32"/>
                <a:gd name="T4" fmla="*/ 8 w 26"/>
                <a:gd name="T5" fmla="*/ 32 h 32"/>
                <a:gd name="T6" fmla="*/ 15 w 26"/>
                <a:gd name="T7" fmla="*/ 30 h 32"/>
                <a:gd name="T8" fmla="*/ 19 w 26"/>
                <a:gd name="T9" fmla="*/ 28 h 32"/>
                <a:gd name="T10" fmla="*/ 17 w 26"/>
                <a:gd name="T11" fmla="*/ 24 h 32"/>
                <a:gd name="T12" fmla="*/ 26 w 26"/>
                <a:gd name="T13" fmla="*/ 24 h 32"/>
                <a:gd name="T14" fmla="*/ 19 w 26"/>
                <a:gd name="T15" fmla="*/ 19 h 32"/>
                <a:gd name="T16" fmla="*/ 12 w 26"/>
                <a:gd name="T17" fmla="*/ 20 h 32"/>
                <a:gd name="T18" fmla="*/ 6 w 26"/>
                <a:gd name="T19" fmla="*/ 23 h 32"/>
                <a:gd name="T20" fmla="*/ 9 w 26"/>
                <a:gd name="T21" fmla="*/ 27 h 32"/>
                <a:gd name="T22" fmla="*/ 0 w 26"/>
                <a:gd name="T23" fmla="*/ 28 h 32"/>
                <a:gd name="T24" fmla="*/ 9 w 26"/>
                <a:gd name="T25" fmla="*/ 26 h 32"/>
                <a:gd name="T26" fmla="*/ 0 w 26"/>
                <a:gd name="T27" fmla="*/ 0 h 32"/>
                <a:gd name="T28" fmla="*/ 0 w 26"/>
                <a:gd name="T29" fmla="*/ 27 h 32"/>
                <a:gd name="T30" fmla="*/ 9 w 26"/>
                <a:gd name="T3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2">
                  <a:moveTo>
                    <a:pt x="9" y="26"/>
                  </a:moveTo>
                  <a:lnTo>
                    <a:pt x="0" y="27"/>
                  </a:lnTo>
                  <a:lnTo>
                    <a:pt x="8" y="32"/>
                  </a:lnTo>
                  <a:lnTo>
                    <a:pt x="15" y="30"/>
                  </a:lnTo>
                  <a:lnTo>
                    <a:pt x="19" y="28"/>
                  </a:lnTo>
                  <a:lnTo>
                    <a:pt x="17" y="24"/>
                  </a:lnTo>
                  <a:lnTo>
                    <a:pt x="26" y="24"/>
                  </a:lnTo>
                  <a:lnTo>
                    <a:pt x="19" y="19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0" y="28"/>
                  </a:lnTo>
                  <a:lnTo>
                    <a:pt x="9" y="26"/>
                  </a:lnTo>
                  <a:lnTo>
                    <a:pt x="0" y="0"/>
                  </a:lnTo>
                  <a:lnTo>
                    <a:pt x="0" y="27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8" name="Freeform 502"/>
            <p:cNvSpPr>
              <a:spLocks/>
            </p:cNvSpPr>
            <p:nvPr/>
          </p:nvSpPr>
          <p:spPr bwMode="auto">
            <a:xfrm>
              <a:off x="3387" y="1964"/>
              <a:ext cx="159" cy="420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39" name="Freeform 503"/>
            <p:cNvSpPr>
              <a:spLocks/>
            </p:cNvSpPr>
            <p:nvPr/>
          </p:nvSpPr>
          <p:spPr bwMode="auto">
            <a:xfrm>
              <a:off x="3484" y="2332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0" name="Freeform 504"/>
            <p:cNvSpPr>
              <a:spLocks/>
            </p:cNvSpPr>
            <p:nvPr/>
          </p:nvSpPr>
          <p:spPr bwMode="auto">
            <a:xfrm>
              <a:off x="3484" y="2330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1" name="Freeform 505"/>
            <p:cNvSpPr>
              <a:spLocks/>
            </p:cNvSpPr>
            <p:nvPr/>
          </p:nvSpPr>
          <p:spPr bwMode="auto">
            <a:xfrm>
              <a:off x="3430" y="2184"/>
              <a:ext cx="8" cy="3"/>
            </a:xfrm>
            <a:custGeom>
              <a:avLst/>
              <a:gdLst>
                <a:gd name="T0" fmla="*/ 0 w 16"/>
                <a:gd name="T1" fmla="*/ 4 h 4"/>
                <a:gd name="T2" fmla="*/ 2 w 16"/>
                <a:gd name="T3" fmla="*/ 4 h 4"/>
                <a:gd name="T4" fmla="*/ 6 w 16"/>
                <a:gd name="T5" fmla="*/ 2 h 4"/>
                <a:gd name="T6" fmla="*/ 11 w 16"/>
                <a:gd name="T7" fmla="*/ 1 h 4"/>
                <a:gd name="T8" fmla="*/ 16 w 16"/>
                <a:gd name="T9" fmla="*/ 0 h 4"/>
                <a:gd name="T10" fmla="*/ 0 w 1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2" y="4"/>
                  </a:lnTo>
                  <a:lnTo>
                    <a:pt x="6" y="2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2" name="Freeform 506"/>
            <p:cNvSpPr>
              <a:spLocks/>
            </p:cNvSpPr>
            <p:nvPr/>
          </p:nvSpPr>
          <p:spPr bwMode="auto">
            <a:xfrm>
              <a:off x="3429" y="2182"/>
              <a:ext cx="9" cy="7"/>
            </a:xfrm>
            <a:custGeom>
              <a:avLst/>
              <a:gdLst>
                <a:gd name="T0" fmla="*/ 17 w 19"/>
                <a:gd name="T1" fmla="*/ 0 h 14"/>
                <a:gd name="T2" fmla="*/ 12 w 19"/>
                <a:gd name="T3" fmla="*/ 1 h 14"/>
                <a:gd name="T4" fmla="*/ 7 w 19"/>
                <a:gd name="T5" fmla="*/ 2 h 14"/>
                <a:gd name="T6" fmla="*/ 3 w 19"/>
                <a:gd name="T7" fmla="*/ 5 h 14"/>
                <a:gd name="T8" fmla="*/ 0 w 19"/>
                <a:gd name="T9" fmla="*/ 5 h 14"/>
                <a:gd name="T10" fmla="*/ 3 w 19"/>
                <a:gd name="T11" fmla="*/ 14 h 14"/>
                <a:gd name="T12" fmla="*/ 5 w 19"/>
                <a:gd name="T13" fmla="*/ 14 h 14"/>
                <a:gd name="T14" fmla="*/ 10 w 19"/>
                <a:gd name="T15" fmla="*/ 12 h 14"/>
                <a:gd name="T16" fmla="*/ 14 w 19"/>
                <a:gd name="T17" fmla="*/ 10 h 14"/>
                <a:gd name="T18" fmla="*/ 19 w 19"/>
                <a:gd name="T19" fmla="*/ 9 h 14"/>
                <a:gd name="T20" fmla="*/ 17 w 19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4">
                  <a:moveTo>
                    <a:pt x="17" y="0"/>
                  </a:moveTo>
                  <a:lnTo>
                    <a:pt x="12" y="1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3" name="Freeform 507"/>
            <p:cNvSpPr>
              <a:spLocks/>
            </p:cNvSpPr>
            <p:nvPr/>
          </p:nvSpPr>
          <p:spPr bwMode="auto">
            <a:xfrm>
              <a:off x="3368" y="2018"/>
              <a:ext cx="6" cy="2"/>
            </a:xfrm>
            <a:custGeom>
              <a:avLst/>
              <a:gdLst>
                <a:gd name="T0" fmla="*/ 0 w 12"/>
                <a:gd name="T1" fmla="*/ 2 h 2"/>
                <a:gd name="T2" fmla="*/ 2 w 12"/>
                <a:gd name="T3" fmla="*/ 2 h 2"/>
                <a:gd name="T4" fmla="*/ 5 w 12"/>
                <a:gd name="T5" fmla="*/ 1 h 2"/>
                <a:gd name="T6" fmla="*/ 10 w 12"/>
                <a:gd name="T7" fmla="*/ 1 h 2"/>
                <a:gd name="T8" fmla="*/ 12 w 12"/>
                <a:gd name="T9" fmla="*/ 0 h 2"/>
                <a:gd name="T10" fmla="*/ 0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2" y="2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4" name="Freeform 508"/>
            <p:cNvSpPr>
              <a:spLocks/>
            </p:cNvSpPr>
            <p:nvPr/>
          </p:nvSpPr>
          <p:spPr bwMode="auto">
            <a:xfrm>
              <a:off x="3368" y="2016"/>
              <a:ext cx="7" cy="6"/>
            </a:xfrm>
            <a:custGeom>
              <a:avLst/>
              <a:gdLst>
                <a:gd name="T0" fmla="*/ 10 w 14"/>
                <a:gd name="T1" fmla="*/ 0 h 12"/>
                <a:gd name="T2" fmla="*/ 10 w 14"/>
                <a:gd name="T3" fmla="*/ 1 h 12"/>
                <a:gd name="T4" fmla="*/ 5 w 14"/>
                <a:gd name="T5" fmla="*/ 1 h 12"/>
                <a:gd name="T6" fmla="*/ 0 w 14"/>
                <a:gd name="T7" fmla="*/ 3 h 12"/>
                <a:gd name="T8" fmla="*/ 0 w 14"/>
                <a:gd name="T9" fmla="*/ 3 h 12"/>
                <a:gd name="T10" fmla="*/ 0 w 14"/>
                <a:gd name="T11" fmla="*/ 12 h 12"/>
                <a:gd name="T12" fmla="*/ 3 w 14"/>
                <a:gd name="T13" fmla="*/ 12 h 12"/>
                <a:gd name="T14" fmla="*/ 5 w 14"/>
                <a:gd name="T15" fmla="*/ 11 h 12"/>
                <a:gd name="T16" fmla="*/ 10 w 14"/>
                <a:gd name="T17" fmla="*/ 11 h 12"/>
                <a:gd name="T18" fmla="*/ 14 w 14"/>
                <a:gd name="T19" fmla="*/ 10 h 12"/>
                <a:gd name="T20" fmla="*/ 10 w 14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2">
                  <a:moveTo>
                    <a:pt x="10" y="0"/>
                  </a:moveTo>
                  <a:lnTo>
                    <a:pt x="10" y="1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10" y="11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5" name="Freeform 509"/>
            <p:cNvSpPr>
              <a:spLocks/>
            </p:cNvSpPr>
            <p:nvPr/>
          </p:nvSpPr>
          <p:spPr bwMode="auto">
            <a:xfrm>
              <a:off x="3376" y="1971"/>
              <a:ext cx="340" cy="72"/>
            </a:xfrm>
            <a:custGeom>
              <a:avLst/>
              <a:gdLst>
                <a:gd name="T0" fmla="*/ 0 w 682"/>
                <a:gd name="T1" fmla="*/ 139 h 143"/>
                <a:gd name="T2" fmla="*/ 0 w 682"/>
                <a:gd name="T3" fmla="*/ 143 h 143"/>
                <a:gd name="T4" fmla="*/ 682 w 682"/>
                <a:gd name="T5" fmla="*/ 10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9"/>
                  </a:moveTo>
                  <a:lnTo>
                    <a:pt x="0" y="143"/>
                  </a:lnTo>
                  <a:lnTo>
                    <a:pt x="682" y="10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6" name="Freeform 510"/>
            <p:cNvSpPr>
              <a:spLocks/>
            </p:cNvSpPr>
            <p:nvPr/>
          </p:nvSpPr>
          <p:spPr bwMode="auto">
            <a:xfrm>
              <a:off x="3383" y="1992"/>
              <a:ext cx="341" cy="72"/>
            </a:xfrm>
            <a:custGeom>
              <a:avLst/>
              <a:gdLst>
                <a:gd name="T0" fmla="*/ 0 w 682"/>
                <a:gd name="T1" fmla="*/ 139 h 144"/>
                <a:gd name="T2" fmla="*/ 0 w 682"/>
                <a:gd name="T3" fmla="*/ 144 h 144"/>
                <a:gd name="T4" fmla="*/ 682 w 682"/>
                <a:gd name="T5" fmla="*/ 9 h 144"/>
                <a:gd name="T6" fmla="*/ 682 w 682"/>
                <a:gd name="T7" fmla="*/ 0 h 144"/>
                <a:gd name="T8" fmla="*/ 0 w 682"/>
                <a:gd name="T9" fmla="*/ 135 h 144"/>
                <a:gd name="T10" fmla="*/ 0 w 682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4">
                  <a:moveTo>
                    <a:pt x="0" y="139"/>
                  </a:moveTo>
                  <a:lnTo>
                    <a:pt x="0" y="144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7" name="Freeform 511"/>
            <p:cNvSpPr>
              <a:spLocks/>
            </p:cNvSpPr>
            <p:nvPr/>
          </p:nvSpPr>
          <p:spPr bwMode="auto">
            <a:xfrm>
              <a:off x="3391" y="2013"/>
              <a:ext cx="341" cy="72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8" name="Freeform 512"/>
            <p:cNvSpPr>
              <a:spLocks/>
            </p:cNvSpPr>
            <p:nvPr/>
          </p:nvSpPr>
          <p:spPr bwMode="auto">
            <a:xfrm>
              <a:off x="3399" y="2034"/>
              <a:ext cx="340" cy="72"/>
            </a:xfrm>
            <a:custGeom>
              <a:avLst/>
              <a:gdLst>
                <a:gd name="T0" fmla="*/ 0 w 682"/>
                <a:gd name="T1" fmla="*/ 139 h 144"/>
                <a:gd name="T2" fmla="*/ 0 w 682"/>
                <a:gd name="T3" fmla="*/ 144 h 144"/>
                <a:gd name="T4" fmla="*/ 682 w 682"/>
                <a:gd name="T5" fmla="*/ 9 h 144"/>
                <a:gd name="T6" fmla="*/ 682 w 682"/>
                <a:gd name="T7" fmla="*/ 0 h 144"/>
                <a:gd name="T8" fmla="*/ 0 w 682"/>
                <a:gd name="T9" fmla="*/ 135 h 144"/>
                <a:gd name="T10" fmla="*/ 0 w 682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4">
                  <a:moveTo>
                    <a:pt x="0" y="139"/>
                  </a:moveTo>
                  <a:lnTo>
                    <a:pt x="0" y="144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49" name="Freeform 513"/>
            <p:cNvSpPr>
              <a:spLocks/>
            </p:cNvSpPr>
            <p:nvPr/>
          </p:nvSpPr>
          <p:spPr bwMode="auto">
            <a:xfrm>
              <a:off x="3407" y="2055"/>
              <a:ext cx="340" cy="72"/>
            </a:xfrm>
            <a:custGeom>
              <a:avLst/>
              <a:gdLst>
                <a:gd name="T0" fmla="*/ 0 w 680"/>
                <a:gd name="T1" fmla="*/ 140 h 144"/>
                <a:gd name="T2" fmla="*/ 0 w 680"/>
                <a:gd name="T3" fmla="*/ 144 h 144"/>
                <a:gd name="T4" fmla="*/ 680 w 680"/>
                <a:gd name="T5" fmla="*/ 10 h 144"/>
                <a:gd name="T6" fmla="*/ 680 w 680"/>
                <a:gd name="T7" fmla="*/ 0 h 144"/>
                <a:gd name="T8" fmla="*/ 0 w 680"/>
                <a:gd name="T9" fmla="*/ 135 h 144"/>
                <a:gd name="T10" fmla="*/ 0 w 680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144">
                  <a:moveTo>
                    <a:pt x="0" y="140"/>
                  </a:moveTo>
                  <a:lnTo>
                    <a:pt x="0" y="144"/>
                  </a:lnTo>
                  <a:lnTo>
                    <a:pt x="680" y="10"/>
                  </a:lnTo>
                  <a:lnTo>
                    <a:pt x="680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0" name="Freeform 514"/>
            <p:cNvSpPr>
              <a:spLocks/>
            </p:cNvSpPr>
            <p:nvPr/>
          </p:nvSpPr>
          <p:spPr bwMode="auto">
            <a:xfrm>
              <a:off x="3414" y="2076"/>
              <a:ext cx="341" cy="71"/>
            </a:xfrm>
            <a:custGeom>
              <a:avLst/>
              <a:gdLst>
                <a:gd name="T0" fmla="*/ 0 w 682"/>
                <a:gd name="T1" fmla="*/ 137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7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1" name="Freeform 515"/>
            <p:cNvSpPr>
              <a:spLocks/>
            </p:cNvSpPr>
            <p:nvPr/>
          </p:nvSpPr>
          <p:spPr bwMode="auto">
            <a:xfrm>
              <a:off x="3422" y="2097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2" name="Freeform 516"/>
            <p:cNvSpPr>
              <a:spLocks/>
            </p:cNvSpPr>
            <p:nvPr/>
          </p:nvSpPr>
          <p:spPr bwMode="auto">
            <a:xfrm>
              <a:off x="3456" y="2118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3" name="Freeform 517"/>
            <p:cNvSpPr>
              <a:spLocks/>
            </p:cNvSpPr>
            <p:nvPr/>
          </p:nvSpPr>
          <p:spPr bwMode="auto">
            <a:xfrm>
              <a:off x="3437" y="2139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4" name="Freeform 518"/>
            <p:cNvSpPr>
              <a:spLocks/>
            </p:cNvSpPr>
            <p:nvPr/>
          </p:nvSpPr>
          <p:spPr bwMode="auto">
            <a:xfrm>
              <a:off x="3445" y="2160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5" name="Freeform 519"/>
            <p:cNvSpPr>
              <a:spLocks/>
            </p:cNvSpPr>
            <p:nvPr/>
          </p:nvSpPr>
          <p:spPr bwMode="auto">
            <a:xfrm>
              <a:off x="3453" y="2180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6" name="Freeform 520"/>
            <p:cNvSpPr>
              <a:spLocks/>
            </p:cNvSpPr>
            <p:nvPr/>
          </p:nvSpPr>
          <p:spPr bwMode="auto">
            <a:xfrm>
              <a:off x="3460" y="2201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7" name="Freeform 521"/>
            <p:cNvSpPr>
              <a:spLocks/>
            </p:cNvSpPr>
            <p:nvPr/>
          </p:nvSpPr>
          <p:spPr bwMode="auto">
            <a:xfrm>
              <a:off x="3468" y="2222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8" name="Freeform 522"/>
            <p:cNvSpPr>
              <a:spLocks/>
            </p:cNvSpPr>
            <p:nvPr/>
          </p:nvSpPr>
          <p:spPr bwMode="auto">
            <a:xfrm>
              <a:off x="3476" y="2243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59" name="Freeform 523"/>
            <p:cNvSpPr>
              <a:spLocks/>
            </p:cNvSpPr>
            <p:nvPr/>
          </p:nvSpPr>
          <p:spPr bwMode="auto">
            <a:xfrm>
              <a:off x="3507" y="2264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60" name="Freeform 524"/>
            <p:cNvSpPr>
              <a:spLocks/>
            </p:cNvSpPr>
            <p:nvPr/>
          </p:nvSpPr>
          <p:spPr bwMode="auto">
            <a:xfrm>
              <a:off x="3491" y="2285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61" name="Freeform 525"/>
            <p:cNvSpPr>
              <a:spLocks/>
            </p:cNvSpPr>
            <p:nvPr/>
          </p:nvSpPr>
          <p:spPr bwMode="auto">
            <a:xfrm>
              <a:off x="3499" y="2306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62" name="Freeform 526"/>
            <p:cNvSpPr>
              <a:spLocks/>
            </p:cNvSpPr>
            <p:nvPr/>
          </p:nvSpPr>
          <p:spPr bwMode="auto">
            <a:xfrm>
              <a:off x="3396" y="1950"/>
              <a:ext cx="312" cy="66"/>
            </a:xfrm>
            <a:custGeom>
              <a:avLst/>
              <a:gdLst>
                <a:gd name="T0" fmla="*/ 0 w 625"/>
                <a:gd name="T1" fmla="*/ 128 h 132"/>
                <a:gd name="T2" fmla="*/ 0 w 625"/>
                <a:gd name="T3" fmla="*/ 132 h 132"/>
                <a:gd name="T4" fmla="*/ 625 w 625"/>
                <a:gd name="T5" fmla="*/ 9 h 132"/>
                <a:gd name="T6" fmla="*/ 625 w 625"/>
                <a:gd name="T7" fmla="*/ 0 h 132"/>
                <a:gd name="T8" fmla="*/ 0 w 625"/>
                <a:gd name="T9" fmla="*/ 123 h 132"/>
                <a:gd name="T10" fmla="*/ 0 w 625"/>
                <a:gd name="T11" fmla="*/ 1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5" h="132">
                  <a:moveTo>
                    <a:pt x="0" y="128"/>
                  </a:moveTo>
                  <a:lnTo>
                    <a:pt x="0" y="132"/>
                  </a:lnTo>
                  <a:lnTo>
                    <a:pt x="625" y="9"/>
                  </a:lnTo>
                  <a:lnTo>
                    <a:pt x="625" y="0"/>
                  </a:lnTo>
                  <a:lnTo>
                    <a:pt x="0" y="123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63" name="Text Box 527"/>
            <p:cNvSpPr txBox="1">
              <a:spLocks noChangeArrowheads="1"/>
            </p:cNvSpPr>
            <p:nvPr/>
          </p:nvSpPr>
          <p:spPr bwMode="auto">
            <a:xfrm>
              <a:off x="3413" y="1996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2"/>
                  </a:solidFill>
                  <a:effectLst/>
                </a:rPr>
                <a:t>m</a:t>
              </a:r>
              <a:endParaRPr lang="en-US" sz="3600" b="1">
                <a:effectLst/>
              </a:endParaRPr>
            </a:p>
          </p:txBody>
        </p:sp>
      </p:grpSp>
      <p:grpSp>
        <p:nvGrpSpPr>
          <p:cNvPr id="834064" name="Group 528"/>
          <p:cNvGrpSpPr>
            <a:grpSpLocks/>
          </p:cNvGrpSpPr>
          <p:nvPr/>
        </p:nvGrpSpPr>
        <p:grpSpPr bwMode="auto">
          <a:xfrm>
            <a:off x="7391400" y="3463925"/>
            <a:ext cx="538163" cy="355600"/>
            <a:chOff x="2982" y="2697"/>
            <a:chExt cx="435" cy="320"/>
          </a:xfrm>
        </p:grpSpPr>
        <p:sp>
          <p:nvSpPr>
            <p:cNvPr id="834065" name="Freeform 529"/>
            <p:cNvSpPr>
              <a:spLocks/>
            </p:cNvSpPr>
            <p:nvPr/>
          </p:nvSpPr>
          <p:spPr bwMode="auto">
            <a:xfrm>
              <a:off x="2984" y="2702"/>
              <a:ext cx="429" cy="313"/>
            </a:xfrm>
            <a:custGeom>
              <a:avLst/>
              <a:gdLst>
                <a:gd name="T0" fmla="*/ 14 w 429"/>
                <a:gd name="T1" fmla="*/ 109 h 313"/>
                <a:gd name="T2" fmla="*/ 15 w 429"/>
                <a:gd name="T3" fmla="*/ 109 h 313"/>
                <a:gd name="T4" fmla="*/ 18 w 429"/>
                <a:gd name="T5" fmla="*/ 108 h 313"/>
                <a:gd name="T6" fmla="*/ 22 w 429"/>
                <a:gd name="T7" fmla="*/ 107 h 313"/>
                <a:gd name="T8" fmla="*/ 24 w 429"/>
                <a:gd name="T9" fmla="*/ 107 h 313"/>
                <a:gd name="T10" fmla="*/ 23 w 429"/>
                <a:gd name="T11" fmla="*/ 106 h 313"/>
                <a:gd name="T12" fmla="*/ 22 w 429"/>
                <a:gd name="T13" fmla="*/ 105 h 313"/>
                <a:gd name="T14" fmla="*/ 21 w 429"/>
                <a:gd name="T15" fmla="*/ 103 h 313"/>
                <a:gd name="T16" fmla="*/ 20 w 429"/>
                <a:gd name="T17" fmla="*/ 102 h 313"/>
                <a:gd name="T18" fmla="*/ 20 w 429"/>
                <a:gd name="T19" fmla="*/ 99 h 313"/>
                <a:gd name="T20" fmla="*/ 20 w 429"/>
                <a:gd name="T21" fmla="*/ 96 h 313"/>
                <a:gd name="T22" fmla="*/ 22 w 429"/>
                <a:gd name="T23" fmla="*/ 93 h 313"/>
                <a:gd name="T24" fmla="*/ 25 w 429"/>
                <a:gd name="T25" fmla="*/ 92 h 313"/>
                <a:gd name="T26" fmla="*/ 28 w 429"/>
                <a:gd name="T27" fmla="*/ 92 h 313"/>
                <a:gd name="T28" fmla="*/ 31 w 429"/>
                <a:gd name="T29" fmla="*/ 93 h 313"/>
                <a:gd name="T30" fmla="*/ 34 w 429"/>
                <a:gd name="T31" fmla="*/ 96 h 313"/>
                <a:gd name="T32" fmla="*/ 36 w 429"/>
                <a:gd name="T33" fmla="*/ 99 h 313"/>
                <a:gd name="T34" fmla="*/ 37 w 429"/>
                <a:gd name="T35" fmla="*/ 102 h 313"/>
                <a:gd name="T36" fmla="*/ 36 w 429"/>
                <a:gd name="T37" fmla="*/ 105 h 313"/>
                <a:gd name="T38" fmla="*/ 34 w 429"/>
                <a:gd name="T39" fmla="*/ 107 h 313"/>
                <a:gd name="T40" fmla="*/ 31 w 429"/>
                <a:gd name="T41" fmla="*/ 108 h 313"/>
                <a:gd name="T42" fmla="*/ 30 w 429"/>
                <a:gd name="T43" fmla="*/ 108 h 313"/>
                <a:gd name="T44" fmla="*/ 28 w 429"/>
                <a:gd name="T45" fmla="*/ 108 h 313"/>
                <a:gd name="T46" fmla="*/ 26 w 429"/>
                <a:gd name="T47" fmla="*/ 108 h 313"/>
                <a:gd name="T48" fmla="*/ 24 w 429"/>
                <a:gd name="T49" fmla="*/ 107 h 313"/>
                <a:gd name="T50" fmla="*/ 14 w 429"/>
                <a:gd name="T51" fmla="*/ 109 h 313"/>
                <a:gd name="T52" fmla="*/ 68 w 429"/>
                <a:gd name="T53" fmla="*/ 256 h 313"/>
                <a:gd name="T54" fmla="*/ 84 w 429"/>
                <a:gd name="T55" fmla="*/ 253 h 313"/>
                <a:gd name="T56" fmla="*/ 88 w 429"/>
                <a:gd name="T57" fmla="*/ 253 h 313"/>
                <a:gd name="T58" fmla="*/ 91 w 429"/>
                <a:gd name="T59" fmla="*/ 254 h 313"/>
                <a:gd name="T60" fmla="*/ 94 w 429"/>
                <a:gd name="T61" fmla="*/ 256 h 313"/>
                <a:gd name="T62" fmla="*/ 95 w 429"/>
                <a:gd name="T63" fmla="*/ 259 h 313"/>
                <a:gd name="T64" fmla="*/ 95 w 429"/>
                <a:gd name="T65" fmla="*/ 262 h 313"/>
                <a:gd name="T66" fmla="*/ 95 w 429"/>
                <a:gd name="T67" fmla="*/ 265 h 313"/>
                <a:gd name="T68" fmla="*/ 93 w 429"/>
                <a:gd name="T69" fmla="*/ 267 h 313"/>
                <a:gd name="T70" fmla="*/ 90 w 429"/>
                <a:gd name="T71" fmla="*/ 268 h 313"/>
                <a:gd name="T72" fmla="*/ 87 w 429"/>
                <a:gd name="T73" fmla="*/ 268 h 313"/>
                <a:gd name="T74" fmla="*/ 84 w 429"/>
                <a:gd name="T75" fmla="*/ 267 h 313"/>
                <a:gd name="T76" fmla="*/ 81 w 429"/>
                <a:gd name="T77" fmla="*/ 265 h 313"/>
                <a:gd name="T78" fmla="*/ 79 w 429"/>
                <a:gd name="T79" fmla="*/ 262 h 313"/>
                <a:gd name="T80" fmla="*/ 79 w 429"/>
                <a:gd name="T81" fmla="*/ 259 h 313"/>
                <a:gd name="T82" fmla="*/ 79 w 429"/>
                <a:gd name="T83" fmla="*/ 256 h 313"/>
                <a:gd name="T84" fmla="*/ 81 w 429"/>
                <a:gd name="T85" fmla="*/ 254 h 313"/>
                <a:gd name="T86" fmla="*/ 84 w 429"/>
                <a:gd name="T87" fmla="*/ 253 h 313"/>
                <a:gd name="T88" fmla="*/ 81 w 429"/>
                <a:gd name="T89" fmla="*/ 253 h 313"/>
                <a:gd name="T90" fmla="*/ 75 w 429"/>
                <a:gd name="T91" fmla="*/ 255 h 313"/>
                <a:gd name="T92" fmla="*/ 70 w 429"/>
                <a:gd name="T93" fmla="*/ 256 h 313"/>
                <a:gd name="T94" fmla="*/ 68 w 429"/>
                <a:gd name="T95" fmla="*/ 256 h 313"/>
                <a:gd name="T96" fmla="*/ 88 w 429"/>
                <a:gd name="T97" fmla="*/ 313 h 313"/>
                <a:gd name="T98" fmla="*/ 429 w 429"/>
                <a:gd name="T99" fmla="*/ 246 h 313"/>
                <a:gd name="T100" fmla="*/ 336 w 429"/>
                <a:gd name="T101" fmla="*/ 0 h 313"/>
                <a:gd name="T102" fmla="*/ 0 w 429"/>
                <a:gd name="T103" fmla="*/ 64 h 313"/>
                <a:gd name="T104" fmla="*/ 14 w 429"/>
                <a:gd name="T105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9" h="313">
                  <a:moveTo>
                    <a:pt x="14" y="109"/>
                  </a:moveTo>
                  <a:lnTo>
                    <a:pt x="15" y="109"/>
                  </a:lnTo>
                  <a:lnTo>
                    <a:pt x="18" y="108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3"/>
                  </a:lnTo>
                  <a:lnTo>
                    <a:pt x="20" y="102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1" y="93"/>
                  </a:lnTo>
                  <a:lnTo>
                    <a:pt x="34" y="96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08"/>
                  </a:lnTo>
                  <a:lnTo>
                    <a:pt x="30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14" y="109"/>
                  </a:lnTo>
                  <a:lnTo>
                    <a:pt x="68" y="256"/>
                  </a:lnTo>
                  <a:lnTo>
                    <a:pt x="84" y="253"/>
                  </a:lnTo>
                  <a:lnTo>
                    <a:pt x="88" y="253"/>
                  </a:lnTo>
                  <a:lnTo>
                    <a:pt x="91" y="254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2"/>
                  </a:lnTo>
                  <a:lnTo>
                    <a:pt x="95" y="265"/>
                  </a:lnTo>
                  <a:lnTo>
                    <a:pt x="93" y="267"/>
                  </a:lnTo>
                  <a:lnTo>
                    <a:pt x="90" y="268"/>
                  </a:lnTo>
                  <a:lnTo>
                    <a:pt x="87" y="268"/>
                  </a:lnTo>
                  <a:lnTo>
                    <a:pt x="84" y="267"/>
                  </a:lnTo>
                  <a:lnTo>
                    <a:pt x="81" y="265"/>
                  </a:lnTo>
                  <a:lnTo>
                    <a:pt x="79" y="262"/>
                  </a:lnTo>
                  <a:lnTo>
                    <a:pt x="79" y="259"/>
                  </a:lnTo>
                  <a:lnTo>
                    <a:pt x="79" y="256"/>
                  </a:lnTo>
                  <a:lnTo>
                    <a:pt x="81" y="254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75" y="255"/>
                  </a:lnTo>
                  <a:lnTo>
                    <a:pt x="70" y="256"/>
                  </a:lnTo>
                  <a:lnTo>
                    <a:pt x="68" y="256"/>
                  </a:lnTo>
                  <a:lnTo>
                    <a:pt x="88" y="313"/>
                  </a:lnTo>
                  <a:lnTo>
                    <a:pt x="429" y="246"/>
                  </a:lnTo>
                  <a:lnTo>
                    <a:pt x="336" y="0"/>
                  </a:lnTo>
                  <a:lnTo>
                    <a:pt x="0" y="64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66" name="Freeform 530"/>
            <p:cNvSpPr>
              <a:spLocks/>
            </p:cNvSpPr>
            <p:nvPr/>
          </p:nvSpPr>
          <p:spPr bwMode="auto">
            <a:xfrm>
              <a:off x="3052" y="2952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67" name="Freeform 531"/>
            <p:cNvSpPr>
              <a:spLocks/>
            </p:cNvSpPr>
            <p:nvPr/>
          </p:nvSpPr>
          <p:spPr bwMode="auto">
            <a:xfrm>
              <a:off x="3068" y="2952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68" name="Freeform 532"/>
            <p:cNvSpPr>
              <a:spLocks/>
            </p:cNvSpPr>
            <p:nvPr/>
          </p:nvSpPr>
          <p:spPr bwMode="auto">
            <a:xfrm>
              <a:off x="3074" y="2960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69" name="Freeform 533"/>
            <p:cNvSpPr>
              <a:spLocks/>
            </p:cNvSpPr>
            <p:nvPr/>
          </p:nvSpPr>
          <p:spPr bwMode="auto">
            <a:xfrm>
              <a:off x="3061" y="2963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0" name="Freeform 534"/>
            <p:cNvSpPr>
              <a:spLocks/>
            </p:cNvSpPr>
            <p:nvPr/>
          </p:nvSpPr>
          <p:spPr bwMode="auto">
            <a:xfrm>
              <a:off x="3061" y="2952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1" name="Freeform 535"/>
            <p:cNvSpPr>
              <a:spLocks/>
            </p:cNvSpPr>
            <p:nvPr/>
          </p:nvSpPr>
          <p:spPr bwMode="auto">
            <a:xfrm>
              <a:off x="3049" y="2952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2" name="Freeform 536"/>
            <p:cNvSpPr>
              <a:spLocks/>
            </p:cNvSpPr>
            <p:nvPr/>
          </p:nvSpPr>
          <p:spPr bwMode="auto">
            <a:xfrm>
              <a:off x="3073" y="2945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3" name="Freeform 537"/>
            <p:cNvSpPr>
              <a:spLocks/>
            </p:cNvSpPr>
            <p:nvPr/>
          </p:nvSpPr>
          <p:spPr bwMode="auto">
            <a:xfrm>
              <a:off x="3024" y="2784"/>
              <a:ext cx="90" cy="224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4" name="Freeform 538"/>
            <p:cNvSpPr>
              <a:spLocks/>
            </p:cNvSpPr>
            <p:nvPr/>
          </p:nvSpPr>
          <p:spPr bwMode="auto">
            <a:xfrm>
              <a:off x="3052" y="2956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5" name="Freeform 539"/>
            <p:cNvSpPr>
              <a:spLocks/>
            </p:cNvSpPr>
            <p:nvPr/>
          </p:nvSpPr>
          <p:spPr bwMode="auto">
            <a:xfrm>
              <a:off x="3052" y="2954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6" name="Freeform 540"/>
            <p:cNvSpPr>
              <a:spLocks/>
            </p:cNvSpPr>
            <p:nvPr/>
          </p:nvSpPr>
          <p:spPr bwMode="auto">
            <a:xfrm>
              <a:off x="2990" y="2721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7" name="Freeform 541"/>
            <p:cNvSpPr>
              <a:spLocks/>
            </p:cNvSpPr>
            <p:nvPr/>
          </p:nvSpPr>
          <p:spPr bwMode="auto">
            <a:xfrm>
              <a:off x="3024" y="2742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8" name="Freeform 542"/>
            <p:cNvSpPr>
              <a:spLocks/>
            </p:cNvSpPr>
            <p:nvPr/>
          </p:nvSpPr>
          <p:spPr bwMode="auto">
            <a:xfrm>
              <a:off x="3005" y="2763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79" name="Freeform 543"/>
            <p:cNvSpPr>
              <a:spLocks/>
            </p:cNvSpPr>
            <p:nvPr/>
          </p:nvSpPr>
          <p:spPr bwMode="auto">
            <a:xfrm>
              <a:off x="3013" y="2784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80" name="Freeform 544"/>
            <p:cNvSpPr>
              <a:spLocks/>
            </p:cNvSpPr>
            <p:nvPr/>
          </p:nvSpPr>
          <p:spPr bwMode="auto">
            <a:xfrm>
              <a:off x="3021" y="2804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81" name="Freeform 545"/>
            <p:cNvSpPr>
              <a:spLocks/>
            </p:cNvSpPr>
            <p:nvPr/>
          </p:nvSpPr>
          <p:spPr bwMode="auto">
            <a:xfrm>
              <a:off x="3028" y="2825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82" name="Freeform 546"/>
            <p:cNvSpPr>
              <a:spLocks/>
            </p:cNvSpPr>
            <p:nvPr/>
          </p:nvSpPr>
          <p:spPr bwMode="auto">
            <a:xfrm>
              <a:off x="3036" y="2846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83" name="Freeform 547"/>
            <p:cNvSpPr>
              <a:spLocks/>
            </p:cNvSpPr>
            <p:nvPr/>
          </p:nvSpPr>
          <p:spPr bwMode="auto">
            <a:xfrm>
              <a:off x="3044" y="2867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84" name="Freeform 548"/>
            <p:cNvSpPr>
              <a:spLocks/>
            </p:cNvSpPr>
            <p:nvPr/>
          </p:nvSpPr>
          <p:spPr bwMode="auto">
            <a:xfrm>
              <a:off x="3075" y="2888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85" name="Freeform 549"/>
            <p:cNvSpPr>
              <a:spLocks/>
            </p:cNvSpPr>
            <p:nvPr/>
          </p:nvSpPr>
          <p:spPr bwMode="auto">
            <a:xfrm>
              <a:off x="3059" y="2909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86" name="Freeform 550"/>
            <p:cNvSpPr>
              <a:spLocks/>
            </p:cNvSpPr>
            <p:nvPr/>
          </p:nvSpPr>
          <p:spPr bwMode="auto">
            <a:xfrm>
              <a:off x="3067" y="2930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87" name="Line 551"/>
            <p:cNvSpPr>
              <a:spLocks noChangeShapeType="1"/>
            </p:cNvSpPr>
            <p:nvPr/>
          </p:nvSpPr>
          <p:spPr bwMode="auto">
            <a:xfrm flipH="1" flipV="1">
              <a:off x="3319" y="2698"/>
              <a:ext cx="95" cy="2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088" name="Line 552"/>
            <p:cNvSpPr>
              <a:spLocks noChangeShapeType="1"/>
            </p:cNvSpPr>
            <p:nvPr/>
          </p:nvSpPr>
          <p:spPr bwMode="auto">
            <a:xfrm>
              <a:off x="2982" y="2765"/>
              <a:ext cx="89" cy="249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089" name="Freeform 553"/>
            <p:cNvSpPr>
              <a:spLocks/>
            </p:cNvSpPr>
            <p:nvPr/>
          </p:nvSpPr>
          <p:spPr bwMode="auto">
            <a:xfrm>
              <a:off x="2992" y="2791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90" name="Freeform 554"/>
            <p:cNvSpPr>
              <a:spLocks/>
            </p:cNvSpPr>
            <p:nvPr/>
          </p:nvSpPr>
          <p:spPr bwMode="auto">
            <a:xfrm>
              <a:off x="3008" y="2791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91" name="Freeform 555"/>
            <p:cNvSpPr>
              <a:spLocks/>
            </p:cNvSpPr>
            <p:nvPr/>
          </p:nvSpPr>
          <p:spPr bwMode="auto">
            <a:xfrm>
              <a:off x="3014" y="2799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92" name="Freeform 556"/>
            <p:cNvSpPr>
              <a:spLocks/>
            </p:cNvSpPr>
            <p:nvPr/>
          </p:nvSpPr>
          <p:spPr bwMode="auto">
            <a:xfrm>
              <a:off x="3001" y="2802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93" name="Freeform 557"/>
            <p:cNvSpPr>
              <a:spLocks/>
            </p:cNvSpPr>
            <p:nvPr/>
          </p:nvSpPr>
          <p:spPr bwMode="auto">
            <a:xfrm>
              <a:off x="3001" y="2791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94" name="Freeform 558"/>
            <p:cNvSpPr>
              <a:spLocks/>
            </p:cNvSpPr>
            <p:nvPr/>
          </p:nvSpPr>
          <p:spPr bwMode="auto">
            <a:xfrm>
              <a:off x="2989" y="2791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95" name="Freeform 559"/>
            <p:cNvSpPr>
              <a:spLocks/>
            </p:cNvSpPr>
            <p:nvPr/>
          </p:nvSpPr>
          <p:spPr bwMode="auto">
            <a:xfrm>
              <a:off x="2992" y="2795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96" name="Freeform 560"/>
            <p:cNvSpPr>
              <a:spLocks/>
            </p:cNvSpPr>
            <p:nvPr/>
          </p:nvSpPr>
          <p:spPr bwMode="auto">
            <a:xfrm>
              <a:off x="2992" y="2793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97" name="Line 561"/>
            <p:cNvSpPr>
              <a:spLocks noChangeShapeType="1"/>
            </p:cNvSpPr>
            <p:nvPr/>
          </p:nvSpPr>
          <p:spPr bwMode="auto">
            <a:xfrm flipV="1">
              <a:off x="2982" y="2697"/>
              <a:ext cx="341" cy="6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4098" name="Text Box 562"/>
          <p:cNvSpPr txBox="1">
            <a:spLocks noChangeArrowheads="1"/>
          </p:cNvSpPr>
          <p:nvPr/>
        </p:nvSpPr>
        <p:spPr bwMode="auto">
          <a:xfrm>
            <a:off x="7697788" y="4038600"/>
            <a:ext cx="14462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effectLst/>
              </a:rPr>
              <a:t>Message</a:t>
            </a:r>
          </a:p>
          <a:p>
            <a:pPr>
              <a:spcBef>
                <a:spcPct val="0"/>
              </a:spcBef>
            </a:pPr>
            <a:r>
              <a:rPr lang="en-US" sz="1800">
                <a:effectLst/>
              </a:rPr>
              <a:t>Signed </a:t>
            </a:r>
            <a:br>
              <a:rPr lang="en-US" sz="1800">
                <a:effectLst/>
              </a:rPr>
            </a:br>
            <a:r>
              <a:rPr lang="en-US" sz="1800">
                <a:effectLst/>
              </a:rPr>
              <a:t>by Alice</a:t>
            </a:r>
          </a:p>
        </p:txBody>
      </p:sp>
      <p:graphicFrame>
        <p:nvGraphicFramePr>
          <p:cNvPr id="834099" name="Object 563"/>
          <p:cNvGraphicFramePr>
            <a:graphicFrameLocks/>
          </p:cNvGraphicFramePr>
          <p:nvPr/>
        </p:nvGraphicFramePr>
        <p:xfrm>
          <a:off x="8077200" y="2930525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" name="ClipArt" r:id="rId13" imgW="3190680" imgH="3747960" progId="MS_ClipArt_Gallery.2">
                  <p:embed/>
                </p:oleObj>
              </mc:Choice>
              <mc:Fallback>
                <p:oleObj name="ClipArt" r:id="rId13" imgW="3190680" imgH="37479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930525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4100" name="Object 564"/>
          <p:cNvGraphicFramePr>
            <a:graphicFrameLocks noChangeAspect="1"/>
          </p:cNvGraphicFramePr>
          <p:nvPr/>
        </p:nvGraphicFramePr>
        <p:xfrm>
          <a:off x="7772400" y="3616325"/>
          <a:ext cx="2968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Clip" r:id="rId15" imgW="1992960" imgH="3468960" progId="MS_ClipArt_Gallery.2">
                  <p:embed/>
                </p:oleObj>
              </mc:Choice>
              <mc:Fallback>
                <p:oleObj name="Clip" r:id="rId15" imgW="199296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616325"/>
                        <a:ext cx="2968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4101" name="Group 565"/>
          <p:cNvGrpSpPr>
            <a:grpSpLocks/>
          </p:cNvGrpSpPr>
          <p:nvPr/>
        </p:nvGrpSpPr>
        <p:grpSpPr bwMode="auto">
          <a:xfrm>
            <a:off x="8305800" y="3159125"/>
            <a:ext cx="334963" cy="201613"/>
            <a:chOff x="3792" y="2735"/>
            <a:chExt cx="477" cy="287"/>
          </a:xfrm>
        </p:grpSpPr>
        <p:sp>
          <p:nvSpPr>
            <p:cNvPr id="834102" name="Freeform 566"/>
            <p:cNvSpPr>
              <a:spLocks/>
            </p:cNvSpPr>
            <p:nvPr/>
          </p:nvSpPr>
          <p:spPr bwMode="auto">
            <a:xfrm>
              <a:off x="4178" y="2758"/>
              <a:ext cx="83" cy="148"/>
            </a:xfrm>
            <a:custGeom>
              <a:avLst/>
              <a:gdLst>
                <a:gd name="T0" fmla="*/ 0 w 582"/>
                <a:gd name="T1" fmla="*/ 147 h 1037"/>
                <a:gd name="T2" fmla="*/ 252 w 582"/>
                <a:gd name="T3" fmla="*/ 388 h 1037"/>
                <a:gd name="T4" fmla="*/ 282 w 582"/>
                <a:gd name="T5" fmla="*/ 686 h 1037"/>
                <a:gd name="T6" fmla="*/ 189 w 582"/>
                <a:gd name="T7" fmla="*/ 964 h 1037"/>
                <a:gd name="T8" fmla="*/ 506 w 582"/>
                <a:gd name="T9" fmla="*/ 1037 h 1037"/>
                <a:gd name="T10" fmla="*/ 582 w 582"/>
                <a:gd name="T11" fmla="*/ 653 h 1037"/>
                <a:gd name="T12" fmla="*/ 515 w 582"/>
                <a:gd name="T13" fmla="*/ 346 h 1037"/>
                <a:gd name="T14" fmla="*/ 224 w 582"/>
                <a:gd name="T15" fmla="*/ 0 h 1037"/>
                <a:gd name="T16" fmla="*/ 0 w 582"/>
                <a:gd name="T17" fmla="*/ 147 h 1037"/>
                <a:gd name="T18" fmla="*/ 0 w 582"/>
                <a:gd name="T19" fmla="*/ 14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2" h="1037">
                  <a:moveTo>
                    <a:pt x="0" y="147"/>
                  </a:moveTo>
                  <a:lnTo>
                    <a:pt x="252" y="388"/>
                  </a:lnTo>
                  <a:lnTo>
                    <a:pt x="282" y="686"/>
                  </a:lnTo>
                  <a:lnTo>
                    <a:pt x="189" y="964"/>
                  </a:lnTo>
                  <a:lnTo>
                    <a:pt x="506" y="1037"/>
                  </a:lnTo>
                  <a:lnTo>
                    <a:pt x="582" y="653"/>
                  </a:lnTo>
                  <a:lnTo>
                    <a:pt x="515" y="346"/>
                  </a:lnTo>
                  <a:lnTo>
                    <a:pt x="224" y="0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03" name="Freeform 567"/>
            <p:cNvSpPr>
              <a:spLocks/>
            </p:cNvSpPr>
            <p:nvPr/>
          </p:nvSpPr>
          <p:spPr bwMode="auto">
            <a:xfrm>
              <a:off x="3798" y="2744"/>
              <a:ext cx="455" cy="268"/>
            </a:xfrm>
            <a:custGeom>
              <a:avLst/>
              <a:gdLst>
                <a:gd name="T0" fmla="*/ 0 w 3190"/>
                <a:gd name="T1" fmla="*/ 1513 h 1874"/>
                <a:gd name="T2" fmla="*/ 130 w 3190"/>
                <a:gd name="T3" fmla="*/ 1238 h 1874"/>
                <a:gd name="T4" fmla="*/ 1569 w 3190"/>
                <a:gd name="T5" fmla="*/ 759 h 1874"/>
                <a:gd name="T6" fmla="*/ 1548 w 3190"/>
                <a:gd name="T7" fmla="*/ 578 h 1874"/>
                <a:gd name="T8" fmla="*/ 1848 w 3190"/>
                <a:gd name="T9" fmla="*/ 477 h 1874"/>
                <a:gd name="T10" fmla="*/ 2063 w 3190"/>
                <a:gd name="T11" fmla="*/ 173 h 1874"/>
                <a:gd name="T12" fmla="*/ 2333 w 3190"/>
                <a:gd name="T13" fmla="*/ 25 h 1874"/>
                <a:gd name="T14" fmla="*/ 2612 w 3190"/>
                <a:gd name="T15" fmla="*/ 0 h 1874"/>
                <a:gd name="T16" fmla="*/ 2958 w 3190"/>
                <a:gd name="T17" fmla="*/ 118 h 1874"/>
                <a:gd name="T18" fmla="*/ 2375 w 3190"/>
                <a:gd name="T19" fmla="*/ 574 h 1874"/>
                <a:gd name="T20" fmla="*/ 2532 w 3190"/>
                <a:gd name="T21" fmla="*/ 918 h 1874"/>
                <a:gd name="T22" fmla="*/ 3190 w 3190"/>
                <a:gd name="T23" fmla="*/ 1032 h 1874"/>
                <a:gd name="T24" fmla="*/ 2988 w 3190"/>
                <a:gd name="T25" fmla="*/ 1305 h 1874"/>
                <a:gd name="T26" fmla="*/ 2700 w 3190"/>
                <a:gd name="T27" fmla="*/ 1486 h 1874"/>
                <a:gd name="T28" fmla="*/ 2414 w 3190"/>
                <a:gd name="T29" fmla="*/ 1486 h 1874"/>
                <a:gd name="T30" fmla="*/ 2050 w 3190"/>
                <a:gd name="T31" fmla="*/ 1348 h 1874"/>
                <a:gd name="T32" fmla="*/ 1751 w 3190"/>
                <a:gd name="T33" fmla="*/ 1461 h 1874"/>
                <a:gd name="T34" fmla="*/ 1653 w 3190"/>
                <a:gd name="T35" fmla="*/ 1226 h 1874"/>
                <a:gd name="T36" fmla="*/ 1426 w 3190"/>
                <a:gd name="T37" fmla="*/ 1559 h 1874"/>
                <a:gd name="T38" fmla="*/ 1270 w 3190"/>
                <a:gd name="T39" fmla="*/ 1412 h 1874"/>
                <a:gd name="T40" fmla="*/ 1122 w 3190"/>
                <a:gd name="T41" fmla="*/ 1668 h 1874"/>
                <a:gd name="T42" fmla="*/ 983 w 3190"/>
                <a:gd name="T43" fmla="*/ 1486 h 1874"/>
                <a:gd name="T44" fmla="*/ 819 w 3190"/>
                <a:gd name="T45" fmla="*/ 1765 h 1874"/>
                <a:gd name="T46" fmla="*/ 713 w 3190"/>
                <a:gd name="T47" fmla="*/ 1575 h 1874"/>
                <a:gd name="T48" fmla="*/ 535 w 3190"/>
                <a:gd name="T49" fmla="*/ 1845 h 1874"/>
                <a:gd name="T50" fmla="*/ 396 w 3190"/>
                <a:gd name="T51" fmla="*/ 1702 h 1874"/>
                <a:gd name="T52" fmla="*/ 270 w 3190"/>
                <a:gd name="T53" fmla="*/ 1874 h 1874"/>
                <a:gd name="T54" fmla="*/ 92 w 3190"/>
                <a:gd name="T55" fmla="*/ 1718 h 1874"/>
                <a:gd name="T56" fmla="*/ 0 w 3190"/>
                <a:gd name="T57" fmla="*/ 1513 h 1874"/>
                <a:gd name="T58" fmla="*/ 0 w 3190"/>
                <a:gd name="T59" fmla="*/ 151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0" h="1874">
                  <a:moveTo>
                    <a:pt x="0" y="1513"/>
                  </a:moveTo>
                  <a:lnTo>
                    <a:pt x="130" y="1238"/>
                  </a:lnTo>
                  <a:lnTo>
                    <a:pt x="1569" y="759"/>
                  </a:lnTo>
                  <a:lnTo>
                    <a:pt x="1548" y="578"/>
                  </a:lnTo>
                  <a:lnTo>
                    <a:pt x="1848" y="477"/>
                  </a:lnTo>
                  <a:lnTo>
                    <a:pt x="2063" y="173"/>
                  </a:lnTo>
                  <a:lnTo>
                    <a:pt x="2333" y="25"/>
                  </a:lnTo>
                  <a:lnTo>
                    <a:pt x="2612" y="0"/>
                  </a:lnTo>
                  <a:lnTo>
                    <a:pt x="2958" y="118"/>
                  </a:lnTo>
                  <a:lnTo>
                    <a:pt x="2375" y="574"/>
                  </a:lnTo>
                  <a:lnTo>
                    <a:pt x="2532" y="918"/>
                  </a:lnTo>
                  <a:lnTo>
                    <a:pt x="3190" y="1032"/>
                  </a:lnTo>
                  <a:lnTo>
                    <a:pt x="2988" y="1305"/>
                  </a:lnTo>
                  <a:lnTo>
                    <a:pt x="2700" y="1486"/>
                  </a:lnTo>
                  <a:lnTo>
                    <a:pt x="2414" y="1486"/>
                  </a:lnTo>
                  <a:lnTo>
                    <a:pt x="2050" y="1348"/>
                  </a:lnTo>
                  <a:lnTo>
                    <a:pt x="1751" y="1461"/>
                  </a:lnTo>
                  <a:lnTo>
                    <a:pt x="1653" y="1226"/>
                  </a:lnTo>
                  <a:lnTo>
                    <a:pt x="1426" y="1559"/>
                  </a:lnTo>
                  <a:lnTo>
                    <a:pt x="1270" y="1412"/>
                  </a:lnTo>
                  <a:lnTo>
                    <a:pt x="1122" y="1668"/>
                  </a:lnTo>
                  <a:lnTo>
                    <a:pt x="983" y="1486"/>
                  </a:lnTo>
                  <a:lnTo>
                    <a:pt x="819" y="1765"/>
                  </a:lnTo>
                  <a:lnTo>
                    <a:pt x="713" y="1575"/>
                  </a:lnTo>
                  <a:lnTo>
                    <a:pt x="535" y="1845"/>
                  </a:lnTo>
                  <a:lnTo>
                    <a:pt x="396" y="1702"/>
                  </a:lnTo>
                  <a:lnTo>
                    <a:pt x="270" y="1874"/>
                  </a:lnTo>
                  <a:lnTo>
                    <a:pt x="92" y="1718"/>
                  </a:lnTo>
                  <a:lnTo>
                    <a:pt x="0" y="1513"/>
                  </a:lnTo>
                  <a:lnTo>
                    <a:pt x="0" y="151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04" name="Freeform 568"/>
            <p:cNvSpPr>
              <a:spLocks/>
            </p:cNvSpPr>
            <p:nvPr/>
          </p:nvSpPr>
          <p:spPr bwMode="auto">
            <a:xfrm>
              <a:off x="3815" y="2874"/>
              <a:ext cx="221" cy="85"/>
            </a:xfrm>
            <a:custGeom>
              <a:avLst/>
              <a:gdLst>
                <a:gd name="T0" fmla="*/ 33 w 1544"/>
                <a:gd name="T1" fmla="*/ 539 h 594"/>
                <a:gd name="T2" fmla="*/ 0 w 1544"/>
                <a:gd name="T3" fmla="*/ 594 h 594"/>
                <a:gd name="T4" fmla="*/ 35 w 1544"/>
                <a:gd name="T5" fmla="*/ 590 h 594"/>
                <a:gd name="T6" fmla="*/ 1507 w 1544"/>
                <a:gd name="T7" fmla="*/ 83 h 594"/>
                <a:gd name="T8" fmla="*/ 1544 w 1544"/>
                <a:gd name="T9" fmla="*/ 0 h 594"/>
                <a:gd name="T10" fmla="*/ 33 w 1544"/>
                <a:gd name="T11" fmla="*/ 539 h 594"/>
                <a:gd name="T12" fmla="*/ 33 w 1544"/>
                <a:gd name="T13" fmla="*/ 53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594">
                  <a:moveTo>
                    <a:pt x="33" y="539"/>
                  </a:moveTo>
                  <a:lnTo>
                    <a:pt x="0" y="594"/>
                  </a:lnTo>
                  <a:lnTo>
                    <a:pt x="35" y="590"/>
                  </a:lnTo>
                  <a:lnTo>
                    <a:pt x="1507" y="83"/>
                  </a:lnTo>
                  <a:lnTo>
                    <a:pt x="1544" y="0"/>
                  </a:lnTo>
                  <a:lnTo>
                    <a:pt x="33" y="539"/>
                  </a:lnTo>
                  <a:lnTo>
                    <a:pt x="33" y="539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05" name="Freeform 569"/>
            <p:cNvSpPr>
              <a:spLocks/>
            </p:cNvSpPr>
            <p:nvPr/>
          </p:nvSpPr>
          <p:spPr bwMode="auto">
            <a:xfrm>
              <a:off x="4031" y="2824"/>
              <a:ext cx="91" cy="106"/>
            </a:xfrm>
            <a:custGeom>
              <a:avLst/>
              <a:gdLst>
                <a:gd name="T0" fmla="*/ 0 w 637"/>
                <a:gd name="T1" fmla="*/ 122 h 742"/>
                <a:gd name="T2" fmla="*/ 38 w 637"/>
                <a:gd name="T3" fmla="*/ 249 h 742"/>
                <a:gd name="T4" fmla="*/ 142 w 637"/>
                <a:gd name="T5" fmla="*/ 232 h 742"/>
                <a:gd name="T6" fmla="*/ 215 w 637"/>
                <a:gd name="T7" fmla="*/ 510 h 742"/>
                <a:gd name="T8" fmla="*/ 101 w 637"/>
                <a:gd name="T9" fmla="*/ 552 h 742"/>
                <a:gd name="T10" fmla="*/ 165 w 637"/>
                <a:gd name="T11" fmla="*/ 742 h 742"/>
                <a:gd name="T12" fmla="*/ 388 w 637"/>
                <a:gd name="T13" fmla="*/ 653 h 742"/>
                <a:gd name="T14" fmla="*/ 637 w 637"/>
                <a:gd name="T15" fmla="*/ 425 h 742"/>
                <a:gd name="T16" fmla="*/ 282 w 637"/>
                <a:gd name="T17" fmla="*/ 439 h 742"/>
                <a:gd name="T18" fmla="*/ 557 w 637"/>
                <a:gd name="T19" fmla="*/ 202 h 742"/>
                <a:gd name="T20" fmla="*/ 241 w 637"/>
                <a:gd name="T21" fmla="*/ 182 h 742"/>
                <a:gd name="T22" fmla="*/ 536 w 637"/>
                <a:gd name="T23" fmla="*/ 0 h 742"/>
                <a:gd name="T24" fmla="*/ 257 w 637"/>
                <a:gd name="T25" fmla="*/ 21 h 742"/>
                <a:gd name="T26" fmla="*/ 0 w 637"/>
                <a:gd name="T27" fmla="*/ 122 h 742"/>
                <a:gd name="T28" fmla="*/ 0 w 637"/>
                <a:gd name="T29" fmla="*/ 1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742">
                  <a:moveTo>
                    <a:pt x="0" y="122"/>
                  </a:moveTo>
                  <a:lnTo>
                    <a:pt x="38" y="249"/>
                  </a:lnTo>
                  <a:lnTo>
                    <a:pt x="142" y="232"/>
                  </a:lnTo>
                  <a:lnTo>
                    <a:pt x="215" y="510"/>
                  </a:lnTo>
                  <a:lnTo>
                    <a:pt x="101" y="552"/>
                  </a:lnTo>
                  <a:lnTo>
                    <a:pt x="165" y="742"/>
                  </a:lnTo>
                  <a:lnTo>
                    <a:pt x="388" y="653"/>
                  </a:lnTo>
                  <a:lnTo>
                    <a:pt x="637" y="425"/>
                  </a:lnTo>
                  <a:lnTo>
                    <a:pt x="282" y="439"/>
                  </a:lnTo>
                  <a:lnTo>
                    <a:pt x="557" y="202"/>
                  </a:lnTo>
                  <a:lnTo>
                    <a:pt x="241" y="182"/>
                  </a:lnTo>
                  <a:lnTo>
                    <a:pt x="536" y="0"/>
                  </a:lnTo>
                  <a:lnTo>
                    <a:pt x="257" y="2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06" name="Freeform 570"/>
            <p:cNvSpPr>
              <a:spLocks/>
            </p:cNvSpPr>
            <p:nvPr/>
          </p:nvSpPr>
          <p:spPr bwMode="auto">
            <a:xfrm>
              <a:off x="3819" y="2905"/>
              <a:ext cx="202" cy="87"/>
            </a:xfrm>
            <a:custGeom>
              <a:avLst/>
              <a:gdLst>
                <a:gd name="T0" fmla="*/ 25 w 1418"/>
                <a:gd name="T1" fmla="*/ 421 h 611"/>
                <a:gd name="T2" fmla="*/ 0 w 1418"/>
                <a:gd name="T3" fmla="*/ 471 h 611"/>
                <a:gd name="T4" fmla="*/ 127 w 1418"/>
                <a:gd name="T5" fmla="*/ 611 h 611"/>
                <a:gd name="T6" fmla="*/ 245 w 1418"/>
                <a:gd name="T7" fmla="*/ 434 h 611"/>
                <a:gd name="T8" fmla="*/ 397 w 1418"/>
                <a:gd name="T9" fmla="*/ 589 h 611"/>
                <a:gd name="T10" fmla="*/ 548 w 1418"/>
                <a:gd name="T11" fmla="*/ 333 h 611"/>
                <a:gd name="T12" fmla="*/ 684 w 1418"/>
                <a:gd name="T13" fmla="*/ 492 h 611"/>
                <a:gd name="T14" fmla="*/ 857 w 1418"/>
                <a:gd name="T15" fmla="*/ 239 h 611"/>
                <a:gd name="T16" fmla="*/ 966 w 1418"/>
                <a:gd name="T17" fmla="*/ 404 h 611"/>
                <a:gd name="T18" fmla="*/ 1127 w 1418"/>
                <a:gd name="T19" fmla="*/ 152 h 611"/>
                <a:gd name="T20" fmla="*/ 1266 w 1418"/>
                <a:gd name="T21" fmla="*/ 303 h 611"/>
                <a:gd name="T22" fmla="*/ 1418 w 1418"/>
                <a:gd name="T23" fmla="*/ 42 h 611"/>
                <a:gd name="T24" fmla="*/ 1380 w 1418"/>
                <a:gd name="T25" fmla="*/ 0 h 611"/>
                <a:gd name="T26" fmla="*/ 25 w 1418"/>
                <a:gd name="T27" fmla="*/ 421 h 611"/>
                <a:gd name="T28" fmla="*/ 25 w 1418"/>
                <a:gd name="T29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8" h="611">
                  <a:moveTo>
                    <a:pt x="25" y="421"/>
                  </a:moveTo>
                  <a:lnTo>
                    <a:pt x="0" y="471"/>
                  </a:lnTo>
                  <a:lnTo>
                    <a:pt x="127" y="611"/>
                  </a:lnTo>
                  <a:lnTo>
                    <a:pt x="245" y="434"/>
                  </a:lnTo>
                  <a:lnTo>
                    <a:pt x="397" y="589"/>
                  </a:lnTo>
                  <a:lnTo>
                    <a:pt x="548" y="333"/>
                  </a:lnTo>
                  <a:lnTo>
                    <a:pt x="684" y="492"/>
                  </a:lnTo>
                  <a:lnTo>
                    <a:pt x="857" y="239"/>
                  </a:lnTo>
                  <a:lnTo>
                    <a:pt x="966" y="404"/>
                  </a:lnTo>
                  <a:lnTo>
                    <a:pt x="1127" y="152"/>
                  </a:lnTo>
                  <a:lnTo>
                    <a:pt x="1266" y="303"/>
                  </a:lnTo>
                  <a:lnTo>
                    <a:pt x="1418" y="42"/>
                  </a:lnTo>
                  <a:lnTo>
                    <a:pt x="1380" y="0"/>
                  </a:lnTo>
                  <a:lnTo>
                    <a:pt x="25" y="421"/>
                  </a:lnTo>
                  <a:lnTo>
                    <a:pt x="25" y="42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07" name="Freeform 571"/>
            <p:cNvSpPr>
              <a:spLocks/>
            </p:cNvSpPr>
            <p:nvPr/>
          </p:nvSpPr>
          <p:spPr bwMode="auto">
            <a:xfrm>
              <a:off x="3814" y="2857"/>
              <a:ext cx="223" cy="80"/>
            </a:xfrm>
            <a:custGeom>
              <a:avLst/>
              <a:gdLst>
                <a:gd name="T0" fmla="*/ 32 w 1564"/>
                <a:gd name="T1" fmla="*/ 467 h 563"/>
                <a:gd name="T2" fmla="*/ 0 w 1564"/>
                <a:gd name="T3" fmla="*/ 563 h 563"/>
                <a:gd name="T4" fmla="*/ 1564 w 1564"/>
                <a:gd name="T5" fmla="*/ 39 h 563"/>
                <a:gd name="T6" fmla="*/ 1478 w 1564"/>
                <a:gd name="T7" fmla="*/ 0 h 563"/>
                <a:gd name="T8" fmla="*/ 32 w 1564"/>
                <a:gd name="T9" fmla="*/ 467 h 563"/>
                <a:gd name="T10" fmla="*/ 32 w 1564"/>
                <a:gd name="T11" fmla="*/ 46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4" h="563">
                  <a:moveTo>
                    <a:pt x="32" y="467"/>
                  </a:moveTo>
                  <a:lnTo>
                    <a:pt x="0" y="563"/>
                  </a:lnTo>
                  <a:lnTo>
                    <a:pt x="1564" y="39"/>
                  </a:lnTo>
                  <a:lnTo>
                    <a:pt x="1478" y="0"/>
                  </a:lnTo>
                  <a:lnTo>
                    <a:pt x="32" y="467"/>
                  </a:lnTo>
                  <a:lnTo>
                    <a:pt x="32" y="46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08" name="Freeform 572"/>
            <p:cNvSpPr>
              <a:spLocks/>
            </p:cNvSpPr>
            <p:nvPr/>
          </p:nvSpPr>
          <p:spPr bwMode="auto">
            <a:xfrm>
              <a:off x="4121" y="2745"/>
              <a:ext cx="136" cy="210"/>
            </a:xfrm>
            <a:custGeom>
              <a:avLst/>
              <a:gdLst>
                <a:gd name="T0" fmla="*/ 0 w 955"/>
                <a:gd name="T1" fmla="*/ 104 h 1464"/>
                <a:gd name="T2" fmla="*/ 254 w 955"/>
                <a:gd name="T3" fmla="*/ 100 h 1464"/>
                <a:gd name="T4" fmla="*/ 395 w 955"/>
                <a:gd name="T5" fmla="*/ 126 h 1464"/>
                <a:gd name="T6" fmla="*/ 514 w 955"/>
                <a:gd name="T7" fmla="*/ 168 h 1464"/>
                <a:gd name="T8" fmla="*/ 646 w 955"/>
                <a:gd name="T9" fmla="*/ 254 h 1464"/>
                <a:gd name="T10" fmla="*/ 746 w 955"/>
                <a:gd name="T11" fmla="*/ 375 h 1464"/>
                <a:gd name="T12" fmla="*/ 809 w 955"/>
                <a:gd name="T13" fmla="*/ 490 h 1464"/>
                <a:gd name="T14" fmla="*/ 851 w 955"/>
                <a:gd name="T15" fmla="*/ 626 h 1464"/>
                <a:gd name="T16" fmla="*/ 859 w 955"/>
                <a:gd name="T17" fmla="*/ 775 h 1464"/>
                <a:gd name="T18" fmla="*/ 828 w 955"/>
                <a:gd name="T19" fmla="*/ 916 h 1464"/>
                <a:gd name="T20" fmla="*/ 782 w 955"/>
                <a:gd name="T21" fmla="*/ 1039 h 1464"/>
                <a:gd name="T22" fmla="*/ 710 w 955"/>
                <a:gd name="T23" fmla="*/ 1138 h 1464"/>
                <a:gd name="T24" fmla="*/ 609 w 955"/>
                <a:gd name="T25" fmla="*/ 1233 h 1464"/>
                <a:gd name="T26" fmla="*/ 514 w 955"/>
                <a:gd name="T27" fmla="*/ 1310 h 1464"/>
                <a:gd name="T28" fmla="*/ 395 w 955"/>
                <a:gd name="T29" fmla="*/ 1356 h 1464"/>
                <a:gd name="T30" fmla="*/ 291 w 955"/>
                <a:gd name="T31" fmla="*/ 1383 h 1464"/>
                <a:gd name="T32" fmla="*/ 241 w 955"/>
                <a:gd name="T33" fmla="*/ 1464 h 1464"/>
                <a:gd name="T34" fmla="*/ 583 w 955"/>
                <a:gd name="T35" fmla="*/ 1402 h 1464"/>
                <a:gd name="T36" fmla="*/ 836 w 955"/>
                <a:gd name="T37" fmla="*/ 1197 h 1464"/>
                <a:gd name="T38" fmla="*/ 955 w 955"/>
                <a:gd name="T39" fmla="*/ 825 h 1464"/>
                <a:gd name="T40" fmla="*/ 915 w 955"/>
                <a:gd name="T41" fmla="*/ 485 h 1464"/>
                <a:gd name="T42" fmla="*/ 778 w 955"/>
                <a:gd name="T43" fmla="*/ 217 h 1464"/>
                <a:gd name="T44" fmla="*/ 400 w 955"/>
                <a:gd name="T45" fmla="*/ 40 h 1464"/>
                <a:gd name="T46" fmla="*/ 200 w 955"/>
                <a:gd name="T47" fmla="*/ 0 h 1464"/>
                <a:gd name="T48" fmla="*/ 0 w 955"/>
                <a:gd name="T49" fmla="*/ 104 h 1464"/>
                <a:gd name="T50" fmla="*/ 0 w 955"/>
                <a:gd name="T51" fmla="*/ 104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5" h="1464">
                  <a:moveTo>
                    <a:pt x="0" y="104"/>
                  </a:moveTo>
                  <a:lnTo>
                    <a:pt x="254" y="100"/>
                  </a:lnTo>
                  <a:lnTo>
                    <a:pt x="395" y="126"/>
                  </a:lnTo>
                  <a:lnTo>
                    <a:pt x="514" y="168"/>
                  </a:lnTo>
                  <a:lnTo>
                    <a:pt x="646" y="254"/>
                  </a:lnTo>
                  <a:lnTo>
                    <a:pt x="746" y="375"/>
                  </a:lnTo>
                  <a:lnTo>
                    <a:pt x="809" y="490"/>
                  </a:lnTo>
                  <a:lnTo>
                    <a:pt x="851" y="626"/>
                  </a:lnTo>
                  <a:lnTo>
                    <a:pt x="859" y="775"/>
                  </a:lnTo>
                  <a:lnTo>
                    <a:pt x="828" y="916"/>
                  </a:lnTo>
                  <a:lnTo>
                    <a:pt x="782" y="1039"/>
                  </a:lnTo>
                  <a:lnTo>
                    <a:pt x="710" y="1138"/>
                  </a:lnTo>
                  <a:lnTo>
                    <a:pt x="609" y="1233"/>
                  </a:lnTo>
                  <a:lnTo>
                    <a:pt x="514" y="1310"/>
                  </a:lnTo>
                  <a:lnTo>
                    <a:pt x="395" y="1356"/>
                  </a:lnTo>
                  <a:lnTo>
                    <a:pt x="291" y="1383"/>
                  </a:lnTo>
                  <a:lnTo>
                    <a:pt x="241" y="1464"/>
                  </a:lnTo>
                  <a:lnTo>
                    <a:pt x="583" y="1402"/>
                  </a:lnTo>
                  <a:lnTo>
                    <a:pt x="836" y="1197"/>
                  </a:lnTo>
                  <a:lnTo>
                    <a:pt x="955" y="825"/>
                  </a:lnTo>
                  <a:lnTo>
                    <a:pt x="915" y="485"/>
                  </a:lnTo>
                  <a:lnTo>
                    <a:pt x="778" y="217"/>
                  </a:lnTo>
                  <a:lnTo>
                    <a:pt x="400" y="40"/>
                  </a:lnTo>
                  <a:lnTo>
                    <a:pt x="200" y="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09" name="Freeform 573"/>
            <p:cNvSpPr>
              <a:spLocks/>
            </p:cNvSpPr>
            <p:nvPr/>
          </p:nvSpPr>
          <p:spPr bwMode="auto">
            <a:xfrm>
              <a:off x="3792" y="2792"/>
              <a:ext cx="291" cy="230"/>
            </a:xfrm>
            <a:custGeom>
              <a:avLst/>
              <a:gdLst>
                <a:gd name="T0" fmla="*/ 127 w 2034"/>
                <a:gd name="T1" fmla="*/ 1121 h 1607"/>
                <a:gd name="T2" fmla="*/ 200 w 2034"/>
                <a:gd name="T3" fmla="*/ 950 h 1607"/>
                <a:gd name="T4" fmla="*/ 1679 w 2034"/>
                <a:gd name="T5" fmla="*/ 461 h 1607"/>
                <a:gd name="T6" fmla="*/ 1630 w 2034"/>
                <a:gd name="T7" fmla="*/ 307 h 1607"/>
                <a:gd name="T8" fmla="*/ 1952 w 2034"/>
                <a:gd name="T9" fmla="*/ 198 h 1607"/>
                <a:gd name="T10" fmla="*/ 2034 w 2034"/>
                <a:gd name="T11" fmla="*/ 0 h 1607"/>
                <a:gd name="T12" fmla="*/ 1508 w 2034"/>
                <a:gd name="T13" fmla="*/ 179 h 1607"/>
                <a:gd name="T14" fmla="*/ 1562 w 2034"/>
                <a:gd name="T15" fmla="*/ 374 h 1607"/>
                <a:gd name="T16" fmla="*/ 127 w 2034"/>
                <a:gd name="T17" fmla="*/ 852 h 1607"/>
                <a:gd name="T18" fmla="*/ 0 w 2034"/>
                <a:gd name="T19" fmla="*/ 1139 h 1607"/>
                <a:gd name="T20" fmla="*/ 103 w 2034"/>
                <a:gd name="T21" fmla="*/ 1422 h 1607"/>
                <a:gd name="T22" fmla="*/ 325 w 2034"/>
                <a:gd name="T23" fmla="*/ 1607 h 1607"/>
                <a:gd name="T24" fmla="*/ 335 w 2034"/>
                <a:gd name="T25" fmla="*/ 1463 h 1607"/>
                <a:gd name="T26" fmla="*/ 182 w 2034"/>
                <a:gd name="T27" fmla="*/ 1325 h 1607"/>
                <a:gd name="T28" fmla="*/ 127 w 2034"/>
                <a:gd name="T29" fmla="*/ 1121 h 1607"/>
                <a:gd name="T30" fmla="*/ 127 w 2034"/>
                <a:gd name="T31" fmla="*/ 112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4" h="1607">
                  <a:moveTo>
                    <a:pt x="127" y="1121"/>
                  </a:moveTo>
                  <a:lnTo>
                    <a:pt x="200" y="950"/>
                  </a:lnTo>
                  <a:lnTo>
                    <a:pt x="1679" y="461"/>
                  </a:lnTo>
                  <a:lnTo>
                    <a:pt x="1630" y="307"/>
                  </a:lnTo>
                  <a:lnTo>
                    <a:pt x="1952" y="198"/>
                  </a:lnTo>
                  <a:lnTo>
                    <a:pt x="2034" y="0"/>
                  </a:lnTo>
                  <a:lnTo>
                    <a:pt x="1508" y="179"/>
                  </a:lnTo>
                  <a:lnTo>
                    <a:pt x="1562" y="374"/>
                  </a:lnTo>
                  <a:lnTo>
                    <a:pt x="127" y="852"/>
                  </a:lnTo>
                  <a:lnTo>
                    <a:pt x="0" y="1139"/>
                  </a:lnTo>
                  <a:lnTo>
                    <a:pt x="103" y="1422"/>
                  </a:lnTo>
                  <a:lnTo>
                    <a:pt x="325" y="1607"/>
                  </a:lnTo>
                  <a:lnTo>
                    <a:pt x="335" y="1463"/>
                  </a:lnTo>
                  <a:lnTo>
                    <a:pt x="182" y="1325"/>
                  </a:lnTo>
                  <a:lnTo>
                    <a:pt x="127" y="1121"/>
                  </a:lnTo>
                  <a:lnTo>
                    <a:pt x="127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10" name="Freeform 574"/>
            <p:cNvSpPr>
              <a:spLocks/>
            </p:cNvSpPr>
            <p:nvPr/>
          </p:nvSpPr>
          <p:spPr bwMode="auto">
            <a:xfrm>
              <a:off x="3833" y="2912"/>
              <a:ext cx="270" cy="110"/>
            </a:xfrm>
            <a:custGeom>
              <a:avLst/>
              <a:gdLst>
                <a:gd name="T0" fmla="*/ 0 w 1886"/>
                <a:gd name="T1" fmla="*/ 631 h 768"/>
                <a:gd name="T2" fmla="*/ 156 w 1886"/>
                <a:gd name="T3" fmla="*/ 431 h 768"/>
                <a:gd name="T4" fmla="*/ 286 w 1886"/>
                <a:gd name="T5" fmla="*/ 580 h 768"/>
                <a:gd name="T6" fmla="*/ 453 w 1886"/>
                <a:gd name="T7" fmla="*/ 318 h 768"/>
                <a:gd name="T8" fmla="*/ 580 w 1886"/>
                <a:gd name="T9" fmla="*/ 490 h 768"/>
                <a:gd name="T10" fmla="*/ 749 w 1886"/>
                <a:gd name="T11" fmla="*/ 218 h 768"/>
                <a:gd name="T12" fmla="*/ 863 w 1886"/>
                <a:gd name="T13" fmla="*/ 403 h 768"/>
                <a:gd name="T14" fmla="*/ 1024 w 1886"/>
                <a:gd name="T15" fmla="*/ 122 h 768"/>
                <a:gd name="T16" fmla="*/ 1168 w 1886"/>
                <a:gd name="T17" fmla="*/ 308 h 768"/>
                <a:gd name="T18" fmla="*/ 1334 w 1886"/>
                <a:gd name="T19" fmla="*/ 44 h 768"/>
                <a:gd name="T20" fmla="*/ 1465 w 1886"/>
                <a:gd name="T21" fmla="*/ 0 h 768"/>
                <a:gd name="T22" fmla="*/ 1529 w 1886"/>
                <a:gd name="T23" fmla="*/ 188 h 768"/>
                <a:gd name="T24" fmla="*/ 1822 w 1886"/>
                <a:gd name="T25" fmla="*/ 59 h 768"/>
                <a:gd name="T26" fmla="*/ 1886 w 1886"/>
                <a:gd name="T27" fmla="*/ 206 h 768"/>
                <a:gd name="T28" fmla="*/ 1465 w 1886"/>
                <a:gd name="T29" fmla="*/ 380 h 768"/>
                <a:gd name="T30" fmla="*/ 1391 w 1886"/>
                <a:gd name="T31" fmla="*/ 135 h 768"/>
                <a:gd name="T32" fmla="*/ 1177 w 1886"/>
                <a:gd name="T33" fmla="*/ 499 h 768"/>
                <a:gd name="T34" fmla="*/ 1028 w 1886"/>
                <a:gd name="T35" fmla="*/ 299 h 768"/>
                <a:gd name="T36" fmla="*/ 872 w 1886"/>
                <a:gd name="T37" fmla="*/ 599 h 768"/>
                <a:gd name="T38" fmla="*/ 745 w 1886"/>
                <a:gd name="T39" fmla="*/ 389 h 768"/>
                <a:gd name="T40" fmla="*/ 596 w 1886"/>
                <a:gd name="T41" fmla="*/ 663 h 768"/>
                <a:gd name="T42" fmla="*/ 470 w 1886"/>
                <a:gd name="T43" fmla="*/ 480 h 768"/>
                <a:gd name="T44" fmla="*/ 317 w 1886"/>
                <a:gd name="T45" fmla="*/ 763 h 768"/>
                <a:gd name="T46" fmla="*/ 161 w 1886"/>
                <a:gd name="T47" fmla="*/ 576 h 768"/>
                <a:gd name="T48" fmla="*/ 37 w 1886"/>
                <a:gd name="T49" fmla="*/ 768 h 768"/>
                <a:gd name="T50" fmla="*/ 0 w 1886"/>
                <a:gd name="T51" fmla="*/ 631 h 768"/>
                <a:gd name="T52" fmla="*/ 0 w 1886"/>
                <a:gd name="T53" fmla="*/ 63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6" h="768">
                  <a:moveTo>
                    <a:pt x="0" y="631"/>
                  </a:moveTo>
                  <a:lnTo>
                    <a:pt x="156" y="431"/>
                  </a:lnTo>
                  <a:lnTo>
                    <a:pt x="286" y="580"/>
                  </a:lnTo>
                  <a:lnTo>
                    <a:pt x="453" y="318"/>
                  </a:lnTo>
                  <a:lnTo>
                    <a:pt x="580" y="490"/>
                  </a:lnTo>
                  <a:lnTo>
                    <a:pt x="749" y="218"/>
                  </a:lnTo>
                  <a:lnTo>
                    <a:pt x="863" y="403"/>
                  </a:lnTo>
                  <a:lnTo>
                    <a:pt x="1024" y="122"/>
                  </a:lnTo>
                  <a:lnTo>
                    <a:pt x="1168" y="308"/>
                  </a:lnTo>
                  <a:lnTo>
                    <a:pt x="1334" y="44"/>
                  </a:lnTo>
                  <a:lnTo>
                    <a:pt x="1465" y="0"/>
                  </a:lnTo>
                  <a:lnTo>
                    <a:pt x="1529" y="188"/>
                  </a:lnTo>
                  <a:lnTo>
                    <a:pt x="1822" y="59"/>
                  </a:lnTo>
                  <a:lnTo>
                    <a:pt x="1886" y="206"/>
                  </a:lnTo>
                  <a:lnTo>
                    <a:pt x="1465" y="380"/>
                  </a:lnTo>
                  <a:lnTo>
                    <a:pt x="1391" y="135"/>
                  </a:lnTo>
                  <a:lnTo>
                    <a:pt x="1177" y="499"/>
                  </a:lnTo>
                  <a:lnTo>
                    <a:pt x="1028" y="299"/>
                  </a:lnTo>
                  <a:lnTo>
                    <a:pt x="872" y="599"/>
                  </a:lnTo>
                  <a:lnTo>
                    <a:pt x="745" y="389"/>
                  </a:lnTo>
                  <a:lnTo>
                    <a:pt x="596" y="663"/>
                  </a:lnTo>
                  <a:lnTo>
                    <a:pt x="470" y="480"/>
                  </a:lnTo>
                  <a:lnTo>
                    <a:pt x="317" y="763"/>
                  </a:lnTo>
                  <a:lnTo>
                    <a:pt x="161" y="576"/>
                  </a:lnTo>
                  <a:lnTo>
                    <a:pt x="37" y="768"/>
                  </a:lnTo>
                  <a:lnTo>
                    <a:pt x="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11" name="Freeform 575"/>
            <p:cNvSpPr>
              <a:spLocks/>
            </p:cNvSpPr>
            <p:nvPr/>
          </p:nvSpPr>
          <p:spPr bwMode="auto">
            <a:xfrm>
              <a:off x="4057" y="2735"/>
              <a:ext cx="212" cy="232"/>
            </a:xfrm>
            <a:custGeom>
              <a:avLst/>
              <a:gdLst>
                <a:gd name="T0" fmla="*/ 197 w 1482"/>
                <a:gd name="T1" fmla="*/ 1445 h 1621"/>
                <a:gd name="T2" fmla="*/ 343 w 1482"/>
                <a:gd name="T3" fmla="*/ 1530 h 1621"/>
                <a:gd name="T4" fmla="*/ 526 w 1482"/>
                <a:gd name="T5" fmla="*/ 1601 h 1621"/>
                <a:gd name="T6" fmla="*/ 720 w 1482"/>
                <a:gd name="T7" fmla="*/ 1621 h 1621"/>
                <a:gd name="T8" fmla="*/ 913 w 1482"/>
                <a:gd name="T9" fmla="*/ 1593 h 1621"/>
                <a:gd name="T10" fmla="*/ 1094 w 1482"/>
                <a:gd name="T11" fmla="*/ 1514 h 1621"/>
                <a:gd name="T12" fmla="*/ 1249 w 1482"/>
                <a:gd name="T13" fmla="*/ 1391 h 1621"/>
                <a:gd name="T14" fmla="*/ 1370 w 1482"/>
                <a:gd name="T15" fmla="*/ 1230 h 1621"/>
                <a:gd name="T16" fmla="*/ 1450 w 1482"/>
                <a:gd name="T17" fmla="*/ 1046 h 1621"/>
                <a:gd name="T18" fmla="*/ 1482 w 1482"/>
                <a:gd name="T19" fmla="*/ 845 h 1621"/>
                <a:gd name="T20" fmla="*/ 1465 w 1482"/>
                <a:gd name="T21" fmla="*/ 643 h 1621"/>
                <a:gd name="T22" fmla="*/ 1401 w 1482"/>
                <a:gd name="T23" fmla="*/ 450 h 1621"/>
                <a:gd name="T24" fmla="*/ 1293 w 1482"/>
                <a:gd name="T25" fmla="*/ 281 h 1621"/>
                <a:gd name="T26" fmla="*/ 1148 w 1482"/>
                <a:gd name="T27" fmla="*/ 145 h 1621"/>
                <a:gd name="T28" fmla="*/ 975 w 1482"/>
                <a:gd name="T29" fmla="*/ 51 h 1621"/>
                <a:gd name="T30" fmla="*/ 785 w 1482"/>
                <a:gd name="T31" fmla="*/ 4 h 1621"/>
                <a:gd name="T32" fmla="*/ 590 w 1482"/>
                <a:gd name="T33" fmla="*/ 9 h 1621"/>
                <a:gd name="T34" fmla="*/ 402 w 1482"/>
                <a:gd name="T35" fmla="*/ 64 h 1621"/>
                <a:gd name="T36" fmla="*/ 233 w 1482"/>
                <a:gd name="T37" fmla="*/ 165 h 1621"/>
                <a:gd name="T38" fmla="*/ 94 w 1482"/>
                <a:gd name="T39" fmla="*/ 308 h 1621"/>
                <a:gd name="T40" fmla="*/ 0 w 1482"/>
                <a:gd name="T41" fmla="*/ 465 h 1621"/>
                <a:gd name="T42" fmla="*/ 192 w 1482"/>
                <a:gd name="T43" fmla="*/ 404 h 1621"/>
                <a:gd name="T44" fmla="*/ 305 w 1482"/>
                <a:gd name="T45" fmla="*/ 283 h 1621"/>
                <a:gd name="T46" fmla="*/ 441 w 1482"/>
                <a:gd name="T47" fmla="*/ 196 h 1621"/>
                <a:gd name="T48" fmla="*/ 597 w 1482"/>
                <a:gd name="T49" fmla="*/ 146 h 1621"/>
                <a:gd name="T50" fmla="*/ 758 w 1482"/>
                <a:gd name="T51" fmla="*/ 138 h 1621"/>
                <a:gd name="T52" fmla="*/ 915 w 1482"/>
                <a:gd name="T53" fmla="*/ 172 h 1621"/>
                <a:gd name="T54" fmla="*/ 1060 w 1482"/>
                <a:gd name="T55" fmla="*/ 246 h 1621"/>
                <a:gd name="T56" fmla="*/ 1183 w 1482"/>
                <a:gd name="T57" fmla="*/ 356 h 1621"/>
                <a:gd name="T58" fmla="*/ 1276 w 1482"/>
                <a:gd name="T59" fmla="*/ 493 h 1621"/>
                <a:gd name="T60" fmla="*/ 1333 w 1482"/>
                <a:gd name="T61" fmla="*/ 650 h 1621"/>
                <a:gd name="T62" fmla="*/ 1351 w 1482"/>
                <a:gd name="T63" fmla="*/ 817 h 1621"/>
                <a:gd name="T64" fmla="*/ 1328 w 1482"/>
                <a:gd name="T65" fmla="*/ 984 h 1621"/>
                <a:gd name="T66" fmla="*/ 1266 w 1482"/>
                <a:gd name="T67" fmla="*/ 1139 h 1621"/>
                <a:gd name="T68" fmla="*/ 1169 w 1482"/>
                <a:gd name="T69" fmla="*/ 1274 h 1621"/>
                <a:gd name="T70" fmla="*/ 1043 w 1482"/>
                <a:gd name="T71" fmla="*/ 1379 h 1621"/>
                <a:gd name="T72" fmla="*/ 895 w 1482"/>
                <a:gd name="T73" fmla="*/ 1448 h 1621"/>
                <a:gd name="T74" fmla="*/ 737 w 1482"/>
                <a:gd name="T75" fmla="*/ 1476 h 1621"/>
                <a:gd name="T76" fmla="*/ 576 w 1482"/>
                <a:gd name="T77" fmla="*/ 1463 h 1621"/>
                <a:gd name="T78" fmla="*/ 423 w 1482"/>
                <a:gd name="T79" fmla="*/ 1409 h 1621"/>
                <a:gd name="T80" fmla="*/ 288 w 1482"/>
                <a:gd name="T81" fmla="*/ 1317 h 1621"/>
                <a:gd name="T82" fmla="*/ 125 w 1482"/>
                <a:gd name="T83" fmla="*/ 137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2" h="1621">
                  <a:moveTo>
                    <a:pt x="125" y="1378"/>
                  </a:moveTo>
                  <a:lnTo>
                    <a:pt x="197" y="1445"/>
                  </a:lnTo>
                  <a:lnTo>
                    <a:pt x="259" y="1478"/>
                  </a:lnTo>
                  <a:lnTo>
                    <a:pt x="343" y="1530"/>
                  </a:lnTo>
                  <a:lnTo>
                    <a:pt x="433" y="1571"/>
                  </a:lnTo>
                  <a:lnTo>
                    <a:pt x="526" y="1601"/>
                  </a:lnTo>
                  <a:lnTo>
                    <a:pt x="622" y="1618"/>
                  </a:lnTo>
                  <a:lnTo>
                    <a:pt x="720" y="1621"/>
                  </a:lnTo>
                  <a:lnTo>
                    <a:pt x="817" y="1614"/>
                  </a:lnTo>
                  <a:lnTo>
                    <a:pt x="913" y="1593"/>
                  </a:lnTo>
                  <a:lnTo>
                    <a:pt x="1006" y="1559"/>
                  </a:lnTo>
                  <a:lnTo>
                    <a:pt x="1094" y="1514"/>
                  </a:lnTo>
                  <a:lnTo>
                    <a:pt x="1175" y="1457"/>
                  </a:lnTo>
                  <a:lnTo>
                    <a:pt x="1249" y="1391"/>
                  </a:lnTo>
                  <a:lnTo>
                    <a:pt x="1314" y="1314"/>
                  </a:lnTo>
                  <a:lnTo>
                    <a:pt x="1370" y="1230"/>
                  </a:lnTo>
                  <a:lnTo>
                    <a:pt x="1415" y="1140"/>
                  </a:lnTo>
                  <a:lnTo>
                    <a:pt x="1450" y="1046"/>
                  </a:lnTo>
                  <a:lnTo>
                    <a:pt x="1472" y="946"/>
                  </a:lnTo>
                  <a:lnTo>
                    <a:pt x="1482" y="845"/>
                  </a:lnTo>
                  <a:lnTo>
                    <a:pt x="1480" y="743"/>
                  </a:lnTo>
                  <a:lnTo>
                    <a:pt x="1465" y="643"/>
                  </a:lnTo>
                  <a:lnTo>
                    <a:pt x="1439" y="544"/>
                  </a:lnTo>
                  <a:lnTo>
                    <a:pt x="1401" y="450"/>
                  </a:lnTo>
                  <a:lnTo>
                    <a:pt x="1352" y="362"/>
                  </a:lnTo>
                  <a:lnTo>
                    <a:pt x="1293" y="281"/>
                  </a:lnTo>
                  <a:lnTo>
                    <a:pt x="1224" y="208"/>
                  </a:lnTo>
                  <a:lnTo>
                    <a:pt x="1148" y="145"/>
                  </a:lnTo>
                  <a:lnTo>
                    <a:pt x="1064" y="92"/>
                  </a:lnTo>
                  <a:lnTo>
                    <a:pt x="975" y="51"/>
                  </a:lnTo>
                  <a:lnTo>
                    <a:pt x="881" y="22"/>
                  </a:lnTo>
                  <a:lnTo>
                    <a:pt x="785" y="4"/>
                  </a:lnTo>
                  <a:lnTo>
                    <a:pt x="687" y="0"/>
                  </a:lnTo>
                  <a:lnTo>
                    <a:pt x="590" y="9"/>
                  </a:lnTo>
                  <a:lnTo>
                    <a:pt x="494" y="30"/>
                  </a:lnTo>
                  <a:lnTo>
                    <a:pt x="402" y="64"/>
                  </a:lnTo>
                  <a:lnTo>
                    <a:pt x="315" y="109"/>
                  </a:lnTo>
                  <a:lnTo>
                    <a:pt x="233" y="165"/>
                  </a:lnTo>
                  <a:lnTo>
                    <a:pt x="159" y="232"/>
                  </a:lnTo>
                  <a:lnTo>
                    <a:pt x="94" y="308"/>
                  </a:lnTo>
                  <a:lnTo>
                    <a:pt x="38" y="391"/>
                  </a:lnTo>
                  <a:lnTo>
                    <a:pt x="0" y="465"/>
                  </a:lnTo>
                  <a:lnTo>
                    <a:pt x="147" y="475"/>
                  </a:lnTo>
                  <a:lnTo>
                    <a:pt x="192" y="404"/>
                  </a:lnTo>
                  <a:lnTo>
                    <a:pt x="244" y="341"/>
                  </a:lnTo>
                  <a:lnTo>
                    <a:pt x="305" y="283"/>
                  </a:lnTo>
                  <a:lnTo>
                    <a:pt x="371" y="235"/>
                  </a:lnTo>
                  <a:lnTo>
                    <a:pt x="441" y="196"/>
                  </a:lnTo>
                  <a:lnTo>
                    <a:pt x="517" y="166"/>
                  </a:lnTo>
                  <a:lnTo>
                    <a:pt x="597" y="146"/>
                  </a:lnTo>
                  <a:lnTo>
                    <a:pt x="676" y="137"/>
                  </a:lnTo>
                  <a:lnTo>
                    <a:pt x="758" y="138"/>
                  </a:lnTo>
                  <a:lnTo>
                    <a:pt x="838" y="150"/>
                  </a:lnTo>
                  <a:lnTo>
                    <a:pt x="915" y="172"/>
                  </a:lnTo>
                  <a:lnTo>
                    <a:pt x="990" y="204"/>
                  </a:lnTo>
                  <a:lnTo>
                    <a:pt x="1060" y="246"/>
                  </a:lnTo>
                  <a:lnTo>
                    <a:pt x="1125" y="298"/>
                  </a:lnTo>
                  <a:lnTo>
                    <a:pt x="1183" y="356"/>
                  </a:lnTo>
                  <a:lnTo>
                    <a:pt x="1234" y="421"/>
                  </a:lnTo>
                  <a:lnTo>
                    <a:pt x="1276" y="493"/>
                  </a:lnTo>
                  <a:lnTo>
                    <a:pt x="1309" y="570"/>
                  </a:lnTo>
                  <a:lnTo>
                    <a:pt x="1333" y="650"/>
                  </a:lnTo>
                  <a:lnTo>
                    <a:pt x="1346" y="734"/>
                  </a:lnTo>
                  <a:lnTo>
                    <a:pt x="1351" y="817"/>
                  </a:lnTo>
                  <a:lnTo>
                    <a:pt x="1344" y="902"/>
                  </a:lnTo>
                  <a:lnTo>
                    <a:pt x="1328" y="984"/>
                  </a:lnTo>
                  <a:lnTo>
                    <a:pt x="1301" y="1063"/>
                  </a:lnTo>
                  <a:lnTo>
                    <a:pt x="1266" y="1139"/>
                  </a:lnTo>
                  <a:lnTo>
                    <a:pt x="1222" y="1209"/>
                  </a:lnTo>
                  <a:lnTo>
                    <a:pt x="1169" y="1274"/>
                  </a:lnTo>
                  <a:lnTo>
                    <a:pt x="1109" y="1330"/>
                  </a:lnTo>
                  <a:lnTo>
                    <a:pt x="1043" y="1379"/>
                  </a:lnTo>
                  <a:lnTo>
                    <a:pt x="972" y="1418"/>
                  </a:lnTo>
                  <a:lnTo>
                    <a:pt x="895" y="1448"/>
                  </a:lnTo>
                  <a:lnTo>
                    <a:pt x="817" y="1468"/>
                  </a:lnTo>
                  <a:lnTo>
                    <a:pt x="737" y="1476"/>
                  </a:lnTo>
                  <a:lnTo>
                    <a:pt x="656" y="1476"/>
                  </a:lnTo>
                  <a:lnTo>
                    <a:pt x="576" y="1463"/>
                  </a:lnTo>
                  <a:lnTo>
                    <a:pt x="498" y="1441"/>
                  </a:lnTo>
                  <a:lnTo>
                    <a:pt x="423" y="1409"/>
                  </a:lnTo>
                  <a:lnTo>
                    <a:pt x="353" y="1368"/>
                  </a:lnTo>
                  <a:lnTo>
                    <a:pt x="288" y="1317"/>
                  </a:lnTo>
                  <a:lnTo>
                    <a:pt x="254" y="1298"/>
                  </a:lnTo>
                  <a:lnTo>
                    <a:pt x="125" y="1378"/>
                  </a:lnTo>
                  <a:lnTo>
                    <a:pt x="125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12" name="Freeform 576"/>
            <p:cNvSpPr>
              <a:spLocks/>
            </p:cNvSpPr>
            <p:nvPr/>
          </p:nvSpPr>
          <p:spPr bwMode="auto">
            <a:xfrm>
              <a:off x="3816" y="2863"/>
              <a:ext cx="240" cy="121"/>
            </a:xfrm>
            <a:custGeom>
              <a:avLst/>
              <a:gdLst>
                <a:gd name="T0" fmla="*/ 0 w 1676"/>
                <a:gd name="T1" fmla="*/ 638 h 843"/>
                <a:gd name="T2" fmla="*/ 64 w 1676"/>
                <a:gd name="T3" fmla="*/ 528 h 843"/>
                <a:gd name="T4" fmla="*/ 1622 w 1676"/>
                <a:gd name="T5" fmla="*/ 0 h 843"/>
                <a:gd name="T6" fmla="*/ 1676 w 1676"/>
                <a:gd name="T7" fmla="*/ 216 h 843"/>
                <a:gd name="T8" fmla="*/ 1414 w 1676"/>
                <a:gd name="T9" fmla="*/ 310 h 843"/>
                <a:gd name="T10" fmla="*/ 1281 w 1676"/>
                <a:gd name="T11" fmla="*/ 534 h 843"/>
                <a:gd name="T12" fmla="*/ 1147 w 1676"/>
                <a:gd name="T13" fmla="*/ 386 h 843"/>
                <a:gd name="T14" fmla="*/ 991 w 1676"/>
                <a:gd name="T15" fmla="*/ 638 h 843"/>
                <a:gd name="T16" fmla="*/ 877 w 1676"/>
                <a:gd name="T17" fmla="*/ 474 h 843"/>
                <a:gd name="T18" fmla="*/ 696 w 1676"/>
                <a:gd name="T19" fmla="*/ 718 h 843"/>
                <a:gd name="T20" fmla="*/ 564 w 1676"/>
                <a:gd name="T21" fmla="*/ 563 h 843"/>
                <a:gd name="T22" fmla="*/ 399 w 1676"/>
                <a:gd name="T23" fmla="*/ 818 h 843"/>
                <a:gd name="T24" fmla="*/ 258 w 1676"/>
                <a:gd name="T25" fmla="*/ 663 h 843"/>
                <a:gd name="T26" fmla="*/ 136 w 1676"/>
                <a:gd name="T27" fmla="*/ 843 h 843"/>
                <a:gd name="T28" fmla="*/ 15 w 1676"/>
                <a:gd name="T29" fmla="*/ 713 h 843"/>
                <a:gd name="T30" fmla="*/ 1430 w 1676"/>
                <a:gd name="T31" fmla="*/ 232 h 843"/>
                <a:gd name="T32" fmla="*/ 1524 w 1676"/>
                <a:gd name="T33" fmla="*/ 99 h 843"/>
                <a:gd name="T34" fmla="*/ 0 w 1676"/>
                <a:gd name="T35" fmla="*/ 638 h 843"/>
                <a:gd name="T36" fmla="*/ 0 w 1676"/>
                <a:gd name="T37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6" h="843">
                  <a:moveTo>
                    <a:pt x="0" y="638"/>
                  </a:moveTo>
                  <a:lnTo>
                    <a:pt x="64" y="528"/>
                  </a:lnTo>
                  <a:lnTo>
                    <a:pt x="1622" y="0"/>
                  </a:lnTo>
                  <a:lnTo>
                    <a:pt x="1676" y="216"/>
                  </a:lnTo>
                  <a:lnTo>
                    <a:pt x="1414" y="310"/>
                  </a:lnTo>
                  <a:lnTo>
                    <a:pt x="1281" y="534"/>
                  </a:lnTo>
                  <a:lnTo>
                    <a:pt x="1147" y="386"/>
                  </a:lnTo>
                  <a:lnTo>
                    <a:pt x="991" y="638"/>
                  </a:lnTo>
                  <a:lnTo>
                    <a:pt x="877" y="474"/>
                  </a:lnTo>
                  <a:lnTo>
                    <a:pt x="696" y="718"/>
                  </a:lnTo>
                  <a:lnTo>
                    <a:pt x="564" y="563"/>
                  </a:lnTo>
                  <a:lnTo>
                    <a:pt x="399" y="818"/>
                  </a:lnTo>
                  <a:lnTo>
                    <a:pt x="258" y="663"/>
                  </a:lnTo>
                  <a:lnTo>
                    <a:pt x="136" y="843"/>
                  </a:lnTo>
                  <a:lnTo>
                    <a:pt x="15" y="713"/>
                  </a:lnTo>
                  <a:lnTo>
                    <a:pt x="1430" y="232"/>
                  </a:lnTo>
                  <a:lnTo>
                    <a:pt x="1524" y="99"/>
                  </a:lnTo>
                  <a:lnTo>
                    <a:pt x="0" y="63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13" name="Freeform 577"/>
            <p:cNvSpPr>
              <a:spLocks/>
            </p:cNvSpPr>
            <p:nvPr/>
          </p:nvSpPr>
          <p:spPr bwMode="auto">
            <a:xfrm>
              <a:off x="4078" y="2765"/>
              <a:ext cx="157" cy="167"/>
            </a:xfrm>
            <a:custGeom>
              <a:avLst/>
              <a:gdLst>
                <a:gd name="T0" fmla="*/ 1078 w 1102"/>
                <a:gd name="T1" fmla="*/ 412 h 1168"/>
                <a:gd name="T2" fmla="*/ 1102 w 1102"/>
                <a:gd name="T3" fmla="*/ 556 h 1168"/>
                <a:gd name="T4" fmla="*/ 1091 w 1102"/>
                <a:gd name="T5" fmla="*/ 701 h 1168"/>
                <a:gd name="T6" fmla="*/ 1046 w 1102"/>
                <a:gd name="T7" fmla="*/ 840 h 1168"/>
                <a:gd name="T8" fmla="*/ 969 w 1102"/>
                <a:gd name="T9" fmla="*/ 962 h 1168"/>
                <a:gd name="T10" fmla="*/ 865 w 1102"/>
                <a:gd name="T11" fmla="*/ 1061 h 1168"/>
                <a:gd name="T12" fmla="*/ 741 w 1102"/>
                <a:gd name="T13" fmla="*/ 1129 h 1168"/>
                <a:gd name="T14" fmla="*/ 605 w 1102"/>
                <a:gd name="T15" fmla="*/ 1163 h 1168"/>
                <a:gd name="T16" fmla="*/ 464 w 1102"/>
                <a:gd name="T17" fmla="*/ 1162 h 1168"/>
                <a:gd name="T18" fmla="*/ 328 w 1102"/>
                <a:gd name="T19" fmla="*/ 1124 h 1168"/>
                <a:gd name="T20" fmla="*/ 153 w 1102"/>
                <a:gd name="T21" fmla="*/ 1003 h 1168"/>
                <a:gd name="T22" fmla="*/ 19 w 1102"/>
                <a:gd name="T23" fmla="*/ 812 h 1168"/>
                <a:gd name="T24" fmla="*/ 0 w 1102"/>
                <a:gd name="T25" fmla="*/ 560 h 1168"/>
                <a:gd name="T26" fmla="*/ 31 w 1102"/>
                <a:gd name="T27" fmla="*/ 356 h 1168"/>
                <a:gd name="T28" fmla="*/ 126 w 1102"/>
                <a:gd name="T29" fmla="*/ 181 h 1168"/>
                <a:gd name="T30" fmla="*/ 280 w 1102"/>
                <a:gd name="T31" fmla="*/ 68 h 1168"/>
                <a:gd name="T32" fmla="*/ 411 w 1102"/>
                <a:gd name="T33" fmla="*/ 16 h 1168"/>
                <a:gd name="T34" fmla="*/ 551 w 1102"/>
                <a:gd name="T35" fmla="*/ 0 h 1168"/>
                <a:gd name="T36" fmla="*/ 690 w 1102"/>
                <a:gd name="T37" fmla="*/ 21 h 1168"/>
                <a:gd name="T38" fmla="*/ 820 w 1102"/>
                <a:gd name="T39" fmla="*/ 76 h 1168"/>
                <a:gd name="T40" fmla="*/ 932 w 1102"/>
                <a:gd name="T41" fmla="*/ 164 h 1168"/>
                <a:gd name="T42" fmla="*/ 1021 w 1102"/>
                <a:gd name="T43" fmla="*/ 278 h 1168"/>
                <a:gd name="T44" fmla="*/ 884 w 1102"/>
                <a:gd name="T45" fmla="*/ 374 h 1168"/>
                <a:gd name="T46" fmla="*/ 849 w 1102"/>
                <a:gd name="T47" fmla="*/ 338 h 1168"/>
                <a:gd name="T48" fmla="*/ 806 w 1102"/>
                <a:gd name="T49" fmla="*/ 314 h 1168"/>
                <a:gd name="T50" fmla="*/ 758 w 1102"/>
                <a:gd name="T51" fmla="*/ 301 h 1168"/>
                <a:gd name="T52" fmla="*/ 710 w 1102"/>
                <a:gd name="T53" fmla="*/ 300 h 1168"/>
                <a:gd name="T54" fmla="*/ 662 w 1102"/>
                <a:gd name="T55" fmla="*/ 313 h 1168"/>
                <a:gd name="T56" fmla="*/ 618 w 1102"/>
                <a:gd name="T57" fmla="*/ 337 h 1168"/>
                <a:gd name="T58" fmla="*/ 583 w 1102"/>
                <a:gd name="T59" fmla="*/ 371 h 1168"/>
                <a:gd name="T60" fmla="*/ 557 w 1102"/>
                <a:gd name="T61" fmla="*/ 415 h 1168"/>
                <a:gd name="T62" fmla="*/ 541 w 1102"/>
                <a:gd name="T63" fmla="*/ 464 h 1168"/>
                <a:gd name="T64" fmla="*/ 538 w 1102"/>
                <a:gd name="T65" fmla="*/ 514 h 1168"/>
                <a:gd name="T66" fmla="*/ 547 w 1102"/>
                <a:gd name="T67" fmla="*/ 565 h 1168"/>
                <a:gd name="T68" fmla="*/ 568 w 1102"/>
                <a:gd name="T69" fmla="*/ 611 h 1168"/>
                <a:gd name="T70" fmla="*/ 598 w 1102"/>
                <a:gd name="T71" fmla="*/ 650 h 1168"/>
                <a:gd name="T72" fmla="*/ 637 w 1102"/>
                <a:gd name="T73" fmla="*/ 680 h 1168"/>
                <a:gd name="T74" fmla="*/ 683 w 1102"/>
                <a:gd name="T75" fmla="*/ 700 h 1168"/>
                <a:gd name="T76" fmla="*/ 732 w 1102"/>
                <a:gd name="T77" fmla="*/ 706 h 1168"/>
                <a:gd name="T78" fmla="*/ 780 w 1102"/>
                <a:gd name="T79" fmla="*/ 700 h 1168"/>
                <a:gd name="T80" fmla="*/ 827 w 1102"/>
                <a:gd name="T81" fmla="*/ 681 h 1168"/>
                <a:gd name="T82" fmla="*/ 865 w 1102"/>
                <a:gd name="T83" fmla="*/ 651 h 1168"/>
                <a:gd name="T84" fmla="*/ 897 w 1102"/>
                <a:gd name="T85" fmla="*/ 613 h 1168"/>
                <a:gd name="T86" fmla="*/ 918 w 1102"/>
                <a:gd name="T87" fmla="*/ 567 h 1168"/>
                <a:gd name="T88" fmla="*/ 928 w 1102"/>
                <a:gd name="T89" fmla="*/ 516 h 1168"/>
                <a:gd name="T90" fmla="*/ 925 w 1102"/>
                <a:gd name="T91" fmla="*/ 466 h 1168"/>
                <a:gd name="T92" fmla="*/ 910 w 1102"/>
                <a:gd name="T93" fmla="*/ 416 h 1168"/>
                <a:gd name="T94" fmla="*/ 1056 w 1102"/>
                <a:gd name="T95" fmla="*/ 35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2" h="1168">
                  <a:moveTo>
                    <a:pt x="1056" y="353"/>
                  </a:moveTo>
                  <a:lnTo>
                    <a:pt x="1078" y="412"/>
                  </a:lnTo>
                  <a:lnTo>
                    <a:pt x="1095" y="483"/>
                  </a:lnTo>
                  <a:lnTo>
                    <a:pt x="1102" y="556"/>
                  </a:lnTo>
                  <a:lnTo>
                    <a:pt x="1101" y="629"/>
                  </a:lnTo>
                  <a:lnTo>
                    <a:pt x="1091" y="701"/>
                  </a:lnTo>
                  <a:lnTo>
                    <a:pt x="1072" y="772"/>
                  </a:lnTo>
                  <a:lnTo>
                    <a:pt x="1046" y="840"/>
                  </a:lnTo>
                  <a:lnTo>
                    <a:pt x="1011" y="904"/>
                  </a:lnTo>
                  <a:lnTo>
                    <a:pt x="969" y="962"/>
                  </a:lnTo>
                  <a:lnTo>
                    <a:pt x="920" y="1015"/>
                  </a:lnTo>
                  <a:lnTo>
                    <a:pt x="865" y="1061"/>
                  </a:lnTo>
                  <a:lnTo>
                    <a:pt x="805" y="1100"/>
                  </a:lnTo>
                  <a:lnTo>
                    <a:pt x="741" y="1129"/>
                  </a:lnTo>
                  <a:lnTo>
                    <a:pt x="673" y="1151"/>
                  </a:lnTo>
                  <a:lnTo>
                    <a:pt x="605" y="1163"/>
                  </a:lnTo>
                  <a:lnTo>
                    <a:pt x="533" y="1168"/>
                  </a:lnTo>
                  <a:lnTo>
                    <a:pt x="464" y="1162"/>
                  </a:lnTo>
                  <a:lnTo>
                    <a:pt x="396" y="1147"/>
                  </a:lnTo>
                  <a:lnTo>
                    <a:pt x="328" y="1124"/>
                  </a:lnTo>
                  <a:lnTo>
                    <a:pt x="586" y="971"/>
                  </a:lnTo>
                  <a:lnTo>
                    <a:pt x="153" y="1003"/>
                  </a:lnTo>
                  <a:lnTo>
                    <a:pt x="444" y="782"/>
                  </a:lnTo>
                  <a:lnTo>
                    <a:pt x="19" y="812"/>
                  </a:lnTo>
                  <a:lnTo>
                    <a:pt x="358" y="566"/>
                  </a:lnTo>
                  <a:lnTo>
                    <a:pt x="0" y="560"/>
                  </a:lnTo>
                  <a:lnTo>
                    <a:pt x="338" y="366"/>
                  </a:lnTo>
                  <a:lnTo>
                    <a:pt x="31" y="356"/>
                  </a:lnTo>
                  <a:lnTo>
                    <a:pt x="368" y="186"/>
                  </a:lnTo>
                  <a:lnTo>
                    <a:pt x="126" y="181"/>
                  </a:lnTo>
                  <a:lnTo>
                    <a:pt x="219" y="107"/>
                  </a:lnTo>
                  <a:lnTo>
                    <a:pt x="280" y="68"/>
                  </a:lnTo>
                  <a:lnTo>
                    <a:pt x="344" y="37"/>
                  </a:lnTo>
                  <a:lnTo>
                    <a:pt x="411" y="16"/>
                  </a:lnTo>
                  <a:lnTo>
                    <a:pt x="481" y="3"/>
                  </a:lnTo>
                  <a:lnTo>
                    <a:pt x="551" y="0"/>
                  </a:lnTo>
                  <a:lnTo>
                    <a:pt x="621" y="5"/>
                  </a:lnTo>
                  <a:lnTo>
                    <a:pt x="690" y="21"/>
                  </a:lnTo>
                  <a:lnTo>
                    <a:pt x="756" y="44"/>
                  </a:lnTo>
                  <a:lnTo>
                    <a:pt x="820" y="76"/>
                  </a:lnTo>
                  <a:lnTo>
                    <a:pt x="878" y="116"/>
                  </a:lnTo>
                  <a:lnTo>
                    <a:pt x="932" y="164"/>
                  </a:lnTo>
                  <a:lnTo>
                    <a:pt x="980" y="219"/>
                  </a:lnTo>
                  <a:lnTo>
                    <a:pt x="1021" y="278"/>
                  </a:lnTo>
                  <a:lnTo>
                    <a:pt x="898" y="394"/>
                  </a:lnTo>
                  <a:lnTo>
                    <a:pt x="884" y="374"/>
                  </a:lnTo>
                  <a:lnTo>
                    <a:pt x="867" y="355"/>
                  </a:lnTo>
                  <a:lnTo>
                    <a:pt x="849" y="338"/>
                  </a:lnTo>
                  <a:lnTo>
                    <a:pt x="828" y="325"/>
                  </a:lnTo>
                  <a:lnTo>
                    <a:pt x="806" y="314"/>
                  </a:lnTo>
                  <a:lnTo>
                    <a:pt x="783" y="306"/>
                  </a:lnTo>
                  <a:lnTo>
                    <a:pt x="758" y="301"/>
                  </a:lnTo>
                  <a:lnTo>
                    <a:pt x="734" y="299"/>
                  </a:lnTo>
                  <a:lnTo>
                    <a:pt x="710" y="300"/>
                  </a:lnTo>
                  <a:lnTo>
                    <a:pt x="686" y="305"/>
                  </a:lnTo>
                  <a:lnTo>
                    <a:pt x="662" y="313"/>
                  </a:lnTo>
                  <a:lnTo>
                    <a:pt x="640" y="324"/>
                  </a:lnTo>
                  <a:lnTo>
                    <a:pt x="618" y="337"/>
                  </a:lnTo>
                  <a:lnTo>
                    <a:pt x="600" y="354"/>
                  </a:lnTo>
                  <a:lnTo>
                    <a:pt x="583" y="371"/>
                  </a:lnTo>
                  <a:lnTo>
                    <a:pt x="569" y="392"/>
                  </a:lnTo>
                  <a:lnTo>
                    <a:pt x="557" y="415"/>
                  </a:lnTo>
                  <a:lnTo>
                    <a:pt x="547" y="438"/>
                  </a:lnTo>
                  <a:lnTo>
                    <a:pt x="541" y="464"/>
                  </a:lnTo>
                  <a:lnTo>
                    <a:pt x="538" y="489"/>
                  </a:lnTo>
                  <a:lnTo>
                    <a:pt x="538" y="514"/>
                  </a:lnTo>
                  <a:lnTo>
                    <a:pt x="540" y="539"/>
                  </a:lnTo>
                  <a:lnTo>
                    <a:pt x="547" y="565"/>
                  </a:lnTo>
                  <a:lnTo>
                    <a:pt x="555" y="588"/>
                  </a:lnTo>
                  <a:lnTo>
                    <a:pt x="568" y="611"/>
                  </a:lnTo>
                  <a:lnTo>
                    <a:pt x="582" y="632"/>
                  </a:lnTo>
                  <a:lnTo>
                    <a:pt x="598" y="650"/>
                  </a:lnTo>
                  <a:lnTo>
                    <a:pt x="617" y="667"/>
                  </a:lnTo>
                  <a:lnTo>
                    <a:pt x="637" y="680"/>
                  </a:lnTo>
                  <a:lnTo>
                    <a:pt x="659" y="691"/>
                  </a:lnTo>
                  <a:lnTo>
                    <a:pt x="683" y="700"/>
                  </a:lnTo>
                  <a:lnTo>
                    <a:pt x="708" y="704"/>
                  </a:lnTo>
                  <a:lnTo>
                    <a:pt x="732" y="706"/>
                  </a:lnTo>
                  <a:lnTo>
                    <a:pt x="756" y="704"/>
                  </a:lnTo>
                  <a:lnTo>
                    <a:pt x="780" y="700"/>
                  </a:lnTo>
                  <a:lnTo>
                    <a:pt x="804" y="692"/>
                  </a:lnTo>
                  <a:lnTo>
                    <a:pt x="827" y="681"/>
                  </a:lnTo>
                  <a:lnTo>
                    <a:pt x="847" y="668"/>
                  </a:lnTo>
                  <a:lnTo>
                    <a:pt x="865" y="651"/>
                  </a:lnTo>
                  <a:lnTo>
                    <a:pt x="883" y="633"/>
                  </a:lnTo>
                  <a:lnTo>
                    <a:pt x="897" y="613"/>
                  </a:lnTo>
                  <a:lnTo>
                    <a:pt x="909" y="590"/>
                  </a:lnTo>
                  <a:lnTo>
                    <a:pt x="918" y="567"/>
                  </a:lnTo>
                  <a:lnTo>
                    <a:pt x="925" y="542"/>
                  </a:lnTo>
                  <a:lnTo>
                    <a:pt x="928" y="516"/>
                  </a:lnTo>
                  <a:lnTo>
                    <a:pt x="928" y="491"/>
                  </a:lnTo>
                  <a:lnTo>
                    <a:pt x="925" y="466"/>
                  </a:lnTo>
                  <a:lnTo>
                    <a:pt x="919" y="441"/>
                  </a:lnTo>
                  <a:lnTo>
                    <a:pt x="910" y="416"/>
                  </a:lnTo>
                  <a:lnTo>
                    <a:pt x="1056" y="353"/>
                  </a:lnTo>
                  <a:lnTo>
                    <a:pt x="1056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14" name="Freeform 578"/>
            <p:cNvSpPr>
              <a:spLocks/>
            </p:cNvSpPr>
            <p:nvPr/>
          </p:nvSpPr>
          <p:spPr bwMode="auto">
            <a:xfrm>
              <a:off x="4206" y="2804"/>
              <a:ext cx="24" cy="22"/>
            </a:xfrm>
            <a:custGeom>
              <a:avLst/>
              <a:gdLst>
                <a:gd name="T0" fmla="*/ 0 w 168"/>
                <a:gd name="T1" fmla="*/ 130 h 152"/>
                <a:gd name="T2" fmla="*/ 12 w 168"/>
                <a:gd name="T3" fmla="*/ 152 h 152"/>
                <a:gd name="T4" fmla="*/ 168 w 168"/>
                <a:gd name="T5" fmla="*/ 117 h 152"/>
                <a:gd name="T6" fmla="*/ 158 w 168"/>
                <a:gd name="T7" fmla="*/ 89 h 152"/>
                <a:gd name="T8" fmla="*/ 123 w 168"/>
                <a:gd name="T9" fmla="*/ 14 h 152"/>
                <a:gd name="T10" fmla="*/ 96 w 168"/>
                <a:gd name="T11" fmla="*/ 0 h 152"/>
                <a:gd name="T12" fmla="*/ 0 w 168"/>
                <a:gd name="T13" fmla="*/ 130 h 152"/>
                <a:gd name="T14" fmla="*/ 0 w 168"/>
                <a:gd name="T15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52">
                  <a:moveTo>
                    <a:pt x="0" y="130"/>
                  </a:moveTo>
                  <a:lnTo>
                    <a:pt x="12" y="152"/>
                  </a:lnTo>
                  <a:lnTo>
                    <a:pt x="168" y="117"/>
                  </a:lnTo>
                  <a:lnTo>
                    <a:pt x="158" y="89"/>
                  </a:lnTo>
                  <a:lnTo>
                    <a:pt x="123" y="14"/>
                  </a:lnTo>
                  <a:lnTo>
                    <a:pt x="96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4115" name="Group 579"/>
          <p:cNvGrpSpPr>
            <a:grpSpLocks/>
          </p:cNvGrpSpPr>
          <p:nvPr/>
        </p:nvGrpSpPr>
        <p:grpSpPr bwMode="auto">
          <a:xfrm>
            <a:off x="6553200" y="4343400"/>
            <a:ext cx="1447800" cy="1768475"/>
            <a:chOff x="1680" y="2784"/>
            <a:chExt cx="912" cy="1114"/>
          </a:xfrm>
        </p:grpSpPr>
        <p:grpSp>
          <p:nvGrpSpPr>
            <p:cNvPr id="834116" name="Group 580"/>
            <p:cNvGrpSpPr>
              <a:grpSpLocks/>
            </p:cNvGrpSpPr>
            <p:nvPr/>
          </p:nvGrpSpPr>
          <p:grpSpPr bwMode="auto">
            <a:xfrm>
              <a:off x="1776" y="2784"/>
              <a:ext cx="576" cy="697"/>
              <a:chOff x="4032" y="2592"/>
              <a:chExt cx="942" cy="1065"/>
            </a:xfrm>
          </p:grpSpPr>
          <p:graphicFrame>
            <p:nvGraphicFramePr>
              <p:cNvPr id="834117" name="Object 581"/>
              <p:cNvGraphicFramePr>
                <a:graphicFrameLocks noChangeAspect="1"/>
              </p:cNvGraphicFramePr>
              <p:nvPr/>
            </p:nvGraphicFramePr>
            <p:xfrm>
              <a:off x="4032" y="2832"/>
              <a:ext cx="558" cy="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43" name="Clip" r:id="rId16" imgW="3750840" imgH="3468960" progId="MS_ClipArt_Gallery.2">
                      <p:embed/>
                    </p:oleObj>
                  </mc:Choice>
                  <mc:Fallback>
                    <p:oleObj name="Clip" r:id="rId16" imgW="375084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2" y="2832"/>
                            <a:ext cx="558" cy="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4118" name="Object 582"/>
              <p:cNvGraphicFramePr>
                <a:graphicFrameLocks noChangeAspect="1"/>
              </p:cNvGraphicFramePr>
              <p:nvPr/>
            </p:nvGraphicFramePr>
            <p:xfrm>
              <a:off x="4416" y="2592"/>
              <a:ext cx="558" cy="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44" name="Clip" r:id="rId17" imgW="3750840" imgH="3468960" progId="MS_ClipArt_Gallery.2">
                      <p:embed/>
                    </p:oleObj>
                  </mc:Choice>
                  <mc:Fallback>
                    <p:oleObj name="Clip" r:id="rId17" imgW="375084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6" y="2592"/>
                            <a:ext cx="558" cy="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4119" name="Object 583"/>
              <p:cNvGraphicFramePr>
                <a:graphicFrameLocks noChangeAspect="1"/>
              </p:cNvGraphicFramePr>
              <p:nvPr/>
            </p:nvGraphicFramePr>
            <p:xfrm>
              <a:off x="4354" y="3141"/>
              <a:ext cx="558" cy="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45" name="Clip" r:id="rId18" imgW="3750840" imgH="3468960" progId="MS_ClipArt_Gallery.2">
                      <p:embed/>
                    </p:oleObj>
                  </mc:Choice>
                  <mc:Fallback>
                    <p:oleObj name="Clip" r:id="rId18" imgW="3750840" imgH="34689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4" y="3141"/>
                            <a:ext cx="558" cy="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34120" name="Text Box 584"/>
            <p:cNvSpPr txBox="1">
              <a:spLocks noChangeArrowheads="1"/>
            </p:cNvSpPr>
            <p:nvPr/>
          </p:nvSpPr>
          <p:spPr bwMode="auto">
            <a:xfrm>
              <a:off x="1680" y="3456"/>
              <a:ext cx="9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Hash Function</a:t>
              </a:r>
            </a:p>
          </p:txBody>
        </p:sp>
      </p:grpSp>
      <p:sp>
        <p:nvSpPr>
          <p:cNvPr id="834121" name="Line 585"/>
          <p:cNvSpPr>
            <a:spLocks noChangeShapeType="1"/>
          </p:cNvSpPr>
          <p:nvPr/>
        </p:nvSpPr>
        <p:spPr bwMode="auto">
          <a:xfrm>
            <a:off x="990600" y="3276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sp>
        <p:nvSpPr>
          <p:cNvPr id="834122" name="Line 586"/>
          <p:cNvSpPr>
            <a:spLocks noChangeShapeType="1"/>
          </p:cNvSpPr>
          <p:nvPr/>
        </p:nvSpPr>
        <p:spPr bwMode="auto">
          <a:xfrm>
            <a:off x="1524000" y="3962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sp>
        <p:nvSpPr>
          <p:cNvPr id="834124" name="Line 588"/>
          <p:cNvSpPr>
            <a:spLocks noChangeShapeType="1"/>
          </p:cNvSpPr>
          <p:nvPr/>
        </p:nvSpPr>
        <p:spPr bwMode="auto">
          <a:xfrm>
            <a:off x="2971800" y="3352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sp>
        <p:nvSpPr>
          <p:cNvPr id="834125" name="Line 589"/>
          <p:cNvSpPr>
            <a:spLocks noChangeShapeType="1"/>
          </p:cNvSpPr>
          <p:nvPr/>
        </p:nvSpPr>
        <p:spPr bwMode="auto">
          <a:xfrm>
            <a:off x="4267200" y="3276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sp>
        <p:nvSpPr>
          <p:cNvPr id="834126" name="Line 590"/>
          <p:cNvSpPr>
            <a:spLocks noChangeShapeType="1"/>
          </p:cNvSpPr>
          <p:nvPr/>
        </p:nvSpPr>
        <p:spPr bwMode="auto">
          <a:xfrm>
            <a:off x="5791200" y="3200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cxnSp>
        <p:nvCxnSpPr>
          <p:cNvPr id="834127" name="AutoShape 591"/>
          <p:cNvCxnSpPr>
            <a:cxnSpLocks noChangeShapeType="1"/>
            <a:stCxn id="833957" idx="3"/>
          </p:cNvCxnSpPr>
          <p:nvPr/>
        </p:nvCxnSpPr>
        <p:spPr bwMode="auto">
          <a:xfrm rot="5400000">
            <a:off x="7106444" y="4450556"/>
            <a:ext cx="1184275" cy="277813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34128" name="Group 592"/>
          <p:cNvGrpSpPr>
            <a:grpSpLocks/>
          </p:cNvGrpSpPr>
          <p:nvPr/>
        </p:nvGrpSpPr>
        <p:grpSpPr bwMode="auto">
          <a:xfrm>
            <a:off x="5486400" y="4876800"/>
            <a:ext cx="838200" cy="1131888"/>
            <a:chOff x="2832" y="2352"/>
            <a:chExt cx="654" cy="863"/>
          </a:xfrm>
        </p:grpSpPr>
        <p:grpSp>
          <p:nvGrpSpPr>
            <p:cNvPr id="834129" name="Group 593"/>
            <p:cNvGrpSpPr>
              <a:grpSpLocks/>
            </p:cNvGrpSpPr>
            <p:nvPr/>
          </p:nvGrpSpPr>
          <p:grpSpPr bwMode="auto">
            <a:xfrm>
              <a:off x="2976" y="2352"/>
              <a:ext cx="435" cy="320"/>
              <a:chOff x="2982" y="2697"/>
              <a:chExt cx="435" cy="320"/>
            </a:xfrm>
          </p:grpSpPr>
          <p:sp>
            <p:nvSpPr>
              <p:cNvPr id="834130" name="Freeform 594"/>
              <p:cNvSpPr>
                <a:spLocks/>
              </p:cNvSpPr>
              <p:nvPr/>
            </p:nvSpPr>
            <p:spPr bwMode="auto">
              <a:xfrm>
                <a:off x="2984" y="2702"/>
                <a:ext cx="429" cy="313"/>
              </a:xfrm>
              <a:custGeom>
                <a:avLst/>
                <a:gdLst>
                  <a:gd name="T0" fmla="*/ 14 w 429"/>
                  <a:gd name="T1" fmla="*/ 109 h 313"/>
                  <a:gd name="T2" fmla="*/ 15 w 429"/>
                  <a:gd name="T3" fmla="*/ 109 h 313"/>
                  <a:gd name="T4" fmla="*/ 18 w 429"/>
                  <a:gd name="T5" fmla="*/ 108 h 313"/>
                  <a:gd name="T6" fmla="*/ 22 w 429"/>
                  <a:gd name="T7" fmla="*/ 107 h 313"/>
                  <a:gd name="T8" fmla="*/ 24 w 429"/>
                  <a:gd name="T9" fmla="*/ 107 h 313"/>
                  <a:gd name="T10" fmla="*/ 23 w 429"/>
                  <a:gd name="T11" fmla="*/ 106 h 313"/>
                  <a:gd name="T12" fmla="*/ 22 w 429"/>
                  <a:gd name="T13" fmla="*/ 105 h 313"/>
                  <a:gd name="T14" fmla="*/ 21 w 429"/>
                  <a:gd name="T15" fmla="*/ 103 h 313"/>
                  <a:gd name="T16" fmla="*/ 20 w 429"/>
                  <a:gd name="T17" fmla="*/ 102 h 313"/>
                  <a:gd name="T18" fmla="*/ 20 w 429"/>
                  <a:gd name="T19" fmla="*/ 99 h 313"/>
                  <a:gd name="T20" fmla="*/ 20 w 429"/>
                  <a:gd name="T21" fmla="*/ 96 h 313"/>
                  <a:gd name="T22" fmla="*/ 22 w 429"/>
                  <a:gd name="T23" fmla="*/ 93 h 313"/>
                  <a:gd name="T24" fmla="*/ 25 w 429"/>
                  <a:gd name="T25" fmla="*/ 92 h 313"/>
                  <a:gd name="T26" fmla="*/ 28 w 429"/>
                  <a:gd name="T27" fmla="*/ 92 h 313"/>
                  <a:gd name="T28" fmla="*/ 31 w 429"/>
                  <a:gd name="T29" fmla="*/ 93 h 313"/>
                  <a:gd name="T30" fmla="*/ 34 w 429"/>
                  <a:gd name="T31" fmla="*/ 96 h 313"/>
                  <a:gd name="T32" fmla="*/ 36 w 429"/>
                  <a:gd name="T33" fmla="*/ 99 h 313"/>
                  <a:gd name="T34" fmla="*/ 37 w 429"/>
                  <a:gd name="T35" fmla="*/ 102 h 313"/>
                  <a:gd name="T36" fmla="*/ 36 w 429"/>
                  <a:gd name="T37" fmla="*/ 105 h 313"/>
                  <a:gd name="T38" fmla="*/ 34 w 429"/>
                  <a:gd name="T39" fmla="*/ 107 h 313"/>
                  <a:gd name="T40" fmla="*/ 31 w 429"/>
                  <a:gd name="T41" fmla="*/ 108 h 313"/>
                  <a:gd name="T42" fmla="*/ 30 w 429"/>
                  <a:gd name="T43" fmla="*/ 108 h 313"/>
                  <a:gd name="T44" fmla="*/ 28 w 429"/>
                  <a:gd name="T45" fmla="*/ 108 h 313"/>
                  <a:gd name="T46" fmla="*/ 26 w 429"/>
                  <a:gd name="T47" fmla="*/ 108 h 313"/>
                  <a:gd name="T48" fmla="*/ 24 w 429"/>
                  <a:gd name="T49" fmla="*/ 107 h 313"/>
                  <a:gd name="T50" fmla="*/ 14 w 429"/>
                  <a:gd name="T51" fmla="*/ 109 h 313"/>
                  <a:gd name="T52" fmla="*/ 68 w 429"/>
                  <a:gd name="T53" fmla="*/ 256 h 313"/>
                  <a:gd name="T54" fmla="*/ 84 w 429"/>
                  <a:gd name="T55" fmla="*/ 253 h 313"/>
                  <a:gd name="T56" fmla="*/ 88 w 429"/>
                  <a:gd name="T57" fmla="*/ 253 h 313"/>
                  <a:gd name="T58" fmla="*/ 91 w 429"/>
                  <a:gd name="T59" fmla="*/ 254 h 313"/>
                  <a:gd name="T60" fmla="*/ 94 w 429"/>
                  <a:gd name="T61" fmla="*/ 256 h 313"/>
                  <a:gd name="T62" fmla="*/ 95 w 429"/>
                  <a:gd name="T63" fmla="*/ 259 h 313"/>
                  <a:gd name="T64" fmla="*/ 95 w 429"/>
                  <a:gd name="T65" fmla="*/ 262 h 313"/>
                  <a:gd name="T66" fmla="*/ 95 w 429"/>
                  <a:gd name="T67" fmla="*/ 265 h 313"/>
                  <a:gd name="T68" fmla="*/ 93 w 429"/>
                  <a:gd name="T69" fmla="*/ 267 h 313"/>
                  <a:gd name="T70" fmla="*/ 90 w 429"/>
                  <a:gd name="T71" fmla="*/ 268 h 313"/>
                  <a:gd name="T72" fmla="*/ 87 w 429"/>
                  <a:gd name="T73" fmla="*/ 268 h 313"/>
                  <a:gd name="T74" fmla="*/ 84 w 429"/>
                  <a:gd name="T75" fmla="*/ 267 h 313"/>
                  <a:gd name="T76" fmla="*/ 81 w 429"/>
                  <a:gd name="T77" fmla="*/ 265 h 313"/>
                  <a:gd name="T78" fmla="*/ 79 w 429"/>
                  <a:gd name="T79" fmla="*/ 262 h 313"/>
                  <a:gd name="T80" fmla="*/ 79 w 429"/>
                  <a:gd name="T81" fmla="*/ 259 h 313"/>
                  <a:gd name="T82" fmla="*/ 79 w 429"/>
                  <a:gd name="T83" fmla="*/ 256 h 313"/>
                  <a:gd name="T84" fmla="*/ 81 w 429"/>
                  <a:gd name="T85" fmla="*/ 254 h 313"/>
                  <a:gd name="T86" fmla="*/ 84 w 429"/>
                  <a:gd name="T87" fmla="*/ 253 h 313"/>
                  <a:gd name="T88" fmla="*/ 81 w 429"/>
                  <a:gd name="T89" fmla="*/ 253 h 313"/>
                  <a:gd name="T90" fmla="*/ 75 w 429"/>
                  <a:gd name="T91" fmla="*/ 255 h 313"/>
                  <a:gd name="T92" fmla="*/ 70 w 429"/>
                  <a:gd name="T93" fmla="*/ 256 h 313"/>
                  <a:gd name="T94" fmla="*/ 68 w 429"/>
                  <a:gd name="T95" fmla="*/ 256 h 313"/>
                  <a:gd name="T96" fmla="*/ 88 w 429"/>
                  <a:gd name="T97" fmla="*/ 313 h 313"/>
                  <a:gd name="T98" fmla="*/ 429 w 429"/>
                  <a:gd name="T99" fmla="*/ 246 h 313"/>
                  <a:gd name="T100" fmla="*/ 336 w 429"/>
                  <a:gd name="T101" fmla="*/ 0 h 313"/>
                  <a:gd name="T102" fmla="*/ 0 w 429"/>
                  <a:gd name="T103" fmla="*/ 64 h 313"/>
                  <a:gd name="T104" fmla="*/ 14 w 429"/>
                  <a:gd name="T105" fmla="*/ 10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313">
                    <a:moveTo>
                      <a:pt x="14" y="109"/>
                    </a:moveTo>
                    <a:lnTo>
                      <a:pt x="15" y="109"/>
                    </a:lnTo>
                    <a:lnTo>
                      <a:pt x="18" y="108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20" y="99"/>
                    </a:lnTo>
                    <a:lnTo>
                      <a:pt x="20" y="96"/>
                    </a:lnTo>
                    <a:lnTo>
                      <a:pt x="22" y="93"/>
                    </a:lnTo>
                    <a:lnTo>
                      <a:pt x="25" y="92"/>
                    </a:lnTo>
                    <a:lnTo>
                      <a:pt x="28" y="92"/>
                    </a:lnTo>
                    <a:lnTo>
                      <a:pt x="31" y="93"/>
                    </a:lnTo>
                    <a:lnTo>
                      <a:pt x="34" y="96"/>
                    </a:lnTo>
                    <a:lnTo>
                      <a:pt x="36" y="99"/>
                    </a:lnTo>
                    <a:lnTo>
                      <a:pt x="37" y="102"/>
                    </a:lnTo>
                    <a:lnTo>
                      <a:pt x="36" y="105"/>
                    </a:lnTo>
                    <a:lnTo>
                      <a:pt x="34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7"/>
                    </a:lnTo>
                    <a:lnTo>
                      <a:pt x="14" y="109"/>
                    </a:lnTo>
                    <a:lnTo>
                      <a:pt x="68" y="256"/>
                    </a:lnTo>
                    <a:lnTo>
                      <a:pt x="84" y="253"/>
                    </a:lnTo>
                    <a:lnTo>
                      <a:pt x="88" y="253"/>
                    </a:lnTo>
                    <a:lnTo>
                      <a:pt x="91" y="254"/>
                    </a:lnTo>
                    <a:lnTo>
                      <a:pt x="94" y="256"/>
                    </a:lnTo>
                    <a:lnTo>
                      <a:pt x="95" y="259"/>
                    </a:lnTo>
                    <a:lnTo>
                      <a:pt x="95" y="262"/>
                    </a:lnTo>
                    <a:lnTo>
                      <a:pt x="95" y="265"/>
                    </a:lnTo>
                    <a:lnTo>
                      <a:pt x="93" y="267"/>
                    </a:lnTo>
                    <a:lnTo>
                      <a:pt x="90" y="268"/>
                    </a:lnTo>
                    <a:lnTo>
                      <a:pt x="87" y="268"/>
                    </a:lnTo>
                    <a:lnTo>
                      <a:pt x="84" y="267"/>
                    </a:lnTo>
                    <a:lnTo>
                      <a:pt x="81" y="265"/>
                    </a:lnTo>
                    <a:lnTo>
                      <a:pt x="79" y="262"/>
                    </a:lnTo>
                    <a:lnTo>
                      <a:pt x="79" y="259"/>
                    </a:lnTo>
                    <a:lnTo>
                      <a:pt x="79" y="256"/>
                    </a:lnTo>
                    <a:lnTo>
                      <a:pt x="81" y="254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75" y="255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88" y="313"/>
                    </a:lnTo>
                    <a:lnTo>
                      <a:pt x="429" y="246"/>
                    </a:lnTo>
                    <a:lnTo>
                      <a:pt x="336" y="0"/>
                    </a:lnTo>
                    <a:lnTo>
                      <a:pt x="0" y="64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31" name="Freeform 595"/>
              <p:cNvSpPr>
                <a:spLocks/>
              </p:cNvSpPr>
              <p:nvPr/>
            </p:nvSpPr>
            <p:spPr bwMode="auto">
              <a:xfrm>
                <a:off x="3052" y="2952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32" name="Freeform 596"/>
              <p:cNvSpPr>
                <a:spLocks/>
              </p:cNvSpPr>
              <p:nvPr/>
            </p:nvSpPr>
            <p:spPr bwMode="auto">
              <a:xfrm>
                <a:off x="3068" y="2952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33" name="Freeform 597"/>
              <p:cNvSpPr>
                <a:spLocks/>
              </p:cNvSpPr>
              <p:nvPr/>
            </p:nvSpPr>
            <p:spPr bwMode="auto">
              <a:xfrm>
                <a:off x="3074" y="2960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34" name="Freeform 598"/>
              <p:cNvSpPr>
                <a:spLocks/>
              </p:cNvSpPr>
              <p:nvPr/>
            </p:nvSpPr>
            <p:spPr bwMode="auto">
              <a:xfrm>
                <a:off x="3061" y="2963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35" name="Freeform 599"/>
              <p:cNvSpPr>
                <a:spLocks/>
              </p:cNvSpPr>
              <p:nvPr/>
            </p:nvSpPr>
            <p:spPr bwMode="auto">
              <a:xfrm>
                <a:off x="3061" y="2952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36" name="Freeform 600"/>
              <p:cNvSpPr>
                <a:spLocks/>
              </p:cNvSpPr>
              <p:nvPr/>
            </p:nvSpPr>
            <p:spPr bwMode="auto">
              <a:xfrm>
                <a:off x="3049" y="2952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37" name="Freeform 601"/>
              <p:cNvSpPr>
                <a:spLocks/>
              </p:cNvSpPr>
              <p:nvPr/>
            </p:nvSpPr>
            <p:spPr bwMode="auto">
              <a:xfrm>
                <a:off x="3073" y="2945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38" name="Freeform 602"/>
              <p:cNvSpPr>
                <a:spLocks/>
              </p:cNvSpPr>
              <p:nvPr/>
            </p:nvSpPr>
            <p:spPr bwMode="auto">
              <a:xfrm>
                <a:off x="3024" y="2784"/>
                <a:ext cx="90" cy="224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39" name="Freeform 603"/>
              <p:cNvSpPr>
                <a:spLocks/>
              </p:cNvSpPr>
              <p:nvPr/>
            </p:nvSpPr>
            <p:spPr bwMode="auto">
              <a:xfrm>
                <a:off x="3052" y="2956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0" name="Freeform 604"/>
              <p:cNvSpPr>
                <a:spLocks/>
              </p:cNvSpPr>
              <p:nvPr/>
            </p:nvSpPr>
            <p:spPr bwMode="auto">
              <a:xfrm>
                <a:off x="3052" y="2954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1" name="Freeform 605"/>
              <p:cNvSpPr>
                <a:spLocks/>
              </p:cNvSpPr>
              <p:nvPr/>
            </p:nvSpPr>
            <p:spPr bwMode="auto">
              <a:xfrm>
                <a:off x="2990" y="2721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2" name="Freeform 606"/>
              <p:cNvSpPr>
                <a:spLocks/>
              </p:cNvSpPr>
              <p:nvPr/>
            </p:nvSpPr>
            <p:spPr bwMode="auto">
              <a:xfrm>
                <a:off x="3024" y="2742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3" name="Freeform 607"/>
              <p:cNvSpPr>
                <a:spLocks/>
              </p:cNvSpPr>
              <p:nvPr/>
            </p:nvSpPr>
            <p:spPr bwMode="auto">
              <a:xfrm>
                <a:off x="3005" y="2763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4" name="Freeform 608"/>
              <p:cNvSpPr>
                <a:spLocks/>
              </p:cNvSpPr>
              <p:nvPr/>
            </p:nvSpPr>
            <p:spPr bwMode="auto">
              <a:xfrm>
                <a:off x="3013" y="2784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5" name="Freeform 609"/>
              <p:cNvSpPr>
                <a:spLocks/>
              </p:cNvSpPr>
              <p:nvPr/>
            </p:nvSpPr>
            <p:spPr bwMode="auto">
              <a:xfrm>
                <a:off x="3021" y="2804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6" name="Freeform 610"/>
              <p:cNvSpPr>
                <a:spLocks/>
              </p:cNvSpPr>
              <p:nvPr/>
            </p:nvSpPr>
            <p:spPr bwMode="auto">
              <a:xfrm>
                <a:off x="3028" y="2825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7" name="Freeform 611"/>
              <p:cNvSpPr>
                <a:spLocks/>
              </p:cNvSpPr>
              <p:nvPr/>
            </p:nvSpPr>
            <p:spPr bwMode="auto">
              <a:xfrm>
                <a:off x="3036" y="2846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8" name="Freeform 612"/>
              <p:cNvSpPr>
                <a:spLocks/>
              </p:cNvSpPr>
              <p:nvPr/>
            </p:nvSpPr>
            <p:spPr bwMode="auto">
              <a:xfrm>
                <a:off x="3044" y="2867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49" name="Freeform 613"/>
              <p:cNvSpPr>
                <a:spLocks/>
              </p:cNvSpPr>
              <p:nvPr/>
            </p:nvSpPr>
            <p:spPr bwMode="auto">
              <a:xfrm>
                <a:off x="3075" y="2888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50" name="Freeform 614"/>
              <p:cNvSpPr>
                <a:spLocks/>
              </p:cNvSpPr>
              <p:nvPr/>
            </p:nvSpPr>
            <p:spPr bwMode="auto">
              <a:xfrm>
                <a:off x="3059" y="2909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51" name="Freeform 615"/>
              <p:cNvSpPr>
                <a:spLocks/>
              </p:cNvSpPr>
              <p:nvPr/>
            </p:nvSpPr>
            <p:spPr bwMode="auto">
              <a:xfrm>
                <a:off x="3067" y="2930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52" name="Line 616"/>
              <p:cNvSpPr>
                <a:spLocks noChangeShapeType="1"/>
              </p:cNvSpPr>
              <p:nvPr/>
            </p:nvSpPr>
            <p:spPr bwMode="auto">
              <a:xfrm flipH="1" flipV="1">
                <a:off x="3319" y="2698"/>
                <a:ext cx="95" cy="2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153" name="Line 617"/>
              <p:cNvSpPr>
                <a:spLocks noChangeShapeType="1"/>
              </p:cNvSpPr>
              <p:nvPr/>
            </p:nvSpPr>
            <p:spPr bwMode="auto">
              <a:xfrm>
                <a:off x="2982" y="2765"/>
                <a:ext cx="89" cy="24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154" name="Freeform 618"/>
              <p:cNvSpPr>
                <a:spLocks/>
              </p:cNvSpPr>
              <p:nvPr/>
            </p:nvSpPr>
            <p:spPr bwMode="auto">
              <a:xfrm>
                <a:off x="2992" y="2791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55" name="Freeform 619"/>
              <p:cNvSpPr>
                <a:spLocks/>
              </p:cNvSpPr>
              <p:nvPr/>
            </p:nvSpPr>
            <p:spPr bwMode="auto">
              <a:xfrm>
                <a:off x="3008" y="2791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56" name="Freeform 620"/>
              <p:cNvSpPr>
                <a:spLocks/>
              </p:cNvSpPr>
              <p:nvPr/>
            </p:nvSpPr>
            <p:spPr bwMode="auto">
              <a:xfrm>
                <a:off x="3014" y="2799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57" name="Freeform 621"/>
              <p:cNvSpPr>
                <a:spLocks/>
              </p:cNvSpPr>
              <p:nvPr/>
            </p:nvSpPr>
            <p:spPr bwMode="auto">
              <a:xfrm>
                <a:off x="3001" y="2802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58" name="Freeform 622"/>
              <p:cNvSpPr>
                <a:spLocks/>
              </p:cNvSpPr>
              <p:nvPr/>
            </p:nvSpPr>
            <p:spPr bwMode="auto">
              <a:xfrm>
                <a:off x="3001" y="2791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59" name="Freeform 623"/>
              <p:cNvSpPr>
                <a:spLocks/>
              </p:cNvSpPr>
              <p:nvPr/>
            </p:nvSpPr>
            <p:spPr bwMode="auto">
              <a:xfrm>
                <a:off x="2989" y="2791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60" name="Freeform 624"/>
              <p:cNvSpPr>
                <a:spLocks/>
              </p:cNvSpPr>
              <p:nvPr/>
            </p:nvSpPr>
            <p:spPr bwMode="auto">
              <a:xfrm>
                <a:off x="2992" y="2795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61" name="Freeform 625"/>
              <p:cNvSpPr>
                <a:spLocks/>
              </p:cNvSpPr>
              <p:nvPr/>
            </p:nvSpPr>
            <p:spPr bwMode="auto">
              <a:xfrm>
                <a:off x="2992" y="2793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62" name="Line 626"/>
              <p:cNvSpPr>
                <a:spLocks noChangeShapeType="1"/>
              </p:cNvSpPr>
              <p:nvPr/>
            </p:nvSpPr>
            <p:spPr bwMode="auto">
              <a:xfrm flipV="1">
                <a:off x="2982" y="2697"/>
                <a:ext cx="341" cy="6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4163" name="Text Box 627"/>
            <p:cNvSpPr txBox="1">
              <a:spLocks noChangeArrowheads="1"/>
            </p:cNvSpPr>
            <p:nvPr/>
          </p:nvSpPr>
          <p:spPr bwMode="auto">
            <a:xfrm>
              <a:off x="2832" y="2680"/>
              <a:ext cx="654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Hash Value</a:t>
              </a:r>
            </a:p>
          </p:txBody>
        </p:sp>
      </p:grpSp>
      <p:sp>
        <p:nvSpPr>
          <p:cNvPr id="834164" name="Line 628"/>
          <p:cNvSpPr>
            <a:spLocks noChangeShapeType="1"/>
          </p:cNvSpPr>
          <p:nvPr/>
        </p:nvSpPr>
        <p:spPr bwMode="auto">
          <a:xfrm flipH="1">
            <a:off x="6400800" y="5257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grpSp>
        <p:nvGrpSpPr>
          <p:cNvPr id="834165" name="Group 629"/>
          <p:cNvGrpSpPr>
            <a:grpSpLocks/>
          </p:cNvGrpSpPr>
          <p:nvPr/>
        </p:nvGrpSpPr>
        <p:grpSpPr bwMode="auto">
          <a:xfrm>
            <a:off x="4038600" y="5029200"/>
            <a:ext cx="1219200" cy="1150938"/>
            <a:chOff x="240" y="2112"/>
            <a:chExt cx="768" cy="725"/>
          </a:xfrm>
        </p:grpSpPr>
        <p:sp>
          <p:nvSpPr>
            <p:cNvPr id="834166" name="Rectangle 630"/>
            <p:cNvSpPr>
              <a:spLocks noChangeArrowheads="1"/>
            </p:cNvSpPr>
            <p:nvPr/>
          </p:nvSpPr>
          <p:spPr bwMode="auto">
            <a:xfrm>
              <a:off x="240" y="2112"/>
              <a:ext cx="768" cy="624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Bob</a:t>
              </a:r>
            </a:p>
          </p:txBody>
        </p:sp>
        <p:graphicFrame>
          <p:nvGraphicFramePr>
            <p:cNvPr id="834167" name="Object 631"/>
            <p:cNvGraphicFramePr>
              <a:graphicFrameLocks noChangeAspect="1"/>
            </p:cNvGraphicFramePr>
            <p:nvPr/>
          </p:nvGraphicFramePr>
          <p:xfrm>
            <a:off x="384" y="2544"/>
            <a:ext cx="48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46" name="Clip" r:id="rId19" imgW="4599000" imgH="2817000" progId="MS_ClipArt_Gallery.2">
                    <p:embed/>
                  </p:oleObj>
                </mc:Choice>
                <mc:Fallback>
                  <p:oleObj name="Clip" r:id="rId19" imgW="4599000" imgH="28170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544"/>
                          <a:ext cx="480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4168" name="Line 632"/>
          <p:cNvSpPr>
            <a:spLocks noChangeShapeType="1"/>
          </p:cNvSpPr>
          <p:nvPr/>
        </p:nvSpPr>
        <p:spPr bwMode="auto">
          <a:xfrm flipH="1">
            <a:off x="5257800" y="5257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grpSp>
        <p:nvGrpSpPr>
          <p:cNvPr id="834169" name="Group 633"/>
          <p:cNvGrpSpPr>
            <a:grpSpLocks/>
          </p:cNvGrpSpPr>
          <p:nvPr/>
        </p:nvGrpSpPr>
        <p:grpSpPr bwMode="auto">
          <a:xfrm>
            <a:off x="2574925" y="4953000"/>
            <a:ext cx="1387475" cy="1454150"/>
            <a:chOff x="3022" y="2588"/>
            <a:chExt cx="874" cy="916"/>
          </a:xfrm>
        </p:grpSpPr>
        <p:grpSp>
          <p:nvGrpSpPr>
            <p:cNvPr id="834170" name="Group 634"/>
            <p:cNvGrpSpPr>
              <a:grpSpLocks/>
            </p:cNvGrpSpPr>
            <p:nvPr/>
          </p:nvGrpSpPr>
          <p:grpSpPr bwMode="auto">
            <a:xfrm>
              <a:off x="3191" y="2588"/>
              <a:ext cx="351" cy="264"/>
              <a:chOff x="2982" y="2697"/>
              <a:chExt cx="435" cy="320"/>
            </a:xfrm>
          </p:grpSpPr>
          <p:sp>
            <p:nvSpPr>
              <p:cNvPr id="834171" name="Freeform 635"/>
              <p:cNvSpPr>
                <a:spLocks/>
              </p:cNvSpPr>
              <p:nvPr/>
            </p:nvSpPr>
            <p:spPr bwMode="auto">
              <a:xfrm>
                <a:off x="2984" y="2702"/>
                <a:ext cx="429" cy="313"/>
              </a:xfrm>
              <a:custGeom>
                <a:avLst/>
                <a:gdLst>
                  <a:gd name="T0" fmla="*/ 14 w 429"/>
                  <a:gd name="T1" fmla="*/ 109 h 313"/>
                  <a:gd name="T2" fmla="*/ 15 w 429"/>
                  <a:gd name="T3" fmla="*/ 109 h 313"/>
                  <a:gd name="T4" fmla="*/ 18 w 429"/>
                  <a:gd name="T5" fmla="*/ 108 h 313"/>
                  <a:gd name="T6" fmla="*/ 22 w 429"/>
                  <a:gd name="T7" fmla="*/ 107 h 313"/>
                  <a:gd name="T8" fmla="*/ 24 w 429"/>
                  <a:gd name="T9" fmla="*/ 107 h 313"/>
                  <a:gd name="T10" fmla="*/ 23 w 429"/>
                  <a:gd name="T11" fmla="*/ 106 h 313"/>
                  <a:gd name="T12" fmla="*/ 22 w 429"/>
                  <a:gd name="T13" fmla="*/ 105 h 313"/>
                  <a:gd name="T14" fmla="*/ 21 w 429"/>
                  <a:gd name="T15" fmla="*/ 103 h 313"/>
                  <a:gd name="T16" fmla="*/ 20 w 429"/>
                  <a:gd name="T17" fmla="*/ 102 h 313"/>
                  <a:gd name="T18" fmla="*/ 20 w 429"/>
                  <a:gd name="T19" fmla="*/ 99 h 313"/>
                  <a:gd name="T20" fmla="*/ 20 w 429"/>
                  <a:gd name="T21" fmla="*/ 96 h 313"/>
                  <a:gd name="T22" fmla="*/ 22 w 429"/>
                  <a:gd name="T23" fmla="*/ 93 h 313"/>
                  <a:gd name="T24" fmla="*/ 25 w 429"/>
                  <a:gd name="T25" fmla="*/ 92 h 313"/>
                  <a:gd name="T26" fmla="*/ 28 w 429"/>
                  <a:gd name="T27" fmla="*/ 92 h 313"/>
                  <a:gd name="T28" fmla="*/ 31 w 429"/>
                  <a:gd name="T29" fmla="*/ 93 h 313"/>
                  <a:gd name="T30" fmla="*/ 34 w 429"/>
                  <a:gd name="T31" fmla="*/ 96 h 313"/>
                  <a:gd name="T32" fmla="*/ 36 w 429"/>
                  <a:gd name="T33" fmla="*/ 99 h 313"/>
                  <a:gd name="T34" fmla="*/ 37 w 429"/>
                  <a:gd name="T35" fmla="*/ 102 h 313"/>
                  <a:gd name="T36" fmla="*/ 36 w 429"/>
                  <a:gd name="T37" fmla="*/ 105 h 313"/>
                  <a:gd name="T38" fmla="*/ 34 w 429"/>
                  <a:gd name="T39" fmla="*/ 107 h 313"/>
                  <a:gd name="T40" fmla="*/ 31 w 429"/>
                  <a:gd name="T41" fmla="*/ 108 h 313"/>
                  <a:gd name="T42" fmla="*/ 30 w 429"/>
                  <a:gd name="T43" fmla="*/ 108 h 313"/>
                  <a:gd name="T44" fmla="*/ 28 w 429"/>
                  <a:gd name="T45" fmla="*/ 108 h 313"/>
                  <a:gd name="T46" fmla="*/ 26 w 429"/>
                  <a:gd name="T47" fmla="*/ 108 h 313"/>
                  <a:gd name="T48" fmla="*/ 24 w 429"/>
                  <a:gd name="T49" fmla="*/ 107 h 313"/>
                  <a:gd name="T50" fmla="*/ 14 w 429"/>
                  <a:gd name="T51" fmla="*/ 109 h 313"/>
                  <a:gd name="T52" fmla="*/ 68 w 429"/>
                  <a:gd name="T53" fmla="*/ 256 h 313"/>
                  <a:gd name="T54" fmla="*/ 84 w 429"/>
                  <a:gd name="T55" fmla="*/ 253 h 313"/>
                  <a:gd name="T56" fmla="*/ 88 w 429"/>
                  <a:gd name="T57" fmla="*/ 253 h 313"/>
                  <a:gd name="T58" fmla="*/ 91 w 429"/>
                  <a:gd name="T59" fmla="*/ 254 h 313"/>
                  <a:gd name="T60" fmla="*/ 94 w 429"/>
                  <a:gd name="T61" fmla="*/ 256 h 313"/>
                  <a:gd name="T62" fmla="*/ 95 w 429"/>
                  <a:gd name="T63" fmla="*/ 259 h 313"/>
                  <a:gd name="T64" fmla="*/ 95 w 429"/>
                  <a:gd name="T65" fmla="*/ 262 h 313"/>
                  <a:gd name="T66" fmla="*/ 95 w 429"/>
                  <a:gd name="T67" fmla="*/ 265 h 313"/>
                  <a:gd name="T68" fmla="*/ 93 w 429"/>
                  <a:gd name="T69" fmla="*/ 267 h 313"/>
                  <a:gd name="T70" fmla="*/ 90 w 429"/>
                  <a:gd name="T71" fmla="*/ 268 h 313"/>
                  <a:gd name="T72" fmla="*/ 87 w 429"/>
                  <a:gd name="T73" fmla="*/ 268 h 313"/>
                  <a:gd name="T74" fmla="*/ 84 w 429"/>
                  <a:gd name="T75" fmla="*/ 267 h 313"/>
                  <a:gd name="T76" fmla="*/ 81 w 429"/>
                  <a:gd name="T77" fmla="*/ 265 h 313"/>
                  <a:gd name="T78" fmla="*/ 79 w 429"/>
                  <a:gd name="T79" fmla="*/ 262 h 313"/>
                  <a:gd name="T80" fmla="*/ 79 w 429"/>
                  <a:gd name="T81" fmla="*/ 259 h 313"/>
                  <a:gd name="T82" fmla="*/ 79 w 429"/>
                  <a:gd name="T83" fmla="*/ 256 h 313"/>
                  <a:gd name="T84" fmla="*/ 81 w 429"/>
                  <a:gd name="T85" fmla="*/ 254 h 313"/>
                  <a:gd name="T86" fmla="*/ 84 w 429"/>
                  <a:gd name="T87" fmla="*/ 253 h 313"/>
                  <a:gd name="T88" fmla="*/ 81 w 429"/>
                  <a:gd name="T89" fmla="*/ 253 h 313"/>
                  <a:gd name="T90" fmla="*/ 75 w 429"/>
                  <a:gd name="T91" fmla="*/ 255 h 313"/>
                  <a:gd name="T92" fmla="*/ 70 w 429"/>
                  <a:gd name="T93" fmla="*/ 256 h 313"/>
                  <a:gd name="T94" fmla="*/ 68 w 429"/>
                  <a:gd name="T95" fmla="*/ 256 h 313"/>
                  <a:gd name="T96" fmla="*/ 88 w 429"/>
                  <a:gd name="T97" fmla="*/ 313 h 313"/>
                  <a:gd name="T98" fmla="*/ 429 w 429"/>
                  <a:gd name="T99" fmla="*/ 246 h 313"/>
                  <a:gd name="T100" fmla="*/ 336 w 429"/>
                  <a:gd name="T101" fmla="*/ 0 h 313"/>
                  <a:gd name="T102" fmla="*/ 0 w 429"/>
                  <a:gd name="T103" fmla="*/ 64 h 313"/>
                  <a:gd name="T104" fmla="*/ 14 w 429"/>
                  <a:gd name="T105" fmla="*/ 10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313">
                    <a:moveTo>
                      <a:pt x="14" y="109"/>
                    </a:moveTo>
                    <a:lnTo>
                      <a:pt x="15" y="109"/>
                    </a:lnTo>
                    <a:lnTo>
                      <a:pt x="18" y="108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20" y="99"/>
                    </a:lnTo>
                    <a:lnTo>
                      <a:pt x="20" y="96"/>
                    </a:lnTo>
                    <a:lnTo>
                      <a:pt x="22" y="93"/>
                    </a:lnTo>
                    <a:lnTo>
                      <a:pt x="25" y="92"/>
                    </a:lnTo>
                    <a:lnTo>
                      <a:pt x="28" y="92"/>
                    </a:lnTo>
                    <a:lnTo>
                      <a:pt x="31" y="93"/>
                    </a:lnTo>
                    <a:lnTo>
                      <a:pt x="34" y="96"/>
                    </a:lnTo>
                    <a:lnTo>
                      <a:pt x="36" y="99"/>
                    </a:lnTo>
                    <a:lnTo>
                      <a:pt x="37" y="102"/>
                    </a:lnTo>
                    <a:lnTo>
                      <a:pt x="36" y="105"/>
                    </a:lnTo>
                    <a:lnTo>
                      <a:pt x="34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7"/>
                    </a:lnTo>
                    <a:lnTo>
                      <a:pt x="14" y="109"/>
                    </a:lnTo>
                    <a:lnTo>
                      <a:pt x="68" y="256"/>
                    </a:lnTo>
                    <a:lnTo>
                      <a:pt x="84" y="253"/>
                    </a:lnTo>
                    <a:lnTo>
                      <a:pt x="88" y="253"/>
                    </a:lnTo>
                    <a:lnTo>
                      <a:pt x="91" y="254"/>
                    </a:lnTo>
                    <a:lnTo>
                      <a:pt x="94" y="256"/>
                    </a:lnTo>
                    <a:lnTo>
                      <a:pt x="95" y="259"/>
                    </a:lnTo>
                    <a:lnTo>
                      <a:pt x="95" y="262"/>
                    </a:lnTo>
                    <a:lnTo>
                      <a:pt x="95" y="265"/>
                    </a:lnTo>
                    <a:lnTo>
                      <a:pt x="93" y="267"/>
                    </a:lnTo>
                    <a:lnTo>
                      <a:pt x="90" y="268"/>
                    </a:lnTo>
                    <a:lnTo>
                      <a:pt x="87" y="268"/>
                    </a:lnTo>
                    <a:lnTo>
                      <a:pt x="84" y="267"/>
                    </a:lnTo>
                    <a:lnTo>
                      <a:pt x="81" y="265"/>
                    </a:lnTo>
                    <a:lnTo>
                      <a:pt x="79" y="262"/>
                    </a:lnTo>
                    <a:lnTo>
                      <a:pt x="79" y="259"/>
                    </a:lnTo>
                    <a:lnTo>
                      <a:pt x="79" y="256"/>
                    </a:lnTo>
                    <a:lnTo>
                      <a:pt x="81" y="254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75" y="255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88" y="313"/>
                    </a:lnTo>
                    <a:lnTo>
                      <a:pt x="429" y="246"/>
                    </a:lnTo>
                    <a:lnTo>
                      <a:pt x="336" y="0"/>
                    </a:lnTo>
                    <a:lnTo>
                      <a:pt x="0" y="64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72" name="Freeform 636"/>
              <p:cNvSpPr>
                <a:spLocks/>
              </p:cNvSpPr>
              <p:nvPr/>
            </p:nvSpPr>
            <p:spPr bwMode="auto">
              <a:xfrm>
                <a:off x="3052" y="2952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73" name="Freeform 637"/>
              <p:cNvSpPr>
                <a:spLocks/>
              </p:cNvSpPr>
              <p:nvPr/>
            </p:nvSpPr>
            <p:spPr bwMode="auto">
              <a:xfrm>
                <a:off x="3068" y="2952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74" name="Freeform 638"/>
              <p:cNvSpPr>
                <a:spLocks/>
              </p:cNvSpPr>
              <p:nvPr/>
            </p:nvSpPr>
            <p:spPr bwMode="auto">
              <a:xfrm>
                <a:off x="3074" y="2960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75" name="Freeform 639"/>
              <p:cNvSpPr>
                <a:spLocks/>
              </p:cNvSpPr>
              <p:nvPr/>
            </p:nvSpPr>
            <p:spPr bwMode="auto">
              <a:xfrm>
                <a:off x="3061" y="2963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76" name="Freeform 640"/>
              <p:cNvSpPr>
                <a:spLocks/>
              </p:cNvSpPr>
              <p:nvPr/>
            </p:nvSpPr>
            <p:spPr bwMode="auto">
              <a:xfrm>
                <a:off x="3061" y="2952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77" name="Freeform 641"/>
              <p:cNvSpPr>
                <a:spLocks/>
              </p:cNvSpPr>
              <p:nvPr/>
            </p:nvSpPr>
            <p:spPr bwMode="auto">
              <a:xfrm>
                <a:off x="3049" y="2952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78" name="Freeform 642"/>
              <p:cNvSpPr>
                <a:spLocks/>
              </p:cNvSpPr>
              <p:nvPr/>
            </p:nvSpPr>
            <p:spPr bwMode="auto">
              <a:xfrm>
                <a:off x="3073" y="2945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79" name="Freeform 643"/>
              <p:cNvSpPr>
                <a:spLocks/>
              </p:cNvSpPr>
              <p:nvPr/>
            </p:nvSpPr>
            <p:spPr bwMode="auto">
              <a:xfrm>
                <a:off x="3024" y="2784"/>
                <a:ext cx="90" cy="224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0" name="Freeform 644"/>
              <p:cNvSpPr>
                <a:spLocks/>
              </p:cNvSpPr>
              <p:nvPr/>
            </p:nvSpPr>
            <p:spPr bwMode="auto">
              <a:xfrm>
                <a:off x="3052" y="2956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1" name="Freeform 645"/>
              <p:cNvSpPr>
                <a:spLocks/>
              </p:cNvSpPr>
              <p:nvPr/>
            </p:nvSpPr>
            <p:spPr bwMode="auto">
              <a:xfrm>
                <a:off x="3052" y="2954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2" name="Freeform 646"/>
              <p:cNvSpPr>
                <a:spLocks/>
              </p:cNvSpPr>
              <p:nvPr/>
            </p:nvSpPr>
            <p:spPr bwMode="auto">
              <a:xfrm>
                <a:off x="2990" y="2721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3" name="Freeform 647"/>
              <p:cNvSpPr>
                <a:spLocks/>
              </p:cNvSpPr>
              <p:nvPr/>
            </p:nvSpPr>
            <p:spPr bwMode="auto">
              <a:xfrm>
                <a:off x="3024" y="2742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4" name="Freeform 648"/>
              <p:cNvSpPr>
                <a:spLocks/>
              </p:cNvSpPr>
              <p:nvPr/>
            </p:nvSpPr>
            <p:spPr bwMode="auto">
              <a:xfrm>
                <a:off x="3005" y="2763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5" name="Freeform 649"/>
              <p:cNvSpPr>
                <a:spLocks/>
              </p:cNvSpPr>
              <p:nvPr/>
            </p:nvSpPr>
            <p:spPr bwMode="auto">
              <a:xfrm>
                <a:off x="3013" y="2784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6" name="Freeform 650"/>
              <p:cNvSpPr>
                <a:spLocks/>
              </p:cNvSpPr>
              <p:nvPr/>
            </p:nvSpPr>
            <p:spPr bwMode="auto">
              <a:xfrm>
                <a:off x="3021" y="2804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7" name="Freeform 651"/>
              <p:cNvSpPr>
                <a:spLocks/>
              </p:cNvSpPr>
              <p:nvPr/>
            </p:nvSpPr>
            <p:spPr bwMode="auto">
              <a:xfrm>
                <a:off x="3028" y="2825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8" name="Freeform 652"/>
              <p:cNvSpPr>
                <a:spLocks/>
              </p:cNvSpPr>
              <p:nvPr/>
            </p:nvSpPr>
            <p:spPr bwMode="auto">
              <a:xfrm>
                <a:off x="3036" y="2846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89" name="Freeform 653"/>
              <p:cNvSpPr>
                <a:spLocks/>
              </p:cNvSpPr>
              <p:nvPr/>
            </p:nvSpPr>
            <p:spPr bwMode="auto">
              <a:xfrm>
                <a:off x="3044" y="2867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90" name="Freeform 654"/>
              <p:cNvSpPr>
                <a:spLocks/>
              </p:cNvSpPr>
              <p:nvPr/>
            </p:nvSpPr>
            <p:spPr bwMode="auto">
              <a:xfrm>
                <a:off x="3075" y="2888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91" name="Freeform 655"/>
              <p:cNvSpPr>
                <a:spLocks/>
              </p:cNvSpPr>
              <p:nvPr/>
            </p:nvSpPr>
            <p:spPr bwMode="auto">
              <a:xfrm>
                <a:off x="3059" y="2909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92" name="Freeform 656"/>
              <p:cNvSpPr>
                <a:spLocks/>
              </p:cNvSpPr>
              <p:nvPr/>
            </p:nvSpPr>
            <p:spPr bwMode="auto">
              <a:xfrm>
                <a:off x="3067" y="2930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93" name="Line 657"/>
              <p:cNvSpPr>
                <a:spLocks noChangeShapeType="1"/>
              </p:cNvSpPr>
              <p:nvPr/>
            </p:nvSpPr>
            <p:spPr bwMode="auto">
              <a:xfrm flipH="1" flipV="1">
                <a:off x="3319" y="2698"/>
                <a:ext cx="95" cy="2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194" name="Line 658"/>
              <p:cNvSpPr>
                <a:spLocks noChangeShapeType="1"/>
              </p:cNvSpPr>
              <p:nvPr/>
            </p:nvSpPr>
            <p:spPr bwMode="auto">
              <a:xfrm>
                <a:off x="2982" y="2765"/>
                <a:ext cx="89" cy="24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195" name="Freeform 659"/>
              <p:cNvSpPr>
                <a:spLocks/>
              </p:cNvSpPr>
              <p:nvPr/>
            </p:nvSpPr>
            <p:spPr bwMode="auto">
              <a:xfrm>
                <a:off x="2992" y="2791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96" name="Freeform 660"/>
              <p:cNvSpPr>
                <a:spLocks/>
              </p:cNvSpPr>
              <p:nvPr/>
            </p:nvSpPr>
            <p:spPr bwMode="auto">
              <a:xfrm>
                <a:off x="3008" y="2791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97" name="Freeform 661"/>
              <p:cNvSpPr>
                <a:spLocks/>
              </p:cNvSpPr>
              <p:nvPr/>
            </p:nvSpPr>
            <p:spPr bwMode="auto">
              <a:xfrm>
                <a:off x="3014" y="2799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98" name="Freeform 662"/>
              <p:cNvSpPr>
                <a:spLocks/>
              </p:cNvSpPr>
              <p:nvPr/>
            </p:nvSpPr>
            <p:spPr bwMode="auto">
              <a:xfrm>
                <a:off x="3001" y="2802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99" name="Freeform 663"/>
              <p:cNvSpPr>
                <a:spLocks/>
              </p:cNvSpPr>
              <p:nvPr/>
            </p:nvSpPr>
            <p:spPr bwMode="auto">
              <a:xfrm>
                <a:off x="3001" y="2791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00" name="Freeform 664"/>
              <p:cNvSpPr>
                <a:spLocks/>
              </p:cNvSpPr>
              <p:nvPr/>
            </p:nvSpPr>
            <p:spPr bwMode="auto">
              <a:xfrm>
                <a:off x="2989" y="2791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01" name="Freeform 665"/>
              <p:cNvSpPr>
                <a:spLocks/>
              </p:cNvSpPr>
              <p:nvPr/>
            </p:nvSpPr>
            <p:spPr bwMode="auto">
              <a:xfrm>
                <a:off x="2992" y="2795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02" name="Freeform 666"/>
              <p:cNvSpPr>
                <a:spLocks/>
              </p:cNvSpPr>
              <p:nvPr/>
            </p:nvSpPr>
            <p:spPr bwMode="auto">
              <a:xfrm>
                <a:off x="2992" y="2793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03" name="Line 667"/>
              <p:cNvSpPr>
                <a:spLocks noChangeShapeType="1"/>
              </p:cNvSpPr>
              <p:nvPr/>
            </p:nvSpPr>
            <p:spPr bwMode="auto">
              <a:xfrm flipV="1">
                <a:off x="2982" y="2697"/>
                <a:ext cx="341" cy="6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834204" name="Object 668"/>
            <p:cNvGraphicFramePr>
              <a:graphicFrameLocks noChangeAspect="1"/>
            </p:cNvGraphicFramePr>
            <p:nvPr/>
          </p:nvGraphicFramePr>
          <p:xfrm>
            <a:off x="3383" y="2684"/>
            <a:ext cx="384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47" name="Clip" r:id="rId20" imgW="1992960" imgH="3468960" progId="MS_ClipArt_Gallery.2">
                    <p:embed/>
                  </p:oleObj>
                </mc:Choice>
                <mc:Fallback>
                  <p:oleObj name="Clip" r:id="rId20" imgW="199296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3" y="2684"/>
                          <a:ext cx="384" cy="4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4205" name="Rectangle 669"/>
            <p:cNvSpPr>
              <a:spLocks noChangeArrowheads="1"/>
            </p:cNvSpPr>
            <p:nvPr/>
          </p:nvSpPr>
          <p:spPr bwMode="auto">
            <a:xfrm>
              <a:off x="3022" y="3138"/>
              <a:ext cx="87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Bob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Signed Hash</a:t>
              </a:r>
            </a:p>
          </p:txBody>
        </p:sp>
      </p:grpSp>
      <p:sp>
        <p:nvSpPr>
          <p:cNvPr id="834206" name="Line 670"/>
          <p:cNvSpPr>
            <a:spLocks noChangeShapeType="1"/>
          </p:cNvSpPr>
          <p:nvPr/>
        </p:nvSpPr>
        <p:spPr bwMode="auto">
          <a:xfrm flipH="1">
            <a:off x="3733800" y="5334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grpSp>
        <p:nvGrpSpPr>
          <p:cNvPr id="834364" name="Group 828"/>
          <p:cNvGrpSpPr>
            <a:grpSpLocks/>
          </p:cNvGrpSpPr>
          <p:nvPr/>
        </p:nvGrpSpPr>
        <p:grpSpPr bwMode="auto">
          <a:xfrm>
            <a:off x="533400" y="4800600"/>
            <a:ext cx="1295400" cy="1219200"/>
            <a:chOff x="96" y="2880"/>
            <a:chExt cx="1248" cy="960"/>
          </a:xfrm>
        </p:grpSpPr>
        <p:sp>
          <p:nvSpPr>
            <p:cNvPr id="834207" name="AutoShape 671"/>
            <p:cNvSpPr>
              <a:spLocks noChangeArrowheads="1"/>
            </p:cNvSpPr>
            <p:nvPr/>
          </p:nvSpPr>
          <p:spPr bwMode="auto">
            <a:xfrm>
              <a:off x="96" y="2880"/>
              <a:ext cx="1248" cy="960"/>
            </a:xfrm>
            <a:prstGeom prst="parallelogram">
              <a:avLst>
                <a:gd name="adj" fmla="val 11405"/>
              </a:avLst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4208" name="Group 672"/>
            <p:cNvGrpSpPr>
              <a:grpSpLocks/>
            </p:cNvGrpSpPr>
            <p:nvPr/>
          </p:nvGrpSpPr>
          <p:grpSpPr bwMode="auto">
            <a:xfrm>
              <a:off x="240" y="2928"/>
              <a:ext cx="721" cy="599"/>
              <a:chOff x="3261" y="1902"/>
              <a:chExt cx="721" cy="599"/>
            </a:xfrm>
          </p:grpSpPr>
          <p:sp>
            <p:nvSpPr>
              <p:cNvPr id="834209" name="Freeform 673"/>
              <p:cNvSpPr>
                <a:spLocks/>
              </p:cNvSpPr>
              <p:nvPr/>
            </p:nvSpPr>
            <p:spPr bwMode="auto">
              <a:xfrm>
                <a:off x="3264" y="1964"/>
                <a:ext cx="546" cy="510"/>
              </a:xfrm>
              <a:custGeom>
                <a:avLst/>
                <a:gdLst>
                  <a:gd name="T0" fmla="*/ 227 w 1091"/>
                  <a:gd name="T1" fmla="*/ 643 h 1021"/>
                  <a:gd name="T2" fmla="*/ 236 w 1091"/>
                  <a:gd name="T3" fmla="*/ 640 h 1021"/>
                  <a:gd name="T4" fmla="*/ 248 w 1091"/>
                  <a:gd name="T5" fmla="*/ 635 h 1021"/>
                  <a:gd name="T6" fmla="*/ 242 w 1091"/>
                  <a:gd name="T7" fmla="*/ 632 h 1021"/>
                  <a:gd name="T8" fmla="*/ 237 w 1091"/>
                  <a:gd name="T9" fmla="*/ 626 h 1021"/>
                  <a:gd name="T10" fmla="*/ 236 w 1091"/>
                  <a:gd name="T11" fmla="*/ 614 h 1021"/>
                  <a:gd name="T12" fmla="*/ 244 w 1091"/>
                  <a:gd name="T13" fmla="*/ 606 h 1021"/>
                  <a:gd name="T14" fmla="*/ 258 w 1091"/>
                  <a:gd name="T15" fmla="*/ 606 h 1021"/>
                  <a:gd name="T16" fmla="*/ 268 w 1091"/>
                  <a:gd name="T17" fmla="*/ 614 h 1021"/>
                  <a:gd name="T18" fmla="*/ 269 w 1091"/>
                  <a:gd name="T19" fmla="*/ 626 h 1021"/>
                  <a:gd name="T20" fmla="*/ 261 w 1091"/>
                  <a:gd name="T21" fmla="*/ 635 h 1021"/>
                  <a:gd name="T22" fmla="*/ 254 w 1091"/>
                  <a:gd name="T23" fmla="*/ 636 h 1021"/>
                  <a:gd name="T24" fmla="*/ 248 w 1091"/>
                  <a:gd name="T25" fmla="*/ 635 h 1021"/>
                  <a:gd name="T26" fmla="*/ 381 w 1091"/>
                  <a:gd name="T27" fmla="*/ 915 h 1021"/>
                  <a:gd name="T28" fmla="*/ 420 w 1091"/>
                  <a:gd name="T29" fmla="*/ 902 h 1021"/>
                  <a:gd name="T30" fmla="*/ 432 w 1091"/>
                  <a:gd name="T31" fmla="*/ 907 h 1021"/>
                  <a:gd name="T32" fmla="*/ 439 w 1091"/>
                  <a:gd name="T33" fmla="*/ 917 h 1021"/>
                  <a:gd name="T34" fmla="*/ 434 w 1091"/>
                  <a:gd name="T35" fmla="*/ 929 h 1021"/>
                  <a:gd name="T36" fmla="*/ 423 w 1091"/>
                  <a:gd name="T37" fmla="*/ 933 h 1021"/>
                  <a:gd name="T38" fmla="*/ 411 w 1091"/>
                  <a:gd name="T39" fmla="*/ 929 h 1021"/>
                  <a:gd name="T40" fmla="*/ 404 w 1091"/>
                  <a:gd name="T41" fmla="*/ 917 h 1021"/>
                  <a:gd name="T42" fmla="*/ 409 w 1091"/>
                  <a:gd name="T43" fmla="*/ 907 h 1021"/>
                  <a:gd name="T44" fmla="*/ 406 w 1091"/>
                  <a:gd name="T45" fmla="*/ 906 h 1021"/>
                  <a:gd name="T46" fmla="*/ 386 w 1091"/>
                  <a:gd name="T47" fmla="*/ 914 h 1021"/>
                  <a:gd name="T48" fmla="*/ 441 w 1091"/>
                  <a:gd name="T49" fmla="*/ 1021 h 1021"/>
                  <a:gd name="T50" fmla="*/ 650 w 1091"/>
                  <a:gd name="T51" fmla="*/ 0 h 1021"/>
                  <a:gd name="T52" fmla="*/ 50 w 1091"/>
                  <a:gd name="T53" fmla="*/ 333 h 1021"/>
                  <a:gd name="T54" fmla="*/ 58 w 1091"/>
                  <a:gd name="T55" fmla="*/ 330 h 1021"/>
                  <a:gd name="T56" fmla="*/ 67 w 1091"/>
                  <a:gd name="T57" fmla="*/ 326 h 1021"/>
                  <a:gd name="T58" fmla="*/ 67 w 1091"/>
                  <a:gd name="T59" fmla="*/ 316 h 1021"/>
                  <a:gd name="T60" fmla="*/ 75 w 1091"/>
                  <a:gd name="T61" fmla="*/ 308 h 1021"/>
                  <a:gd name="T62" fmla="*/ 87 w 1091"/>
                  <a:gd name="T63" fmla="*/ 309 h 1021"/>
                  <a:gd name="T64" fmla="*/ 98 w 1091"/>
                  <a:gd name="T65" fmla="*/ 317 h 1021"/>
                  <a:gd name="T66" fmla="*/ 99 w 1091"/>
                  <a:gd name="T67" fmla="*/ 329 h 1021"/>
                  <a:gd name="T68" fmla="*/ 91 w 1091"/>
                  <a:gd name="T69" fmla="*/ 338 h 1021"/>
                  <a:gd name="T70" fmla="*/ 77 w 1091"/>
                  <a:gd name="T71" fmla="*/ 336 h 1021"/>
                  <a:gd name="T72" fmla="*/ 67 w 1091"/>
                  <a:gd name="T73" fmla="*/ 326 h 1021"/>
                  <a:gd name="T74" fmla="*/ 59 w 1091"/>
                  <a:gd name="T75" fmla="*/ 330 h 1021"/>
                  <a:gd name="T76" fmla="*/ 50 w 1091"/>
                  <a:gd name="T77" fmla="*/ 333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91" h="1021">
                    <a:moveTo>
                      <a:pt x="50" y="333"/>
                    </a:moveTo>
                    <a:lnTo>
                      <a:pt x="227" y="643"/>
                    </a:lnTo>
                    <a:lnTo>
                      <a:pt x="229" y="642"/>
                    </a:lnTo>
                    <a:lnTo>
                      <a:pt x="236" y="640"/>
                    </a:lnTo>
                    <a:lnTo>
                      <a:pt x="243" y="637"/>
                    </a:lnTo>
                    <a:lnTo>
                      <a:pt x="248" y="635"/>
                    </a:lnTo>
                    <a:lnTo>
                      <a:pt x="244" y="633"/>
                    </a:lnTo>
                    <a:lnTo>
                      <a:pt x="242" y="632"/>
                    </a:lnTo>
                    <a:lnTo>
                      <a:pt x="239" y="629"/>
                    </a:lnTo>
                    <a:lnTo>
                      <a:pt x="237" y="626"/>
                    </a:lnTo>
                    <a:lnTo>
                      <a:pt x="235" y="620"/>
                    </a:lnTo>
                    <a:lnTo>
                      <a:pt x="236" y="614"/>
                    </a:lnTo>
                    <a:lnTo>
                      <a:pt x="239" y="610"/>
                    </a:lnTo>
                    <a:lnTo>
                      <a:pt x="244" y="606"/>
                    </a:lnTo>
                    <a:lnTo>
                      <a:pt x="251" y="605"/>
                    </a:lnTo>
                    <a:lnTo>
                      <a:pt x="258" y="606"/>
                    </a:lnTo>
                    <a:lnTo>
                      <a:pt x="264" y="610"/>
                    </a:lnTo>
                    <a:lnTo>
                      <a:pt x="268" y="614"/>
                    </a:lnTo>
                    <a:lnTo>
                      <a:pt x="269" y="620"/>
                    </a:lnTo>
                    <a:lnTo>
                      <a:pt x="269" y="626"/>
                    </a:lnTo>
                    <a:lnTo>
                      <a:pt x="266" y="632"/>
                    </a:lnTo>
                    <a:lnTo>
                      <a:pt x="261" y="635"/>
                    </a:lnTo>
                    <a:lnTo>
                      <a:pt x="258" y="636"/>
                    </a:lnTo>
                    <a:lnTo>
                      <a:pt x="254" y="636"/>
                    </a:lnTo>
                    <a:lnTo>
                      <a:pt x="251" y="636"/>
                    </a:lnTo>
                    <a:lnTo>
                      <a:pt x="248" y="635"/>
                    </a:lnTo>
                    <a:lnTo>
                      <a:pt x="227" y="643"/>
                    </a:lnTo>
                    <a:lnTo>
                      <a:pt x="381" y="915"/>
                    </a:lnTo>
                    <a:lnTo>
                      <a:pt x="413" y="904"/>
                    </a:lnTo>
                    <a:lnTo>
                      <a:pt x="420" y="902"/>
                    </a:lnTo>
                    <a:lnTo>
                      <a:pt x="426" y="904"/>
                    </a:lnTo>
                    <a:lnTo>
                      <a:pt x="432" y="907"/>
                    </a:lnTo>
                    <a:lnTo>
                      <a:pt x="436" y="912"/>
                    </a:lnTo>
                    <a:lnTo>
                      <a:pt x="439" y="917"/>
                    </a:lnTo>
                    <a:lnTo>
                      <a:pt x="437" y="923"/>
                    </a:lnTo>
                    <a:lnTo>
                      <a:pt x="434" y="929"/>
                    </a:lnTo>
                    <a:lnTo>
                      <a:pt x="429" y="932"/>
                    </a:lnTo>
                    <a:lnTo>
                      <a:pt x="423" y="933"/>
                    </a:lnTo>
                    <a:lnTo>
                      <a:pt x="417" y="932"/>
                    </a:lnTo>
                    <a:lnTo>
                      <a:pt x="411" y="929"/>
                    </a:lnTo>
                    <a:lnTo>
                      <a:pt x="406" y="923"/>
                    </a:lnTo>
                    <a:lnTo>
                      <a:pt x="404" y="917"/>
                    </a:lnTo>
                    <a:lnTo>
                      <a:pt x="405" y="912"/>
                    </a:lnTo>
                    <a:lnTo>
                      <a:pt x="409" y="907"/>
                    </a:lnTo>
                    <a:lnTo>
                      <a:pt x="413" y="904"/>
                    </a:lnTo>
                    <a:lnTo>
                      <a:pt x="406" y="906"/>
                    </a:lnTo>
                    <a:lnTo>
                      <a:pt x="396" y="909"/>
                    </a:lnTo>
                    <a:lnTo>
                      <a:pt x="386" y="914"/>
                    </a:lnTo>
                    <a:lnTo>
                      <a:pt x="381" y="915"/>
                    </a:lnTo>
                    <a:lnTo>
                      <a:pt x="441" y="1021"/>
                    </a:lnTo>
                    <a:lnTo>
                      <a:pt x="1091" y="777"/>
                    </a:lnTo>
                    <a:lnTo>
                      <a:pt x="650" y="0"/>
                    </a:lnTo>
                    <a:lnTo>
                      <a:pt x="0" y="245"/>
                    </a:lnTo>
                    <a:lnTo>
                      <a:pt x="50" y="333"/>
                    </a:lnTo>
                    <a:lnTo>
                      <a:pt x="52" y="332"/>
                    </a:lnTo>
                    <a:lnTo>
                      <a:pt x="58" y="330"/>
                    </a:lnTo>
                    <a:lnTo>
                      <a:pt x="63" y="328"/>
                    </a:lnTo>
                    <a:lnTo>
                      <a:pt x="67" y="326"/>
                    </a:lnTo>
                    <a:lnTo>
                      <a:pt x="66" y="321"/>
                    </a:lnTo>
                    <a:lnTo>
                      <a:pt x="67" y="316"/>
                    </a:lnTo>
                    <a:lnTo>
                      <a:pt x="70" y="311"/>
                    </a:lnTo>
                    <a:lnTo>
                      <a:pt x="75" y="308"/>
                    </a:lnTo>
                    <a:lnTo>
                      <a:pt x="82" y="307"/>
                    </a:lnTo>
                    <a:lnTo>
                      <a:pt x="87" y="309"/>
                    </a:lnTo>
                    <a:lnTo>
                      <a:pt x="93" y="313"/>
                    </a:lnTo>
                    <a:lnTo>
                      <a:pt x="98" y="317"/>
                    </a:lnTo>
                    <a:lnTo>
                      <a:pt x="100" y="323"/>
                    </a:lnTo>
                    <a:lnTo>
                      <a:pt x="99" y="329"/>
                    </a:lnTo>
                    <a:lnTo>
                      <a:pt x="96" y="335"/>
                    </a:lnTo>
                    <a:lnTo>
                      <a:pt x="91" y="338"/>
                    </a:lnTo>
                    <a:lnTo>
                      <a:pt x="84" y="338"/>
                    </a:lnTo>
                    <a:lnTo>
                      <a:pt x="77" y="336"/>
                    </a:lnTo>
                    <a:lnTo>
                      <a:pt x="71" y="332"/>
                    </a:lnTo>
                    <a:lnTo>
                      <a:pt x="67" y="326"/>
                    </a:lnTo>
                    <a:lnTo>
                      <a:pt x="64" y="328"/>
                    </a:lnTo>
                    <a:lnTo>
                      <a:pt x="59" y="330"/>
                    </a:lnTo>
                    <a:lnTo>
                      <a:pt x="52" y="332"/>
                    </a:lnTo>
                    <a:lnTo>
                      <a:pt x="50" y="3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0" name="Freeform 674"/>
              <p:cNvSpPr>
                <a:spLocks/>
              </p:cNvSpPr>
              <p:nvPr/>
            </p:nvSpPr>
            <p:spPr bwMode="auto">
              <a:xfrm>
                <a:off x="3287" y="2129"/>
                <a:ext cx="92" cy="159"/>
              </a:xfrm>
              <a:custGeom>
                <a:avLst/>
                <a:gdLst>
                  <a:gd name="T0" fmla="*/ 180 w 184"/>
                  <a:gd name="T1" fmla="*/ 308 h 318"/>
                  <a:gd name="T2" fmla="*/ 184 w 184"/>
                  <a:gd name="T3" fmla="*/ 310 h 318"/>
                  <a:gd name="T4" fmla="*/ 7 w 184"/>
                  <a:gd name="T5" fmla="*/ 0 h 318"/>
                  <a:gd name="T6" fmla="*/ 0 w 184"/>
                  <a:gd name="T7" fmla="*/ 5 h 318"/>
                  <a:gd name="T8" fmla="*/ 177 w 184"/>
                  <a:gd name="T9" fmla="*/ 315 h 318"/>
                  <a:gd name="T10" fmla="*/ 182 w 184"/>
                  <a:gd name="T11" fmla="*/ 317 h 318"/>
                  <a:gd name="T12" fmla="*/ 177 w 184"/>
                  <a:gd name="T13" fmla="*/ 315 h 318"/>
                  <a:gd name="T14" fmla="*/ 180 w 184"/>
                  <a:gd name="T15" fmla="*/ 318 h 318"/>
                  <a:gd name="T16" fmla="*/ 182 w 184"/>
                  <a:gd name="T17" fmla="*/ 317 h 318"/>
                  <a:gd name="T18" fmla="*/ 180 w 184"/>
                  <a:gd name="T19" fmla="*/ 30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318">
                    <a:moveTo>
                      <a:pt x="180" y="308"/>
                    </a:moveTo>
                    <a:lnTo>
                      <a:pt x="184" y="31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177" y="315"/>
                    </a:lnTo>
                    <a:lnTo>
                      <a:pt x="182" y="317"/>
                    </a:lnTo>
                    <a:lnTo>
                      <a:pt x="177" y="315"/>
                    </a:lnTo>
                    <a:lnTo>
                      <a:pt x="180" y="318"/>
                    </a:lnTo>
                    <a:lnTo>
                      <a:pt x="182" y="317"/>
                    </a:lnTo>
                    <a:lnTo>
                      <a:pt x="180" y="3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1" name="Freeform 675"/>
              <p:cNvSpPr>
                <a:spLocks/>
              </p:cNvSpPr>
              <p:nvPr/>
            </p:nvSpPr>
            <p:spPr bwMode="auto">
              <a:xfrm>
                <a:off x="3377" y="2279"/>
                <a:ext cx="18" cy="8"/>
              </a:xfrm>
              <a:custGeom>
                <a:avLst/>
                <a:gdLst>
                  <a:gd name="T0" fmla="*/ 19 w 35"/>
                  <a:gd name="T1" fmla="*/ 9 h 17"/>
                  <a:gd name="T2" fmla="*/ 20 w 35"/>
                  <a:gd name="T3" fmla="*/ 0 h 17"/>
                  <a:gd name="T4" fmla="*/ 16 w 35"/>
                  <a:gd name="T5" fmla="*/ 2 h 17"/>
                  <a:gd name="T6" fmla="*/ 9 w 35"/>
                  <a:gd name="T7" fmla="*/ 4 h 17"/>
                  <a:gd name="T8" fmla="*/ 2 w 35"/>
                  <a:gd name="T9" fmla="*/ 6 h 17"/>
                  <a:gd name="T10" fmla="*/ 0 w 35"/>
                  <a:gd name="T11" fmla="*/ 8 h 17"/>
                  <a:gd name="T12" fmla="*/ 2 w 35"/>
                  <a:gd name="T13" fmla="*/ 17 h 17"/>
                  <a:gd name="T14" fmla="*/ 4 w 35"/>
                  <a:gd name="T15" fmla="*/ 16 h 17"/>
                  <a:gd name="T16" fmla="*/ 11 w 35"/>
                  <a:gd name="T17" fmla="*/ 13 h 17"/>
                  <a:gd name="T18" fmla="*/ 18 w 35"/>
                  <a:gd name="T19" fmla="*/ 11 h 17"/>
                  <a:gd name="T20" fmla="*/ 23 w 35"/>
                  <a:gd name="T21" fmla="*/ 9 h 17"/>
                  <a:gd name="T22" fmla="*/ 24 w 35"/>
                  <a:gd name="T23" fmla="*/ 0 h 17"/>
                  <a:gd name="T24" fmla="*/ 23 w 35"/>
                  <a:gd name="T25" fmla="*/ 9 h 17"/>
                  <a:gd name="T26" fmla="*/ 35 w 35"/>
                  <a:gd name="T27" fmla="*/ 5 h 17"/>
                  <a:gd name="T28" fmla="*/ 23 w 35"/>
                  <a:gd name="T29" fmla="*/ 1 h 17"/>
                  <a:gd name="T30" fmla="*/ 19 w 35"/>
                  <a:gd name="T3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7">
                    <a:moveTo>
                      <a:pt x="19" y="9"/>
                    </a:moveTo>
                    <a:lnTo>
                      <a:pt x="20" y="0"/>
                    </a:lnTo>
                    <a:lnTo>
                      <a:pt x="16" y="2"/>
                    </a:lnTo>
                    <a:lnTo>
                      <a:pt x="9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4" y="16"/>
                    </a:lnTo>
                    <a:lnTo>
                      <a:pt x="11" y="13"/>
                    </a:lnTo>
                    <a:lnTo>
                      <a:pt x="18" y="11"/>
                    </a:lnTo>
                    <a:lnTo>
                      <a:pt x="23" y="9"/>
                    </a:lnTo>
                    <a:lnTo>
                      <a:pt x="24" y="0"/>
                    </a:lnTo>
                    <a:lnTo>
                      <a:pt x="23" y="9"/>
                    </a:lnTo>
                    <a:lnTo>
                      <a:pt x="35" y="5"/>
                    </a:lnTo>
                    <a:lnTo>
                      <a:pt x="23" y="1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2" name="Freeform 676"/>
              <p:cNvSpPr>
                <a:spLocks/>
              </p:cNvSpPr>
              <p:nvPr/>
            </p:nvSpPr>
            <p:spPr bwMode="auto">
              <a:xfrm>
                <a:off x="3380" y="2275"/>
                <a:ext cx="9" cy="8"/>
              </a:xfrm>
              <a:custGeom>
                <a:avLst/>
                <a:gdLst>
                  <a:gd name="T0" fmla="*/ 1 w 17"/>
                  <a:gd name="T1" fmla="*/ 4 h 16"/>
                  <a:gd name="T2" fmla="*/ 0 w 17"/>
                  <a:gd name="T3" fmla="*/ 4 h 16"/>
                  <a:gd name="T4" fmla="*/ 3 w 17"/>
                  <a:gd name="T5" fmla="*/ 8 h 16"/>
                  <a:gd name="T6" fmla="*/ 6 w 17"/>
                  <a:gd name="T7" fmla="*/ 11 h 16"/>
                  <a:gd name="T8" fmla="*/ 9 w 17"/>
                  <a:gd name="T9" fmla="*/ 12 h 16"/>
                  <a:gd name="T10" fmla="*/ 12 w 17"/>
                  <a:gd name="T11" fmla="*/ 16 h 16"/>
                  <a:gd name="T12" fmla="*/ 17 w 17"/>
                  <a:gd name="T13" fmla="*/ 7 h 16"/>
                  <a:gd name="T14" fmla="*/ 13 w 17"/>
                  <a:gd name="T15" fmla="*/ 5 h 16"/>
                  <a:gd name="T16" fmla="*/ 11 w 17"/>
                  <a:gd name="T17" fmla="*/ 4 h 16"/>
                  <a:gd name="T18" fmla="*/ 10 w 17"/>
                  <a:gd name="T19" fmla="*/ 3 h 16"/>
                  <a:gd name="T20" fmla="*/ 9 w 17"/>
                  <a:gd name="T21" fmla="*/ 0 h 16"/>
                  <a:gd name="T22" fmla="*/ 8 w 17"/>
                  <a:gd name="T23" fmla="*/ 0 h 16"/>
                  <a:gd name="T24" fmla="*/ 1 w 17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6">
                    <a:moveTo>
                      <a:pt x="1" y="4"/>
                    </a:moveTo>
                    <a:lnTo>
                      <a:pt x="0" y="4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7" y="7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3" name="Freeform 677"/>
              <p:cNvSpPr>
                <a:spLocks/>
              </p:cNvSpPr>
              <p:nvPr/>
            </p:nvSpPr>
            <p:spPr bwMode="auto">
              <a:xfrm>
                <a:off x="3379" y="2264"/>
                <a:ext cx="8" cy="14"/>
              </a:xfrm>
              <a:custGeom>
                <a:avLst/>
                <a:gdLst>
                  <a:gd name="T0" fmla="*/ 13 w 15"/>
                  <a:gd name="T1" fmla="*/ 0 h 26"/>
                  <a:gd name="T2" fmla="*/ 13 w 15"/>
                  <a:gd name="T3" fmla="*/ 0 h 26"/>
                  <a:gd name="T4" fmla="*/ 6 w 15"/>
                  <a:gd name="T5" fmla="*/ 4 h 26"/>
                  <a:gd name="T6" fmla="*/ 1 w 15"/>
                  <a:gd name="T7" fmla="*/ 11 h 26"/>
                  <a:gd name="T8" fmla="*/ 0 w 15"/>
                  <a:gd name="T9" fmla="*/ 18 h 26"/>
                  <a:gd name="T10" fmla="*/ 4 w 15"/>
                  <a:gd name="T11" fmla="*/ 26 h 26"/>
                  <a:gd name="T12" fmla="*/ 11 w 15"/>
                  <a:gd name="T13" fmla="*/ 22 h 26"/>
                  <a:gd name="T14" fmla="*/ 9 w 15"/>
                  <a:gd name="T15" fmla="*/ 18 h 26"/>
                  <a:gd name="T16" fmla="*/ 11 w 15"/>
                  <a:gd name="T17" fmla="*/ 14 h 26"/>
                  <a:gd name="T18" fmla="*/ 13 w 15"/>
                  <a:gd name="T19" fmla="*/ 11 h 26"/>
                  <a:gd name="T20" fmla="*/ 15 w 15"/>
                  <a:gd name="T21" fmla="*/ 9 h 26"/>
                  <a:gd name="T22" fmla="*/ 15 w 15"/>
                  <a:gd name="T23" fmla="*/ 9 h 26"/>
                  <a:gd name="T24" fmla="*/ 13 w 15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26">
                    <a:moveTo>
                      <a:pt x="13" y="0"/>
                    </a:moveTo>
                    <a:lnTo>
                      <a:pt x="13" y="0"/>
                    </a:lnTo>
                    <a:lnTo>
                      <a:pt x="6" y="4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4" y="26"/>
                    </a:lnTo>
                    <a:lnTo>
                      <a:pt x="11" y="22"/>
                    </a:lnTo>
                    <a:lnTo>
                      <a:pt x="9" y="18"/>
                    </a:lnTo>
                    <a:lnTo>
                      <a:pt x="11" y="14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4" name="Freeform 678"/>
              <p:cNvSpPr>
                <a:spLocks/>
              </p:cNvSpPr>
              <p:nvPr/>
            </p:nvSpPr>
            <p:spPr bwMode="auto">
              <a:xfrm>
                <a:off x="3385" y="2264"/>
                <a:ext cx="15" cy="8"/>
              </a:xfrm>
              <a:custGeom>
                <a:avLst/>
                <a:gdLst>
                  <a:gd name="T0" fmla="*/ 30 w 30"/>
                  <a:gd name="T1" fmla="*/ 12 h 16"/>
                  <a:gd name="T2" fmla="*/ 29 w 30"/>
                  <a:gd name="T3" fmla="*/ 11 h 16"/>
                  <a:gd name="T4" fmla="*/ 23 w 30"/>
                  <a:gd name="T5" fmla="*/ 5 h 16"/>
                  <a:gd name="T6" fmla="*/ 16 w 30"/>
                  <a:gd name="T7" fmla="*/ 1 h 16"/>
                  <a:gd name="T8" fmla="*/ 8 w 30"/>
                  <a:gd name="T9" fmla="*/ 0 h 16"/>
                  <a:gd name="T10" fmla="*/ 0 w 30"/>
                  <a:gd name="T11" fmla="*/ 1 h 16"/>
                  <a:gd name="T12" fmla="*/ 2 w 30"/>
                  <a:gd name="T13" fmla="*/ 10 h 16"/>
                  <a:gd name="T14" fmla="*/ 8 w 30"/>
                  <a:gd name="T15" fmla="*/ 9 h 16"/>
                  <a:gd name="T16" fmla="*/ 14 w 30"/>
                  <a:gd name="T17" fmla="*/ 10 h 16"/>
                  <a:gd name="T18" fmla="*/ 18 w 30"/>
                  <a:gd name="T19" fmla="*/ 12 h 16"/>
                  <a:gd name="T20" fmla="*/ 22 w 30"/>
                  <a:gd name="T21" fmla="*/ 16 h 16"/>
                  <a:gd name="T22" fmla="*/ 21 w 30"/>
                  <a:gd name="T23" fmla="*/ 15 h 16"/>
                  <a:gd name="T24" fmla="*/ 30 w 30"/>
                  <a:gd name="T2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16">
                    <a:moveTo>
                      <a:pt x="30" y="12"/>
                    </a:moveTo>
                    <a:lnTo>
                      <a:pt x="29" y="11"/>
                    </a:lnTo>
                    <a:lnTo>
                      <a:pt x="23" y="5"/>
                    </a:lnTo>
                    <a:lnTo>
                      <a:pt x="16" y="1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2" y="10"/>
                    </a:lnTo>
                    <a:lnTo>
                      <a:pt x="8" y="9"/>
                    </a:lnTo>
                    <a:lnTo>
                      <a:pt x="14" y="10"/>
                    </a:lnTo>
                    <a:lnTo>
                      <a:pt x="18" y="12"/>
                    </a:lnTo>
                    <a:lnTo>
                      <a:pt x="22" y="16"/>
                    </a:lnTo>
                    <a:lnTo>
                      <a:pt x="21" y="15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5" name="Freeform 679"/>
              <p:cNvSpPr>
                <a:spLocks/>
              </p:cNvSpPr>
              <p:nvPr/>
            </p:nvSpPr>
            <p:spPr bwMode="auto">
              <a:xfrm>
                <a:off x="3394" y="2270"/>
                <a:ext cx="7" cy="13"/>
              </a:xfrm>
              <a:custGeom>
                <a:avLst/>
                <a:gdLst>
                  <a:gd name="T0" fmla="*/ 2 w 14"/>
                  <a:gd name="T1" fmla="*/ 27 h 27"/>
                  <a:gd name="T2" fmla="*/ 2 w 14"/>
                  <a:gd name="T3" fmla="*/ 27 h 27"/>
                  <a:gd name="T4" fmla="*/ 9 w 14"/>
                  <a:gd name="T5" fmla="*/ 21 h 27"/>
                  <a:gd name="T6" fmla="*/ 14 w 14"/>
                  <a:gd name="T7" fmla="*/ 14 h 27"/>
                  <a:gd name="T8" fmla="*/ 14 w 14"/>
                  <a:gd name="T9" fmla="*/ 7 h 27"/>
                  <a:gd name="T10" fmla="*/ 13 w 14"/>
                  <a:gd name="T11" fmla="*/ 0 h 27"/>
                  <a:gd name="T12" fmla="*/ 4 w 14"/>
                  <a:gd name="T13" fmla="*/ 3 h 27"/>
                  <a:gd name="T14" fmla="*/ 5 w 14"/>
                  <a:gd name="T15" fmla="*/ 7 h 27"/>
                  <a:gd name="T16" fmla="*/ 5 w 14"/>
                  <a:gd name="T17" fmla="*/ 12 h 27"/>
                  <a:gd name="T18" fmla="*/ 2 w 14"/>
                  <a:gd name="T19" fmla="*/ 16 h 27"/>
                  <a:gd name="T20" fmla="*/ 0 w 14"/>
                  <a:gd name="T21" fmla="*/ 18 h 27"/>
                  <a:gd name="T22" fmla="*/ 0 w 14"/>
                  <a:gd name="T23" fmla="*/ 18 h 27"/>
                  <a:gd name="T24" fmla="*/ 2 w 14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7">
                    <a:moveTo>
                      <a:pt x="2" y="27"/>
                    </a:moveTo>
                    <a:lnTo>
                      <a:pt x="2" y="27"/>
                    </a:lnTo>
                    <a:lnTo>
                      <a:pt x="9" y="21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3" y="0"/>
                    </a:lnTo>
                    <a:lnTo>
                      <a:pt x="4" y="3"/>
                    </a:lnTo>
                    <a:lnTo>
                      <a:pt x="5" y="7"/>
                    </a:lnTo>
                    <a:lnTo>
                      <a:pt x="5" y="12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6" name="Freeform 680"/>
              <p:cNvSpPr>
                <a:spLocks/>
              </p:cNvSpPr>
              <p:nvPr/>
            </p:nvSpPr>
            <p:spPr bwMode="auto">
              <a:xfrm>
                <a:off x="3387" y="2279"/>
                <a:ext cx="8" cy="5"/>
              </a:xfrm>
              <a:custGeom>
                <a:avLst/>
                <a:gdLst>
                  <a:gd name="T0" fmla="*/ 3 w 16"/>
                  <a:gd name="T1" fmla="*/ 9 h 10"/>
                  <a:gd name="T2" fmla="*/ 0 w 16"/>
                  <a:gd name="T3" fmla="*/ 9 h 10"/>
                  <a:gd name="T4" fmla="*/ 5 w 16"/>
                  <a:gd name="T5" fmla="*/ 10 h 10"/>
                  <a:gd name="T6" fmla="*/ 8 w 16"/>
                  <a:gd name="T7" fmla="*/ 10 h 10"/>
                  <a:gd name="T8" fmla="*/ 12 w 16"/>
                  <a:gd name="T9" fmla="*/ 10 h 10"/>
                  <a:gd name="T10" fmla="*/ 16 w 16"/>
                  <a:gd name="T11" fmla="*/ 9 h 10"/>
                  <a:gd name="T12" fmla="*/ 14 w 16"/>
                  <a:gd name="T13" fmla="*/ 0 h 10"/>
                  <a:gd name="T14" fmla="*/ 12 w 16"/>
                  <a:gd name="T15" fmla="*/ 1 h 10"/>
                  <a:gd name="T16" fmla="*/ 8 w 16"/>
                  <a:gd name="T17" fmla="*/ 1 h 10"/>
                  <a:gd name="T18" fmla="*/ 5 w 16"/>
                  <a:gd name="T19" fmla="*/ 1 h 10"/>
                  <a:gd name="T20" fmla="*/ 3 w 16"/>
                  <a:gd name="T21" fmla="*/ 0 h 10"/>
                  <a:gd name="T22" fmla="*/ 0 w 16"/>
                  <a:gd name="T23" fmla="*/ 0 h 10"/>
                  <a:gd name="T24" fmla="*/ 3 w 16"/>
                  <a:gd name="T25" fmla="*/ 0 h 10"/>
                  <a:gd name="T26" fmla="*/ 2 w 16"/>
                  <a:gd name="T27" fmla="*/ 0 h 10"/>
                  <a:gd name="T28" fmla="*/ 0 w 16"/>
                  <a:gd name="T29" fmla="*/ 0 h 10"/>
                  <a:gd name="T30" fmla="*/ 3 w 16"/>
                  <a:gd name="T3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0">
                    <a:moveTo>
                      <a:pt x="3" y="9"/>
                    </a:moveTo>
                    <a:lnTo>
                      <a:pt x="0" y="9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2" y="10"/>
                    </a:lnTo>
                    <a:lnTo>
                      <a:pt x="16" y="9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7" name="Freeform 681"/>
              <p:cNvSpPr>
                <a:spLocks/>
              </p:cNvSpPr>
              <p:nvPr/>
            </p:nvSpPr>
            <p:spPr bwMode="auto">
              <a:xfrm>
                <a:off x="3374" y="2279"/>
                <a:ext cx="14" cy="8"/>
              </a:xfrm>
              <a:custGeom>
                <a:avLst/>
                <a:gdLst>
                  <a:gd name="T0" fmla="*/ 10 w 29"/>
                  <a:gd name="T1" fmla="*/ 10 h 17"/>
                  <a:gd name="T2" fmla="*/ 8 w 29"/>
                  <a:gd name="T3" fmla="*/ 17 h 17"/>
                  <a:gd name="T4" fmla="*/ 29 w 29"/>
                  <a:gd name="T5" fmla="*/ 9 h 17"/>
                  <a:gd name="T6" fmla="*/ 26 w 29"/>
                  <a:gd name="T7" fmla="*/ 0 h 17"/>
                  <a:gd name="T8" fmla="*/ 6 w 29"/>
                  <a:gd name="T9" fmla="*/ 8 h 17"/>
                  <a:gd name="T10" fmla="*/ 3 w 29"/>
                  <a:gd name="T11" fmla="*/ 15 h 17"/>
                  <a:gd name="T12" fmla="*/ 6 w 29"/>
                  <a:gd name="T13" fmla="*/ 8 h 17"/>
                  <a:gd name="T14" fmla="*/ 0 w 29"/>
                  <a:gd name="T15" fmla="*/ 10 h 17"/>
                  <a:gd name="T16" fmla="*/ 3 w 29"/>
                  <a:gd name="T17" fmla="*/ 15 h 17"/>
                  <a:gd name="T18" fmla="*/ 10 w 29"/>
                  <a:gd name="T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7">
                    <a:moveTo>
                      <a:pt x="10" y="10"/>
                    </a:moveTo>
                    <a:lnTo>
                      <a:pt x="8" y="17"/>
                    </a:lnTo>
                    <a:lnTo>
                      <a:pt x="29" y="9"/>
                    </a:lnTo>
                    <a:lnTo>
                      <a:pt x="26" y="0"/>
                    </a:lnTo>
                    <a:lnTo>
                      <a:pt x="6" y="8"/>
                    </a:lnTo>
                    <a:lnTo>
                      <a:pt x="3" y="15"/>
                    </a:lnTo>
                    <a:lnTo>
                      <a:pt x="6" y="8"/>
                    </a:lnTo>
                    <a:lnTo>
                      <a:pt x="0" y="10"/>
                    </a:lnTo>
                    <a:lnTo>
                      <a:pt x="3" y="15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8" name="Freeform 682"/>
              <p:cNvSpPr>
                <a:spLocks/>
              </p:cNvSpPr>
              <p:nvPr/>
            </p:nvSpPr>
            <p:spPr bwMode="auto">
              <a:xfrm>
                <a:off x="3376" y="2284"/>
                <a:ext cx="80" cy="140"/>
              </a:xfrm>
              <a:custGeom>
                <a:avLst/>
                <a:gdLst>
                  <a:gd name="T0" fmla="*/ 157 w 162"/>
                  <a:gd name="T1" fmla="*/ 269 h 280"/>
                  <a:gd name="T2" fmla="*/ 162 w 162"/>
                  <a:gd name="T3" fmla="*/ 272 h 280"/>
                  <a:gd name="T4" fmla="*/ 7 w 162"/>
                  <a:gd name="T5" fmla="*/ 0 h 280"/>
                  <a:gd name="T6" fmla="*/ 0 w 162"/>
                  <a:gd name="T7" fmla="*/ 5 h 280"/>
                  <a:gd name="T8" fmla="*/ 155 w 162"/>
                  <a:gd name="T9" fmla="*/ 276 h 280"/>
                  <a:gd name="T10" fmla="*/ 159 w 162"/>
                  <a:gd name="T11" fmla="*/ 279 h 280"/>
                  <a:gd name="T12" fmla="*/ 155 w 162"/>
                  <a:gd name="T13" fmla="*/ 276 h 280"/>
                  <a:gd name="T14" fmla="*/ 156 w 162"/>
                  <a:gd name="T15" fmla="*/ 280 h 280"/>
                  <a:gd name="T16" fmla="*/ 159 w 162"/>
                  <a:gd name="T17" fmla="*/ 279 h 280"/>
                  <a:gd name="T18" fmla="*/ 157 w 162"/>
                  <a:gd name="T19" fmla="*/ 26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280">
                    <a:moveTo>
                      <a:pt x="157" y="269"/>
                    </a:moveTo>
                    <a:lnTo>
                      <a:pt x="162" y="272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155" y="276"/>
                    </a:lnTo>
                    <a:lnTo>
                      <a:pt x="159" y="279"/>
                    </a:lnTo>
                    <a:lnTo>
                      <a:pt x="155" y="276"/>
                    </a:lnTo>
                    <a:lnTo>
                      <a:pt x="156" y="280"/>
                    </a:lnTo>
                    <a:lnTo>
                      <a:pt x="159" y="279"/>
                    </a:lnTo>
                    <a:lnTo>
                      <a:pt x="157" y="2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19" name="Freeform 683"/>
              <p:cNvSpPr>
                <a:spLocks/>
              </p:cNvSpPr>
              <p:nvPr/>
            </p:nvSpPr>
            <p:spPr bwMode="auto">
              <a:xfrm>
                <a:off x="3454" y="2413"/>
                <a:ext cx="17" cy="10"/>
              </a:xfrm>
              <a:custGeom>
                <a:avLst/>
                <a:gdLst>
                  <a:gd name="T0" fmla="*/ 32 w 34"/>
                  <a:gd name="T1" fmla="*/ 0 h 21"/>
                  <a:gd name="T2" fmla="*/ 32 w 34"/>
                  <a:gd name="T3" fmla="*/ 0 h 21"/>
                  <a:gd name="T4" fmla="*/ 0 w 34"/>
                  <a:gd name="T5" fmla="*/ 11 h 21"/>
                  <a:gd name="T6" fmla="*/ 2 w 34"/>
                  <a:gd name="T7" fmla="*/ 21 h 21"/>
                  <a:gd name="T8" fmla="*/ 34 w 34"/>
                  <a:gd name="T9" fmla="*/ 9 h 21"/>
                  <a:gd name="T10" fmla="*/ 34 w 34"/>
                  <a:gd name="T11" fmla="*/ 9 h 21"/>
                  <a:gd name="T12" fmla="*/ 32 w 34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lnTo>
                      <a:pt x="32" y="0"/>
                    </a:lnTo>
                    <a:lnTo>
                      <a:pt x="0" y="11"/>
                    </a:lnTo>
                    <a:lnTo>
                      <a:pt x="2" y="21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0" name="Freeform 684"/>
              <p:cNvSpPr>
                <a:spLocks/>
              </p:cNvSpPr>
              <p:nvPr/>
            </p:nvSpPr>
            <p:spPr bwMode="auto">
              <a:xfrm>
                <a:off x="3470" y="2412"/>
                <a:ext cx="14" cy="8"/>
              </a:xfrm>
              <a:custGeom>
                <a:avLst/>
                <a:gdLst>
                  <a:gd name="T0" fmla="*/ 28 w 28"/>
                  <a:gd name="T1" fmla="*/ 11 h 16"/>
                  <a:gd name="T2" fmla="*/ 28 w 28"/>
                  <a:gd name="T3" fmla="*/ 11 h 16"/>
                  <a:gd name="T4" fmla="*/ 22 w 28"/>
                  <a:gd name="T5" fmla="*/ 6 h 16"/>
                  <a:gd name="T6" fmla="*/ 15 w 28"/>
                  <a:gd name="T7" fmla="*/ 1 h 16"/>
                  <a:gd name="T8" fmla="*/ 8 w 28"/>
                  <a:gd name="T9" fmla="*/ 0 h 16"/>
                  <a:gd name="T10" fmla="*/ 0 w 28"/>
                  <a:gd name="T11" fmla="*/ 1 h 16"/>
                  <a:gd name="T12" fmla="*/ 2 w 28"/>
                  <a:gd name="T13" fmla="*/ 10 h 16"/>
                  <a:gd name="T14" fmla="*/ 8 w 28"/>
                  <a:gd name="T15" fmla="*/ 9 h 16"/>
                  <a:gd name="T16" fmla="*/ 13 w 28"/>
                  <a:gd name="T17" fmla="*/ 10 h 16"/>
                  <a:gd name="T18" fmla="*/ 17 w 28"/>
                  <a:gd name="T19" fmla="*/ 12 h 16"/>
                  <a:gd name="T20" fmla="*/ 21 w 28"/>
                  <a:gd name="T21" fmla="*/ 16 h 16"/>
                  <a:gd name="T22" fmla="*/ 21 w 28"/>
                  <a:gd name="T23" fmla="*/ 16 h 16"/>
                  <a:gd name="T24" fmla="*/ 28 w 28"/>
                  <a:gd name="T25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6">
                    <a:moveTo>
                      <a:pt x="28" y="11"/>
                    </a:moveTo>
                    <a:lnTo>
                      <a:pt x="28" y="11"/>
                    </a:lnTo>
                    <a:lnTo>
                      <a:pt x="22" y="6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2" y="10"/>
                    </a:lnTo>
                    <a:lnTo>
                      <a:pt x="8" y="9"/>
                    </a:lnTo>
                    <a:lnTo>
                      <a:pt x="13" y="10"/>
                    </a:lnTo>
                    <a:lnTo>
                      <a:pt x="17" y="12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1" name="Freeform 685"/>
              <p:cNvSpPr>
                <a:spLocks/>
              </p:cNvSpPr>
              <p:nvPr/>
            </p:nvSpPr>
            <p:spPr bwMode="auto">
              <a:xfrm>
                <a:off x="3478" y="2418"/>
                <a:ext cx="8" cy="14"/>
              </a:xfrm>
              <a:custGeom>
                <a:avLst/>
                <a:gdLst>
                  <a:gd name="T0" fmla="*/ 3 w 15"/>
                  <a:gd name="T1" fmla="*/ 28 h 28"/>
                  <a:gd name="T2" fmla="*/ 3 w 15"/>
                  <a:gd name="T3" fmla="*/ 28 h 28"/>
                  <a:gd name="T4" fmla="*/ 9 w 15"/>
                  <a:gd name="T5" fmla="*/ 22 h 28"/>
                  <a:gd name="T6" fmla="*/ 14 w 15"/>
                  <a:gd name="T7" fmla="*/ 15 h 28"/>
                  <a:gd name="T8" fmla="*/ 15 w 15"/>
                  <a:gd name="T9" fmla="*/ 8 h 28"/>
                  <a:gd name="T10" fmla="*/ 12 w 15"/>
                  <a:gd name="T11" fmla="*/ 0 h 28"/>
                  <a:gd name="T12" fmla="*/ 5 w 15"/>
                  <a:gd name="T13" fmla="*/ 5 h 28"/>
                  <a:gd name="T14" fmla="*/ 6 w 15"/>
                  <a:gd name="T15" fmla="*/ 8 h 28"/>
                  <a:gd name="T16" fmla="*/ 5 w 15"/>
                  <a:gd name="T17" fmla="*/ 13 h 28"/>
                  <a:gd name="T18" fmla="*/ 3 w 15"/>
                  <a:gd name="T19" fmla="*/ 18 h 28"/>
                  <a:gd name="T20" fmla="*/ 0 w 15"/>
                  <a:gd name="T21" fmla="*/ 19 h 28"/>
                  <a:gd name="T22" fmla="*/ 0 w 15"/>
                  <a:gd name="T23" fmla="*/ 19 h 28"/>
                  <a:gd name="T24" fmla="*/ 3 w 15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28">
                    <a:moveTo>
                      <a:pt x="3" y="28"/>
                    </a:moveTo>
                    <a:lnTo>
                      <a:pt x="3" y="28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15" y="8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3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2" name="Freeform 686"/>
              <p:cNvSpPr>
                <a:spLocks/>
              </p:cNvSpPr>
              <p:nvPr/>
            </p:nvSpPr>
            <p:spPr bwMode="auto">
              <a:xfrm>
                <a:off x="3465" y="2424"/>
                <a:ext cx="14" cy="9"/>
              </a:xfrm>
              <a:custGeom>
                <a:avLst/>
                <a:gdLst>
                  <a:gd name="T0" fmla="*/ 0 w 28"/>
                  <a:gd name="T1" fmla="*/ 4 h 17"/>
                  <a:gd name="T2" fmla="*/ 0 w 28"/>
                  <a:gd name="T3" fmla="*/ 4 h 17"/>
                  <a:gd name="T4" fmla="*/ 6 w 28"/>
                  <a:gd name="T5" fmla="*/ 11 h 17"/>
                  <a:gd name="T6" fmla="*/ 13 w 28"/>
                  <a:gd name="T7" fmla="*/ 16 h 17"/>
                  <a:gd name="T8" fmla="*/ 20 w 28"/>
                  <a:gd name="T9" fmla="*/ 17 h 17"/>
                  <a:gd name="T10" fmla="*/ 28 w 28"/>
                  <a:gd name="T11" fmla="*/ 16 h 17"/>
                  <a:gd name="T12" fmla="*/ 25 w 28"/>
                  <a:gd name="T13" fmla="*/ 7 h 17"/>
                  <a:gd name="T14" fmla="*/ 20 w 28"/>
                  <a:gd name="T15" fmla="*/ 8 h 17"/>
                  <a:gd name="T16" fmla="*/ 15 w 28"/>
                  <a:gd name="T17" fmla="*/ 7 h 17"/>
                  <a:gd name="T18" fmla="*/ 10 w 28"/>
                  <a:gd name="T19" fmla="*/ 4 h 17"/>
                  <a:gd name="T20" fmla="*/ 7 w 28"/>
                  <a:gd name="T21" fmla="*/ 0 h 17"/>
                  <a:gd name="T22" fmla="*/ 7 w 28"/>
                  <a:gd name="T23" fmla="*/ 0 h 17"/>
                  <a:gd name="T24" fmla="*/ 0 w 28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7">
                    <a:moveTo>
                      <a:pt x="0" y="4"/>
                    </a:moveTo>
                    <a:lnTo>
                      <a:pt x="0" y="4"/>
                    </a:lnTo>
                    <a:lnTo>
                      <a:pt x="6" y="11"/>
                    </a:lnTo>
                    <a:lnTo>
                      <a:pt x="13" y="16"/>
                    </a:lnTo>
                    <a:lnTo>
                      <a:pt x="20" y="17"/>
                    </a:lnTo>
                    <a:lnTo>
                      <a:pt x="28" y="16"/>
                    </a:lnTo>
                    <a:lnTo>
                      <a:pt x="25" y="7"/>
                    </a:lnTo>
                    <a:lnTo>
                      <a:pt x="20" y="8"/>
                    </a:lnTo>
                    <a:lnTo>
                      <a:pt x="15" y="7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3" name="Freeform 687"/>
              <p:cNvSpPr>
                <a:spLocks/>
              </p:cNvSpPr>
              <p:nvPr/>
            </p:nvSpPr>
            <p:spPr bwMode="auto">
              <a:xfrm>
                <a:off x="3464" y="2413"/>
                <a:ext cx="7" cy="13"/>
              </a:xfrm>
              <a:custGeom>
                <a:avLst/>
                <a:gdLst>
                  <a:gd name="T0" fmla="*/ 15 w 15"/>
                  <a:gd name="T1" fmla="*/ 9 h 26"/>
                  <a:gd name="T2" fmla="*/ 13 w 15"/>
                  <a:gd name="T3" fmla="*/ 0 h 26"/>
                  <a:gd name="T4" fmla="*/ 6 w 15"/>
                  <a:gd name="T5" fmla="*/ 5 h 26"/>
                  <a:gd name="T6" fmla="*/ 2 w 15"/>
                  <a:gd name="T7" fmla="*/ 11 h 26"/>
                  <a:gd name="T8" fmla="*/ 0 w 15"/>
                  <a:gd name="T9" fmla="*/ 18 h 26"/>
                  <a:gd name="T10" fmla="*/ 4 w 15"/>
                  <a:gd name="T11" fmla="*/ 26 h 26"/>
                  <a:gd name="T12" fmla="*/ 11 w 15"/>
                  <a:gd name="T13" fmla="*/ 22 h 26"/>
                  <a:gd name="T14" fmla="*/ 10 w 15"/>
                  <a:gd name="T15" fmla="*/ 18 h 26"/>
                  <a:gd name="T16" fmla="*/ 11 w 15"/>
                  <a:gd name="T17" fmla="*/ 14 h 26"/>
                  <a:gd name="T18" fmla="*/ 13 w 15"/>
                  <a:gd name="T19" fmla="*/ 11 h 26"/>
                  <a:gd name="T20" fmla="*/ 15 w 15"/>
                  <a:gd name="T21" fmla="*/ 9 h 26"/>
                  <a:gd name="T22" fmla="*/ 13 w 15"/>
                  <a:gd name="T23" fmla="*/ 0 h 26"/>
                  <a:gd name="T24" fmla="*/ 15 w 15"/>
                  <a:gd name="T25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26">
                    <a:moveTo>
                      <a:pt x="15" y="9"/>
                    </a:moveTo>
                    <a:lnTo>
                      <a:pt x="13" y="0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4" y="26"/>
                    </a:lnTo>
                    <a:lnTo>
                      <a:pt x="11" y="22"/>
                    </a:lnTo>
                    <a:lnTo>
                      <a:pt x="10" y="18"/>
                    </a:lnTo>
                    <a:lnTo>
                      <a:pt x="11" y="14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3" y="0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4" name="Freeform 688"/>
              <p:cNvSpPr>
                <a:spLocks/>
              </p:cNvSpPr>
              <p:nvPr/>
            </p:nvSpPr>
            <p:spPr bwMode="auto">
              <a:xfrm>
                <a:off x="3451" y="2413"/>
                <a:ext cx="20" cy="10"/>
              </a:xfrm>
              <a:custGeom>
                <a:avLst/>
                <a:gdLst>
                  <a:gd name="T0" fmla="*/ 11 w 40"/>
                  <a:gd name="T1" fmla="*/ 14 h 21"/>
                  <a:gd name="T2" fmla="*/ 8 w 40"/>
                  <a:gd name="T3" fmla="*/ 21 h 21"/>
                  <a:gd name="T4" fmla="*/ 13 w 40"/>
                  <a:gd name="T5" fmla="*/ 19 h 21"/>
                  <a:gd name="T6" fmla="*/ 23 w 40"/>
                  <a:gd name="T7" fmla="*/ 15 h 21"/>
                  <a:gd name="T8" fmla="*/ 34 w 40"/>
                  <a:gd name="T9" fmla="*/ 11 h 21"/>
                  <a:gd name="T10" fmla="*/ 40 w 40"/>
                  <a:gd name="T11" fmla="*/ 9 h 21"/>
                  <a:gd name="T12" fmla="*/ 38 w 40"/>
                  <a:gd name="T13" fmla="*/ 0 h 21"/>
                  <a:gd name="T14" fmla="*/ 31 w 40"/>
                  <a:gd name="T15" fmla="*/ 2 h 21"/>
                  <a:gd name="T16" fmla="*/ 21 w 40"/>
                  <a:gd name="T17" fmla="*/ 6 h 21"/>
                  <a:gd name="T18" fmla="*/ 11 w 40"/>
                  <a:gd name="T19" fmla="*/ 10 h 21"/>
                  <a:gd name="T20" fmla="*/ 6 w 40"/>
                  <a:gd name="T21" fmla="*/ 11 h 21"/>
                  <a:gd name="T22" fmla="*/ 4 w 40"/>
                  <a:gd name="T23" fmla="*/ 18 h 21"/>
                  <a:gd name="T24" fmla="*/ 6 w 40"/>
                  <a:gd name="T25" fmla="*/ 11 h 21"/>
                  <a:gd name="T26" fmla="*/ 0 w 40"/>
                  <a:gd name="T27" fmla="*/ 14 h 21"/>
                  <a:gd name="T28" fmla="*/ 4 w 40"/>
                  <a:gd name="T29" fmla="*/ 18 h 21"/>
                  <a:gd name="T30" fmla="*/ 11 w 40"/>
                  <a:gd name="T31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21">
                    <a:moveTo>
                      <a:pt x="11" y="14"/>
                    </a:moveTo>
                    <a:lnTo>
                      <a:pt x="8" y="21"/>
                    </a:lnTo>
                    <a:lnTo>
                      <a:pt x="13" y="19"/>
                    </a:lnTo>
                    <a:lnTo>
                      <a:pt x="23" y="15"/>
                    </a:lnTo>
                    <a:lnTo>
                      <a:pt x="34" y="11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1" y="6"/>
                    </a:lnTo>
                    <a:lnTo>
                      <a:pt x="11" y="10"/>
                    </a:lnTo>
                    <a:lnTo>
                      <a:pt x="6" y="11"/>
                    </a:lnTo>
                    <a:lnTo>
                      <a:pt x="4" y="18"/>
                    </a:lnTo>
                    <a:lnTo>
                      <a:pt x="6" y="11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5" name="Freeform 689"/>
              <p:cNvSpPr>
                <a:spLocks/>
              </p:cNvSpPr>
              <p:nvPr/>
            </p:nvSpPr>
            <p:spPr bwMode="auto">
              <a:xfrm>
                <a:off x="3453" y="2420"/>
                <a:ext cx="33" cy="57"/>
              </a:xfrm>
              <a:custGeom>
                <a:avLst/>
                <a:gdLst>
                  <a:gd name="T0" fmla="*/ 62 w 66"/>
                  <a:gd name="T1" fmla="*/ 103 h 114"/>
                  <a:gd name="T2" fmla="*/ 66 w 66"/>
                  <a:gd name="T3" fmla="*/ 106 h 114"/>
                  <a:gd name="T4" fmla="*/ 7 w 66"/>
                  <a:gd name="T5" fmla="*/ 0 h 114"/>
                  <a:gd name="T6" fmla="*/ 0 w 66"/>
                  <a:gd name="T7" fmla="*/ 4 h 114"/>
                  <a:gd name="T8" fmla="*/ 59 w 66"/>
                  <a:gd name="T9" fmla="*/ 110 h 114"/>
                  <a:gd name="T10" fmla="*/ 64 w 66"/>
                  <a:gd name="T11" fmla="*/ 113 h 114"/>
                  <a:gd name="T12" fmla="*/ 59 w 66"/>
                  <a:gd name="T13" fmla="*/ 110 h 114"/>
                  <a:gd name="T14" fmla="*/ 61 w 66"/>
                  <a:gd name="T15" fmla="*/ 114 h 114"/>
                  <a:gd name="T16" fmla="*/ 64 w 66"/>
                  <a:gd name="T17" fmla="*/ 113 h 114"/>
                  <a:gd name="T18" fmla="*/ 62 w 66"/>
                  <a:gd name="T19" fmla="*/ 10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114">
                    <a:moveTo>
                      <a:pt x="62" y="103"/>
                    </a:moveTo>
                    <a:lnTo>
                      <a:pt x="66" y="106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59" y="110"/>
                    </a:lnTo>
                    <a:lnTo>
                      <a:pt x="64" y="113"/>
                    </a:lnTo>
                    <a:lnTo>
                      <a:pt x="59" y="110"/>
                    </a:lnTo>
                    <a:lnTo>
                      <a:pt x="61" y="114"/>
                    </a:lnTo>
                    <a:lnTo>
                      <a:pt x="64" y="113"/>
                    </a:lnTo>
                    <a:lnTo>
                      <a:pt x="62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6" name="Freeform 690"/>
              <p:cNvSpPr>
                <a:spLocks/>
              </p:cNvSpPr>
              <p:nvPr/>
            </p:nvSpPr>
            <p:spPr bwMode="auto">
              <a:xfrm>
                <a:off x="3484" y="2350"/>
                <a:ext cx="329" cy="126"/>
              </a:xfrm>
              <a:custGeom>
                <a:avLst/>
                <a:gdLst>
                  <a:gd name="T0" fmla="*/ 648 w 658"/>
                  <a:gd name="T1" fmla="*/ 7 h 254"/>
                  <a:gd name="T2" fmla="*/ 650 w 658"/>
                  <a:gd name="T3" fmla="*/ 0 h 254"/>
                  <a:gd name="T4" fmla="*/ 0 w 658"/>
                  <a:gd name="T5" fmla="*/ 244 h 254"/>
                  <a:gd name="T6" fmla="*/ 2 w 658"/>
                  <a:gd name="T7" fmla="*/ 254 h 254"/>
                  <a:gd name="T8" fmla="*/ 653 w 658"/>
                  <a:gd name="T9" fmla="*/ 9 h 254"/>
                  <a:gd name="T10" fmla="*/ 655 w 658"/>
                  <a:gd name="T11" fmla="*/ 3 h 254"/>
                  <a:gd name="T12" fmla="*/ 653 w 658"/>
                  <a:gd name="T13" fmla="*/ 9 h 254"/>
                  <a:gd name="T14" fmla="*/ 658 w 658"/>
                  <a:gd name="T15" fmla="*/ 7 h 254"/>
                  <a:gd name="T16" fmla="*/ 655 w 658"/>
                  <a:gd name="T17" fmla="*/ 3 h 254"/>
                  <a:gd name="T18" fmla="*/ 648 w 658"/>
                  <a:gd name="T19" fmla="*/ 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8" h="254">
                    <a:moveTo>
                      <a:pt x="648" y="7"/>
                    </a:moveTo>
                    <a:lnTo>
                      <a:pt x="650" y="0"/>
                    </a:lnTo>
                    <a:lnTo>
                      <a:pt x="0" y="244"/>
                    </a:lnTo>
                    <a:lnTo>
                      <a:pt x="2" y="254"/>
                    </a:lnTo>
                    <a:lnTo>
                      <a:pt x="653" y="9"/>
                    </a:lnTo>
                    <a:lnTo>
                      <a:pt x="655" y="3"/>
                    </a:lnTo>
                    <a:lnTo>
                      <a:pt x="653" y="9"/>
                    </a:lnTo>
                    <a:lnTo>
                      <a:pt x="658" y="7"/>
                    </a:lnTo>
                    <a:lnTo>
                      <a:pt x="655" y="3"/>
                    </a:lnTo>
                    <a:lnTo>
                      <a:pt x="64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7" name="Freeform 691"/>
              <p:cNvSpPr>
                <a:spLocks/>
              </p:cNvSpPr>
              <p:nvPr/>
            </p:nvSpPr>
            <p:spPr bwMode="auto">
              <a:xfrm>
                <a:off x="3588" y="1961"/>
                <a:ext cx="223" cy="392"/>
              </a:xfrm>
              <a:custGeom>
                <a:avLst/>
                <a:gdLst>
                  <a:gd name="T0" fmla="*/ 5 w 448"/>
                  <a:gd name="T1" fmla="*/ 10 h 784"/>
                  <a:gd name="T2" fmla="*/ 0 w 448"/>
                  <a:gd name="T3" fmla="*/ 8 h 784"/>
                  <a:gd name="T4" fmla="*/ 441 w 448"/>
                  <a:gd name="T5" fmla="*/ 784 h 784"/>
                  <a:gd name="T6" fmla="*/ 448 w 448"/>
                  <a:gd name="T7" fmla="*/ 780 h 784"/>
                  <a:gd name="T8" fmla="*/ 7 w 448"/>
                  <a:gd name="T9" fmla="*/ 3 h 784"/>
                  <a:gd name="T10" fmla="*/ 2 w 448"/>
                  <a:gd name="T11" fmla="*/ 1 h 784"/>
                  <a:gd name="T12" fmla="*/ 7 w 448"/>
                  <a:gd name="T13" fmla="*/ 3 h 784"/>
                  <a:gd name="T14" fmla="*/ 6 w 448"/>
                  <a:gd name="T15" fmla="*/ 0 h 784"/>
                  <a:gd name="T16" fmla="*/ 2 w 448"/>
                  <a:gd name="T17" fmla="*/ 1 h 784"/>
                  <a:gd name="T18" fmla="*/ 5 w 448"/>
                  <a:gd name="T19" fmla="*/ 1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8" h="784">
                    <a:moveTo>
                      <a:pt x="5" y="10"/>
                    </a:moveTo>
                    <a:lnTo>
                      <a:pt x="0" y="8"/>
                    </a:lnTo>
                    <a:lnTo>
                      <a:pt x="441" y="784"/>
                    </a:lnTo>
                    <a:lnTo>
                      <a:pt x="448" y="780"/>
                    </a:lnTo>
                    <a:lnTo>
                      <a:pt x="7" y="3"/>
                    </a:lnTo>
                    <a:lnTo>
                      <a:pt x="2" y="1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8" name="Freeform 692"/>
              <p:cNvSpPr>
                <a:spLocks/>
              </p:cNvSpPr>
              <p:nvPr/>
            </p:nvSpPr>
            <p:spPr bwMode="auto">
              <a:xfrm>
                <a:off x="3261" y="1961"/>
                <a:ext cx="329" cy="127"/>
              </a:xfrm>
              <a:custGeom>
                <a:avLst/>
                <a:gdLst>
                  <a:gd name="T0" fmla="*/ 10 w 659"/>
                  <a:gd name="T1" fmla="*/ 246 h 253"/>
                  <a:gd name="T2" fmla="*/ 8 w 659"/>
                  <a:gd name="T3" fmla="*/ 253 h 253"/>
                  <a:gd name="T4" fmla="*/ 659 w 659"/>
                  <a:gd name="T5" fmla="*/ 9 h 253"/>
                  <a:gd name="T6" fmla="*/ 656 w 659"/>
                  <a:gd name="T7" fmla="*/ 0 h 253"/>
                  <a:gd name="T8" fmla="*/ 6 w 659"/>
                  <a:gd name="T9" fmla="*/ 244 h 253"/>
                  <a:gd name="T10" fmla="*/ 4 w 659"/>
                  <a:gd name="T11" fmla="*/ 251 h 253"/>
                  <a:gd name="T12" fmla="*/ 6 w 659"/>
                  <a:gd name="T13" fmla="*/ 244 h 253"/>
                  <a:gd name="T14" fmla="*/ 0 w 659"/>
                  <a:gd name="T15" fmla="*/ 246 h 253"/>
                  <a:gd name="T16" fmla="*/ 4 w 659"/>
                  <a:gd name="T17" fmla="*/ 251 h 253"/>
                  <a:gd name="T18" fmla="*/ 10 w 659"/>
                  <a:gd name="T19" fmla="*/ 24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9" h="253">
                    <a:moveTo>
                      <a:pt x="10" y="246"/>
                    </a:moveTo>
                    <a:lnTo>
                      <a:pt x="8" y="253"/>
                    </a:lnTo>
                    <a:lnTo>
                      <a:pt x="659" y="9"/>
                    </a:lnTo>
                    <a:lnTo>
                      <a:pt x="656" y="0"/>
                    </a:lnTo>
                    <a:lnTo>
                      <a:pt x="6" y="244"/>
                    </a:lnTo>
                    <a:lnTo>
                      <a:pt x="4" y="251"/>
                    </a:lnTo>
                    <a:lnTo>
                      <a:pt x="6" y="244"/>
                    </a:lnTo>
                    <a:lnTo>
                      <a:pt x="0" y="246"/>
                    </a:lnTo>
                    <a:lnTo>
                      <a:pt x="4" y="251"/>
                    </a:lnTo>
                    <a:lnTo>
                      <a:pt x="10" y="2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29" name="Freeform 693"/>
              <p:cNvSpPr>
                <a:spLocks/>
              </p:cNvSpPr>
              <p:nvPr/>
            </p:nvSpPr>
            <p:spPr bwMode="auto">
              <a:xfrm>
                <a:off x="3262" y="2085"/>
                <a:ext cx="28" cy="48"/>
              </a:xfrm>
              <a:custGeom>
                <a:avLst/>
                <a:gdLst>
                  <a:gd name="T0" fmla="*/ 51 w 56"/>
                  <a:gd name="T1" fmla="*/ 87 h 97"/>
                  <a:gd name="T2" fmla="*/ 56 w 56"/>
                  <a:gd name="T3" fmla="*/ 89 h 97"/>
                  <a:gd name="T4" fmla="*/ 6 w 56"/>
                  <a:gd name="T5" fmla="*/ 0 h 97"/>
                  <a:gd name="T6" fmla="*/ 0 w 56"/>
                  <a:gd name="T7" fmla="*/ 5 h 97"/>
                  <a:gd name="T8" fmla="*/ 49 w 56"/>
                  <a:gd name="T9" fmla="*/ 94 h 97"/>
                  <a:gd name="T10" fmla="*/ 54 w 56"/>
                  <a:gd name="T11" fmla="*/ 96 h 97"/>
                  <a:gd name="T12" fmla="*/ 49 w 56"/>
                  <a:gd name="T13" fmla="*/ 94 h 97"/>
                  <a:gd name="T14" fmla="*/ 50 w 56"/>
                  <a:gd name="T15" fmla="*/ 97 h 97"/>
                  <a:gd name="T16" fmla="*/ 54 w 56"/>
                  <a:gd name="T17" fmla="*/ 96 h 97"/>
                  <a:gd name="T18" fmla="*/ 51 w 56"/>
                  <a:gd name="T19" fmla="*/ 8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97">
                    <a:moveTo>
                      <a:pt x="51" y="87"/>
                    </a:moveTo>
                    <a:lnTo>
                      <a:pt x="56" y="89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49" y="94"/>
                    </a:lnTo>
                    <a:lnTo>
                      <a:pt x="54" y="96"/>
                    </a:lnTo>
                    <a:lnTo>
                      <a:pt x="49" y="94"/>
                    </a:lnTo>
                    <a:lnTo>
                      <a:pt x="50" y="97"/>
                    </a:lnTo>
                    <a:lnTo>
                      <a:pt x="54" y="96"/>
                    </a:lnTo>
                    <a:lnTo>
                      <a:pt x="51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0" name="Freeform 694"/>
              <p:cNvSpPr>
                <a:spLocks/>
              </p:cNvSpPr>
              <p:nvPr/>
            </p:nvSpPr>
            <p:spPr bwMode="auto">
              <a:xfrm>
                <a:off x="3288" y="2124"/>
                <a:ext cx="12" cy="8"/>
              </a:xfrm>
              <a:custGeom>
                <a:avLst/>
                <a:gdLst>
                  <a:gd name="T0" fmla="*/ 14 w 25"/>
                  <a:gd name="T1" fmla="*/ 6 h 16"/>
                  <a:gd name="T2" fmla="*/ 16 w 25"/>
                  <a:gd name="T3" fmla="*/ 0 h 16"/>
                  <a:gd name="T4" fmla="*/ 14 w 25"/>
                  <a:gd name="T5" fmla="*/ 1 h 16"/>
                  <a:gd name="T6" fmla="*/ 8 w 25"/>
                  <a:gd name="T7" fmla="*/ 3 h 16"/>
                  <a:gd name="T8" fmla="*/ 3 w 25"/>
                  <a:gd name="T9" fmla="*/ 6 h 16"/>
                  <a:gd name="T10" fmla="*/ 0 w 25"/>
                  <a:gd name="T11" fmla="*/ 7 h 16"/>
                  <a:gd name="T12" fmla="*/ 3 w 25"/>
                  <a:gd name="T13" fmla="*/ 16 h 16"/>
                  <a:gd name="T14" fmla="*/ 5 w 25"/>
                  <a:gd name="T15" fmla="*/ 15 h 16"/>
                  <a:gd name="T16" fmla="*/ 11 w 25"/>
                  <a:gd name="T17" fmla="*/ 13 h 16"/>
                  <a:gd name="T18" fmla="*/ 16 w 25"/>
                  <a:gd name="T19" fmla="*/ 10 h 16"/>
                  <a:gd name="T20" fmla="*/ 21 w 25"/>
                  <a:gd name="T21" fmla="*/ 9 h 16"/>
                  <a:gd name="T22" fmla="*/ 23 w 25"/>
                  <a:gd name="T23" fmla="*/ 3 h 16"/>
                  <a:gd name="T24" fmla="*/ 20 w 25"/>
                  <a:gd name="T25" fmla="*/ 8 h 16"/>
                  <a:gd name="T26" fmla="*/ 25 w 25"/>
                  <a:gd name="T27" fmla="*/ 7 h 16"/>
                  <a:gd name="T28" fmla="*/ 23 w 25"/>
                  <a:gd name="T29" fmla="*/ 3 h 16"/>
                  <a:gd name="T30" fmla="*/ 14 w 25"/>
                  <a:gd name="T3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6">
                    <a:moveTo>
                      <a:pt x="14" y="6"/>
                    </a:moveTo>
                    <a:lnTo>
                      <a:pt x="16" y="0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3" y="16"/>
                    </a:lnTo>
                    <a:lnTo>
                      <a:pt x="5" y="15"/>
                    </a:lnTo>
                    <a:lnTo>
                      <a:pt x="11" y="13"/>
                    </a:lnTo>
                    <a:lnTo>
                      <a:pt x="16" y="10"/>
                    </a:lnTo>
                    <a:lnTo>
                      <a:pt x="21" y="9"/>
                    </a:lnTo>
                    <a:lnTo>
                      <a:pt x="23" y="3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3" y="3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1" name="Freeform 695"/>
              <p:cNvSpPr>
                <a:spLocks/>
              </p:cNvSpPr>
              <p:nvPr/>
            </p:nvSpPr>
            <p:spPr bwMode="auto">
              <a:xfrm>
                <a:off x="3295" y="2115"/>
                <a:ext cx="7" cy="12"/>
              </a:xfrm>
              <a:custGeom>
                <a:avLst/>
                <a:gdLst>
                  <a:gd name="T0" fmla="*/ 13 w 15"/>
                  <a:gd name="T1" fmla="*/ 0 h 25"/>
                  <a:gd name="T2" fmla="*/ 13 w 15"/>
                  <a:gd name="T3" fmla="*/ 0 h 25"/>
                  <a:gd name="T4" fmla="*/ 6 w 15"/>
                  <a:gd name="T5" fmla="*/ 5 h 25"/>
                  <a:gd name="T6" fmla="*/ 1 w 15"/>
                  <a:gd name="T7" fmla="*/ 11 h 25"/>
                  <a:gd name="T8" fmla="*/ 0 w 15"/>
                  <a:gd name="T9" fmla="*/ 18 h 25"/>
                  <a:gd name="T10" fmla="*/ 1 w 15"/>
                  <a:gd name="T11" fmla="*/ 25 h 25"/>
                  <a:gd name="T12" fmla="*/ 10 w 15"/>
                  <a:gd name="T13" fmla="*/ 22 h 25"/>
                  <a:gd name="T14" fmla="*/ 9 w 15"/>
                  <a:gd name="T15" fmla="*/ 18 h 25"/>
                  <a:gd name="T16" fmla="*/ 10 w 15"/>
                  <a:gd name="T17" fmla="*/ 15 h 25"/>
                  <a:gd name="T18" fmla="*/ 13 w 15"/>
                  <a:gd name="T19" fmla="*/ 12 h 25"/>
                  <a:gd name="T20" fmla="*/ 15 w 15"/>
                  <a:gd name="T21" fmla="*/ 10 h 25"/>
                  <a:gd name="T22" fmla="*/ 15 w 15"/>
                  <a:gd name="T23" fmla="*/ 10 h 25"/>
                  <a:gd name="T24" fmla="*/ 13 w 15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25">
                    <a:moveTo>
                      <a:pt x="13" y="0"/>
                    </a:moveTo>
                    <a:lnTo>
                      <a:pt x="13" y="0"/>
                    </a:lnTo>
                    <a:lnTo>
                      <a:pt x="6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10" y="22"/>
                    </a:lnTo>
                    <a:lnTo>
                      <a:pt x="9" y="18"/>
                    </a:lnTo>
                    <a:lnTo>
                      <a:pt x="10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2" name="Freeform 696"/>
              <p:cNvSpPr>
                <a:spLocks/>
              </p:cNvSpPr>
              <p:nvPr/>
            </p:nvSpPr>
            <p:spPr bwMode="auto">
              <a:xfrm>
                <a:off x="3301" y="2115"/>
                <a:ext cx="14" cy="8"/>
              </a:xfrm>
              <a:custGeom>
                <a:avLst/>
                <a:gdLst>
                  <a:gd name="T0" fmla="*/ 27 w 27"/>
                  <a:gd name="T1" fmla="*/ 13 h 18"/>
                  <a:gd name="T2" fmla="*/ 27 w 27"/>
                  <a:gd name="T3" fmla="*/ 13 h 18"/>
                  <a:gd name="T4" fmla="*/ 22 w 27"/>
                  <a:gd name="T5" fmla="*/ 7 h 18"/>
                  <a:gd name="T6" fmla="*/ 16 w 27"/>
                  <a:gd name="T7" fmla="*/ 3 h 18"/>
                  <a:gd name="T8" fmla="*/ 8 w 27"/>
                  <a:gd name="T9" fmla="*/ 0 h 18"/>
                  <a:gd name="T10" fmla="*/ 0 w 27"/>
                  <a:gd name="T11" fmla="*/ 1 h 18"/>
                  <a:gd name="T12" fmla="*/ 2 w 27"/>
                  <a:gd name="T13" fmla="*/ 11 h 18"/>
                  <a:gd name="T14" fmla="*/ 8 w 27"/>
                  <a:gd name="T15" fmla="*/ 9 h 18"/>
                  <a:gd name="T16" fmla="*/ 11 w 27"/>
                  <a:gd name="T17" fmla="*/ 12 h 18"/>
                  <a:gd name="T18" fmla="*/ 17 w 27"/>
                  <a:gd name="T19" fmla="*/ 14 h 18"/>
                  <a:gd name="T20" fmla="*/ 20 w 27"/>
                  <a:gd name="T21" fmla="*/ 18 h 18"/>
                  <a:gd name="T22" fmla="*/ 20 w 27"/>
                  <a:gd name="T23" fmla="*/ 18 h 18"/>
                  <a:gd name="T24" fmla="*/ 27 w 27"/>
                  <a:gd name="T2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8">
                    <a:moveTo>
                      <a:pt x="27" y="13"/>
                    </a:moveTo>
                    <a:lnTo>
                      <a:pt x="27" y="13"/>
                    </a:lnTo>
                    <a:lnTo>
                      <a:pt x="22" y="7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2" y="11"/>
                    </a:lnTo>
                    <a:lnTo>
                      <a:pt x="8" y="9"/>
                    </a:lnTo>
                    <a:lnTo>
                      <a:pt x="11" y="12"/>
                    </a:lnTo>
                    <a:lnTo>
                      <a:pt x="17" y="1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3" name="Freeform 697"/>
              <p:cNvSpPr>
                <a:spLocks/>
              </p:cNvSpPr>
              <p:nvPr/>
            </p:nvSpPr>
            <p:spPr bwMode="auto">
              <a:xfrm>
                <a:off x="3309" y="2121"/>
                <a:ext cx="7" cy="14"/>
              </a:xfrm>
              <a:custGeom>
                <a:avLst/>
                <a:gdLst>
                  <a:gd name="T0" fmla="*/ 2 w 15"/>
                  <a:gd name="T1" fmla="*/ 28 h 28"/>
                  <a:gd name="T2" fmla="*/ 2 w 15"/>
                  <a:gd name="T3" fmla="*/ 28 h 28"/>
                  <a:gd name="T4" fmla="*/ 9 w 15"/>
                  <a:gd name="T5" fmla="*/ 22 h 28"/>
                  <a:gd name="T6" fmla="*/ 14 w 15"/>
                  <a:gd name="T7" fmla="*/ 15 h 28"/>
                  <a:gd name="T8" fmla="*/ 15 w 15"/>
                  <a:gd name="T9" fmla="*/ 8 h 28"/>
                  <a:gd name="T10" fmla="*/ 11 w 15"/>
                  <a:gd name="T11" fmla="*/ 0 h 28"/>
                  <a:gd name="T12" fmla="*/ 4 w 15"/>
                  <a:gd name="T13" fmla="*/ 5 h 28"/>
                  <a:gd name="T14" fmla="*/ 6 w 15"/>
                  <a:gd name="T15" fmla="*/ 8 h 28"/>
                  <a:gd name="T16" fmla="*/ 4 w 15"/>
                  <a:gd name="T17" fmla="*/ 13 h 28"/>
                  <a:gd name="T18" fmla="*/ 2 w 15"/>
                  <a:gd name="T19" fmla="*/ 17 h 28"/>
                  <a:gd name="T20" fmla="*/ 0 w 15"/>
                  <a:gd name="T21" fmla="*/ 18 h 28"/>
                  <a:gd name="T22" fmla="*/ 0 w 15"/>
                  <a:gd name="T23" fmla="*/ 18 h 28"/>
                  <a:gd name="T24" fmla="*/ 2 w 15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28">
                    <a:moveTo>
                      <a:pt x="2" y="28"/>
                    </a:moveTo>
                    <a:lnTo>
                      <a:pt x="2" y="28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15" y="8"/>
                    </a:lnTo>
                    <a:lnTo>
                      <a:pt x="11" y="0"/>
                    </a:lnTo>
                    <a:lnTo>
                      <a:pt x="4" y="5"/>
                    </a:lnTo>
                    <a:lnTo>
                      <a:pt x="6" y="8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4" name="Freeform 698"/>
              <p:cNvSpPr>
                <a:spLocks/>
              </p:cNvSpPr>
              <p:nvPr/>
            </p:nvSpPr>
            <p:spPr bwMode="auto">
              <a:xfrm>
                <a:off x="3295" y="2126"/>
                <a:ext cx="15" cy="9"/>
              </a:xfrm>
              <a:custGeom>
                <a:avLst/>
                <a:gdLst>
                  <a:gd name="T0" fmla="*/ 0 w 30"/>
                  <a:gd name="T1" fmla="*/ 2 h 19"/>
                  <a:gd name="T2" fmla="*/ 1 w 30"/>
                  <a:gd name="T3" fmla="*/ 5 h 19"/>
                  <a:gd name="T4" fmla="*/ 7 w 30"/>
                  <a:gd name="T5" fmla="*/ 12 h 19"/>
                  <a:gd name="T6" fmla="*/ 14 w 30"/>
                  <a:gd name="T7" fmla="*/ 16 h 19"/>
                  <a:gd name="T8" fmla="*/ 22 w 30"/>
                  <a:gd name="T9" fmla="*/ 19 h 19"/>
                  <a:gd name="T10" fmla="*/ 30 w 30"/>
                  <a:gd name="T11" fmla="*/ 19 h 19"/>
                  <a:gd name="T12" fmla="*/ 28 w 30"/>
                  <a:gd name="T13" fmla="*/ 9 h 19"/>
                  <a:gd name="T14" fmla="*/ 22 w 30"/>
                  <a:gd name="T15" fmla="*/ 9 h 19"/>
                  <a:gd name="T16" fmla="*/ 16 w 30"/>
                  <a:gd name="T17" fmla="*/ 7 h 19"/>
                  <a:gd name="T18" fmla="*/ 12 w 30"/>
                  <a:gd name="T19" fmla="*/ 5 h 19"/>
                  <a:gd name="T20" fmla="*/ 8 w 30"/>
                  <a:gd name="T21" fmla="*/ 0 h 19"/>
                  <a:gd name="T22" fmla="*/ 9 w 30"/>
                  <a:gd name="T23" fmla="*/ 2 h 19"/>
                  <a:gd name="T24" fmla="*/ 0 w 30"/>
                  <a:gd name="T25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19">
                    <a:moveTo>
                      <a:pt x="0" y="2"/>
                    </a:moveTo>
                    <a:lnTo>
                      <a:pt x="1" y="5"/>
                    </a:lnTo>
                    <a:lnTo>
                      <a:pt x="7" y="12"/>
                    </a:lnTo>
                    <a:lnTo>
                      <a:pt x="14" y="16"/>
                    </a:lnTo>
                    <a:lnTo>
                      <a:pt x="22" y="19"/>
                    </a:lnTo>
                    <a:lnTo>
                      <a:pt x="30" y="19"/>
                    </a:lnTo>
                    <a:lnTo>
                      <a:pt x="28" y="9"/>
                    </a:lnTo>
                    <a:lnTo>
                      <a:pt x="22" y="9"/>
                    </a:lnTo>
                    <a:lnTo>
                      <a:pt x="16" y="7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5" name="Freeform 699"/>
              <p:cNvSpPr>
                <a:spLocks/>
              </p:cNvSpPr>
              <p:nvPr/>
            </p:nvSpPr>
            <p:spPr bwMode="auto">
              <a:xfrm>
                <a:off x="3285" y="2125"/>
                <a:ext cx="15" cy="7"/>
              </a:xfrm>
              <a:custGeom>
                <a:avLst/>
                <a:gdLst>
                  <a:gd name="T0" fmla="*/ 10 w 28"/>
                  <a:gd name="T1" fmla="*/ 8 h 15"/>
                  <a:gd name="T2" fmla="*/ 8 w 28"/>
                  <a:gd name="T3" fmla="*/ 15 h 15"/>
                  <a:gd name="T4" fmla="*/ 10 w 28"/>
                  <a:gd name="T5" fmla="*/ 14 h 15"/>
                  <a:gd name="T6" fmla="*/ 17 w 28"/>
                  <a:gd name="T7" fmla="*/ 12 h 15"/>
                  <a:gd name="T8" fmla="*/ 23 w 28"/>
                  <a:gd name="T9" fmla="*/ 9 h 15"/>
                  <a:gd name="T10" fmla="*/ 19 w 28"/>
                  <a:gd name="T11" fmla="*/ 3 h 15"/>
                  <a:gd name="T12" fmla="*/ 28 w 28"/>
                  <a:gd name="T13" fmla="*/ 3 h 15"/>
                  <a:gd name="T14" fmla="*/ 20 w 28"/>
                  <a:gd name="T15" fmla="*/ 0 h 15"/>
                  <a:gd name="T16" fmla="*/ 15 w 28"/>
                  <a:gd name="T17" fmla="*/ 2 h 15"/>
                  <a:gd name="T18" fmla="*/ 8 w 28"/>
                  <a:gd name="T19" fmla="*/ 5 h 15"/>
                  <a:gd name="T20" fmla="*/ 5 w 28"/>
                  <a:gd name="T21" fmla="*/ 6 h 15"/>
                  <a:gd name="T22" fmla="*/ 3 w 28"/>
                  <a:gd name="T23" fmla="*/ 13 h 15"/>
                  <a:gd name="T24" fmla="*/ 5 w 28"/>
                  <a:gd name="T25" fmla="*/ 6 h 15"/>
                  <a:gd name="T26" fmla="*/ 0 w 28"/>
                  <a:gd name="T27" fmla="*/ 9 h 15"/>
                  <a:gd name="T28" fmla="*/ 3 w 28"/>
                  <a:gd name="T29" fmla="*/ 13 h 15"/>
                  <a:gd name="T30" fmla="*/ 10 w 28"/>
                  <a:gd name="T3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15">
                    <a:moveTo>
                      <a:pt x="10" y="8"/>
                    </a:moveTo>
                    <a:lnTo>
                      <a:pt x="8" y="15"/>
                    </a:lnTo>
                    <a:lnTo>
                      <a:pt x="10" y="14"/>
                    </a:lnTo>
                    <a:lnTo>
                      <a:pt x="17" y="12"/>
                    </a:lnTo>
                    <a:lnTo>
                      <a:pt x="23" y="9"/>
                    </a:lnTo>
                    <a:lnTo>
                      <a:pt x="19" y="3"/>
                    </a:lnTo>
                    <a:lnTo>
                      <a:pt x="28" y="3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3" y="1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6" name="Freeform 700"/>
              <p:cNvSpPr>
                <a:spLocks/>
              </p:cNvSpPr>
              <p:nvPr/>
            </p:nvSpPr>
            <p:spPr bwMode="auto">
              <a:xfrm>
                <a:off x="3300" y="2071"/>
                <a:ext cx="224" cy="390"/>
              </a:xfrm>
              <a:custGeom>
                <a:avLst/>
                <a:gdLst>
                  <a:gd name="T0" fmla="*/ 445 w 448"/>
                  <a:gd name="T1" fmla="*/ 778 h 781"/>
                  <a:gd name="T2" fmla="*/ 448 w 448"/>
                  <a:gd name="T3" fmla="*/ 776 h 781"/>
                  <a:gd name="T4" fmla="*/ 7 w 448"/>
                  <a:gd name="T5" fmla="*/ 0 h 781"/>
                  <a:gd name="T6" fmla="*/ 0 w 448"/>
                  <a:gd name="T7" fmla="*/ 4 h 781"/>
                  <a:gd name="T8" fmla="*/ 441 w 448"/>
                  <a:gd name="T9" fmla="*/ 781 h 781"/>
                  <a:gd name="T10" fmla="*/ 445 w 448"/>
                  <a:gd name="T11" fmla="*/ 778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8" h="781">
                    <a:moveTo>
                      <a:pt x="445" y="778"/>
                    </a:moveTo>
                    <a:lnTo>
                      <a:pt x="448" y="776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441" y="781"/>
                    </a:lnTo>
                    <a:lnTo>
                      <a:pt x="445" y="77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7" name="Freeform 701"/>
              <p:cNvSpPr>
                <a:spLocks/>
              </p:cNvSpPr>
              <p:nvPr/>
            </p:nvSpPr>
            <p:spPr bwMode="auto">
              <a:xfrm>
                <a:off x="3455" y="2418"/>
                <a:ext cx="10" cy="3"/>
              </a:xfrm>
              <a:custGeom>
                <a:avLst/>
                <a:gdLst>
                  <a:gd name="T0" fmla="*/ 0 w 21"/>
                  <a:gd name="T1" fmla="*/ 7 h 7"/>
                  <a:gd name="T2" fmla="*/ 21 w 21"/>
                  <a:gd name="T3" fmla="*/ 0 h 7"/>
                  <a:gd name="T4" fmla="*/ 0 w 21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lnTo>
                      <a:pt x="2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8" name="Freeform 702"/>
              <p:cNvSpPr>
                <a:spLocks/>
              </p:cNvSpPr>
              <p:nvPr/>
            </p:nvSpPr>
            <p:spPr bwMode="auto">
              <a:xfrm>
                <a:off x="3454" y="2415"/>
                <a:ext cx="11" cy="8"/>
              </a:xfrm>
              <a:custGeom>
                <a:avLst/>
                <a:gdLst>
                  <a:gd name="T0" fmla="*/ 22 w 23"/>
                  <a:gd name="T1" fmla="*/ 4 h 16"/>
                  <a:gd name="T2" fmla="*/ 21 w 23"/>
                  <a:gd name="T3" fmla="*/ 0 h 16"/>
                  <a:gd name="T4" fmla="*/ 0 w 23"/>
                  <a:gd name="T5" fmla="*/ 6 h 16"/>
                  <a:gd name="T6" fmla="*/ 2 w 23"/>
                  <a:gd name="T7" fmla="*/ 16 h 16"/>
                  <a:gd name="T8" fmla="*/ 23 w 23"/>
                  <a:gd name="T9" fmla="*/ 9 h 16"/>
                  <a:gd name="T10" fmla="*/ 22 w 23"/>
                  <a:gd name="T11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6">
                    <a:moveTo>
                      <a:pt x="22" y="4"/>
                    </a:moveTo>
                    <a:lnTo>
                      <a:pt x="21" y="0"/>
                    </a:lnTo>
                    <a:lnTo>
                      <a:pt x="0" y="6"/>
                    </a:lnTo>
                    <a:lnTo>
                      <a:pt x="2" y="16"/>
                    </a:lnTo>
                    <a:lnTo>
                      <a:pt x="23" y="9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39" name="Freeform 703"/>
              <p:cNvSpPr>
                <a:spLocks/>
              </p:cNvSpPr>
              <p:nvPr/>
            </p:nvSpPr>
            <p:spPr bwMode="auto">
              <a:xfrm>
                <a:off x="3377" y="2281"/>
                <a:ext cx="8" cy="4"/>
              </a:xfrm>
              <a:custGeom>
                <a:avLst/>
                <a:gdLst>
                  <a:gd name="T0" fmla="*/ 0 w 15"/>
                  <a:gd name="T1" fmla="*/ 8 h 8"/>
                  <a:gd name="T2" fmla="*/ 1 w 15"/>
                  <a:gd name="T3" fmla="*/ 7 h 8"/>
                  <a:gd name="T4" fmla="*/ 6 w 15"/>
                  <a:gd name="T5" fmla="*/ 5 h 8"/>
                  <a:gd name="T6" fmla="*/ 10 w 15"/>
                  <a:gd name="T7" fmla="*/ 2 h 8"/>
                  <a:gd name="T8" fmla="*/ 15 w 15"/>
                  <a:gd name="T9" fmla="*/ 0 h 8"/>
                  <a:gd name="T10" fmla="*/ 0 w 15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1" y="7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0" name="Freeform 704"/>
              <p:cNvSpPr>
                <a:spLocks/>
              </p:cNvSpPr>
              <p:nvPr/>
            </p:nvSpPr>
            <p:spPr bwMode="auto">
              <a:xfrm>
                <a:off x="3376" y="2279"/>
                <a:ext cx="10" cy="8"/>
              </a:xfrm>
              <a:custGeom>
                <a:avLst/>
                <a:gdLst>
                  <a:gd name="T0" fmla="*/ 15 w 20"/>
                  <a:gd name="T1" fmla="*/ 0 h 16"/>
                  <a:gd name="T2" fmla="*/ 11 w 20"/>
                  <a:gd name="T3" fmla="*/ 2 h 16"/>
                  <a:gd name="T4" fmla="*/ 6 w 20"/>
                  <a:gd name="T5" fmla="*/ 4 h 16"/>
                  <a:gd name="T6" fmla="*/ 2 w 20"/>
                  <a:gd name="T7" fmla="*/ 8 h 16"/>
                  <a:gd name="T8" fmla="*/ 0 w 20"/>
                  <a:gd name="T9" fmla="*/ 9 h 16"/>
                  <a:gd name="T10" fmla="*/ 5 w 20"/>
                  <a:gd name="T11" fmla="*/ 16 h 16"/>
                  <a:gd name="T12" fmla="*/ 6 w 20"/>
                  <a:gd name="T13" fmla="*/ 15 h 16"/>
                  <a:gd name="T14" fmla="*/ 11 w 20"/>
                  <a:gd name="T15" fmla="*/ 13 h 16"/>
                  <a:gd name="T16" fmla="*/ 15 w 20"/>
                  <a:gd name="T17" fmla="*/ 11 h 16"/>
                  <a:gd name="T18" fmla="*/ 20 w 20"/>
                  <a:gd name="T19" fmla="*/ 9 h 16"/>
                  <a:gd name="T20" fmla="*/ 15 w 20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6">
                    <a:moveTo>
                      <a:pt x="15" y="0"/>
                    </a:moveTo>
                    <a:lnTo>
                      <a:pt x="11" y="2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20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1" name="Freeform 705"/>
              <p:cNvSpPr>
                <a:spLocks/>
              </p:cNvSpPr>
              <p:nvPr/>
            </p:nvSpPr>
            <p:spPr bwMode="auto">
              <a:xfrm>
                <a:off x="3289" y="2128"/>
                <a:ext cx="6" cy="2"/>
              </a:xfrm>
              <a:custGeom>
                <a:avLst/>
                <a:gdLst>
                  <a:gd name="T0" fmla="*/ 0 w 12"/>
                  <a:gd name="T1" fmla="*/ 4 h 4"/>
                  <a:gd name="T2" fmla="*/ 1 w 12"/>
                  <a:gd name="T3" fmla="*/ 4 h 4"/>
                  <a:gd name="T4" fmla="*/ 5 w 12"/>
                  <a:gd name="T5" fmla="*/ 2 h 4"/>
                  <a:gd name="T6" fmla="*/ 9 w 12"/>
                  <a:gd name="T7" fmla="*/ 1 h 4"/>
                  <a:gd name="T8" fmla="*/ 12 w 12"/>
                  <a:gd name="T9" fmla="*/ 0 h 4"/>
                  <a:gd name="T10" fmla="*/ 0 w 1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1" y="4"/>
                    </a:lnTo>
                    <a:lnTo>
                      <a:pt x="5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2" name="Freeform 706"/>
              <p:cNvSpPr>
                <a:spLocks/>
              </p:cNvSpPr>
              <p:nvPr/>
            </p:nvSpPr>
            <p:spPr bwMode="auto">
              <a:xfrm>
                <a:off x="3288" y="2126"/>
                <a:ext cx="8" cy="6"/>
              </a:xfrm>
              <a:custGeom>
                <a:avLst/>
                <a:gdLst>
                  <a:gd name="T0" fmla="*/ 12 w 16"/>
                  <a:gd name="T1" fmla="*/ 0 h 14"/>
                  <a:gd name="T2" fmla="*/ 10 w 16"/>
                  <a:gd name="T3" fmla="*/ 1 h 14"/>
                  <a:gd name="T4" fmla="*/ 6 w 16"/>
                  <a:gd name="T5" fmla="*/ 2 h 14"/>
                  <a:gd name="T6" fmla="*/ 2 w 16"/>
                  <a:gd name="T7" fmla="*/ 5 h 14"/>
                  <a:gd name="T8" fmla="*/ 0 w 16"/>
                  <a:gd name="T9" fmla="*/ 5 h 14"/>
                  <a:gd name="T10" fmla="*/ 3 w 16"/>
                  <a:gd name="T11" fmla="*/ 14 h 14"/>
                  <a:gd name="T12" fmla="*/ 4 w 16"/>
                  <a:gd name="T13" fmla="*/ 14 h 14"/>
                  <a:gd name="T14" fmla="*/ 8 w 16"/>
                  <a:gd name="T15" fmla="*/ 12 h 14"/>
                  <a:gd name="T16" fmla="*/ 12 w 16"/>
                  <a:gd name="T17" fmla="*/ 11 h 14"/>
                  <a:gd name="T18" fmla="*/ 16 w 16"/>
                  <a:gd name="T19" fmla="*/ 9 h 14"/>
                  <a:gd name="T20" fmla="*/ 12 w 1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12" y="0"/>
                    </a:moveTo>
                    <a:lnTo>
                      <a:pt x="10" y="1"/>
                    </a:lnTo>
                    <a:lnTo>
                      <a:pt x="6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8" y="12"/>
                    </a:lnTo>
                    <a:lnTo>
                      <a:pt x="12" y="11"/>
                    </a:lnTo>
                    <a:lnTo>
                      <a:pt x="16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3" name="Freeform 707"/>
              <p:cNvSpPr>
                <a:spLocks/>
              </p:cNvSpPr>
              <p:nvPr/>
            </p:nvSpPr>
            <p:spPr bwMode="auto">
              <a:xfrm>
                <a:off x="3299" y="2025"/>
                <a:ext cx="326" cy="126"/>
              </a:xfrm>
              <a:custGeom>
                <a:avLst/>
                <a:gdLst>
                  <a:gd name="T0" fmla="*/ 1 w 653"/>
                  <a:gd name="T1" fmla="*/ 246 h 251"/>
                  <a:gd name="T2" fmla="*/ 3 w 653"/>
                  <a:gd name="T3" fmla="*/ 251 h 251"/>
                  <a:gd name="T4" fmla="*/ 653 w 653"/>
                  <a:gd name="T5" fmla="*/ 9 h 251"/>
                  <a:gd name="T6" fmla="*/ 651 w 653"/>
                  <a:gd name="T7" fmla="*/ 0 h 251"/>
                  <a:gd name="T8" fmla="*/ 0 w 653"/>
                  <a:gd name="T9" fmla="*/ 242 h 251"/>
                  <a:gd name="T10" fmla="*/ 1 w 653"/>
                  <a:gd name="T11" fmla="*/ 24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1">
                    <a:moveTo>
                      <a:pt x="1" y="246"/>
                    </a:moveTo>
                    <a:lnTo>
                      <a:pt x="3" y="251"/>
                    </a:lnTo>
                    <a:lnTo>
                      <a:pt x="653" y="9"/>
                    </a:lnTo>
                    <a:lnTo>
                      <a:pt x="651" y="0"/>
                    </a:lnTo>
                    <a:lnTo>
                      <a:pt x="0" y="242"/>
                    </a:lnTo>
                    <a:lnTo>
                      <a:pt x="1" y="24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4" name="Freeform 708"/>
              <p:cNvSpPr>
                <a:spLocks/>
              </p:cNvSpPr>
              <p:nvPr/>
            </p:nvSpPr>
            <p:spPr bwMode="auto">
              <a:xfrm>
                <a:off x="3311" y="2044"/>
                <a:ext cx="325" cy="126"/>
              </a:xfrm>
              <a:custGeom>
                <a:avLst/>
                <a:gdLst>
                  <a:gd name="T0" fmla="*/ 1 w 652"/>
                  <a:gd name="T1" fmla="*/ 247 h 252"/>
                  <a:gd name="T2" fmla="*/ 3 w 652"/>
                  <a:gd name="T3" fmla="*/ 252 h 252"/>
                  <a:gd name="T4" fmla="*/ 652 w 652"/>
                  <a:gd name="T5" fmla="*/ 9 h 252"/>
                  <a:gd name="T6" fmla="*/ 650 w 652"/>
                  <a:gd name="T7" fmla="*/ 0 h 252"/>
                  <a:gd name="T8" fmla="*/ 0 w 652"/>
                  <a:gd name="T9" fmla="*/ 243 h 252"/>
                  <a:gd name="T10" fmla="*/ 1 w 652"/>
                  <a:gd name="T11" fmla="*/ 24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2" h="252">
                    <a:moveTo>
                      <a:pt x="1" y="247"/>
                    </a:moveTo>
                    <a:lnTo>
                      <a:pt x="3" y="252"/>
                    </a:lnTo>
                    <a:lnTo>
                      <a:pt x="652" y="9"/>
                    </a:lnTo>
                    <a:lnTo>
                      <a:pt x="650" y="0"/>
                    </a:lnTo>
                    <a:lnTo>
                      <a:pt x="0" y="243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5" name="Freeform 709"/>
              <p:cNvSpPr>
                <a:spLocks/>
              </p:cNvSpPr>
              <p:nvPr/>
            </p:nvSpPr>
            <p:spPr bwMode="auto">
              <a:xfrm>
                <a:off x="3322" y="2064"/>
                <a:ext cx="326" cy="126"/>
              </a:xfrm>
              <a:custGeom>
                <a:avLst/>
                <a:gdLst>
                  <a:gd name="T0" fmla="*/ 1 w 653"/>
                  <a:gd name="T1" fmla="*/ 248 h 252"/>
                  <a:gd name="T2" fmla="*/ 2 w 653"/>
                  <a:gd name="T3" fmla="*/ 252 h 252"/>
                  <a:gd name="T4" fmla="*/ 653 w 653"/>
                  <a:gd name="T5" fmla="*/ 9 h 252"/>
                  <a:gd name="T6" fmla="*/ 651 w 653"/>
                  <a:gd name="T7" fmla="*/ 0 h 252"/>
                  <a:gd name="T8" fmla="*/ 0 w 653"/>
                  <a:gd name="T9" fmla="*/ 243 h 252"/>
                  <a:gd name="T10" fmla="*/ 1 w 653"/>
                  <a:gd name="T11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2">
                    <a:moveTo>
                      <a:pt x="1" y="248"/>
                    </a:moveTo>
                    <a:lnTo>
                      <a:pt x="2" y="252"/>
                    </a:lnTo>
                    <a:lnTo>
                      <a:pt x="653" y="9"/>
                    </a:lnTo>
                    <a:lnTo>
                      <a:pt x="651" y="0"/>
                    </a:lnTo>
                    <a:lnTo>
                      <a:pt x="0" y="243"/>
                    </a:lnTo>
                    <a:lnTo>
                      <a:pt x="1" y="2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6" name="Freeform 710"/>
              <p:cNvSpPr>
                <a:spLocks/>
              </p:cNvSpPr>
              <p:nvPr/>
            </p:nvSpPr>
            <p:spPr bwMode="auto">
              <a:xfrm>
                <a:off x="3333" y="2084"/>
                <a:ext cx="326" cy="126"/>
              </a:xfrm>
              <a:custGeom>
                <a:avLst/>
                <a:gdLst>
                  <a:gd name="T0" fmla="*/ 1 w 653"/>
                  <a:gd name="T1" fmla="*/ 248 h 252"/>
                  <a:gd name="T2" fmla="*/ 2 w 653"/>
                  <a:gd name="T3" fmla="*/ 252 h 252"/>
                  <a:gd name="T4" fmla="*/ 653 w 653"/>
                  <a:gd name="T5" fmla="*/ 9 h 252"/>
                  <a:gd name="T6" fmla="*/ 650 w 653"/>
                  <a:gd name="T7" fmla="*/ 0 h 252"/>
                  <a:gd name="T8" fmla="*/ 0 w 653"/>
                  <a:gd name="T9" fmla="*/ 243 h 252"/>
                  <a:gd name="T10" fmla="*/ 1 w 653"/>
                  <a:gd name="T11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2">
                    <a:moveTo>
                      <a:pt x="1" y="248"/>
                    </a:moveTo>
                    <a:lnTo>
                      <a:pt x="2" y="252"/>
                    </a:lnTo>
                    <a:lnTo>
                      <a:pt x="653" y="9"/>
                    </a:lnTo>
                    <a:lnTo>
                      <a:pt x="650" y="0"/>
                    </a:lnTo>
                    <a:lnTo>
                      <a:pt x="0" y="243"/>
                    </a:lnTo>
                    <a:lnTo>
                      <a:pt x="1" y="2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7" name="Freeform 711"/>
              <p:cNvSpPr>
                <a:spLocks/>
              </p:cNvSpPr>
              <p:nvPr/>
            </p:nvSpPr>
            <p:spPr bwMode="auto">
              <a:xfrm>
                <a:off x="3343" y="2103"/>
                <a:ext cx="327" cy="126"/>
              </a:xfrm>
              <a:custGeom>
                <a:avLst/>
                <a:gdLst>
                  <a:gd name="T0" fmla="*/ 1 w 653"/>
                  <a:gd name="T1" fmla="*/ 247 h 251"/>
                  <a:gd name="T2" fmla="*/ 2 w 653"/>
                  <a:gd name="T3" fmla="*/ 251 h 251"/>
                  <a:gd name="T4" fmla="*/ 653 w 653"/>
                  <a:gd name="T5" fmla="*/ 9 h 251"/>
                  <a:gd name="T6" fmla="*/ 650 w 653"/>
                  <a:gd name="T7" fmla="*/ 0 h 251"/>
                  <a:gd name="T8" fmla="*/ 0 w 653"/>
                  <a:gd name="T9" fmla="*/ 242 h 251"/>
                  <a:gd name="T10" fmla="*/ 1 w 653"/>
                  <a:gd name="T11" fmla="*/ 24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1">
                    <a:moveTo>
                      <a:pt x="1" y="247"/>
                    </a:moveTo>
                    <a:lnTo>
                      <a:pt x="2" y="251"/>
                    </a:lnTo>
                    <a:lnTo>
                      <a:pt x="653" y="9"/>
                    </a:lnTo>
                    <a:lnTo>
                      <a:pt x="650" y="0"/>
                    </a:lnTo>
                    <a:lnTo>
                      <a:pt x="0" y="242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8" name="Freeform 712"/>
              <p:cNvSpPr>
                <a:spLocks/>
              </p:cNvSpPr>
              <p:nvPr/>
            </p:nvSpPr>
            <p:spPr bwMode="auto">
              <a:xfrm>
                <a:off x="3354" y="2122"/>
                <a:ext cx="327" cy="126"/>
              </a:xfrm>
              <a:custGeom>
                <a:avLst/>
                <a:gdLst>
                  <a:gd name="T0" fmla="*/ 1 w 653"/>
                  <a:gd name="T1" fmla="*/ 248 h 252"/>
                  <a:gd name="T2" fmla="*/ 2 w 653"/>
                  <a:gd name="T3" fmla="*/ 252 h 252"/>
                  <a:gd name="T4" fmla="*/ 653 w 653"/>
                  <a:gd name="T5" fmla="*/ 9 h 252"/>
                  <a:gd name="T6" fmla="*/ 650 w 653"/>
                  <a:gd name="T7" fmla="*/ 0 h 252"/>
                  <a:gd name="T8" fmla="*/ 0 w 653"/>
                  <a:gd name="T9" fmla="*/ 243 h 252"/>
                  <a:gd name="T10" fmla="*/ 1 w 653"/>
                  <a:gd name="T11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2">
                    <a:moveTo>
                      <a:pt x="1" y="248"/>
                    </a:moveTo>
                    <a:lnTo>
                      <a:pt x="2" y="252"/>
                    </a:lnTo>
                    <a:lnTo>
                      <a:pt x="653" y="9"/>
                    </a:lnTo>
                    <a:lnTo>
                      <a:pt x="650" y="0"/>
                    </a:lnTo>
                    <a:lnTo>
                      <a:pt x="0" y="243"/>
                    </a:lnTo>
                    <a:lnTo>
                      <a:pt x="1" y="2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49" name="Freeform 713"/>
              <p:cNvSpPr>
                <a:spLocks/>
              </p:cNvSpPr>
              <p:nvPr/>
            </p:nvSpPr>
            <p:spPr bwMode="auto">
              <a:xfrm>
                <a:off x="3365" y="2141"/>
                <a:ext cx="327" cy="127"/>
              </a:xfrm>
              <a:custGeom>
                <a:avLst/>
                <a:gdLst>
                  <a:gd name="T0" fmla="*/ 1 w 652"/>
                  <a:gd name="T1" fmla="*/ 249 h 254"/>
                  <a:gd name="T2" fmla="*/ 2 w 652"/>
                  <a:gd name="T3" fmla="*/ 254 h 254"/>
                  <a:gd name="T4" fmla="*/ 652 w 652"/>
                  <a:gd name="T5" fmla="*/ 9 h 254"/>
                  <a:gd name="T6" fmla="*/ 650 w 652"/>
                  <a:gd name="T7" fmla="*/ 0 h 254"/>
                  <a:gd name="T8" fmla="*/ 0 w 652"/>
                  <a:gd name="T9" fmla="*/ 244 h 254"/>
                  <a:gd name="T10" fmla="*/ 1 w 652"/>
                  <a:gd name="T11" fmla="*/ 24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2" h="254">
                    <a:moveTo>
                      <a:pt x="1" y="249"/>
                    </a:moveTo>
                    <a:lnTo>
                      <a:pt x="2" y="254"/>
                    </a:lnTo>
                    <a:lnTo>
                      <a:pt x="652" y="9"/>
                    </a:lnTo>
                    <a:lnTo>
                      <a:pt x="650" y="0"/>
                    </a:lnTo>
                    <a:lnTo>
                      <a:pt x="0" y="244"/>
                    </a:lnTo>
                    <a:lnTo>
                      <a:pt x="1" y="2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0" name="Freeform 714"/>
              <p:cNvSpPr>
                <a:spLocks/>
              </p:cNvSpPr>
              <p:nvPr/>
            </p:nvSpPr>
            <p:spPr bwMode="auto">
              <a:xfrm>
                <a:off x="3401" y="2161"/>
                <a:ext cx="302" cy="117"/>
              </a:xfrm>
              <a:custGeom>
                <a:avLst/>
                <a:gdLst>
                  <a:gd name="T0" fmla="*/ 1 w 603"/>
                  <a:gd name="T1" fmla="*/ 230 h 234"/>
                  <a:gd name="T2" fmla="*/ 2 w 603"/>
                  <a:gd name="T3" fmla="*/ 234 h 234"/>
                  <a:gd name="T4" fmla="*/ 603 w 603"/>
                  <a:gd name="T5" fmla="*/ 10 h 234"/>
                  <a:gd name="T6" fmla="*/ 601 w 603"/>
                  <a:gd name="T7" fmla="*/ 0 h 234"/>
                  <a:gd name="T8" fmla="*/ 0 w 603"/>
                  <a:gd name="T9" fmla="*/ 225 h 234"/>
                  <a:gd name="T10" fmla="*/ 1 w 603"/>
                  <a:gd name="T11" fmla="*/ 23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3" h="234">
                    <a:moveTo>
                      <a:pt x="1" y="230"/>
                    </a:moveTo>
                    <a:lnTo>
                      <a:pt x="2" y="234"/>
                    </a:lnTo>
                    <a:lnTo>
                      <a:pt x="603" y="10"/>
                    </a:lnTo>
                    <a:lnTo>
                      <a:pt x="601" y="0"/>
                    </a:lnTo>
                    <a:lnTo>
                      <a:pt x="0" y="225"/>
                    </a:ln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1" name="Freeform 715"/>
              <p:cNvSpPr>
                <a:spLocks/>
              </p:cNvSpPr>
              <p:nvPr/>
            </p:nvSpPr>
            <p:spPr bwMode="auto">
              <a:xfrm>
                <a:off x="3388" y="2180"/>
                <a:ext cx="326" cy="126"/>
              </a:xfrm>
              <a:custGeom>
                <a:avLst/>
                <a:gdLst>
                  <a:gd name="T0" fmla="*/ 1 w 652"/>
                  <a:gd name="T1" fmla="*/ 249 h 254"/>
                  <a:gd name="T2" fmla="*/ 2 w 652"/>
                  <a:gd name="T3" fmla="*/ 254 h 254"/>
                  <a:gd name="T4" fmla="*/ 652 w 652"/>
                  <a:gd name="T5" fmla="*/ 10 h 254"/>
                  <a:gd name="T6" fmla="*/ 650 w 652"/>
                  <a:gd name="T7" fmla="*/ 0 h 254"/>
                  <a:gd name="T8" fmla="*/ 0 w 652"/>
                  <a:gd name="T9" fmla="*/ 245 h 254"/>
                  <a:gd name="T10" fmla="*/ 1 w 652"/>
                  <a:gd name="T11" fmla="*/ 24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2" h="254">
                    <a:moveTo>
                      <a:pt x="1" y="249"/>
                    </a:moveTo>
                    <a:lnTo>
                      <a:pt x="2" y="254"/>
                    </a:lnTo>
                    <a:lnTo>
                      <a:pt x="652" y="10"/>
                    </a:lnTo>
                    <a:lnTo>
                      <a:pt x="650" y="0"/>
                    </a:lnTo>
                    <a:lnTo>
                      <a:pt x="0" y="245"/>
                    </a:lnTo>
                    <a:lnTo>
                      <a:pt x="1" y="2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2" name="Freeform 716"/>
              <p:cNvSpPr>
                <a:spLocks/>
              </p:cNvSpPr>
              <p:nvPr/>
            </p:nvSpPr>
            <p:spPr bwMode="auto">
              <a:xfrm>
                <a:off x="3399" y="2199"/>
                <a:ext cx="326" cy="127"/>
              </a:xfrm>
              <a:custGeom>
                <a:avLst/>
                <a:gdLst>
                  <a:gd name="T0" fmla="*/ 2 w 653"/>
                  <a:gd name="T1" fmla="*/ 248 h 253"/>
                  <a:gd name="T2" fmla="*/ 3 w 653"/>
                  <a:gd name="T3" fmla="*/ 253 h 253"/>
                  <a:gd name="T4" fmla="*/ 653 w 653"/>
                  <a:gd name="T5" fmla="*/ 9 h 253"/>
                  <a:gd name="T6" fmla="*/ 651 w 653"/>
                  <a:gd name="T7" fmla="*/ 0 h 253"/>
                  <a:gd name="T8" fmla="*/ 0 w 653"/>
                  <a:gd name="T9" fmla="*/ 244 h 253"/>
                  <a:gd name="T10" fmla="*/ 2 w 653"/>
                  <a:gd name="T11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3">
                    <a:moveTo>
                      <a:pt x="2" y="248"/>
                    </a:moveTo>
                    <a:lnTo>
                      <a:pt x="3" y="253"/>
                    </a:lnTo>
                    <a:lnTo>
                      <a:pt x="653" y="9"/>
                    </a:lnTo>
                    <a:lnTo>
                      <a:pt x="651" y="0"/>
                    </a:lnTo>
                    <a:lnTo>
                      <a:pt x="0" y="244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3" name="Freeform 717"/>
              <p:cNvSpPr>
                <a:spLocks/>
              </p:cNvSpPr>
              <p:nvPr/>
            </p:nvSpPr>
            <p:spPr bwMode="auto">
              <a:xfrm>
                <a:off x="3410" y="2219"/>
                <a:ext cx="326" cy="127"/>
              </a:xfrm>
              <a:custGeom>
                <a:avLst/>
                <a:gdLst>
                  <a:gd name="T0" fmla="*/ 1 w 653"/>
                  <a:gd name="T1" fmla="*/ 249 h 253"/>
                  <a:gd name="T2" fmla="*/ 3 w 653"/>
                  <a:gd name="T3" fmla="*/ 253 h 253"/>
                  <a:gd name="T4" fmla="*/ 653 w 653"/>
                  <a:gd name="T5" fmla="*/ 9 h 253"/>
                  <a:gd name="T6" fmla="*/ 651 w 653"/>
                  <a:gd name="T7" fmla="*/ 0 h 253"/>
                  <a:gd name="T8" fmla="*/ 0 w 653"/>
                  <a:gd name="T9" fmla="*/ 244 h 253"/>
                  <a:gd name="T10" fmla="*/ 1 w 653"/>
                  <a:gd name="T11" fmla="*/ 24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3">
                    <a:moveTo>
                      <a:pt x="1" y="249"/>
                    </a:moveTo>
                    <a:lnTo>
                      <a:pt x="3" y="253"/>
                    </a:lnTo>
                    <a:lnTo>
                      <a:pt x="653" y="9"/>
                    </a:lnTo>
                    <a:lnTo>
                      <a:pt x="651" y="0"/>
                    </a:lnTo>
                    <a:lnTo>
                      <a:pt x="0" y="244"/>
                    </a:lnTo>
                    <a:lnTo>
                      <a:pt x="1" y="2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4" name="Freeform 718"/>
              <p:cNvSpPr>
                <a:spLocks/>
              </p:cNvSpPr>
              <p:nvPr/>
            </p:nvSpPr>
            <p:spPr bwMode="auto">
              <a:xfrm>
                <a:off x="3421" y="2238"/>
                <a:ext cx="326" cy="127"/>
              </a:xfrm>
              <a:custGeom>
                <a:avLst/>
                <a:gdLst>
                  <a:gd name="T0" fmla="*/ 1 w 653"/>
                  <a:gd name="T1" fmla="*/ 249 h 253"/>
                  <a:gd name="T2" fmla="*/ 2 w 653"/>
                  <a:gd name="T3" fmla="*/ 253 h 253"/>
                  <a:gd name="T4" fmla="*/ 653 w 653"/>
                  <a:gd name="T5" fmla="*/ 9 h 253"/>
                  <a:gd name="T6" fmla="*/ 651 w 653"/>
                  <a:gd name="T7" fmla="*/ 0 h 253"/>
                  <a:gd name="T8" fmla="*/ 0 w 653"/>
                  <a:gd name="T9" fmla="*/ 244 h 253"/>
                  <a:gd name="T10" fmla="*/ 1 w 653"/>
                  <a:gd name="T11" fmla="*/ 24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3">
                    <a:moveTo>
                      <a:pt x="1" y="249"/>
                    </a:moveTo>
                    <a:lnTo>
                      <a:pt x="2" y="253"/>
                    </a:lnTo>
                    <a:lnTo>
                      <a:pt x="653" y="9"/>
                    </a:lnTo>
                    <a:lnTo>
                      <a:pt x="651" y="0"/>
                    </a:lnTo>
                    <a:lnTo>
                      <a:pt x="0" y="244"/>
                    </a:lnTo>
                    <a:lnTo>
                      <a:pt x="1" y="2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5" name="Freeform 719"/>
              <p:cNvSpPr>
                <a:spLocks/>
              </p:cNvSpPr>
              <p:nvPr/>
            </p:nvSpPr>
            <p:spPr bwMode="auto">
              <a:xfrm>
                <a:off x="3432" y="2258"/>
                <a:ext cx="326" cy="126"/>
              </a:xfrm>
              <a:custGeom>
                <a:avLst/>
                <a:gdLst>
                  <a:gd name="T0" fmla="*/ 1 w 653"/>
                  <a:gd name="T1" fmla="*/ 248 h 252"/>
                  <a:gd name="T2" fmla="*/ 2 w 653"/>
                  <a:gd name="T3" fmla="*/ 252 h 252"/>
                  <a:gd name="T4" fmla="*/ 653 w 653"/>
                  <a:gd name="T5" fmla="*/ 9 h 252"/>
                  <a:gd name="T6" fmla="*/ 650 w 653"/>
                  <a:gd name="T7" fmla="*/ 0 h 252"/>
                  <a:gd name="T8" fmla="*/ 0 w 653"/>
                  <a:gd name="T9" fmla="*/ 243 h 252"/>
                  <a:gd name="T10" fmla="*/ 1 w 653"/>
                  <a:gd name="T11" fmla="*/ 24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2">
                    <a:moveTo>
                      <a:pt x="1" y="248"/>
                    </a:moveTo>
                    <a:lnTo>
                      <a:pt x="2" y="252"/>
                    </a:lnTo>
                    <a:lnTo>
                      <a:pt x="653" y="9"/>
                    </a:lnTo>
                    <a:lnTo>
                      <a:pt x="650" y="0"/>
                    </a:lnTo>
                    <a:lnTo>
                      <a:pt x="0" y="243"/>
                    </a:lnTo>
                    <a:lnTo>
                      <a:pt x="1" y="24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6" name="Freeform 720"/>
              <p:cNvSpPr>
                <a:spLocks/>
              </p:cNvSpPr>
              <p:nvPr/>
            </p:nvSpPr>
            <p:spPr bwMode="auto">
              <a:xfrm>
                <a:off x="3443" y="2277"/>
                <a:ext cx="326" cy="127"/>
              </a:xfrm>
              <a:custGeom>
                <a:avLst/>
                <a:gdLst>
                  <a:gd name="T0" fmla="*/ 1 w 652"/>
                  <a:gd name="T1" fmla="*/ 249 h 253"/>
                  <a:gd name="T2" fmla="*/ 2 w 652"/>
                  <a:gd name="T3" fmla="*/ 253 h 253"/>
                  <a:gd name="T4" fmla="*/ 652 w 652"/>
                  <a:gd name="T5" fmla="*/ 9 h 253"/>
                  <a:gd name="T6" fmla="*/ 649 w 652"/>
                  <a:gd name="T7" fmla="*/ 0 h 253"/>
                  <a:gd name="T8" fmla="*/ 0 w 652"/>
                  <a:gd name="T9" fmla="*/ 244 h 253"/>
                  <a:gd name="T10" fmla="*/ 1 w 652"/>
                  <a:gd name="T11" fmla="*/ 24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2" h="253">
                    <a:moveTo>
                      <a:pt x="1" y="249"/>
                    </a:moveTo>
                    <a:lnTo>
                      <a:pt x="2" y="253"/>
                    </a:lnTo>
                    <a:lnTo>
                      <a:pt x="652" y="9"/>
                    </a:lnTo>
                    <a:lnTo>
                      <a:pt x="649" y="0"/>
                    </a:lnTo>
                    <a:lnTo>
                      <a:pt x="0" y="244"/>
                    </a:lnTo>
                    <a:lnTo>
                      <a:pt x="1" y="2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7" name="Freeform 721"/>
              <p:cNvSpPr>
                <a:spLocks/>
              </p:cNvSpPr>
              <p:nvPr/>
            </p:nvSpPr>
            <p:spPr bwMode="auto">
              <a:xfrm>
                <a:off x="3476" y="2297"/>
                <a:ext cx="304" cy="118"/>
              </a:xfrm>
              <a:custGeom>
                <a:avLst/>
                <a:gdLst>
                  <a:gd name="T0" fmla="*/ 607 w 608"/>
                  <a:gd name="T1" fmla="*/ 5 h 236"/>
                  <a:gd name="T2" fmla="*/ 605 w 608"/>
                  <a:gd name="T3" fmla="*/ 0 h 236"/>
                  <a:gd name="T4" fmla="*/ 0 w 608"/>
                  <a:gd name="T5" fmla="*/ 227 h 236"/>
                  <a:gd name="T6" fmla="*/ 2 w 608"/>
                  <a:gd name="T7" fmla="*/ 236 h 236"/>
                  <a:gd name="T8" fmla="*/ 608 w 608"/>
                  <a:gd name="T9" fmla="*/ 9 h 236"/>
                  <a:gd name="T10" fmla="*/ 607 w 608"/>
                  <a:gd name="T11" fmla="*/ 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8" h="236">
                    <a:moveTo>
                      <a:pt x="607" y="5"/>
                    </a:moveTo>
                    <a:lnTo>
                      <a:pt x="605" y="0"/>
                    </a:lnTo>
                    <a:lnTo>
                      <a:pt x="0" y="227"/>
                    </a:lnTo>
                    <a:lnTo>
                      <a:pt x="2" y="236"/>
                    </a:lnTo>
                    <a:lnTo>
                      <a:pt x="608" y="9"/>
                    </a:lnTo>
                    <a:lnTo>
                      <a:pt x="607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8" name="Freeform 722"/>
              <p:cNvSpPr>
                <a:spLocks/>
              </p:cNvSpPr>
              <p:nvPr/>
            </p:nvSpPr>
            <p:spPr bwMode="auto">
              <a:xfrm>
                <a:off x="3465" y="2316"/>
                <a:ext cx="326" cy="127"/>
              </a:xfrm>
              <a:custGeom>
                <a:avLst/>
                <a:gdLst>
                  <a:gd name="T0" fmla="*/ 1 w 653"/>
                  <a:gd name="T1" fmla="*/ 249 h 254"/>
                  <a:gd name="T2" fmla="*/ 2 w 653"/>
                  <a:gd name="T3" fmla="*/ 254 h 254"/>
                  <a:gd name="T4" fmla="*/ 653 w 653"/>
                  <a:gd name="T5" fmla="*/ 10 h 254"/>
                  <a:gd name="T6" fmla="*/ 650 w 653"/>
                  <a:gd name="T7" fmla="*/ 0 h 254"/>
                  <a:gd name="T8" fmla="*/ 0 w 653"/>
                  <a:gd name="T9" fmla="*/ 245 h 254"/>
                  <a:gd name="T10" fmla="*/ 1 w 653"/>
                  <a:gd name="T11" fmla="*/ 24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3" h="254">
                    <a:moveTo>
                      <a:pt x="1" y="249"/>
                    </a:moveTo>
                    <a:lnTo>
                      <a:pt x="2" y="254"/>
                    </a:lnTo>
                    <a:lnTo>
                      <a:pt x="653" y="10"/>
                    </a:lnTo>
                    <a:lnTo>
                      <a:pt x="650" y="0"/>
                    </a:lnTo>
                    <a:lnTo>
                      <a:pt x="0" y="245"/>
                    </a:lnTo>
                    <a:lnTo>
                      <a:pt x="1" y="2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59" name="Freeform 723"/>
              <p:cNvSpPr>
                <a:spLocks/>
              </p:cNvSpPr>
              <p:nvPr/>
            </p:nvSpPr>
            <p:spPr bwMode="auto">
              <a:xfrm>
                <a:off x="3476" y="2335"/>
                <a:ext cx="326" cy="127"/>
              </a:xfrm>
              <a:custGeom>
                <a:avLst/>
                <a:gdLst>
                  <a:gd name="T0" fmla="*/ 1 w 652"/>
                  <a:gd name="T1" fmla="*/ 249 h 254"/>
                  <a:gd name="T2" fmla="*/ 2 w 652"/>
                  <a:gd name="T3" fmla="*/ 254 h 254"/>
                  <a:gd name="T4" fmla="*/ 652 w 652"/>
                  <a:gd name="T5" fmla="*/ 10 h 254"/>
                  <a:gd name="T6" fmla="*/ 650 w 652"/>
                  <a:gd name="T7" fmla="*/ 0 h 254"/>
                  <a:gd name="T8" fmla="*/ 0 w 652"/>
                  <a:gd name="T9" fmla="*/ 245 h 254"/>
                  <a:gd name="T10" fmla="*/ 1 w 652"/>
                  <a:gd name="T11" fmla="*/ 24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2" h="254">
                    <a:moveTo>
                      <a:pt x="1" y="249"/>
                    </a:moveTo>
                    <a:lnTo>
                      <a:pt x="2" y="254"/>
                    </a:lnTo>
                    <a:lnTo>
                      <a:pt x="652" y="10"/>
                    </a:lnTo>
                    <a:lnTo>
                      <a:pt x="650" y="0"/>
                    </a:lnTo>
                    <a:lnTo>
                      <a:pt x="0" y="245"/>
                    </a:lnTo>
                    <a:lnTo>
                      <a:pt x="1" y="24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0" name="Freeform 724"/>
              <p:cNvSpPr>
                <a:spLocks/>
              </p:cNvSpPr>
              <p:nvPr/>
            </p:nvSpPr>
            <p:spPr bwMode="auto">
              <a:xfrm>
                <a:off x="3315" y="2006"/>
                <a:ext cx="300" cy="116"/>
              </a:xfrm>
              <a:custGeom>
                <a:avLst/>
                <a:gdLst>
                  <a:gd name="T0" fmla="*/ 1 w 600"/>
                  <a:gd name="T1" fmla="*/ 228 h 232"/>
                  <a:gd name="T2" fmla="*/ 3 w 600"/>
                  <a:gd name="T3" fmla="*/ 232 h 232"/>
                  <a:gd name="T4" fmla="*/ 600 w 600"/>
                  <a:gd name="T5" fmla="*/ 9 h 232"/>
                  <a:gd name="T6" fmla="*/ 598 w 600"/>
                  <a:gd name="T7" fmla="*/ 0 h 232"/>
                  <a:gd name="T8" fmla="*/ 0 w 600"/>
                  <a:gd name="T9" fmla="*/ 223 h 232"/>
                  <a:gd name="T10" fmla="*/ 1 w 600"/>
                  <a:gd name="T11" fmla="*/ 22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0" h="232">
                    <a:moveTo>
                      <a:pt x="1" y="228"/>
                    </a:moveTo>
                    <a:lnTo>
                      <a:pt x="3" y="232"/>
                    </a:lnTo>
                    <a:lnTo>
                      <a:pt x="600" y="9"/>
                    </a:lnTo>
                    <a:lnTo>
                      <a:pt x="598" y="0"/>
                    </a:lnTo>
                    <a:lnTo>
                      <a:pt x="0" y="223"/>
                    </a:lnTo>
                    <a:lnTo>
                      <a:pt x="1" y="22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1" name="Freeform 725"/>
              <p:cNvSpPr>
                <a:spLocks/>
              </p:cNvSpPr>
              <p:nvPr/>
            </p:nvSpPr>
            <p:spPr bwMode="auto">
              <a:xfrm>
                <a:off x="3350" y="1905"/>
                <a:ext cx="495" cy="486"/>
              </a:xfrm>
              <a:custGeom>
                <a:avLst/>
                <a:gdLst>
                  <a:gd name="T0" fmla="*/ 159 w 990"/>
                  <a:gd name="T1" fmla="*/ 563 h 972"/>
                  <a:gd name="T2" fmla="*/ 168 w 990"/>
                  <a:gd name="T3" fmla="*/ 561 h 972"/>
                  <a:gd name="T4" fmla="*/ 180 w 990"/>
                  <a:gd name="T5" fmla="*/ 560 h 972"/>
                  <a:gd name="T6" fmla="*/ 176 w 990"/>
                  <a:gd name="T7" fmla="*/ 555 h 972"/>
                  <a:gd name="T8" fmla="*/ 172 w 990"/>
                  <a:gd name="T9" fmla="*/ 549 h 972"/>
                  <a:gd name="T10" fmla="*/ 172 w 990"/>
                  <a:gd name="T11" fmla="*/ 537 h 972"/>
                  <a:gd name="T12" fmla="*/ 182 w 990"/>
                  <a:gd name="T13" fmla="*/ 530 h 972"/>
                  <a:gd name="T14" fmla="*/ 194 w 990"/>
                  <a:gd name="T15" fmla="*/ 532 h 972"/>
                  <a:gd name="T16" fmla="*/ 203 w 990"/>
                  <a:gd name="T17" fmla="*/ 543 h 972"/>
                  <a:gd name="T18" fmla="*/ 203 w 990"/>
                  <a:gd name="T19" fmla="*/ 555 h 972"/>
                  <a:gd name="T20" fmla="*/ 193 w 990"/>
                  <a:gd name="T21" fmla="*/ 562 h 972"/>
                  <a:gd name="T22" fmla="*/ 187 w 990"/>
                  <a:gd name="T23" fmla="*/ 561 h 972"/>
                  <a:gd name="T24" fmla="*/ 180 w 990"/>
                  <a:gd name="T25" fmla="*/ 560 h 972"/>
                  <a:gd name="T26" fmla="*/ 267 w 990"/>
                  <a:gd name="T27" fmla="*/ 858 h 972"/>
                  <a:gd name="T28" fmla="*/ 307 w 990"/>
                  <a:gd name="T29" fmla="*/ 851 h 972"/>
                  <a:gd name="T30" fmla="*/ 319 w 990"/>
                  <a:gd name="T31" fmla="*/ 858 h 972"/>
                  <a:gd name="T32" fmla="*/ 322 w 990"/>
                  <a:gd name="T33" fmla="*/ 870 h 972"/>
                  <a:gd name="T34" fmla="*/ 317 w 990"/>
                  <a:gd name="T35" fmla="*/ 880 h 972"/>
                  <a:gd name="T36" fmla="*/ 305 w 990"/>
                  <a:gd name="T37" fmla="*/ 882 h 972"/>
                  <a:gd name="T38" fmla="*/ 293 w 990"/>
                  <a:gd name="T39" fmla="*/ 875 h 972"/>
                  <a:gd name="T40" fmla="*/ 289 w 990"/>
                  <a:gd name="T41" fmla="*/ 864 h 972"/>
                  <a:gd name="T42" fmla="*/ 294 w 990"/>
                  <a:gd name="T43" fmla="*/ 854 h 972"/>
                  <a:gd name="T44" fmla="*/ 293 w 990"/>
                  <a:gd name="T45" fmla="*/ 852 h 972"/>
                  <a:gd name="T46" fmla="*/ 271 w 990"/>
                  <a:gd name="T47" fmla="*/ 857 h 972"/>
                  <a:gd name="T48" fmla="*/ 308 w 990"/>
                  <a:gd name="T49" fmla="*/ 972 h 972"/>
                  <a:gd name="T50" fmla="*/ 681 w 990"/>
                  <a:gd name="T51" fmla="*/ 0 h 972"/>
                  <a:gd name="T52" fmla="*/ 35 w 990"/>
                  <a:gd name="T53" fmla="*/ 229 h 972"/>
                  <a:gd name="T54" fmla="*/ 43 w 990"/>
                  <a:gd name="T55" fmla="*/ 227 h 972"/>
                  <a:gd name="T56" fmla="*/ 53 w 990"/>
                  <a:gd name="T57" fmla="*/ 226 h 972"/>
                  <a:gd name="T58" fmla="*/ 55 w 990"/>
                  <a:gd name="T59" fmla="*/ 215 h 972"/>
                  <a:gd name="T60" fmla="*/ 63 w 990"/>
                  <a:gd name="T61" fmla="*/ 210 h 972"/>
                  <a:gd name="T62" fmla="*/ 76 w 990"/>
                  <a:gd name="T63" fmla="*/ 212 h 972"/>
                  <a:gd name="T64" fmla="*/ 85 w 990"/>
                  <a:gd name="T65" fmla="*/ 221 h 972"/>
                  <a:gd name="T66" fmla="*/ 85 w 990"/>
                  <a:gd name="T67" fmla="*/ 234 h 972"/>
                  <a:gd name="T68" fmla="*/ 75 w 990"/>
                  <a:gd name="T69" fmla="*/ 241 h 972"/>
                  <a:gd name="T70" fmla="*/ 62 w 990"/>
                  <a:gd name="T71" fmla="*/ 236 h 972"/>
                  <a:gd name="T72" fmla="*/ 53 w 990"/>
                  <a:gd name="T73" fmla="*/ 226 h 972"/>
                  <a:gd name="T74" fmla="*/ 45 w 990"/>
                  <a:gd name="T75" fmla="*/ 227 h 972"/>
                  <a:gd name="T76" fmla="*/ 35 w 990"/>
                  <a:gd name="T77" fmla="*/ 229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90" h="972">
                    <a:moveTo>
                      <a:pt x="35" y="229"/>
                    </a:moveTo>
                    <a:lnTo>
                      <a:pt x="159" y="563"/>
                    </a:lnTo>
                    <a:lnTo>
                      <a:pt x="161" y="563"/>
                    </a:lnTo>
                    <a:lnTo>
                      <a:pt x="168" y="561"/>
                    </a:lnTo>
                    <a:lnTo>
                      <a:pt x="175" y="560"/>
                    </a:lnTo>
                    <a:lnTo>
                      <a:pt x="180" y="560"/>
                    </a:lnTo>
                    <a:lnTo>
                      <a:pt x="178" y="557"/>
                    </a:lnTo>
                    <a:lnTo>
                      <a:pt x="176" y="555"/>
                    </a:lnTo>
                    <a:lnTo>
                      <a:pt x="174" y="552"/>
                    </a:lnTo>
                    <a:lnTo>
                      <a:pt x="172" y="549"/>
                    </a:lnTo>
                    <a:lnTo>
                      <a:pt x="171" y="543"/>
                    </a:lnTo>
                    <a:lnTo>
                      <a:pt x="172" y="537"/>
                    </a:lnTo>
                    <a:lnTo>
                      <a:pt x="176" y="532"/>
                    </a:lnTo>
                    <a:lnTo>
                      <a:pt x="182" y="530"/>
                    </a:lnTo>
                    <a:lnTo>
                      <a:pt x="188" y="530"/>
                    </a:lnTo>
                    <a:lnTo>
                      <a:pt x="194" y="532"/>
                    </a:lnTo>
                    <a:lnTo>
                      <a:pt x="200" y="537"/>
                    </a:lnTo>
                    <a:lnTo>
                      <a:pt x="203" y="543"/>
                    </a:lnTo>
                    <a:lnTo>
                      <a:pt x="205" y="549"/>
                    </a:lnTo>
                    <a:lnTo>
                      <a:pt x="203" y="555"/>
                    </a:lnTo>
                    <a:lnTo>
                      <a:pt x="199" y="560"/>
                    </a:lnTo>
                    <a:lnTo>
                      <a:pt x="193" y="562"/>
                    </a:lnTo>
                    <a:lnTo>
                      <a:pt x="191" y="562"/>
                    </a:lnTo>
                    <a:lnTo>
                      <a:pt x="187" y="561"/>
                    </a:lnTo>
                    <a:lnTo>
                      <a:pt x="184" y="561"/>
                    </a:lnTo>
                    <a:lnTo>
                      <a:pt x="180" y="560"/>
                    </a:lnTo>
                    <a:lnTo>
                      <a:pt x="159" y="563"/>
                    </a:lnTo>
                    <a:lnTo>
                      <a:pt x="267" y="858"/>
                    </a:lnTo>
                    <a:lnTo>
                      <a:pt x="300" y="851"/>
                    </a:lnTo>
                    <a:lnTo>
                      <a:pt x="307" y="851"/>
                    </a:lnTo>
                    <a:lnTo>
                      <a:pt x="313" y="854"/>
                    </a:lnTo>
                    <a:lnTo>
                      <a:pt x="319" y="858"/>
                    </a:lnTo>
                    <a:lnTo>
                      <a:pt x="322" y="864"/>
                    </a:lnTo>
                    <a:lnTo>
                      <a:pt x="322" y="870"/>
                    </a:lnTo>
                    <a:lnTo>
                      <a:pt x="321" y="875"/>
                    </a:lnTo>
                    <a:lnTo>
                      <a:pt x="317" y="880"/>
                    </a:lnTo>
                    <a:lnTo>
                      <a:pt x="312" y="882"/>
                    </a:lnTo>
                    <a:lnTo>
                      <a:pt x="305" y="882"/>
                    </a:lnTo>
                    <a:lnTo>
                      <a:pt x="299" y="880"/>
                    </a:lnTo>
                    <a:lnTo>
                      <a:pt x="293" y="875"/>
                    </a:lnTo>
                    <a:lnTo>
                      <a:pt x="290" y="870"/>
                    </a:lnTo>
                    <a:lnTo>
                      <a:pt x="289" y="864"/>
                    </a:lnTo>
                    <a:lnTo>
                      <a:pt x="290" y="858"/>
                    </a:lnTo>
                    <a:lnTo>
                      <a:pt x="294" y="854"/>
                    </a:lnTo>
                    <a:lnTo>
                      <a:pt x="300" y="851"/>
                    </a:lnTo>
                    <a:lnTo>
                      <a:pt x="293" y="852"/>
                    </a:lnTo>
                    <a:lnTo>
                      <a:pt x="282" y="855"/>
                    </a:lnTo>
                    <a:lnTo>
                      <a:pt x="271" y="857"/>
                    </a:lnTo>
                    <a:lnTo>
                      <a:pt x="267" y="858"/>
                    </a:lnTo>
                    <a:lnTo>
                      <a:pt x="308" y="972"/>
                    </a:lnTo>
                    <a:lnTo>
                      <a:pt x="990" y="837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35" y="229"/>
                    </a:lnTo>
                    <a:lnTo>
                      <a:pt x="38" y="229"/>
                    </a:lnTo>
                    <a:lnTo>
                      <a:pt x="43" y="227"/>
                    </a:lnTo>
                    <a:lnTo>
                      <a:pt x="49" y="226"/>
                    </a:lnTo>
                    <a:lnTo>
                      <a:pt x="53" y="226"/>
                    </a:lnTo>
                    <a:lnTo>
                      <a:pt x="53" y="220"/>
                    </a:lnTo>
                    <a:lnTo>
                      <a:pt x="55" y="215"/>
                    </a:lnTo>
                    <a:lnTo>
                      <a:pt x="58" y="212"/>
                    </a:lnTo>
                    <a:lnTo>
                      <a:pt x="63" y="210"/>
                    </a:lnTo>
                    <a:lnTo>
                      <a:pt x="70" y="210"/>
                    </a:lnTo>
                    <a:lnTo>
                      <a:pt x="76" y="212"/>
                    </a:lnTo>
                    <a:lnTo>
                      <a:pt x="81" y="215"/>
                    </a:lnTo>
                    <a:lnTo>
                      <a:pt x="85" y="221"/>
                    </a:lnTo>
                    <a:lnTo>
                      <a:pt x="86" y="228"/>
                    </a:lnTo>
                    <a:lnTo>
                      <a:pt x="85" y="234"/>
                    </a:lnTo>
                    <a:lnTo>
                      <a:pt x="80" y="238"/>
                    </a:lnTo>
                    <a:lnTo>
                      <a:pt x="75" y="241"/>
                    </a:lnTo>
                    <a:lnTo>
                      <a:pt x="69" y="240"/>
                    </a:lnTo>
                    <a:lnTo>
                      <a:pt x="62" y="236"/>
                    </a:lnTo>
                    <a:lnTo>
                      <a:pt x="56" y="232"/>
                    </a:lnTo>
                    <a:lnTo>
                      <a:pt x="53" y="226"/>
                    </a:lnTo>
                    <a:lnTo>
                      <a:pt x="50" y="226"/>
                    </a:lnTo>
                    <a:lnTo>
                      <a:pt x="45" y="227"/>
                    </a:lnTo>
                    <a:lnTo>
                      <a:pt x="38" y="229"/>
                    </a:lnTo>
                    <a:lnTo>
                      <a:pt x="35" y="2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2" name="Freeform 726"/>
              <p:cNvSpPr>
                <a:spLocks/>
              </p:cNvSpPr>
              <p:nvPr/>
            </p:nvSpPr>
            <p:spPr bwMode="auto">
              <a:xfrm>
                <a:off x="3366" y="2019"/>
                <a:ext cx="66" cy="171"/>
              </a:xfrm>
              <a:custGeom>
                <a:avLst/>
                <a:gdLst>
                  <a:gd name="T0" fmla="*/ 128 w 132"/>
                  <a:gd name="T1" fmla="*/ 331 h 341"/>
                  <a:gd name="T2" fmla="*/ 132 w 132"/>
                  <a:gd name="T3" fmla="*/ 334 h 341"/>
                  <a:gd name="T4" fmla="*/ 9 w 132"/>
                  <a:gd name="T5" fmla="*/ 0 h 341"/>
                  <a:gd name="T6" fmla="*/ 0 w 132"/>
                  <a:gd name="T7" fmla="*/ 2 h 341"/>
                  <a:gd name="T8" fmla="*/ 123 w 132"/>
                  <a:gd name="T9" fmla="*/ 336 h 341"/>
                  <a:gd name="T10" fmla="*/ 128 w 132"/>
                  <a:gd name="T11" fmla="*/ 340 h 341"/>
                  <a:gd name="T12" fmla="*/ 123 w 132"/>
                  <a:gd name="T13" fmla="*/ 336 h 341"/>
                  <a:gd name="T14" fmla="*/ 125 w 132"/>
                  <a:gd name="T15" fmla="*/ 341 h 341"/>
                  <a:gd name="T16" fmla="*/ 128 w 132"/>
                  <a:gd name="T17" fmla="*/ 340 h 341"/>
                  <a:gd name="T18" fmla="*/ 128 w 132"/>
                  <a:gd name="T19" fmla="*/ 33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341">
                    <a:moveTo>
                      <a:pt x="128" y="331"/>
                    </a:moveTo>
                    <a:lnTo>
                      <a:pt x="132" y="334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123" y="336"/>
                    </a:lnTo>
                    <a:lnTo>
                      <a:pt x="128" y="340"/>
                    </a:lnTo>
                    <a:lnTo>
                      <a:pt x="123" y="336"/>
                    </a:lnTo>
                    <a:lnTo>
                      <a:pt x="125" y="341"/>
                    </a:lnTo>
                    <a:lnTo>
                      <a:pt x="128" y="340"/>
                    </a:lnTo>
                    <a:lnTo>
                      <a:pt x="128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3" name="Freeform 727"/>
              <p:cNvSpPr>
                <a:spLocks/>
              </p:cNvSpPr>
              <p:nvPr/>
            </p:nvSpPr>
            <p:spPr bwMode="auto">
              <a:xfrm>
                <a:off x="3430" y="2183"/>
                <a:ext cx="19" cy="6"/>
              </a:xfrm>
              <a:custGeom>
                <a:avLst/>
                <a:gdLst>
                  <a:gd name="T0" fmla="*/ 19 w 38"/>
                  <a:gd name="T1" fmla="*/ 8 h 13"/>
                  <a:gd name="T2" fmla="*/ 21 w 38"/>
                  <a:gd name="T3" fmla="*/ 0 h 13"/>
                  <a:gd name="T4" fmla="*/ 16 w 38"/>
                  <a:gd name="T5" fmla="*/ 0 h 13"/>
                  <a:gd name="T6" fmla="*/ 8 w 38"/>
                  <a:gd name="T7" fmla="*/ 1 h 13"/>
                  <a:gd name="T8" fmla="*/ 1 w 38"/>
                  <a:gd name="T9" fmla="*/ 4 h 13"/>
                  <a:gd name="T10" fmla="*/ 0 w 38"/>
                  <a:gd name="T11" fmla="*/ 4 h 13"/>
                  <a:gd name="T12" fmla="*/ 0 w 38"/>
                  <a:gd name="T13" fmla="*/ 13 h 13"/>
                  <a:gd name="T14" fmla="*/ 3 w 38"/>
                  <a:gd name="T15" fmla="*/ 13 h 13"/>
                  <a:gd name="T16" fmla="*/ 10 w 38"/>
                  <a:gd name="T17" fmla="*/ 11 h 13"/>
                  <a:gd name="T18" fmla="*/ 16 w 38"/>
                  <a:gd name="T19" fmla="*/ 9 h 13"/>
                  <a:gd name="T20" fmla="*/ 21 w 38"/>
                  <a:gd name="T21" fmla="*/ 9 h 13"/>
                  <a:gd name="T22" fmla="*/ 24 w 38"/>
                  <a:gd name="T23" fmla="*/ 1 h 13"/>
                  <a:gd name="T24" fmla="*/ 21 w 38"/>
                  <a:gd name="T25" fmla="*/ 9 h 13"/>
                  <a:gd name="T26" fmla="*/ 38 w 38"/>
                  <a:gd name="T27" fmla="*/ 9 h 13"/>
                  <a:gd name="T28" fmla="*/ 24 w 38"/>
                  <a:gd name="T29" fmla="*/ 1 h 13"/>
                  <a:gd name="T30" fmla="*/ 19 w 38"/>
                  <a:gd name="T3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13">
                    <a:moveTo>
                      <a:pt x="19" y="8"/>
                    </a:moveTo>
                    <a:lnTo>
                      <a:pt x="21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10" y="11"/>
                    </a:lnTo>
                    <a:lnTo>
                      <a:pt x="16" y="9"/>
                    </a:lnTo>
                    <a:lnTo>
                      <a:pt x="21" y="9"/>
                    </a:lnTo>
                    <a:lnTo>
                      <a:pt x="24" y="1"/>
                    </a:lnTo>
                    <a:lnTo>
                      <a:pt x="21" y="9"/>
                    </a:lnTo>
                    <a:lnTo>
                      <a:pt x="38" y="9"/>
                    </a:lnTo>
                    <a:lnTo>
                      <a:pt x="24" y="1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4" name="Freeform 728"/>
              <p:cNvSpPr>
                <a:spLocks/>
              </p:cNvSpPr>
              <p:nvPr/>
            </p:nvSpPr>
            <p:spPr bwMode="auto">
              <a:xfrm>
                <a:off x="3434" y="2179"/>
                <a:ext cx="8" cy="8"/>
              </a:xfrm>
              <a:custGeom>
                <a:avLst/>
                <a:gdLst>
                  <a:gd name="T0" fmla="*/ 0 w 15"/>
                  <a:gd name="T1" fmla="*/ 3 h 15"/>
                  <a:gd name="T2" fmla="*/ 0 w 15"/>
                  <a:gd name="T3" fmla="*/ 3 h 15"/>
                  <a:gd name="T4" fmla="*/ 2 w 15"/>
                  <a:gd name="T5" fmla="*/ 6 h 15"/>
                  <a:gd name="T6" fmla="*/ 4 w 15"/>
                  <a:gd name="T7" fmla="*/ 9 h 15"/>
                  <a:gd name="T8" fmla="*/ 7 w 15"/>
                  <a:gd name="T9" fmla="*/ 13 h 15"/>
                  <a:gd name="T10" fmla="*/ 10 w 15"/>
                  <a:gd name="T11" fmla="*/ 15 h 15"/>
                  <a:gd name="T12" fmla="*/ 15 w 15"/>
                  <a:gd name="T13" fmla="*/ 8 h 15"/>
                  <a:gd name="T14" fmla="*/ 14 w 15"/>
                  <a:gd name="T15" fmla="*/ 6 h 15"/>
                  <a:gd name="T16" fmla="*/ 11 w 15"/>
                  <a:gd name="T17" fmla="*/ 5 h 15"/>
                  <a:gd name="T18" fmla="*/ 9 w 15"/>
                  <a:gd name="T19" fmla="*/ 1 h 15"/>
                  <a:gd name="T20" fmla="*/ 9 w 15"/>
                  <a:gd name="T21" fmla="*/ 0 h 15"/>
                  <a:gd name="T22" fmla="*/ 9 w 15"/>
                  <a:gd name="T23" fmla="*/ 0 h 15"/>
                  <a:gd name="T24" fmla="*/ 0 w 15"/>
                  <a:gd name="T2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5">
                    <a:moveTo>
                      <a:pt x="0" y="3"/>
                    </a:moveTo>
                    <a:lnTo>
                      <a:pt x="0" y="3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5" name="Freeform 729"/>
              <p:cNvSpPr>
                <a:spLocks/>
              </p:cNvSpPr>
              <p:nvPr/>
            </p:nvSpPr>
            <p:spPr bwMode="auto">
              <a:xfrm>
                <a:off x="3434" y="2168"/>
                <a:ext cx="8" cy="12"/>
              </a:xfrm>
              <a:custGeom>
                <a:avLst/>
                <a:gdLst>
                  <a:gd name="T0" fmla="*/ 15 w 16"/>
                  <a:gd name="T1" fmla="*/ 0 h 26"/>
                  <a:gd name="T2" fmla="*/ 13 w 16"/>
                  <a:gd name="T3" fmla="*/ 0 h 26"/>
                  <a:gd name="T4" fmla="*/ 7 w 16"/>
                  <a:gd name="T5" fmla="*/ 4 h 26"/>
                  <a:gd name="T6" fmla="*/ 1 w 16"/>
                  <a:gd name="T7" fmla="*/ 11 h 26"/>
                  <a:gd name="T8" fmla="*/ 0 w 16"/>
                  <a:gd name="T9" fmla="*/ 18 h 26"/>
                  <a:gd name="T10" fmla="*/ 1 w 16"/>
                  <a:gd name="T11" fmla="*/ 26 h 26"/>
                  <a:gd name="T12" fmla="*/ 10 w 16"/>
                  <a:gd name="T13" fmla="*/ 23 h 26"/>
                  <a:gd name="T14" fmla="*/ 9 w 16"/>
                  <a:gd name="T15" fmla="*/ 18 h 26"/>
                  <a:gd name="T16" fmla="*/ 10 w 16"/>
                  <a:gd name="T17" fmla="*/ 13 h 26"/>
                  <a:gd name="T18" fmla="*/ 11 w 16"/>
                  <a:gd name="T19" fmla="*/ 11 h 26"/>
                  <a:gd name="T20" fmla="*/ 16 w 16"/>
                  <a:gd name="T21" fmla="*/ 9 h 26"/>
                  <a:gd name="T22" fmla="*/ 15 w 16"/>
                  <a:gd name="T23" fmla="*/ 9 h 26"/>
                  <a:gd name="T24" fmla="*/ 15 w 16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6">
                    <a:moveTo>
                      <a:pt x="15" y="0"/>
                    </a:moveTo>
                    <a:lnTo>
                      <a:pt x="13" y="0"/>
                    </a:lnTo>
                    <a:lnTo>
                      <a:pt x="7" y="4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10" y="23"/>
                    </a:lnTo>
                    <a:lnTo>
                      <a:pt x="9" y="18"/>
                    </a:lnTo>
                    <a:lnTo>
                      <a:pt x="10" y="13"/>
                    </a:lnTo>
                    <a:lnTo>
                      <a:pt x="11" y="11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6" name="Freeform 730"/>
              <p:cNvSpPr>
                <a:spLocks/>
              </p:cNvSpPr>
              <p:nvPr/>
            </p:nvSpPr>
            <p:spPr bwMode="auto">
              <a:xfrm>
                <a:off x="3441" y="2168"/>
                <a:ext cx="14" cy="9"/>
              </a:xfrm>
              <a:custGeom>
                <a:avLst/>
                <a:gdLst>
                  <a:gd name="T0" fmla="*/ 26 w 26"/>
                  <a:gd name="T1" fmla="*/ 16 h 19"/>
                  <a:gd name="T2" fmla="*/ 26 w 26"/>
                  <a:gd name="T3" fmla="*/ 16 h 19"/>
                  <a:gd name="T4" fmla="*/ 21 w 26"/>
                  <a:gd name="T5" fmla="*/ 9 h 19"/>
                  <a:gd name="T6" fmla="*/ 15 w 26"/>
                  <a:gd name="T7" fmla="*/ 4 h 19"/>
                  <a:gd name="T8" fmla="*/ 6 w 26"/>
                  <a:gd name="T9" fmla="*/ 0 h 19"/>
                  <a:gd name="T10" fmla="*/ 0 w 26"/>
                  <a:gd name="T11" fmla="*/ 0 h 19"/>
                  <a:gd name="T12" fmla="*/ 0 w 26"/>
                  <a:gd name="T13" fmla="*/ 9 h 19"/>
                  <a:gd name="T14" fmla="*/ 6 w 26"/>
                  <a:gd name="T15" fmla="*/ 9 h 19"/>
                  <a:gd name="T16" fmla="*/ 10 w 26"/>
                  <a:gd name="T17" fmla="*/ 11 h 19"/>
                  <a:gd name="T18" fmla="*/ 15 w 26"/>
                  <a:gd name="T19" fmla="*/ 14 h 19"/>
                  <a:gd name="T20" fmla="*/ 17 w 26"/>
                  <a:gd name="T21" fmla="*/ 19 h 19"/>
                  <a:gd name="T22" fmla="*/ 17 w 26"/>
                  <a:gd name="T23" fmla="*/ 19 h 19"/>
                  <a:gd name="T24" fmla="*/ 26 w 26"/>
                  <a:gd name="T2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9">
                    <a:moveTo>
                      <a:pt x="26" y="16"/>
                    </a:moveTo>
                    <a:lnTo>
                      <a:pt x="26" y="16"/>
                    </a:lnTo>
                    <a:lnTo>
                      <a:pt x="21" y="9"/>
                    </a:lnTo>
                    <a:lnTo>
                      <a:pt x="15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5" y="14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7" name="Freeform 731"/>
              <p:cNvSpPr>
                <a:spLocks/>
              </p:cNvSpPr>
              <p:nvPr/>
            </p:nvSpPr>
            <p:spPr bwMode="auto">
              <a:xfrm>
                <a:off x="3446" y="2176"/>
                <a:ext cx="9" cy="12"/>
              </a:xfrm>
              <a:custGeom>
                <a:avLst/>
                <a:gdLst>
                  <a:gd name="T0" fmla="*/ 1 w 17"/>
                  <a:gd name="T1" fmla="*/ 26 h 26"/>
                  <a:gd name="T2" fmla="*/ 2 w 17"/>
                  <a:gd name="T3" fmla="*/ 26 h 26"/>
                  <a:gd name="T4" fmla="*/ 9 w 17"/>
                  <a:gd name="T5" fmla="*/ 22 h 26"/>
                  <a:gd name="T6" fmla="*/ 15 w 17"/>
                  <a:gd name="T7" fmla="*/ 16 h 26"/>
                  <a:gd name="T8" fmla="*/ 17 w 17"/>
                  <a:gd name="T9" fmla="*/ 8 h 26"/>
                  <a:gd name="T10" fmla="*/ 16 w 17"/>
                  <a:gd name="T11" fmla="*/ 0 h 26"/>
                  <a:gd name="T12" fmla="*/ 7 w 17"/>
                  <a:gd name="T13" fmla="*/ 3 h 26"/>
                  <a:gd name="T14" fmla="*/ 8 w 17"/>
                  <a:gd name="T15" fmla="*/ 8 h 26"/>
                  <a:gd name="T16" fmla="*/ 8 w 17"/>
                  <a:gd name="T17" fmla="*/ 12 h 26"/>
                  <a:gd name="T18" fmla="*/ 5 w 17"/>
                  <a:gd name="T19" fmla="*/ 15 h 26"/>
                  <a:gd name="T20" fmla="*/ 0 w 17"/>
                  <a:gd name="T21" fmla="*/ 16 h 26"/>
                  <a:gd name="T22" fmla="*/ 1 w 17"/>
                  <a:gd name="T23" fmla="*/ 16 h 26"/>
                  <a:gd name="T24" fmla="*/ 1 w 17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6">
                    <a:moveTo>
                      <a:pt x="1" y="26"/>
                    </a:moveTo>
                    <a:lnTo>
                      <a:pt x="2" y="26"/>
                    </a:lnTo>
                    <a:lnTo>
                      <a:pt x="9" y="22"/>
                    </a:lnTo>
                    <a:lnTo>
                      <a:pt x="15" y="16"/>
                    </a:lnTo>
                    <a:lnTo>
                      <a:pt x="17" y="8"/>
                    </a:lnTo>
                    <a:lnTo>
                      <a:pt x="16" y="0"/>
                    </a:lnTo>
                    <a:lnTo>
                      <a:pt x="7" y="3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5" y="15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8" name="Freeform 732"/>
              <p:cNvSpPr>
                <a:spLocks/>
              </p:cNvSpPr>
              <p:nvPr/>
            </p:nvSpPr>
            <p:spPr bwMode="auto">
              <a:xfrm>
                <a:off x="3440" y="2183"/>
                <a:ext cx="7" cy="5"/>
              </a:xfrm>
              <a:custGeom>
                <a:avLst/>
                <a:gdLst>
                  <a:gd name="T0" fmla="*/ 1 w 14"/>
                  <a:gd name="T1" fmla="*/ 9 h 12"/>
                  <a:gd name="T2" fmla="*/ 0 w 14"/>
                  <a:gd name="T3" fmla="*/ 9 h 12"/>
                  <a:gd name="T4" fmla="*/ 5 w 14"/>
                  <a:gd name="T5" fmla="*/ 11 h 12"/>
                  <a:gd name="T6" fmla="*/ 8 w 14"/>
                  <a:gd name="T7" fmla="*/ 11 h 12"/>
                  <a:gd name="T8" fmla="*/ 12 w 14"/>
                  <a:gd name="T9" fmla="*/ 12 h 12"/>
                  <a:gd name="T10" fmla="*/ 14 w 14"/>
                  <a:gd name="T11" fmla="*/ 12 h 12"/>
                  <a:gd name="T12" fmla="*/ 14 w 14"/>
                  <a:gd name="T13" fmla="*/ 2 h 12"/>
                  <a:gd name="T14" fmla="*/ 12 w 14"/>
                  <a:gd name="T15" fmla="*/ 2 h 12"/>
                  <a:gd name="T16" fmla="*/ 8 w 14"/>
                  <a:gd name="T17" fmla="*/ 1 h 12"/>
                  <a:gd name="T18" fmla="*/ 5 w 14"/>
                  <a:gd name="T19" fmla="*/ 1 h 12"/>
                  <a:gd name="T20" fmla="*/ 3 w 14"/>
                  <a:gd name="T21" fmla="*/ 0 h 12"/>
                  <a:gd name="T22" fmla="*/ 1 w 14"/>
                  <a:gd name="T23" fmla="*/ 0 h 12"/>
                  <a:gd name="T24" fmla="*/ 3 w 14"/>
                  <a:gd name="T25" fmla="*/ 0 h 12"/>
                  <a:gd name="T26" fmla="*/ 1 w 14"/>
                  <a:gd name="T27" fmla="*/ 0 h 12"/>
                  <a:gd name="T28" fmla="*/ 1 w 14"/>
                  <a:gd name="T29" fmla="*/ 0 h 12"/>
                  <a:gd name="T30" fmla="*/ 1 w 14"/>
                  <a:gd name="T3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2">
                    <a:moveTo>
                      <a:pt x="1" y="9"/>
                    </a:moveTo>
                    <a:lnTo>
                      <a:pt x="0" y="9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69" name="Freeform 733"/>
              <p:cNvSpPr>
                <a:spLocks/>
              </p:cNvSpPr>
              <p:nvPr/>
            </p:nvSpPr>
            <p:spPr bwMode="auto">
              <a:xfrm>
                <a:off x="3426" y="2183"/>
                <a:ext cx="15" cy="6"/>
              </a:xfrm>
              <a:custGeom>
                <a:avLst/>
                <a:gdLst>
                  <a:gd name="T0" fmla="*/ 11 w 28"/>
                  <a:gd name="T1" fmla="*/ 7 h 13"/>
                  <a:gd name="T2" fmla="*/ 7 w 28"/>
                  <a:gd name="T3" fmla="*/ 13 h 13"/>
                  <a:gd name="T4" fmla="*/ 28 w 28"/>
                  <a:gd name="T5" fmla="*/ 9 h 13"/>
                  <a:gd name="T6" fmla="*/ 28 w 28"/>
                  <a:gd name="T7" fmla="*/ 0 h 13"/>
                  <a:gd name="T8" fmla="*/ 7 w 28"/>
                  <a:gd name="T9" fmla="*/ 4 h 13"/>
                  <a:gd name="T10" fmla="*/ 2 w 28"/>
                  <a:gd name="T11" fmla="*/ 9 h 13"/>
                  <a:gd name="T12" fmla="*/ 7 w 28"/>
                  <a:gd name="T13" fmla="*/ 4 h 13"/>
                  <a:gd name="T14" fmla="*/ 0 w 28"/>
                  <a:gd name="T15" fmla="*/ 5 h 13"/>
                  <a:gd name="T16" fmla="*/ 2 w 28"/>
                  <a:gd name="T17" fmla="*/ 9 h 13"/>
                  <a:gd name="T18" fmla="*/ 11 w 28"/>
                  <a:gd name="T1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3">
                    <a:moveTo>
                      <a:pt x="11" y="7"/>
                    </a:moveTo>
                    <a:lnTo>
                      <a:pt x="7" y="13"/>
                    </a:lnTo>
                    <a:lnTo>
                      <a:pt x="28" y="9"/>
                    </a:lnTo>
                    <a:lnTo>
                      <a:pt x="28" y="0"/>
                    </a:lnTo>
                    <a:lnTo>
                      <a:pt x="7" y="4"/>
                    </a:lnTo>
                    <a:lnTo>
                      <a:pt x="2" y="9"/>
                    </a:lnTo>
                    <a:lnTo>
                      <a:pt x="7" y="4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0" name="Freeform 734"/>
              <p:cNvSpPr>
                <a:spLocks/>
              </p:cNvSpPr>
              <p:nvPr/>
            </p:nvSpPr>
            <p:spPr bwMode="auto">
              <a:xfrm>
                <a:off x="3427" y="2186"/>
                <a:ext cx="59" cy="151"/>
              </a:xfrm>
              <a:custGeom>
                <a:avLst/>
                <a:gdLst>
                  <a:gd name="T0" fmla="*/ 113 w 117"/>
                  <a:gd name="T1" fmla="*/ 292 h 302"/>
                  <a:gd name="T2" fmla="*/ 117 w 117"/>
                  <a:gd name="T3" fmla="*/ 295 h 302"/>
                  <a:gd name="T4" fmla="*/ 9 w 117"/>
                  <a:gd name="T5" fmla="*/ 0 h 302"/>
                  <a:gd name="T6" fmla="*/ 0 w 117"/>
                  <a:gd name="T7" fmla="*/ 2 h 302"/>
                  <a:gd name="T8" fmla="*/ 108 w 117"/>
                  <a:gd name="T9" fmla="*/ 297 h 302"/>
                  <a:gd name="T10" fmla="*/ 113 w 117"/>
                  <a:gd name="T11" fmla="*/ 301 h 302"/>
                  <a:gd name="T12" fmla="*/ 108 w 117"/>
                  <a:gd name="T13" fmla="*/ 297 h 302"/>
                  <a:gd name="T14" fmla="*/ 110 w 117"/>
                  <a:gd name="T15" fmla="*/ 302 h 302"/>
                  <a:gd name="T16" fmla="*/ 113 w 117"/>
                  <a:gd name="T17" fmla="*/ 301 h 302"/>
                  <a:gd name="T18" fmla="*/ 113 w 117"/>
                  <a:gd name="T19" fmla="*/ 29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302">
                    <a:moveTo>
                      <a:pt x="113" y="292"/>
                    </a:moveTo>
                    <a:lnTo>
                      <a:pt x="117" y="295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108" y="297"/>
                    </a:lnTo>
                    <a:lnTo>
                      <a:pt x="113" y="301"/>
                    </a:lnTo>
                    <a:lnTo>
                      <a:pt x="108" y="297"/>
                    </a:lnTo>
                    <a:lnTo>
                      <a:pt x="110" y="302"/>
                    </a:lnTo>
                    <a:lnTo>
                      <a:pt x="113" y="301"/>
                    </a:lnTo>
                    <a:lnTo>
                      <a:pt x="113" y="2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1" name="Freeform 735"/>
              <p:cNvSpPr>
                <a:spLocks/>
              </p:cNvSpPr>
              <p:nvPr/>
            </p:nvSpPr>
            <p:spPr bwMode="auto">
              <a:xfrm>
                <a:off x="3484" y="2328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2" name="Freeform 736"/>
              <p:cNvSpPr>
                <a:spLocks/>
              </p:cNvSpPr>
              <p:nvPr/>
            </p:nvSpPr>
            <p:spPr bwMode="auto">
              <a:xfrm>
                <a:off x="3500" y="2328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3" name="Freeform 737"/>
              <p:cNvSpPr>
                <a:spLocks/>
              </p:cNvSpPr>
              <p:nvPr/>
            </p:nvSpPr>
            <p:spPr bwMode="auto">
              <a:xfrm>
                <a:off x="3506" y="2336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4" name="Freeform 738"/>
              <p:cNvSpPr>
                <a:spLocks/>
              </p:cNvSpPr>
              <p:nvPr/>
            </p:nvSpPr>
            <p:spPr bwMode="auto">
              <a:xfrm>
                <a:off x="3493" y="2339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5" name="Freeform 739"/>
              <p:cNvSpPr>
                <a:spLocks/>
              </p:cNvSpPr>
              <p:nvPr/>
            </p:nvSpPr>
            <p:spPr bwMode="auto">
              <a:xfrm>
                <a:off x="3493" y="2328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6" name="Freeform 740"/>
              <p:cNvSpPr>
                <a:spLocks/>
              </p:cNvSpPr>
              <p:nvPr/>
            </p:nvSpPr>
            <p:spPr bwMode="auto">
              <a:xfrm>
                <a:off x="3481" y="2328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7" name="Freeform 741"/>
              <p:cNvSpPr>
                <a:spLocks/>
              </p:cNvSpPr>
              <p:nvPr/>
            </p:nvSpPr>
            <p:spPr bwMode="auto">
              <a:xfrm>
                <a:off x="3482" y="2333"/>
                <a:ext cx="25" cy="61"/>
              </a:xfrm>
              <a:custGeom>
                <a:avLst/>
                <a:gdLst>
                  <a:gd name="T0" fmla="*/ 46 w 51"/>
                  <a:gd name="T1" fmla="*/ 111 h 121"/>
                  <a:gd name="T2" fmla="*/ 51 w 51"/>
                  <a:gd name="T3" fmla="*/ 114 h 121"/>
                  <a:gd name="T4" fmla="*/ 9 w 51"/>
                  <a:gd name="T5" fmla="*/ 0 h 121"/>
                  <a:gd name="T6" fmla="*/ 0 w 51"/>
                  <a:gd name="T7" fmla="*/ 2 h 121"/>
                  <a:gd name="T8" fmla="*/ 42 w 51"/>
                  <a:gd name="T9" fmla="*/ 116 h 121"/>
                  <a:gd name="T10" fmla="*/ 46 w 51"/>
                  <a:gd name="T11" fmla="*/ 120 h 121"/>
                  <a:gd name="T12" fmla="*/ 42 w 51"/>
                  <a:gd name="T13" fmla="*/ 116 h 121"/>
                  <a:gd name="T14" fmla="*/ 44 w 51"/>
                  <a:gd name="T15" fmla="*/ 121 h 121"/>
                  <a:gd name="T16" fmla="*/ 46 w 51"/>
                  <a:gd name="T17" fmla="*/ 120 h 121"/>
                  <a:gd name="T18" fmla="*/ 46 w 51"/>
                  <a:gd name="T1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21">
                    <a:moveTo>
                      <a:pt x="46" y="111"/>
                    </a:moveTo>
                    <a:lnTo>
                      <a:pt x="51" y="114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42" y="116"/>
                    </a:lnTo>
                    <a:lnTo>
                      <a:pt x="46" y="120"/>
                    </a:lnTo>
                    <a:lnTo>
                      <a:pt x="42" y="116"/>
                    </a:lnTo>
                    <a:lnTo>
                      <a:pt x="44" y="121"/>
                    </a:lnTo>
                    <a:lnTo>
                      <a:pt x="46" y="120"/>
                    </a:lnTo>
                    <a:lnTo>
                      <a:pt x="46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8" name="Freeform 742"/>
              <p:cNvSpPr>
                <a:spLocks/>
              </p:cNvSpPr>
              <p:nvPr/>
            </p:nvSpPr>
            <p:spPr bwMode="auto">
              <a:xfrm>
                <a:off x="3505" y="2321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79" name="Freeform 743"/>
              <p:cNvSpPr>
                <a:spLocks/>
              </p:cNvSpPr>
              <p:nvPr/>
            </p:nvSpPr>
            <p:spPr bwMode="auto">
              <a:xfrm>
                <a:off x="3689" y="1902"/>
                <a:ext cx="159" cy="422"/>
              </a:xfrm>
              <a:custGeom>
                <a:avLst/>
                <a:gdLst>
                  <a:gd name="T0" fmla="*/ 4 w 317"/>
                  <a:gd name="T1" fmla="*/ 11 h 845"/>
                  <a:gd name="T2" fmla="*/ 0 w 317"/>
                  <a:gd name="T3" fmla="*/ 7 h 845"/>
                  <a:gd name="T4" fmla="*/ 308 w 317"/>
                  <a:gd name="T5" fmla="*/ 845 h 845"/>
                  <a:gd name="T6" fmla="*/ 317 w 317"/>
                  <a:gd name="T7" fmla="*/ 842 h 845"/>
                  <a:gd name="T8" fmla="*/ 9 w 317"/>
                  <a:gd name="T9" fmla="*/ 5 h 845"/>
                  <a:gd name="T10" fmla="*/ 4 w 317"/>
                  <a:gd name="T11" fmla="*/ 1 h 845"/>
                  <a:gd name="T12" fmla="*/ 9 w 317"/>
                  <a:gd name="T13" fmla="*/ 5 h 845"/>
                  <a:gd name="T14" fmla="*/ 7 w 317"/>
                  <a:gd name="T15" fmla="*/ 0 h 845"/>
                  <a:gd name="T16" fmla="*/ 4 w 317"/>
                  <a:gd name="T17" fmla="*/ 1 h 845"/>
                  <a:gd name="T18" fmla="*/ 4 w 317"/>
                  <a:gd name="T19" fmla="*/ 11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7" h="845">
                    <a:moveTo>
                      <a:pt x="4" y="11"/>
                    </a:moveTo>
                    <a:lnTo>
                      <a:pt x="0" y="7"/>
                    </a:lnTo>
                    <a:lnTo>
                      <a:pt x="308" y="845"/>
                    </a:lnTo>
                    <a:lnTo>
                      <a:pt x="317" y="842"/>
                    </a:lnTo>
                    <a:lnTo>
                      <a:pt x="9" y="5"/>
                    </a:lnTo>
                    <a:lnTo>
                      <a:pt x="4" y="1"/>
                    </a:lnTo>
                    <a:lnTo>
                      <a:pt x="9" y="5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0" name="Freeform 744"/>
              <p:cNvSpPr>
                <a:spLocks/>
              </p:cNvSpPr>
              <p:nvPr/>
            </p:nvSpPr>
            <p:spPr bwMode="auto">
              <a:xfrm>
                <a:off x="3347" y="1903"/>
                <a:ext cx="344" cy="72"/>
              </a:xfrm>
              <a:custGeom>
                <a:avLst/>
                <a:gdLst>
                  <a:gd name="T0" fmla="*/ 11 w 688"/>
                  <a:gd name="T1" fmla="*/ 139 h 144"/>
                  <a:gd name="T2" fmla="*/ 7 w 688"/>
                  <a:gd name="T3" fmla="*/ 144 h 144"/>
                  <a:gd name="T4" fmla="*/ 688 w 688"/>
                  <a:gd name="T5" fmla="*/ 10 h 144"/>
                  <a:gd name="T6" fmla="*/ 688 w 688"/>
                  <a:gd name="T7" fmla="*/ 0 h 144"/>
                  <a:gd name="T8" fmla="*/ 7 w 688"/>
                  <a:gd name="T9" fmla="*/ 135 h 144"/>
                  <a:gd name="T10" fmla="*/ 2 w 688"/>
                  <a:gd name="T11" fmla="*/ 141 h 144"/>
                  <a:gd name="T12" fmla="*/ 7 w 688"/>
                  <a:gd name="T13" fmla="*/ 135 h 144"/>
                  <a:gd name="T14" fmla="*/ 0 w 688"/>
                  <a:gd name="T15" fmla="*/ 136 h 144"/>
                  <a:gd name="T16" fmla="*/ 2 w 688"/>
                  <a:gd name="T17" fmla="*/ 141 h 144"/>
                  <a:gd name="T18" fmla="*/ 11 w 688"/>
                  <a:gd name="T19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8" h="144">
                    <a:moveTo>
                      <a:pt x="11" y="139"/>
                    </a:moveTo>
                    <a:lnTo>
                      <a:pt x="7" y="144"/>
                    </a:lnTo>
                    <a:lnTo>
                      <a:pt x="688" y="10"/>
                    </a:lnTo>
                    <a:lnTo>
                      <a:pt x="688" y="0"/>
                    </a:lnTo>
                    <a:lnTo>
                      <a:pt x="7" y="135"/>
                    </a:lnTo>
                    <a:lnTo>
                      <a:pt x="2" y="141"/>
                    </a:lnTo>
                    <a:lnTo>
                      <a:pt x="7" y="135"/>
                    </a:lnTo>
                    <a:lnTo>
                      <a:pt x="0" y="136"/>
                    </a:lnTo>
                    <a:lnTo>
                      <a:pt x="2" y="141"/>
                    </a:lnTo>
                    <a:lnTo>
                      <a:pt x="11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1" name="Freeform 745"/>
              <p:cNvSpPr>
                <a:spLocks/>
              </p:cNvSpPr>
              <p:nvPr/>
            </p:nvSpPr>
            <p:spPr bwMode="auto">
              <a:xfrm>
                <a:off x="3348" y="1972"/>
                <a:ext cx="22" cy="50"/>
              </a:xfrm>
              <a:custGeom>
                <a:avLst/>
                <a:gdLst>
                  <a:gd name="T0" fmla="*/ 39 w 45"/>
                  <a:gd name="T1" fmla="*/ 91 h 101"/>
                  <a:gd name="T2" fmla="*/ 45 w 45"/>
                  <a:gd name="T3" fmla="*/ 94 h 101"/>
                  <a:gd name="T4" fmla="*/ 9 w 45"/>
                  <a:gd name="T5" fmla="*/ 0 h 101"/>
                  <a:gd name="T6" fmla="*/ 0 w 45"/>
                  <a:gd name="T7" fmla="*/ 2 h 101"/>
                  <a:gd name="T8" fmla="*/ 36 w 45"/>
                  <a:gd name="T9" fmla="*/ 96 h 101"/>
                  <a:gd name="T10" fmla="*/ 42 w 45"/>
                  <a:gd name="T11" fmla="*/ 100 h 101"/>
                  <a:gd name="T12" fmla="*/ 36 w 45"/>
                  <a:gd name="T13" fmla="*/ 96 h 101"/>
                  <a:gd name="T14" fmla="*/ 38 w 45"/>
                  <a:gd name="T15" fmla="*/ 101 h 101"/>
                  <a:gd name="T16" fmla="*/ 42 w 45"/>
                  <a:gd name="T17" fmla="*/ 100 h 101"/>
                  <a:gd name="T18" fmla="*/ 39 w 45"/>
                  <a:gd name="T19" fmla="*/ 9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101">
                    <a:moveTo>
                      <a:pt x="39" y="91"/>
                    </a:moveTo>
                    <a:lnTo>
                      <a:pt x="45" y="94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36" y="96"/>
                    </a:lnTo>
                    <a:lnTo>
                      <a:pt x="42" y="100"/>
                    </a:lnTo>
                    <a:lnTo>
                      <a:pt x="36" y="96"/>
                    </a:lnTo>
                    <a:lnTo>
                      <a:pt x="38" y="101"/>
                    </a:lnTo>
                    <a:lnTo>
                      <a:pt x="42" y="100"/>
                    </a:lnTo>
                    <a:lnTo>
                      <a:pt x="39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2" name="Freeform 746"/>
              <p:cNvSpPr>
                <a:spLocks/>
              </p:cNvSpPr>
              <p:nvPr/>
            </p:nvSpPr>
            <p:spPr bwMode="auto">
              <a:xfrm>
                <a:off x="3368" y="2016"/>
                <a:ext cx="12" cy="6"/>
              </a:xfrm>
              <a:custGeom>
                <a:avLst/>
                <a:gdLst>
                  <a:gd name="T0" fmla="*/ 14 w 24"/>
                  <a:gd name="T1" fmla="*/ 5 h 13"/>
                  <a:gd name="T2" fmla="*/ 19 w 24"/>
                  <a:gd name="T3" fmla="*/ 0 h 13"/>
                  <a:gd name="T4" fmla="*/ 15 w 24"/>
                  <a:gd name="T5" fmla="*/ 0 h 13"/>
                  <a:gd name="T6" fmla="*/ 8 w 24"/>
                  <a:gd name="T7" fmla="*/ 1 h 13"/>
                  <a:gd name="T8" fmla="*/ 3 w 24"/>
                  <a:gd name="T9" fmla="*/ 4 h 13"/>
                  <a:gd name="T10" fmla="*/ 0 w 24"/>
                  <a:gd name="T11" fmla="*/ 4 h 13"/>
                  <a:gd name="T12" fmla="*/ 3 w 24"/>
                  <a:gd name="T13" fmla="*/ 13 h 13"/>
                  <a:gd name="T14" fmla="*/ 5 w 24"/>
                  <a:gd name="T15" fmla="*/ 13 h 13"/>
                  <a:gd name="T16" fmla="*/ 11 w 24"/>
                  <a:gd name="T17" fmla="*/ 11 h 13"/>
                  <a:gd name="T18" fmla="*/ 15 w 24"/>
                  <a:gd name="T19" fmla="*/ 9 h 13"/>
                  <a:gd name="T20" fmla="*/ 19 w 24"/>
                  <a:gd name="T21" fmla="*/ 9 h 13"/>
                  <a:gd name="T22" fmla="*/ 23 w 24"/>
                  <a:gd name="T23" fmla="*/ 5 h 13"/>
                  <a:gd name="T24" fmla="*/ 19 w 24"/>
                  <a:gd name="T25" fmla="*/ 9 h 13"/>
                  <a:gd name="T26" fmla="*/ 24 w 24"/>
                  <a:gd name="T27" fmla="*/ 9 h 13"/>
                  <a:gd name="T28" fmla="*/ 23 w 24"/>
                  <a:gd name="T29" fmla="*/ 5 h 13"/>
                  <a:gd name="T30" fmla="*/ 14 w 24"/>
                  <a:gd name="T3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13">
                    <a:moveTo>
                      <a:pt x="14" y="5"/>
                    </a:moveTo>
                    <a:lnTo>
                      <a:pt x="19" y="0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19" y="9"/>
                    </a:lnTo>
                    <a:lnTo>
                      <a:pt x="23" y="5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3" y="5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3" name="Freeform 747"/>
              <p:cNvSpPr>
                <a:spLocks/>
              </p:cNvSpPr>
              <p:nvPr/>
            </p:nvSpPr>
            <p:spPr bwMode="auto">
              <a:xfrm>
                <a:off x="3375" y="2008"/>
                <a:ext cx="8" cy="10"/>
              </a:xfrm>
              <a:custGeom>
                <a:avLst/>
                <a:gdLst>
                  <a:gd name="T0" fmla="*/ 14 w 16"/>
                  <a:gd name="T1" fmla="*/ 0 h 21"/>
                  <a:gd name="T2" fmla="*/ 15 w 16"/>
                  <a:gd name="T3" fmla="*/ 0 h 21"/>
                  <a:gd name="T4" fmla="*/ 8 w 16"/>
                  <a:gd name="T5" fmla="*/ 3 h 21"/>
                  <a:gd name="T6" fmla="*/ 3 w 16"/>
                  <a:gd name="T7" fmla="*/ 8 h 21"/>
                  <a:gd name="T8" fmla="*/ 0 w 16"/>
                  <a:gd name="T9" fmla="*/ 15 h 21"/>
                  <a:gd name="T10" fmla="*/ 0 w 16"/>
                  <a:gd name="T11" fmla="*/ 21 h 21"/>
                  <a:gd name="T12" fmla="*/ 9 w 16"/>
                  <a:gd name="T13" fmla="*/ 21 h 21"/>
                  <a:gd name="T14" fmla="*/ 9 w 16"/>
                  <a:gd name="T15" fmla="*/ 15 h 21"/>
                  <a:gd name="T16" fmla="*/ 10 w 16"/>
                  <a:gd name="T17" fmla="*/ 13 h 21"/>
                  <a:gd name="T18" fmla="*/ 13 w 16"/>
                  <a:gd name="T19" fmla="*/ 10 h 21"/>
                  <a:gd name="T20" fmla="*/ 15 w 16"/>
                  <a:gd name="T21" fmla="*/ 9 h 21"/>
                  <a:gd name="T22" fmla="*/ 16 w 16"/>
                  <a:gd name="T23" fmla="*/ 9 h 21"/>
                  <a:gd name="T24" fmla="*/ 14 w 16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1">
                    <a:moveTo>
                      <a:pt x="14" y="0"/>
                    </a:moveTo>
                    <a:lnTo>
                      <a:pt x="15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9" y="21"/>
                    </a:lnTo>
                    <a:lnTo>
                      <a:pt x="9" y="15"/>
                    </a:lnTo>
                    <a:lnTo>
                      <a:pt x="10" y="13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4" name="Freeform 748"/>
              <p:cNvSpPr>
                <a:spLocks/>
              </p:cNvSpPr>
              <p:nvPr/>
            </p:nvSpPr>
            <p:spPr bwMode="auto">
              <a:xfrm>
                <a:off x="3381" y="2008"/>
                <a:ext cx="14" cy="8"/>
              </a:xfrm>
              <a:custGeom>
                <a:avLst/>
                <a:gdLst>
                  <a:gd name="T0" fmla="*/ 27 w 27"/>
                  <a:gd name="T1" fmla="*/ 15 h 17"/>
                  <a:gd name="T2" fmla="*/ 27 w 27"/>
                  <a:gd name="T3" fmla="*/ 15 h 17"/>
                  <a:gd name="T4" fmla="*/ 23 w 27"/>
                  <a:gd name="T5" fmla="*/ 7 h 17"/>
                  <a:gd name="T6" fmla="*/ 16 w 27"/>
                  <a:gd name="T7" fmla="*/ 2 h 17"/>
                  <a:gd name="T8" fmla="*/ 8 w 27"/>
                  <a:gd name="T9" fmla="*/ 0 h 17"/>
                  <a:gd name="T10" fmla="*/ 0 w 27"/>
                  <a:gd name="T11" fmla="*/ 0 h 17"/>
                  <a:gd name="T12" fmla="*/ 2 w 27"/>
                  <a:gd name="T13" fmla="*/ 9 h 17"/>
                  <a:gd name="T14" fmla="*/ 8 w 27"/>
                  <a:gd name="T15" fmla="*/ 9 h 17"/>
                  <a:gd name="T16" fmla="*/ 11 w 27"/>
                  <a:gd name="T17" fmla="*/ 12 h 17"/>
                  <a:gd name="T18" fmla="*/ 16 w 27"/>
                  <a:gd name="T19" fmla="*/ 14 h 17"/>
                  <a:gd name="T20" fmla="*/ 18 w 27"/>
                  <a:gd name="T21" fmla="*/ 17 h 17"/>
                  <a:gd name="T22" fmla="*/ 18 w 27"/>
                  <a:gd name="T23" fmla="*/ 17 h 17"/>
                  <a:gd name="T24" fmla="*/ 27 w 27"/>
                  <a:gd name="T2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7">
                    <a:moveTo>
                      <a:pt x="27" y="15"/>
                    </a:moveTo>
                    <a:lnTo>
                      <a:pt x="27" y="15"/>
                    </a:lnTo>
                    <a:lnTo>
                      <a:pt x="23" y="7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1" y="12"/>
                    </a:lnTo>
                    <a:lnTo>
                      <a:pt x="16" y="14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5" name="Freeform 749"/>
              <p:cNvSpPr>
                <a:spLocks/>
              </p:cNvSpPr>
              <p:nvPr/>
            </p:nvSpPr>
            <p:spPr bwMode="auto">
              <a:xfrm>
                <a:off x="3387" y="2015"/>
                <a:ext cx="9" cy="13"/>
              </a:xfrm>
              <a:custGeom>
                <a:avLst/>
                <a:gdLst>
                  <a:gd name="T0" fmla="*/ 2 w 18"/>
                  <a:gd name="T1" fmla="*/ 25 h 25"/>
                  <a:gd name="T2" fmla="*/ 3 w 18"/>
                  <a:gd name="T3" fmla="*/ 25 h 25"/>
                  <a:gd name="T4" fmla="*/ 10 w 18"/>
                  <a:gd name="T5" fmla="*/ 22 h 25"/>
                  <a:gd name="T6" fmla="*/ 15 w 18"/>
                  <a:gd name="T7" fmla="*/ 16 h 25"/>
                  <a:gd name="T8" fmla="*/ 18 w 18"/>
                  <a:gd name="T9" fmla="*/ 8 h 25"/>
                  <a:gd name="T10" fmla="*/ 16 w 18"/>
                  <a:gd name="T11" fmla="*/ 0 h 25"/>
                  <a:gd name="T12" fmla="*/ 7 w 18"/>
                  <a:gd name="T13" fmla="*/ 2 h 25"/>
                  <a:gd name="T14" fmla="*/ 8 w 18"/>
                  <a:gd name="T15" fmla="*/ 8 h 25"/>
                  <a:gd name="T16" fmla="*/ 8 w 18"/>
                  <a:gd name="T17" fmla="*/ 12 h 25"/>
                  <a:gd name="T18" fmla="*/ 5 w 18"/>
                  <a:gd name="T19" fmla="*/ 15 h 25"/>
                  <a:gd name="T20" fmla="*/ 0 w 18"/>
                  <a:gd name="T21" fmla="*/ 16 h 25"/>
                  <a:gd name="T22" fmla="*/ 2 w 18"/>
                  <a:gd name="T23" fmla="*/ 16 h 25"/>
                  <a:gd name="T24" fmla="*/ 2 w 18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5">
                    <a:moveTo>
                      <a:pt x="2" y="25"/>
                    </a:moveTo>
                    <a:lnTo>
                      <a:pt x="3" y="25"/>
                    </a:lnTo>
                    <a:lnTo>
                      <a:pt x="10" y="22"/>
                    </a:lnTo>
                    <a:lnTo>
                      <a:pt x="15" y="16"/>
                    </a:lnTo>
                    <a:lnTo>
                      <a:pt x="18" y="8"/>
                    </a:lnTo>
                    <a:lnTo>
                      <a:pt x="16" y="0"/>
                    </a:lnTo>
                    <a:lnTo>
                      <a:pt x="7" y="2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5" y="15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6" name="Freeform 750"/>
              <p:cNvSpPr>
                <a:spLocks/>
              </p:cNvSpPr>
              <p:nvPr/>
            </p:nvSpPr>
            <p:spPr bwMode="auto">
              <a:xfrm>
                <a:off x="3375" y="2017"/>
                <a:ext cx="13" cy="11"/>
              </a:xfrm>
              <a:custGeom>
                <a:avLst/>
                <a:gdLst>
                  <a:gd name="T0" fmla="*/ 0 w 27"/>
                  <a:gd name="T1" fmla="*/ 1 h 20"/>
                  <a:gd name="T2" fmla="*/ 0 w 27"/>
                  <a:gd name="T3" fmla="*/ 2 h 20"/>
                  <a:gd name="T4" fmla="*/ 5 w 27"/>
                  <a:gd name="T5" fmla="*/ 9 h 20"/>
                  <a:gd name="T6" fmla="*/ 12 w 27"/>
                  <a:gd name="T7" fmla="*/ 15 h 20"/>
                  <a:gd name="T8" fmla="*/ 20 w 27"/>
                  <a:gd name="T9" fmla="*/ 19 h 20"/>
                  <a:gd name="T10" fmla="*/ 27 w 27"/>
                  <a:gd name="T11" fmla="*/ 20 h 20"/>
                  <a:gd name="T12" fmla="*/ 27 w 27"/>
                  <a:gd name="T13" fmla="*/ 11 h 20"/>
                  <a:gd name="T14" fmla="*/ 22 w 27"/>
                  <a:gd name="T15" fmla="*/ 10 h 20"/>
                  <a:gd name="T16" fmla="*/ 16 w 27"/>
                  <a:gd name="T17" fmla="*/ 8 h 20"/>
                  <a:gd name="T18" fmla="*/ 12 w 27"/>
                  <a:gd name="T19" fmla="*/ 4 h 20"/>
                  <a:gd name="T20" fmla="*/ 9 w 27"/>
                  <a:gd name="T21" fmla="*/ 0 h 20"/>
                  <a:gd name="T22" fmla="*/ 9 w 27"/>
                  <a:gd name="T23" fmla="*/ 1 h 20"/>
                  <a:gd name="T24" fmla="*/ 0 w 27"/>
                  <a:gd name="T2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20">
                    <a:moveTo>
                      <a:pt x="0" y="1"/>
                    </a:moveTo>
                    <a:lnTo>
                      <a:pt x="0" y="2"/>
                    </a:lnTo>
                    <a:lnTo>
                      <a:pt x="5" y="9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7" y="20"/>
                    </a:lnTo>
                    <a:lnTo>
                      <a:pt x="27" y="11"/>
                    </a:lnTo>
                    <a:lnTo>
                      <a:pt x="22" y="10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7" name="Freeform 751"/>
              <p:cNvSpPr>
                <a:spLocks/>
              </p:cNvSpPr>
              <p:nvPr/>
            </p:nvSpPr>
            <p:spPr bwMode="auto">
              <a:xfrm>
                <a:off x="3366" y="2006"/>
                <a:ext cx="13" cy="16"/>
              </a:xfrm>
              <a:custGeom>
                <a:avLst/>
                <a:gdLst>
                  <a:gd name="T0" fmla="*/ 9 w 26"/>
                  <a:gd name="T1" fmla="*/ 26 h 32"/>
                  <a:gd name="T2" fmla="*/ 0 w 26"/>
                  <a:gd name="T3" fmla="*/ 27 h 32"/>
                  <a:gd name="T4" fmla="*/ 8 w 26"/>
                  <a:gd name="T5" fmla="*/ 32 h 32"/>
                  <a:gd name="T6" fmla="*/ 15 w 26"/>
                  <a:gd name="T7" fmla="*/ 30 h 32"/>
                  <a:gd name="T8" fmla="*/ 19 w 26"/>
                  <a:gd name="T9" fmla="*/ 28 h 32"/>
                  <a:gd name="T10" fmla="*/ 17 w 26"/>
                  <a:gd name="T11" fmla="*/ 24 h 32"/>
                  <a:gd name="T12" fmla="*/ 26 w 26"/>
                  <a:gd name="T13" fmla="*/ 24 h 32"/>
                  <a:gd name="T14" fmla="*/ 19 w 26"/>
                  <a:gd name="T15" fmla="*/ 19 h 32"/>
                  <a:gd name="T16" fmla="*/ 12 w 26"/>
                  <a:gd name="T17" fmla="*/ 20 h 32"/>
                  <a:gd name="T18" fmla="*/ 6 w 26"/>
                  <a:gd name="T19" fmla="*/ 23 h 32"/>
                  <a:gd name="T20" fmla="*/ 9 w 26"/>
                  <a:gd name="T21" fmla="*/ 27 h 32"/>
                  <a:gd name="T22" fmla="*/ 0 w 26"/>
                  <a:gd name="T23" fmla="*/ 28 h 32"/>
                  <a:gd name="T24" fmla="*/ 9 w 26"/>
                  <a:gd name="T25" fmla="*/ 26 h 32"/>
                  <a:gd name="T26" fmla="*/ 0 w 26"/>
                  <a:gd name="T27" fmla="*/ 0 h 32"/>
                  <a:gd name="T28" fmla="*/ 0 w 26"/>
                  <a:gd name="T29" fmla="*/ 27 h 32"/>
                  <a:gd name="T30" fmla="*/ 9 w 26"/>
                  <a:gd name="T3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32">
                    <a:moveTo>
                      <a:pt x="9" y="26"/>
                    </a:moveTo>
                    <a:lnTo>
                      <a:pt x="0" y="27"/>
                    </a:lnTo>
                    <a:lnTo>
                      <a:pt x="8" y="32"/>
                    </a:lnTo>
                    <a:lnTo>
                      <a:pt x="15" y="30"/>
                    </a:lnTo>
                    <a:lnTo>
                      <a:pt x="19" y="28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19" y="19"/>
                    </a:lnTo>
                    <a:lnTo>
                      <a:pt x="12" y="20"/>
                    </a:lnTo>
                    <a:lnTo>
                      <a:pt x="6" y="23"/>
                    </a:lnTo>
                    <a:lnTo>
                      <a:pt x="9" y="27"/>
                    </a:lnTo>
                    <a:lnTo>
                      <a:pt x="0" y="28"/>
                    </a:lnTo>
                    <a:lnTo>
                      <a:pt x="9" y="26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8" name="Freeform 752"/>
              <p:cNvSpPr>
                <a:spLocks/>
              </p:cNvSpPr>
              <p:nvPr/>
            </p:nvSpPr>
            <p:spPr bwMode="auto">
              <a:xfrm>
                <a:off x="3387" y="1964"/>
                <a:ext cx="159" cy="420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89" name="Freeform 753"/>
              <p:cNvSpPr>
                <a:spLocks/>
              </p:cNvSpPr>
              <p:nvPr/>
            </p:nvSpPr>
            <p:spPr bwMode="auto">
              <a:xfrm>
                <a:off x="3484" y="2332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0" name="Freeform 754"/>
              <p:cNvSpPr>
                <a:spLocks/>
              </p:cNvSpPr>
              <p:nvPr/>
            </p:nvSpPr>
            <p:spPr bwMode="auto">
              <a:xfrm>
                <a:off x="3484" y="2330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1" name="Freeform 755"/>
              <p:cNvSpPr>
                <a:spLocks/>
              </p:cNvSpPr>
              <p:nvPr/>
            </p:nvSpPr>
            <p:spPr bwMode="auto">
              <a:xfrm>
                <a:off x="3430" y="2184"/>
                <a:ext cx="8" cy="3"/>
              </a:xfrm>
              <a:custGeom>
                <a:avLst/>
                <a:gdLst>
                  <a:gd name="T0" fmla="*/ 0 w 16"/>
                  <a:gd name="T1" fmla="*/ 4 h 4"/>
                  <a:gd name="T2" fmla="*/ 2 w 16"/>
                  <a:gd name="T3" fmla="*/ 4 h 4"/>
                  <a:gd name="T4" fmla="*/ 6 w 16"/>
                  <a:gd name="T5" fmla="*/ 2 h 4"/>
                  <a:gd name="T6" fmla="*/ 11 w 16"/>
                  <a:gd name="T7" fmla="*/ 1 h 4"/>
                  <a:gd name="T8" fmla="*/ 16 w 16"/>
                  <a:gd name="T9" fmla="*/ 0 h 4"/>
                  <a:gd name="T10" fmla="*/ 0 w 16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2" y="4"/>
                    </a:lnTo>
                    <a:lnTo>
                      <a:pt x="6" y="2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2" name="Freeform 756"/>
              <p:cNvSpPr>
                <a:spLocks/>
              </p:cNvSpPr>
              <p:nvPr/>
            </p:nvSpPr>
            <p:spPr bwMode="auto">
              <a:xfrm>
                <a:off x="3429" y="2182"/>
                <a:ext cx="9" cy="7"/>
              </a:xfrm>
              <a:custGeom>
                <a:avLst/>
                <a:gdLst>
                  <a:gd name="T0" fmla="*/ 17 w 19"/>
                  <a:gd name="T1" fmla="*/ 0 h 14"/>
                  <a:gd name="T2" fmla="*/ 12 w 19"/>
                  <a:gd name="T3" fmla="*/ 1 h 14"/>
                  <a:gd name="T4" fmla="*/ 7 w 19"/>
                  <a:gd name="T5" fmla="*/ 2 h 14"/>
                  <a:gd name="T6" fmla="*/ 3 w 19"/>
                  <a:gd name="T7" fmla="*/ 5 h 14"/>
                  <a:gd name="T8" fmla="*/ 0 w 19"/>
                  <a:gd name="T9" fmla="*/ 5 h 14"/>
                  <a:gd name="T10" fmla="*/ 3 w 19"/>
                  <a:gd name="T11" fmla="*/ 14 h 14"/>
                  <a:gd name="T12" fmla="*/ 5 w 19"/>
                  <a:gd name="T13" fmla="*/ 14 h 14"/>
                  <a:gd name="T14" fmla="*/ 10 w 19"/>
                  <a:gd name="T15" fmla="*/ 12 h 14"/>
                  <a:gd name="T16" fmla="*/ 14 w 19"/>
                  <a:gd name="T17" fmla="*/ 10 h 14"/>
                  <a:gd name="T18" fmla="*/ 19 w 19"/>
                  <a:gd name="T19" fmla="*/ 9 h 14"/>
                  <a:gd name="T20" fmla="*/ 17 w 19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4">
                    <a:moveTo>
                      <a:pt x="17" y="0"/>
                    </a:moveTo>
                    <a:lnTo>
                      <a:pt x="12" y="1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10" y="12"/>
                    </a:lnTo>
                    <a:lnTo>
                      <a:pt x="14" y="10"/>
                    </a:lnTo>
                    <a:lnTo>
                      <a:pt x="19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3" name="Freeform 757"/>
              <p:cNvSpPr>
                <a:spLocks/>
              </p:cNvSpPr>
              <p:nvPr/>
            </p:nvSpPr>
            <p:spPr bwMode="auto">
              <a:xfrm>
                <a:off x="3368" y="2018"/>
                <a:ext cx="6" cy="2"/>
              </a:xfrm>
              <a:custGeom>
                <a:avLst/>
                <a:gdLst>
                  <a:gd name="T0" fmla="*/ 0 w 12"/>
                  <a:gd name="T1" fmla="*/ 2 h 2"/>
                  <a:gd name="T2" fmla="*/ 2 w 12"/>
                  <a:gd name="T3" fmla="*/ 2 h 2"/>
                  <a:gd name="T4" fmla="*/ 5 w 12"/>
                  <a:gd name="T5" fmla="*/ 1 h 2"/>
                  <a:gd name="T6" fmla="*/ 10 w 12"/>
                  <a:gd name="T7" fmla="*/ 1 h 2"/>
                  <a:gd name="T8" fmla="*/ 12 w 12"/>
                  <a:gd name="T9" fmla="*/ 0 h 2"/>
                  <a:gd name="T10" fmla="*/ 0 w 1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2" y="2"/>
                    </a:lnTo>
                    <a:lnTo>
                      <a:pt x="5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4" name="Freeform 758"/>
              <p:cNvSpPr>
                <a:spLocks/>
              </p:cNvSpPr>
              <p:nvPr/>
            </p:nvSpPr>
            <p:spPr bwMode="auto">
              <a:xfrm>
                <a:off x="3368" y="2016"/>
                <a:ext cx="7" cy="6"/>
              </a:xfrm>
              <a:custGeom>
                <a:avLst/>
                <a:gdLst>
                  <a:gd name="T0" fmla="*/ 10 w 14"/>
                  <a:gd name="T1" fmla="*/ 0 h 12"/>
                  <a:gd name="T2" fmla="*/ 10 w 14"/>
                  <a:gd name="T3" fmla="*/ 1 h 12"/>
                  <a:gd name="T4" fmla="*/ 5 w 14"/>
                  <a:gd name="T5" fmla="*/ 1 h 12"/>
                  <a:gd name="T6" fmla="*/ 0 w 14"/>
                  <a:gd name="T7" fmla="*/ 3 h 12"/>
                  <a:gd name="T8" fmla="*/ 0 w 14"/>
                  <a:gd name="T9" fmla="*/ 3 h 12"/>
                  <a:gd name="T10" fmla="*/ 0 w 14"/>
                  <a:gd name="T11" fmla="*/ 12 h 12"/>
                  <a:gd name="T12" fmla="*/ 3 w 14"/>
                  <a:gd name="T13" fmla="*/ 12 h 12"/>
                  <a:gd name="T14" fmla="*/ 5 w 14"/>
                  <a:gd name="T15" fmla="*/ 11 h 12"/>
                  <a:gd name="T16" fmla="*/ 10 w 14"/>
                  <a:gd name="T17" fmla="*/ 11 h 12"/>
                  <a:gd name="T18" fmla="*/ 14 w 14"/>
                  <a:gd name="T19" fmla="*/ 10 h 12"/>
                  <a:gd name="T20" fmla="*/ 10 w 14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10" y="0"/>
                    </a:moveTo>
                    <a:lnTo>
                      <a:pt x="10" y="1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10" y="11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5" name="Freeform 759"/>
              <p:cNvSpPr>
                <a:spLocks/>
              </p:cNvSpPr>
              <p:nvPr/>
            </p:nvSpPr>
            <p:spPr bwMode="auto">
              <a:xfrm>
                <a:off x="3376" y="1971"/>
                <a:ext cx="340" cy="72"/>
              </a:xfrm>
              <a:custGeom>
                <a:avLst/>
                <a:gdLst>
                  <a:gd name="T0" fmla="*/ 0 w 682"/>
                  <a:gd name="T1" fmla="*/ 139 h 143"/>
                  <a:gd name="T2" fmla="*/ 0 w 682"/>
                  <a:gd name="T3" fmla="*/ 143 h 143"/>
                  <a:gd name="T4" fmla="*/ 682 w 682"/>
                  <a:gd name="T5" fmla="*/ 10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9"/>
                    </a:moveTo>
                    <a:lnTo>
                      <a:pt x="0" y="143"/>
                    </a:lnTo>
                    <a:lnTo>
                      <a:pt x="682" y="10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6" name="Freeform 760"/>
              <p:cNvSpPr>
                <a:spLocks/>
              </p:cNvSpPr>
              <p:nvPr/>
            </p:nvSpPr>
            <p:spPr bwMode="auto">
              <a:xfrm>
                <a:off x="3383" y="1992"/>
                <a:ext cx="341" cy="72"/>
              </a:xfrm>
              <a:custGeom>
                <a:avLst/>
                <a:gdLst>
                  <a:gd name="T0" fmla="*/ 0 w 682"/>
                  <a:gd name="T1" fmla="*/ 139 h 144"/>
                  <a:gd name="T2" fmla="*/ 0 w 682"/>
                  <a:gd name="T3" fmla="*/ 144 h 144"/>
                  <a:gd name="T4" fmla="*/ 682 w 682"/>
                  <a:gd name="T5" fmla="*/ 9 h 144"/>
                  <a:gd name="T6" fmla="*/ 682 w 682"/>
                  <a:gd name="T7" fmla="*/ 0 h 144"/>
                  <a:gd name="T8" fmla="*/ 0 w 682"/>
                  <a:gd name="T9" fmla="*/ 135 h 144"/>
                  <a:gd name="T10" fmla="*/ 0 w 682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7" name="Freeform 761"/>
              <p:cNvSpPr>
                <a:spLocks/>
              </p:cNvSpPr>
              <p:nvPr/>
            </p:nvSpPr>
            <p:spPr bwMode="auto">
              <a:xfrm>
                <a:off x="3391" y="2013"/>
                <a:ext cx="341" cy="72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8" name="Freeform 762"/>
              <p:cNvSpPr>
                <a:spLocks/>
              </p:cNvSpPr>
              <p:nvPr/>
            </p:nvSpPr>
            <p:spPr bwMode="auto">
              <a:xfrm>
                <a:off x="3399" y="2034"/>
                <a:ext cx="340" cy="72"/>
              </a:xfrm>
              <a:custGeom>
                <a:avLst/>
                <a:gdLst>
                  <a:gd name="T0" fmla="*/ 0 w 682"/>
                  <a:gd name="T1" fmla="*/ 139 h 144"/>
                  <a:gd name="T2" fmla="*/ 0 w 682"/>
                  <a:gd name="T3" fmla="*/ 144 h 144"/>
                  <a:gd name="T4" fmla="*/ 682 w 682"/>
                  <a:gd name="T5" fmla="*/ 9 h 144"/>
                  <a:gd name="T6" fmla="*/ 682 w 682"/>
                  <a:gd name="T7" fmla="*/ 0 h 144"/>
                  <a:gd name="T8" fmla="*/ 0 w 682"/>
                  <a:gd name="T9" fmla="*/ 135 h 144"/>
                  <a:gd name="T10" fmla="*/ 0 w 682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99" name="Freeform 763"/>
              <p:cNvSpPr>
                <a:spLocks/>
              </p:cNvSpPr>
              <p:nvPr/>
            </p:nvSpPr>
            <p:spPr bwMode="auto">
              <a:xfrm>
                <a:off x="3407" y="2055"/>
                <a:ext cx="340" cy="72"/>
              </a:xfrm>
              <a:custGeom>
                <a:avLst/>
                <a:gdLst>
                  <a:gd name="T0" fmla="*/ 0 w 680"/>
                  <a:gd name="T1" fmla="*/ 140 h 144"/>
                  <a:gd name="T2" fmla="*/ 0 w 680"/>
                  <a:gd name="T3" fmla="*/ 144 h 144"/>
                  <a:gd name="T4" fmla="*/ 680 w 680"/>
                  <a:gd name="T5" fmla="*/ 10 h 144"/>
                  <a:gd name="T6" fmla="*/ 680 w 680"/>
                  <a:gd name="T7" fmla="*/ 0 h 144"/>
                  <a:gd name="T8" fmla="*/ 0 w 680"/>
                  <a:gd name="T9" fmla="*/ 135 h 144"/>
                  <a:gd name="T10" fmla="*/ 0 w 680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0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0" y="10"/>
                    </a:lnTo>
                    <a:lnTo>
                      <a:pt x="680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0" name="Freeform 764"/>
              <p:cNvSpPr>
                <a:spLocks/>
              </p:cNvSpPr>
              <p:nvPr/>
            </p:nvSpPr>
            <p:spPr bwMode="auto">
              <a:xfrm>
                <a:off x="3414" y="2076"/>
                <a:ext cx="341" cy="71"/>
              </a:xfrm>
              <a:custGeom>
                <a:avLst/>
                <a:gdLst>
                  <a:gd name="T0" fmla="*/ 0 w 682"/>
                  <a:gd name="T1" fmla="*/ 137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7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1" name="Freeform 765"/>
              <p:cNvSpPr>
                <a:spLocks/>
              </p:cNvSpPr>
              <p:nvPr/>
            </p:nvSpPr>
            <p:spPr bwMode="auto">
              <a:xfrm>
                <a:off x="3422" y="2097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2" name="Freeform 766"/>
              <p:cNvSpPr>
                <a:spLocks/>
              </p:cNvSpPr>
              <p:nvPr/>
            </p:nvSpPr>
            <p:spPr bwMode="auto">
              <a:xfrm>
                <a:off x="3456" y="2118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3" name="Freeform 767"/>
              <p:cNvSpPr>
                <a:spLocks/>
              </p:cNvSpPr>
              <p:nvPr/>
            </p:nvSpPr>
            <p:spPr bwMode="auto">
              <a:xfrm>
                <a:off x="3437" y="2139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4" name="Freeform 768"/>
              <p:cNvSpPr>
                <a:spLocks/>
              </p:cNvSpPr>
              <p:nvPr/>
            </p:nvSpPr>
            <p:spPr bwMode="auto">
              <a:xfrm>
                <a:off x="3445" y="2160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5" name="Freeform 769"/>
              <p:cNvSpPr>
                <a:spLocks/>
              </p:cNvSpPr>
              <p:nvPr/>
            </p:nvSpPr>
            <p:spPr bwMode="auto">
              <a:xfrm>
                <a:off x="3453" y="2180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6" name="Freeform 770"/>
              <p:cNvSpPr>
                <a:spLocks/>
              </p:cNvSpPr>
              <p:nvPr/>
            </p:nvSpPr>
            <p:spPr bwMode="auto">
              <a:xfrm>
                <a:off x="3460" y="2201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7" name="Freeform 771"/>
              <p:cNvSpPr>
                <a:spLocks/>
              </p:cNvSpPr>
              <p:nvPr/>
            </p:nvSpPr>
            <p:spPr bwMode="auto">
              <a:xfrm>
                <a:off x="3468" y="2222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8" name="Freeform 772"/>
              <p:cNvSpPr>
                <a:spLocks/>
              </p:cNvSpPr>
              <p:nvPr/>
            </p:nvSpPr>
            <p:spPr bwMode="auto">
              <a:xfrm>
                <a:off x="3476" y="2243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09" name="Freeform 773"/>
              <p:cNvSpPr>
                <a:spLocks/>
              </p:cNvSpPr>
              <p:nvPr/>
            </p:nvSpPr>
            <p:spPr bwMode="auto">
              <a:xfrm>
                <a:off x="3507" y="2264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10" name="Freeform 774"/>
              <p:cNvSpPr>
                <a:spLocks/>
              </p:cNvSpPr>
              <p:nvPr/>
            </p:nvSpPr>
            <p:spPr bwMode="auto">
              <a:xfrm>
                <a:off x="3491" y="2285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11" name="Freeform 775"/>
              <p:cNvSpPr>
                <a:spLocks/>
              </p:cNvSpPr>
              <p:nvPr/>
            </p:nvSpPr>
            <p:spPr bwMode="auto">
              <a:xfrm>
                <a:off x="3499" y="2306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12" name="Freeform 776"/>
              <p:cNvSpPr>
                <a:spLocks/>
              </p:cNvSpPr>
              <p:nvPr/>
            </p:nvSpPr>
            <p:spPr bwMode="auto">
              <a:xfrm>
                <a:off x="3396" y="1950"/>
                <a:ext cx="312" cy="66"/>
              </a:xfrm>
              <a:custGeom>
                <a:avLst/>
                <a:gdLst>
                  <a:gd name="T0" fmla="*/ 0 w 625"/>
                  <a:gd name="T1" fmla="*/ 128 h 132"/>
                  <a:gd name="T2" fmla="*/ 0 w 625"/>
                  <a:gd name="T3" fmla="*/ 132 h 132"/>
                  <a:gd name="T4" fmla="*/ 625 w 625"/>
                  <a:gd name="T5" fmla="*/ 9 h 132"/>
                  <a:gd name="T6" fmla="*/ 625 w 625"/>
                  <a:gd name="T7" fmla="*/ 0 h 132"/>
                  <a:gd name="T8" fmla="*/ 0 w 625"/>
                  <a:gd name="T9" fmla="*/ 123 h 132"/>
                  <a:gd name="T10" fmla="*/ 0 w 625"/>
                  <a:gd name="T11" fmla="*/ 12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5" h="132">
                    <a:moveTo>
                      <a:pt x="0" y="128"/>
                    </a:moveTo>
                    <a:lnTo>
                      <a:pt x="0" y="132"/>
                    </a:lnTo>
                    <a:lnTo>
                      <a:pt x="625" y="9"/>
                    </a:lnTo>
                    <a:lnTo>
                      <a:pt x="625" y="0"/>
                    </a:lnTo>
                    <a:lnTo>
                      <a:pt x="0" y="123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13" name="Text Box 777"/>
              <p:cNvSpPr txBox="1">
                <a:spLocks noChangeArrowheads="1"/>
              </p:cNvSpPr>
              <p:nvPr/>
            </p:nvSpPr>
            <p:spPr bwMode="auto">
              <a:xfrm>
                <a:off x="3414" y="1996"/>
                <a:ext cx="568" cy="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3600" b="1">
                    <a:solidFill>
                      <a:schemeClr val="bg2"/>
                    </a:solidFill>
                    <a:effectLst/>
                  </a:rPr>
                  <a:t>m</a:t>
                </a:r>
                <a:endParaRPr lang="en-US" sz="3600" b="1">
                  <a:effectLst/>
                </a:endParaRPr>
              </a:p>
            </p:txBody>
          </p:sp>
        </p:grpSp>
        <p:grpSp>
          <p:nvGrpSpPr>
            <p:cNvPr id="834314" name="Group 778"/>
            <p:cNvGrpSpPr>
              <a:grpSpLocks/>
            </p:cNvGrpSpPr>
            <p:nvPr/>
          </p:nvGrpSpPr>
          <p:grpSpPr bwMode="auto">
            <a:xfrm>
              <a:off x="384" y="3504"/>
              <a:ext cx="339" cy="224"/>
              <a:chOff x="2982" y="2697"/>
              <a:chExt cx="435" cy="320"/>
            </a:xfrm>
          </p:grpSpPr>
          <p:sp>
            <p:nvSpPr>
              <p:cNvPr id="834315" name="Freeform 779"/>
              <p:cNvSpPr>
                <a:spLocks/>
              </p:cNvSpPr>
              <p:nvPr/>
            </p:nvSpPr>
            <p:spPr bwMode="auto">
              <a:xfrm>
                <a:off x="2984" y="2702"/>
                <a:ext cx="429" cy="313"/>
              </a:xfrm>
              <a:custGeom>
                <a:avLst/>
                <a:gdLst>
                  <a:gd name="T0" fmla="*/ 14 w 429"/>
                  <a:gd name="T1" fmla="*/ 109 h 313"/>
                  <a:gd name="T2" fmla="*/ 15 w 429"/>
                  <a:gd name="T3" fmla="*/ 109 h 313"/>
                  <a:gd name="T4" fmla="*/ 18 w 429"/>
                  <a:gd name="T5" fmla="*/ 108 h 313"/>
                  <a:gd name="T6" fmla="*/ 22 w 429"/>
                  <a:gd name="T7" fmla="*/ 107 h 313"/>
                  <a:gd name="T8" fmla="*/ 24 w 429"/>
                  <a:gd name="T9" fmla="*/ 107 h 313"/>
                  <a:gd name="T10" fmla="*/ 23 w 429"/>
                  <a:gd name="T11" fmla="*/ 106 h 313"/>
                  <a:gd name="T12" fmla="*/ 22 w 429"/>
                  <a:gd name="T13" fmla="*/ 105 h 313"/>
                  <a:gd name="T14" fmla="*/ 21 w 429"/>
                  <a:gd name="T15" fmla="*/ 103 h 313"/>
                  <a:gd name="T16" fmla="*/ 20 w 429"/>
                  <a:gd name="T17" fmla="*/ 102 h 313"/>
                  <a:gd name="T18" fmla="*/ 20 w 429"/>
                  <a:gd name="T19" fmla="*/ 99 h 313"/>
                  <a:gd name="T20" fmla="*/ 20 w 429"/>
                  <a:gd name="T21" fmla="*/ 96 h 313"/>
                  <a:gd name="T22" fmla="*/ 22 w 429"/>
                  <a:gd name="T23" fmla="*/ 93 h 313"/>
                  <a:gd name="T24" fmla="*/ 25 w 429"/>
                  <a:gd name="T25" fmla="*/ 92 h 313"/>
                  <a:gd name="T26" fmla="*/ 28 w 429"/>
                  <a:gd name="T27" fmla="*/ 92 h 313"/>
                  <a:gd name="T28" fmla="*/ 31 w 429"/>
                  <a:gd name="T29" fmla="*/ 93 h 313"/>
                  <a:gd name="T30" fmla="*/ 34 w 429"/>
                  <a:gd name="T31" fmla="*/ 96 h 313"/>
                  <a:gd name="T32" fmla="*/ 36 w 429"/>
                  <a:gd name="T33" fmla="*/ 99 h 313"/>
                  <a:gd name="T34" fmla="*/ 37 w 429"/>
                  <a:gd name="T35" fmla="*/ 102 h 313"/>
                  <a:gd name="T36" fmla="*/ 36 w 429"/>
                  <a:gd name="T37" fmla="*/ 105 h 313"/>
                  <a:gd name="T38" fmla="*/ 34 w 429"/>
                  <a:gd name="T39" fmla="*/ 107 h 313"/>
                  <a:gd name="T40" fmla="*/ 31 w 429"/>
                  <a:gd name="T41" fmla="*/ 108 h 313"/>
                  <a:gd name="T42" fmla="*/ 30 w 429"/>
                  <a:gd name="T43" fmla="*/ 108 h 313"/>
                  <a:gd name="T44" fmla="*/ 28 w 429"/>
                  <a:gd name="T45" fmla="*/ 108 h 313"/>
                  <a:gd name="T46" fmla="*/ 26 w 429"/>
                  <a:gd name="T47" fmla="*/ 108 h 313"/>
                  <a:gd name="T48" fmla="*/ 24 w 429"/>
                  <a:gd name="T49" fmla="*/ 107 h 313"/>
                  <a:gd name="T50" fmla="*/ 14 w 429"/>
                  <a:gd name="T51" fmla="*/ 109 h 313"/>
                  <a:gd name="T52" fmla="*/ 68 w 429"/>
                  <a:gd name="T53" fmla="*/ 256 h 313"/>
                  <a:gd name="T54" fmla="*/ 84 w 429"/>
                  <a:gd name="T55" fmla="*/ 253 h 313"/>
                  <a:gd name="T56" fmla="*/ 88 w 429"/>
                  <a:gd name="T57" fmla="*/ 253 h 313"/>
                  <a:gd name="T58" fmla="*/ 91 w 429"/>
                  <a:gd name="T59" fmla="*/ 254 h 313"/>
                  <a:gd name="T60" fmla="*/ 94 w 429"/>
                  <a:gd name="T61" fmla="*/ 256 h 313"/>
                  <a:gd name="T62" fmla="*/ 95 w 429"/>
                  <a:gd name="T63" fmla="*/ 259 h 313"/>
                  <a:gd name="T64" fmla="*/ 95 w 429"/>
                  <a:gd name="T65" fmla="*/ 262 h 313"/>
                  <a:gd name="T66" fmla="*/ 95 w 429"/>
                  <a:gd name="T67" fmla="*/ 265 h 313"/>
                  <a:gd name="T68" fmla="*/ 93 w 429"/>
                  <a:gd name="T69" fmla="*/ 267 h 313"/>
                  <a:gd name="T70" fmla="*/ 90 w 429"/>
                  <a:gd name="T71" fmla="*/ 268 h 313"/>
                  <a:gd name="T72" fmla="*/ 87 w 429"/>
                  <a:gd name="T73" fmla="*/ 268 h 313"/>
                  <a:gd name="T74" fmla="*/ 84 w 429"/>
                  <a:gd name="T75" fmla="*/ 267 h 313"/>
                  <a:gd name="T76" fmla="*/ 81 w 429"/>
                  <a:gd name="T77" fmla="*/ 265 h 313"/>
                  <a:gd name="T78" fmla="*/ 79 w 429"/>
                  <a:gd name="T79" fmla="*/ 262 h 313"/>
                  <a:gd name="T80" fmla="*/ 79 w 429"/>
                  <a:gd name="T81" fmla="*/ 259 h 313"/>
                  <a:gd name="T82" fmla="*/ 79 w 429"/>
                  <a:gd name="T83" fmla="*/ 256 h 313"/>
                  <a:gd name="T84" fmla="*/ 81 w 429"/>
                  <a:gd name="T85" fmla="*/ 254 h 313"/>
                  <a:gd name="T86" fmla="*/ 84 w 429"/>
                  <a:gd name="T87" fmla="*/ 253 h 313"/>
                  <a:gd name="T88" fmla="*/ 81 w 429"/>
                  <a:gd name="T89" fmla="*/ 253 h 313"/>
                  <a:gd name="T90" fmla="*/ 75 w 429"/>
                  <a:gd name="T91" fmla="*/ 255 h 313"/>
                  <a:gd name="T92" fmla="*/ 70 w 429"/>
                  <a:gd name="T93" fmla="*/ 256 h 313"/>
                  <a:gd name="T94" fmla="*/ 68 w 429"/>
                  <a:gd name="T95" fmla="*/ 256 h 313"/>
                  <a:gd name="T96" fmla="*/ 88 w 429"/>
                  <a:gd name="T97" fmla="*/ 313 h 313"/>
                  <a:gd name="T98" fmla="*/ 429 w 429"/>
                  <a:gd name="T99" fmla="*/ 246 h 313"/>
                  <a:gd name="T100" fmla="*/ 336 w 429"/>
                  <a:gd name="T101" fmla="*/ 0 h 313"/>
                  <a:gd name="T102" fmla="*/ 0 w 429"/>
                  <a:gd name="T103" fmla="*/ 64 h 313"/>
                  <a:gd name="T104" fmla="*/ 14 w 429"/>
                  <a:gd name="T105" fmla="*/ 109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9" h="313">
                    <a:moveTo>
                      <a:pt x="14" y="109"/>
                    </a:moveTo>
                    <a:lnTo>
                      <a:pt x="15" y="109"/>
                    </a:lnTo>
                    <a:lnTo>
                      <a:pt x="18" y="108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3" y="106"/>
                    </a:lnTo>
                    <a:lnTo>
                      <a:pt x="22" y="105"/>
                    </a:lnTo>
                    <a:lnTo>
                      <a:pt x="21" y="103"/>
                    </a:lnTo>
                    <a:lnTo>
                      <a:pt x="20" y="102"/>
                    </a:lnTo>
                    <a:lnTo>
                      <a:pt x="20" y="99"/>
                    </a:lnTo>
                    <a:lnTo>
                      <a:pt x="20" y="96"/>
                    </a:lnTo>
                    <a:lnTo>
                      <a:pt x="22" y="93"/>
                    </a:lnTo>
                    <a:lnTo>
                      <a:pt x="25" y="92"/>
                    </a:lnTo>
                    <a:lnTo>
                      <a:pt x="28" y="92"/>
                    </a:lnTo>
                    <a:lnTo>
                      <a:pt x="31" y="93"/>
                    </a:lnTo>
                    <a:lnTo>
                      <a:pt x="34" y="96"/>
                    </a:lnTo>
                    <a:lnTo>
                      <a:pt x="36" y="99"/>
                    </a:lnTo>
                    <a:lnTo>
                      <a:pt x="37" y="102"/>
                    </a:lnTo>
                    <a:lnTo>
                      <a:pt x="36" y="105"/>
                    </a:lnTo>
                    <a:lnTo>
                      <a:pt x="34" y="107"/>
                    </a:lnTo>
                    <a:lnTo>
                      <a:pt x="31" y="108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4" y="107"/>
                    </a:lnTo>
                    <a:lnTo>
                      <a:pt x="14" y="109"/>
                    </a:lnTo>
                    <a:lnTo>
                      <a:pt x="68" y="256"/>
                    </a:lnTo>
                    <a:lnTo>
                      <a:pt x="84" y="253"/>
                    </a:lnTo>
                    <a:lnTo>
                      <a:pt x="88" y="253"/>
                    </a:lnTo>
                    <a:lnTo>
                      <a:pt x="91" y="254"/>
                    </a:lnTo>
                    <a:lnTo>
                      <a:pt x="94" y="256"/>
                    </a:lnTo>
                    <a:lnTo>
                      <a:pt x="95" y="259"/>
                    </a:lnTo>
                    <a:lnTo>
                      <a:pt x="95" y="262"/>
                    </a:lnTo>
                    <a:lnTo>
                      <a:pt x="95" y="265"/>
                    </a:lnTo>
                    <a:lnTo>
                      <a:pt x="93" y="267"/>
                    </a:lnTo>
                    <a:lnTo>
                      <a:pt x="90" y="268"/>
                    </a:lnTo>
                    <a:lnTo>
                      <a:pt x="87" y="268"/>
                    </a:lnTo>
                    <a:lnTo>
                      <a:pt x="84" y="267"/>
                    </a:lnTo>
                    <a:lnTo>
                      <a:pt x="81" y="265"/>
                    </a:lnTo>
                    <a:lnTo>
                      <a:pt x="79" y="262"/>
                    </a:lnTo>
                    <a:lnTo>
                      <a:pt x="79" y="259"/>
                    </a:lnTo>
                    <a:lnTo>
                      <a:pt x="79" y="256"/>
                    </a:lnTo>
                    <a:lnTo>
                      <a:pt x="81" y="254"/>
                    </a:lnTo>
                    <a:lnTo>
                      <a:pt x="84" y="253"/>
                    </a:lnTo>
                    <a:lnTo>
                      <a:pt x="81" y="253"/>
                    </a:lnTo>
                    <a:lnTo>
                      <a:pt x="75" y="255"/>
                    </a:lnTo>
                    <a:lnTo>
                      <a:pt x="70" y="256"/>
                    </a:lnTo>
                    <a:lnTo>
                      <a:pt x="68" y="256"/>
                    </a:lnTo>
                    <a:lnTo>
                      <a:pt x="88" y="313"/>
                    </a:lnTo>
                    <a:lnTo>
                      <a:pt x="429" y="246"/>
                    </a:lnTo>
                    <a:lnTo>
                      <a:pt x="336" y="0"/>
                    </a:lnTo>
                    <a:lnTo>
                      <a:pt x="0" y="64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16" name="Freeform 780"/>
              <p:cNvSpPr>
                <a:spLocks/>
              </p:cNvSpPr>
              <p:nvPr/>
            </p:nvSpPr>
            <p:spPr bwMode="auto">
              <a:xfrm>
                <a:off x="3052" y="2952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17" name="Freeform 781"/>
              <p:cNvSpPr>
                <a:spLocks/>
              </p:cNvSpPr>
              <p:nvPr/>
            </p:nvSpPr>
            <p:spPr bwMode="auto">
              <a:xfrm>
                <a:off x="3068" y="2952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18" name="Freeform 782"/>
              <p:cNvSpPr>
                <a:spLocks/>
              </p:cNvSpPr>
              <p:nvPr/>
            </p:nvSpPr>
            <p:spPr bwMode="auto">
              <a:xfrm>
                <a:off x="3074" y="2960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19" name="Freeform 783"/>
              <p:cNvSpPr>
                <a:spLocks/>
              </p:cNvSpPr>
              <p:nvPr/>
            </p:nvSpPr>
            <p:spPr bwMode="auto">
              <a:xfrm>
                <a:off x="3061" y="2963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0" name="Freeform 784"/>
              <p:cNvSpPr>
                <a:spLocks/>
              </p:cNvSpPr>
              <p:nvPr/>
            </p:nvSpPr>
            <p:spPr bwMode="auto">
              <a:xfrm>
                <a:off x="3061" y="2952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1" name="Freeform 785"/>
              <p:cNvSpPr>
                <a:spLocks/>
              </p:cNvSpPr>
              <p:nvPr/>
            </p:nvSpPr>
            <p:spPr bwMode="auto">
              <a:xfrm>
                <a:off x="3049" y="2952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2" name="Freeform 786"/>
              <p:cNvSpPr>
                <a:spLocks/>
              </p:cNvSpPr>
              <p:nvPr/>
            </p:nvSpPr>
            <p:spPr bwMode="auto">
              <a:xfrm>
                <a:off x="3073" y="2945"/>
                <a:ext cx="344" cy="72"/>
              </a:xfrm>
              <a:custGeom>
                <a:avLst/>
                <a:gdLst>
                  <a:gd name="T0" fmla="*/ 677 w 689"/>
                  <a:gd name="T1" fmla="*/ 6 h 144"/>
                  <a:gd name="T2" fmla="*/ 682 w 689"/>
                  <a:gd name="T3" fmla="*/ 0 h 144"/>
                  <a:gd name="T4" fmla="*/ 0 w 689"/>
                  <a:gd name="T5" fmla="*/ 135 h 144"/>
                  <a:gd name="T6" fmla="*/ 0 w 689"/>
                  <a:gd name="T7" fmla="*/ 144 h 144"/>
                  <a:gd name="T8" fmla="*/ 682 w 689"/>
                  <a:gd name="T9" fmla="*/ 9 h 144"/>
                  <a:gd name="T10" fmla="*/ 686 w 689"/>
                  <a:gd name="T11" fmla="*/ 3 h 144"/>
                  <a:gd name="T12" fmla="*/ 682 w 689"/>
                  <a:gd name="T13" fmla="*/ 9 h 144"/>
                  <a:gd name="T14" fmla="*/ 689 w 689"/>
                  <a:gd name="T15" fmla="*/ 8 h 144"/>
                  <a:gd name="T16" fmla="*/ 686 w 689"/>
                  <a:gd name="T17" fmla="*/ 3 h 144"/>
                  <a:gd name="T18" fmla="*/ 677 w 689"/>
                  <a:gd name="T19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" h="144">
                    <a:moveTo>
                      <a:pt x="677" y="6"/>
                    </a:moveTo>
                    <a:lnTo>
                      <a:pt x="682" y="0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682" y="9"/>
                    </a:lnTo>
                    <a:lnTo>
                      <a:pt x="686" y="3"/>
                    </a:lnTo>
                    <a:lnTo>
                      <a:pt x="682" y="9"/>
                    </a:lnTo>
                    <a:lnTo>
                      <a:pt x="689" y="8"/>
                    </a:lnTo>
                    <a:lnTo>
                      <a:pt x="686" y="3"/>
                    </a:lnTo>
                    <a:lnTo>
                      <a:pt x="6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3" name="Freeform 787"/>
              <p:cNvSpPr>
                <a:spLocks/>
              </p:cNvSpPr>
              <p:nvPr/>
            </p:nvSpPr>
            <p:spPr bwMode="auto">
              <a:xfrm>
                <a:off x="3024" y="2784"/>
                <a:ext cx="90" cy="224"/>
              </a:xfrm>
              <a:custGeom>
                <a:avLst/>
                <a:gdLst>
                  <a:gd name="T0" fmla="*/ 314 w 318"/>
                  <a:gd name="T1" fmla="*/ 840 h 841"/>
                  <a:gd name="T2" fmla="*/ 318 w 318"/>
                  <a:gd name="T3" fmla="*/ 839 h 841"/>
                  <a:gd name="T4" fmla="*/ 10 w 318"/>
                  <a:gd name="T5" fmla="*/ 0 h 841"/>
                  <a:gd name="T6" fmla="*/ 0 w 318"/>
                  <a:gd name="T7" fmla="*/ 3 h 841"/>
                  <a:gd name="T8" fmla="*/ 309 w 318"/>
                  <a:gd name="T9" fmla="*/ 841 h 841"/>
                  <a:gd name="T10" fmla="*/ 314 w 318"/>
                  <a:gd name="T11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8" h="841">
                    <a:moveTo>
                      <a:pt x="314" y="840"/>
                    </a:moveTo>
                    <a:lnTo>
                      <a:pt x="318" y="839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309" y="841"/>
                    </a:lnTo>
                    <a:lnTo>
                      <a:pt x="314" y="8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4" name="Freeform 788"/>
              <p:cNvSpPr>
                <a:spLocks/>
              </p:cNvSpPr>
              <p:nvPr/>
            </p:nvSpPr>
            <p:spPr bwMode="auto">
              <a:xfrm>
                <a:off x="3052" y="2956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5" name="Freeform 789"/>
              <p:cNvSpPr>
                <a:spLocks/>
              </p:cNvSpPr>
              <p:nvPr/>
            </p:nvSpPr>
            <p:spPr bwMode="auto">
              <a:xfrm>
                <a:off x="3052" y="2954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6" name="Freeform 790"/>
              <p:cNvSpPr>
                <a:spLocks/>
              </p:cNvSpPr>
              <p:nvPr/>
            </p:nvSpPr>
            <p:spPr bwMode="auto">
              <a:xfrm>
                <a:off x="2990" y="2721"/>
                <a:ext cx="340" cy="71"/>
              </a:xfrm>
              <a:custGeom>
                <a:avLst/>
                <a:gdLst>
                  <a:gd name="T0" fmla="*/ 0 w 682"/>
                  <a:gd name="T1" fmla="*/ 138 h 142"/>
                  <a:gd name="T2" fmla="*/ 0 w 682"/>
                  <a:gd name="T3" fmla="*/ 142 h 142"/>
                  <a:gd name="T4" fmla="*/ 682 w 682"/>
                  <a:gd name="T5" fmla="*/ 9 h 142"/>
                  <a:gd name="T6" fmla="*/ 682 w 682"/>
                  <a:gd name="T7" fmla="*/ 0 h 142"/>
                  <a:gd name="T8" fmla="*/ 0 w 682"/>
                  <a:gd name="T9" fmla="*/ 133 h 142"/>
                  <a:gd name="T10" fmla="*/ 0 w 682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7" name="Freeform 791"/>
              <p:cNvSpPr>
                <a:spLocks/>
              </p:cNvSpPr>
              <p:nvPr/>
            </p:nvSpPr>
            <p:spPr bwMode="auto">
              <a:xfrm>
                <a:off x="3024" y="2742"/>
                <a:ext cx="315" cy="66"/>
              </a:xfrm>
              <a:custGeom>
                <a:avLst/>
                <a:gdLst>
                  <a:gd name="T0" fmla="*/ 0 w 630"/>
                  <a:gd name="T1" fmla="*/ 127 h 131"/>
                  <a:gd name="T2" fmla="*/ 0 w 630"/>
                  <a:gd name="T3" fmla="*/ 131 h 131"/>
                  <a:gd name="T4" fmla="*/ 630 w 630"/>
                  <a:gd name="T5" fmla="*/ 9 h 131"/>
                  <a:gd name="T6" fmla="*/ 630 w 630"/>
                  <a:gd name="T7" fmla="*/ 0 h 131"/>
                  <a:gd name="T8" fmla="*/ 0 w 630"/>
                  <a:gd name="T9" fmla="*/ 122 h 131"/>
                  <a:gd name="T10" fmla="*/ 0 w 630"/>
                  <a:gd name="T1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131">
                    <a:moveTo>
                      <a:pt x="0" y="127"/>
                    </a:moveTo>
                    <a:lnTo>
                      <a:pt x="0" y="131"/>
                    </a:lnTo>
                    <a:lnTo>
                      <a:pt x="630" y="9"/>
                    </a:lnTo>
                    <a:lnTo>
                      <a:pt x="630" y="0"/>
                    </a:lnTo>
                    <a:lnTo>
                      <a:pt x="0" y="122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8" name="Freeform 792"/>
              <p:cNvSpPr>
                <a:spLocks/>
              </p:cNvSpPr>
              <p:nvPr/>
            </p:nvSpPr>
            <p:spPr bwMode="auto">
              <a:xfrm>
                <a:off x="3005" y="2763"/>
                <a:ext cx="341" cy="71"/>
              </a:xfrm>
              <a:custGeom>
                <a:avLst/>
                <a:gdLst>
                  <a:gd name="T0" fmla="*/ 0 w 681"/>
                  <a:gd name="T1" fmla="*/ 138 h 142"/>
                  <a:gd name="T2" fmla="*/ 0 w 681"/>
                  <a:gd name="T3" fmla="*/ 142 h 142"/>
                  <a:gd name="T4" fmla="*/ 681 w 681"/>
                  <a:gd name="T5" fmla="*/ 9 h 142"/>
                  <a:gd name="T6" fmla="*/ 681 w 681"/>
                  <a:gd name="T7" fmla="*/ 0 h 142"/>
                  <a:gd name="T8" fmla="*/ 0 w 681"/>
                  <a:gd name="T9" fmla="*/ 133 h 142"/>
                  <a:gd name="T10" fmla="*/ 0 w 681"/>
                  <a:gd name="T11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2">
                    <a:moveTo>
                      <a:pt x="0" y="138"/>
                    </a:moveTo>
                    <a:lnTo>
                      <a:pt x="0" y="142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29" name="Freeform 793"/>
              <p:cNvSpPr>
                <a:spLocks/>
              </p:cNvSpPr>
              <p:nvPr/>
            </p:nvSpPr>
            <p:spPr bwMode="auto">
              <a:xfrm>
                <a:off x="3013" y="2784"/>
                <a:ext cx="341" cy="71"/>
              </a:xfrm>
              <a:custGeom>
                <a:avLst/>
                <a:gdLst>
                  <a:gd name="T0" fmla="*/ 0 w 682"/>
                  <a:gd name="T1" fmla="*/ 138 h 143"/>
                  <a:gd name="T2" fmla="*/ 0 w 682"/>
                  <a:gd name="T3" fmla="*/ 143 h 143"/>
                  <a:gd name="T4" fmla="*/ 682 w 682"/>
                  <a:gd name="T5" fmla="*/ 9 h 143"/>
                  <a:gd name="T6" fmla="*/ 682 w 682"/>
                  <a:gd name="T7" fmla="*/ 0 h 143"/>
                  <a:gd name="T8" fmla="*/ 0 w 682"/>
                  <a:gd name="T9" fmla="*/ 134 h 143"/>
                  <a:gd name="T10" fmla="*/ 0 w 682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2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2" y="9"/>
                    </a:lnTo>
                    <a:lnTo>
                      <a:pt x="682" y="0"/>
                    </a:lnTo>
                    <a:lnTo>
                      <a:pt x="0" y="13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30" name="Freeform 794"/>
              <p:cNvSpPr>
                <a:spLocks/>
              </p:cNvSpPr>
              <p:nvPr/>
            </p:nvSpPr>
            <p:spPr bwMode="auto">
              <a:xfrm>
                <a:off x="3021" y="2804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31" name="Freeform 795"/>
              <p:cNvSpPr>
                <a:spLocks/>
              </p:cNvSpPr>
              <p:nvPr/>
            </p:nvSpPr>
            <p:spPr bwMode="auto">
              <a:xfrm>
                <a:off x="3028" y="2825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32" name="Freeform 796"/>
              <p:cNvSpPr>
                <a:spLocks/>
              </p:cNvSpPr>
              <p:nvPr/>
            </p:nvSpPr>
            <p:spPr bwMode="auto">
              <a:xfrm>
                <a:off x="3036" y="2846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4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33" name="Freeform 797"/>
              <p:cNvSpPr>
                <a:spLocks/>
              </p:cNvSpPr>
              <p:nvPr/>
            </p:nvSpPr>
            <p:spPr bwMode="auto">
              <a:xfrm>
                <a:off x="3044" y="2867"/>
                <a:ext cx="341" cy="72"/>
              </a:xfrm>
              <a:custGeom>
                <a:avLst/>
                <a:gdLst>
                  <a:gd name="T0" fmla="*/ 0 w 681"/>
                  <a:gd name="T1" fmla="*/ 139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39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34" name="Freeform 798"/>
              <p:cNvSpPr>
                <a:spLocks/>
              </p:cNvSpPr>
              <p:nvPr/>
            </p:nvSpPr>
            <p:spPr bwMode="auto">
              <a:xfrm>
                <a:off x="3075" y="2888"/>
                <a:ext cx="317" cy="67"/>
              </a:xfrm>
              <a:custGeom>
                <a:avLst/>
                <a:gdLst>
                  <a:gd name="T0" fmla="*/ 633 w 633"/>
                  <a:gd name="T1" fmla="*/ 4 h 133"/>
                  <a:gd name="T2" fmla="*/ 633 w 633"/>
                  <a:gd name="T3" fmla="*/ 0 h 133"/>
                  <a:gd name="T4" fmla="*/ 0 w 633"/>
                  <a:gd name="T5" fmla="*/ 124 h 133"/>
                  <a:gd name="T6" fmla="*/ 0 w 633"/>
                  <a:gd name="T7" fmla="*/ 133 h 133"/>
                  <a:gd name="T8" fmla="*/ 633 w 633"/>
                  <a:gd name="T9" fmla="*/ 9 h 133"/>
                  <a:gd name="T10" fmla="*/ 633 w 633"/>
                  <a:gd name="T11" fmla="*/ 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3" h="133">
                    <a:moveTo>
                      <a:pt x="633" y="4"/>
                    </a:moveTo>
                    <a:lnTo>
                      <a:pt x="633" y="0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633" y="9"/>
                    </a:lnTo>
                    <a:lnTo>
                      <a:pt x="633" y="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35" name="Freeform 799"/>
              <p:cNvSpPr>
                <a:spLocks/>
              </p:cNvSpPr>
              <p:nvPr/>
            </p:nvSpPr>
            <p:spPr bwMode="auto">
              <a:xfrm>
                <a:off x="3059" y="2909"/>
                <a:ext cx="341" cy="72"/>
              </a:xfrm>
              <a:custGeom>
                <a:avLst/>
                <a:gdLst>
                  <a:gd name="T0" fmla="*/ 0 w 681"/>
                  <a:gd name="T1" fmla="*/ 140 h 144"/>
                  <a:gd name="T2" fmla="*/ 0 w 681"/>
                  <a:gd name="T3" fmla="*/ 144 h 144"/>
                  <a:gd name="T4" fmla="*/ 681 w 681"/>
                  <a:gd name="T5" fmla="*/ 9 h 144"/>
                  <a:gd name="T6" fmla="*/ 681 w 681"/>
                  <a:gd name="T7" fmla="*/ 0 h 144"/>
                  <a:gd name="T8" fmla="*/ 0 w 681"/>
                  <a:gd name="T9" fmla="*/ 135 h 144"/>
                  <a:gd name="T10" fmla="*/ 0 w 681"/>
                  <a:gd name="T11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4">
                    <a:moveTo>
                      <a:pt x="0" y="140"/>
                    </a:moveTo>
                    <a:lnTo>
                      <a:pt x="0" y="144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36" name="Freeform 800"/>
              <p:cNvSpPr>
                <a:spLocks/>
              </p:cNvSpPr>
              <p:nvPr/>
            </p:nvSpPr>
            <p:spPr bwMode="auto">
              <a:xfrm>
                <a:off x="3067" y="2930"/>
                <a:ext cx="341" cy="72"/>
              </a:xfrm>
              <a:custGeom>
                <a:avLst/>
                <a:gdLst>
                  <a:gd name="T0" fmla="*/ 0 w 681"/>
                  <a:gd name="T1" fmla="*/ 138 h 143"/>
                  <a:gd name="T2" fmla="*/ 0 w 681"/>
                  <a:gd name="T3" fmla="*/ 143 h 143"/>
                  <a:gd name="T4" fmla="*/ 681 w 681"/>
                  <a:gd name="T5" fmla="*/ 9 h 143"/>
                  <a:gd name="T6" fmla="*/ 681 w 681"/>
                  <a:gd name="T7" fmla="*/ 0 h 143"/>
                  <a:gd name="T8" fmla="*/ 0 w 681"/>
                  <a:gd name="T9" fmla="*/ 133 h 143"/>
                  <a:gd name="T10" fmla="*/ 0 w 681"/>
                  <a:gd name="T11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143">
                    <a:moveTo>
                      <a:pt x="0" y="138"/>
                    </a:moveTo>
                    <a:lnTo>
                      <a:pt x="0" y="143"/>
                    </a:lnTo>
                    <a:lnTo>
                      <a:pt x="681" y="9"/>
                    </a:lnTo>
                    <a:lnTo>
                      <a:pt x="681" y="0"/>
                    </a:lnTo>
                    <a:lnTo>
                      <a:pt x="0" y="133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37" name="Line 801"/>
              <p:cNvSpPr>
                <a:spLocks noChangeShapeType="1"/>
              </p:cNvSpPr>
              <p:nvPr/>
            </p:nvSpPr>
            <p:spPr bwMode="auto">
              <a:xfrm flipH="1" flipV="1">
                <a:off x="3319" y="2698"/>
                <a:ext cx="95" cy="2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338" name="Line 802"/>
              <p:cNvSpPr>
                <a:spLocks noChangeShapeType="1"/>
              </p:cNvSpPr>
              <p:nvPr/>
            </p:nvSpPr>
            <p:spPr bwMode="auto">
              <a:xfrm>
                <a:off x="2982" y="2765"/>
                <a:ext cx="89" cy="249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4339" name="Freeform 803"/>
              <p:cNvSpPr>
                <a:spLocks/>
              </p:cNvSpPr>
              <p:nvPr/>
            </p:nvSpPr>
            <p:spPr bwMode="auto">
              <a:xfrm>
                <a:off x="2992" y="2791"/>
                <a:ext cx="17" cy="8"/>
              </a:xfrm>
              <a:custGeom>
                <a:avLst/>
                <a:gdLst>
                  <a:gd name="T0" fmla="*/ 32 w 34"/>
                  <a:gd name="T1" fmla="*/ 0 h 16"/>
                  <a:gd name="T2" fmla="*/ 33 w 34"/>
                  <a:gd name="T3" fmla="*/ 0 h 16"/>
                  <a:gd name="T4" fmla="*/ 0 w 34"/>
                  <a:gd name="T5" fmla="*/ 7 h 16"/>
                  <a:gd name="T6" fmla="*/ 0 w 34"/>
                  <a:gd name="T7" fmla="*/ 16 h 16"/>
                  <a:gd name="T8" fmla="*/ 33 w 34"/>
                  <a:gd name="T9" fmla="*/ 9 h 16"/>
                  <a:gd name="T10" fmla="*/ 34 w 34"/>
                  <a:gd name="T11" fmla="*/ 9 h 16"/>
                  <a:gd name="T12" fmla="*/ 32 w 3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6">
                    <a:moveTo>
                      <a:pt x="32" y="0"/>
                    </a:moveTo>
                    <a:lnTo>
                      <a:pt x="33" y="0"/>
                    </a:lnTo>
                    <a:lnTo>
                      <a:pt x="0" y="7"/>
                    </a:lnTo>
                    <a:lnTo>
                      <a:pt x="0" y="16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40" name="Freeform 804"/>
              <p:cNvSpPr>
                <a:spLocks/>
              </p:cNvSpPr>
              <p:nvPr/>
            </p:nvSpPr>
            <p:spPr bwMode="auto">
              <a:xfrm>
                <a:off x="3008" y="2791"/>
                <a:ext cx="14" cy="10"/>
              </a:xfrm>
              <a:custGeom>
                <a:avLst/>
                <a:gdLst>
                  <a:gd name="T0" fmla="*/ 28 w 28"/>
                  <a:gd name="T1" fmla="*/ 16 h 18"/>
                  <a:gd name="T2" fmla="*/ 28 w 28"/>
                  <a:gd name="T3" fmla="*/ 16 h 18"/>
                  <a:gd name="T4" fmla="*/ 23 w 28"/>
                  <a:gd name="T5" fmla="*/ 9 h 18"/>
                  <a:gd name="T6" fmla="*/ 16 w 28"/>
                  <a:gd name="T7" fmla="*/ 3 h 18"/>
                  <a:gd name="T8" fmla="*/ 8 w 28"/>
                  <a:gd name="T9" fmla="*/ 0 h 18"/>
                  <a:gd name="T10" fmla="*/ 0 w 28"/>
                  <a:gd name="T11" fmla="*/ 0 h 18"/>
                  <a:gd name="T12" fmla="*/ 2 w 28"/>
                  <a:gd name="T13" fmla="*/ 9 h 18"/>
                  <a:gd name="T14" fmla="*/ 8 w 28"/>
                  <a:gd name="T15" fmla="*/ 9 h 18"/>
                  <a:gd name="T16" fmla="*/ 12 w 28"/>
                  <a:gd name="T17" fmla="*/ 10 h 18"/>
                  <a:gd name="T18" fmla="*/ 16 w 28"/>
                  <a:gd name="T19" fmla="*/ 13 h 18"/>
                  <a:gd name="T20" fmla="*/ 18 w 28"/>
                  <a:gd name="T21" fmla="*/ 18 h 18"/>
                  <a:gd name="T22" fmla="*/ 18 w 28"/>
                  <a:gd name="T23" fmla="*/ 18 h 18"/>
                  <a:gd name="T24" fmla="*/ 28 w 28"/>
                  <a:gd name="T2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8">
                    <a:moveTo>
                      <a:pt x="28" y="16"/>
                    </a:moveTo>
                    <a:lnTo>
                      <a:pt x="28" y="16"/>
                    </a:lnTo>
                    <a:lnTo>
                      <a:pt x="23" y="9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9"/>
                    </a:lnTo>
                    <a:lnTo>
                      <a:pt x="12" y="10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41" name="Freeform 805"/>
              <p:cNvSpPr>
                <a:spLocks/>
              </p:cNvSpPr>
              <p:nvPr/>
            </p:nvSpPr>
            <p:spPr bwMode="auto">
              <a:xfrm>
                <a:off x="3014" y="2799"/>
                <a:ext cx="8" cy="12"/>
              </a:xfrm>
              <a:custGeom>
                <a:avLst/>
                <a:gdLst>
                  <a:gd name="T0" fmla="*/ 2 w 16"/>
                  <a:gd name="T1" fmla="*/ 24 h 24"/>
                  <a:gd name="T2" fmla="*/ 1 w 16"/>
                  <a:gd name="T3" fmla="*/ 24 h 24"/>
                  <a:gd name="T4" fmla="*/ 9 w 16"/>
                  <a:gd name="T5" fmla="*/ 20 h 24"/>
                  <a:gd name="T6" fmla="*/ 14 w 16"/>
                  <a:gd name="T7" fmla="*/ 14 h 24"/>
                  <a:gd name="T8" fmla="*/ 16 w 16"/>
                  <a:gd name="T9" fmla="*/ 7 h 24"/>
                  <a:gd name="T10" fmla="*/ 16 w 16"/>
                  <a:gd name="T11" fmla="*/ 0 h 24"/>
                  <a:gd name="T12" fmla="*/ 6 w 16"/>
                  <a:gd name="T13" fmla="*/ 2 h 24"/>
                  <a:gd name="T14" fmla="*/ 6 w 16"/>
                  <a:gd name="T15" fmla="*/ 7 h 24"/>
                  <a:gd name="T16" fmla="*/ 5 w 16"/>
                  <a:gd name="T17" fmla="*/ 11 h 24"/>
                  <a:gd name="T18" fmla="*/ 4 w 16"/>
                  <a:gd name="T19" fmla="*/ 14 h 24"/>
                  <a:gd name="T20" fmla="*/ 1 w 16"/>
                  <a:gd name="T21" fmla="*/ 15 h 24"/>
                  <a:gd name="T22" fmla="*/ 0 w 16"/>
                  <a:gd name="T23" fmla="*/ 15 h 24"/>
                  <a:gd name="T24" fmla="*/ 2 w 16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2" y="24"/>
                    </a:moveTo>
                    <a:lnTo>
                      <a:pt x="1" y="24"/>
                    </a:lnTo>
                    <a:lnTo>
                      <a:pt x="9" y="20"/>
                    </a:lnTo>
                    <a:lnTo>
                      <a:pt x="14" y="14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42" name="Freeform 806"/>
              <p:cNvSpPr>
                <a:spLocks/>
              </p:cNvSpPr>
              <p:nvPr/>
            </p:nvSpPr>
            <p:spPr bwMode="auto">
              <a:xfrm>
                <a:off x="3001" y="2802"/>
                <a:ext cx="14" cy="9"/>
              </a:xfrm>
              <a:custGeom>
                <a:avLst/>
                <a:gdLst>
                  <a:gd name="T0" fmla="*/ 0 w 28"/>
                  <a:gd name="T1" fmla="*/ 3 h 19"/>
                  <a:gd name="T2" fmla="*/ 0 w 28"/>
                  <a:gd name="T3" fmla="*/ 3 h 19"/>
                  <a:gd name="T4" fmla="*/ 5 w 28"/>
                  <a:gd name="T5" fmla="*/ 10 h 19"/>
                  <a:gd name="T6" fmla="*/ 12 w 28"/>
                  <a:gd name="T7" fmla="*/ 15 h 19"/>
                  <a:gd name="T8" fmla="*/ 20 w 28"/>
                  <a:gd name="T9" fmla="*/ 19 h 19"/>
                  <a:gd name="T10" fmla="*/ 28 w 28"/>
                  <a:gd name="T11" fmla="*/ 19 h 19"/>
                  <a:gd name="T12" fmla="*/ 26 w 28"/>
                  <a:gd name="T13" fmla="*/ 10 h 19"/>
                  <a:gd name="T14" fmla="*/ 20 w 28"/>
                  <a:gd name="T15" fmla="*/ 10 h 19"/>
                  <a:gd name="T16" fmla="*/ 16 w 28"/>
                  <a:gd name="T17" fmla="*/ 9 h 19"/>
                  <a:gd name="T18" fmla="*/ 12 w 28"/>
                  <a:gd name="T19" fmla="*/ 5 h 19"/>
                  <a:gd name="T20" fmla="*/ 9 w 28"/>
                  <a:gd name="T21" fmla="*/ 0 h 19"/>
                  <a:gd name="T22" fmla="*/ 9 w 28"/>
                  <a:gd name="T23" fmla="*/ 0 h 19"/>
                  <a:gd name="T24" fmla="*/ 0 w 28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9">
                    <a:moveTo>
                      <a:pt x="0" y="3"/>
                    </a:moveTo>
                    <a:lnTo>
                      <a:pt x="0" y="3"/>
                    </a:lnTo>
                    <a:lnTo>
                      <a:pt x="5" y="10"/>
                    </a:lnTo>
                    <a:lnTo>
                      <a:pt x="12" y="15"/>
                    </a:lnTo>
                    <a:lnTo>
                      <a:pt x="20" y="19"/>
                    </a:lnTo>
                    <a:lnTo>
                      <a:pt x="28" y="19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16" y="9"/>
                    </a:lnTo>
                    <a:lnTo>
                      <a:pt x="12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43" name="Freeform 807"/>
              <p:cNvSpPr>
                <a:spLocks/>
              </p:cNvSpPr>
              <p:nvPr/>
            </p:nvSpPr>
            <p:spPr bwMode="auto">
              <a:xfrm>
                <a:off x="3001" y="2791"/>
                <a:ext cx="8" cy="12"/>
              </a:xfrm>
              <a:custGeom>
                <a:avLst/>
                <a:gdLst>
                  <a:gd name="T0" fmla="*/ 17 w 17"/>
                  <a:gd name="T1" fmla="*/ 9 h 24"/>
                  <a:gd name="T2" fmla="*/ 16 w 17"/>
                  <a:gd name="T3" fmla="*/ 0 h 24"/>
                  <a:gd name="T4" fmla="*/ 8 w 17"/>
                  <a:gd name="T5" fmla="*/ 3 h 24"/>
                  <a:gd name="T6" fmla="*/ 2 w 17"/>
                  <a:gd name="T7" fmla="*/ 9 h 24"/>
                  <a:gd name="T8" fmla="*/ 0 w 17"/>
                  <a:gd name="T9" fmla="*/ 17 h 24"/>
                  <a:gd name="T10" fmla="*/ 1 w 17"/>
                  <a:gd name="T11" fmla="*/ 24 h 24"/>
                  <a:gd name="T12" fmla="*/ 10 w 17"/>
                  <a:gd name="T13" fmla="*/ 21 h 24"/>
                  <a:gd name="T14" fmla="*/ 9 w 17"/>
                  <a:gd name="T15" fmla="*/ 17 h 24"/>
                  <a:gd name="T16" fmla="*/ 9 w 17"/>
                  <a:gd name="T17" fmla="*/ 13 h 24"/>
                  <a:gd name="T18" fmla="*/ 13 w 17"/>
                  <a:gd name="T19" fmla="*/ 10 h 24"/>
                  <a:gd name="T20" fmla="*/ 16 w 17"/>
                  <a:gd name="T21" fmla="*/ 9 h 24"/>
                  <a:gd name="T22" fmla="*/ 15 w 17"/>
                  <a:gd name="T23" fmla="*/ 0 h 24"/>
                  <a:gd name="T24" fmla="*/ 17 w 17"/>
                  <a:gd name="T2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4">
                    <a:moveTo>
                      <a:pt x="17" y="9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10" y="21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6" y="9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44" name="Freeform 808"/>
              <p:cNvSpPr>
                <a:spLocks/>
              </p:cNvSpPr>
              <p:nvPr/>
            </p:nvSpPr>
            <p:spPr bwMode="auto">
              <a:xfrm>
                <a:off x="2989" y="2791"/>
                <a:ext cx="20" cy="8"/>
              </a:xfrm>
              <a:custGeom>
                <a:avLst/>
                <a:gdLst>
                  <a:gd name="T0" fmla="*/ 10 w 40"/>
                  <a:gd name="T1" fmla="*/ 10 h 16"/>
                  <a:gd name="T2" fmla="*/ 6 w 40"/>
                  <a:gd name="T3" fmla="*/ 16 h 16"/>
                  <a:gd name="T4" fmla="*/ 12 w 40"/>
                  <a:gd name="T5" fmla="*/ 15 h 16"/>
                  <a:gd name="T6" fmla="*/ 21 w 40"/>
                  <a:gd name="T7" fmla="*/ 12 h 16"/>
                  <a:gd name="T8" fmla="*/ 32 w 40"/>
                  <a:gd name="T9" fmla="*/ 10 h 16"/>
                  <a:gd name="T10" fmla="*/ 40 w 40"/>
                  <a:gd name="T11" fmla="*/ 9 h 16"/>
                  <a:gd name="T12" fmla="*/ 38 w 40"/>
                  <a:gd name="T13" fmla="*/ 0 h 16"/>
                  <a:gd name="T14" fmla="*/ 32 w 40"/>
                  <a:gd name="T15" fmla="*/ 1 h 16"/>
                  <a:gd name="T16" fmla="*/ 21 w 40"/>
                  <a:gd name="T17" fmla="*/ 3 h 16"/>
                  <a:gd name="T18" fmla="*/ 9 w 40"/>
                  <a:gd name="T19" fmla="*/ 5 h 16"/>
                  <a:gd name="T20" fmla="*/ 6 w 40"/>
                  <a:gd name="T21" fmla="*/ 7 h 16"/>
                  <a:gd name="T22" fmla="*/ 1 w 40"/>
                  <a:gd name="T23" fmla="*/ 12 h 16"/>
                  <a:gd name="T24" fmla="*/ 6 w 40"/>
                  <a:gd name="T25" fmla="*/ 7 h 16"/>
                  <a:gd name="T26" fmla="*/ 0 w 40"/>
                  <a:gd name="T27" fmla="*/ 8 h 16"/>
                  <a:gd name="T28" fmla="*/ 1 w 40"/>
                  <a:gd name="T29" fmla="*/ 12 h 16"/>
                  <a:gd name="T30" fmla="*/ 10 w 40"/>
                  <a:gd name="T3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6">
                    <a:moveTo>
                      <a:pt x="10" y="10"/>
                    </a:moveTo>
                    <a:lnTo>
                      <a:pt x="6" y="16"/>
                    </a:lnTo>
                    <a:lnTo>
                      <a:pt x="12" y="15"/>
                    </a:lnTo>
                    <a:lnTo>
                      <a:pt x="21" y="12"/>
                    </a:lnTo>
                    <a:lnTo>
                      <a:pt x="32" y="10"/>
                    </a:lnTo>
                    <a:lnTo>
                      <a:pt x="40" y="9"/>
                    </a:lnTo>
                    <a:lnTo>
                      <a:pt x="38" y="0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0" y="8"/>
                    </a:lnTo>
                    <a:lnTo>
                      <a:pt x="1" y="1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45" name="Freeform 809"/>
              <p:cNvSpPr>
                <a:spLocks/>
              </p:cNvSpPr>
              <p:nvPr/>
            </p:nvSpPr>
            <p:spPr bwMode="auto">
              <a:xfrm>
                <a:off x="2992" y="2795"/>
                <a:ext cx="10" cy="2"/>
              </a:xfrm>
              <a:custGeom>
                <a:avLst/>
                <a:gdLst>
                  <a:gd name="T0" fmla="*/ 0 w 21"/>
                  <a:gd name="T1" fmla="*/ 3 h 3"/>
                  <a:gd name="T2" fmla="*/ 21 w 21"/>
                  <a:gd name="T3" fmla="*/ 0 h 3"/>
                  <a:gd name="T4" fmla="*/ 0 w 2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">
                    <a:moveTo>
                      <a:pt x="0" y="3"/>
                    </a:moveTo>
                    <a:lnTo>
                      <a:pt x="2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46" name="Freeform 810"/>
              <p:cNvSpPr>
                <a:spLocks/>
              </p:cNvSpPr>
              <p:nvPr/>
            </p:nvSpPr>
            <p:spPr bwMode="auto">
              <a:xfrm>
                <a:off x="2992" y="2793"/>
                <a:ext cx="10" cy="6"/>
              </a:xfrm>
              <a:custGeom>
                <a:avLst/>
                <a:gdLst>
                  <a:gd name="T0" fmla="*/ 21 w 21"/>
                  <a:gd name="T1" fmla="*/ 5 h 13"/>
                  <a:gd name="T2" fmla="*/ 21 w 21"/>
                  <a:gd name="T3" fmla="*/ 0 h 13"/>
                  <a:gd name="T4" fmla="*/ 0 w 21"/>
                  <a:gd name="T5" fmla="*/ 4 h 13"/>
                  <a:gd name="T6" fmla="*/ 0 w 21"/>
                  <a:gd name="T7" fmla="*/ 13 h 13"/>
                  <a:gd name="T8" fmla="*/ 21 w 21"/>
                  <a:gd name="T9" fmla="*/ 9 h 13"/>
                  <a:gd name="T10" fmla="*/ 21 w 21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21" y="5"/>
                    </a:moveTo>
                    <a:lnTo>
                      <a:pt x="21" y="0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21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47" name="Line 811"/>
              <p:cNvSpPr>
                <a:spLocks noChangeShapeType="1"/>
              </p:cNvSpPr>
              <p:nvPr/>
            </p:nvSpPr>
            <p:spPr bwMode="auto">
              <a:xfrm flipV="1">
                <a:off x="2982" y="2697"/>
                <a:ext cx="341" cy="6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834348" name="Object 812"/>
            <p:cNvGraphicFramePr>
              <a:graphicFrameLocks/>
            </p:cNvGraphicFramePr>
            <p:nvPr/>
          </p:nvGraphicFramePr>
          <p:xfrm>
            <a:off x="816" y="3168"/>
            <a:ext cx="4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48" name="ClipArt" r:id="rId21" imgW="3190680" imgH="3747960" progId="MS_ClipArt_Gallery.2">
                    <p:embed/>
                  </p:oleObj>
                </mc:Choice>
                <mc:Fallback>
                  <p:oleObj name="ClipArt" r:id="rId21" imgW="3190680" imgH="374796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168"/>
                          <a:ext cx="4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4349" name="Object 813"/>
            <p:cNvGraphicFramePr>
              <a:graphicFrameLocks noChangeAspect="1"/>
            </p:cNvGraphicFramePr>
            <p:nvPr/>
          </p:nvGraphicFramePr>
          <p:xfrm>
            <a:off x="624" y="3600"/>
            <a:ext cx="187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49" name="Clip" r:id="rId22" imgW="1992960" imgH="3468960" progId="MS_ClipArt_Gallery.2">
                    <p:embed/>
                  </p:oleObj>
                </mc:Choice>
                <mc:Fallback>
                  <p:oleObj name="Clip" r:id="rId22" imgW="1992960" imgH="3468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600"/>
                          <a:ext cx="187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34350" name="Group 814"/>
            <p:cNvGrpSpPr>
              <a:grpSpLocks/>
            </p:cNvGrpSpPr>
            <p:nvPr/>
          </p:nvGrpSpPr>
          <p:grpSpPr bwMode="auto">
            <a:xfrm>
              <a:off x="960" y="3312"/>
              <a:ext cx="211" cy="127"/>
              <a:chOff x="3792" y="2735"/>
              <a:chExt cx="477" cy="287"/>
            </a:xfrm>
          </p:grpSpPr>
          <p:sp>
            <p:nvSpPr>
              <p:cNvPr id="834351" name="Freeform 815"/>
              <p:cNvSpPr>
                <a:spLocks/>
              </p:cNvSpPr>
              <p:nvPr/>
            </p:nvSpPr>
            <p:spPr bwMode="auto">
              <a:xfrm>
                <a:off x="4178" y="2758"/>
                <a:ext cx="83" cy="148"/>
              </a:xfrm>
              <a:custGeom>
                <a:avLst/>
                <a:gdLst>
                  <a:gd name="T0" fmla="*/ 0 w 582"/>
                  <a:gd name="T1" fmla="*/ 147 h 1037"/>
                  <a:gd name="T2" fmla="*/ 252 w 582"/>
                  <a:gd name="T3" fmla="*/ 388 h 1037"/>
                  <a:gd name="T4" fmla="*/ 282 w 582"/>
                  <a:gd name="T5" fmla="*/ 686 h 1037"/>
                  <a:gd name="T6" fmla="*/ 189 w 582"/>
                  <a:gd name="T7" fmla="*/ 964 h 1037"/>
                  <a:gd name="T8" fmla="*/ 506 w 582"/>
                  <a:gd name="T9" fmla="*/ 1037 h 1037"/>
                  <a:gd name="T10" fmla="*/ 582 w 582"/>
                  <a:gd name="T11" fmla="*/ 653 h 1037"/>
                  <a:gd name="T12" fmla="*/ 515 w 582"/>
                  <a:gd name="T13" fmla="*/ 346 h 1037"/>
                  <a:gd name="T14" fmla="*/ 224 w 582"/>
                  <a:gd name="T15" fmla="*/ 0 h 1037"/>
                  <a:gd name="T16" fmla="*/ 0 w 582"/>
                  <a:gd name="T17" fmla="*/ 147 h 1037"/>
                  <a:gd name="T18" fmla="*/ 0 w 582"/>
                  <a:gd name="T19" fmla="*/ 14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037">
                    <a:moveTo>
                      <a:pt x="0" y="147"/>
                    </a:moveTo>
                    <a:lnTo>
                      <a:pt x="252" y="388"/>
                    </a:lnTo>
                    <a:lnTo>
                      <a:pt x="282" y="686"/>
                    </a:lnTo>
                    <a:lnTo>
                      <a:pt x="189" y="964"/>
                    </a:lnTo>
                    <a:lnTo>
                      <a:pt x="506" y="1037"/>
                    </a:lnTo>
                    <a:lnTo>
                      <a:pt x="582" y="653"/>
                    </a:lnTo>
                    <a:lnTo>
                      <a:pt x="515" y="346"/>
                    </a:lnTo>
                    <a:lnTo>
                      <a:pt x="224" y="0"/>
                    </a:lnTo>
                    <a:lnTo>
                      <a:pt x="0" y="147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52" name="Freeform 816"/>
              <p:cNvSpPr>
                <a:spLocks/>
              </p:cNvSpPr>
              <p:nvPr/>
            </p:nvSpPr>
            <p:spPr bwMode="auto">
              <a:xfrm>
                <a:off x="3798" y="2744"/>
                <a:ext cx="455" cy="268"/>
              </a:xfrm>
              <a:custGeom>
                <a:avLst/>
                <a:gdLst>
                  <a:gd name="T0" fmla="*/ 0 w 3190"/>
                  <a:gd name="T1" fmla="*/ 1513 h 1874"/>
                  <a:gd name="T2" fmla="*/ 130 w 3190"/>
                  <a:gd name="T3" fmla="*/ 1238 h 1874"/>
                  <a:gd name="T4" fmla="*/ 1569 w 3190"/>
                  <a:gd name="T5" fmla="*/ 759 h 1874"/>
                  <a:gd name="T6" fmla="*/ 1548 w 3190"/>
                  <a:gd name="T7" fmla="*/ 578 h 1874"/>
                  <a:gd name="T8" fmla="*/ 1848 w 3190"/>
                  <a:gd name="T9" fmla="*/ 477 h 1874"/>
                  <a:gd name="T10" fmla="*/ 2063 w 3190"/>
                  <a:gd name="T11" fmla="*/ 173 h 1874"/>
                  <a:gd name="T12" fmla="*/ 2333 w 3190"/>
                  <a:gd name="T13" fmla="*/ 25 h 1874"/>
                  <a:gd name="T14" fmla="*/ 2612 w 3190"/>
                  <a:gd name="T15" fmla="*/ 0 h 1874"/>
                  <a:gd name="T16" fmla="*/ 2958 w 3190"/>
                  <a:gd name="T17" fmla="*/ 118 h 1874"/>
                  <a:gd name="T18" fmla="*/ 2375 w 3190"/>
                  <a:gd name="T19" fmla="*/ 574 h 1874"/>
                  <a:gd name="T20" fmla="*/ 2532 w 3190"/>
                  <a:gd name="T21" fmla="*/ 918 h 1874"/>
                  <a:gd name="T22" fmla="*/ 3190 w 3190"/>
                  <a:gd name="T23" fmla="*/ 1032 h 1874"/>
                  <a:gd name="T24" fmla="*/ 2988 w 3190"/>
                  <a:gd name="T25" fmla="*/ 1305 h 1874"/>
                  <a:gd name="T26" fmla="*/ 2700 w 3190"/>
                  <a:gd name="T27" fmla="*/ 1486 h 1874"/>
                  <a:gd name="T28" fmla="*/ 2414 w 3190"/>
                  <a:gd name="T29" fmla="*/ 1486 h 1874"/>
                  <a:gd name="T30" fmla="*/ 2050 w 3190"/>
                  <a:gd name="T31" fmla="*/ 1348 h 1874"/>
                  <a:gd name="T32" fmla="*/ 1751 w 3190"/>
                  <a:gd name="T33" fmla="*/ 1461 h 1874"/>
                  <a:gd name="T34" fmla="*/ 1653 w 3190"/>
                  <a:gd name="T35" fmla="*/ 1226 h 1874"/>
                  <a:gd name="T36" fmla="*/ 1426 w 3190"/>
                  <a:gd name="T37" fmla="*/ 1559 h 1874"/>
                  <a:gd name="T38" fmla="*/ 1270 w 3190"/>
                  <a:gd name="T39" fmla="*/ 1412 h 1874"/>
                  <a:gd name="T40" fmla="*/ 1122 w 3190"/>
                  <a:gd name="T41" fmla="*/ 1668 h 1874"/>
                  <a:gd name="T42" fmla="*/ 983 w 3190"/>
                  <a:gd name="T43" fmla="*/ 1486 h 1874"/>
                  <a:gd name="T44" fmla="*/ 819 w 3190"/>
                  <a:gd name="T45" fmla="*/ 1765 h 1874"/>
                  <a:gd name="T46" fmla="*/ 713 w 3190"/>
                  <a:gd name="T47" fmla="*/ 1575 h 1874"/>
                  <a:gd name="T48" fmla="*/ 535 w 3190"/>
                  <a:gd name="T49" fmla="*/ 1845 h 1874"/>
                  <a:gd name="T50" fmla="*/ 396 w 3190"/>
                  <a:gd name="T51" fmla="*/ 1702 h 1874"/>
                  <a:gd name="T52" fmla="*/ 270 w 3190"/>
                  <a:gd name="T53" fmla="*/ 1874 h 1874"/>
                  <a:gd name="T54" fmla="*/ 92 w 3190"/>
                  <a:gd name="T55" fmla="*/ 1718 h 1874"/>
                  <a:gd name="T56" fmla="*/ 0 w 3190"/>
                  <a:gd name="T57" fmla="*/ 1513 h 1874"/>
                  <a:gd name="T58" fmla="*/ 0 w 3190"/>
                  <a:gd name="T59" fmla="*/ 1513 h 1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0" h="1874">
                    <a:moveTo>
                      <a:pt x="0" y="1513"/>
                    </a:moveTo>
                    <a:lnTo>
                      <a:pt x="130" y="1238"/>
                    </a:lnTo>
                    <a:lnTo>
                      <a:pt x="1569" y="759"/>
                    </a:lnTo>
                    <a:lnTo>
                      <a:pt x="1548" y="578"/>
                    </a:lnTo>
                    <a:lnTo>
                      <a:pt x="1848" y="477"/>
                    </a:lnTo>
                    <a:lnTo>
                      <a:pt x="2063" y="173"/>
                    </a:lnTo>
                    <a:lnTo>
                      <a:pt x="2333" y="25"/>
                    </a:lnTo>
                    <a:lnTo>
                      <a:pt x="2612" y="0"/>
                    </a:lnTo>
                    <a:lnTo>
                      <a:pt x="2958" y="118"/>
                    </a:lnTo>
                    <a:lnTo>
                      <a:pt x="2375" y="574"/>
                    </a:lnTo>
                    <a:lnTo>
                      <a:pt x="2532" y="918"/>
                    </a:lnTo>
                    <a:lnTo>
                      <a:pt x="3190" y="1032"/>
                    </a:lnTo>
                    <a:lnTo>
                      <a:pt x="2988" y="1305"/>
                    </a:lnTo>
                    <a:lnTo>
                      <a:pt x="2700" y="1486"/>
                    </a:lnTo>
                    <a:lnTo>
                      <a:pt x="2414" y="1486"/>
                    </a:lnTo>
                    <a:lnTo>
                      <a:pt x="2050" y="1348"/>
                    </a:lnTo>
                    <a:lnTo>
                      <a:pt x="1751" y="1461"/>
                    </a:lnTo>
                    <a:lnTo>
                      <a:pt x="1653" y="1226"/>
                    </a:lnTo>
                    <a:lnTo>
                      <a:pt x="1426" y="1559"/>
                    </a:lnTo>
                    <a:lnTo>
                      <a:pt x="1270" y="1412"/>
                    </a:lnTo>
                    <a:lnTo>
                      <a:pt x="1122" y="1668"/>
                    </a:lnTo>
                    <a:lnTo>
                      <a:pt x="983" y="1486"/>
                    </a:lnTo>
                    <a:lnTo>
                      <a:pt x="819" y="1765"/>
                    </a:lnTo>
                    <a:lnTo>
                      <a:pt x="713" y="1575"/>
                    </a:lnTo>
                    <a:lnTo>
                      <a:pt x="535" y="1845"/>
                    </a:lnTo>
                    <a:lnTo>
                      <a:pt x="396" y="1702"/>
                    </a:lnTo>
                    <a:lnTo>
                      <a:pt x="270" y="1874"/>
                    </a:lnTo>
                    <a:lnTo>
                      <a:pt x="92" y="1718"/>
                    </a:lnTo>
                    <a:lnTo>
                      <a:pt x="0" y="1513"/>
                    </a:lnTo>
                    <a:lnTo>
                      <a:pt x="0" y="1513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53" name="Freeform 817"/>
              <p:cNvSpPr>
                <a:spLocks/>
              </p:cNvSpPr>
              <p:nvPr/>
            </p:nvSpPr>
            <p:spPr bwMode="auto">
              <a:xfrm>
                <a:off x="3815" y="2874"/>
                <a:ext cx="221" cy="85"/>
              </a:xfrm>
              <a:custGeom>
                <a:avLst/>
                <a:gdLst>
                  <a:gd name="T0" fmla="*/ 33 w 1544"/>
                  <a:gd name="T1" fmla="*/ 539 h 594"/>
                  <a:gd name="T2" fmla="*/ 0 w 1544"/>
                  <a:gd name="T3" fmla="*/ 594 h 594"/>
                  <a:gd name="T4" fmla="*/ 35 w 1544"/>
                  <a:gd name="T5" fmla="*/ 590 h 594"/>
                  <a:gd name="T6" fmla="*/ 1507 w 1544"/>
                  <a:gd name="T7" fmla="*/ 83 h 594"/>
                  <a:gd name="T8" fmla="*/ 1544 w 1544"/>
                  <a:gd name="T9" fmla="*/ 0 h 594"/>
                  <a:gd name="T10" fmla="*/ 33 w 1544"/>
                  <a:gd name="T11" fmla="*/ 539 h 594"/>
                  <a:gd name="T12" fmla="*/ 33 w 1544"/>
                  <a:gd name="T13" fmla="*/ 539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4" h="594">
                    <a:moveTo>
                      <a:pt x="33" y="539"/>
                    </a:moveTo>
                    <a:lnTo>
                      <a:pt x="0" y="594"/>
                    </a:lnTo>
                    <a:lnTo>
                      <a:pt x="35" y="590"/>
                    </a:lnTo>
                    <a:lnTo>
                      <a:pt x="1507" y="83"/>
                    </a:lnTo>
                    <a:lnTo>
                      <a:pt x="1544" y="0"/>
                    </a:lnTo>
                    <a:lnTo>
                      <a:pt x="33" y="539"/>
                    </a:lnTo>
                    <a:lnTo>
                      <a:pt x="33" y="539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54" name="Freeform 818"/>
              <p:cNvSpPr>
                <a:spLocks/>
              </p:cNvSpPr>
              <p:nvPr/>
            </p:nvSpPr>
            <p:spPr bwMode="auto">
              <a:xfrm>
                <a:off x="4031" y="2824"/>
                <a:ext cx="91" cy="106"/>
              </a:xfrm>
              <a:custGeom>
                <a:avLst/>
                <a:gdLst>
                  <a:gd name="T0" fmla="*/ 0 w 637"/>
                  <a:gd name="T1" fmla="*/ 122 h 742"/>
                  <a:gd name="T2" fmla="*/ 38 w 637"/>
                  <a:gd name="T3" fmla="*/ 249 h 742"/>
                  <a:gd name="T4" fmla="*/ 142 w 637"/>
                  <a:gd name="T5" fmla="*/ 232 h 742"/>
                  <a:gd name="T6" fmla="*/ 215 w 637"/>
                  <a:gd name="T7" fmla="*/ 510 h 742"/>
                  <a:gd name="T8" fmla="*/ 101 w 637"/>
                  <a:gd name="T9" fmla="*/ 552 h 742"/>
                  <a:gd name="T10" fmla="*/ 165 w 637"/>
                  <a:gd name="T11" fmla="*/ 742 h 742"/>
                  <a:gd name="T12" fmla="*/ 388 w 637"/>
                  <a:gd name="T13" fmla="*/ 653 h 742"/>
                  <a:gd name="T14" fmla="*/ 637 w 637"/>
                  <a:gd name="T15" fmla="*/ 425 h 742"/>
                  <a:gd name="T16" fmla="*/ 282 w 637"/>
                  <a:gd name="T17" fmla="*/ 439 h 742"/>
                  <a:gd name="T18" fmla="*/ 557 w 637"/>
                  <a:gd name="T19" fmla="*/ 202 h 742"/>
                  <a:gd name="T20" fmla="*/ 241 w 637"/>
                  <a:gd name="T21" fmla="*/ 182 h 742"/>
                  <a:gd name="T22" fmla="*/ 536 w 637"/>
                  <a:gd name="T23" fmla="*/ 0 h 742"/>
                  <a:gd name="T24" fmla="*/ 257 w 637"/>
                  <a:gd name="T25" fmla="*/ 21 h 742"/>
                  <a:gd name="T26" fmla="*/ 0 w 637"/>
                  <a:gd name="T27" fmla="*/ 122 h 742"/>
                  <a:gd name="T28" fmla="*/ 0 w 637"/>
                  <a:gd name="T29" fmla="*/ 122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7" h="742">
                    <a:moveTo>
                      <a:pt x="0" y="122"/>
                    </a:moveTo>
                    <a:lnTo>
                      <a:pt x="38" y="249"/>
                    </a:lnTo>
                    <a:lnTo>
                      <a:pt x="142" y="232"/>
                    </a:lnTo>
                    <a:lnTo>
                      <a:pt x="215" y="510"/>
                    </a:lnTo>
                    <a:lnTo>
                      <a:pt x="101" y="552"/>
                    </a:lnTo>
                    <a:lnTo>
                      <a:pt x="165" y="742"/>
                    </a:lnTo>
                    <a:lnTo>
                      <a:pt x="388" y="653"/>
                    </a:lnTo>
                    <a:lnTo>
                      <a:pt x="637" y="425"/>
                    </a:lnTo>
                    <a:lnTo>
                      <a:pt x="282" y="439"/>
                    </a:lnTo>
                    <a:lnTo>
                      <a:pt x="557" y="202"/>
                    </a:lnTo>
                    <a:lnTo>
                      <a:pt x="241" y="182"/>
                    </a:lnTo>
                    <a:lnTo>
                      <a:pt x="536" y="0"/>
                    </a:lnTo>
                    <a:lnTo>
                      <a:pt x="257" y="21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55" name="Freeform 819"/>
              <p:cNvSpPr>
                <a:spLocks/>
              </p:cNvSpPr>
              <p:nvPr/>
            </p:nvSpPr>
            <p:spPr bwMode="auto">
              <a:xfrm>
                <a:off x="3819" y="2905"/>
                <a:ext cx="202" cy="87"/>
              </a:xfrm>
              <a:custGeom>
                <a:avLst/>
                <a:gdLst>
                  <a:gd name="T0" fmla="*/ 25 w 1418"/>
                  <a:gd name="T1" fmla="*/ 421 h 611"/>
                  <a:gd name="T2" fmla="*/ 0 w 1418"/>
                  <a:gd name="T3" fmla="*/ 471 h 611"/>
                  <a:gd name="T4" fmla="*/ 127 w 1418"/>
                  <a:gd name="T5" fmla="*/ 611 h 611"/>
                  <a:gd name="T6" fmla="*/ 245 w 1418"/>
                  <a:gd name="T7" fmla="*/ 434 h 611"/>
                  <a:gd name="T8" fmla="*/ 397 w 1418"/>
                  <a:gd name="T9" fmla="*/ 589 h 611"/>
                  <a:gd name="T10" fmla="*/ 548 w 1418"/>
                  <a:gd name="T11" fmla="*/ 333 h 611"/>
                  <a:gd name="T12" fmla="*/ 684 w 1418"/>
                  <a:gd name="T13" fmla="*/ 492 h 611"/>
                  <a:gd name="T14" fmla="*/ 857 w 1418"/>
                  <a:gd name="T15" fmla="*/ 239 h 611"/>
                  <a:gd name="T16" fmla="*/ 966 w 1418"/>
                  <a:gd name="T17" fmla="*/ 404 h 611"/>
                  <a:gd name="T18" fmla="*/ 1127 w 1418"/>
                  <a:gd name="T19" fmla="*/ 152 h 611"/>
                  <a:gd name="T20" fmla="*/ 1266 w 1418"/>
                  <a:gd name="T21" fmla="*/ 303 h 611"/>
                  <a:gd name="T22" fmla="*/ 1418 w 1418"/>
                  <a:gd name="T23" fmla="*/ 42 h 611"/>
                  <a:gd name="T24" fmla="*/ 1380 w 1418"/>
                  <a:gd name="T25" fmla="*/ 0 h 611"/>
                  <a:gd name="T26" fmla="*/ 25 w 1418"/>
                  <a:gd name="T27" fmla="*/ 421 h 611"/>
                  <a:gd name="T28" fmla="*/ 25 w 1418"/>
                  <a:gd name="T29" fmla="*/ 42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8" h="611">
                    <a:moveTo>
                      <a:pt x="25" y="421"/>
                    </a:moveTo>
                    <a:lnTo>
                      <a:pt x="0" y="471"/>
                    </a:lnTo>
                    <a:lnTo>
                      <a:pt x="127" y="611"/>
                    </a:lnTo>
                    <a:lnTo>
                      <a:pt x="245" y="434"/>
                    </a:lnTo>
                    <a:lnTo>
                      <a:pt x="397" y="589"/>
                    </a:lnTo>
                    <a:lnTo>
                      <a:pt x="548" y="333"/>
                    </a:lnTo>
                    <a:lnTo>
                      <a:pt x="684" y="492"/>
                    </a:lnTo>
                    <a:lnTo>
                      <a:pt x="857" y="239"/>
                    </a:lnTo>
                    <a:lnTo>
                      <a:pt x="966" y="404"/>
                    </a:lnTo>
                    <a:lnTo>
                      <a:pt x="1127" y="152"/>
                    </a:lnTo>
                    <a:lnTo>
                      <a:pt x="1266" y="303"/>
                    </a:lnTo>
                    <a:lnTo>
                      <a:pt x="1418" y="42"/>
                    </a:lnTo>
                    <a:lnTo>
                      <a:pt x="1380" y="0"/>
                    </a:lnTo>
                    <a:lnTo>
                      <a:pt x="25" y="421"/>
                    </a:lnTo>
                    <a:lnTo>
                      <a:pt x="25" y="421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56" name="Freeform 820"/>
              <p:cNvSpPr>
                <a:spLocks/>
              </p:cNvSpPr>
              <p:nvPr/>
            </p:nvSpPr>
            <p:spPr bwMode="auto">
              <a:xfrm>
                <a:off x="3814" y="2857"/>
                <a:ext cx="223" cy="80"/>
              </a:xfrm>
              <a:custGeom>
                <a:avLst/>
                <a:gdLst>
                  <a:gd name="T0" fmla="*/ 32 w 1564"/>
                  <a:gd name="T1" fmla="*/ 467 h 563"/>
                  <a:gd name="T2" fmla="*/ 0 w 1564"/>
                  <a:gd name="T3" fmla="*/ 563 h 563"/>
                  <a:gd name="T4" fmla="*/ 1564 w 1564"/>
                  <a:gd name="T5" fmla="*/ 39 h 563"/>
                  <a:gd name="T6" fmla="*/ 1478 w 1564"/>
                  <a:gd name="T7" fmla="*/ 0 h 563"/>
                  <a:gd name="T8" fmla="*/ 32 w 1564"/>
                  <a:gd name="T9" fmla="*/ 467 h 563"/>
                  <a:gd name="T10" fmla="*/ 32 w 1564"/>
                  <a:gd name="T11" fmla="*/ 467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4" h="563">
                    <a:moveTo>
                      <a:pt x="32" y="467"/>
                    </a:moveTo>
                    <a:lnTo>
                      <a:pt x="0" y="563"/>
                    </a:lnTo>
                    <a:lnTo>
                      <a:pt x="1564" y="39"/>
                    </a:lnTo>
                    <a:lnTo>
                      <a:pt x="1478" y="0"/>
                    </a:lnTo>
                    <a:lnTo>
                      <a:pt x="32" y="467"/>
                    </a:lnTo>
                    <a:lnTo>
                      <a:pt x="32" y="467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57" name="Freeform 821"/>
              <p:cNvSpPr>
                <a:spLocks/>
              </p:cNvSpPr>
              <p:nvPr/>
            </p:nvSpPr>
            <p:spPr bwMode="auto">
              <a:xfrm>
                <a:off x="4121" y="2745"/>
                <a:ext cx="136" cy="210"/>
              </a:xfrm>
              <a:custGeom>
                <a:avLst/>
                <a:gdLst>
                  <a:gd name="T0" fmla="*/ 0 w 955"/>
                  <a:gd name="T1" fmla="*/ 104 h 1464"/>
                  <a:gd name="T2" fmla="*/ 254 w 955"/>
                  <a:gd name="T3" fmla="*/ 100 h 1464"/>
                  <a:gd name="T4" fmla="*/ 395 w 955"/>
                  <a:gd name="T5" fmla="*/ 126 h 1464"/>
                  <a:gd name="T6" fmla="*/ 514 w 955"/>
                  <a:gd name="T7" fmla="*/ 168 h 1464"/>
                  <a:gd name="T8" fmla="*/ 646 w 955"/>
                  <a:gd name="T9" fmla="*/ 254 h 1464"/>
                  <a:gd name="T10" fmla="*/ 746 w 955"/>
                  <a:gd name="T11" fmla="*/ 375 h 1464"/>
                  <a:gd name="T12" fmla="*/ 809 w 955"/>
                  <a:gd name="T13" fmla="*/ 490 h 1464"/>
                  <a:gd name="T14" fmla="*/ 851 w 955"/>
                  <a:gd name="T15" fmla="*/ 626 h 1464"/>
                  <a:gd name="T16" fmla="*/ 859 w 955"/>
                  <a:gd name="T17" fmla="*/ 775 h 1464"/>
                  <a:gd name="T18" fmla="*/ 828 w 955"/>
                  <a:gd name="T19" fmla="*/ 916 h 1464"/>
                  <a:gd name="T20" fmla="*/ 782 w 955"/>
                  <a:gd name="T21" fmla="*/ 1039 h 1464"/>
                  <a:gd name="T22" fmla="*/ 710 w 955"/>
                  <a:gd name="T23" fmla="*/ 1138 h 1464"/>
                  <a:gd name="T24" fmla="*/ 609 w 955"/>
                  <a:gd name="T25" fmla="*/ 1233 h 1464"/>
                  <a:gd name="T26" fmla="*/ 514 w 955"/>
                  <a:gd name="T27" fmla="*/ 1310 h 1464"/>
                  <a:gd name="T28" fmla="*/ 395 w 955"/>
                  <a:gd name="T29" fmla="*/ 1356 h 1464"/>
                  <a:gd name="T30" fmla="*/ 291 w 955"/>
                  <a:gd name="T31" fmla="*/ 1383 h 1464"/>
                  <a:gd name="T32" fmla="*/ 241 w 955"/>
                  <a:gd name="T33" fmla="*/ 1464 h 1464"/>
                  <a:gd name="T34" fmla="*/ 583 w 955"/>
                  <a:gd name="T35" fmla="*/ 1402 h 1464"/>
                  <a:gd name="T36" fmla="*/ 836 w 955"/>
                  <a:gd name="T37" fmla="*/ 1197 h 1464"/>
                  <a:gd name="T38" fmla="*/ 955 w 955"/>
                  <a:gd name="T39" fmla="*/ 825 h 1464"/>
                  <a:gd name="T40" fmla="*/ 915 w 955"/>
                  <a:gd name="T41" fmla="*/ 485 h 1464"/>
                  <a:gd name="T42" fmla="*/ 778 w 955"/>
                  <a:gd name="T43" fmla="*/ 217 h 1464"/>
                  <a:gd name="T44" fmla="*/ 400 w 955"/>
                  <a:gd name="T45" fmla="*/ 40 h 1464"/>
                  <a:gd name="T46" fmla="*/ 200 w 955"/>
                  <a:gd name="T47" fmla="*/ 0 h 1464"/>
                  <a:gd name="T48" fmla="*/ 0 w 955"/>
                  <a:gd name="T49" fmla="*/ 104 h 1464"/>
                  <a:gd name="T50" fmla="*/ 0 w 955"/>
                  <a:gd name="T51" fmla="*/ 104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5" h="1464">
                    <a:moveTo>
                      <a:pt x="0" y="104"/>
                    </a:moveTo>
                    <a:lnTo>
                      <a:pt x="254" y="100"/>
                    </a:lnTo>
                    <a:lnTo>
                      <a:pt x="395" y="126"/>
                    </a:lnTo>
                    <a:lnTo>
                      <a:pt x="514" y="168"/>
                    </a:lnTo>
                    <a:lnTo>
                      <a:pt x="646" y="254"/>
                    </a:lnTo>
                    <a:lnTo>
                      <a:pt x="746" y="375"/>
                    </a:lnTo>
                    <a:lnTo>
                      <a:pt x="809" y="490"/>
                    </a:lnTo>
                    <a:lnTo>
                      <a:pt x="851" y="626"/>
                    </a:lnTo>
                    <a:lnTo>
                      <a:pt x="859" y="775"/>
                    </a:lnTo>
                    <a:lnTo>
                      <a:pt x="828" y="916"/>
                    </a:lnTo>
                    <a:lnTo>
                      <a:pt x="782" y="1039"/>
                    </a:lnTo>
                    <a:lnTo>
                      <a:pt x="710" y="1138"/>
                    </a:lnTo>
                    <a:lnTo>
                      <a:pt x="609" y="1233"/>
                    </a:lnTo>
                    <a:lnTo>
                      <a:pt x="514" y="1310"/>
                    </a:lnTo>
                    <a:lnTo>
                      <a:pt x="395" y="1356"/>
                    </a:lnTo>
                    <a:lnTo>
                      <a:pt x="291" y="1383"/>
                    </a:lnTo>
                    <a:lnTo>
                      <a:pt x="241" y="1464"/>
                    </a:lnTo>
                    <a:lnTo>
                      <a:pt x="583" y="1402"/>
                    </a:lnTo>
                    <a:lnTo>
                      <a:pt x="836" y="1197"/>
                    </a:lnTo>
                    <a:lnTo>
                      <a:pt x="955" y="825"/>
                    </a:lnTo>
                    <a:lnTo>
                      <a:pt x="915" y="485"/>
                    </a:lnTo>
                    <a:lnTo>
                      <a:pt x="778" y="217"/>
                    </a:lnTo>
                    <a:lnTo>
                      <a:pt x="400" y="40"/>
                    </a:lnTo>
                    <a:lnTo>
                      <a:pt x="200" y="0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58" name="Freeform 822"/>
              <p:cNvSpPr>
                <a:spLocks/>
              </p:cNvSpPr>
              <p:nvPr/>
            </p:nvSpPr>
            <p:spPr bwMode="auto">
              <a:xfrm>
                <a:off x="3792" y="2792"/>
                <a:ext cx="291" cy="230"/>
              </a:xfrm>
              <a:custGeom>
                <a:avLst/>
                <a:gdLst>
                  <a:gd name="T0" fmla="*/ 127 w 2034"/>
                  <a:gd name="T1" fmla="*/ 1121 h 1607"/>
                  <a:gd name="T2" fmla="*/ 200 w 2034"/>
                  <a:gd name="T3" fmla="*/ 950 h 1607"/>
                  <a:gd name="T4" fmla="*/ 1679 w 2034"/>
                  <a:gd name="T5" fmla="*/ 461 h 1607"/>
                  <a:gd name="T6" fmla="*/ 1630 w 2034"/>
                  <a:gd name="T7" fmla="*/ 307 h 1607"/>
                  <a:gd name="T8" fmla="*/ 1952 w 2034"/>
                  <a:gd name="T9" fmla="*/ 198 h 1607"/>
                  <a:gd name="T10" fmla="*/ 2034 w 2034"/>
                  <a:gd name="T11" fmla="*/ 0 h 1607"/>
                  <a:gd name="T12" fmla="*/ 1508 w 2034"/>
                  <a:gd name="T13" fmla="*/ 179 h 1607"/>
                  <a:gd name="T14" fmla="*/ 1562 w 2034"/>
                  <a:gd name="T15" fmla="*/ 374 h 1607"/>
                  <a:gd name="T16" fmla="*/ 127 w 2034"/>
                  <a:gd name="T17" fmla="*/ 852 h 1607"/>
                  <a:gd name="T18" fmla="*/ 0 w 2034"/>
                  <a:gd name="T19" fmla="*/ 1139 h 1607"/>
                  <a:gd name="T20" fmla="*/ 103 w 2034"/>
                  <a:gd name="T21" fmla="*/ 1422 h 1607"/>
                  <a:gd name="T22" fmla="*/ 325 w 2034"/>
                  <a:gd name="T23" fmla="*/ 1607 h 1607"/>
                  <a:gd name="T24" fmla="*/ 335 w 2034"/>
                  <a:gd name="T25" fmla="*/ 1463 h 1607"/>
                  <a:gd name="T26" fmla="*/ 182 w 2034"/>
                  <a:gd name="T27" fmla="*/ 1325 h 1607"/>
                  <a:gd name="T28" fmla="*/ 127 w 2034"/>
                  <a:gd name="T29" fmla="*/ 1121 h 1607"/>
                  <a:gd name="T30" fmla="*/ 127 w 2034"/>
                  <a:gd name="T31" fmla="*/ 1121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34" h="1607">
                    <a:moveTo>
                      <a:pt x="127" y="1121"/>
                    </a:moveTo>
                    <a:lnTo>
                      <a:pt x="200" y="950"/>
                    </a:lnTo>
                    <a:lnTo>
                      <a:pt x="1679" y="461"/>
                    </a:lnTo>
                    <a:lnTo>
                      <a:pt x="1630" y="307"/>
                    </a:lnTo>
                    <a:lnTo>
                      <a:pt x="1952" y="198"/>
                    </a:lnTo>
                    <a:lnTo>
                      <a:pt x="2034" y="0"/>
                    </a:lnTo>
                    <a:lnTo>
                      <a:pt x="1508" y="179"/>
                    </a:lnTo>
                    <a:lnTo>
                      <a:pt x="1562" y="374"/>
                    </a:lnTo>
                    <a:lnTo>
                      <a:pt x="127" y="852"/>
                    </a:lnTo>
                    <a:lnTo>
                      <a:pt x="0" y="1139"/>
                    </a:lnTo>
                    <a:lnTo>
                      <a:pt x="103" y="1422"/>
                    </a:lnTo>
                    <a:lnTo>
                      <a:pt x="325" y="1607"/>
                    </a:lnTo>
                    <a:lnTo>
                      <a:pt x="335" y="1463"/>
                    </a:lnTo>
                    <a:lnTo>
                      <a:pt x="182" y="1325"/>
                    </a:lnTo>
                    <a:lnTo>
                      <a:pt x="127" y="1121"/>
                    </a:lnTo>
                    <a:lnTo>
                      <a:pt x="127" y="1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59" name="Freeform 823"/>
              <p:cNvSpPr>
                <a:spLocks/>
              </p:cNvSpPr>
              <p:nvPr/>
            </p:nvSpPr>
            <p:spPr bwMode="auto">
              <a:xfrm>
                <a:off x="3833" y="2912"/>
                <a:ext cx="270" cy="110"/>
              </a:xfrm>
              <a:custGeom>
                <a:avLst/>
                <a:gdLst>
                  <a:gd name="T0" fmla="*/ 0 w 1886"/>
                  <a:gd name="T1" fmla="*/ 631 h 768"/>
                  <a:gd name="T2" fmla="*/ 156 w 1886"/>
                  <a:gd name="T3" fmla="*/ 431 h 768"/>
                  <a:gd name="T4" fmla="*/ 286 w 1886"/>
                  <a:gd name="T5" fmla="*/ 580 h 768"/>
                  <a:gd name="T6" fmla="*/ 453 w 1886"/>
                  <a:gd name="T7" fmla="*/ 318 h 768"/>
                  <a:gd name="T8" fmla="*/ 580 w 1886"/>
                  <a:gd name="T9" fmla="*/ 490 h 768"/>
                  <a:gd name="T10" fmla="*/ 749 w 1886"/>
                  <a:gd name="T11" fmla="*/ 218 h 768"/>
                  <a:gd name="T12" fmla="*/ 863 w 1886"/>
                  <a:gd name="T13" fmla="*/ 403 h 768"/>
                  <a:gd name="T14" fmla="*/ 1024 w 1886"/>
                  <a:gd name="T15" fmla="*/ 122 h 768"/>
                  <a:gd name="T16" fmla="*/ 1168 w 1886"/>
                  <a:gd name="T17" fmla="*/ 308 h 768"/>
                  <a:gd name="T18" fmla="*/ 1334 w 1886"/>
                  <a:gd name="T19" fmla="*/ 44 h 768"/>
                  <a:gd name="T20" fmla="*/ 1465 w 1886"/>
                  <a:gd name="T21" fmla="*/ 0 h 768"/>
                  <a:gd name="T22" fmla="*/ 1529 w 1886"/>
                  <a:gd name="T23" fmla="*/ 188 h 768"/>
                  <a:gd name="T24" fmla="*/ 1822 w 1886"/>
                  <a:gd name="T25" fmla="*/ 59 h 768"/>
                  <a:gd name="T26" fmla="*/ 1886 w 1886"/>
                  <a:gd name="T27" fmla="*/ 206 h 768"/>
                  <a:gd name="T28" fmla="*/ 1465 w 1886"/>
                  <a:gd name="T29" fmla="*/ 380 h 768"/>
                  <a:gd name="T30" fmla="*/ 1391 w 1886"/>
                  <a:gd name="T31" fmla="*/ 135 h 768"/>
                  <a:gd name="T32" fmla="*/ 1177 w 1886"/>
                  <a:gd name="T33" fmla="*/ 499 h 768"/>
                  <a:gd name="T34" fmla="*/ 1028 w 1886"/>
                  <a:gd name="T35" fmla="*/ 299 h 768"/>
                  <a:gd name="T36" fmla="*/ 872 w 1886"/>
                  <a:gd name="T37" fmla="*/ 599 h 768"/>
                  <a:gd name="T38" fmla="*/ 745 w 1886"/>
                  <a:gd name="T39" fmla="*/ 389 h 768"/>
                  <a:gd name="T40" fmla="*/ 596 w 1886"/>
                  <a:gd name="T41" fmla="*/ 663 h 768"/>
                  <a:gd name="T42" fmla="*/ 470 w 1886"/>
                  <a:gd name="T43" fmla="*/ 480 h 768"/>
                  <a:gd name="T44" fmla="*/ 317 w 1886"/>
                  <a:gd name="T45" fmla="*/ 763 h 768"/>
                  <a:gd name="T46" fmla="*/ 161 w 1886"/>
                  <a:gd name="T47" fmla="*/ 576 h 768"/>
                  <a:gd name="T48" fmla="*/ 37 w 1886"/>
                  <a:gd name="T49" fmla="*/ 768 h 768"/>
                  <a:gd name="T50" fmla="*/ 0 w 1886"/>
                  <a:gd name="T51" fmla="*/ 631 h 768"/>
                  <a:gd name="T52" fmla="*/ 0 w 1886"/>
                  <a:gd name="T53" fmla="*/ 631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86" h="768">
                    <a:moveTo>
                      <a:pt x="0" y="631"/>
                    </a:moveTo>
                    <a:lnTo>
                      <a:pt x="156" y="431"/>
                    </a:lnTo>
                    <a:lnTo>
                      <a:pt x="286" y="580"/>
                    </a:lnTo>
                    <a:lnTo>
                      <a:pt x="453" y="318"/>
                    </a:lnTo>
                    <a:lnTo>
                      <a:pt x="580" y="490"/>
                    </a:lnTo>
                    <a:lnTo>
                      <a:pt x="749" y="218"/>
                    </a:lnTo>
                    <a:lnTo>
                      <a:pt x="863" y="403"/>
                    </a:lnTo>
                    <a:lnTo>
                      <a:pt x="1024" y="122"/>
                    </a:lnTo>
                    <a:lnTo>
                      <a:pt x="1168" y="308"/>
                    </a:lnTo>
                    <a:lnTo>
                      <a:pt x="1334" y="44"/>
                    </a:lnTo>
                    <a:lnTo>
                      <a:pt x="1465" y="0"/>
                    </a:lnTo>
                    <a:lnTo>
                      <a:pt x="1529" y="188"/>
                    </a:lnTo>
                    <a:lnTo>
                      <a:pt x="1822" y="59"/>
                    </a:lnTo>
                    <a:lnTo>
                      <a:pt x="1886" y="206"/>
                    </a:lnTo>
                    <a:lnTo>
                      <a:pt x="1465" y="380"/>
                    </a:lnTo>
                    <a:lnTo>
                      <a:pt x="1391" y="135"/>
                    </a:lnTo>
                    <a:lnTo>
                      <a:pt x="1177" y="499"/>
                    </a:lnTo>
                    <a:lnTo>
                      <a:pt x="1028" y="299"/>
                    </a:lnTo>
                    <a:lnTo>
                      <a:pt x="872" y="599"/>
                    </a:lnTo>
                    <a:lnTo>
                      <a:pt x="745" y="389"/>
                    </a:lnTo>
                    <a:lnTo>
                      <a:pt x="596" y="663"/>
                    </a:lnTo>
                    <a:lnTo>
                      <a:pt x="470" y="480"/>
                    </a:lnTo>
                    <a:lnTo>
                      <a:pt x="317" y="763"/>
                    </a:lnTo>
                    <a:lnTo>
                      <a:pt x="161" y="576"/>
                    </a:lnTo>
                    <a:lnTo>
                      <a:pt x="37" y="768"/>
                    </a:lnTo>
                    <a:lnTo>
                      <a:pt x="0" y="631"/>
                    </a:lnTo>
                    <a:lnTo>
                      <a:pt x="0" y="6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60" name="Freeform 824"/>
              <p:cNvSpPr>
                <a:spLocks/>
              </p:cNvSpPr>
              <p:nvPr/>
            </p:nvSpPr>
            <p:spPr bwMode="auto">
              <a:xfrm>
                <a:off x="4057" y="2735"/>
                <a:ext cx="212" cy="232"/>
              </a:xfrm>
              <a:custGeom>
                <a:avLst/>
                <a:gdLst>
                  <a:gd name="T0" fmla="*/ 197 w 1482"/>
                  <a:gd name="T1" fmla="*/ 1445 h 1621"/>
                  <a:gd name="T2" fmla="*/ 343 w 1482"/>
                  <a:gd name="T3" fmla="*/ 1530 h 1621"/>
                  <a:gd name="T4" fmla="*/ 526 w 1482"/>
                  <a:gd name="T5" fmla="*/ 1601 h 1621"/>
                  <a:gd name="T6" fmla="*/ 720 w 1482"/>
                  <a:gd name="T7" fmla="*/ 1621 h 1621"/>
                  <a:gd name="T8" fmla="*/ 913 w 1482"/>
                  <a:gd name="T9" fmla="*/ 1593 h 1621"/>
                  <a:gd name="T10" fmla="*/ 1094 w 1482"/>
                  <a:gd name="T11" fmla="*/ 1514 h 1621"/>
                  <a:gd name="T12" fmla="*/ 1249 w 1482"/>
                  <a:gd name="T13" fmla="*/ 1391 h 1621"/>
                  <a:gd name="T14" fmla="*/ 1370 w 1482"/>
                  <a:gd name="T15" fmla="*/ 1230 h 1621"/>
                  <a:gd name="T16" fmla="*/ 1450 w 1482"/>
                  <a:gd name="T17" fmla="*/ 1046 h 1621"/>
                  <a:gd name="T18" fmla="*/ 1482 w 1482"/>
                  <a:gd name="T19" fmla="*/ 845 h 1621"/>
                  <a:gd name="T20" fmla="*/ 1465 w 1482"/>
                  <a:gd name="T21" fmla="*/ 643 h 1621"/>
                  <a:gd name="T22" fmla="*/ 1401 w 1482"/>
                  <a:gd name="T23" fmla="*/ 450 h 1621"/>
                  <a:gd name="T24" fmla="*/ 1293 w 1482"/>
                  <a:gd name="T25" fmla="*/ 281 h 1621"/>
                  <a:gd name="T26" fmla="*/ 1148 w 1482"/>
                  <a:gd name="T27" fmla="*/ 145 h 1621"/>
                  <a:gd name="T28" fmla="*/ 975 w 1482"/>
                  <a:gd name="T29" fmla="*/ 51 h 1621"/>
                  <a:gd name="T30" fmla="*/ 785 w 1482"/>
                  <a:gd name="T31" fmla="*/ 4 h 1621"/>
                  <a:gd name="T32" fmla="*/ 590 w 1482"/>
                  <a:gd name="T33" fmla="*/ 9 h 1621"/>
                  <a:gd name="T34" fmla="*/ 402 w 1482"/>
                  <a:gd name="T35" fmla="*/ 64 h 1621"/>
                  <a:gd name="T36" fmla="*/ 233 w 1482"/>
                  <a:gd name="T37" fmla="*/ 165 h 1621"/>
                  <a:gd name="T38" fmla="*/ 94 w 1482"/>
                  <a:gd name="T39" fmla="*/ 308 h 1621"/>
                  <a:gd name="T40" fmla="*/ 0 w 1482"/>
                  <a:gd name="T41" fmla="*/ 465 h 1621"/>
                  <a:gd name="T42" fmla="*/ 192 w 1482"/>
                  <a:gd name="T43" fmla="*/ 404 h 1621"/>
                  <a:gd name="T44" fmla="*/ 305 w 1482"/>
                  <a:gd name="T45" fmla="*/ 283 h 1621"/>
                  <a:gd name="T46" fmla="*/ 441 w 1482"/>
                  <a:gd name="T47" fmla="*/ 196 h 1621"/>
                  <a:gd name="T48" fmla="*/ 597 w 1482"/>
                  <a:gd name="T49" fmla="*/ 146 h 1621"/>
                  <a:gd name="T50" fmla="*/ 758 w 1482"/>
                  <a:gd name="T51" fmla="*/ 138 h 1621"/>
                  <a:gd name="T52" fmla="*/ 915 w 1482"/>
                  <a:gd name="T53" fmla="*/ 172 h 1621"/>
                  <a:gd name="T54" fmla="*/ 1060 w 1482"/>
                  <a:gd name="T55" fmla="*/ 246 h 1621"/>
                  <a:gd name="T56" fmla="*/ 1183 w 1482"/>
                  <a:gd name="T57" fmla="*/ 356 h 1621"/>
                  <a:gd name="T58" fmla="*/ 1276 w 1482"/>
                  <a:gd name="T59" fmla="*/ 493 h 1621"/>
                  <a:gd name="T60" fmla="*/ 1333 w 1482"/>
                  <a:gd name="T61" fmla="*/ 650 h 1621"/>
                  <a:gd name="T62" fmla="*/ 1351 w 1482"/>
                  <a:gd name="T63" fmla="*/ 817 h 1621"/>
                  <a:gd name="T64" fmla="*/ 1328 w 1482"/>
                  <a:gd name="T65" fmla="*/ 984 h 1621"/>
                  <a:gd name="T66" fmla="*/ 1266 w 1482"/>
                  <a:gd name="T67" fmla="*/ 1139 h 1621"/>
                  <a:gd name="T68" fmla="*/ 1169 w 1482"/>
                  <a:gd name="T69" fmla="*/ 1274 h 1621"/>
                  <a:gd name="T70" fmla="*/ 1043 w 1482"/>
                  <a:gd name="T71" fmla="*/ 1379 h 1621"/>
                  <a:gd name="T72" fmla="*/ 895 w 1482"/>
                  <a:gd name="T73" fmla="*/ 1448 h 1621"/>
                  <a:gd name="T74" fmla="*/ 737 w 1482"/>
                  <a:gd name="T75" fmla="*/ 1476 h 1621"/>
                  <a:gd name="T76" fmla="*/ 576 w 1482"/>
                  <a:gd name="T77" fmla="*/ 1463 h 1621"/>
                  <a:gd name="T78" fmla="*/ 423 w 1482"/>
                  <a:gd name="T79" fmla="*/ 1409 h 1621"/>
                  <a:gd name="T80" fmla="*/ 288 w 1482"/>
                  <a:gd name="T81" fmla="*/ 1317 h 1621"/>
                  <a:gd name="T82" fmla="*/ 125 w 1482"/>
                  <a:gd name="T83" fmla="*/ 1378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82" h="1621">
                    <a:moveTo>
                      <a:pt x="125" y="1378"/>
                    </a:moveTo>
                    <a:lnTo>
                      <a:pt x="197" y="1445"/>
                    </a:lnTo>
                    <a:lnTo>
                      <a:pt x="259" y="1478"/>
                    </a:lnTo>
                    <a:lnTo>
                      <a:pt x="343" y="1530"/>
                    </a:lnTo>
                    <a:lnTo>
                      <a:pt x="433" y="1571"/>
                    </a:lnTo>
                    <a:lnTo>
                      <a:pt x="526" y="1601"/>
                    </a:lnTo>
                    <a:lnTo>
                      <a:pt x="622" y="1618"/>
                    </a:lnTo>
                    <a:lnTo>
                      <a:pt x="720" y="1621"/>
                    </a:lnTo>
                    <a:lnTo>
                      <a:pt x="817" y="1614"/>
                    </a:lnTo>
                    <a:lnTo>
                      <a:pt x="913" y="1593"/>
                    </a:lnTo>
                    <a:lnTo>
                      <a:pt x="1006" y="1559"/>
                    </a:lnTo>
                    <a:lnTo>
                      <a:pt x="1094" y="1514"/>
                    </a:lnTo>
                    <a:lnTo>
                      <a:pt x="1175" y="1457"/>
                    </a:lnTo>
                    <a:lnTo>
                      <a:pt x="1249" y="1391"/>
                    </a:lnTo>
                    <a:lnTo>
                      <a:pt x="1314" y="1314"/>
                    </a:lnTo>
                    <a:lnTo>
                      <a:pt x="1370" y="1230"/>
                    </a:lnTo>
                    <a:lnTo>
                      <a:pt x="1415" y="1140"/>
                    </a:lnTo>
                    <a:lnTo>
                      <a:pt x="1450" y="1046"/>
                    </a:lnTo>
                    <a:lnTo>
                      <a:pt x="1472" y="946"/>
                    </a:lnTo>
                    <a:lnTo>
                      <a:pt x="1482" y="845"/>
                    </a:lnTo>
                    <a:lnTo>
                      <a:pt x="1480" y="743"/>
                    </a:lnTo>
                    <a:lnTo>
                      <a:pt x="1465" y="643"/>
                    </a:lnTo>
                    <a:lnTo>
                      <a:pt x="1439" y="544"/>
                    </a:lnTo>
                    <a:lnTo>
                      <a:pt x="1401" y="450"/>
                    </a:lnTo>
                    <a:lnTo>
                      <a:pt x="1352" y="362"/>
                    </a:lnTo>
                    <a:lnTo>
                      <a:pt x="1293" y="281"/>
                    </a:lnTo>
                    <a:lnTo>
                      <a:pt x="1224" y="208"/>
                    </a:lnTo>
                    <a:lnTo>
                      <a:pt x="1148" y="145"/>
                    </a:lnTo>
                    <a:lnTo>
                      <a:pt x="1064" y="92"/>
                    </a:lnTo>
                    <a:lnTo>
                      <a:pt x="975" y="51"/>
                    </a:lnTo>
                    <a:lnTo>
                      <a:pt x="881" y="22"/>
                    </a:lnTo>
                    <a:lnTo>
                      <a:pt x="785" y="4"/>
                    </a:lnTo>
                    <a:lnTo>
                      <a:pt x="687" y="0"/>
                    </a:lnTo>
                    <a:lnTo>
                      <a:pt x="590" y="9"/>
                    </a:lnTo>
                    <a:lnTo>
                      <a:pt x="494" y="30"/>
                    </a:lnTo>
                    <a:lnTo>
                      <a:pt x="402" y="64"/>
                    </a:lnTo>
                    <a:lnTo>
                      <a:pt x="315" y="109"/>
                    </a:lnTo>
                    <a:lnTo>
                      <a:pt x="233" y="165"/>
                    </a:lnTo>
                    <a:lnTo>
                      <a:pt x="159" y="232"/>
                    </a:lnTo>
                    <a:lnTo>
                      <a:pt x="94" y="308"/>
                    </a:lnTo>
                    <a:lnTo>
                      <a:pt x="38" y="391"/>
                    </a:lnTo>
                    <a:lnTo>
                      <a:pt x="0" y="465"/>
                    </a:lnTo>
                    <a:lnTo>
                      <a:pt x="147" y="475"/>
                    </a:lnTo>
                    <a:lnTo>
                      <a:pt x="192" y="404"/>
                    </a:lnTo>
                    <a:lnTo>
                      <a:pt x="244" y="341"/>
                    </a:lnTo>
                    <a:lnTo>
                      <a:pt x="305" y="283"/>
                    </a:lnTo>
                    <a:lnTo>
                      <a:pt x="371" y="235"/>
                    </a:lnTo>
                    <a:lnTo>
                      <a:pt x="441" y="196"/>
                    </a:lnTo>
                    <a:lnTo>
                      <a:pt x="517" y="166"/>
                    </a:lnTo>
                    <a:lnTo>
                      <a:pt x="597" y="146"/>
                    </a:lnTo>
                    <a:lnTo>
                      <a:pt x="676" y="137"/>
                    </a:lnTo>
                    <a:lnTo>
                      <a:pt x="758" y="138"/>
                    </a:lnTo>
                    <a:lnTo>
                      <a:pt x="838" y="150"/>
                    </a:lnTo>
                    <a:lnTo>
                      <a:pt x="915" y="172"/>
                    </a:lnTo>
                    <a:lnTo>
                      <a:pt x="990" y="204"/>
                    </a:lnTo>
                    <a:lnTo>
                      <a:pt x="1060" y="246"/>
                    </a:lnTo>
                    <a:lnTo>
                      <a:pt x="1125" y="298"/>
                    </a:lnTo>
                    <a:lnTo>
                      <a:pt x="1183" y="356"/>
                    </a:lnTo>
                    <a:lnTo>
                      <a:pt x="1234" y="421"/>
                    </a:lnTo>
                    <a:lnTo>
                      <a:pt x="1276" y="493"/>
                    </a:lnTo>
                    <a:lnTo>
                      <a:pt x="1309" y="570"/>
                    </a:lnTo>
                    <a:lnTo>
                      <a:pt x="1333" y="650"/>
                    </a:lnTo>
                    <a:lnTo>
                      <a:pt x="1346" y="734"/>
                    </a:lnTo>
                    <a:lnTo>
                      <a:pt x="1351" y="817"/>
                    </a:lnTo>
                    <a:lnTo>
                      <a:pt x="1344" y="902"/>
                    </a:lnTo>
                    <a:lnTo>
                      <a:pt x="1328" y="984"/>
                    </a:lnTo>
                    <a:lnTo>
                      <a:pt x="1301" y="1063"/>
                    </a:lnTo>
                    <a:lnTo>
                      <a:pt x="1266" y="1139"/>
                    </a:lnTo>
                    <a:lnTo>
                      <a:pt x="1222" y="1209"/>
                    </a:lnTo>
                    <a:lnTo>
                      <a:pt x="1169" y="1274"/>
                    </a:lnTo>
                    <a:lnTo>
                      <a:pt x="1109" y="1330"/>
                    </a:lnTo>
                    <a:lnTo>
                      <a:pt x="1043" y="1379"/>
                    </a:lnTo>
                    <a:lnTo>
                      <a:pt x="972" y="1418"/>
                    </a:lnTo>
                    <a:lnTo>
                      <a:pt x="895" y="1448"/>
                    </a:lnTo>
                    <a:lnTo>
                      <a:pt x="817" y="1468"/>
                    </a:lnTo>
                    <a:lnTo>
                      <a:pt x="737" y="1476"/>
                    </a:lnTo>
                    <a:lnTo>
                      <a:pt x="656" y="1476"/>
                    </a:lnTo>
                    <a:lnTo>
                      <a:pt x="576" y="1463"/>
                    </a:lnTo>
                    <a:lnTo>
                      <a:pt x="498" y="1441"/>
                    </a:lnTo>
                    <a:lnTo>
                      <a:pt x="423" y="1409"/>
                    </a:lnTo>
                    <a:lnTo>
                      <a:pt x="353" y="1368"/>
                    </a:lnTo>
                    <a:lnTo>
                      <a:pt x="288" y="1317"/>
                    </a:lnTo>
                    <a:lnTo>
                      <a:pt x="254" y="1298"/>
                    </a:lnTo>
                    <a:lnTo>
                      <a:pt x="125" y="1378"/>
                    </a:lnTo>
                    <a:lnTo>
                      <a:pt x="125" y="13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61" name="Freeform 825"/>
              <p:cNvSpPr>
                <a:spLocks/>
              </p:cNvSpPr>
              <p:nvPr/>
            </p:nvSpPr>
            <p:spPr bwMode="auto">
              <a:xfrm>
                <a:off x="3816" y="2863"/>
                <a:ext cx="240" cy="121"/>
              </a:xfrm>
              <a:custGeom>
                <a:avLst/>
                <a:gdLst>
                  <a:gd name="T0" fmla="*/ 0 w 1676"/>
                  <a:gd name="T1" fmla="*/ 638 h 843"/>
                  <a:gd name="T2" fmla="*/ 64 w 1676"/>
                  <a:gd name="T3" fmla="*/ 528 h 843"/>
                  <a:gd name="T4" fmla="*/ 1622 w 1676"/>
                  <a:gd name="T5" fmla="*/ 0 h 843"/>
                  <a:gd name="T6" fmla="*/ 1676 w 1676"/>
                  <a:gd name="T7" fmla="*/ 216 h 843"/>
                  <a:gd name="T8" fmla="*/ 1414 w 1676"/>
                  <a:gd name="T9" fmla="*/ 310 h 843"/>
                  <a:gd name="T10" fmla="*/ 1281 w 1676"/>
                  <a:gd name="T11" fmla="*/ 534 h 843"/>
                  <a:gd name="T12" fmla="*/ 1147 w 1676"/>
                  <a:gd name="T13" fmla="*/ 386 h 843"/>
                  <a:gd name="T14" fmla="*/ 991 w 1676"/>
                  <a:gd name="T15" fmla="*/ 638 h 843"/>
                  <a:gd name="T16" fmla="*/ 877 w 1676"/>
                  <a:gd name="T17" fmla="*/ 474 h 843"/>
                  <a:gd name="T18" fmla="*/ 696 w 1676"/>
                  <a:gd name="T19" fmla="*/ 718 h 843"/>
                  <a:gd name="T20" fmla="*/ 564 w 1676"/>
                  <a:gd name="T21" fmla="*/ 563 h 843"/>
                  <a:gd name="T22" fmla="*/ 399 w 1676"/>
                  <a:gd name="T23" fmla="*/ 818 h 843"/>
                  <a:gd name="T24" fmla="*/ 258 w 1676"/>
                  <a:gd name="T25" fmla="*/ 663 h 843"/>
                  <a:gd name="T26" fmla="*/ 136 w 1676"/>
                  <a:gd name="T27" fmla="*/ 843 h 843"/>
                  <a:gd name="T28" fmla="*/ 15 w 1676"/>
                  <a:gd name="T29" fmla="*/ 713 h 843"/>
                  <a:gd name="T30" fmla="*/ 1430 w 1676"/>
                  <a:gd name="T31" fmla="*/ 232 h 843"/>
                  <a:gd name="T32" fmla="*/ 1524 w 1676"/>
                  <a:gd name="T33" fmla="*/ 99 h 843"/>
                  <a:gd name="T34" fmla="*/ 0 w 1676"/>
                  <a:gd name="T35" fmla="*/ 638 h 843"/>
                  <a:gd name="T36" fmla="*/ 0 w 1676"/>
                  <a:gd name="T37" fmla="*/ 638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6" h="843">
                    <a:moveTo>
                      <a:pt x="0" y="638"/>
                    </a:moveTo>
                    <a:lnTo>
                      <a:pt x="64" y="528"/>
                    </a:lnTo>
                    <a:lnTo>
                      <a:pt x="1622" y="0"/>
                    </a:lnTo>
                    <a:lnTo>
                      <a:pt x="1676" y="216"/>
                    </a:lnTo>
                    <a:lnTo>
                      <a:pt x="1414" y="310"/>
                    </a:lnTo>
                    <a:lnTo>
                      <a:pt x="1281" y="534"/>
                    </a:lnTo>
                    <a:lnTo>
                      <a:pt x="1147" y="386"/>
                    </a:lnTo>
                    <a:lnTo>
                      <a:pt x="991" y="638"/>
                    </a:lnTo>
                    <a:lnTo>
                      <a:pt x="877" y="474"/>
                    </a:lnTo>
                    <a:lnTo>
                      <a:pt x="696" y="718"/>
                    </a:lnTo>
                    <a:lnTo>
                      <a:pt x="564" y="563"/>
                    </a:lnTo>
                    <a:lnTo>
                      <a:pt x="399" y="818"/>
                    </a:lnTo>
                    <a:lnTo>
                      <a:pt x="258" y="663"/>
                    </a:lnTo>
                    <a:lnTo>
                      <a:pt x="136" y="843"/>
                    </a:lnTo>
                    <a:lnTo>
                      <a:pt x="15" y="713"/>
                    </a:lnTo>
                    <a:lnTo>
                      <a:pt x="1430" y="232"/>
                    </a:lnTo>
                    <a:lnTo>
                      <a:pt x="1524" y="99"/>
                    </a:lnTo>
                    <a:lnTo>
                      <a:pt x="0" y="638"/>
                    </a:lnTo>
                    <a:lnTo>
                      <a:pt x="0" y="638"/>
                    </a:lnTo>
                    <a:close/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62" name="Freeform 826"/>
              <p:cNvSpPr>
                <a:spLocks/>
              </p:cNvSpPr>
              <p:nvPr/>
            </p:nvSpPr>
            <p:spPr bwMode="auto">
              <a:xfrm>
                <a:off x="4078" y="2765"/>
                <a:ext cx="157" cy="167"/>
              </a:xfrm>
              <a:custGeom>
                <a:avLst/>
                <a:gdLst>
                  <a:gd name="T0" fmla="*/ 1078 w 1102"/>
                  <a:gd name="T1" fmla="*/ 412 h 1168"/>
                  <a:gd name="T2" fmla="*/ 1102 w 1102"/>
                  <a:gd name="T3" fmla="*/ 556 h 1168"/>
                  <a:gd name="T4" fmla="*/ 1091 w 1102"/>
                  <a:gd name="T5" fmla="*/ 701 h 1168"/>
                  <a:gd name="T6" fmla="*/ 1046 w 1102"/>
                  <a:gd name="T7" fmla="*/ 840 h 1168"/>
                  <a:gd name="T8" fmla="*/ 969 w 1102"/>
                  <a:gd name="T9" fmla="*/ 962 h 1168"/>
                  <a:gd name="T10" fmla="*/ 865 w 1102"/>
                  <a:gd name="T11" fmla="*/ 1061 h 1168"/>
                  <a:gd name="T12" fmla="*/ 741 w 1102"/>
                  <a:gd name="T13" fmla="*/ 1129 h 1168"/>
                  <a:gd name="T14" fmla="*/ 605 w 1102"/>
                  <a:gd name="T15" fmla="*/ 1163 h 1168"/>
                  <a:gd name="T16" fmla="*/ 464 w 1102"/>
                  <a:gd name="T17" fmla="*/ 1162 h 1168"/>
                  <a:gd name="T18" fmla="*/ 328 w 1102"/>
                  <a:gd name="T19" fmla="*/ 1124 h 1168"/>
                  <a:gd name="T20" fmla="*/ 153 w 1102"/>
                  <a:gd name="T21" fmla="*/ 1003 h 1168"/>
                  <a:gd name="T22" fmla="*/ 19 w 1102"/>
                  <a:gd name="T23" fmla="*/ 812 h 1168"/>
                  <a:gd name="T24" fmla="*/ 0 w 1102"/>
                  <a:gd name="T25" fmla="*/ 560 h 1168"/>
                  <a:gd name="T26" fmla="*/ 31 w 1102"/>
                  <a:gd name="T27" fmla="*/ 356 h 1168"/>
                  <a:gd name="T28" fmla="*/ 126 w 1102"/>
                  <a:gd name="T29" fmla="*/ 181 h 1168"/>
                  <a:gd name="T30" fmla="*/ 280 w 1102"/>
                  <a:gd name="T31" fmla="*/ 68 h 1168"/>
                  <a:gd name="T32" fmla="*/ 411 w 1102"/>
                  <a:gd name="T33" fmla="*/ 16 h 1168"/>
                  <a:gd name="T34" fmla="*/ 551 w 1102"/>
                  <a:gd name="T35" fmla="*/ 0 h 1168"/>
                  <a:gd name="T36" fmla="*/ 690 w 1102"/>
                  <a:gd name="T37" fmla="*/ 21 h 1168"/>
                  <a:gd name="T38" fmla="*/ 820 w 1102"/>
                  <a:gd name="T39" fmla="*/ 76 h 1168"/>
                  <a:gd name="T40" fmla="*/ 932 w 1102"/>
                  <a:gd name="T41" fmla="*/ 164 h 1168"/>
                  <a:gd name="T42" fmla="*/ 1021 w 1102"/>
                  <a:gd name="T43" fmla="*/ 278 h 1168"/>
                  <a:gd name="T44" fmla="*/ 884 w 1102"/>
                  <a:gd name="T45" fmla="*/ 374 h 1168"/>
                  <a:gd name="T46" fmla="*/ 849 w 1102"/>
                  <a:gd name="T47" fmla="*/ 338 h 1168"/>
                  <a:gd name="T48" fmla="*/ 806 w 1102"/>
                  <a:gd name="T49" fmla="*/ 314 h 1168"/>
                  <a:gd name="T50" fmla="*/ 758 w 1102"/>
                  <a:gd name="T51" fmla="*/ 301 h 1168"/>
                  <a:gd name="T52" fmla="*/ 710 w 1102"/>
                  <a:gd name="T53" fmla="*/ 300 h 1168"/>
                  <a:gd name="T54" fmla="*/ 662 w 1102"/>
                  <a:gd name="T55" fmla="*/ 313 h 1168"/>
                  <a:gd name="T56" fmla="*/ 618 w 1102"/>
                  <a:gd name="T57" fmla="*/ 337 h 1168"/>
                  <a:gd name="T58" fmla="*/ 583 w 1102"/>
                  <a:gd name="T59" fmla="*/ 371 h 1168"/>
                  <a:gd name="T60" fmla="*/ 557 w 1102"/>
                  <a:gd name="T61" fmla="*/ 415 h 1168"/>
                  <a:gd name="T62" fmla="*/ 541 w 1102"/>
                  <a:gd name="T63" fmla="*/ 464 h 1168"/>
                  <a:gd name="T64" fmla="*/ 538 w 1102"/>
                  <a:gd name="T65" fmla="*/ 514 h 1168"/>
                  <a:gd name="T66" fmla="*/ 547 w 1102"/>
                  <a:gd name="T67" fmla="*/ 565 h 1168"/>
                  <a:gd name="T68" fmla="*/ 568 w 1102"/>
                  <a:gd name="T69" fmla="*/ 611 h 1168"/>
                  <a:gd name="T70" fmla="*/ 598 w 1102"/>
                  <a:gd name="T71" fmla="*/ 650 h 1168"/>
                  <a:gd name="T72" fmla="*/ 637 w 1102"/>
                  <a:gd name="T73" fmla="*/ 680 h 1168"/>
                  <a:gd name="T74" fmla="*/ 683 w 1102"/>
                  <a:gd name="T75" fmla="*/ 700 h 1168"/>
                  <a:gd name="T76" fmla="*/ 732 w 1102"/>
                  <a:gd name="T77" fmla="*/ 706 h 1168"/>
                  <a:gd name="T78" fmla="*/ 780 w 1102"/>
                  <a:gd name="T79" fmla="*/ 700 h 1168"/>
                  <a:gd name="T80" fmla="*/ 827 w 1102"/>
                  <a:gd name="T81" fmla="*/ 681 h 1168"/>
                  <a:gd name="T82" fmla="*/ 865 w 1102"/>
                  <a:gd name="T83" fmla="*/ 651 h 1168"/>
                  <a:gd name="T84" fmla="*/ 897 w 1102"/>
                  <a:gd name="T85" fmla="*/ 613 h 1168"/>
                  <a:gd name="T86" fmla="*/ 918 w 1102"/>
                  <a:gd name="T87" fmla="*/ 567 h 1168"/>
                  <a:gd name="T88" fmla="*/ 928 w 1102"/>
                  <a:gd name="T89" fmla="*/ 516 h 1168"/>
                  <a:gd name="T90" fmla="*/ 925 w 1102"/>
                  <a:gd name="T91" fmla="*/ 466 h 1168"/>
                  <a:gd name="T92" fmla="*/ 910 w 1102"/>
                  <a:gd name="T93" fmla="*/ 416 h 1168"/>
                  <a:gd name="T94" fmla="*/ 1056 w 1102"/>
                  <a:gd name="T95" fmla="*/ 353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02" h="1168">
                    <a:moveTo>
                      <a:pt x="1056" y="353"/>
                    </a:moveTo>
                    <a:lnTo>
                      <a:pt x="1078" y="412"/>
                    </a:lnTo>
                    <a:lnTo>
                      <a:pt x="1095" y="483"/>
                    </a:lnTo>
                    <a:lnTo>
                      <a:pt x="1102" y="556"/>
                    </a:lnTo>
                    <a:lnTo>
                      <a:pt x="1101" y="629"/>
                    </a:lnTo>
                    <a:lnTo>
                      <a:pt x="1091" y="701"/>
                    </a:lnTo>
                    <a:lnTo>
                      <a:pt x="1072" y="772"/>
                    </a:lnTo>
                    <a:lnTo>
                      <a:pt x="1046" y="840"/>
                    </a:lnTo>
                    <a:lnTo>
                      <a:pt x="1011" y="904"/>
                    </a:lnTo>
                    <a:lnTo>
                      <a:pt x="969" y="962"/>
                    </a:lnTo>
                    <a:lnTo>
                      <a:pt x="920" y="1015"/>
                    </a:lnTo>
                    <a:lnTo>
                      <a:pt x="865" y="1061"/>
                    </a:lnTo>
                    <a:lnTo>
                      <a:pt x="805" y="1100"/>
                    </a:lnTo>
                    <a:lnTo>
                      <a:pt x="741" y="1129"/>
                    </a:lnTo>
                    <a:lnTo>
                      <a:pt x="673" y="1151"/>
                    </a:lnTo>
                    <a:lnTo>
                      <a:pt x="605" y="1163"/>
                    </a:lnTo>
                    <a:lnTo>
                      <a:pt x="533" y="1168"/>
                    </a:lnTo>
                    <a:lnTo>
                      <a:pt x="464" y="1162"/>
                    </a:lnTo>
                    <a:lnTo>
                      <a:pt x="396" y="1147"/>
                    </a:lnTo>
                    <a:lnTo>
                      <a:pt x="328" y="1124"/>
                    </a:lnTo>
                    <a:lnTo>
                      <a:pt x="586" y="971"/>
                    </a:lnTo>
                    <a:lnTo>
                      <a:pt x="153" y="1003"/>
                    </a:lnTo>
                    <a:lnTo>
                      <a:pt x="444" y="782"/>
                    </a:lnTo>
                    <a:lnTo>
                      <a:pt x="19" y="812"/>
                    </a:lnTo>
                    <a:lnTo>
                      <a:pt x="358" y="566"/>
                    </a:lnTo>
                    <a:lnTo>
                      <a:pt x="0" y="560"/>
                    </a:lnTo>
                    <a:lnTo>
                      <a:pt x="338" y="366"/>
                    </a:lnTo>
                    <a:lnTo>
                      <a:pt x="31" y="356"/>
                    </a:lnTo>
                    <a:lnTo>
                      <a:pt x="368" y="186"/>
                    </a:lnTo>
                    <a:lnTo>
                      <a:pt x="126" y="181"/>
                    </a:lnTo>
                    <a:lnTo>
                      <a:pt x="219" y="107"/>
                    </a:lnTo>
                    <a:lnTo>
                      <a:pt x="280" y="68"/>
                    </a:lnTo>
                    <a:lnTo>
                      <a:pt x="344" y="37"/>
                    </a:lnTo>
                    <a:lnTo>
                      <a:pt x="411" y="16"/>
                    </a:lnTo>
                    <a:lnTo>
                      <a:pt x="481" y="3"/>
                    </a:lnTo>
                    <a:lnTo>
                      <a:pt x="551" y="0"/>
                    </a:lnTo>
                    <a:lnTo>
                      <a:pt x="621" y="5"/>
                    </a:lnTo>
                    <a:lnTo>
                      <a:pt x="690" y="21"/>
                    </a:lnTo>
                    <a:lnTo>
                      <a:pt x="756" y="44"/>
                    </a:lnTo>
                    <a:lnTo>
                      <a:pt x="820" y="76"/>
                    </a:lnTo>
                    <a:lnTo>
                      <a:pt x="878" y="116"/>
                    </a:lnTo>
                    <a:lnTo>
                      <a:pt x="932" y="164"/>
                    </a:lnTo>
                    <a:lnTo>
                      <a:pt x="980" y="219"/>
                    </a:lnTo>
                    <a:lnTo>
                      <a:pt x="1021" y="278"/>
                    </a:lnTo>
                    <a:lnTo>
                      <a:pt x="898" y="394"/>
                    </a:lnTo>
                    <a:lnTo>
                      <a:pt x="884" y="374"/>
                    </a:lnTo>
                    <a:lnTo>
                      <a:pt x="867" y="355"/>
                    </a:lnTo>
                    <a:lnTo>
                      <a:pt x="849" y="338"/>
                    </a:lnTo>
                    <a:lnTo>
                      <a:pt x="828" y="325"/>
                    </a:lnTo>
                    <a:lnTo>
                      <a:pt x="806" y="314"/>
                    </a:lnTo>
                    <a:lnTo>
                      <a:pt x="783" y="306"/>
                    </a:lnTo>
                    <a:lnTo>
                      <a:pt x="758" y="301"/>
                    </a:lnTo>
                    <a:lnTo>
                      <a:pt x="734" y="299"/>
                    </a:lnTo>
                    <a:lnTo>
                      <a:pt x="710" y="300"/>
                    </a:lnTo>
                    <a:lnTo>
                      <a:pt x="686" y="305"/>
                    </a:lnTo>
                    <a:lnTo>
                      <a:pt x="662" y="313"/>
                    </a:lnTo>
                    <a:lnTo>
                      <a:pt x="640" y="324"/>
                    </a:lnTo>
                    <a:lnTo>
                      <a:pt x="618" y="337"/>
                    </a:lnTo>
                    <a:lnTo>
                      <a:pt x="600" y="354"/>
                    </a:lnTo>
                    <a:lnTo>
                      <a:pt x="583" y="371"/>
                    </a:lnTo>
                    <a:lnTo>
                      <a:pt x="569" y="392"/>
                    </a:lnTo>
                    <a:lnTo>
                      <a:pt x="557" y="415"/>
                    </a:lnTo>
                    <a:lnTo>
                      <a:pt x="547" y="438"/>
                    </a:lnTo>
                    <a:lnTo>
                      <a:pt x="541" y="464"/>
                    </a:lnTo>
                    <a:lnTo>
                      <a:pt x="538" y="489"/>
                    </a:lnTo>
                    <a:lnTo>
                      <a:pt x="538" y="514"/>
                    </a:lnTo>
                    <a:lnTo>
                      <a:pt x="540" y="539"/>
                    </a:lnTo>
                    <a:lnTo>
                      <a:pt x="547" y="565"/>
                    </a:lnTo>
                    <a:lnTo>
                      <a:pt x="555" y="588"/>
                    </a:lnTo>
                    <a:lnTo>
                      <a:pt x="568" y="611"/>
                    </a:lnTo>
                    <a:lnTo>
                      <a:pt x="582" y="632"/>
                    </a:lnTo>
                    <a:lnTo>
                      <a:pt x="598" y="650"/>
                    </a:lnTo>
                    <a:lnTo>
                      <a:pt x="617" y="667"/>
                    </a:lnTo>
                    <a:lnTo>
                      <a:pt x="637" y="680"/>
                    </a:lnTo>
                    <a:lnTo>
                      <a:pt x="659" y="691"/>
                    </a:lnTo>
                    <a:lnTo>
                      <a:pt x="683" y="700"/>
                    </a:lnTo>
                    <a:lnTo>
                      <a:pt x="708" y="704"/>
                    </a:lnTo>
                    <a:lnTo>
                      <a:pt x="732" y="706"/>
                    </a:lnTo>
                    <a:lnTo>
                      <a:pt x="756" y="704"/>
                    </a:lnTo>
                    <a:lnTo>
                      <a:pt x="780" y="700"/>
                    </a:lnTo>
                    <a:lnTo>
                      <a:pt x="804" y="692"/>
                    </a:lnTo>
                    <a:lnTo>
                      <a:pt x="827" y="681"/>
                    </a:lnTo>
                    <a:lnTo>
                      <a:pt x="847" y="668"/>
                    </a:lnTo>
                    <a:lnTo>
                      <a:pt x="865" y="651"/>
                    </a:lnTo>
                    <a:lnTo>
                      <a:pt x="883" y="633"/>
                    </a:lnTo>
                    <a:lnTo>
                      <a:pt x="897" y="613"/>
                    </a:lnTo>
                    <a:lnTo>
                      <a:pt x="909" y="590"/>
                    </a:lnTo>
                    <a:lnTo>
                      <a:pt x="918" y="567"/>
                    </a:lnTo>
                    <a:lnTo>
                      <a:pt x="925" y="542"/>
                    </a:lnTo>
                    <a:lnTo>
                      <a:pt x="928" y="516"/>
                    </a:lnTo>
                    <a:lnTo>
                      <a:pt x="928" y="491"/>
                    </a:lnTo>
                    <a:lnTo>
                      <a:pt x="925" y="466"/>
                    </a:lnTo>
                    <a:lnTo>
                      <a:pt x="919" y="441"/>
                    </a:lnTo>
                    <a:lnTo>
                      <a:pt x="910" y="416"/>
                    </a:lnTo>
                    <a:lnTo>
                      <a:pt x="1056" y="353"/>
                    </a:lnTo>
                    <a:lnTo>
                      <a:pt x="1056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63" name="Freeform 827"/>
              <p:cNvSpPr>
                <a:spLocks/>
              </p:cNvSpPr>
              <p:nvPr/>
            </p:nvSpPr>
            <p:spPr bwMode="auto">
              <a:xfrm>
                <a:off x="4206" y="2804"/>
                <a:ext cx="24" cy="22"/>
              </a:xfrm>
              <a:custGeom>
                <a:avLst/>
                <a:gdLst>
                  <a:gd name="T0" fmla="*/ 0 w 168"/>
                  <a:gd name="T1" fmla="*/ 130 h 152"/>
                  <a:gd name="T2" fmla="*/ 12 w 168"/>
                  <a:gd name="T3" fmla="*/ 152 h 152"/>
                  <a:gd name="T4" fmla="*/ 168 w 168"/>
                  <a:gd name="T5" fmla="*/ 117 h 152"/>
                  <a:gd name="T6" fmla="*/ 158 w 168"/>
                  <a:gd name="T7" fmla="*/ 89 h 152"/>
                  <a:gd name="T8" fmla="*/ 123 w 168"/>
                  <a:gd name="T9" fmla="*/ 14 h 152"/>
                  <a:gd name="T10" fmla="*/ 96 w 168"/>
                  <a:gd name="T11" fmla="*/ 0 h 152"/>
                  <a:gd name="T12" fmla="*/ 0 w 168"/>
                  <a:gd name="T13" fmla="*/ 130 h 152"/>
                  <a:gd name="T14" fmla="*/ 0 w 168"/>
                  <a:gd name="T15" fmla="*/ 13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152">
                    <a:moveTo>
                      <a:pt x="0" y="130"/>
                    </a:moveTo>
                    <a:lnTo>
                      <a:pt x="12" y="152"/>
                    </a:lnTo>
                    <a:lnTo>
                      <a:pt x="168" y="117"/>
                    </a:lnTo>
                    <a:lnTo>
                      <a:pt x="158" y="89"/>
                    </a:lnTo>
                    <a:lnTo>
                      <a:pt x="123" y="14"/>
                    </a:lnTo>
                    <a:lnTo>
                      <a:pt x="96" y="0"/>
                    </a:lnTo>
                    <a:lnTo>
                      <a:pt x="0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34366" name="Group 830"/>
          <p:cNvGrpSpPr>
            <a:grpSpLocks/>
          </p:cNvGrpSpPr>
          <p:nvPr/>
        </p:nvGrpSpPr>
        <p:grpSpPr bwMode="auto">
          <a:xfrm>
            <a:off x="1752600" y="5505450"/>
            <a:ext cx="538163" cy="355600"/>
            <a:chOff x="2982" y="2697"/>
            <a:chExt cx="435" cy="320"/>
          </a:xfrm>
        </p:grpSpPr>
        <p:sp>
          <p:nvSpPr>
            <p:cNvPr id="834367" name="Freeform 831"/>
            <p:cNvSpPr>
              <a:spLocks/>
            </p:cNvSpPr>
            <p:nvPr/>
          </p:nvSpPr>
          <p:spPr bwMode="auto">
            <a:xfrm>
              <a:off x="2984" y="2702"/>
              <a:ext cx="429" cy="313"/>
            </a:xfrm>
            <a:custGeom>
              <a:avLst/>
              <a:gdLst>
                <a:gd name="T0" fmla="*/ 14 w 429"/>
                <a:gd name="T1" fmla="*/ 109 h 313"/>
                <a:gd name="T2" fmla="*/ 15 w 429"/>
                <a:gd name="T3" fmla="*/ 109 h 313"/>
                <a:gd name="T4" fmla="*/ 18 w 429"/>
                <a:gd name="T5" fmla="*/ 108 h 313"/>
                <a:gd name="T6" fmla="*/ 22 w 429"/>
                <a:gd name="T7" fmla="*/ 107 h 313"/>
                <a:gd name="T8" fmla="*/ 24 w 429"/>
                <a:gd name="T9" fmla="*/ 107 h 313"/>
                <a:gd name="T10" fmla="*/ 23 w 429"/>
                <a:gd name="T11" fmla="*/ 106 h 313"/>
                <a:gd name="T12" fmla="*/ 22 w 429"/>
                <a:gd name="T13" fmla="*/ 105 h 313"/>
                <a:gd name="T14" fmla="*/ 21 w 429"/>
                <a:gd name="T15" fmla="*/ 103 h 313"/>
                <a:gd name="T16" fmla="*/ 20 w 429"/>
                <a:gd name="T17" fmla="*/ 102 h 313"/>
                <a:gd name="T18" fmla="*/ 20 w 429"/>
                <a:gd name="T19" fmla="*/ 99 h 313"/>
                <a:gd name="T20" fmla="*/ 20 w 429"/>
                <a:gd name="T21" fmla="*/ 96 h 313"/>
                <a:gd name="T22" fmla="*/ 22 w 429"/>
                <a:gd name="T23" fmla="*/ 93 h 313"/>
                <a:gd name="T24" fmla="*/ 25 w 429"/>
                <a:gd name="T25" fmla="*/ 92 h 313"/>
                <a:gd name="T26" fmla="*/ 28 w 429"/>
                <a:gd name="T27" fmla="*/ 92 h 313"/>
                <a:gd name="T28" fmla="*/ 31 w 429"/>
                <a:gd name="T29" fmla="*/ 93 h 313"/>
                <a:gd name="T30" fmla="*/ 34 w 429"/>
                <a:gd name="T31" fmla="*/ 96 h 313"/>
                <a:gd name="T32" fmla="*/ 36 w 429"/>
                <a:gd name="T33" fmla="*/ 99 h 313"/>
                <a:gd name="T34" fmla="*/ 37 w 429"/>
                <a:gd name="T35" fmla="*/ 102 h 313"/>
                <a:gd name="T36" fmla="*/ 36 w 429"/>
                <a:gd name="T37" fmla="*/ 105 h 313"/>
                <a:gd name="T38" fmla="*/ 34 w 429"/>
                <a:gd name="T39" fmla="*/ 107 h 313"/>
                <a:gd name="T40" fmla="*/ 31 w 429"/>
                <a:gd name="T41" fmla="*/ 108 h 313"/>
                <a:gd name="T42" fmla="*/ 30 w 429"/>
                <a:gd name="T43" fmla="*/ 108 h 313"/>
                <a:gd name="T44" fmla="*/ 28 w 429"/>
                <a:gd name="T45" fmla="*/ 108 h 313"/>
                <a:gd name="T46" fmla="*/ 26 w 429"/>
                <a:gd name="T47" fmla="*/ 108 h 313"/>
                <a:gd name="T48" fmla="*/ 24 w 429"/>
                <a:gd name="T49" fmla="*/ 107 h 313"/>
                <a:gd name="T50" fmla="*/ 14 w 429"/>
                <a:gd name="T51" fmla="*/ 109 h 313"/>
                <a:gd name="T52" fmla="*/ 68 w 429"/>
                <a:gd name="T53" fmla="*/ 256 h 313"/>
                <a:gd name="T54" fmla="*/ 84 w 429"/>
                <a:gd name="T55" fmla="*/ 253 h 313"/>
                <a:gd name="T56" fmla="*/ 88 w 429"/>
                <a:gd name="T57" fmla="*/ 253 h 313"/>
                <a:gd name="T58" fmla="*/ 91 w 429"/>
                <a:gd name="T59" fmla="*/ 254 h 313"/>
                <a:gd name="T60" fmla="*/ 94 w 429"/>
                <a:gd name="T61" fmla="*/ 256 h 313"/>
                <a:gd name="T62" fmla="*/ 95 w 429"/>
                <a:gd name="T63" fmla="*/ 259 h 313"/>
                <a:gd name="T64" fmla="*/ 95 w 429"/>
                <a:gd name="T65" fmla="*/ 262 h 313"/>
                <a:gd name="T66" fmla="*/ 95 w 429"/>
                <a:gd name="T67" fmla="*/ 265 h 313"/>
                <a:gd name="T68" fmla="*/ 93 w 429"/>
                <a:gd name="T69" fmla="*/ 267 h 313"/>
                <a:gd name="T70" fmla="*/ 90 w 429"/>
                <a:gd name="T71" fmla="*/ 268 h 313"/>
                <a:gd name="T72" fmla="*/ 87 w 429"/>
                <a:gd name="T73" fmla="*/ 268 h 313"/>
                <a:gd name="T74" fmla="*/ 84 w 429"/>
                <a:gd name="T75" fmla="*/ 267 h 313"/>
                <a:gd name="T76" fmla="*/ 81 w 429"/>
                <a:gd name="T77" fmla="*/ 265 h 313"/>
                <a:gd name="T78" fmla="*/ 79 w 429"/>
                <a:gd name="T79" fmla="*/ 262 h 313"/>
                <a:gd name="T80" fmla="*/ 79 w 429"/>
                <a:gd name="T81" fmla="*/ 259 h 313"/>
                <a:gd name="T82" fmla="*/ 79 w 429"/>
                <a:gd name="T83" fmla="*/ 256 h 313"/>
                <a:gd name="T84" fmla="*/ 81 w 429"/>
                <a:gd name="T85" fmla="*/ 254 h 313"/>
                <a:gd name="T86" fmla="*/ 84 w 429"/>
                <a:gd name="T87" fmla="*/ 253 h 313"/>
                <a:gd name="T88" fmla="*/ 81 w 429"/>
                <a:gd name="T89" fmla="*/ 253 h 313"/>
                <a:gd name="T90" fmla="*/ 75 w 429"/>
                <a:gd name="T91" fmla="*/ 255 h 313"/>
                <a:gd name="T92" fmla="*/ 70 w 429"/>
                <a:gd name="T93" fmla="*/ 256 h 313"/>
                <a:gd name="T94" fmla="*/ 68 w 429"/>
                <a:gd name="T95" fmla="*/ 256 h 313"/>
                <a:gd name="T96" fmla="*/ 88 w 429"/>
                <a:gd name="T97" fmla="*/ 313 h 313"/>
                <a:gd name="T98" fmla="*/ 429 w 429"/>
                <a:gd name="T99" fmla="*/ 246 h 313"/>
                <a:gd name="T100" fmla="*/ 336 w 429"/>
                <a:gd name="T101" fmla="*/ 0 h 313"/>
                <a:gd name="T102" fmla="*/ 0 w 429"/>
                <a:gd name="T103" fmla="*/ 64 h 313"/>
                <a:gd name="T104" fmla="*/ 14 w 429"/>
                <a:gd name="T105" fmla="*/ 10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9" h="313">
                  <a:moveTo>
                    <a:pt x="14" y="109"/>
                  </a:moveTo>
                  <a:lnTo>
                    <a:pt x="15" y="109"/>
                  </a:lnTo>
                  <a:lnTo>
                    <a:pt x="18" y="108"/>
                  </a:lnTo>
                  <a:lnTo>
                    <a:pt x="22" y="107"/>
                  </a:lnTo>
                  <a:lnTo>
                    <a:pt x="24" y="107"/>
                  </a:lnTo>
                  <a:lnTo>
                    <a:pt x="23" y="106"/>
                  </a:lnTo>
                  <a:lnTo>
                    <a:pt x="22" y="105"/>
                  </a:lnTo>
                  <a:lnTo>
                    <a:pt x="21" y="103"/>
                  </a:lnTo>
                  <a:lnTo>
                    <a:pt x="20" y="102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2" y="93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31" y="93"/>
                  </a:lnTo>
                  <a:lnTo>
                    <a:pt x="34" y="96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08"/>
                  </a:lnTo>
                  <a:lnTo>
                    <a:pt x="30" y="108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4" y="107"/>
                  </a:lnTo>
                  <a:lnTo>
                    <a:pt x="14" y="109"/>
                  </a:lnTo>
                  <a:lnTo>
                    <a:pt x="68" y="256"/>
                  </a:lnTo>
                  <a:lnTo>
                    <a:pt x="84" y="253"/>
                  </a:lnTo>
                  <a:lnTo>
                    <a:pt x="88" y="253"/>
                  </a:lnTo>
                  <a:lnTo>
                    <a:pt x="91" y="254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2"/>
                  </a:lnTo>
                  <a:lnTo>
                    <a:pt x="95" y="265"/>
                  </a:lnTo>
                  <a:lnTo>
                    <a:pt x="93" y="267"/>
                  </a:lnTo>
                  <a:lnTo>
                    <a:pt x="90" y="268"/>
                  </a:lnTo>
                  <a:lnTo>
                    <a:pt x="87" y="268"/>
                  </a:lnTo>
                  <a:lnTo>
                    <a:pt x="84" y="267"/>
                  </a:lnTo>
                  <a:lnTo>
                    <a:pt x="81" y="265"/>
                  </a:lnTo>
                  <a:lnTo>
                    <a:pt x="79" y="262"/>
                  </a:lnTo>
                  <a:lnTo>
                    <a:pt x="79" y="259"/>
                  </a:lnTo>
                  <a:lnTo>
                    <a:pt x="79" y="256"/>
                  </a:lnTo>
                  <a:lnTo>
                    <a:pt x="81" y="254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75" y="255"/>
                  </a:lnTo>
                  <a:lnTo>
                    <a:pt x="70" y="256"/>
                  </a:lnTo>
                  <a:lnTo>
                    <a:pt x="68" y="256"/>
                  </a:lnTo>
                  <a:lnTo>
                    <a:pt x="88" y="313"/>
                  </a:lnTo>
                  <a:lnTo>
                    <a:pt x="429" y="246"/>
                  </a:lnTo>
                  <a:lnTo>
                    <a:pt x="336" y="0"/>
                  </a:lnTo>
                  <a:lnTo>
                    <a:pt x="0" y="64"/>
                  </a:lnTo>
                  <a:lnTo>
                    <a:pt x="1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68" name="Freeform 832"/>
            <p:cNvSpPr>
              <a:spLocks/>
            </p:cNvSpPr>
            <p:nvPr/>
          </p:nvSpPr>
          <p:spPr bwMode="auto">
            <a:xfrm>
              <a:off x="3052" y="2952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69" name="Freeform 833"/>
            <p:cNvSpPr>
              <a:spLocks/>
            </p:cNvSpPr>
            <p:nvPr/>
          </p:nvSpPr>
          <p:spPr bwMode="auto">
            <a:xfrm>
              <a:off x="3068" y="2952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0" name="Freeform 834"/>
            <p:cNvSpPr>
              <a:spLocks/>
            </p:cNvSpPr>
            <p:nvPr/>
          </p:nvSpPr>
          <p:spPr bwMode="auto">
            <a:xfrm>
              <a:off x="3074" y="2960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1" name="Freeform 835"/>
            <p:cNvSpPr>
              <a:spLocks/>
            </p:cNvSpPr>
            <p:nvPr/>
          </p:nvSpPr>
          <p:spPr bwMode="auto">
            <a:xfrm>
              <a:off x="3061" y="2963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2" name="Freeform 836"/>
            <p:cNvSpPr>
              <a:spLocks/>
            </p:cNvSpPr>
            <p:nvPr/>
          </p:nvSpPr>
          <p:spPr bwMode="auto">
            <a:xfrm>
              <a:off x="3061" y="2952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3" name="Freeform 837"/>
            <p:cNvSpPr>
              <a:spLocks/>
            </p:cNvSpPr>
            <p:nvPr/>
          </p:nvSpPr>
          <p:spPr bwMode="auto">
            <a:xfrm>
              <a:off x="3049" y="2952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4" name="Freeform 838"/>
            <p:cNvSpPr>
              <a:spLocks/>
            </p:cNvSpPr>
            <p:nvPr/>
          </p:nvSpPr>
          <p:spPr bwMode="auto">
            <a:xfrm>
              <a:off x="3073" y="2945"/>
              <a:ext cx="344" cy="72"/>
            </a:xfrm>
            <a:custGeom>
              <a:avLst/>
              <a:gdLst>
                <a:gd name="T0" fmla="*/ 677 w 689"/>
                <a:gd name="T1" fmla="*/ 6 h 144"/>
                <a:gd name="T2" fmla="*/ 682 w 689"/>
                <a:gd name="T3" fmla="*/ 0 h 144"/>
                <a:gd name="T4" fmla="*/ 0 w 689"/>
                <a:gd name="T5" fmla="*/ 135 h 144"/>
                <a:gd name="T6" fmla="*/ 0 w 689"/>
                <a:gd name="T7" fmla="*/ 144 h 144"/>
                <a:gd name="T8" fmla="*/ 682 w 689"/>
                <a:gd name="T9" fmla="*/ 9 h 144"/>
                <a:gd name="T10" fmla="*/ 686 w 689"/>
                <a:gd name="T11" fmla="*/ 3 h 144"/>
                <a:gd name="T12" fmla="*/ 682 w 689"/>
                <a:gd name="T13" fmla="*/ 9 h 144"/>
                <a:gd name="T14" fmla="*/ 689 w 689"/>
                <a:gd name="T15" fmla="*/ 8 h 144"/>
                <a:gd name="T16" fmla="*/ 686 w 689"/>
                <a:gd name="T17" fmla="*/ 3 h 144"/>
                <a:gd name="T18" fmla="*/ 677 w 689"/>
                <a:gd name="T19" fmla="*/ 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9" h="144">
                  <a:moveTo>
                    <a:pt x="677" y="6"/>
                  </a:moveTo>
                  <a:lnTo>
                    <a:pt x="682" y="0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682" y="9"/>
                  </a:lnTo>
                  <a:lnTo>
                    <a:pt x="686" y="3"/>
                  </a:lnTo>
                  <a:lnTo>
                    <a:pt x="682" y="9"/>
                  </a:lnTo>
                  <a:lnTo>
                    <a:pt x="689" y="8"/>
                  </a:lnTo>
                  <a:lnTo>
                    <a:pt x="686" y="3"/>
                  </a:lnTo>
                  <a:lnTo>
                    <a:pt x="67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5" name="Freeform 839"/>
            <p:cNvSpPr>
              <a:spLocks/>
            </p:cNvSpPr>
            <p:nvPr/>
          </p:nvSpPr>
          <p:spPr bwMode="auto">
            <a:xfrm>
              <a:off x="3024" y="2784"/>
              <a:ext cx="90" cy="224"/>
            </a:xfrm>
            <a:custGeom>
              <a:avLst/>
              <a:gdLst>
                <a:gd name="T0" fmla="*/ 314 w 318"/>
                <a:gd name="T1" fmla="*/ 840 h 841"/>
                <a:gd name="T2" fmla="*/ 318 w 318"/>
                <a:gd name="T3" fmla="*/ 839 h 841"/>
                <a:gd name="T4" fmla="*/ 10 w 318"/>
                <a:gd name="T5" fmla="*/ 0 h 841"/>
                <a:gd name="T6" fmla="*/ 0 w 318"/>
                <a:gd name="T7" fmla="*/ 3 h 841"/>
                <a:gd name="T8" fmla="*/ 309 w 318"/>
                <a:gd name="T9" fmla="*/ 841 h 841"/>
                <a:gd name="T10" fmla="*/ 314 w 318"/>
                <a:gd name="T11" fmla="*/ 84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8" h="841">
                  <a:moveTo>
                    <a:pt x="314" y="840"/>
                  </a:moveTo>
                  <a:lnTo>
                    <a:pt x="318" y="839"/>
                  </a:lnTo>
                  <a:lnTo>
                    <a:pt x="10" y="0"/>
                  </a:lnTo>
                  <a:lnTo>
                    <a:pt x="0" y="3"/>
                  </a:lnTo>
                  <a:lnTo>
                    <a:pt x="309" y="841"/>
                  </a:lnTo>
                  <a:lnTo>
                    <a:pt x="314" y="8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6" name="Freeform 840"/>
            <p:cNvSpPr>
              <a:spLocks/>
            </p:cNvSpPr>
            <p:nvPr/>
          </p:nvSpPr>
          <p:spPr bwMode="auto">
            <a:xfrm>
              <a:off x="3052" y="2956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7" name="Freeform 841"/>
            <p:cNvSpPr>
              <a:spLocks/>
            </p:cNvSpPr>
            <p:nvPr/>
          </p:nvSpPr>
          <p:spPr bwMode="auto">
            <a:xfrm>
              <a:off x="3052" y="2954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8" name="Freeform 842"/>
            <p:cNvSpPr>
              <a:spLocks/>
            </p:cNvSpPr>
            <p:nvPr/>
          </p:nvSpPr>
          <p:spPr bwMode="auto">
            <a:xfrm>
              <a:off x="2990" y="2721"/>
              <a:ext cx="340" cy="71"/>
            </a:xfrm>
            <a:custGeom>
              <a:avLst/>
              <a:gdLst>
                <a:gd name="T0" fmla="*/ 0 w 682"/>
                <a:gd name="T1" fmla="*/ 138 h 142"/>
                <a:gd name="T2" fmla="*/ 0 w 682"/>
                <a:gd name="T3" fmla="*/ 142 h 142"/>
                <a:gd name="T4" fmla="*/ 682 w 682"/>
                <a:gd name="T5" fmla="*/ 9 h 142"/>
                <a:gd name="T6" fmla="*/ 682 w 682"/>
                <a:gd name="T7" fmla="*/ 0 h 142"/>
                <a:gd name="T8" fmla="*/ 0 w 682"/>
                <a:gd name="T9" fmla="*/ 133 h 142"/>
                <a:gd name="T10" fmla="*/ 0 w 682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2">
                  <a:moveTo>
                    <a:pt x="0" y="138"/>
                  </a:moveTo>
                  <a:lnTo>
                    <a:pt x="0" y="142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79" name="Freeform 843"/>
            <p:cNvSpPr>
              <a:spLocks/>
            </p:cNvSpPr>
            <p:nvPr/>
          </p:nvSpPr>
          <p:spPr bwMode="auto">
            <a:xfrm>
              <a:off x="3024" y="2742"/>
              <a:ext cx="315" cy="66"/>
            </a:xfrm>
            <a:custGeom>
              <a:avLst/>
              <a:gdLst>
                <a:gd name="T0" fmla="*/ 0 w 630"/>
                <a:gd name="T1" fmla="*/ 127 h 131"/>
                <a:gd name="T2" fmla="*/ 0 w 630"/>
                <a:gd name="T3" fmla="*/ 131 h 131"/>
                <a:gd name="T4" fmla="*/ 630 w 630"/>
                <a:gd name="T5" fmla="*/ 9 h 131"/>
                <a:gd name="T6" fmla="*/ 630 w 630"/>
                <a:gd name="T7" fmla="*/ 0 h 131"/>
                <a:gd name="T8" fmla="*/ 0 w 630"/>
                <a:gd name="T9" fmla="*/ 122 h 131"/>
                <a:gd name="T10" fmla="*/ 0 w 630"/>
                <a:gd name="T1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0" h="131">
                  <a:moveTo>
                    <a:pt x="0" y="127"/>
                  </a:moveTo>
                  <a:lnTo>
                    <a:pt x="0" y="131"/>
                  </a:lnTo>
                  <a:lnTo>
                    <a:pt x="630" y="9"/>
                  </a:lnTo>
                  <a:lnTo>
                    <a:pt x="630" y="0"/>
                  </a:lnTo>
                  <a:lnTo>
                    <a:pt x="0" y="12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0" name="Freeform 844"/>
            <p:cNvSpPr>
              <a:spLocks/>
            </p:cNvSpPr>
            <p:nvPr/>
          </p:nvSpPr>
          <p:spPr bwMode="auto">
            <a:xfrm>
              <a:off x="3005" y="2763"/>
              <a:ext cx="341" cy="71"/>
            </a:xfrm>
            <a:custGeom>
              <a:avLst/>
              <a:gdLst>
                <a:gd name="T0" fmla="*/ 0 w 681"/>
                <a:gd name="T1" fmla="*/ 138 h 142"/>
                <a:gd name="T2" fmla="*/ 0 w 681"/>
                <a:gd name="T3" fmla="*/ 142 h 142"/>
                <a:gd name="T4" fmla="*/ 681 w 681"/>
                <a:gd name="T5" fmla="*/ 9 h 142"/>
                <a:gd name="T6" fmla="*/ 681 w 681"/>
                <a:gd name="T7" fmla="*/ 0 h 142"/>
                <a:gd name="T8" fmla="*/ 0 w 681"/>
                <a:gd name="T9" fmla="*/ 133 h 142"/>
                <a:gd name="T10" fmla="*/ 0 w 681"/>
                <a:gd name="T11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2">
                  <a:moveTo>
                    <a:pt x="0" y="138"/>
                  </a:moveTo>
                  <a:lnTo>
                    <a:pt x="0" y="142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1" name="Freeform 845"/>
            <p:cNvSpPr>
              <a:spLocks/>
            </p:cNvSpPr>
            <p:nvPr/>
          </p:nvSpPr>
          <p:spPr bwMode="auto">
            <a:xfrm>
              <a:off x="3013" y="2784"/>
              <a:ext cx="341" cy="71"/>
            </a:xfrm>
            <a:custGeom>
              <a:avLst/>
              <a:gdLst>
                <a:gd name="T0" fmla="*/ 0 w 682"/>
                <a:gd name="T1" fmla="*/ 138 h 143"/>
                <a:gd name="T2" fmla="*/ 0 w 682"/>
                <a:gd name="T3" fmla="*/ 143 h 143"/>
                <a:gd name="T4" fmla="*/ 682 w 682"/>
                <a:gd name="T5" fmla="*/ 9 h 143"/>
                <a:gd name="T6" fmla="*/ 682 w 682"/>
                <a:gd name="T7" fmla="*/ 0 h 143"/>
                <a:gd name="T8" fmla="*/ 0 w 682"/>
                <a:gd name="T9" fmla="*/ 134 h 143"/>
                <a:gd name="T10" fmla="*/ 0 w 682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2" h="143">
                  <a:moveTo>
                    <a:pt x="0" y="138"/>
                  </a:moveTo>
                  <a:lnTo>
                    <a:pt x="0" y="143"/>
                  </a:lnTo>
                  <a:lnTo>
                    <a:pt x="682" y="9"/>
                  </a:lnTo>
                  <a:lnTo>
                    <a:pt x="682" y="0"/>
                  </a:lnTo>
                  <a:lnTo>
                    <a:pt x="0" y="13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2" name="Freeform 846"/>
            <p:cNvSpPr>
              <a:spLocks/>
            </p:cNvSpPr>
            <p:nvPr/>
          </p:nvSpPr>
          <p:spPr bwMode="auto">
            <a:xfrm>
              <a:off x="3021" y="2804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3" name="Freeform 847"/>
            <p:cNvSpPr>
              <a:spLocks/>
            </p:cNvSpPr>
            <p:nvPr/>
          </p:nvSpPr>
          <p:spPr bwMode="auto">
            <a:xfrm>
              <a:off x="3028" y="2825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4" name="Freeform 848"/>
            <p:cNvSpPr>
              <a:spLocks/>
            </p:cNvSpPr>
            <p:nvPr/>
          </p:nvSpPr>
          <p:spPr bwMode="auto">
            <a:xfrm>
              <a:off x="3036" y="2846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4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5" name="Freeform 849"/>
            <p:cNvSpPr>
              <a:spLocks/>
            </p:cNvSpPr>
            <p:nvPr/>
          </p:nvSpPr>
          <p:spPr bwMode="auto">
            <a:xfrm>
              <a:off x="3044" y="2867"/>
              <a:ext cx="341" cy="72"/>
            </a:xfrm>
            <a:custGeom>
              <a:avLst/>
              <a:gdLst>
                <a:gd name="T0" fmla="*/ 0 w 681"/>
                <a:gd name="T1" fmla="*/ 139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39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6" name="Freeform 850"/>
            <p:cNvSpPr>
              <a:spLocks/>
            </p:cNvSpPr>
            <p:nvPr/>
          </p:nvSpPr>
          <p:spPr bwMode="auto">
            <a:xfrm>
              <a:off x="3075" y="2888"/>
              <a:ext cx="317" cy="67"/>
            </a:xfrm>
            <a:custGeom>
              <a:avLst/>
              <a:gdLst>
                <a:gd name="T0" fmla="*/ 633 w 633"/>
                <a:gd name="T1" fmla="*/ 4 h 133"/>
                <a:gd name="T2" fmla="*/ 633 w 633"/>
                <a:gd name="T3" fmla="*/ 0 h 133"/>
                <a:gd name="T4" fmla="*/ 0 w 633"/>
                <a:gd name="T5" fmla="*/ 124 h 133"/>
                <a:gd name="T6" fmla="*/ 0 w 633"/>
                <a:gd name="T7" fmla="*/ 133 h 133"/>
                <a:gd name="T8" fmla="*/ 633 w 633"/>
                <a:gd name="T9" fmla="*/ 9 h 133"/>
                <a:gd name="T10" fmla="*/ 633 w 633"/>
                <a:gd name="T11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3" h="133">
                  <a:moveTo>
                    <a:pt x="633" y="4"/>
                  </a:moveTo>
                  <a:lnTo>
                    <a:pt x="633" y="0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633" y="9"/>
                  </a:lnTo>
                  <a:lnTo>
                    <a:pt x="633" y="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7" name="Freeform 851"/>
            <p:cNvSpPr>
              <a:spLocks/>
            </p:cNvSpPr>
            <p:nvPr/>
          </p:nvSpPr>
          <p:spPr bwMode="auto">
            <a:xfrm>
              <a:off x="3059" y="2909"/>
              <a:ext cx="341" cy="72"/>
            </a:xfrm>
            <a:custGeom>
              <a:avLst/>
              <a:gdLst>
                <a:gd name="T0" fmla="*/ 0 w 681"/>
                <a:gd name="T1" fmla="*/ 140 h 144"/>
                <a:gd name="T2" fmla="*/ 0 w 681"/>
                <a:gd name="T3" fmla="*/ 144 h 144"/>
                <a:gd name="T4" fmla="*/ 681 w 681"/>
                <a:gd name="T5" fmla="*/ 9 h 144"/>
                <a:gd name="T6" fmla="*/ 681 w 681"/>
                <a:gd name="T7" fmla="*/ 0 h 144"/>
                <a:gd name="T8" fmla="*/ 0 w 681"/>
                <a:gd name="T9" fmla="*/ 135 h 144"/>
                <a:gd name="T10" fmla="*/ 0 w 681"/>
                <a:gd name="T11" fmla="*/ 1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4">
                  <a:moveTo>
                    <a:pt x="0" y="140"/>
                  </a:moveTo>
                  <a:lnTo>
                    <a:pt x="0" y="144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8" name="Freeform 852"/>
            <p:cNvSpPr>
              <a:spLocks/>
            </p:cNvSpPr>
            <p:nvPr/>
          </p:nvSpPr>
          <p:spPr bwMode="auto">
            <a:xfrm>
              <a:off x="3067" y="2930"/>
              <a:ext cx="341" cy="72"/>
            </a:xfrm>
            <a:custGeom>
              <a:avLst/>
              <a:gdLst>
                <a:gd name="T0" fmla="*/ 0 w 681"/>
                <a:gd name="T1" fmla="*/ 138 h 143"/>
                <a:gd name="T2" fmla="*/ 0 w 681"/>
                <a:gd name="T3" fmla="*/ 143 h 143"/>
                <a:gd name="T4" fmla="*/ 681 w 681"/>
                <a:gd name="T5" fmla="*/ 9 h 143"/>
                <a:gd name="T6" fmla="*/ 681 w 681"/>
                <a:gd name="T7" fmla="*/ 0 h 143"/>
                <a:gd name="T8" fmla="*/ 0 w 681"/>
                <a:gd name="T9" fmla="*/ 133 h 143"/>
                <a:gd name="T10" fmla="*/ 0 w 681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1" h="143">
                  <a:moveTo>
                    <a:pt x="0" y="138"/>
                  </a:moveTo>
                  <a:lnTo>
                    <a:pt x="0" y="143"/>
                  </a:lnTo>
                  <a:lnTo>
                    <a:pt x="681" y="9"/>
                  </a:lnTo>
                  <a:lnTo>
                    <a:pt x="681" y="0"/>
                  </a:lnTo>
                  <a:lnTo>
                    <a:pt x="0" y="13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89" name="Line 853"/>
            <p:cNvSpPr>
              <a:spLocks noChangeShapeType="1"/>
            </p:cNvSpPr>
            <p:nvPr/>
          </p:nvSpPr>
          <p:spPr bwMode="auto">
            <a:xfrm flipH="1" flipV="1">
              <a:off x="3319" y="2698"/>
              <a:ext cx="95" cy="2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390" name="Line 854"/>
            <p:cNvSpPr>
              <a:spLocks noChangeShapeType="1"/>
            </p:cNvSpPr>
            <p:nvPr/>
          </p:nvSpPr>
          <p:spPr bwMode="auto">
            <a:xfrm>
              <a:off x="2982" y="2765"/>
              <a:ext cx="89" cy="249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391" name="Freeform 855"/>
            <p:cNvSpPr>
              <a:spLocks/>
            </p:cNvSpPr>
            <p:nvPr/>
          </p:nvSpPr>
          <p:spPr bwMode="auto">
            <a:xfrm>
              <a:off x="2992" y="2791"/>
              <a:ext cx="17" cy="8"/>
            </a:xfrm>
            <a:custGeom>
              <a:avLst/>
              <a:gdLst>
                <a:gd name="T0" fmla="*/ 32 w 34"/>
                <a:gd name="T1" fmla="*/ 0 h 16"/>
                <a:gd name="T2" fmla="*/ 33 w 34"/>
                <a:gd name="T3" fmla="*/ 0 h 16"/>
                <a:gd name="T4" fmla="*/ 0 w 34"/>
                <a:gd name="T5" fmla="*/ 7 h 16"/>
                <a:gd name="T6" fmla="*/ 0 w 34"/>
                <a:gd name="T7" fmla="*/ 16 h 16"/>
                <a:gd name="T8" fmla="*/ 33 w 34"/>
                <a:gd name="T9" fmla="*/ 9 h 16"/>
                <a:gd name="T10" fmla="*/ 34 w 34"/>
                <a:gd name="T11" fmla="*/ 9 h 16"/>
                <a:gd name="T12" fmla="*/ 32 w 3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6">
                  <a:moveTo>
                    <a:pt x="32" y="0"/>
                  </a:moveTo>
                  <a:lnTo>
                    <a:pt x="33" y="0"/>
                  </a:lnTo>
                  <a:lnTo>
                    <a:pt x="0" y="7"/>
                  </a:lnTo>
                  <a:lnTo>
                    <a:pt x="0" y="16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92" name="Freeform 856"/>
            <p:cNvSpPr>
              <a:spLocks/>
            </p:cNvSpPr>
            <p:nvPr/>
          </p:nvSpPr>
          <p:spPr bwMode="auto">
            <a:xfrm>
              <a:off x="3008" y="2791"/>
              <a:ext cx="14" cy="10"/>
            </a:xfrm>
            <a:custGeom>
              <a:avLst/>
              <a:gdLst>
                <a:gd name="T0" fmla="*/ 28 w 28"/>
                <a:gd name="T1" fmla="*/ 16 h 18"/>
                <a:gd name="T2" fmla="*/ 28 w 28"/>
                <a:gd name="T3" fmla="*/ 16 h 18"/>
                <a:gd name="T4" fmla="*/ 23 w 28"/>
                <a:gd name="T5" fmla="*/ 9 h 18"/>
                <a:gd name="T6" fmla="*/ 16 w 28"/>
                <a:gd name="T7" fmla="*/ 3 h 18"/>
                <a:gd name="T8" fmla="*/ 8 w 28"/>
                <a:gd name="T9" fmla="*/ 0 h 18"/>
                <a:gd name="T10" fmla="*/ 0 w 28"/>
                <a:gd name="T11" fmla="*/ 0 h 18"/>
                <a:gd name="T12" fmla="*/ 2 w 28"/>
                <a:gd name="T13" fmla="*/ 9 h 18"/>
                <a:gd name="T14" fmla="*/ 8 w 28"/>
                <a:gd name="T15" fmla="*/ 9 h 18"/>
                <a:gd name="T16" fmla="*/ 12 w 28"/>
                <a:gd name="T17" fmla="*/ 10 h 18"/>
                <a:gd name="T18" fmla="*/ 16 w 28"/>
                <a:gd name="T19" fmla="*/ 13 h 18"/>
                <a:gd name="T20" fmla="*/ 18 w 28"/>
                <a:gd name="T21" fmla="*/ 18 h 18"/>
                <a:gd name="T22" fmla="*/ 18 w 28"/>
                <a:gd name="T23" fmla="*/ 18 h 18"/>
                <a:gd name="T24" fmla="*/ 28 w 28"/>
                <a:gd name="T2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8">
                  <a:moveTo>
                    <a:pt x="28" y="16"/>
                  </a:moveTo>
                  <a:lnTo>
                    <a:pt x="28" y="16"/>
                  </a:lnTo>
                  <a:lnTo>
                    <a:pt x="23" y="9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8" y="9"/>
                  </a:lnTo>
                  <a:lnTo>
                    <a:pt x="12" y="10"/>
                  </a:lnTo>
                  <a:lnTo>
                    <a:pt x="16" y="13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93" name="Freeform 857"/>
            <p:cNvSpPr>
              <a:spLocks/>
            </p:cNvSpPr>
            <p:nvPr/>
          </p:nvSpPr>
          <p:spPr bwMode="auto">
            <a:xfrm>
              <a:off x="3014" y="2799"/>
              <a:ext cx="8" cy="12"/>
            </a:xfrm>
            <a:custGeom>
              <a:avLst/>
              <a:gdLst>
                <a:gd name="T0" fmla="*/ 2 w 16"/>
                <a:gd name="T1" fmla="*/ 24 h 24"/>
                <a:gd name="T2" fmla="*/ 1 w 16"/>
                <a:gd name="T3" fmla="*/ 24 h 24"/>
                <a:gd name="T4" fmla="*/ 9 w 16"/>
                <a:gd name="T5" fmla="*/ 20 h 24"/>
                <a:gd name="T6" fmla="*/ 14 w 16"/>
                <a:gd name="T7" fmla="*/ 14 h 24"/>
                <a:gd name="T8" fmla="*/ 16 w 16"/>
                <a:gd name="T9" fmla="*/ 7 h 24"/>
                <a:gd name="T10" fmla="*/ 16 w 16"/>
                <a:gd name="T11" fmla="*/ 0 h 24"/>
                <a:gd name="T12" fmla="*/ 6 w 16"/>
                <a:gd name="T13" fmla="*/ 2 h 24"/>
                <a:gd name="T14" fmla="*/ 6 w 16"/>
                <a:gd name="T15" fmla="*/ 7 h 24"/>
                <a:gd name="T16" fmla="*/ 5 w 16"/>
                <a:gd name="T17" fmla="*/ 11 h 24"/>
                <a:gd name="T18" fmla="*/ 4 w 16"/>
                <a:gd name="T19" fmla="*/ 14 h 24"/>
                <a:gd name="T20" fmla="*/ 1 w 16"/>
                <a:gd name="T21" fmla="*/ 15 h 24"/>
                <a:gd name="T22" fmla="*/ 0 w 16"/>
                <a:gd name="T23" fmla="*/ 15 h 24"/>
                <a:gd name="T24" fmla="*/ 2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2" y="24"/>
                  </a:moveTo>
                  <a:lnTo>
                    <a:pt x="1" y="24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6" y="2"/>
                  </a:lnTo>
                  <a:lnTo>
                    <a:pt x="6" y="7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94" name="Freeform 858"/>
            <p:cNvSpPr>
              <a:spLocks/>
            </p:cNvSpPr>
            <p:nvPr/>
          </p:nvSpPr>
          <p:spPr bwMode="auto">
            <a:xfrm>
              <a:off x="3001" y="2802"/>
              <a:ext cx="14" cy="9"/>
            </a:xfrm>
            <a:custGeom>
              <a:avLst/>
              <a:gdLst>
                <a:gd name="T0" fmla="*/ 0 w 28"/>
                <a:gd name="T1" fmla="*/ 3 h 19"/>
                <a:gd name="T2" fmla="*/ 0 w 28"/>
                <a:gd name="T3" fmla="*/ 3 h 19"/>
                <a:gd name="T4" fmla="*/ 5 w 28"/>
                <a:gd name="T5" fmla="*/ 10 h 19"/>
                <a:gd name="T6" fmla="*/ 12 w 28"/>
                <a:gd name="T7" fmla="*/ 15 h 19"/>
                <a:gd name="T8" fmla="*/ 20 w 28"/>
                <a:gd name="T9" fmla="*/ 19 h 19"/>
                <a:gd name="T10" fmla="*/ 28 w 28"/>
                <a:gd name="T11" fmla="*/ 19 h 19"/>
                <a:gd name="T12" fmla="*/ 26 w 28"/>
                <a:gd name="T13" fmla="*/ 10 h 19"/>
                <a:gd name="T14" fmla="*/ 20 w 28"/>
                <a:gd name="T15" fmla="*/ 10 h 19"/>
                <a:gd name="T16" fmla="*/ 16 w 28"/>
                <a:gd name="T17" fmla="*/ 9 h 19"/>
                <a:gd name="T18" fmla="*/ 12 w 28"/>
                <a:gd name="T19" fmla="*/ 5 h 19"/>
                <a:gd name="T20" fmla="*/ 9 w 28"/>
                <a:gd name="T21" fmla="*/ 0 h 19"/>
                <a:gd name="T22" fmla="*/ 9 w 28"/>
                <a:gd name="T23" fmla="*/ 0 h 19"/>
                <a:gd name="T24" fmla="*/ 0 w 28"/>
                <a:gd name="T2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9">
                  <a:moveTo>
                    <a:pt x="0" y="3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15"/>
                  </a:lnTo>
                  <a:lnTo>
                    <a:pt x="20" y="19"/>
                  </a:lnTo>
                  <a:lnTo>
                    <a:pt x="28" y="1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95" name="Freeform 859"/>
            <p:cNvSpPr>
              <a:spLocks/>
            </p:cNvSpPr>
            <p:nvPr/>
          </p:nvSpPr>
          <p:spPr bwMode="auto">
            <a:xfrm>
              <a:off x="3001" y="2791"/>
              <a:ext cx="8" cy="12"/>
            </a:xfrm>
            <a:custGeom>
              <a:avLst/>
              <a:gdLst>
                <a:gd name="T0" fmla="*/ 17 w 17"/>
                <a:gd name="T1" fmla="*/ 9 h 24"/>
                <a:gd name="T2" fmla="*/ 16 w 17"/>
                <a:gd name="T3" fmla="*/ 0 h 24"/>
                <a:gd name="T4" fmla="*/ 8 w 17"/>
                <a:gd name="T5" fmla="*/ 3 h 24"/>
                <a:gd name="T6" fmla="*/ 2 w 17"/>
                <a:gd name="T7" fmla="*/ 9 h 24"/>
                <a:gd name="T8" fmla="*/ 0 w 17"/>
                <a:gd name="T9" fmla="*/ 17 h 24"/>
                <a:gd name="T10" fmla="*/ 1 w 17"/>
                <a:gd name="T11" fmla="*/ 24 h 24"/>
                <a:gd name="T12" fmla="*/ 10 w 17"/>
                <a:gd name="T13" fmla="*/ 21 h 24"/>
                <a:gd name="T14" fmla="*/ 9 w 17"/>
                <a:gd name="T15" fmla="*/ 17 h 24"/>
                <a:gd name="T16" fmla="*/ 9 w 17"/>
                <a:gd name="T17" fmla="*/ 13 h 24"/>
                <a:gd name="T18" fmla="*/ 13 w 17"/>
                <a:gd name="T19" fmla="*/ 10 h 24"/>
                <a:gd name="T20" fmla="*/ 16 w 17"/>
                <a:gd name="T21" fmla="*/ 9 h 24"/>
                <a:gd name="T22" fmla="*/ 15 w 17"/>
                <a:gd name="T23" fmla="*/ 0 h 24"/>
                <a:gd name="T24" fmla="*/ 17 w 17"/>
                <a:gd name="T2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4">
                  <a:moveTo>
                    <a:pt x="17" y="9"/>
                  </a:moveTo>
                  <a:lnTo>
                    <a:pt x="16" y="0"/>
                  </a:lnTo>
                  <a:lnTo>
                    <a:pt x="8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10" y="21"/>
                  </a:lnTo>
                  <a:lnTo>
                    <a:pt x="9" y="17"/>
                  </a:lnTo>
                  <a:lnTo>
                    <a:pt x="9" y="13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96" name="Freeform 860"/>
            <p:cNvSpPr>
              <a:spLocks/>
            </p:cNvSpPr>
            <p:nvPr/>
          </p:nvSpPr>
          <p:spPr bwMode="auto">
            <a:xfrm>
              <a:off x="2989" y="2791"/>
              <a:ext cx="20" cy="8"/>
            </a:xfrm>
            <a:custGeom>
              <a:avLst/>
              <a:gdLst>
                <a:gd name="T0" fmla="*/ 10 w 40"/>
                <a:gd name="T1" fmla="*/ 10 h 16"/>
                <a:gd name="T2" fmla="*/ 6 w 40"/>
                <a:gd name="T3" fmla="*/ 16 h 16"/>
                <a:gd name="T4" fmla="*/ 12 w 40"/>
                <a:gd name="T5" fmla="*/ 15 h 16"/>
                <a:gd name="T6" fmla="*/ 21 w 40"/>
                <a:gd name="T7" fmla="*/ 12 h 16"/>
                <a:gd name="T8" fmla="*/ 32 w 40"/>
                <a:gd name="T9" fmla="*/ 10 h 16"/>
                <a:gd name="T10" fmla="*/ 40 w 40"/>
                <a:gd name="T11" fmla="*/ 9 h 16"/>
                <a:gd name="T12" fmla="*/ 38 w 40"/>
                <a:gd name="T13" fmla="*/ 0 h 16"/>
                <a:gd name="T14" fmla="*/ 32 w 40"/>
                <a:gd name="T15" fmla="*/ 1 h 16"/>
                <a:gd name="T16" fmla="*/ 21 w 40"/>
                <a:gd name="T17" fmla="*/ 3 h 16"/>
                <a:gd name="T18" fmla="*/ 9 w 40"/>
                <a:gd name="T19" fmla="*/ 5 h 16"/>
                <a:gd name="T20" fmla="*/ 6 w 40"/>
                <a:gd name="T21" fmla="*/ 7 h 16"/>
                <a:gd name="T22" fmla="*/ 1 w 40"/>
                <a:gd name="T23" fmla="*/ 12 h 16"/>
                <a:gd name="T24" fmla="*/ 6 w 40"/>
                <a:gd name="T25" fmla="*/ 7 h 16"/>
                <a:gd name="T26" fmla="*/ 0 w 40"/>
                <a:gd name="T27" fmla="*/ 8 h 16"/>
                <a:gd name="T28" fmla="*/ 1 w 40"/>
                <a:gd name="T29" fmla="*/ 12 h 16"/>
                <a:gd name="T30" fmla="*/ 10 w 40"/>
                <a:gd name="T3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16">
                  <a:moveTo>
                    <a:pt x="10" y="10"/>
                  </a:moveTo>
                  <a:lnTo>
                    <a:pt x="6" y="16"/>
                  </a:lnTo>
                  <a:lnTo>
                    <a:pt x="12" y="15"/>
                  </a:lnTo>
                  <a:lnTo>
                    <a:pt x="21" y="12"/>
                  </a:lnTo>
                  <a:lnTo>
                    <a:pt x="32" y="10"/>
                  </a:lnTo>
                  <a:lnTo>
                    <a:pt x="40" y="9"/>
                  </a:lnTo>
                  <a:lnTo>
                    <a:pt x="38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1" y="12"/>
                  </a:lnTo>
                  <a:lnTo>
                    <a:pt x="6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97" name="Freeform 861"/>
            <p:cNvSpPr>
              <a:spLocks/>
            </p:cNvSpPr>
            <p:nvPr/>
          </p:nvSpPr>
          <p:spPr bwMode="auto">
            <a:xfrm>
              <a:off x="2992" y="2795"/>
              <a:ext cx="10" cy="2"/>
            </a:xfrm>
            <a:custGeom>
              <a:avLst/>
              <a:gdLst>
                <a:gd name="T0" fmla="*/ 0 w 21"/>
                <a:gd name="T1" fmla="*/ 3 h 3"/>
                <a:gd name="T2" fmla="*/ 21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98" name="Freeform 862"/>
            <p:cNvSpPr>
              <a:spLocks/>
            </p:cNvSpPr>
            <p:nvPr/>
          </p:nvSpPr>
          <p:spPr bwMode="auto">
            <a:xfrm>
              <a:off x="2992" y="2793"/>
              <a:ext cx="10" cy="6"/>
            </a:xfrm>
            <a:custGeom>
              <a:avLst/>
              <a:gdLst>
                <a:gd name="T0" fmla="*/ 21 w 21"/>
                <a:gd name="T1" fmla="*/ 5 h 13"/>
                <a:gd name="T2" fmla="*/ 21 w 21"/>
                <a:gd name="T3" fmla="*/ 0 h 13"/>
                <a:gd name="T4" fmla="*/ 0 w 21"/>
                <a:gd name="T5" fmla="*/ 4 h 13"/>
                <a:gd name="T6" fmla="*/ 0 w 21"/>
                <a:gd name="T7" fmla="*/ 13 h 13"/>
                <a:gd name="T8" fmla="*/ 21 w 21"/>
                <a:gd name="T9" fmla="*/ 9 h 13"/>
                <a:gd name="T10" fmla="*/ 21 w 21"/>
                <a:gd name="T1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21" y="5"/>
                  </a:moveTo>
                  <a:lnTo>
                    <a:pt x="21" y="0"/>
                  </a:lnTo>
                  <a:lnTo>
                    <a:pt x="0" y="4"/>
                  </a:lnTo>
                  <a:lnTo>
                    <a:pt x="0" y="13"/>
                  </a:lnTo>
                  <a:lnTo>
                    <a:pt x="21" y="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99" name="Line 863"/>
            <p:cNvSpPr>
              <a:spLocks noChangeShapeType="1"/>
            </p:cNvSpPr>
            <p:nvPr/>
          </p:nvSpPr>
          <p:spPr bwMode="auto">
            <a:xfrm flipV="1">
              <a:off x="2982" y="2697"/>
              <a:ext cx="341" cy="6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34400" name="Object 864"/>
          <p:cNvGraphicFramePr>
            <a:graphicFrameLocks noChangeAspect="1"/>
          </p:cNvGraphicFramePr>
          <p:nvPr/>
        </p:nvGraphicFramePr>
        <p:xfrm>
          <a:off x="2133600" y="5657850"/>
          <a:ext cx="2968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Clip" r:id="rId23" imgW="1992960" imgH="3468960" progId="MS_ClipArt_Gallery.2">
                  <p:embed/>
                </p:oleObj>
              </mc:Choice>
              <mc:Fallback>
                <p:oleObj name="Clip" r:id="rId23" imgW="1992960" imgH="34689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657850"/>
                        <a:ext cx="2968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4401" name="Object 865"/>
          <p:cNvGraphicFramePr>
            <a:graphicFrameLocks/>
          </p:cNvGraphicFramePr>
          <p:nvPr/>
        </p:nvGraphicFramePr>
        <p:xfrm>
          <a:off x="1828800" y="48768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" name="ClipArt" r:id="rId24" imgW="3190680" imgH="3747960" progId="MS_ClipArt_Gallery.2">
                  <p:embed/>
                </p:oleObj>
              </mc:Choice>
              <mc:Fallback>
                <p:oleObj name="ClipArt" r:id="rId24" imgW="3190680" imgH="37479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768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4402" name="Group 866"/>
          <p:cNvGrpSpPr>
            <a:grpSpLocks/>
          </p:cNvGrpSpPr>
          <p:nvPr/>
        </p:nvGrpSpPr>
        <p:grpSpPr bwMode="auto">
          <a:xfrm>
            <a:off x="2057400" y="5105400"/>
            <a:ext cx="260350" cy="157163"/>
            <a:chOff x="3792" y="2735"/>
            <a:chExt cx="477" cy="287"/>
          </a:xfrm>
        </p:grpSpPr>
        <p:sp>
          <p:nvSpPr>
            <p:cNvPr id="834403" name="Freeform 867"/>
            <p:cNvSpPr>
              <a:spLocks/>
            </p:cNvSpPr>
            <p:nvPr/>
          </p:nvSpPr>
          <p:spPr bwMode="auto">
            <a:xfrm>
              <a:off x="4178" y="2758"/>
              <a:ext cx="83" cy="148"/>
            </a:xfrm>
            <a:custGeom>
              <a:avLst/>
              <a:gdLst>
                <a:gd name="T0" fmla="*/ 0 w 582"/>
                <a:gd name="T1" fmla="*/ 147 h 1037"/>
                <a:gd name="T2" fmla="*/ 252 w 582"/>
                <a:gd name="T3" fmla="*/ 388 h 1037"/>
                <a:gd name="T4" fmla="*/ 282 w 582"/>
                <a:gd name="T5" fmla="*/ 686 h 1037"/>
                <a:gd name="T6" fmla="*/ 189 w 582"/>
                <a:gd name="T7" fmla="*/ 964 h 1037"/>
                <a:gd name="T8" fmla="*/ 506 w 582"/>
                <a:gd name="T9" fmla="*/ 1037 h 1037"/>
                <a:gd name="T10" fmla="*/ 582 w 582"/>
                <a:gd name="T11" fmla="*/ 653 h 1037"/>
                <a:gd name="T12" fmla="*/ 515 w 582"/>
                <a:gd name="T13" fmla="*/ 346 h 1037"/>
                <a:gd name="T14" fmla="*/ 224 w 582"/>
                <a:gd name="T15" fmla="*/ 0 h 1037"/>
                <a:gd name="T16" fmla="*/ 0 w 582"/>
                <a:gd name="T17" fmla="*/ 147 h 1037"/>
                <a:gd name="T18" fmla="*/ 0 w 582"/>
                <a:gd name="T19" fmla="*/ 14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2" h="1037">
                  <a:moveTo>
                    <a:pt x="0" y="147"/>
                  </a:moveTo>
                  <a:lnTo>
                    <a:pt x="252" y="388"/>
                  </a:lnTo>
                  <a:lnTo>
                    <a:pt x="282" y="686"/>
                  </a:lnTo>
                  <a:lnTo>
                    <a:pt x="189" y="964"/>
                  </a:lnTo>
                  <a:lnTo>
                    <a:pt x="506" y="1037"/>
                  </a:lnTo>
                  <a:lnTo>
                    <a:pt x="582" y="653"/>
                  </a:lnTo>
                  <a:lnTo>
                    <a:pt x="515" y="346"/>
                  </a:lnTo>
                  <a:lnTo>
                    <a:pt x="224" y="0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04" name="Freeform 868"/>
            <p:cNvSpPr>
              <a:spLocks/>
            </p:cNvSpPr>
            <p:nvPr/>
          </p:nvSpPr>
          <p:spPr bwMode="auto">
            <a:xfrm>
              <a:off x="3798" y="2744"/>
              <a:ext cx="455" cy="268"/>
            </a:xfrm>
            <a:custGeom>
              <a:avLst/>
              <a:gdLst>
                <a:gd name="T0" fmla="*/ 0 w 3190"/>
                <a:gd name="T1" fmla="*/ 1513 h 1874"/>
                <a:gd name="T2" fmla="*/ 130 w 3190"/>
                <a:gd name="T3" fmla="*/ 1238 h 1874"/>
                <a:gd name="T4" fmla="*/ 1569 w 3190"/>
                <a:gd name="T5" fmla="*/ 759 h 1874"/>
                <a:gd name="T6" fmla="*/ 1548 w 3190"/>
                <a:gd name="T7" fmla="*/ 578 h 1874"/>
                <a:gd name="T8" fmla="*/ 1848 w 3190"/>
                <a:gd name="T9" fmla="*/ 477 h 1874"/>
                <a:gd name="T10" fmla="*/ 2063 w 3190"/>
                <a:gd name="T11" fmla="*/ 173 h 1874"/>
                <a:gd name="T12" fmla="*/ 2333 w 3190"/>
                <a:gd name="T13" fmla="*/ 25 h 1874"/>
                <a:gd name="T14" fmla="*/ 2612 w 3190"/>
                <a:gd name="T15" fmla="*/ 0 h 1874"/>
                <a:gd name="T16" fmla="*/ 2958 w 3190"/>
                <a:gd name="T17" fmla="*/ 118 h 1874"/>
                <a:gd name="T18" fmla="*/ 2375 w 3190"/>
                <a:gd name="T19" fmla="*/ 574 h 1874"/>
                <a:gd name="T20" fmla="*/ 2532 w 3190"/>
                <a:gd name="T21" fmla="*/ 918 h 1874"/>
                <a:gd name="T22" fmla="*/ 3190 w 3190"/>
                <a:gd name="T23" fmla="*/ 1032 h 1874"/>
                <a:gd name="T24" fmla="*/ 2988 w 3190"/>
                <a:gd name="T25" fmla="*/ 1305 h 1874"/>
                <a:gd name="T26" fmla="*/ 2700 w 3190"/>
                <a:gd name="T27" fmla="*/ 1486 h 1874"/>
                <a:gd name="T28" fmla="*/ 2414 w 3190"/>
                <a:gd name="T29" fmla="*/ 1486 h 1874"/>
                <a:gd name="T30" fmla="*/ 2050 w 3190"/>
                <a:gd name="T31" fmla="*/ 1348 h 1874"/>
                <a:gd name="T32" fmla="*/ 1751 w 3190"/>
                <a:gd name="T33" fmla="*/ 1461 h 1874"/>
                <a:gd name="T34" fmla="*/ 1653 w 3190"/>
                <a:gd name="T35" fmla="*/ 1226 h 1874"/>
                <a:gd name="T36" fmla="*/ 1426 w 3190"/>
                <a:gd name="T37" fmla="*/ 1559 h 1874"/>
                <a:gd name="T38" fmla="*/ 1270 w 3190"/>
                <a:gd name="T39" fmla="*/ 1412 h 1874"/>
                <a:gd name="T40" fmla="*/ 1122 w 3190"/>
                <a:gd name="T41" fmla="*/ 1668 h 1874"/>
                <a:gd name="T42" fmla="*/ 983 w 3190"/>
                <a:gd name="T43" fmla="*/ 1486 h 1874"/>
                <a:gd name="T44" fmla="*/ 819 w 3190"/>
                <a:gd name="T45" fmla="*/ 1765 h 1874"/>
                <a:gd name="T46" fmla="*/ 713 w 3190"/>
                <a:gd name="T47" fmla="*/ 1575 h 1874"/>
                <a:gd name="T48" fmla="*/ 535 w 3190"/>
                <a:gd name="T49" fmla="*/ 1845 h 1874"/>
                <a:gd name="T50" fmla="*/ 396 w 3190"/>
                <a:gd name="T51" fmla="*/ 1702 h 1874"/>
                <a:gd name="T52" fmla="*/ 270 w 3190"/>
                <a:gd name="T53" fmla="*/ 1874 h 1874"/>
                <a:gd name="T54" fmla="*/ 92 w 3190"/>
                <a:gd name="T55" fmla="*/ 1718 h 1874"/>
                <a:gd name="T56" fmla="*/ 0 w 3190"/>
                <a:gd name="T57" fmla="*/ 1513 h 1874"/>
                <a:gd name="T58" fmla="*/ 0 w 3190"/>
                <a:gd name="T59" fmla="*/ 151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0" h="1874">
                  <a:moveTo>
                    <a:pt x="0" y="1513"/>
                  </a:moveTo>
                  <a:lnTo>
                    <a:pt x="130" y="1238"/>
                  </a:lnTo>
                  <a:lnTo>
                    <a:pt x="1569" y="759"/>
                  </a:lnTo>
                  <a:lnTo>
                    <a:pt x="1548" y="578"/>
                  </a:lnTo>
                  <a:lnTo>
                    <a:pt x="1848" y="477"/>
                  </a:lnTo>
                  <a:lnTo>
                    <a:pt x="2063" y="173"/>
                  </a:lnTo>
                  <a:lnTo>
                    <a:pt x="2333" y="25"/>
                  </a:lnTo>
                  <a:lnTo>
                    <a:pt x="2612" y="0"/>
                  </a:lnTo>
                  <a:lnTo>
                    <a:pt x="2958" y="118"/>
                  </a:lnTo>
                  <a:lnTo>
                    <a:pt x="2375" y="574"/>
                  </a:lnTo>
                  <a:lnTo>
                    <a:pt x="2532" y="918"/>
                  </a:lnTo>
                  <a:lnTo>
                    <a:pt x="3190" y="1032"/>
                  </a:lnTo>
                  <a:lnTo>
                    <a:pt x="2988" y="1305"/>
                  </a:lnTo>
                  <a:lnTo>
                    <a:pt x="2700" y="1486"/>
                  </a:lnTo>
                  <a:lnTo>
                    <a:pt x="2414" y="1486"/>
                  </a:lnTo>
                  <a:lnTo>
                    <a:pt x="2050" y="1348"/>
                  </a:lnTo>
                  <a:lnTo>
                    <a:pt x="1751" y="1461"/>
                  </a:lnTo>
                  <a:lnTo>
                    <a:pt x="1653" y="1226"/>
                  </a:lnTo>
                  <a:lnTo>
                    <a:pt x="1426" y="1559"/>
                  </a:lnTo>
                  <a:lnTo>
                    <a:pt x="1270" y="1412"/>
                  </a:lnTo>
                  <a:lnTo>
                    <a:pt x="1122" y="1668"/>
                  </a:lnTo>
                  <a:lnTo>
                    <a:pt x="983" y="1486"/>
                  </a:lnTo>
                  <a:lnTo>
                    <a:pt x="819" y="1765"/>
                  </a:lnTo>
                  <a:lnTo>
                    <a:pt x="713" y="1575"/>
                  </a:lnTo>
                  <a:lnTo>
                    <a:pt x="535" y="1845"/>
                  </a:lnTo>
                  <a:lnTo>
                    <a:pt x="396" y="1702"/>
                  </a:lnTo>
                  <a:lnTo>
                    <a:pt x="270" y="1874"/>
                  </a:lnTo>
                  <a:lnTo>
                    <a:pt x="92" y="1718"/>
                  </a:lnTo>
                  <a:lnTo>
                    <a:pt x="0" y="1513"/>
                  </a:lnTo>
                  <a:lnTo>
                    <a:pt x="0" y="151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05" name="Freeform 869"/>
            <p:cNvSpPr>
              <a:spLocks/>
            </p:cNvSpPr>
            <p:nvPr/>
          </p:nvSpPr>
          <p:spPr bwMode="auto">
            <a:xfrm>
              <a:off x="3815" y="2874"/>
              <a:ext cx="221" cy="85"/>
            </a:xfrm>
            <a:custGeom>
              <a:avLst/>
              <a:gdLst>
                <a:gd name="T0" fmla="*/ 33 w 1544"/>
                <a:gd name="T1" fmla="*/ 539 h 594"/>
                <a:gd name="T2" fmla="*/ 0 w 1544"/>
                <a:gd name="T3" fmla="*/ 594 h 594"/>
                <a:gd name="T4" fmla="*/ 35 w 1544"/>
                <a:gd name="T5" fmla="*/ 590 h 594"/>
                <a:gd name="T6" fmla="*/ 1507 w 1544"/>
                <a:gd name="T7" fmla="*/ 83 h 594"/>
                <a:gd name="T8" fmla="*/ 1544 w 1544"/>
                <a:gd name="T9" fmla="*/ 0 h 594"/>
                <a:gd name="T10" fmla="*/ 33 w 1544"/>
                <a:gd name="T11" fmla="*/ 539 h 594"/>
                <a:gd name="T12" fmla="*/ 33 w 1544"/>
                <a:gd name="T13" fmla="*/ 53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594">
                  <a:moveTo>
                    <a:pt x="33" y="539"/>
                  </a:moveTo>
                  <a:lnTo>
                    <a:pt x="0" y="594"/>
                  </a:lnTo>
                  <a:lnTo>
                    <a:pt x="35" y="590"/>
                  </a:lnTo>
                  <a:lnTo>
                    <a:pt x="1507" y="83"/>
                  </a:lnTo>
                  <a:lnTo>
                    <a:pt x="1544" y="0"/>
                  </a:lnTo>
                  <a:lnTo>
                    <a:pt x="33" y="539"/>
                  </a:lnTo>
                  <a:lnTo>
                    <a:pt x="33" y="539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06" name="Freeform 870"/>
            <p:cNvSpPr>
              <a:spLocks/>
            </p:cNvSpPr>
            <p:nvPr/>
          </p:nvSpPr>
          <p:spPr bwMode="auto">
            <a:xfrm>
              <a:off x="4031" y="2824"/>
              <a:ext cx="91" cy="106"/>
            </a:xfrm>
            <a:custGeom>
              <a:avLst/>
              <a:gdLst>
                <a:gd name="T0" fmla="*/ 0 w 637"/>
                <a:gd name="T1" fmla="*/ 122 h 742"/>
                <a:gd name="T2" fmla="*/ 38 w 637"/>
                <a:gd name="T3" fmla="*/ 249 h 742"/>
                <a:gd name="T4" fmla="*/ 142 w 637"/>
                <a:gd name="T5" fmla="*/ 232 h 742"/>
                <a:gd name="T6" fmla="*/ 215 w 637"/>
                <a:gd name="T7" fmla="*/ 510 h 742"/>
                <a:gd name="T8" fmla="*/ 101 w 637"/>
                <a:gd name="T9" fmla="*/ 552 h 742"/>
                <a:gd name="T10" fmla="*/ 165 w 637"/>
                <a:gd name="T11" fmla="*/ 742 h 742"/>
                <a:gd name="T12" fmla="*/ 388 w 637"/>
                <a:gd name="T13" fmla="*/ 653 h 742"/>
                <a:gd name="T14" fmla="*/ 637 w 637"/>
                <a:gd name="T15" fmla="*/ 425 h 742"/>
                <a:gd name="T16" fmla="*/ 282 w 637"/>
                <a:gd name="T17" fmla="*/ 439 h 742"/>
                <a:gd name="T18" fmla="*/ 557 w 637"/>
                <a:gd name="T19" fmla="*/ 202 h 742"/>
                <a:gd name="T20" fmla="*/ 241 w 637"/>
                <a:gd name="T21" fmla="*/ 182 h 742"/>
                <a:gd name="T22" fmla="*/ 536 w 637"/>
                <a:gd name="T23" fmla="*/ 0 h 742"/>
                <a:gd name="T24" fmla="*/ 257 w 637"/>
                <a:gd name="T25" fmla="*/ 21 h 742"/>
                <a:gd name="T26" fmla="*/ 0 w 637"/>
                <a:gd name="T27" fmla="*/ 122 h 742"/>
                <a:gd name="T28" fmla="*/ 0 w 637"/>
                <a:gd name="T29" fmla="*/ 12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742">
                  <a:moveTo>
                    <a:pt x="0" y="122"/>
                  </a:moveTo>
                  <a:lnTo>
                    <a:pt x="38" y="249"/>
                  </a:lnTo>
                  <a:lnTo>
                    <a:pt x="142" y="232"/>
                  </a:lnTo>
                  <a:lnTo>
                    <a:pt x="215" y="510"/>
                  </a:lnTo>
                  <a:lnTo>
                    <a:pt x="101" y="552"/>
                  </a:lnTo>
                  <a:lnTo>
                    <a:pt x="165" y="742"/>
                  </a:lnTo>
                  <a:lnTo>
                    <a:pt x="388" y="653"/>
                  </a:lnTo>
                  <a:lnTo>
                    <a:pt x="637" y="425"/>
                  </a:lnTo>
                  <a:lnTo>
                    <a:pt x="282" y="439"/>
                  </a:lnTo>
                  <a:lnTo>
                    <a:pt x="557" y="202"/>
                  </a:lnTo>
                  <a:lnTo>
                    <a:pt x="241" y="182"/>
                  </a:lnTo>
                  <a:lnTo>
                    <a:pt x="536" y="0"/>
                  </a:lnTo>
                  <a:lnTo>
                    <a:pt x="257" y="21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07" name="Freeform 871"/>
            <p:cNvSpPr>
              <a:spLocks/>
            </p:cNvSpPr>
            <p:nvPr/>
          </p:nvSpPr>
          <p:spPr bwMode="auto">
            <a:xfrm>
              <a:off x="3819" y="2905"/>
              <a:ext cx="202" cy="87"/>
            </a:xfrm>
            <a:custGeom>
              <a:avLst/>
              <a:gdLst>
                <a:gd name="T0" fmla="*/ 25 w 1418"/>
                <a:gd name="T1" fmla="*/ 421 h 611"/>
                <a:gd name="T2" fmla="*/ 0 w 1418"/>
                <a:gd name="T3" fmla="*/ 471 h 611"/>
                <a:gd name="T4" fmla="*/ 127 w 1418"/>
                <a:gd name="T5" fmla="*/ 611 h 611"/>
                <a:gd name="T6" fmla="*/ 245 w 1418"/>
                <a:gd name="T7" fmla="*/ 434 h 611"/>
                <a:gd name="T8" fmla="*/ 397 w 1418"/>
                <a:gd name="T9" fmla="*/ 589 h 611"/>
                <a:gd name="T10" fmla="*/ 548 w 1418"/>
                <a:gd name="T11" fmla="*/ 333 h 611"/>
                <a:gd name="T12" fmla="*/ 684 w 1418"/>
                <a:gd name="T13" fmla="*/ 492 h 611"/>
                <a:gd name="T14" fmla="*/ 857 w 1418"/>
                <a:gd name="T15" fmla="*/ 239 h 611"/>
                <a:gd name="T16" fmla="*/ 966 w 1418"/>
                <a:gd name="T17" fmla="*/ 404 h 611"/>
                <a:gd name="T18" fmla="*/ 1127 w 1418"/>
                <a:gd name="T19" fmla="*/ 152 h 611"/>
                <a:gd name="T20" fmla="*/ 1266 w 1418"/>
                <a:gd name="T21" fmla="*/ 303 h 611"/>
                <a:gd name="T22" fmla="*/ 1418 w 1418"/>
                <a:gd name="T23" fmla="*/ 42 h 611"/>
                <a:gd name="T24" fmla="*/ 1380 w 1418"/>
                <a:gd name="T25" fmla="*/ 0 h 611"/>
                <a:gd name="T26" fmla="*/ 25 w 1418"/>
                <a:gd name="T27" fmla="*/ 421 h 611"/>
                <a:gd name="T28" fmla="*/ 25 w 1418"/>
                <a:gd name="T29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8" h="611">
                  <a:moveTo>
                    <a:pt x="25" y="421"/>
                  </a:moveTo>
                  <a:lnTo>
                    <a:pt x="0" y="471"/>
                  </a:lnTo>
                  <a:lnTo>
                    <a:pt x="127" y="611"/>
                  </a:lnTo>
                  <a:lnTo>
                    <a:pt x="245" y="434"/>
                  </a:lnTo>
                  <a:lnTo>
                    <a:pt x="397" y="589"/>
                  </a:lnTo>
                  <a:lnTo>
                    <a:pt x="548" y="333"/>
                  </a:lnTo>
                  <a:lnTo>
                    <a:pt x="684" y="492"/>
                  </a:lnTo>
                  <a:lnTo>
                    <a:pt x="857" y="239"/>
                  </a:lnTo>
                  <a:lnTo>
                    <a:pt x="966" y="404"/>
                  </a:lnTo>
                  <a:lnTo>
                    <a:pt x="1127" y="152"/>
                  </a:lnTo>
                  <a:lnTo>
                    <a:pt x="1266" y="303"/>
                  </a:lnTo>
                  <a:lnTo>
                    <a:pt x="1418" y="42"/>
                  </a:lnTo>
                  <a:lnTo>
                    <a:pt x="1380" y="0"/>
                  </a:lnTo>
                  <a:lnTo>
                    <a:pt x="25" y="421"/>
                  </a:lnTo>
                  <a:lnTo>
                    <a:pt x="25" y="421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08" name="Freeform 872"/>
            <p:cNvSpPr>
              <a:spLocks/>
            </p:cNvSpPr>
            <p:nvPr/>
          </p:nvSpPr>
          <p:spPr bwMode="auto">
            <a:xfrm>
              <a:off x="3814" y="2857"/>
              <a:ext cx="223" cy="80"/>
            </a:xfrm>
            <a:custGeom>
              <a:avLst/>
              <a:gdLst>
                <a:gd name="T0" fmla="*/ 32 w 1564"/>
                <a:gd name="T1" fmla="*/ 467 h 563"/>
                <a:gd name="T2" fmla="*/ 0 w 1564"/>
                <a:gd name="T3" fmla="*/ 563 h 563"/>
                <a:gd name="T4" fmla="*/ 1564 w 1564"/>
                <a:gd name="T5" fmla="*/ 39 h 563"/>
                <a:gd name="T6" fmla="*/ 1478 w 1564"/>
                <a:gd name="T7" fmla="*/ 0 h 563"/>
                <a:gd name="T8" fmla="*/ 32 w 1564"/>
                <a:gd name="T9" fmla="*/ 467 h 563"/>
                <a:gd name="T10" fmla="*/ 32 w 1564"/>
                <a:gd name="T11" fmla="*/ 46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4" h="563">
                  <a:moveTo>
                    <a:pt x="32" y="467"/>
                  </a:moveTo>
                  <a:lnTo>
                    <a:pt x="0" y="563"/>
                  </a:lnTo>
                  <a:lnTo>
                    <a:pt x="1564" y="39"/>
                  </a:lnTo>
                  <a:lnTo>
                    <a:pt x="1478" y="0"/>
                  </a:lnTo>
                  <a:lnTo>
                    <a:pt x="32" y="467"/>
                  </a:lnTo>
                  <a:lnTo>
                    <a:pt x="32" y="467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09" name="Freeform 873"/>
            <p:cNvSpPr>
              <a:spLocks/>
            </p:cNvSpPr>
            <p:nvPr/>
          </p:nvSpPr>
          <p:spPr bwMode="auto">
            <a:xfrm>
              <a:off x="4121" y="2745"/>
              <a:ext cx="136" cy="210"/>
            </a:xfrm>
            <a:custGeom>
              <a:avLst/>
              <a:gdLst>
                <a:gd name="T0" fmla="*/ 0 w 955"/>
                <a:gd name="T1" fmla="*/ 104 h 1464"/>
                <a:gd name="T2" fmla="*/ 254 w 955"/>
                <a:gd name="T3" fmla="*/ 100 h 1464"/>
                <a:gd name="T4" fmla="*/ 395 w 955"/>
                <a:gd name="T5" fmla="*/ 126 h 1464"/>
                <a:gd name="T6" fmla="*/ 514 w 955"/>
                <a:gd name="T7" fmla="*/ 168 h 1464"/>
                <a:gd name="T8" fmla="*/ 646 w 955"/>
                <a:gd name="T9" fmla="*/ 254 h 1464"/>
                <a:gd name="T10" fmla="*/ 746 w 955"/>
                <a:gd name="T11" fmla="*/ 375 h 1464"/>
                <a:gd name="T12" fmla="*/ 809 w 955"/>
                <a:gd name="T13" fmla="*/ 490 h 1464"/>
                <a:gd name="T14" fmla="*/ 851 w 955"/>
                <a:gd name="T15" fmla="*/ 626 h 1464"/>
                <a:gd name="T16" fmla="*/ 859 w 955"/>
                <a:gd name="T17" fmla="*/ 775 h 1464"/>
                <a:gd name="T18" fmla="*/ 828 w 955"/>
                <a:gd name="T19" fmla="*/ 916 h 1464"/>
                <a:gd name="T20" fmla="*/ 782 w 955"/>
                <a:gd name="T21" fmla="*/ 1039 h 1464"/>
                <a:gd name="T22" fmla="*/ 710 w 955"/>
                <a:gd name="T23" fmla="*/ 1138 h 1464"/>
                <a:gd name="T24" fmla="*/ 609 w 955"/>
                <a:gd name="T25" fmla="*/ 1233 h 1464"/>
                <a:gd name="T26" fmla="*/ 514 w 955"/>
                <a:gd name="T27" fmla="*/ 1310 h 1464"/>
                <a:gd name="T28" fmla="*/ 395 w 955"/>
                <a:gd name="T29" fmla="*/ 1356 h 1464"/>
                <a:gd name="T30" fmla="*/ 291 w 955"/>
                <a:gd name="T31" fmla="*/ 1383 h 1464"/>
                <a:gd name="T32" fmla="*/ 241 w 955"/>
                <a:gd name="T33" fmla="*/ 1464 h 1464"/>
                <a:gd name="T34" fmla="*/ 583 w 955"/>
                <a:gd name="T35" fmla="*/ 1402 h 1464"/>
                <a:gd name="T36" fmla="*/ 836 w 955"/>
                <a:gd name="T37" fmla="*/ 1197 h 1464"/>
                <a:gd name="T38" fmla="*/ 955 w 955"/>
                <a:gd name="T39" fmla="*/ 825 h 1464"/>
                <a:gd name="T40" fmla="*/ 915 w 955"/>
                <a:gd name="T41" fmla="*/ 485 h 1464"/>
                <a:gd name="T42" fmla="*/ 778 w 955"/>
                <a:gd name="T43" fmla="*/ 217 h 1464"/>
                <a:gd name="T44" fmla="*/ 400 w 955"/>
                <a:gd name="T45" fmla="*/ 40 h 1464"/>
                <a:gd name="T46" fmla="*/ 200 w 955"/>
                <a:gd name="T47" fmla="*/ 0 h 1464"/>
                <a:gd name="T48" fmla="*/ 0 w 955"/>
                <a:gd name="T49" fmla="*/ 104 h 1464"/>
                <a:gd name="T50" fmla="*/ 0 w 955"/>
                <a:gd name="T51" fmla="*/ 104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5" h="1464">
                  <a:moveTo>
                    <a:pt x="0" y="104"/>
                  </a:moveTo>
                  <a:lnTo>
                    <a:pt x="254" y="100"/>
                  </a:lnTo>
                  <a:lnTo>
                    <a:pt x="395" y="126"/>
                  </a:lnTo>
                  <a:lnTo>
                    <a:pt x="514" y="168"/>
                  </a:lnTo>
                  <a:lnTo>
                    <a:pt x="646" y="254"/>
                  </a:lnTo>
                  <a:lnTo>
                    <a:pt x="746" y="375"/>
                  </a:lnTo>
                  <a:lnTo>
                    <a:pt x="809" y="490"/>
                  </a:lnTo>
                  <a:lnTo>
                    <a:pt x="851" y="626"/>
                  </a:lnTo>
                  <a:lnTo>
                    <a:pt x="859" y="775"/>
                  </a:lnTo>
                  <a:lnTo>
                    <a:pt x="828" y="916"/>
                  </a:lnTo>
                  <a:lnTo>
                    <a:pt x="782" y="1039"/>
                  </a:lnTo>
                  <a:lnTo>
                    <a:pt x="710" y="1138"/>
                  </a:lnTo>
                  <a:lnTo>
                    <a:pt x="609" y="1233"/>
                  </a:lnTo>
                  <a:lnTo>
                    <a:pt x="514" y="1310"/>
                  </a:lnTo>
                  <a:lnTo>
                    <a:pt x="395" y="1356"/>
                  </a:lnTo>
                  <a:lnTo>
                    <a:pt x="291" y="1383"/>
                  </a:lnTo>
                  <a:lnTo>
                    <a:pt x="241" y="1464"/>
                  </a:lnTo>
                  <a:lnTo>
                    <a:pt x="583" y="1402"/>
                  </a:lnTo>
                  <a:lnTo>
                    <a:pt x="836" y="1197"/>
                  </a:lnTo>
                  <a:lnTo>
                    <a:pt x="955" y="825"/>
                  </a:lnTo>
                  <a:lnTo>
                    <a:pt x="915" y="485"/>
                  </a:lnTo>
                  <a:lnTo>
                    <a:pt x="778" y="217"/>
                  </a:lnTo>
                  <a:lnTo>
                    <a:pt x="400" y="40"/>
                  </a:lnTo>
                  <a:lnTo>
                    <a:pt x="200" y="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10" name="Freeform 874"/>
            <p:cNvSpPr>
              <a:spLocks/>
            </p:cNvSpPr>
            <p:nvPr/>
          </p:nvSpPr>
          <p:spPr bwMode="auto">
            <a:xfrm>
              <a:off x="3792" y="2792"/>
              <a:ext cx="291" cy="230"/>
            </a:xfrm>
            <a:custGeom>
              <a:avLst/>
              <a:gdLst>
                <a:gd name="T0" fmla="*/ 127 w 2034"/>
                <a:gd name="T1" fmla="*/ 1121 h 1607"/>
                <a:gd name="T2" fmla="*/ 200 w 2034"/>
                <a:gd name="T3" fmla="*/ 950 h 1607"/>
                <a:gd name="T4" fmla="*/ 1679 w 2034"/>
                <a:gd name="T5" fmla="*/ 461 h 1607"/>
                <a:gd name="T6" fmla="*/ 1630 w 2034"/>
                <a:gd name="T7" fmla="*/ 307 h 1607"/>
                <a:gd name="T8" fmla="*/ 1952 w 2034"/>
                <a:gd name="T9" fmla="*/ 198 h 1607"/>
                <a:gd name="T10" fmla="*/ 2034 w 2034"/>
                <a:gd name="T11" fmla="*/ 0 h 1607"/>
                <a:gd name="T12" fmla="*/ 1508 w 2034"/>
                <a:gd name="T13" fmla="*/ 179 h 1607"/>
                <a:gd name="T14" fmla="*/ 1562 w 2034"/>
                <a:gd name="T15" fmla="*/ 374 h 1607"/>
                <a:gd name="T16" fmla="*/ 127 w 2034"/>
                <a:gd name="T17" fmla="*/ 852 h 1607"/>
                <a:gd name="T18" fmla="*/ 0 w 2034"/>
                <a:gd name="T19" fmla="*/ 1139 h 1607"/>
                <a:gd name="T20" fmla="*/ 103 w 2034"/>
                <a:gd name="T21" fmla="*/ 1422 h 1607"/>
                <a:gd name="T22" fmla="*/ 325 w 2034"/>
                <a:gd name="T23" fmla="*/ 1607 h 1607"/>
                <a:gd name="T24" fmla="*/ 335 w 2034"/>
                <a:gd name="T25" fmla="*/ 1463 h 1607"/>
                <a:gd name="T26" fmla="*/ 182 w 2034"/>
                <a:gd name="T27" fmla="*/ 1325 h 1607"/>
                <a:gd name="T28" fmla="*/ 127 w 2034"/>
                <a:gd name="T29" fmla="*/ 1121 h 1607"/>
                <a:gd name="T30" fmla="*/ 127 w 2034"/>
                <a:gd name="T31" fmla="*/ 1121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4" h="1607">
                  <a:moveTo>
                    <a:pt x="127" y="1121"/>
                  </a:moveTo>
                  <a:lnTo>
                    <a:pt x="200" y="950"/>
                  </a:lnTo>
                  <a:lnTo>
                    <a:pt x="1679" y="461"/>
                  </a:lnTo>
                  <a:lnTo>
                    <a:pt x="1630" y="307"/>
                  </a:lnTo>
                  <a:lnTo>
                    <a:pt x="1952" y="198"/>
                  </a:lnTo>
                  <a:lnTo>
                    <a:pt x="2034" y="0"/>
                  </a:lnTo>
                  <a:lnTo>
                    <a:pt x="1508" y="179"/>
                  </a:lnTo>
                  <a:lnTo>
                    <a:pt x="1562" y="374"/>
                  </a:lnTo>
                  <a:lnTo>
                    <a:pt x="127" y="852"/>
                  </a:lnTo>
                  <a:lnTo>
                    <a:pt x="0" y="1139"/>
                  </a:lnTo>
                  <a:lnTo>
                    <a:pt x="103" y="1422"/>
                  </a:lnTo>
                  <a:lnTo>
                    <a:pt x="325" y="1607"/>
                  </a:lnTo>
                  <a:lnTo>
                    <a:pt x="335" y="1463"/>
                  </a:lnTo>
                  <a:lnTo>
                    <a:pt x="182" y="1325"/>
                  </a:lnTo>
                  <a:lnTo>
                    <a:pt x="127" y="1121"/>
                  </a:lnTo>
                  <a:lnTo>
                    <a:pt x="127" y="1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11" name="Freeform 875"/>
            <p:cNvSpPr>
              <a:spLocks/>
            </p:cNvSpPr>
            <p:nvPr/>
          </p:nvSpPr>
          <p:spPr bwMode="auto">
            <a:xfrm>
              <a:off x="3833" y="2912"/>
              <a:ext cx="270" cy="110"/>
            </a:xfrm>
            <a:custGeom>
              <a:avLst/>
              <a:gdLst>
                <a:gd name="T0" fmla="*/ 0 w 1886"/>
                <a:gd name="T1" fmla="*/ 631 h 768"/>
                <a:gd name="T2" fmla="*/ 156 w 1886"/>
                <a:gd name="T3" fmla="*/ 431 h 768"/>
                <a:gd name="T4" fmla="*/ 286 w 1886"/>
                <a:gd name="T5" fmla="*/ 580 h 768"/>
                <a:gd name="T6" fmla="*/ 453 w 1886"/>
                <a:gd name="T7" fmla="*/ 318 h 768"/>
                <a:gd name="T8" fmla="*/ 580 w 1886"/>
                <a:gd name="T9" fmla="*/ 490 h 768"/>
                <a:gd name="T10" fmla="*/ 749 w 1886"/>
                <a:gd name="T11" fmla="*/ 218 h 768"/>
                <a:gd name="T12" fmla="*/ 863 w 1886"/>
                <a:gd name="T13" fmla="*/ 403 h 768"/>
                <a:gd name="T14" fmla="*/ 1024 w 1886"/>
                <a:gd name="T15" fmla="*/ 122 h 768"/>
                <a:gd name="T16" fmla="*/ 1168 w 1886"/>
                <a:gd name="T17" fmla="*/ 308 h 768"/>
                <a:gd name="T18" fmla="*/ 1334 w 1886"/>
                <a:gd name="T19" fmla="*/ 44 h 768"/>
                <a:gd name="T20" fmla="*/ 1465 w 1886"/>
                <a:gd name="T21" fmla="*/ 0 h 768"/>
                <a:gd name="T22" fmla="*/ 1529 w 1886"/>
                <a:gd name="T23" fmla="*/ 188 h 768"/>
                <a:gd name="T24" fmla="*/ 1822 w 1886"/>
                <a:gd name="T25" fmla="*/ 59 h 768"/>
                <a:gd name="T26" fmla="*/ 1886 w 1886"/>
                <a:gd name="T27" fmla="*/ 206 h 768"/>
                <a:gd name="T28" fmla="*/ 1465 w 1886"/>
                <a:gd name="T29" fmla="*/ 380 h 768"/>
                <a:gd name="T30" fmla="*/ 1391 w 1886"/>
                <a:gd name="T31" fmla="*/ 135 h 768"/>
                <a:gd name="T32" fmla="*/ 1177 w 1886"/>
                <a:gd name="T33" fmla="*/ 499 h 768"/>
                <a:gd name="T34" fmla="*/ 1028 w 1886"/>
                <a:gd name="T35" fmla="*/ 299 h 768"/>
                <a:gd name="T36" fmla="*/ 872 w 1886"/>
                <a:gd name="T37" fmla="*/ 599 h 768"/>
                <a:gd name="T38" fmla="*/ 745 w 1886"/>
                <a:gd name="T39" fmla="*/ 389 h 768"/>
                <a:gd name="T40" fmla="*/ 596 w 1886"/>
                <a:gd name="T41" fmla="*/ 663 h 768"/>
                <a:gd name="T42" fmla="*/ 470 w 1886"/>
                <a:gd name="T43" fmla="*/ 480 h 768"/>
                <a:gd name="T44" fmla="*/ 317 w 1886"/>
                <a:gd name="T45" fmla="*/ 763 h 768"/>
                <a:gd name="T46" fmla="*/ 161 w 1886"/>
                <a:gd name="T47" fmla="*/ 576 h 768"/>
                <a:gd name="T48" fmla="*/ 37 w 1886"/>
                <a:gd name="T49" fmla="*/ 768 h 768"/>
                <a:gd name="T50" fmla="*/ 0 w 1886"/>
                <a:gd name="T51" fmla="*/ 631 h 768"/>
                <a:gd name="T52" fmla="*/ 0 w 1886"/>
                <a:gd name="T53" fmla="*/ 63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6" h="768">
                  <a:moveTo>
                    <a:pt x="0" y="631"/>
                  </a:moveTo>
                  <a:lnTo>
                    <a:pt x="156" y="431"/>
                  </a:lnTo>
                  <a:lnTo>
                    <a:pt x="286" y="580"/>
                  </a:lnTo>
                  <a:lnTo>
                    <a:pt x="453" y="318"/>
                  </a:lnTo>
                  <a:lnTo>
                    <a:pt x="580" y="490"/>
                  </a:lnTo>
                  <a:lnTo>
                    <a:pt x="749" y="218"/>
                  </a:lnTo>
                  <a:lnTo>
                    <a:pt x="863" y="403"/>
                  </a:lnTo>
                  <a:lnTo>
                    <a:pt x="1024" y="122"/>
                  </a:lnTo>
                  <a:lnTo>
                    <a:pt x="1168" y="308"/>
                  </a:lnTo>
                  <a:lnTo>
                    <a:pt x="1334" y="44"/>
                  </a:lnTo>
                  <a:lnTo>
                    <a:pt x="1465" y="0"/>
                  </a:lnTo>
                  <a:lnTo>
                    <a:pt x="1529" y="188"/>
                  </a:lnTo>
                  <a:lnTo>
                    <a:pt x="1822" y="59"/>
                  </a:lnTo>
                  <a:lnTo>
                    <a:pt x="1886" y="206"/>
                  </a:lnTo>
                  <a:lnTo>
                    <a:pt x="1465" y="380"/>
                  </a:lnTo>
                  <a:lnTo>
                    <a:pt x="1391" y="135"/>
                  </a:lnTo>
                  <a:lnTo>
                    <a:pt x="1177" y="499"/>
                  </a:lnTo>
                  <a:lnTo>
                    <a:pt x="1028" y="299"/>
                  </a:lnTo>
                  <a:lnTo>
                    <a:pt x="872" y="599"/>
                  </a:lnTo>
                  <a:lnTo>
                    <a:pt x="745" y="389"/>
                  </a:lnTo>
                  <a:lnTo>
                    <a:pt x="596" y="663"/>
                  </a:lnTo>
                  <a:lnTo>
                    <a:pt x="470" y="480"/>
                  </a:lnTo>
                  <a:lnTo>
                    <a:pt x="317" y="763"/>
                  </a:lnTo>
                  <a:lnTo>
                    <a:pt x="161" y="576"/>
                  </a:lnTo>
                  <a:lnTo>
                    <a:pt x="37" y="768"/>
                  </a:lnTo>
                  <a:lnTo>
                    <a:pt x="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12" name="Freeform 876"/>
            <p:cNvSpPr>
              <a:spLocks/>
            </p:cNvSpPr>
            <p:nvPr/>
          </p:nvSpPr>
          <p:spPr bwMode="auto">
            <a:xfrm>
              <a:off x="4057" y="2735"/>
              <a:ext cx="212" cy="232"/>
            </a:xfrm>
            <a:custGeom>
              <a:avLst/>
              <a:gdLst>
                <a:gd name="T0" fmla="*/ 197 w 1482"/>
                <a:gd name="T1" fmla="*/ 1445 h 1621"/>
                <a:gd name="T2" fmla="*/ 343 w 1482"/>
                <a:gd name="T3" fmla="*/ 1530 h 1621"/>
                <a:gd name="T4" fmla="*/ 526 w 1482"/>
                <a:gd name="T5" fmla="*/ 1601 h 1621"/>
                <a:gd name="T6" fmla="*/ 720 w 1482"/>
                <a:gd name="T7" fmla="*/ 1621 h 1621"/>
                <a:gd name="T8" fmla="*/ 913 w 1482"/>
                <a:gd name="T9" fmla="*/ 1593 h 1621"/>
                <a:gd name="T10" fmla="*/ 1094 w 1482"/>
                <a:gd name="T11" fmla="*/ 1514 h 1621"/>
                <a:gd name="T12" fmla="*/ 1249 w 1482"/>
                <a:gd name="T13" fmla="*/ 1391 h 1621"/>
                <a:gd name="T14" fmla="*/ 1370 w 1482"/>
                <a:gd name="T15" fmla="*/ 1230 h 1621"/>
                <a:gd name="T16" fmla="*/ 1450 w 1482"/>
                <a:gd name="T17" fmla="*/ 1046 h 1621"/>
                <a:gd name="T18" fmla="*/ 1482 w 1482"/>
                <a:gd name="T19" fmla="*/ 845 h 1621"/>
                <a:gd name="T20" fmla="*/ 1465 w 1482"/>
                <a:gd name="T21" fmla="*/ 643 h 1621"/>
                <a:gd name="T22" fmla="*/ 1401 w 1482"/>
                <a:gd name="T23" fmla="*/ 450 h 1621"/>
                <a:gd name="T24" fmla="*/ 1293 w 1482"/>
                <a:gd name="T25" fmla="*/ 281 h 1621"/>
                <a:gd name="T26" fmla="*/ 1148 w 1482"/>
                <a:gd name="T27" fmla="*/ 145 h 1621"/>
                <a:gd name="T28" fmla="*/ 975 w 1482"/>
                <a:gd name="T29" fmla="*/ 51 h 1621"/>
                <a:gd name="T30" fmla="*/ 785 w 1482"/>
                <a:gd name="T31" fmla="*/ 4 h 1621"/>
                <a:gd name="T32" fmla="*/ 590 w 1482"/>
                <a:gd name="T33" fmla="*/ 9 h 1621"/>
                <a:gd name="T34" fmla="*/ 402 w 1482"/>
                <a:gd name="T35" fmla="*/ 64 h 1621"/>
                <a:gd name="T36" fmla="*/ 233 w 1482"/>
                <a:gd name="T37" fmla="*/ 165 h 1621"/>
                <a:gd name="T38" fmla="*/ 94 w 1482"/>
                <a:gd name="T39" fmla="*/ 308 h 1621"/>
                <a:gd name="T40" fmla="*/ 0 w 1482"/>
                <a:gd name="T41" fmla="*/ 465 h 1621"/>
                <a:gd name="T42" fmla="*/ 192 w 1482"/>
                <a:gd name="T43" fmla="*/ 404 h 1621"/>
                <a:gd name="T44" fmla="*/ 305 w 1482"/>
                <a:gd name="T45" fmla="*/ 283 h 1621"/>
                <a:gd name="T46" fmla="*/ 441 w 1482"/>
                <a:gd name="T47" fmla="*/ 196 h 1621"/>
                <a:gd name="T48" fmla="*/ 597 w 1482"/>
                <a:gd name="T49" fmla="*/ 146 h 1621"/>
                <a:gd name="T50" fmla="*/ 758 w 1482"/>
                <a:gd name="T51" fmla="*/ 138 h 1621"/>
                <a:gd name="T52" fmla="*/ 915 w 1482"/>
                <a:gd name="T53" fmla="*/ 172 h 1621"/>
                <a:gd name="T54" fmla="*/ 1060 w 1482"/>
                <a:gd name="T55" fmla="*/ 246 h 1621"/>
                <a:gd name="T56" fmla="*/ 1183 w 1482"/>
                <a:gd name="T57" fmla="*/ 356 h 1621"/>
                <a:gd name="T58" fmla="*/ 1276 w 1482"/>
                <a:gd name="T59" fmla="*/ 493 h 1621"/>
                <a:gd name="T60" fmla="*/ 1333 w 1482"/>
                <a:gd name="T61" fmla="*/ 650 h 1621"/>
                <a:gd name="T62" fmla="*/ 1351 w 1482"/>
                <a:gd name="T63" fmla="*/ 817 h 1621"/>
                <a:gd name="T64" fmla="*/ 1328 w 1482"/>
                <a:gd name="T65" fmla="*/ 984 h 1621"/>
                <a:gd name="T66" fmla="*/ 1266 w 1482"/>
                <a:gd name="T67" fmla="*/ 1139 h 1621"/>
                <a:gd name="T68" fmla="*/ 1169 w 1482"/>
                <a:gd name="T69" fmla="*/ 1274 h 1621"/>
                <a:gd name="T70" fmla="*/ 1043 w 1482"/>
                <a:gd name="T71" fmla="*/ 1379 h 1621"/>
                <a:gd name="T72" fmla="*/ 895 w 1482"/>
                <a:gd name="T73" fmla="*/ 1448 h 1621"/>
                <a:gd name="T74" fmla="*/ 737 w 1482"/>
                <a:gd name="T75" fmla="*/ 1476 h 1621"/>
                <a:gd name="T76" fmla="*/ 576 w 1482"/>
                <a:gd name="T77" fmla="*/ 1463 h 1621"/>
                <a:gd name="T78" fmla="*/ 423 w 1482"/>
                <a:gd name="T79" fmla="*/ 1409 h 1621"/>
                <a:gd name="T80" fmla="*/ 288 w 1482"/>
                <a:gd name="T81" fmla="*/ 1317 h 1621"/>
                <a:gd name="T82" fmla="*/ 125 w 1482"/>
                <a:gd name="T83" fmla="*/ 1378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2" h="1621">
                  <a:moveTo>
                    <a:pt x="125" y="1378"/>
                  </a:moveTo>
                  <a:lnTo>
                    <a:pt x="197" y="1445"/>
                  </a:lnTo>
                  <a:lnTo>
                    <a:pt x="259" y="1478"/>
                  </a:lnTo>
                  <a:lnTo>
                    <a:pt x="343" y="1530"/>
                  </a:lnTo>
                  <a:lnTo>
                    <a:pt x="433" y="1571"/>
                  </a:lnTo>
                  <a:lnTo>
                    <a:pt x="526" y="1601"/>
                  </a:lnTo>
                  <a:lnTo>
                    <a:pt x="622" y="1618"/>
                  </a:lnTo>
                  <a:lnTo>
                    <a:pt x="720" y="1621"/>
                  </a:lnTo>
                  <a:lnTo>
                    <a:pt x="817" y="1614"/>
                  </a:lnTo>
                  <a:lnTo>
                    <a:pt x="913" y="1593"/>
                  </a:lnTo>
                  <a:lnTo>
                    <a:pt x="1006" y="1559"/>
                  </a:lnTo>
                  <a:lnTo>
                    <a:pt x="1094" y="1514"/>
                  </a:lnTo>
                  <a:lnTo>
                    <a:pt x="1175" y="1457"/>
                  </a:lnTo>
                  <a:lnTo>
                    <a:pt x="1249" y="1391"/>
                  </a:lnTo>
                  <a:lnTo>
                    <a:pt x="1314" y="1314"/>
                  </a:lnTo>
                  <a:lnTo>
                    <a:pt x="1370" y="1230"/>
                  </a:lnTo>
                  <a:lnTo>
                    <a:pt x="1415" y="1140"/>
                  </a:lnTo>
                  <a:lnTo>
                    <a:pt x="1450" y="1046"/>
                  </a:lnTo>
                  <a:lnTo>
                    <a:pt x="1472" y="946"/>
                  </a:lnTo>
                  <a:lnTo>
                    <a:pt x="1482" y="845"/>
                  </a:lnTo>
                  <a:lnTo>
                    <a:pt x="1480" y="743"/>
                  </a:lnTo>
                  <a:lnTo>
                    <a:pt x="1465" y="643"/>
                  </a:lnTo>
                  <a:lnTo>
                    <a:pt x="1439" y="544"/>
                  </a:lnTo>
                  <a:lnTo>
                    <a:pt x="1401" y="450"/>
                  </a:lnTo>
                  <a:lnTo>
                    <a:pt x="1352" y="362"/>
                  </a:lnTo>
                  <a:lnTo>
                    <a:pt x="1293" y="281"/>
                  </a:lnTo>
                  <a:lnTo>
                    <a:pt x="1224" y="208"/>
                  </a:lnTo>
                  <a:lnTo>
                    <a:pt x="1148" y="145"/>
                  </a:lnTo>
                  <a:lnTo>
                    <a:pt x="1064" y="92"/>
                  </a:lnTo>
                  <a:lnTo>
                    <a:pt x="975" y="51"/>
                  </a:lnTo>
                  <a:lnTo>
                    <a:pt x="881" y="22"/>
                  </a:lnTo>
                  <a:lnTo>
                    <a:pt x="785" y="4"/>
                  </a:lnTo>
                  <a:lnTo>
                    <a:pt x="687" y="0"/>
                  </a:lnTo>
                  <a:lnTo>
                    <a:pt x="590" y="9"/>
                  </a:lnTo>
                  <a:lnTo>
                    <a:pt x="494" y="30"/>
                  </a:lnTo>
                  <a:lnTo>
                    <a:pt x="402" y="64"/>
                  </a:lnTo>
                  <a:lnTo>
                    <a:pt x="315" y="109"/>
                  </a:lnTo>
                  <a:lnTo>
                    <a:pt x="233" y="165"/>
                  </a:lnTo>
                  <a:lnTo>
                    <a:pt x="159" y="232"/>
                  </a:lnTo>
                  <a:lnTo>
                    <a:pt x="94" y="308"/>
                  </a:lnTo>
                  <a:lnTo>
                    <a:pt x="38" y="391"/>
                  </a:lnTo>
                  <a:lnTo>
                    <a:pt x="0" y="465"/>
                  </a:lnTo>
                  <a:lnTo>
                    <a:pt x="147" y="475"/>
                  </a:lnTo>
                  <a:lnTo>
                    <a:pt x="192" y="404"/>
                  </a:lnTo>
                  <a:lnTo>
                    <a:pt x="244" y="341"/>
                  </a:lnTo>
                  <a:lnTo>
                    <a:pt x="305" y="283"/>
                  </a:lnTo>
                  <a:lnTo>
                    <a:pt x="371" y="235"/>
                  </a:lnTo>
                  <a:lnTo>
                    <a:pt x="441" y="196"/>
                  </a:lnTo>
                  <a:lnTo>
                    <a:pt x="517" y="166"/>
                  </a:lnTo>
                  <a:lnTo>
                    <a:pt x="597" y="146"/>
                  </a:lnTo>
                  <a:lnTo>
                    <a:pt x="676" y="137"/>
                  </a:lnTo>
                  <a:lnTo>
                    <a:pt x="758" y="138"/>
                  </a:lnTo>
                  <a:lnTo>
                    <a:pt x="838" y="150"/>
                  </a:lnTo>
                  <a:lnTo>
                    <a:pt x="915" y="172"/>
                  </a:lnTo>
                  <a:lnTo>
                    <a:pt x="990" y="204"/>
                  </a:lnTo>
                  <a:lnTo>
                    <a:pt x="1060" y="246"/>
                  </a:lnTo>
                  <a:lnTo>
                    <a:pt x="1125" y="298"/>
                  </a:lnTo>
                  <a:lnTo>
                    <a:pt x="1183" y="356"/>
                  </a:lnTo>
                  <a:lnTo>
                    <a:pt x="1234" y="421"/>
                  </a:lnTo>
                  <a:lnTo>
                    <a:pt x="1276" y="493"/>
                  </a:lnTo>
                  <a:lnTo>
                    <a:pt x="1309" y="570"/>
                  </a:lnTo>
                  <a:lnTo>
                    <a:pt x="1333" y="650"/>
                  </a:lnTo>
                  <a:lnTo>
                    <a:pt x="1346" y="734"/>
                  </a:lnTo>
                  <a:lnTo>
                    <a:pt x="1351" y="817"/>
                  </a:lnTo>
                  <a:lnTo>
                    <a:pt x="1344" y="902"/>
                  </a:lnTo>
                  <a:lnTo>
                    <a:pt x="1328" y="984"/>
                  </a:lnTo>
                  <a:lnTo>
                    <a:pt x="1301" y="1063"/>
                  </a:lnTo>
                  <a:lnTo>
                    <a:pt x="1266" y="1139"/>
                  </a:lnTo>
                  <a:lnTo>
                    <a:pt x="1222" y="1209"/>
                  </a:lnTo>
                  <a:lnTo>
                    <a:pt x="1169" y="1274"/>
                  </a:lnTo>
                  <a:lnTo>
                    <a:pt x="1109" y="1330"/>
                  </a:lnTo>
                  <a:lnTo>
                    <a:pt x="1043" y="1379"/>
                  </a:lnTo>
                  <a:lnTo>
                    <a:pt x="972" y="1418"/>
                  </a:lnTo>
                  <a:lnTo>
                    <a:pt x="895" y="1448"/>
                  </a:lnTo>
                  <a:lnTo>
                    <a:pt x="817" y="1468"/>
                  </a:lnTo>
                  <a:lnTo>
                    <a:pt x="737" y="1476"/>
                  </a:lnTo>
                  <a:lnTo>
                    <a:pt x="656" y="1476"/>
                  </a:lnTo>
                  <a:lnTo>
                    <a:pt x="576" y="1463"/>
                  </a:lnTo>
                  <a:lnTo>
                    <a:pt x="498" y="1441"/>
                  </a:lnTo>
                  <a:lnTo>
                    <a:pt x="423" y="1409"/>
                  </a:lnTo>
                  <a:lnTo>
                    <a:pt x="353" y="1368"/>
                  </a:lnTo>
                  <a:lnTo>
                    <a:pt x="288" y="1317"/>
                  </a:lnTo>
                  <a:lnTo>
                    <a:pt x="254" y="1298"/>
                  </a:lnTo>
                  <a:lnTo>
                    <a:pt x="125" y="1378"/>
                  </a:lnTo>
                  <a:lnTo>
                    <a:pt x="125" y="1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13" name="Freeform 877"/>
            <p:cNvSpPr>
              <a:spLocks/>
            </p:cNvSpPr>
            <p:nvPr/>
          </p:nvSpPr>
          <p:spPr bwMode="auto">
            <a:xfrm>
              <a:off x="3816" y="2863"/>
              <a:ext cx="240" cy="121"/>
            </a:xfrm>
            <a:custGeom>
              <a:avLst/>
              <a:gdLst>
                <a:gd name="T0" fmla="*/ 0 w 1676"/>
                <a:gd name="T1" fmla="*/ 638 h 843"/>
                <a:gd name="T2" fmla="*/ 64 w 1676"/>
                <a:gd name="T3" fmla="*/ 528 h 843"/>
                <a:gd name="T4" fmla="*/ 1622 w 1676"/>
                <a:gd name="T5" fmla="*/ 0 h 843"/>
                <a:gd name="T6" fmla="*/ 1676 w 1676"/>
                <a:gd name="T7" fmla="*/ 216 h 843"/>
                <a:gd name="T8" fmla="*/ 1414 w 1676"/>
                <a:gd name="T9" fmla="*/ 310 h 843"/>
                <a:gd name="T10" fmla="*/ 1281 w 1676"/>
                <a:gd name="T11" fmla="*/ 534 h 843"/>
                <a:gd name="T12" fmla="*/ 1147 w 1676"/>
                <a:gd name="T13" fmla="*/ 386 h 843"/>
                <a:gd name="T14" fmla="*/ 991 w 1676"/>
                <a:gd name="T15" fmla="*/ 638 h 843"/>
                <a:gd name="T16" fmla="*/ 877 w 1676"/>
                <a:gd name="T17" fmla="*/ 474 h 843"/>
                <a:gd name="T18" fmla="*/ 696 w 1676"/>
                <a:gd name="T19" fmla="*/ 718 h 843"/>
                <a:gd name="T20" fmla="*/ 564 w 1676"/>
                <a:gd name="T21" fmla="*/ 563 h 843"/>
                <a:gd name="T22" fmla="*/ 399 w 1676"/>
                <a:gd name="T23" fmla="*/ 818 h 843"/>
                <a:gd name="T24" fmla="*/ 258 w 1676"/>
                <a:gd name="T25" fmla="*/ 663 h 843"/>
                <a:gd name="T26" fmla="*/ 136 w 1676"/>
                <a:gd name="T27" fmla="*/ 843 h 843"/>
                <a:gd name="T28" fmla="*/ 15 w 1676"/>
                <a:gd name="T29" fmla="*/ 713 h 843"/>
                <a:gd name="T30" fmla="*/ 1430 w 1676"/>
                <a:gd name="T31" fmla="*/ 232 h 843"/>
                <a:gd name="T32" fmla="*/ 1524 w 1676"/>
                <a:gd name="T33" fmla="*/ 99 h 843"/>
                <a:gd name="T34" fmla="*/ 0 w 1676"/>
                <a:gd name="T35" fmla="*/ 638 h 843"/>
                <a:gd name="T36" fmla="*/ 0 w 1676"/>
                <a:gd name="T37" fmla="*/ 638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6" h="843">
                  <a:moveTo>
                    <a:pt x="0" y="638"/>
                  </a:moveTo>
                  <a:lnTo>
                    <a:pt x="64" y="528"/>
                  </a:lnTo>
                  <a:lnTo>
                    <a:pt x="1622" y="0"/>
                  </a:lnTo>
                  <a:lnTo>
                    <a:pt x="1676" y="216"/>
                  </a:lnTo>
                  <a:lnTo>
                    <a:pt x="1414" y="310"/>
                  </a:lnTo>
                  <a:lnTo>
                    <a:pt x="1281" y="534"/>
                  </a:lnTo>
                  <a:lnTo>
                    <a:pt x="1147" y="386"/>
                  </a:lnTo>
                  <a:lnTo>
                    <a:pt x="991" y="638"/>
                  </a:lnTo>
                  <a:lnTo>
                    <a:pt x="877" y="474"/>
                  </a:lnTo>
                  <a:lnTo>
                    <a:pt x="696" y="718"/>
                  </a:lnTo>
                  <a:lnTo>
                    <a:pt x="564" y="563"/>
                  </a:lnTo>
                  <a:lnTo>
                    <a:pt x="399" y="818"/>
                  </a:lnTo>
                  <a:lnTo>
                    <a:pt x="258" y="663"/>
                  </a:lnTo>
                  <a:lnTo>
                    <a:pt x="136" y="843"/>
                  </a:lnTo>
                  <a:lnTo>
                    <a:pt x="15" y="713"/>
                  </a:lnTo>
                  <a:lnTo>
                    <a:pt x="1430" y="232"/>
                  </a:lnTo>
                  <a:lnTo>
                    <a:pt x="1524" y="99"/>
                  </a:lnTo>
                  <a:lnTo>
                    <a:pt x="0" y="63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14" name="Freeform 878"/>
            <p:cNvSpPr>
              <a:spLocks/>
            </p:cNvSpPr>
            <p:nvPr/>
          </p:nvSpPr>
          <p:spPr bwMode="auto">
            <a:xfrm>
              <a:off x="4078" y="2765"/>
              <a:ext cx="157" cy="167"/>
            </a:xfrm>
            <a:custGeom>
              <a:avLst/>
              <a:gdLst>
                <a:gd name="T0" fmla="*/ 1078 w 1102"/>
                <a:gd name="T1" fmla="*/ 412 h 1168"/>
                <a:gd name="T2" fmla="*/ 1102 w 1102"/>
                <a:gd name="T3" fmla="*/ 556 h 1168"/>
                <a:gd name="T4" fmla="*/ 1091 w 1102"/>
                <a:gd name="T5" fmla="*/ 701 h 1168"/>
                <a:gd name="T6" fmla="*/ 1046 w 1102"/>
                <a:gd name="T7" fmla="*/ 840 h 1168"/>
                <a:gd name="T8" fmla="*/ 969 w 1102"/>
                <a:gd name="T9" fmla="*/ 962 h 1168"/>
                <a:gd name="T10" fmla="*/ 865 w 1102"/>
                <a:gd name="T11" fmla="*/ 1061 h 1168"/>
                <a:gd name="T12" fmla="*/ 741 w 1102"/>
                <a:gd name="T13" fmla="*/ 1129 h 1168"/>
                <a:gd name="T14" fmla="*/ 605 w 1102"/>
                <a:gd name="T15" fmla="*/ 1163 h 1168"/>
                <a:gd name="T16" fmla="*/ 464 w 1102"/>
                <a:gd name="T17" fmla="*/ 1162 h 1168"/>
                <a:gd name="T18" fmla="*/ 328 w 1102"/>
                <a:gd name="T19" fmla="*/ 1124 h 1168"/>
                <a:gd name="T20" fmla="*/ 153 w 1102"/>
                <a:gd name="T21" fmla="*/ 1003 h 1168"/>
                <a:gd name="T22" fmla="*/ 19 w 1102"/>
                <a:gd name="T23" fmla="*/ 812 h 1168"/>
                <a:gd name="T24" fmla="*/ 0 w 1102"/>
                <a:gd name="T25" fmla="*/ 560 h 1168"/>
                <a:gd name="T26" fmla="*/ 31 w 1102"/>
                <a:gd name="T27" fmla="*/ 356 h 1168"/>
                <a:gd name="T28" fmla="*/ 126 w 1102"/>
                <a:gd name="T29" fmla="*/ 181 h 1168"/>
                <a:gd name="T30" fmla="*/ 280 w 1102"/>
                <a:gd name="T31" fmla="*/ 68 h 1168"/>
                <a:gd name="T32" fmla="*/ 411 w 1102"/>
                <a:gd name="T33" fmla="*/ 16 h 1168"/>
                <a:gd name="T34" fmla="*/ 551 w 1102"/>
                <a:gd name="T35" fmla="*/ 0 h 1168"/>
                <a:gd name="T36" fmla="*/ 690 w 1102"/>
                <a:gd name="T37" fmla="*/ 21 h 1168"/>
                <a:gd name="T38" fmla="*/ 820 w 1102"/>
                <a:gd name="T39" fmla="*/ 76 h 1168"/>
                <a:gd name="T40" fmla="*/ 932 w 1102"/>
                <a:gd name="T41" fmla="*/ 164 h 1168"/>
                <a:gd name="T42" fmla="*/ 1021 w 1102"/>
                <a:gd name="T43" fmla="*/ 278 h 1168"/>
                <a:gd name="T44" fmla="*/ 884 w 1102"/>
                <a:gd name="T45" fmla="*/ 374 h 1168"/>
                <a:gd name="T46" fmla="*/ 849 w 1102"/>
                <a:gd name="T47" fmla="*/ 338 h 1168"/>
                <a:gd name="T48" fmla="*/ 806 w 1102"/>
                <a:gd name="T49" fmla="*/ 314 h 1168"/>
                <a:gd name="T50" fmla="*/ 758 w 1102"/>
                <a:gd name="T51" fmla="*/ 301 h 1168"/>
                <a:gd name="T52" fmla="*/ 710 w 1102"/>
                <a:gd name="T53" fmla="*/ 300 h 1168"/>
                <a:gd name="T54" fmla="*/ 662 w 1102"/>
                <a:gd name="T55" fmla="*/ 313 h 1168"/>
                <a:gd name="T56" fmla="*/ 618 w 1102"/>
                <a:gd name="T57" fmla="*/ 337 h 1168"/>
                <a:gd name="T58" fmla="*/ 583 w 1102"/>
                <a:gd name="T59" fmla="*/ 371 h 1168"/>
                <a:gd name="T60" fmla="*/ 557 w 1102"/>
                <a:gd name="T61" fmla="*/ 415 h 1168"/>
                <a:gd name="T62" fmla="*/ 541 w 1102"/>
                <a:gd name="T63" fmla="*/ 464 h 1168"/>
                <a:gd name="T64" fmla="*/ 538 w 1102"/>
                <a:gd name="T65" fmla="*/ 514 h 1168"/>
                <a:gd name="T66" fmla="*/ 547 w 1102"/>
                <a:gd name="T67" fmla="*/ 565 h 1168"/>
                <a:gd name="T68" fmla="*/ 568 w 1102"/>
                <a:gd name="T69" fmla="*/ 611 h 1168"/>
                <a:gd name="T70" fmla="*/ 598 w 1102"/>
                <a:gd name="T71" fmla="*/ 650 h 1168"/>
                <a:gd name="T72" fmla="*/ 637 w 1102"/>
                <a:gd name="T73" fmla="*/ 680 h 1168"/>
                <a:gd name="T74" fmla="*/ 683 w 1102"/>
                <a:gd name="T75" fmla="*/ 700 h 1168"/>
                <a:gd name="T76" fmla="*/ 732 w 1102"/>
                <a:gd name="T77" fmla="*/ 706 h 1168"/>
                <a:gd name="T78" fmla="*/ 780 w 1102"/>
                <a:gd name="T79" fmla="*/ 700 h 1168"/>
                <a:gd name="T80" fmla="*/ 827 w 1102"/>
                <a:gd name="T81" fmla="*/ 681 h 1168"/>
                <a:gd name="T82" fmla="*/ 865 w 1102"/>
                <a:gd name="T83" fmla="*/ 651 h 1168"/>
                <a:gd name="T84" fmla="*/ 897 w 1102"/>
                <a:gd name="T85" fmla="*/ 613 h 1168"/>
                <a:gd name="T86" fmla="*/ 918 w 1102"/>
                <a:gd name="T87" fmla="*/ 567 h 1168"/>
                <a:gd name="T88" fmla="*/ 928 w 1102"/>
                <a:gd name="T89" fmla="*/ 516 h 1168"/>
                <a:gd name="T90" fmla="*/ 925 w 1102"/>
                <a:gd name="T91" fmla="*/ 466 h 1168"/>
                <a:gd name="T92" fmla="*/ 910 w 1102"/>
                <a:gd name="T93" fmla="*/ 416 h 1168"/>
                <a:gd name="T94" fmla="*/ 1056 w 1102"/>
                <a:gd name="T95" fmla="*/ 35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2" h="1168">
                  <a:moveTo>
                    <a:pt x="1056" y="353"/>
                  </a:moveTo>
                  <a:lnTo>
                    <a:pt x="1078" y="412"/>
                  </a:lnTo>
                  <a:lnTo>
                    <a:pt x="1095" y="483"/>
                  </a:lnTo>
                  <a:lnTo>
                    <a:pt x="1102" y="556"/>
                  </a:lnTo>
                  <a:lnTo>
                    <a:pt x="1101" y="629"/>
                  </a:lnTo>
                  <a:lnTo>
                    <a:pt x="1091" y="701"/>
                  </a:lnTo>
                  <a:lnTo>
                    <a:pt x="1072" y="772"/>
                  </a:lnTo>
                  <a:lnTo>
                    <a:pt x="1046" y="840"/>
                  </a:lnTo>
                  <a:lnTo>
                    <a:pt x="1011" y="904"/>
                  </a:lnTo>
                  <a:lnTo>
                    <a:pt x="969" y="962"/>
                  </a:lnTo>
                  <a:lnTo>
                    <a:pt x="920" y="1015"/>
                  </a:lnTo>
                  <a:lnTo>
                    <a:pt x="865" y="1061"/>
                  </a:lnTo>
                  <a:lnTo>
                    <a:pt x="805" y="1100"/>
                  </a:lnTo>
                  <a:lnTo>
                    <a:pt x="741" y="1129"/>
                  </a:lnTo>
                  <a:lnTo>
                    <a:pt x="673" y="1151"/>
                  </a:lnTo>
                  <a:lnTo>
                    <a:pt x="605" y="1163"/>
                  </a:lnTo>
                  <a:lnTo>
                    <a:pt x="533" y="1168"/>
                  </a:lnTo>
                  <a:lnTo>
                    <a:pt x="464" y="1162"/>
                  </a:lnTo>
                  <a:lnTo>
                    <a:pt x="396" y="1147"/>
                  </a:lnTo>
                  <a:lnTo>
                    <a:pt x="328" y="1124"/>
                  </a:lnTo>
                  <a:lnTo>
                    <a:pt x="586" y="971"/>
                  </a:lnTo>
                  <a:lnTo>
                    <a:pt x="153" y="1003"/>
                  </a:lnTo>
                  <a:lnTo>
                    <a:pt x="444" y="782"/>
                  </a:lnTo>
                  <a:lnTo>
                    <a:pt x="19" y="812"/>
                  </a:lnTo>
                  <a:lnTo>
                    <a:pt x="358" y="566"/>
                  </a:lnTo>
                  <a:lnTo>
                    <a:pt x="0" y="560"/>
                  </a:lnTo>
                  <a:lnTo>
                    <a:pt x="338" y="366"/>
                  </a:lnTo>
                  <a:lnTo>
                    <a:pt x="31" y="356"/>
                  </a:lnTo>
                  <a:lnTo>
                    <a:pt x="368" y="186"/>
                  </a:lnTo>
                  <a:lnTo>
                    <a:pt x="126" y="181"/>
                  </a:lnTo>
                  <a:lnTo>
                    <a:pt x="219" y="107"/>
                  </a:lnTo>
                  <a:lnTo>
                    <a:pt x="280" y="68"/>
                  </a:lnTo>
                  <a:lnTo>
                    <a:pt x="344" y="37"/>
                  </a:lnTo>
                  <a:lnTo>
                    <a:pt x="411" y="16"/>
                  </a:lnTo>
                  <a:lnTo>
                    <a:pt x="481" y="3"/>
                  </a:lnTo>
                  <a:lnTo>
                    <a:pt x="551" y="0"/>
                  </a:lnTo>
                  <a:lnTo>
                    <a:pt x="621" y="5"/>
                  </a:lnTo>
                  <a:lnTo>
                    <a:pt x="690" y="21"/>
                  </a:lnTo>
                  <a:lnTo>
                    <a:pt x="756" y="44"/>
                  </a:lnTo>
                  <a:lnTo>
                    <a:pt x="820" y="76"/>
                  </a:lnTo>
                  <a:lnTo>
                    <a:pt x="878" y="116"/>
                  </a:lnTo>
                  <a:lnTo>
                    <a:pt x="932" y="164"/>
                  </a:lnTo>
                  <a:lnTo>
                    <a:pt x="980" y="219"/>
                  </a:lnTo>
                  <a:lnTo>
                    <a:pt x="1021" y="278"/>
                  </a:lnTo>
                  <a:lnTo>
                    <a:pt x="898" y="394"/>
                  </a:lnTo>
                  <a:lnTo>
                    <a:pt x="884" y="374"/>
                  </a:lnTo>
                  <a:lnTo>
                    <a:pt x="867" y="355"/>
                  </a:lnTo>
                  <a:lnTo>
                    <a:pt x="849" y="338"/>
                  </a:lnTo>
                  <a:lnTo>
                    <a:pt x="828" y="325"/>
                  </a:lnTo>
                  <a:lnTo>
                    <a:pt x="806" y="314"/>
                  </a:lnTo>
                  <a:lnTo>
                    <a:pt x="783" y="306"/>
                  </a:lnTo>
                  <a:lnTo>
                    <a:pt x="758" y="301"/>
                  </a:lnTo>
                  <a:lnTo>
                    <a:pt x="734" y="299"/>
                  </a:lnTo>
                  <a:lnTo>
                    <a:pt x="710" y="300"/>
                  </a:lnTo>
                  <a:lnTo>
                    <a:pt x="686" y="305"/>
                  </a:lnTo>
                  <a:lnTo>
                    <a:pt x="662" y="313"/>
                  </a:lnTo>
                  <a:lnTo>
                    <a:pt x="640" y="324"/>
                  </a:lnTo>
                  <a:lnTo>
                    <a:pt x="618" y="337"/>
                  </a:lnTo>
                  <a:lnTo>
                    <a:pt x="600" y="354"/>
                  </a:lnTo>
                  <a:lnTo>
                    <a:pt x="583" y="371"/>
                  </a:lnTo>
                  <a:lnTo>
                    <a:pt x="569" y="392"/>
                  </a:lnTo>
                  <a:lnTo>
                    <a:pt x="557" y="415"/>
                  </a:lnTo>
                  <a:lnTo>
                    <a:pt x="547" y="438"/>
                  </a:lnTo>
                  <a:lnTo>
                    <a:pt x="541" y="464"/>
                  </a:lnTo>
                  <a:lnTo>
                    <a:pt x="538" y="489"/>
                  </a:lnTo>
                  <a:lnTo>
                    <a:pt x="538" y="514"/>
                  </a:lnTo>
                  <a:lnTo>
                    <a:pt x="540" y="539"/>
                  </a:lnTo>
                  <a:lnTo>
                    <a:pt x="547" y="565"/>
                  </a:lnTo>
                  <a:lnTo>
                    <a:pt x="555" y="588"/>
                  </a:lnTo>
                  <a:lnTo>
                    <a:pt x="568" y="611"/>
                  </a:lnTo>
                  <a:lnTo>
                    <a:pt x="582" y="632"/>
                  </a:lnTo>
                  <a:lnTo>
                    <a:pt x="598" y="650"/>
                  </a:lnTo>
                  <a:lnTo>
                    <a:pt x="617" y="667"/>
                  </a:lnTo>
                  <a:lnTo>
                    <a:pt x="637" y="680"/>
                  </a:lnTo>
                  <a:lnTo>
                    <a:pt x="659" y="691"/>
                  </a:lnTo>
                  <a:lnTo>
                    <a:pt x="683" y="700"/>
                  </a:lnTo>
                  <a:lnTo>
                    <a:pt x="708" y="704"/>
                  </a:lnTo>
                  <a:lnTo>
                    <a:pt x="732" y="706"/>
                  </a:lnTo>
                  <a:lnTo>
                    <a:pt x="756" y="704"/>
                  </a:lnTo>
                  <a:lnTo>
                    <a:pt x="780" y="700"/>
                  </a:lnTo>
                  <a:lnTo>
                    <a:pt x="804" y="692"/>
                  </a:lnTo>
                  <a:lnTo>
                    <a:pt x="827" y="681"/>
                  </a:lnTo>
                  <a:lnTo>
                    <a:pt x="847" y="668"/>
                  </a:lnTo>
                  <a:lnTo>
                    <a:pt x="865" y="651"/>
                  </a:lnTo>
                  <a:lnTo>
                    <a:pt x="883" y="633"/>
                  </a:lnTo>
                  <a:lnTo>
                    <a:pt x="897" y="613"/>
                  </a:lnTo>
                  <a:lnTo>
                    <a:pt x="909" y="590"/>
                  </a:lnTo>
                  <a:lnTo>
                    <a:pt x="918" y="567"/>
                  </a:lnTo>
                  <a:lnTo>
                    <a:pt x="925" y="542"/>
                  </a:lnTo>
                  <a:lnTo>
                    <a:pt x="928" y="516"/>
                  </a:lnTo>
                  <a:lnTo>
                    <a:pt x="928" y="491"/>
                  </a:lnTo>
                  <a:lnTo>
                    <a:pt x="925" y="466"/>
                  </a:lnTo>
                  <a:lnTo>
                    <a:pt x="919" y="441"/>
                  </a:lnTo>
                  <a:lnTo>
                    <a:pt x="910" y="416"/>
                  </a:lnTo>
                  <a:lnTo>
                    <a:pt x="1056" y="353"/>
                  </a:lnTo>
                  <a:lnTo>
                    <a:pt x="1056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15" name="Freeform 879"/>
            <p:cNvSpPr>
              <a:spLocks/>
            </p:cNvSpPr>
            <p:nvPr/>
          </p:nvSpPr>
          <p:spPr bwMode="auto">
            <a:xfrm>
              <a:off x="4206" y="2804"/>
              <a:ext cx="24" cy="22"/>
            </a:xfrm>
            <a:custGeom>
              <a:avLst/>
              <a:gdLst>
                <a:gd name="T0" fmla="*/ 0 w 168"/>
                <a:gd name="T1" fmla="*/ 130 h 152"/>
                <a:gd name="T2" fmla="*/ 12 w 168"/>
                <a:gd name="T3" fmla="*/ 152 h 152"/>
                <a:gd name="T4" fmla="*/ 168 w 168"/>
                <a:gd name="T5" fmla="*/ 117 h 152"/>
                <a:gd name="T6" fmla="*/ 158 w 168"/>
                <a:gd name="T7" fmla="*/ 89 h 152"/>
                <a:gd name="T8" fmla="*/ 123 w 168"/>
                <a:gd name="T9" fmla="*/ 14 h 152"/>
                <a:gd name="T10" fmla="*/ 96 w 168"/>
                <a:gd name="T11" fmla="*/ 0 h 152"/>
                <a:gd name="T12" fmla="*/ 0 w 168"/>
                <a:gd name="T13" fmla="*/ 130 h 152"/>
                <a:gd name="T14" fmla="*/ 0 w 168"/>
                <a:gd name="T15" fmla="*/ 1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52">
                  <a:moveTo>
                    <a:pt x="0" y="130"/>
                  </a:moveTo>
                  <a:lnTo>
                    <a:pt x="12" y="152"/>
                  </a:lnTo>
                  <a:lnTo>
                    <a:pt x="168" y="117"/>
                  </a:lnTo>
                  <a:lnTo>
                    <a:pt x="158" y="89"/>
                  </a:lnTo>
                  <a:lnTo>
                    <a:pt x="123" y="14"/>
                  </a:lnTo>
                  <a:lnTo>
                    <a:pt x="96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4416" name="Line 880"/>
          <p:cNvSpPr>
            <a:spLocks noChangeShapeType="1"/>
          </p:cNvSpPr>
          <p:nvPr/>
        </p:nvSpPr>
        <p:spPr bwMode="auto">
          <a:xfrm flipH="1">
            <a:off x="2590800" y="563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en-US"/>
          </a:p>
        </p:txBody>
      </p:sp>
      <p:sp>
        <p:nvSpPr>
          <p:cNvPr id="834417" name="Text Box 881"/>
          <p:cNvSpPr txBox="1">
            <a:spLocks noChangeArrowheads="1"/>
          </p:cNvSpPr>
          <p:nvPr/>
        </p:nvSpPr>
        <p:spPr bwMode="auto">
          <a:xfrm>
            <a:off x="228600" y="6248400"/>
            <a:ext cx="2301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Counter-Signed Message</a:t>
            </a:r>
          </a:p>
        </p:txBody>
      </p:sp>
    </p:spTree>
    <p:extLst>
      <p:ext uri="{BB962C8B-B14F-4D97-AF65-F5344CB8AC3E}">
        <p14:creationId xmlns:p14="http://schemas.microsoft.com/office/powerpoint/2010/main" val="133820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9462"/>
            <a:ext cx="8229600" cy="744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PKCS #7/CMS Structure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352800" cy="365125"/>
          </a:xfrm>
        </p:spPr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762000" cy="365125"/>
          </a:xfrm>
        </p:spPr>
        <p:txBody>
          <a:bodyPr/>
          <a:lstStyle/>
          <a:p>
            <a:fld id="{E6EEEBF6-E55F-4EEB-AF23-B0D3EBF47F5A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8050" y="1752600"/>
            <a:ext cx="7092950" cy="4558506"/>
            <a:chOff x="374650" y="1125538"/>
            <a:chExt cx="8169275" cy="5448300"/>
          </a:xfrm>
        </p:grpSpPr>
        <p:sp>
          <p:nvSpPr>
            <p:cNvPr id="746515" name="Line 19"/>
            <p:cNvSpPr>
              <a:spLocks noChangeShapeType="1"/>
            </p:cNvSpPr>
            <p:nvPr/>
          </p:nvSpPr>
          <p:spPr bwMode="auto">
            <a:xfrm flipH="1" flipV="1">
              <a:off x="7134225" y="2519363"/>
              <a:ext cx="1400175" cy="4033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4650" y="1125538"/>
              <a:ext cx="8169275" cy="5448300"/>
              <a:chOff x="374650" y="1125538"/>
              <a:chExt cx="8169275" cy="5448300"/>
            </a:xfrm>
          </p:grpSpPr>
          <p:sp>
            <p:nvSpPr>
              <p:cNvPr id="746500" name="Rectangle 4"/>
              <p:cNvSpPr>
                <a:spLocks noChangeArrowheads="1"/>
              </p:cNvSpPr>
              <p:nvPr/>
            </p:nvSpPr>
            <p:spPr bwMode="auto">
              <a:xfrm>
                <a:off x="374650" y="1125538"/>
                <a:ext cx="2919413" cy="3754437"/>
              </a:xfrm>
              <a:prstGeom prst="rect">
                <a:avLst/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endParaRPr lang="en-US" sz="18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46501" name="Text Box 5"/>
              <p:cNvSpPr txBox="1">
                <a:spLocks noChangeArrowheads="1"/>
              </p:cNvSpPr>
              <p:nvPr/>
            </p:nvSpPr>
            <p:spPr bwMode="auto">
              <a:xfrm>
                <a:off x="544513" y="1266825"/>
                <a:ext cx="1808163" cy="398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en-US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CMS</a:t>
                </a:r>
              </a:p>
            </p:txBody>
          </p:sp>
          <p:sp>
            <p:nvSpPr>
              <p:cNvPr id="746502" name="Rectangle 6"/>
              <p:cNvSpPr>
                <a:spLocks noChangeArrowheads="1"/>
              </p:cNvSpPr>
              <p:nvPr/>
            </p:nvSpPr>
            <p:spPr bwMode="auto">
              <a:xfrm>
                <a:off x="617538" y="1708150"/>
                <a:ext cx="2466975" cy="474662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Version</a:t>
                </a:r>
              </a:p>
            </p:txBody>
          </p:sp>
          <p:sp>
            <p:nvSpPr>
              <p:cNvPr id="746503" name="Rectangle 7"/>
              <p:cNvSpPr>
                <a:spLocks noChangeArrowheads="1"/>
              </p:cNvSpPr>
              <p:nvPr/>
            </p:nvSpPr>
            <p:spPr bwMode="auto">
              <a:xfrm>
                <a:off x="617538" y="2206625"/>
                <a:ext cx="2466975" cy="474662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Digest Algorithm</a:t>
                </a:r>
              </a:p>
            </p:txBody>
          </p:sp>
          <p:sp>
            <p:nvSpPr>
              <p:cNvPr id="746504" name="Rectangle 8"/>
              <p:cNvSpPr>
                <a:spLocks noChangeArrowheads="1"/>
              </p:cNvSpPr>
              <p:nvPr/>
            </p:nvSpPr>
            <p:spPr bwMode="auto">
              <a:xfrm>
                <a:off x="617538" y="2716213"/>
                <a:ext cx="2466975" cy="474662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Content</a:t>
                </a:r>
              </a:p>
            </p:txBody>
          </p:sp>
          <p:sp>
            <p:nvSpPr>
              <p:cNvPr id="746505" name="Rectangle 9"/>
              <p:cNvSpPr>
                <a:spLocks noChangeArrowheads="1"/>
              </p:cNvSpPr>
              <p:nvPr/>
            </p:nvSpPr>
            <p:spPr bwMode="auto">
              <a:xfrm>
                <a:off x="617538" y="3243263"/>
                <a:ext cx="2466975" cy="474662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Certificates</a:t>
                </a:r>
              </a:p>
            </p:txBody>
          </p:sp>
          <p:sp>
            <p:nvSpPr>
              <p:cNvPr id="746506" name="Rectangle 10"/>
              <p:cNvSpPr>
                <a:spLocks noChangeArrowheads="1"/>
              </p:cNvSpPr>
              <p:nvPr/>
            </p:nvSpPr>
            <p:spPr bwMode="auto">
              <a:xfrm>
                <a:off x="617538" y="3752850"/>
                <a:ext cx="2466975" cy="474662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CRLs</a:t>
                </a:r>
              </a:p>
            </p:txBody>
          </p:sp>
          <p:sp>
            <p:nvSpPr>
              <p:cNvPr id="746507" name="Rectangle 11"/>
              <p:cNvSpPr>
                <a:spLocks noChangeArrowheads="1"/>
              </p:cNvSpPr>
              <p:nvPr/>
            </p:nvSpPr>
            <p:spPr bwMode="auto">
              <a:xfrm>
                <a:off x="617538" y="4264025"/>
                <a:ext cx="2466975" cy="474662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Signer Infos</a:t>
                </a:r>
              </a:p>
            </p:txBody>
          </p:sp>
          <p:sp>
            <p:nvSpPr>
              <p:cNvPr id="746509" name="Rectangle 13"/>
              <p:cNvSpPr>
                <a:spLocks noChangeArrowheads="1"/>
              </p:cNvSpPr>
              <p:nvPr/>
            </p:nvSpPr>
            <p:spPr bwMode="auto">
              <a:xfrm>
                <a:off x="4171950" y="1341438"/>
                <a:ext cx="2466975" cy="474662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Signer Info 1</a:t>
                </a:r>
              </a:p>
            </p:txBody>
          </p:sp>
          <p:sp>
            <p:nvSpPr>
              <p:cNvPr id="746510" name="Rectangle 14"/>
              <p:cNvSpPr>
                <a:spLocks noChangeArrowheads="1"/>
              </p:cNvSpPr>
              <p:nvPr/>
            </p:nvSpPr>
            <p:spPr bwMode="auto">
              <a:xfrm>
                <a:off x="4441825" y="1685925"/>
                <a:ext cx="2466975" cy="474662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Signer Info 2</a:t>
                </a:r>
              </a:p>
            </p:txBody>
          </p:sp>
          <p:sp>
            <p:nvSpPr>
              <p:cNvPr id="746511" name="Rectangle 15"/>
              <p:cNvSpPr>
                <a:spLocks noChangeArrowheads="1"/>
              </p:cNvSpPr>
              <p:nvPr/>
            </p:nvSpPr>
            <p:spPr bwMode="auto">
              <a:xfrm>
                <a:off x="4711700" y="2062163"/>
                <a:ext cx="2466975" cy="474662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Signer Info 3</a:t>
                </a:r>
              </a:p>
            </p:txBody>
          </p:sp>
          <p:sp>
            <p:nvSpPr>
              <p:cNvPr id="746512" name="Line 16"/>
              <p:cNvSpPr>
                <a:spLocks noChangeShapeType="1"/>
              </p:cNvSpPr>
              <p:nvPr/>
            </p:nvSpPr>
            <p:spPr bwMode="auto">
              <a:xfrm flipV="1">
                <a:off x="3087688" y="1319213"/>
                <a:ext cx="1093787" cy="2922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513" name="Line 17"/>
              <p:cNvSpPr>
                <a:spLocks noChangeShapeType="1"/>
              </p:cNvSpPr>
              <p:nvPr/>
            </p:nvSpPr>
            <p:spPr bwMode="auto">
              <a:xfrm flipV="1">
                <a:off x="3071813" y="2519363"/>
                <a:ext cx="1663700" cy="2217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517" name="Rectangle 21"/>
              <p:cNvSpPr>
                <a:spLocks noChangeArrowheads="1"/>
              </p:cNvSpPr>
              <p:nvPr/>
            </p:nvSpPr>
            <p:spPr bwMode="auto">
              <a:xfrm>
                <a:off x="5054600" y="2819400"/>
                <a:ext cx="3489325" cy="3754438"/>
              </a:xfrm>
              <a:prstGeom prst="rect">
                <a:avLst/>
              </a:prstGeom>
              <a:gradFill rotWithShape="0">
                <a:gsLst>
                  <a:gs pos="0">
                    <a:schemeClr val="hlink">
                      <a:gamma/>
                      <a:shade val="6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endParaRPr lang="en-US" sz="1800" b="1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46518" name="Text Box 22"/>
              <p:cNvSpPr txBox="1">
                <a:spLocks noChangeArrowheads="1"/>
              </p:cNvSpPr>
              <p:nvPr/>
            </p:nvSpPr>
            <p:spPr bwMode="auto">
              <a:xfrm>
                <a:off x="5224463" y="2960688"/>
                <a:ext cx="1808163" cy="398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en-US" sz="20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Signer Info</a:t>
                </a:r>
              </a:p>
            </p:txBody>
          </p:sp>
          <p:sp>
            <p:nvSpPr>
              <p:cNvPr id="746519" name="Rectangle 23"/>
              <p:cNvSpPr>
                <a:spLocks noChangeArrowheads="1"/>
              </p:cNvSpPr>
              <p:nvPr/>
            </p:nvSpPr>
            <p:spPr bwMode="auto">
              <a:xfrm>
                <a:off x="5297488" y="3402013"/>
                <a:ext cx="3067050" cy="474663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Version</a:t>
                </a:r>
              </a:p>
            </p:txBody>
          </p:sp>
          <p:sp>
            <p:nvSpPr>
              <p:cNvPr id="746520" name="Rectangle 24"/>
              <p:cNvSpPr>
                <a:spLocks noChangeArrowheads="1"/>
              </p:cNvSpPr>
              <p:nvPr/>
            </p:nvSpPr>
            <p:spPr bwMode="auto">
              <a:xfrm>
                <a:off x="5297488" y="3900488"/>
                <a:ext cx="3067050" cy="474663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Serial Number</a:t>
                </a:r>
              </a:p>
            </p:txBody>
          </p:sp>
          <p:sp>
            <p:nvSpPr>
              <p:cNvPr id="746521" name="Rectangle 25"/>
              <p:cNvSpPr>
                <a:spLocks noChangeArrowheads="1"/>
              </p:cNvSpPr>
              <p:nvPr/>
            </p:nvSpPr>
            <p:spPr bwMode="auto">
              <a:xfrm>
                <a:off x="5297488" y="4410075"/>
                <a:ext cx="3067050" cy="474663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Digest Algorithm</a:t>
                </a:r>
              </a:p>
            </p:txBody>
          </p:sp>
          <p:sp>
            <p:nvSpPr>
              <p:cNvPr id="746522" name="Rectangle 26"/>
              <p:cNvSpPr>
                <a:spLocks noChangeArrowheads="1"/>
              </p:cNvSpPr>
              <p:nvPr/>
            </p:nvSpPr>
            <p:spPr bwMode="auto">
              <a:xfrm>
                <a:off x="5297488" y="4937125"/>
                <a:ext cx="3067050" cy="474663"/>
              </a:xfrm>
              <a:prstGeom prst="rect">
                <a:avLst/>
              </a:prstGeom>
              <a:gradFill rotWithShape="0">
                <a:gsLst>
                  <a:gs pos="0">
                    <a:srgbClr val="BD2BAF">
                      <a:gamma/>
                      <a:shade val="66275"/>
                      <a:invGamma/>
                    </a:srgbClr>
                  </a:gs>
                  <a:gs pos="50000">
                    <a:srgbClr val="BD2BAF"/>
                  </a:gs>
                  <a:gs pos="100000">
                    <a:srgbClr val="BD2BA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rgbClr val="9933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6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Authenticated Attributes</a:t>
                </a:r>
              </a:p>
            </p:txBody>
          </p:sp>
          <p:sp>
            <p:nvSpPr>
              <p:cNvPr id="746523" name="Rectangle 27"/>
              <p:cNvSpPr>
                <a:spLocks noChangeArrowheads="1"/>
              </p:cNvSpPr>
              <p:nvPr/>
            </p:nvSpPr>
            <p:spPr bwMode="auto">
              <a:xfrm>
                <a:off x="5297488" y="5446713"/>
                <a:ext cx="3067050" cy="474663"/>
              </a:xfrm>
              <a:prstGeom prst="rect">
                <a:avLst/>
              </a:prstGeom>
              <a:gradFill rotWithShape="0">
                <a:gsLst>
                  <a:gs pos="0">
                    <a:srgbClr val="BD2BAF">
                      <a:gamma/>
                      <a:shade val="66275"/>
                      <a:invGamma/>
                    </a:srgbClr>
                  </a:gs>
                  <a:gs pos="50000">
                    <a:srgbClr val="BD2BAF"/>
                  </a:gs>
                  <a:gs pos="100000">
                    <a:srgbClr val="BD2BAF">
                      <a:gamma/>
                      <a:shade val="66275"/>
                      <a:invGamma/>
                    </a:srgbClr>
                  </a:gs>
                </a:gsLst>
                <a:lin ang="2700000" scaled="1"/>
              </a:gradFill>
              <a:ln w="12700">
                <a:solidFill>
                  <a:srgbClr val="BD2BA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400" b="1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Unauthenticated Attributes</a:t>
                </a:r>
              </a:p>
            </p:txBody>
          </p:sp>
          <p:sp>
            <p:nvSpPr>
              <p:cNvPr id="746524" name="Rectangle 28"/>
              <p:cNvSpPr>
                <a:spLocks noChangeArrowheads="1"/>
              </p:cNvSpPr>
              <p:nvPr/>
            </p:nvSpPr>
            <p:spPr bwMode="auto">
              <a:xfrm>
                <a:off x="5297488" y="5957888"/>
                <a:ext cx="3067050" cy="474663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1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Digital Signature</a:t>
                </a:r>
              </a:p>
            </p:txBody>
          </p:sp>
        </p:grpSp>
        <p:sp>
          <p:nvSpPr>
            <p:cNvPr id="746525" name="Line 29"/>
            <p:cNvSpPr>
              <a:spLocks noChangeShapeType="1"/>
            </p:cNvSpPr>
            <p:nvPr/>
          </p:nvSpPr>
          <p:spPr bwMode="auto">
            <a:xfrm flipH="1" flipV="1">
              <a:off x="7194550" y="2054225"/>
              <a:ext cx="1339850" cy="765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26" name="Line 30"/>
            <p:cNvSpPr>
              <a:spLocks noChangeShapeType="1"/>
            </p:cNvSpPr>
            <p:nvPr/>
          </p:nvSpPr>
          <p:spPr bwMode="auto">
            <a:xfrm flipH="1" flipV="1">
              <a:off x="4737100" y="2070100"/>
              <a:ext cx="292100" cy="749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27" name="Line 31"/>
            <p:cNvSpPr>
              <a:spLocks noChangeShapeType="1"/>
            </p:cNvSpPr>
            <p:nvPr/>
          </p:nvSpPr>
          <p:spPr bwMode="auto">
            <a:xfrm flipH="1" flipV="1">
              <a:off x="4721225" y="2503488"/>
              <a:ext cx="307975" cy="4049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528" name="Text Box 32"/>
            <p:cNvSpPr txBox="1">
              <a:spLocks noChangeArrowheads="1"/>
            </p:cNvSpPr>
            <p:nvPr/>
          </p:nvSpPr>
          <p:spPr bwMode="auto">
            <a:xfrm>
              <a:off x="2133600" y="5562600"/>
              <a:ext cx="2405063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Countersignatures go here</a:t>
              </a:r>
            </a:p>
          </p:txBody>
        </p:sp>
        <p:sp>
          <p:nvSpPr>
            <p:cNvPr id="746529" name="Line 33"/>
            <p:cNvSpPr>
              <a:spLocks noChangeShapeType="1"/>
            </p:cNvSpPr>
            <p:nvPr/>
          </p:nvSpPr>
          <p:spPr bwMode="auto">
            <a:xfrm>
              <a:off x="4648200" y="571500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Ctr="1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5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the CMS format</a:t>
            </a:r>
            <a:endParaRPr lang="en-US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CMS standard only covers “wrapped” signatures</a:t>
            </a:r>
          </a:p>
          <a:p>
            <a:pPr lvl="1"/>
            <a:r>
              <a:rPr lang="en-US" smtClean="0"/>
              <a:t>Signatures where the signed content is enclosed by the signature object</a:t>
            </a:r>
          </a:p>
          <a:p>
            <a:r>
              <a:rPr lang="en-US" smtClean="0"/>
              <a:t>Signing assumes you start with a bytestream that is completely immutable</a:t>
            </a:r>
          </a:p>
          <a:p>
            <a:pPr lvl="1"/>
            <a:r>
              <a:rPr lang="en-US" smtClean="0"/>
              <a:t>This is the safest assumption, but sometimes it’s overly conservative</a:t>
            </a:r>
          </a:p>
          <a:p>
            <a:pPr lvl="1"/>
            <a:r>
              <a:rPr lang="en-US" smtClean="0"/>
              <a:t>Example: CR-LF rewriting and tab/whitespace conversions for text.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E2E-ECA3-404D-B86C-F2B207F84B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 lecture: Christian </a:t>
            </a:r>
            <a:r>
              <a:rPr lang="en-US" dirty="0" smtClean="0"/>
              <a:t>Rechberger, KU Leuven</a:t>
            </a:r>
          </a:p>
          <a:p>
            <a:pPr lvl="1"/>
            <a:r>
              <a:rPr lang="en-US" i="1" dirty="0" smtClean="0"/>
              <a:t>Towards SHA-3</a:t>
            </a:r>
            <a:endParaRPr lang="en-US" i="1" dirty="0"/>
          </a:p>
          <a:p>
            <a:r>
              <a:rPr lang="en-US" dirty="0" smtClean="0"/>
              <a:t>Message-based protocols</a:t>
            </a:r>
          </a:p>
          <a:p>
            <a:pPr lvl="1"/>
            <a:r>
              <a:rPr lang="en-US" dirty="0" smtClean="0"/>
              <a:t>S/MIME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XMLDSIG &amp; XMLENC</a:t>
            </a:r>
          </a:p>
          <a:p>
            <a:r>
              <a:rPr lang="en-US" dirty="0" smtClean="0"/>
              <a:t>IPsec (depending on time)</a:t>
            </a:r>
          </a:p>
          <a:p>
            <a:r>
              <a:rPr lang="en-US" dirty="0" smtClean="0"/>
              <a:t>Design </a:t>
            </a:r>
            <a:r>
              <a:rPr lang="en-US" dirty="0" err="1" smtClean="0"/>
              <a:t>Charrette</a:t>
            </a:r>
            <a:r>
              <a:rPr lang="en-US" dirty="0" smtClean="0"/>
              <a:t> Part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7320-638E-405A-B13B-6269B5E4BF9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XML?</a:t>
            </a:r>
            <a:endParaRPr lang="en-US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3857625"/>
          </a:xfrm>
          <a:noFill/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mtClean="0"/>
              <a:t>&lt;Address&gt;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mtClean="0"/>
              <a:t>	&lt;Street&gt;1 Microsoft Way&lt;/Street&gt;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mtClean="0"/>
              <a:t>	&lt;City&gt;Redmond&lt;/City&gt;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mtClean="0"/>
              <a:t>	&lt;State&gt;WA&lt;/State&gt;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mtClean="0"/>
              <a:t>	&lt;ZipCode&gt;98052&lt;/ZipCode&gt;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mtClean="0"/>
              <a:t>&lt;/Address&gt;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XML?</a:t>
            </a:r>
            <a:endParaRPr lang="en-US"/>
          </a:p>
        </p:txBody>
      </p:sp>
      <p:sp>
        <p:nvSpPr>
          <p:cNvPr id="835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XML is a W3C standard for describing “markup languages”</a:t>
            </a:r>
          </a:p>
          <a:p>
            <a:pPr lvl="1"/>
            <a:r>
              <a:rPr lang="en-US" smtClean="0"/>
              <a:t>XML == “eXtensible Markup Language” </a:t>
            </a:r>
          </a:p>
          <a:p>
            <a:r>
              <a:rPr lang="en-US" smtClean="0"/>
              <a:t>Had its roots in SGML (of which HTML is an offshoot)</a:t>
            </a:r>
          </a:p>
          <a:p>
            <a:r>
              <a:rPr lang="en-US" smtClean="0"/>
              <a:t>Now, though, XML has really become a standard means of representing data structures in text.</a:t>
            </a:r>
          </a:p>
          <a:p>
            <a:pPr lvl="1"/>
            <a:r>
              <a:rPr lang="en-US" smtClean="0"/>
              <a:t>“XML provides a text-based means to describe and apply a tree-based structure to information.” -- Wikipedia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AE04-D7EA-466F-9330-0C1C824877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Securing XML</a:t>
            </a:r>
            <a:endParaRPr lang="en-US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 XML’s popularity grew, so did the need to secure XML objects (trees of XML elements)</a:t>
            </a:r>
          </a:p>
          <a:p>
            <a:r>
              <a:rPr lang="en-US" smtClean="0"/>
              <a:t>How should we sign &amp; encrypt XML?</a:t>
            </a:r>
          </a:p>
          <a:p>
            <a:r>
              <a:rPr lang="en-US" smtClean="0"/>
              <a:t>One possibility: just treat an XML object as a byte sequence and use S/MIME</a:t>
            </a:r>
          </a:p>
          <a:p>
            <a:pPr lvl="1"/>
            <a:r>
              <a:rPr lang="en-US" smtClean="0"/>
              <a:t>It’s just a sequence of characters, so we can Unicode encode that sequence, hash it, encrypt it and wrap it in S/MIME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F67C5-9F50-4AB8-9726-8578F036E2B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Securing XML</a:t>
            </a:r>
            <a:endParaRPr lang="en-US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Using S/MIME works, but it has some drawbacks:</a:t>
            </a:r>
          </a:p>
          <a:p>
            <a:pPr lvl="1"/>
            <a:r>
              <a:rPr lang="en-US" smtClean="0"/>
              <a:t>The result of signing or encrypting an XML object is now some binary blob, not an XML object, so signing &amp; encrypting this way doesn’t “play nice” with the XML ecosystem</a:t>
            </a:r>
          </a:p>
          <a:p>
            <a:pPr lvl="1"/>
            <a:r>
              <a:rPr lang="en-US" smtClean="0"/>
              <a:t>An XML object isn’t a piece of text – that text is just a representation of the object</a:t>
            </a:r>
          </a:p>
          <a:p>
            <a:pPr lvl="2"/>
            <a:r>
              <a:rPr lang="en-US" smtClean="0"/>
              <a:t>There are many equivalent representations of an XML object</a:t>
            </a:r>
          </a:p>
          <a:p>
            <a:pPr lvl="1"/>
            <a:r>
              <a:rPr lang="en-US" smtClean="0"/>
              <a:t>There are semantically-neutral transforms allowed on XML representations that should not break signatures.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36EEA-F399-4A84-BE7C-1BE4E4187E1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Signing &amp; Encrypting XML</a:t>
            </a:r>
            <a:endParaRPr lang="en-US"/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Thus, there was a need to develop a standard for signing &amp; encrypting XML objects</a:t>
            </a:r>
          </a:p>
          <a:p>
            <a:pPr lvl="1"/>
            <a:r>
              <a:rPr lang="en-US" smtClean="0"/>
              <a:t>July 1999: work began on XMLDSIG, a standard for signing XML objects and representing signatures as XML</a:t>
            </a:r>
          </a:p>
          <a:p>
            <a:pPr lvl="1"/>
            <a:r>
              <a:rPr lang="en-US" smtClean="0"/>
              <a:t>Summer 2000: work began on XMLENC, a standard for encrypting data and representing the ciphertext and associated key information as XML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18B1-60A1-452E-93C8-30CECE7F56A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 lecture: Christian </a:t>
            </a:r>
            <a:r>
              <a:rPr lang="en-US" dirty="0" smtClean="0"/>
              <a:t>Rechberger, KU Leuven</a:t>
            </a:r>
          </a:p>
          <a:p>
            <a:pPr lvl="1"/>
            <a:r>
              <a:rPr lang="en-US" i="1" dirty="0" smtClean="0"/>
              <a:t>Towards SHA-3</a:t>
            </a:r>
            <a:endParaRPr lang="en-US" i="1" dirty="0"/>
          </a:p>
          <a:p>
            <a:r>
              <a:rPr lang="en-US" dirty="0" smtClean="0">
                <a:solidFill>
                  <a:srgbClr val="00B0F0"/>
                </a:solidFill>
              </a:rPr>
              <a:t>Message-based protocols</a:t>
            </a:r>
          </a:p>
          <a:p>
            <a:pPr lvl="1"/>
            <a:r>
              <a:rPr lang="en-US" dirty="0" smtClean="0"/>
              <a:t>S/MIME</a:t>
            </a:r>
          </a:p>
          <a:p>
            <a:pPr lvl="1"/>
            <a:r>
              <a:rPr lang="en-US" dirty="0" smtClean="0"/>
              <a:t>XMLDSIG &amp; XMLENC</a:t>
            </a:r>
          </a:p>
          <a:p>
            <a:r>
              <a:rPr lang="en-US" dirty="0" smtClean="0"/>
              <a:t>IPsec (depending on time)</a:t>
            </a:r>
          </a:p>
          <a:p>
            <a:r>
              <a:rPr lang="en-US" dirty="0" smtClean="0"/>
              <a:t>Design </a:t>
            </a:r>
            <a:r>
              <a:rPr lang="en-US" dirty="0" err="1" smtClean="0"/>
              <a:t>Charrette</a:t>
            </a:r>
            <a:r>
              <a:rPr lang="en-US" dirty="0" smtClean="0"/>
              <a:t> Part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XMLDSIG Standard</a:t>
            </a:r>
            <a:endParaRPr lang="en-US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XMLDSIG is an IETF/W3C joint standard for XML Digital Signatures</a:t>
            </a:r>
          </a:p>
          <a:p>
            <a:pPr lvl="1"/>
            <a:r>
              <a:rPr lang="en-US" smtClean="0"/>
              <a:t>Signatures are represented as XML objects</a:t>
            </a:r>
          </a:p>
          <a:p>
            <a:pPr lvl="1"/>
            <a:r>
              <a:rPr lang="en-US" smtClean="0"/>
              <a:t>Signed content may be XML documents, document fragments, or any binary stream</a:t>
            </a:r>
          </a:p>
          <a:p>
            <a:pPr lvl="1"/>
            <a:r>
              <a:rPr lang="en-US" smtClean="0"/>
              <a:t>Baseline standard for further security work on XML Web Services (WS-Security)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0BAC9-7B09-4729-804F-D6128C8F5A5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Major Requirements and Key Features of XMLDSIG</a:t>
            </a:r>
            <a:endParaRPr lang="en-US" sz="4000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XMLDSIG supports three methods </a:t>
            </a:r>
            <a:br>
              <a:rPr lang="en-US" smtClean="0"/>
            </a:br>
            <a:r>
              <a:rPr lang="en-US" smtClean="0"/>
              <a:t>of signing an XML element</a:t>
            </a:r>
          </a:p>
          <a:p>
            <a:pPr lvl="1"/>
            <a:r>
              <a:rPr lang="en-US" smtClean="0"/>
              <a:t>Wrapped, Detached and Embedded</a:t>
            </a:r>
          </a:p>
          <a:p>
            <a:r>
              <a:rPr lang="en-US" smtClean="0"/>
              <a:t>XMLDSIG signatures can be over an entire XML document or a fragment (sub-part) of a document</a:t>
            </a:r>
          </a:p>
          <a:p>
            <a:r>
              <a:rPr lang="en-US" smtClean="0"/>
              <a:t>XMLDSIG has to support the fact that an XML object might have multiple representations</a:t>
            </a:r>
          </a:p>
          <a:p>
            <a:pPr lvl="1"/>
            <a:r>
              <a:rPr lang="en-US" smtClean="0"/>
              <a:t>Some modifications to the text must be allowed and not break the signature</a:t>
            </a:r>
          </a:p>
          <a:p>
            <a:r>
              <a:rPr lang="en-US" smtClean="0"/>
              <a:t>XMLDSIG has to support signatures over groups or collections of XML objects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1B78-965B-405A-B961-B7ABD963C7C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FDC1-6B26-4A93-8B8E-2B0CD6DEE48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31213" cy="750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Wrapped Signatures</a:t>
            </a:r>
            <a:endParaRPr lang="en-US" dirty="0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49450"/>
            <a:ext cx="4419600" cy="3765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Wrapped signatures include the signed content within the XMLDSIG structure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Similar in format to a CMS (S/MIME) message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Useful if the amount of to-be-signed data is small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Note: the signed content’s schema is not preserved at top-level</a:t>
            </a:r>
            <a:endParaRPr lang="en-US" sz="2000"/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5486400" y="1981200"/>
            <a:ext cx="2366963" cy="3582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5567363" y="2058988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>
                <a:effectLst/>
              </a:rPr>
              <a:t>XMLDSIG Signature</a:t>
            </a:r>
          </a:p>
        </p:txBody>
      </p:sp>
      <p:sp>
        <p:nvSpPr>
          <p:cNvPr id="685062" name="Text Box 6"/>
          <p:cNvSpPr txBox="1">
            <a:spLocks noChangeArrowheads="1"/>
          </p:cNvSpPr>
          <p:nvPr/>
        </p:nvSpPr>
        <p:spPr bwMode="auto">
          <a:xfrm>
            <a:off x="5567363" y="3049588"/>
            <a:ext cx="2209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1" hangingPunct="1">
              <a:spcBef>
                <a:spcPct val="0"/>
              </a:spcBef>
            </a:pPr>
            <a:r>
              <a:rPr lang="en-US" sz="1800">
                <a:effectLst/>
              </a:rPr>
              <a:t>SignedInfo</a:t>
            </a:r>
          </a:p>
          <a:p>
            <a:pPr algn="l" eaLnBrk="1" hangingPunct="1">
              <a:spcBef>
                <a:spcPct val="0"/>
              </a:spcBef>
            </a:pPr>
            <a:endParaRPr lang="en-US" sz="1800">
              <a:effectLst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effectLst/>
              </a:rPr>
              <a:t>Includes pointer to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800">
                <a:effectLst/>
              </a:rPr>
              <a:t>Signed content</a:t>
            </a: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5567363" y="4497388"/>
            <a:ext cx="2209800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1" hangingPunct="1">
              <a:spcBef>
                <a:spcPct val="0"/>
              </a:spcBef>
            </a:pPr>
            <a:r>
              <a:rPr lang="en-US" sz="1800">
                <a:effectLst/>
              </a:rPr>
              <a:t>Signed Content</a:t>
            </a:r>
          </a:p>
        </p:txBody>
      </p:sp>
      <p:sp>
        <p:nvSpPr>
          <p:cNvPr id="685064" name="AutoShape 8"/>
          <p:cNvSpPr>
            <a:spLocks noChangeArrowheads="1"/>
          </p:cNvSpPr>
          <p:nvPr/>
        </p:nvSpPr>
        <p:spPr bwMode="auto">
          <a:xfrm>
            <a:off x="7624763" y="3811588"/>
            <a:ext cx="685800" cy="1219200"/>
          </a:xfrm>
          <a:prstGeom prst="curvedLeftArrow">
            <a:avLst>
              <a:gd name="adj1" fmla="val 35556"/>
              <a:gd name="adj2" fmla="val 7111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A839-6B18-4DA4-BFBC-DFDFDE93ADF8}" type="slidenum">
              <a:rPr lang="en-US"/>
              <a:pPr/>
              <a:t>33</a:t>
            </a:fld>
            <a:endParaRPr lang="en-US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31213" cy="750888"/>
          </a:xfrm>
        </p:spPr>
        <p:txBody>
          <a:bodyPr>
            <a:normAutofit fontScale="90000"/>
          </a:bodyPr>
          <a:lstStyle/>
          <a:p>
            <a:r>
              <a:rPr lang="en-US"/>
              <a:t>Detached Signatures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73250"/>
            <a:ext cx="4213225" cy="3730625"/>
          </a:xfrm>
        </p:spPr>
        <p:txBody>
          <a:bodyPr/>
          <a:lstStyle/>
          <a:p>
            <a:r>
              <a:rPr lang="en-US" sz="2400"/>
              <a:t>Detached signatures separate the signature from the signed content</a:t>
            </a:r>
          </a:p>
          <a:p>
            <a:pPr lvl="1"/>
            <a:r>
              <a:rPr lang="en-US" sz="2000"/>
              <a:t>Signature travels in a separate XML document</a:t>
            </a:r>
          </a:p>
          <a:p>
            <a:r>
              <a:rPr lang="en-US" sz="2400"/>
              <a:t>Useful when you want to sign non-XML data</a:t>
            </a:r>
          </a:p>
          <a:p>
            <a:pPr lvl="1"/>
            <a:r>
              <a:rPr lang="en-US" sz="2000"/>
              <a:t>E.g. audio/visual data stream</a:t>
            </a:r>
          </a:p>
        </p:txBody>
      </p:sp>
      <p:grpSp>
        <p:nvGrpSpPr>
          <p:cNvPr id="686084" name="Group 4"/>
          <p:cNvGrpSpPr>
            <a:grpSpLocks/>
          </p:cNvGrpSpPr>
          <p:nvPr/>
        </p:nvGrpSpPr>
        <p:grpSpPr bwMode="auto">
          <a:xfrm>
            <a:off x="5786438" y="1905000"/>
            <a:ext cx="2824162" cy="3886200"/>
            <a:chOff x="1965" y="144"/>
            <a:chExt cx="1779" cy="2448"/>
          </a:xfrm>
        </p:grpSpPr>
        <p:sp>
          <p:nvSpPr>
            <p:cNvPr id="686085" name="Rectangle 5"/>
            <p:cNvSpPr>
              <a:spLocks noChangeArrowheads="1"/>
            </p:cNvSpPr>
            <p:nvPr/>
          </p:nvSpPr>
          <p:spPr bwMode="auto">
            <a:xfrm>
              <a:off x="1965" y="144"/>
              <a:ext cx="1491" cy="15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86" name="Text Box 6"/>
            <p:cNvSpPr txBox="1">
              <a:spLocks noChangeArrowheads="1"/>
            </p:cNvSpPr>
            <p:nvPr/>
          </p:nvSpPr>
          <p:spPr bwMode="auto">
            <a:xfrm>
              <a:off x="2016" y="193"/>
              <a:ext cx="1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XMLDSIG Signature</a:t>
              </a:r>
            </a:p>
          </p:txBody>
        </p:sp>
        <p:sp>
          <p:nvSpPr>
            <p:cNvPr id="686087" name="Text Box 7"/>
            <p:cNvSpPr txBox="1">
              <a:spLocks noChangeArrowheads="1"/>
            </p:cNvSpPr>
            <p:nvPr/>
          </p:nvSpPr>
          <p:spPr bwMode="auto">
            <a:xfrm>
              <a:off x="2016" y="817"/>
              <a:ext cx="1392" cy="8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SignedInfo</a:t>
              </a:r>
            </a:p>
            <a:p>
              <a:pPr algn="l" eaLnBrk="1" hangingPunct="1">
                <a:spcBef>
                  <a:spcPct val="0"/>
                </a:spcBef>
              </a:pPr>
              <a:endParaRPr lang="en-US" sz="1800">
                <a:effectLst/>
              </a:endParaRPr>
            </a:p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Includes pointer to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Signed content</a:t>
              </a:r>
            </a:p>
          </p:txBody>
        </p:sp>
        <p:sp>
          <p:nvSpPr>
            <p:cNvPr id="686088" name="Text Box 8"/>
            <p:cNvSpPr txBox="1">
              <a:spLocks noChangeArrowheads="1"/>
            </p:cNvSpPr>
            <p:nvPr/>
          </p:nvSpPr>
          <p:spPr bwMode="auto">
            <a:xfrm>
              <a:off x="1968" y="2016"/>
              <a:ext cx="1392" cy="5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Signed Content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(separate XML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resource)</a:t>
              </a:r>
            </a:p>
          </p:txBody>
        </p:sp>
        <p:sp>
          <p:nvSpPr>
            <p:cNvPr id="686089" name="AutoShape 9"/>
            <p:cNvSpPr>
              <a:spLocks noChangeArrowheads="1"/>
            </p:cNvSpPr>
            <p:nvPr/>
          </p:nvSpPr>
          <p:spPr bwMode="auto">
            <a:xfrm>
              <a:off x="3312" y="1297"/>
              <a:ext cx="432" cy="1199"/>
            </a:xfrm>
            <a:prstGeom prst="curvedLeftArrow">
              <a:avLst>
                <a:gd name="adj1" fmla="val 54160"/>
                <a:gd name="adj2" fmla="val 1097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828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9170F-7B40-41F1-BD55-172FADC7BB1A}" type="slidenum">
              <a:rPr lang="en-US"/>
              <a:pPr/>
              <a:t>34</a:t>
            </a:fld>
            <a:endParaRPr 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7550"/>
            <a:ext cx="8431213" cy="750888"/>
          </a:xfrm>
        </p:spPr>
        <p:txBody>
          <a:bodyPr>
            <a:normAutofit fontScale="90000"/>
          </a:bodyPr>
          <a:lstStyle/>
          <a:p>
            <a:r>
              <a:rPr lang="en-US"/>
              <a:t>Embedded Signatures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4495800" cy="4191000"/>
          </a:xfrm>
        </p:spPr>
        <p:txBody>
          <a:bodyPr/>
          <a:lstStyle/>
          <a:p>
            <a:r>
              <a:rPr lang="en-US" sz="2800"/>
              <a:t>New mechanism unique to XMLDSIG</a:t>
            </a:r>
          </a:p>
          <a:p>
            <a:r>
              <a:rPr lang="en-US" sz="2800"/>
              <a:t>Standard way to embed an XMLDSIG signature within another XML document</a:t>
            </a:r>
          </a:p>
          <a:p>
            <a:r>
              <a:rPr lang="en-US" sz="2800"/>
              <a:t>Signed document carries the signature inside itself</a:t>
            </a:r>
          </a:p>
        </p:txBody>
      </p:sp>
      <p:grpSp>
        <p:nvGrpSpPr>
          <p:cNvPr id="687108" name="Group 4"/>
          <p:cNvGrpSpPr>
            <a:grpSpLocks/>
          </p:cNvGrpSpPr>
          <p:nvPr/>
        </p:nvGrpSpPr>
        <p:grpSpPr bwMode="auto">
          <a:xfrm>
            <a:off x="5562600" y="1936750"/>
            <a:ext cx="3276600" cy="4038600"/>
            <a:chOff x="3552" y="144"/>
            <a:chExt cx="2064" cy="2544"/>
          </a:xfrm>
        </p:grpSpPr>
        <p:sp>
          <p:nvSpPr>
            <p:cNvPr id="687109" name="Rectangle 5"/>
            <p:cNvSpPr>
              <a:spLocks noChangeArrowheads="1"/>
            </p:cNvSpPr>
            <p:nvPr/>
          </p:nvSpPr>
          <p:spPr bwMode="auto">
            <a:xfrm>
              <a:off x="4029" y="1344"/>
              <a:ext cx="1491" cy="12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0" name="Text Box 6"/>
            <p:cNvSpPr txBox="1">
              <a:spLocks noChangeArrowheads="1"/>
            </p:cNvSpPr>
            <p:nvPr/>
          </p:nvSpPr>
          <p:spPr bwMode="auto">
            <a:xfrm>
              <a:off x="4080" y="1384"/>
              <a:ext cx="1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XMLDSIG Signature</a:t>
              </a:r>
            </a:p>
          </p:txBody>
        </p:sp>
        <p:sp>
          <p:nvSpPr>
            <p:cNvPr id="687111" name="Text Box 7"/>
            <p:cNvSpPr txBox="1">
              <a:spLocks noChangeArrowheads="1"/>
            </p:cNvSpPr>
            <p:nvPr/>
          </p:nvSpPr>
          <p:spPr bwMode="auto">
            <a:xfrm>
              <a:off x="4080" y="1680"/>
              <a:ext cx="1392" cy="8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SignedInfo</a:t>
              </a:r>
            </a:p>
            <a:p>
              <a:pPr algn="l" eaLnBrk="1" hangingPunct="1">
                <a:spcBef>
                  <a:spcPct val="0"/>
                </a:spcBef>
              </a:pPr>
              <a:endParaRPr lang="en-US" sz="1800">
                <a:effectLst/>
              </a:endParaRPr>
            </a:p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Includes pointer to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Signed content</a:t>
              </a:r>
            </a:p>
          </p:txBody>
        </p:sp>
        <p:sp>
          <p:nvSpPr>
            <p:cNvPr id="687112" name="Text Box 8"/>
            <p:cNvSpPr txBox="1">
              <a:spLocks noChangeArrowheads="1"/>
            </p:cNvSpPr>
            <p:nvPr/>
          </p:nvSpPr>
          <p:spPr bwMode="auto">
            <a:xfrm>
              <a:off x="3936" y="192"/>
              <a:ext cx="1680" cy="24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Signed Content</a:t>
              </a:r>
            </a:p>
          </p:txBody>
        </p:sp>
        <p:sp>
          <p:nvSpPr>
            <p:cNvPr id="687113" name="AutoShape 9"/>
            <p:cNvSpPr>
              <a:spLocks noChangeArrowheads="1"/>
            </p:cNvSpPr>
            <p:nvPr/>
          </p:nvSpPr>
          <p:spPr bwMode="auto">
            <a:xfrm flipH="1" flipV="1">
              <a:off x="3552" y="144"/>
              <a:ext cx="528" cy="2256"/>
            </a:xfrm>
            <a:prstGeom prst="curvedLeftArrow">
              <a:avLst>
                <a:gd name="adj1" fmla="val 85455"/>
                <a:gd name="adj2" fmla="val 17090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024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2892C-542C-4EEF-8AC3-0801A9F91C79}" type="slidenum">
              <a:rPr lang="en-US"/>
              <a:pPr/>
              <a:t>35</a:t>
            </a:fld>
            <a:endParaRPr 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Signing Portions of Docs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57350"/>
            <a:ext cx="8578850" cy="2762250"/>
          </a:xfrm>
        </p:spPr>
        <p:txBody>
          <a:bodyPr/>
          <a:lstStyle/>
          <a:p>
            <a:r>
              <a:rPr lang="en-US" dirty="0"/>
              <a:t>A key feature of XMLDSIG is its ability to sign selected portions of documents</a:t>
            </a:r>
          </a:p>
          <a:p>
            <a:pPr lvl="1"/>
            <a:r>
              <a:rPr lang="en-US" dirty="0"/>
              <a:t>Instead of hashing the entire document, identify &amp; hash only those sections requiring protection</a:t>
            </a:r>
          </a:p>
          <a:p>
            <a:pPr lvl="1"/>
            <a:r>
              <a:rPr lang="en-US" dirty="0"/>
              <a:t>“Transform processing model”</a:t>
            </a:r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 rot="-5400000">
            <a:off x="1897856" y="4807744"/>
            <a:ext cx="2128838" cy="590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Transform 1</a:t>
            </a:r>
            <a:endParaRPr lang="en-US" sz="1800">
              <a:effectLst/>
            </a:endParaRPr>
          </a:p>
        </p:txBody>
      </p:sp>
      <p:sp>
        <p:nvSpPr>
          <p:cNvPr id="688133" name="Rectangle 5"/>
          <p:cNvSpPr>
            <a:spLocks noChangeArrowheads="1"/>
          </p:cNvSpPr>
          <p:nvPr/>
        </p:nvSpPr>
        <p:spPr bwMode="auto">
          <a:xfrm>
            <a:off x="609600" y="4791075"/>
            <a:ext cx="1260475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Input Content</a:t>
            </a:r>
            <a:endParaRPr lang="en-US" sz="1800">
              <a:effectLst/>
            </a:endParaRPr>
          </a:p>
        </p:txBody>
      </p:sp>
      <p:cxnSp>
        <p:nvCxnSpPr>
          <p:cNvPr id="688134" name="AutoShape 6"/>
          <p:cNvCxnSpPr>
            <a:cxnSpLocks noChangeShapeType="1"/>
            <a:stCxn id="688132" idx="0"/>
            <a:endCxn id="688133" idx="3"/>
          </p:cNvCxnSpPr>
          <p:nvPr/>
        </p:nvCxnSpPr>
        <p:spPr bwMode="auto">
          <a:xfrm flipH="1">
            <a:off x="1882775" y="5103813"/>
            <a:ext cx="773113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8135" name="Rectangle 7"/>
          <p:cNvSpPr>
            <a:spLocks noChangeArrowheads="1"/>
          </p:cNvSpPr>
          <p:nvPr/>
        </p:nvSpPr>
        <p:spPr bwMode="auto">
          <a:xfrm rot="-5400000">
            <a:off x="3117056" y="4807744"/>
            <a:ext cx="2128838" cy="590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Transform 2</a:t>
            </a:r>
            <a:endParaRPr lang="en-US" sz="1800">
              <a:effectLst/>
            </a:endParaRPr>
          </a:p>
        </p:txBody>
      </p:sp>
      <p:sp>
        <p:nvSpPr>
          <p:cNvPr id="688136" name="Rectangle 8"/>
          <p:cNvSpPr>
            <a:spLocks noChangeArrowheads="1"/>
          </p:cNvSpPr>
          <p:nvPr/>
        </p:nvSpPr>
        <p:spPr bwMode="auto">
          <a:xfrm rot="-5400000">
            <a:off x="5144294" y="4812507"/>
            <a:ext cx="2128837" cy="590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Transform n</a:t>
            </a:r>
            <a:endParaRPr lang="en-US" sz="1800">
              <a:effectLst/>
            </a:endParaRPr>
          </a:p>
        </p:txBody>
      </p:sp>
      <p:cxnSp>
        <p:nvCxnSpPr>
          <p:cNvPr id="688137" name="AutoShape 9"/>
          <p:cNvCxnSpPr>
            <a:cxnSpLocks noChangeShapeType="1"/>
            <a:stCxn id="688135" idx="0"/>
            <a:endCxn id="688132" idx="2"/>
          </p:cNvCxnSpPr>
          <p:nvPr/>
        </p:nvCxnSpPr>
        <p:spPr bwMode="auto">
          <a:xfrm flipH="1">
            <a:off x="3271838" y="5103813"/>
            <a:ext cx="603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8138" name="AutoShape 10"/>
          <p:cNvCxnSpPr>
            <a:cxnSpLocks noChangeShapeType="1"/>
            <a:endCxn id="688135" idx="2"/>
          </p:cNvCxnSpPr>
          <p:nvPr/>
        </p:nvCxnSpPr>
        <p:spPr bwMode="auto">
          <a:xfrm flipH="1" flipV="1">
            <a:off x="4491038" y="5103813"/>
            <a:ext cx="42703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8139" name="Text Box 11"/>
          <p:cNvSpPr txBox="1">
            <a:spLocks noChangeArrowheads="1"/>
          </p:cNvSpPr>
          <p:nvPr/>
        </p:nvSpPr>
        <p:spPr bwMode="auto">
          <a:xfrm>
            <a:off x="4926013" y="4851400"/>
            <a:ext cx="384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>
                <a:effectLst/>
              </a:rPr>
              <a:t>...</a:t>
            </a:r>
          </a:p>
        </p:txBody>
      </p:sp>
      <p:cxnSp>
        <p:nvCxnSpPr>
          <p:cNvPr id="688140" name="AutoShape 12"/>
          <p:cNvCxnSpPr>
            <a:cxnSpLocks noChangeShapeType="1"/>
            <a:stCxn id="688136" idx="0"/>
          </p:cNvCxnSpPr>
          <p:nvPr/>
        </p:nvCxnSpPr>
        <p:spPr bwMode="auto">
          <a:xfrm flipH="1" flipV="1">
            <a:off x="5354638" y="5100638"/>
            <a:ext cx="547687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8141" name="AutoShape 13"/>
          <p:cNvCxnSpPr>
            <a:cxnSpLocks noChangeShapeType="1"/>
            <a:stCxn id="688142" idx="1"/>
            <a:endCxn id="688136" idx="2"/>
          </p:cNvCxnSpPr>
          <p:nvPr/>
        </p:nvCxnSpPr>
        <p:spPr bwMode="auto">
          <a:xfrm flipH="1" flipV="1">
            <a:off x="6518275" y="5108575"/>
            <a:ext cx="531813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7062788" y="4799013"/>
            <a:ext cx="1706562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To-be-signed</a:t>
            </a:r>
          </a:p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Content</a:t>
            </a:r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75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2F4A6-7858-4220-88AD-6E8775686713}" type="slidenum">
              <a:rPr lang="en-US"/>
              <a:pPr/>
              <a:t>36</a:t>
            </a:fld>
            <a:endParaRPr lang="en-US"/>
          </a:p>
        </p:txBody>
      </p:sp>
      <p:sp>
        <p:nvSpPr>
          <p:cNvPr id="689186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dirty="0"/>
              <a:t>Workflow Scenario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914400"/>
            <a:ext cx="7467600" cy="5747701"/>
            <a:chOff x="533400" y="609600"/>
            <a:chExt cx="8382000" cy="6352976"/>
          </a:xfrm>
        </p:grpSpPr>
        <p:grpSp>
          <p:nvGrpSpPr>
            <p:cNvPr id="689154" name="Group 2"/>
            <p:cNvGrpSpPr>
              <a:grpSpLocks/>
            </p:cNvGrpSpPr>
            <p:nvPr/>
          </p:nvGrpSpPr>
          <p:grpSpPr bwMode="auto">
            <a:xfrm>
              <a:off x="1905000" y="3048000"/>
              <a:ext cx="1219200" cy="1981200"/>
              <a:chOff x="624" y="1392"/>
              <a:chExt cx="1152" cy="2112"/>
            </a:xfrm>
          </p:grpSpPr>
          <p:sp>
            <p:nvSpPr>
              <p:cNvPr id="689155" name="Oval 3"/>
              <p:cNvSpPr>
                <a:spLocks noChangeArrowheads="1"/>
              </p:cNvSpPr>
              <p:nvPr/>
            </p:nvSpPr>
            <p:spPr bwMode="auto">
              <a:xfrm>
                <a:off x="960" y="1392"/>
                <a:ext cx="528" cy="52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156" name="Line 4"/>
              <p:cNvSpPr>
                <a:spLocks noChangeShapeType="1"/>
              </p:cNvSpPr>
              <p:nvPr/>
            </p:nvSpPr>
            <p:spPr bwMode="auto">
              <a:xfrm>
                <a:off x="1200" y="1920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157" name="AutoShape 5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864" cy="67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158" name="Line 6"/>
              <p:cNvSpPr>
                <a:spLocks noChangeShapeType="1"/>
              </p:cNvSpPr>
              <p:nvPr/>
            </p:nvSpPr>
            <p:spPr bwMode="auto">
              <a:xfrm>
                <a:off x="624" y="1968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159" name="Line 7"/>
              <p:cNvSpPr>
                <a:spLocks noChangeShapeType="1"/>
              </p:cNvSpPr>
              <p:nvPr/>
            </p:nvSpPr>
            <p:spPr bwMode="auto">
              <a:xfrm flipV="1">
                <a:off x="1200" y="1968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160" name="Line 8"/>
              <p:cNvSpPr>
                <a:spLocks noChangeShapeType="1"/>
              </p:cNvSpPr>
              <p:nvPr/>
            </p:nvSpPr>
            <p:spPr bwMode="auto">
              <a:xfrm>
                <a:off x="960" y="307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161" name="Line 9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9162" name="Text Box 10"/>
            <p:cNvSpPr txBox="1">
              <a:spLocks noChangeArrowheads="1"/>
            </p:cNvSpPr>
            <p:nvPr/>
          </p:nvSpPr>
          <p:spPr bwMode="auto">
            <a:xfrm>
              <a:off x="2058988" y="5181600"/>
              <a:ext cx="912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2400" b="1">
                  <a:effectLst/>
                </a:rPr>
                <a:t>Alice</a:t>
              </a:r>
            </a:p>
          </p:txBody>
        </p:sp>
        <p:grpSp>
          <p:nvGrpSpPr>
            <p:cNvPr id="689163" name="Group 11"/>
            <p:cNvGrpSpPr>
              <a:grpSpLocks/>
            </p:cNvGrpSpPr>
            <p:nvPr/>
          </p:nvGrpSpPr>
          <p:grpSpPr bwMode="auto">
            <a:xfrm>
              <a:off x="6629400" y="3276600"/>
              <a:ext cx="914400" cy="1828800"/>
              <a:chOff x="2400" y="1344"/>
              <a:chExt cx="1152" cy="2112"/>
            </a:xfrm>
          </p:grpSpPr>
          <p:sp>
            <p:nvSpPr>
              <p:cNvPr id="689164" name="Oval 12"/>
              <p:cNvSpPr>
                <a:spLocks noChangeArrowheads="1"/>
              </p:cNvSpPr>
              <p:nvPr/>
            </p:nvSpPr>
            <p:spPr bwMode="auto">
              <a:xfrm>
                <a:off x="2712" y="1344"/>
                <a:ext cx="528" cy="52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165" name="Line 13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166" name="Line 14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167" name="Line 15"/>
              <p:cNvSpPr>
                <a:spLocks noChangeShapeType="1"/>
              </p:cNvSpPr>
              <p:nvPr/>
            </p:nvSpPr>
            <p:spPr bwMode="auto">
              <a:xfrm flipV="1">
                <a:off x="2976" y="1920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168" name="Line 16"/>
              <p:cNvSpPr>
                <a:spLocks noChangeShapeType="1"/>
              </p:cNvSpPr>
              <p:nvPr/>
            </p:nvSpPr>
            <p:spPr bwMode="auto">
              <a:xfrm flipH="1">
                <a:off x="2688" y="2688"/>
                <a:ext cx="28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169" name="Line 17"/>
              <p:cNvSpPr>
                <a:spLocks noChangeShapeType="1"/>
              </p:cNvSpPr>
              <p:nvPr/>
            </p:nvSpPr>
            <p:spPr bwMode="auto">
              <a:xfrm>
                <a:off x="2976" y="2688"/>
                <a:ext cx="28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9170" name="Text Box 18"/>
            <p:cNvSpPr txBox="1">
              <a:spLocks noChangeArrowheads="1"/>
            </p:cNvSpPr>
            <p:nvPr/>
          </p:nvSpPr>
          <p:spPr bwMode="auto">
            <a:xfrm>
              <a:off x="6705600" y="5257800"/>
              <a:ext cx="776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2400" b="1">
                  <a:effectLst/>
                </a:rPr>
                <a:t>Bob</a:t>
              </a:r>
            </a:p>
          </p:txBody>
        </p:sp>
        <p:sp>
          <p:nvSpPr>
            <p:cNvPr id="689171" name="Line 19"/>
            <p:cNvSpPr>
              <a:spLocks noChangeShapeType="1"/>
            </p:cNvSpPr>
            <p:nvPr/>
          </p:nvSpPr>
          <p:spPr bwMode="auto">
            <a:xfrm>
              <a:off x="3352800" y="4191000"/>
              <a:ext cx="3352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72" name="Text Box 20"/>
            <p:cNvSpPr txBox="1">
              <a:spLocks noChangeArrowheads="1"/>
            </p:cNvSpPr>
            <p:nvPr/>
          </p:nvSpPr>
          <p:spPr bwMode="auto">
            <a:xfrm>
              <a:off x="3352800" y="4343400"/>
              <a:ext cx="3079750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Alice completes her part and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sends F to Bob so Bob can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complete his part</a:t>
              </a:r>
            </a:p>
          </p:txBody>
        </p:sp>
        <p:grpSp>
          <p:nvGrpSpPr>
            <p:cNvPr id="689173" name="Group 21"/>
            <p:cNvGrpSpPr>
              <a:grpSpLocks/>
            </p:cNvGrpSpPr>
            <p:nvPr/>
          </p:nvGrpSpPr>
          <p:grpSpPr bwMode="auto">
            <a:xfrm>
              <a:off x="533400" y="1219200"/>
              <a:ext cx="1676400" cy="2119313"/>
              <a:chOff x="1152" y="393"/>
              <a:chExt cx="1056" cy="1335"/>
            </a:xfrm>
          </p:grpSpPr>
          <p:sp>
            <p:nvSpPr>
              <p:cNvPr id="689174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93"/>
                <a:ext cx="1056" cy="100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1800">
                    <a:effectLst/>
                  </a:rPr>
                  <a:t>On-line form</a:t>
                </a:r>
              </a:p>
            </p:txBody>
          </p:sp>
          <p:sp>
            <p:nvSpPr>
              <p:cNvPr id="689175" name="Text Box 23"/>
              <p:cNvSpPr txBox="1">
                <a:spLocks noChangeArrowheads="1"/>
              </p:cNvSpPr>
              <p:nvPr/>
            </p:nvSpPr>
            <p:spPr bwMode="auto">
              <a:xfrm>
                <a:off x="1248" y="633"/>
                <a:ext cx="864" cy="28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1600" dirty="0">
                    <a:effectLst/>
                  </a:rPr>
                  <a:t>Alice’s part</a:t>
                </a:r>
              </a:p>
            </p:txBody>
          </p:sp>
          <p:sp>
            <p:nvSpPr>
              <p:cNvPr id="689176" name="Text Box 24"/>
              <p:cNvSpPr txBox="1">
                <a:spLocks noChangeArrowheads="1"/>
              </p:cNvSpPr>
              <p:nvPr/>
            </p:nvSpPr>
            <p:spPr bwMode="auto">
              <a:xfrm>
                <a:off x="1248" y="969"/>
                <a:ext cx="864" cy="28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1800">
                    <a:effectLst/>
                  </a:rPr>
                  <a:t>Bob’s part</a:t>
                </a:r>
              </a:p>
              <a:p>
                <a:pPr algn="l" eaLnBrk="1" hangingPunct="1"/>
                <a:endParaRPr lang="en-US" sz="1800">
                  <a:effectLst/>
                </a:endParaRPr>
              </a:p>
            </p:txBody>
          </p:sp>
          <p:sp>
            <p:nvSpPr>
              <p:cNvPr id="689177" name="Text Box 25"/>
              <p:cNvSpPr txBox="1">
                <a:spLocks noChangeArrowheads="1"/>
              </p:cNvSpPr>
              <p:nvPr/>
            </p:nvSpPr>
            <p:spPr bwMode="auto">
              <a:xfrm>
                <a:off x="1440" y="1497"/>
                <a:ext cx="5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0"/>
                  </a:spcBef>
                </a:pPr>
                <a:r>
                  <a:rPr lang="en-US" sz="1800">
                    <a:effectLst/>
                  </a:rPr>
                  <a:t>Form F</a:t>
                </a:r>
              </a:p>
            </p:txBody>
          </p:sp>
        </p:grpSp>
        <p:sp>
          <p:nvSpPr>
            <p:cNvPr id="689178" name="Text Box 26"/>
            <p:cNvSpPr txBox="1">
              <a:spLocks noChangeArrowheads="1"/>
            </p:cNvSpPr>
            <p:nvPr/>
          </p:nvSpPr>
          <p:spPr bwMode="auto">
            <a:xfrm>
              <a:off x="7239000" y="1981200"/>
              <a:ext cx="1371600" cy="457200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Bob’s part</a:t>
              </a:r>
            </a:p>
          </p:txBody>
        </p:sp>
        <p:sp>
          <p:nvSpPr>
            <p:cNvPr id="689179" name="Text Box 27"/>
            <p:cNvSpPr txBox="1">
              <a:spLocks noChangeArrowheads="1"/>
            </p:cNvSpPr>
            <p:nvPr/>
          </p:nvSpPr>
          <p:spPr bwMode="auto">
            <a:xfrm>
              <a:off x="7467600" y="3124200"/>
              <a:ext cx="920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Form F</a:t>
              </a:r>
            </a:p>
          </p:txBody>
        </p:sp>
        <p:sp>
          <p:nvSpPr>
            <p:cNvPr id="689180" name="Text Box 28"/>
            <p:cNvSpPr txBox="1">
              <a:spLocks noChangeArrowheads="1"/>
            </p:cNvSpPr>
            <p:nvPr/>
          </p:nvSpPr>
          <p:spPr bwMode="auto">
            <a:xfrm>
              <a:off x="3886200" y="1447800"/>
              <a:ext cx="1828800" cy="2057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On-line form</a:t>
              </a:r>
            </a:p>
          </p:txBody>
        </p:sp>
        <p:sp>
          <p:nvSpPr>
            <p:cNvPr id="689181" name="Text Box 29"/>
            <p:cNvSpPr txBox="1">
              <a:spLocks noChangeArrowheads="1"/>
            </p:cNvSpPr>
            <p:nvPr/>
          </p:nvSpPr>
          <p:spPr bwMode="auto">
            <a:xfrm>
              <a:off x="4038600" y="1905000"/>
              <a:ext cx="1371600" cy="4572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Alice’s part</a:t>
              </a:r>
            </a:p>
          </p:txBody>
        </p:sp>
        <p:sp>
          <p:nvSpPr>
            <p:cNvPr id="689182" name="Text Box 30"/>
            <p:cNvSpPr txBox="1">
              <a:spLocks noChangeArrowheads="1"/>
            </p:cNvSpPr>
            <p:nvPr/>
          </p:nvSpPr>
          <p:spPr bwMode="auto">
            <a:xfrm>
              <a:off x="4038600" y="2819400"/>
              <a:ext cx="1371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Bob’s part</a:t>
              </a:r>
            </a:p>
            <a:p>
              <a:pPr algn="l" eaLnBrk="1" hangingPunct="1"/>
              <a:endParaRPr lang="en-US" sz="1800">
                <a:effectLst/>
              </a:endParaRPr>
            </a:p>
          </p:txBody>
        </p:sp>
        <p:sp>
          <p:nvSpPr>
            <p:cNvPr id="689183" name="Text Box 31"/>
            <p:cNvSpPr txBox="1">
              <a:spLocks noChangeArrowheads="1"/>
            </p:cNvSpPr>
            <p:nvPr/>
          </p:nvSpPr>
          <p:spPr bwMode="auto">
            <a:xfrm>
              <a:off x="4343400" y="3657600"/>
              <a:ext cx="920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Form F</a:t>
              </a:r>
            </a:p>
          </p:txBody>
        </p:sp>
        <p:sp>
          <p:nvSpPr>
            <p:cNvPr id="689184" name="Text Box 32"/>
            <p:cNvSpPr txBox="1">
              <a:spLocks noChangeArrowheads="1"/>
            </p:cNvSpPr>
            <p:nvPr/>
          </p:nvSpPr>
          <p:spPr bwMode="auto">
            <a:xfrm>
              <a:off x="1676400" y="5942013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>
                  <a:effectLst/>
                </a:rPr>
                <a:t>Alice starts with a blank form</a:t>
              </a:r>
            </a:p>
          </p:txBody>
        </p:sp>
        <p:sp>
          <p:nvSpPr>
            <p:cNvPr id="689185" name="Text Box 33"/>
            <p:cNvSpPr txBox="1">
              <a:spLocks noChangeArrowheads="1"/>
            </p:cNvSpPr>
            <p:nvPr/>
          </p:nvSpPr>
          <p:spPr bwMode="auto">
            <a:xfrm>
              <a:off x="5836299" y="5942013"/>
              <a:ext cx="2945753" cy="1020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lang="en-US" sz="1800" dirty="0">
                  <a:effectLst/>
                </a:rPr>
                <a:t>Bob completes his part and fills out the remainder of the form</a:t>
              </a:r>
            </a:p>
          </p:txBody>
        </p:sp>
        <p:sp>
          <p:nvSpPr>
            <p:cNvPr id="689187" name="Text Box 35"/>
            <p:cNvSpPr txBox="1">
              <a:spLocks noChangeArrowheads="1"/>
            </p:cNvSpPr>
            <p:nvPr/>
          </p:nvSpPr>
          <p:spPr bwMode="auto">
            <a:xfrm>
              <a:off x="4038600" y="2362200"/>
              <a:ext cx="1371600" cy="4572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Alice’s sig</a:t>
              </a:r>
            </a:p>
          </p:txBody>
        </p:sp>
        <p:sp>
          <p:nvSpPr>
            <p:cNvPr id="689188" name="AutoShape 36"/>
            <p:cNvSpPr>
              <a:spLocks noChangeArrowheads="1"/>
            </p:cNvSpPr>
            <p:nvPr/>
          </p:nvSpPr>
          <p:spPr bwMode="auto">
            <a:xfrm flipV="1">
              <a:off x="5410200" y="2133600"/>
              <a:ext cx="228600" cy="457200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89" name="Text Box 37"/>
            <p:cNvSpPr txBox="1">
              <a:spLocks noChangeArrowheads="1"/>
            </p:cNvSpPr>
            <p:nvPr/>
          </p:nvSpPr>
          <p:spPr bwMode="auto">
            <a:xfrm>
              <a:off x="7086600" y="609600"/>
              <a:ext cx="1828800" cy="2438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On-line form</a:t>
              </a:r>
            </a:p>
          </p:txBody>
        </p:sp>
        <p:sp>
          <p:nvSpPr>
            <p:cNvPr id="689190" name="Text Box 38"/>
            <p:cNvSpPr txBox="1">
              <a:spLocks noChangeArrowheads="1"/>
            </p:cNvSpPr>
            <p:nvPr/>
          </p:nvSpPr>
          <p:spPr bwMode="auto">
            <a:xfrm>
              <a:off x="7239000" y="1066800"/>
              <a:ext cx="1371600" cy="4572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Alice’s part</a:t>
              </a:r>
            </a:p>
          </p:txBody>
        </p:sp>
        <p:sp>
          <p:nvSpPr>
            <p:cNvPr id="689191" name="Text Box 39"/>
            <p:cNvSpPr txBox="1">
              <a:spLocks noChangeArrowheads="1"/>
            </p:cNvSpPr>
            <p:nvPr/>
          </p:nvSpPr>
          <p:spPr bwMode="auto">
            <a:xfrm>
              <a:off x="7239000" y="1524000"/>
              <a:ext cx="1371600" cy="45720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Alice’s sig</a:t>
              </a:r>
            </a:p>
          </p:txBody>
        </p:sp>
        <p:sp>
          <p:nvSpPr>
            <p:cNvPr id="689192" name="AutoShape 40"/>
            <p:cNvSpPr>
              <a:spLocks noChangeArrowheads="1"/>
            </p:cNvSpPr>
            <p:nvPr/>
          </p:nvSpPr>
          <p:spPr bwMode="auto">
            <a:xfrm flipV="1">
              <a:off x="8610600" y="1295400"/>
              <a:ext cx="228600" cy="457200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193" name="Text Box 41"/>
            <p:cNvSpPr txBox="1">
              <a:spLocks noChangeArrowheads="1"/>
            </p:cNvSpPr>
            <p:nvPr/>
          </p:nvSpPr>
          <p:spPr bwMode="auto">
            <a:xfrm>
              <a:off x="7239000" y="2438400"/>
              <a:ext cx="1371600" cy="457200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Bob’s sig</a:t>
              </a:r>
            </a:p>
          </p:txBody>
        </p:sp>
        <p:sp>
          <p:nvSpPr>
            <p:cNvPr id="689194" name="AutoShape 42"/>
            <p:cNvSpPr>
              <a:spLocks noChangeArrowheads="1"/>
            </p:cNvSpPr>
            <p:nvPr/>
          </p:nvSpPr>
          <p:spPr bwMode="auto">
            <a:xfrm flipV="1">
              <a:off x="8610600" y="2133600"/>
              <a:ext cx="228600" cy="457200"/>
            </a:xfrm>
            <a:prstGeom prst="curvedLeftArrow">
              <a:avLst>
                <a:gd name="adj1" fmla="val 40000"/>
                <a:gd name="adj2" fmla="val 80000"/>
                <a:gd name="adj3" fmla="val 33333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8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Canonicalization (C14N)</a:t>
            </a:r>
            <a:endParaRPr lang="en-US"/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XMLDSIG introduced the notion of a “canonical form” for an XML object</a:t>
            </a:r>
          </a:p>
          <a:p>
            <a:pPr lvl="1"/>
            <a:r>
              <a:rPr lang="en-US" smtClean="0"/>
              <a:t>C14N is an algorithm that converts an XML text representation into its canonical form bytestream.</a:t>
            </a:r>
          </a:p>
          <a:p>
            <a:pPr lvl="1"/>
            <a:r>
              <a:rPr lang="en-US" smtClean="0"/>
              <a:t>All semantically-equivalent representations of an XML object have the same canonical form bytestream</a:t>
            </a:r>
          </a:p>
          <a:p>
            <a:pPr lvl="2"/>
            <a:r>
              <a:rPr lang="en-US" smtClean="0"/>
              <a:t>That’s the ideal case – in practice for various technical reasons we don’t quite get there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373A0-84F6-440C-8DF2-B28A4D4B8B6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C14N and Signing</a:t>
            </a:r>
            <a:endParaRPr lang="en-US"/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XMLDSIG, we compute the digital signature over the hash of the canonical form of whatever we want to sign</a:t>
            </a:r>
            <a:endParaRPr lang="en-US"/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BE42-615F-4ECD-A28F-2ABBF3CF61A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43781" name="Rectangle 5"/>
          <p:cNvSpPr>
            <a:spLocks noChangeArrowheads="1"/>
          </p:cNvSpPr>
          <p:nvPr/>
        </p:nvSpPr>
        <p:spPr bwMode="auto">
          <a:xfrm>
            <a:off x="381000" y="3429000"/>
            <a:ext cx="1260475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Input Content</a:t>
            </a:r>
            <a:endParaRPr lang="en-US" sz="1800">
              <a:effectLst/>
            </a:endParaRPr>
          </a:p>
        </p:txBody>
      </p:sp>
      <p:cxnSp>
        <p:nvCxnSpPr>
          <p:cNvPr id="843785" name="AutoShape 9"/>
          <p:cNvCxnSpPr>
            <a:cxnSpLocks noChangeShapeType="1"/>
          </p:cNvCxnSpPr>
          <p:nvPr/>
        </p:nvCxnSpPr>
        <p:spPr bwMode="auto">
          <a:xfrm flipH="1">
            <a:off x="5410200" y="4495800"/>
            <a:ext cx="603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3788" name="AutoShape 12"/>
          <p:cNvCxnSpPr>
            <a:cxnSpLocks noChangeShapeType="1"/>
          </p:cNvCxnSpPr>
          <p:nvPr/>
        </p:nvCxnSpPr>
        <p:spPr bwMode="auto">
          <a:xfrm flipH="1" flipV="1">
            <a:off x="6858000" y="4495800"/>
            <a:ext cx="547688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3789" name="AutoShape 13"/>
          <p:cNvCxnSpPr>
            <a:cxnSpLocks noChangeShapeType="1"/>
            <a:stCxn id="843790" idx="1"/>
            <a:endCxn id="843797" idx="3"/>
          </p:cNvCxnSpPr>
          <p:nvPr/>
        </p:nvCxnSpPr>
        <p:spPr bwMode="auto">
          <a:xfrm flipH="1">
            <a:off x="3136900" y="4506913"/>
            <a:ext cx="584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3790" name="Rectangle 14"/>
          <p:cNvSpPr>
            <a:spLocks noChangeArrowheads="1"/>
          </p:cNvSpPr>
          <p:nvPr/>
        </p:nvSpPr>
        <p:spPr bwMode="auto">
          <a:xfrm>
            <a:off x="3733800" y="4191000"/>
            <a:ext cx="1706563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To-be-signed</a:t>
            </a:r>
          </a:p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Content</a:t>
            </a:r>
            <a:endParaRPr lang="en-US" sz="1800">
              <a:effectLst/>
            </a:endParaRPr>
          </a:p>
        </p:txBody>
      </p:sp>
      <p:sp>
        <p:nvSpPr>
          <p:cNvPr id="843791" name="Rectangle 15"/>
          <p:cNvSpPr>
            <a:spLocks noChangeArrowheads="1"/>
          </p:cNvSpPr>
          <p:nvPr/>
        </p:nvSpPr>
        <p:spPr bwMode="auto">
          <a:xfrm>
            <a:off x="6019800" y="4191000"/>
            <a:ext cx="838200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C14N</a:t>
            </a:r>
            <a:endParaRPr lang="en-US" sz="1800">
              <a:effectLst/>
            </a:endParaRPr>
          </a:p>
        </p:txBody>
      </p:sp>
      <p:sp>
        <p:nvSpPr>
          <p:cNvPr id="843792" name="Rectangle 16"/>
          <p:cNvSpPr>
            <a:spLocks noChangeArrowheads="1"/>
          </p:cNvSpPr>
          <p:nvPr/>
        </p:nvSpPr>
        <p:spPr bwMode="auto">
          <a:xfrm>
            <a:off x="7391400" y="4191000"/>
            <a:ext cx="1447800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Bytestream</a:t>
            </a:r>
            <a:endParaRPr lang="en-US" sz="1800">
              <a:effectLst/>
            </a:endParaRPr>
          </a:p>
        </p:txBody>
      </p:sp>
      <p:sp>
        <p:nvSpPr>
          <p:cNvPr id="843793" name="Rectangle 17"/>
          <p:cNvSpPr>
            <a:spLocks noChangeArrowheads="1"/>
          </p:cNvSpPr>
          <p:nvPr/>
        </p:nvSpPr>
        <p:spPr bwMode="auto">
          <a:xfrm>
            <a:off x="6172200" y="5334000"/>
            <a:ext cx="1066800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Hash function</a:t>
            </a:r>
            <a:endParaRPr lang="en-US" sz="1800">
              <a:effectLst/>
            </a:endParaRPr>
          </a:p>
        </p:txBody>
      </p:sp>
      <p:cxnSp>
        <p:nvCxnSpPr>
          <p:cNvPr id="843794" name="AutoShape 18"/>
          <p:cNvCxnSpPr>
            <a:cxnSpLocks noChangeShapeType="1"/>
            <a:stCxn id="843793" idx="3"/>
          </p:cNvCxnSpPr>
          <p:nvPr/>
        </p:nvCxnSpPr>
        <p:spPr bwMode="auto">
          <a:xfrm flipV="1">
            <a:off x="7251700" y="4841875"/>
            <a:ext cx="825500" cy="808038"/>
          </a:xfrm>
          <a:prstGeom prst="bentConnector3">
            <a:avLst>
              <a:gd name="adj1" fmla="val 102884"/>
            </a:avLst>
          </a:prstGeom>
          <a:noFill/>
          <a:ln w="9525">
            <a:solidFill>
              <a:schemeClr val="tx1"/>
            </a:solidFill>
            <a:miter lim="800000"/>
            <a:headEnd type="triangle" w="lg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43795" name="Rectangle 19"/>
          <p:cNvSpPr>
            <a:spLocks noChangeArrowheads="1"/>
          </p:cNvSpPr>
          <p:nvPr/>
        </p:nvSpPr>
        <p:spPr bwMode="auto">
          <a:xfrm>
            <a:off x="3733800" y="5334000"/>
            <a:ext cx="1600200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Signature Algorithm</a:t>
            </a:r>
            <a:endParaRPr lang="en-US" sz="1800">
              <a:effectLst/>
            </a:endParaRPr>
          </a:p>
        </p:txBody>
      </p:sp>
      <p:cxnSp>
        <p:nvCxnSpPr>
          <p:cNvPr id="843796" name="AutoShape 20"/>
          <p:cNvCxnSpPr>
            <a:cxnSpLocks noChangeShapeType="1"/>
            <a:stCxn id="843795" idx="3"/>
            <a:endCxn id="843793" idx="1"/>
          </p:cNvCxnSpPr>
          <p:nvPr/>
        </p:nvCxnSpPr>
        <p:spPr bwMode="auto">
          <a:xfrm>
            <a:off x="5346700" y="5649913"/>
            <a:ext cx="812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3797" name="Rectangle 21"/>
          <p:cNvSpPr>
            <a:spLocks noChangeArrowheads="1"/>
          </p:cNvSpPr>
          <p:nvPr/>
        </p:nvSpPr>
        <p:spPr bwMode="auto">
          <a:xfrm>
            <a:off x="1371600" y="4191000"/>
            <a:ext cx="1752600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0</a:t>
            </a:r>
            <a:r>
              <a:rPr lang="en-US" sz="1800" b="1" dirty="0" smtClean="0">
                <a:effectLst/>
              </a:rPr>
              <a:t>-n </a:t>
            </a:r>
            <a:r>
              <a:rPr lang="en-US" sz="1800" b="1" dirty="0">
                <a:effectLst/>
              </a:rPr>
              <a:t>Transforms</a:t>
            </a:r>
            <a:endParaRPr lang="en-US" sz="1800" dirty="0">
              <a:effectLst/>
            </a:endParaRPr>
          </a:p>
        </p:txBody>
      </p:sp>
      <p:cxnSp>
        <p:nvCxnSpPr>
          <p:cNvPr id="843798" name="AutoShape 22"/>
          <p:cNvCxnSpPr>
            <a:cxnSpLocks noChangeShapeType="1"/>
            <a:stCxn id="843781" idx="2"/>
            <a:endCxn id="843797" idx="1"/>
          </p:cNvCxnSpPr>
          <p:nvPr/>
        </p:nvCxnSpPr>
        <p:spPr bwMode="auto">
          <a:xfrm rot="16200000" flipH="1">
            <a:off x="968375" y="4116388"/>
            <a:ext cx="433388" cy="3476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none" w="lg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43799" name="Rectangle 23"/>
          <p:cNvSpPr>
            <a:spLocks noChangeArrowheads="1"/>
          </p:cNvSpPr>
          <p:nvPr/>
        </p:nvSpPr>
        <p:spPr bwMode="auto">
          <a:xfrm>
            <a:off x="1447800" y="5334000"/>
            <a:ext cx="1600200" cy="631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lIns="61265" tIns="30632" rIns="61265" bIns="30632" anchor="ctr"/>
          <a:lstStyle/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Signature </a:t>
            </a:r>
          </a:p>
          <a:p>
            <a:pPr eaLnBrk="1" hangingPunct="1">
              <a:spcBef>
                <a:spcPct val="0"/>
              </a:spcBef>
            </a:pPr>
            <a:r>
              <a:rPr lang="en-US" sz="1800" b="1">
                <a:effectLst/>
              </a:rPr>
              <a:t>Value</a:t>
            </a:r>
            <a:endParaRPr lang="en-US" sz="1800">
              <a:effectLst/>
            </a:endParaRPr>
          </a:p>
        </p:txBody>
      </p:sp>
      <p:cxnSp>
        <p:nvCxnSpPr>
          <p:cNvPr id="843800" name="AutoShape 24"/>
          <p:cNvCxnSpPr>
            <a:cxnSpLocks noChangeShapeType="1"/>
            <a:stCxn id="843799" idx="3"/>
            <a:endCxn id="843795" idx="1"/>
          </p:cNvCxnSpPr>
          <p:nvPr/>
        </p:nvCxnSpPr>
        <p:spPr bwMode="auto">
          <a:xfrm>
            <a:off x="3060700" y="5649913"/>
            <a:ext cx="660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876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2419-7516-475C-9E4B-745E9F73E9F9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681986" name="Group 2"/>
          <p:cNvGrpSpPr>
            <a:grpSpLocks/>
          </p:cNvGrpSpPr>
          <p:nvPr/>
        </p:nvGrpSpPr>
        <p:grpSpPr bwMode="auto">
          <a:xfrm>
            <a:off x="3657600" y="1371600"/>
            <a:ext cx="5181600" cy="5181600"/>
            <a:chOff x="912" y="384"/>
            <a:chExt cx="3264" cy="3504"/>
          </a:xfrm>
        </p:grpSpPr>
        <p:sp>
          <p:nvSpPr>
            <p:cNvPr id="681987" name="Text Box 3"/>
            <p:cNvSpPr txBox="1">
              <a:spLocks noChangeArrowheads="1"/>
            </p:cNvSpPr>
            <p:nvPr/>
          </p:nvSpPr>
          <p:spPr bwMode="auto">
            <a:xfrm>
              <a:off x="912" y="384"/>
              <a:ext cx="3264" cy="35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Signature</a:t>
              </a:r>
            </a:p>
          </p:txBody>
        </p:sp>
        <p:sp>
          <p:nvSpPr>
            <p:cNvPr id="681988" name="Text Box 4"/>
            <p:cNvSpPr txBox="1">
              <a:spLocks noChangeArrowheads="1"/>
            </p:cNvSpPr>
            <p:nvPr/>
          </p:nvSpPr>
          <p:spPr bwMode="auto">
            <a:xfrm>
              <a:off x="1008" y="720"/>
              <a:ext cx="3019" cy="864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SignedInfo</a:t>
              </a:r>
            </a:p>
            <a:p>
              <a:pPr algn="l" eaLnBrk="1" hangingPunct="1"/>
              <a:r>
                <a:rPr lang="en-US" sz="1800">
                  <a:effectLst/>
                </a:rPr>
                <a:t>Identifies the signature algorithm, canonicalization method and the list of signed contents. </a:t>
              </a:r>
            </a:p>
          </p:txBody>
        </p:sp>
        <p:sp>
          <p:nvSpPr>
            <p:cNvPr id="681989" name="Text Box 5"/>
            <p:cNvSpPr txBox="1">
              <a:spLocks noChangeArrowheads="1"/>
            </p:cNvSpPr>
            <p:nvPr/>
          </p:nvSpPr>
          <p:spPr bwMode="auto">
            <a:xfrm>
              <a:off x="1008" y="2443"/>
              <a:ext cx="3019" cy="533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KeyInfo (optional)</a:t>
              </a:r>
            </a:p>
            <a:p>
              <a:pPr algn="l" eaLnBrk="1" hangingPunct="1"/>
              <a:r>
                <a:rPr lang="en-US" sz="1800">
                  <a:effectLst/>
                </a:rPr>
                <a:t>Information related to the signing key</a:t>
              </a:r>
            </a:p>
          </p:txBody>
        </p:sp>
        <p:sp>
          <p:nvSpPr>
            <p:cNvPr id="681990" name="Text Box 6"/>
            <p:cNvSpPr txBox="1">
              <a:spLocks noChangeArrowheads="1"/>
            </p:cNvSpPr>
            <p:nvPr/>
          </p:nvSpPr>
          <p:spPr bwMode="auto">
            <a:xfrm>
              <a:off x="1008" y="1632"/>
              <a:ext cx="3019" cy="72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SignatureValue</a:t>
              </a:r>
            </a:p>
            <a:p>
              <a:pPr algn="l" eaLnBrk="1" hangingPunct="1"/>
              <a:r>
                <a:rPr lang="en-US" sz="1800">
                  <a:effectLst/>
                </a:rPr>
                <a:t>The actual signature value, computed over the contents of the SignedInfo element</a:t>
              </a:r>
            </a:p>
          </p:txBody>
        </p:sp>
        <p:sp>
          <p:nvSpPr>
            <p:cNvPr id="681991" name="Text Box 7"/>
            <p:cNvSpPr txBox="1">
              <a:spLocks noChangeArrowheads="1"/>
            </p:cNvSpPr>
            <p:nvPr/>
          </p:nvSpPr>
          <p:spPr bwMode="auto">
            <a:xfrm>
              <a:off x="1008" y="3082"/>
              <a:ext cx="3019" cy="71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Object (optional)</a:t>
              </a:r>
            </a:p>
            <a:p>
              <a:pPr algn="l" eaLnBrk="1" hangingPunct="1"/>
              <a:r>
                <a:rPr lang="en-US" sz="1800">
                  <a:effectLst/>
                </a:rPr>
                <a:t>Optional sub-element usually used to embed signed content within the signature</a:t>
              </a:r>
            </a:p>
          </p:txBody>
        </p:sp>
      </p:grpSp>
      <p:sp>
        <p:nvSpPr>
          <p:cNvPr id="68199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628650"/>
            <a:ext cx="8431213" cy="750888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Structural Overview</a:t>
            </a:r>
          </a:p>
        </p:txBody>
      </p:sp>
      <p:sp>
        <p:nvSpPr>
          <p:cNvPr id="68199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60270"/>
            <a:ext cx="3429000" cy="3991193"/>
          </a:xfrm>
        </p:spPr>
        <p:txBody>
          <a:bodyPr/>
          <a:lstStyle/>
          <a:p>
            <a:r>
              <a:rPr lang="en-US" sz="2400"/>
              <a:t>Top-level element is always a &lt;Signature&gt;</a:t>
            </a:r>
          </a:p>
          <a:p>
            <a:pPr lvl="1"/>
            <a:r>
              <a:rPr lang="en-US" sz="2000"/>
              <a:t>&lt;SignedInfo&gt; and &lt;SignatureValue&gt; are required sub-elements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/>
            <a:r>
              <a:rPr lang="en-US" sz="2000"/>
              <a:t>&lt;Keyinfo&gt; and &lt;Object&gt; are optional</a:t>
            </a:r>
          </a:p>
        </p:txBody>
      </p:sp>
    </p:spTree>
    <p:extLst>
      <p:ext uri="{BB962C8B-B14F-4D97-AF65-F5344CB8AC3E}">
        <p14:creationId xmlns:p14="http://schemas.microsoft.com/office/powerpoint/2010/main" val="1647853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Message-Based Protocols	</a:t>
            </a:r>
            <a:endParaRPr lang="en-US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“Session” vs. “Message”</a:t>
            </a:r>
          </a:p>
          <a:p>
            <a:pPr lvl="1"/>
            <a:r>
              <a:rPr lang="en-US" smtClean="0"/>
              <a:t>Synchronous vs. Asynchronous</a:t>
            </a:r>
          </a:p>
          <a:p>
            <a:r>
              <a:rPr lang="en-US" smtClean="0"/>
              <a:t>In message-based protocols, we cannot assume we have the luxury of being able to negotiate ciphersuites, parameter values, etc.</a:t>
            </a:r>
          </a:p>
          <a:p>
            <a:r>
              <a:rPr lang="en-US" smtClean="0"/>
              <a:t>In the common scenario, each message is a “fire-and-forget” communication</a:t>
            </a:r>
          </a:p>
          <a:p>
            <a:pPr lvl="1"/>
            <a:r>
              <a:rPr lang="en-US" smtClean="0"/>
              <a:t>Each message has to contain enough information to allow the recipient to decrypt it.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829BA-A03E-4515-8B88-423214B407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F9DB-EBC7-4332-B3AD-6713B632E254}" type="slidenum">
              <a:rPr lang="en-US"/>
              <a:pPr/>
              <a:t>40</a:t>
            </a:fld>
            <a:endParaRPr lang="en-US"/>
          </a:p>
        </p:txBody>
      </p:sp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3657600" y="1371600"/>
            <a:ext cx="51816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1800">
                <a:effectLst/>
              </a:rPr>
              <a:t>SignedInfo</a:t>
            </a:r>
          </a:p>
        </p:txBody>
      </p:sp>
      <p:sp>
        <p:nvSpPr>
          <p:cNvPr id="683011" name="Text Box 3"/>
          <p:cNvSpPr txBox="1">
            <a:spLocks noChangeArrowheads="1"/>
          </p:cNvSpPr>
          <p:nvPr/>
        </p:nvSpPr>
        <p:spPr bwMode="auto">
          <a:xfrm>
            <a:off x="3810000" y="1581410"/>
            <a:ext cx="4792663" cy="780789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1800">
                <a:effectLst/>
              </a:rPr>
              <a:t>CanonicalizationMethod</a:t>
            </a:r>
          </a:p>
          <a:p>
            <a:pPr algn="l" eaLnBrk="1" hangingPunct="1"/>
            <a:r>
              <a:rPr lang="en-US" sz="1800">
                <a:effectLst/>
              </a:rPr>
              <a:t>Identifies the canonicalization algorithm. </a:t>
            </a:r>
          </a:p>
        </p:txBody>
      </p:sp>
      <p:sp>
        <p:nvSpPr>
          <p:cNvPr id="683012" name="Text Box 4"/>
          <p:cNvSpPr txBox="1">
            <a:spLocks noChangeArrowheads="1"/>
          </p:cNvSpPr>
          <p:nvPr/>
        </p:nvSpPr>
        <p:spPr bwMode="auto">
          <a:xfrm>
            <a:off x="3810000" y="3490586"/>
            <a:ext cx="4792663" cy="2910214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1800">
                <a:effectLst/>
              </a:rPr>
              <a:t>Reference (one or more)</a:t>
            </a:r>
          </a:p>
          <a:p>
            <a:pPr algn="l" eaLnBrk="1" hangingPunct="1"/>
            <a:r>
              <a:rPr lang="en-US" sz="1800">
                <a:effectLst/>
              </a:rPr>
              <a:t>Identify specific content signed by the signature</a:t>
            </a:r>
          </a:p>
        </p:txBody>
      </p:sp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3810000" y="2490592"/>
            <a:ext cx="4792663" cy="709808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1800">
                <a:effectLst/>
              </a:rPr>
              <a:t>SignatureMethod</a:t>
            </a:r>
          </a:p>
          <a:p>
            <a:pPr algn="l" eaLnBrk="1" hangingPunct="1"/>
            <a:r>
              <a:rPr lang="en-US" sz="1800">
                <a:effectLst/>
              </a:rPr>
              <a:t>Identifies the digital signature algorithm.</a:t>
            </a:r>
          </a:p>
        </p:txBody>
      </p:sp>
      <p:sp>
        <p:nvSpPr>
          <p:cNvPr id="683014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639762"/>
            <a:ext cx="8431213" cy="7508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SignedInfo</a:t>
            </a:r>
            <a:r>
              <a:rPr lang="en-US" dirty="0"/>
              <a:t> Details</a:t>
            </a:r>
          </a:p>
        </p:txBody>
      </p:sp>
      <p:sp>
        <p:nvSpPr>
          <p:cNvPr id="6830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61031"/>
            <a:ext cx="3429000" cy="4001544"/>
          </a:xfrm>
        </p:spPr>
        <p:txBody>
          <a:bodyPr>
            <a:normAutofit lnSpcReduction="10000"/>
          </a:bodyPr>
          <a:lstStyle/>
          <a:p>
            <a:r>
              <a:rPr lang="en-US" sz="2400"/>
              <a:t>The &lt;SignedInfo&gt; element contains a list &lt;Reference&gt; elements</a:t>
            </a:r>
          </a:p>
          <a:p>
            <a:r>
              <a:rPr lang="en-US" sz="2400"/>
              <a:t>Each &lt;Reference&gt; element points to a piece of signed content</a:t>
            </a:r>
          </a:p>
          <a:p>
            <a:pPr lvl="1"/>
            <a:r>
              <a:rPr lang="en-US" sz="2000"/>
              <a:t>&lt;SignedInfo&gt; is a manifest listing all the contents signed by the signature</a:t>
            </a:r>
          </a:p>
        </p:txBody>
      </p:sp>
      <p:sp>
        <p:nvSpPr>
          <p:cNvPr id="683016" name="Text Box 8"/>
          <p:cNvSpPr txBox="1">
            <a:spLocks noChangeArrowheads="1"/>
          </p:cNvSpPr>
          <p:nvPr/>
        </p:nvSpPr>
        <p:spPr bwMode="auto">
          <a:xfrm>
            <a:off x="3886200" y="4369496"/>
            <a:ext cx="4564063" cy="354904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1800">
                <a:effectLst/>
              </a:rPr>
              <a:t>URI (pointer to content)</a:t>
            </a:r>
          </a:p>
        </p:txBody>
      </p:sp>
      <p:sp>
        <p:nvSpPr>
          <p:cNvPr id="683017" name="Text Box 9"/>
          <p:cNvSpPr txBox="1">
            <a:spLocks noChangeArrowheads="1"/>
          </p:cNvSpPr>
          <p:nvPr/>
        </p:nvSpPr>
        <p:spPr bwMode="auto">
          <a:xfrm>
            <a:off x="3886200" y="5512496"/>
            <a:ext cx="4564063" cy="354904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1800">
                <a:effectLst/>
              </a:rPr>
              <a:t>DigestMethod (hash algorithm for content)</a:t>
            </a:r>
          </a:p>
        </p:txBody>
      </p:sp>
      <p:sp>
        <p:nvSpPr>
          <p:cNvPr id="683018" name="Text Box 10"/>
          <p:cNvSpPr txBox="1">
            <a:spLocks noChangeArrowheads="1"/>
          </p:cNvSpPr>
          <p:nvPr/>
        </p:nvSpPr>
        <p:spPr bwMode="auto">
          <a:xfrm>
            <a:off x="3886200" y="5969696"/>
            <a:ext cx="4564063" cy="354904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1800">
                <a:effectLst/>
              </a:rPr>
              <a:t>DigestValue (content’s hash value)</a:t>
            </a:r>
          </a:p>
        </p:txBody>
      </p:sp>
      <p:sp>
        <p:nvSpPr>
          <p:cNvPr id="683019" name="Text Box 11"/>
          <p:cNvSpPr txBox="1">
            <a:spLocks noChangeArrowheads="1"/>
          </p:cNvSpPr>
          <p:nvPr/>
        </p:nvSpPr>
        <p:spPr bwMode="auto">
          <a:xfrm>
            <a:off x="3886200" y="4842352"/>
            <a:ext cx="4564063" cy="567847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1800" dirty="0">
                <a:effectLst/>
              </a:rPr>
              <a:t>Transforms (optional) – Used to select a portion of the URI’s content for signing</a:t>
            </a:r>
          </a:p>
        </p:txBody>
      </p:sp>
    </p:spTree>
    <p:extLst>
      <p:ext uri="{BB962C8B-B14F-4D97-AF65-F5344CB8AC3E}">
        <p14:creationId xmlns:p14="http://schemas.microsoft.com/office/powerpoint/2010/main" val="394428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7F24-2394-47DE-8342-473509646D3B}" type="slidenum">
              <a:rPr lang="en-US"/>
              <a:pPr/>
              <a:t>41</a:t>
            </a:fld>
            <a:endParaRPr 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Signature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839200" cy="4900613"/>
          </a:xfrm>
          <a:noFill/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&lt;Signature </a:t>
            </a:r>
            <a:r>
              <a:rPr lang="en-US" sz="1800" dirty="0" err="1">
                <a:latin typeface="Lucida Console" pitchFamily="49" charset="0"/>
              </a:rPr>
              <a:t>xmlns</a:t>
            </a:r>
            <a:r>
              <a:rPr lang="en-US" sz="1800" dirty="0">
                <a:latin typeface="Lucida Console" pitchFamily="49" charset="0"/>
              </a:rPr>
              <a:t>="http://www.w3.org/2000/09/xmldsig#"&gt;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&lt;</a:t>
            </a:r>
            <a:r>
              <a:rPr lang="en-US" sz="1800" dirty="0" err="1">
                <a:latin typeface="Lucida Console" pitchFamily="49" charset="0"/>
              </a:rPr>
              <a:t>SignedInfo</a:t>
            </a:r>
            <a:r>
              <a:rPr lang="en-US" sz="1800" dirty="0">
                <a:latin typeface="Lucida Console" pitchFamily="49" charset="0"/>
              </a:rPr>
              <a:t>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  &lt;</a:t>
            </a:r>
            <a:r>
              <a:rPr lang="en-US" sz="1800" dirty="0" err="1">
                <a:latin typeface="Lucida Console" pitchFamily="49" charset="0"/>
              </a:rPr>
              <a:t>CanonicalizationMethod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    Algorithm="http://www.w3.org/TR/2001/REC-xml-c14n-20010315" /&gt;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  &lt;</a:t>
            </a:r>
            <a:r>
              <a:rPr lang="en-US" sz="1800" dirty="0" err="1">
                <a:latin typeface="Lucida Console" pitchFamily="49" charset="0"/>
              </a:rPr>
              <a:t>SignatureMethod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    Algorithm="http://www.w3.org/2000/09/xmldsig#rsa-sha1"/&gt;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  &lt;Reference URI="http://www.farcaster.com/index.htm"&gt;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    &lt;</a:t>
            </a:r>
            <a:r>
              <a:rPr lang="en-US" sz="1800" dirty="0" err="1">
                <a:latin typeface="Lucida Console" pitchFamily="49" charset="0"/>
              </a:rPr>
              <a:t>DigestMethod</a:t>
            </a:r>
            <a:endParaRPr lang="en-US" sz="1800" dirty="0">
              <a:latin typeface="Lucida Console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      Algorithm="http://www.w3.org/2000/09/xmldsig#sha1" /&gt;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    &lt;</a:t>
            </a:r>
            <a:r>
              <a:rPr lang="en-US" sz="1800" dirty="0" err="1">
                <a:latin typeface="Lucida Console" pitchFamily="49" charset="0"/>
              </a:rPr>
              <a:t>DigestValue</a:t>
            </a:r>
            <a:r>
              <a:rPr lang="en-US" sz="1800" dirty="0">
                <a:latin typeface="Lucida Console" pitchFamily="49" charset="0"/>
              </a:rPr>
              <a:t>&gt;XoaHIm+jLKnPocR7FX0678DUOqs=&lt;/</a:t>
            </a:r>
            <a:r>
              <a:rPr lang="en-US" sz="1800" dirty="0" err="1">
                <a:latin typeface="Lucida Console" pitchFamily="49" charset="0"/>
              </a:rPr>
              <a:t>DigestValue</a:t>
            </a:r>
            <a:r>
              <a:rPr lang="en-US" sz="1800" dirty="0">
                <a:latin typeface="Lucida Console" pitchFamily="49" charset="0"/>
              </a:rPr>
              <a:t>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  &lt;/Reference&gt;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&lt;/</a:t>
            </a:r>
            <a:r>
              <a:rPr lang="en-US" sz="1800" dirty="0" err="1">
                <a:latin typeface="Lucida Console" pitchFamily="49" charset="0"/>
              </a:rPr>
              <a:t>SignedInfo</a:t>
            </a:r>
            <a:r>
              <a:rPr lang="en-US" sz="1800" dirty="0">
                <a:latin typeface="Lucida Console" pitchFamily="49" charset="0"/>
              </a:rPr>
              <a:t>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&lt;</a:t>
            </a:r>
            <a:r>
              <a:rPr lang="en-US" sz="1800" dirty="0" err="1">
                <a:latin typeface="Lucida Console" pitchFamily="49" charset="0"/>
              </a:rPr>
              <a:t>SignatureValue</a:t>
            </a:r>
            <a:r>
              <a:rPr lang="en-US" sz="1800" dirty="0">
                <a:latin typeface="Lucida Console" pitchFamily="49" charset="0"/>
              </a:rPr>
              <a:t>&gt; M5BhlrxPaOEYcCwSZ3WEDR6dfK5id/ef1JWK6OO5PEGHp9/JxrdA2xT5TYr5egArZGdVURpMVGUeViWoeHcGAyMNG9Cmc/I56sYd/TSV/</a:t>
            </a:r>
            <a:r>
              <a:rPr lang="en-US" sz="1800" dirty="0" err="1">
                <a:latin typeface="Lucida Console" pitchFamily="49" charset="0"/>
              </a:rPr>
              <a:t>MjLgb</a:t>
            </a:r>
            <a:r>
              <a:rPr lang="en-US" sz="1800" dirty="0">
                <a:latin typeface="Lucida Console" pitchFamily="49" charset="0"/>
              </a:rPr>
              <a:t>/mxq+6Fh/HWtVhjHIG+AdL4lA+ZxxEi147QVVzgCl4+dvIZaGo7oAFneDKv0I=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  &lt;/</a:t>
            </a:r>
            <a:r>
              <a:rPr lang="en-US" sz="1800" dirty="0" err="1">
                <a:latin typeface="Lucida Console" pitchFamily="49" charset="0"/>
              </a:rPr>
              <a:t>SignatureValue</a:t>
            </a:r>
            <a:r>
              <a:rPr lang="en-US" sz="1800" dirty="0">
                <a:latin typeface="Lucida Console" pitchFamily="49" charset="0"/>
              </a:rPr>
              <a:t>&gt;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&lt;/Signature&gt;</a:t>
            </a:r>
          </a:p>
        </p:txBody>
      </p:sp>
    </p:spTree>
    <p:extLst>
      <p:ext uri="{BB962C8B-B14F-4D97-AF65-F5344CB8AC3E}">
        <p14:creationId xmlns:p14="http://schemas.microsoft.com/office/powerpoint/2010/main" val="5874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XMLENC Standard</a:t>
            </a:r>
            <a:endParaRPr lang="en-US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XMLENC is a W3C Standard defining how to encrypt data and represent the result in XML</a:t>
            </a:r>
          </a:p>
          <a:p>
            <a:pPr lvl="1"/>
            <a:r>
              <a:rPr lang="en-US" smtClean="0"/>
              <a:t>The data may be arbitrary data (including an XML document), an XML element, or XML element content.</a:t>
            </a:r>
          </a:p>
          <a:p>
            <a:pPr lvl="1"/>
            <a:r>
              <a:rPr lang="en-US" smtClean="0"/>
              <a:t>The result of encrypting data is an XML Encryption element which contains or references the cipher data.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25D6-DD44-4346-B73A-77462A8DF5B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Features of XMLENC</a:t>
            </a:r>
            <a:endParaRPr lang="en-US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Wrapped or detached CipherData</a:t>
            </a:r>
          </a:p>
          <a:p>
            <a:pPr lvl="1"/>
            <a:r>
              <a:rPr lang="en-US" smtClean="0"/>
              <a:t>Encrypted data may be enclosed within the metadata describing how it was encrypted, or sent separately</a:t>
            </a:r>
          </a:p>
          <a:p>
            <a:r>
              <a:rPr lang="en-US" smtClean="0"/>
              <a:t>EncryptedKey inside KeyInfo</a:t>
            </a:r>
          </a:p>
          <a:p>
            <a:pPr lvl="1"/>
            <a:r>
              <a:rPr lang="en-US" smtClean="0"/>
              <a:t>Bulk data encryption keys wrapped in recipient public keys can be sent along with the data (a la S/MIME)</a:t>
            </a:r>
          </a:p>
          <a:p>
            <a:r>
              <a:rPr lang="en-US" smtClean="0"/>
              <a:t>Detached CipherData references use the same Transforms structure as XMLDSIG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D10D2-F642-4EF0-9936-6FB18FD1D01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5D30-7CBD-43C1-B43B-417F9B222569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693250" name="Group 2"/>
          <p:cNvGrpSpPr>
            <a:grpSpLocks/>
          </p:cNvGrpSpPr>
          <p:nvPr/>
        </p:nvGrpSpPr>
        <p:grpSpPr bwMode="auto">
          <a:xfrm>
            <a:off x="3657600" y="1676400"/>
            <a:ext cx="5181600" cy="4876800"/>
            <a:chOff x="912" y="384"/>
            <a:chExt cx="3264" cy="3504"/>
          </a:xfrm>
        </p:grpSpPr>
        <p:sp>
          <p:nvSpPr>
            <p:cNvPr id="693251" name="Text Box 3"/>
            <p:cNvSpPr txBox="1">
              <a:spLocks noChangeArrowheads="1"/>
            </p:cNvSpPr>
            <p:nvPr/>
          </p:nvSpPr>
          <p:spPr bwMode="auto">
            <a:xfrm>
              <a:off x="912" y="384"/>
              <a:ext cx="3264" cy="35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EncryptedData or EncryptedKey</a:t>
              </a:r>
            </a:p>
          </p:txBody>
        </p:sp>
        <p:sp>
          <p:nvSpPr>
            <p:cNvPr id="693252" name="Text Box 4"/>
            <p:cNvSpPr txBox="1">
              <a:spLocks noChangeArrowheads="1"/>
            </p:cNvSpPr>
            <p:nvPr/>
          </p:nvSpPr>
          <p:spPr bwMode="auto">
            <a:xfrm>
              <a:off x="1008" y="720"/>
              <a:ext cx="3019" cy="864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EncryptionMethod (optional)</a:t>
              </a:r>
            </a:p>
            <a:p>
              <a:pPr algn="l" eaLnBrk="1" hangingPunct="1"/>
              <a:r>
                <a:rPr lang="en-US" sz="1800">
                  <a:effectLst/>
                </a:rPr>
                <a:t>Optional element that describes the encryption algorithm used to protect the CipherData.</a:t>
              </a:r>
            </a:p>
          </p:txBody>
        </p:sp>
        <p:sp>
          <p:nvSpPr>
            <p:cNvPr id="693253" name="Text Box 5"/>
            <p:cNvSpPr txBox="1">
              <a:spLocks noChangeArrowheads="1"/>
            </p:cNvSpPr>
            <p:nvPr/>
          </p:nvSpPr>
          <p:spPr bwMode="auto">
            <a:xfrm>
              <a:off x="1008" y="2443"/>
              <a:ext cx="3019" cy="533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CipherData</a:t>
              </a:r>
            </a:p>
            <a:p>
              <a:pPr algn="l" eaLnBrk="1" hangingPunct="1"/>
              <a:r>
                <a:rPr lang="en-US" sz="1800">
                  <a:effectLst/>
                </a:rPr>
                <a:t>Envelopes or references encrypted data</a:t>
              </a:r>
            </a:p>
          </p:txBody>
        </p:sp>
        <p:sp>
          <p:nvSpPr>
            <p:cNvPr id="693254" name="Text Box 6"/>
            <p:cNvSpPr txBox="1">
              <a:spLocks noChangeArrowheads="1"/>
            </p:cNvSpPr>
            <p:nvPr/>
          </p:nvSpPr>
          <p:spPr bwMode="auto">
            <a:xfrm>
              <a:off x="1008" y="1632"/>
              <a:ext cx="3019" cy="72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KeyInfo</a:t>
              </a:r>
            </a:p>
            <a:p>
              <a:pPr algn="l" eaLnBrk="1" hangingPunct="1"/>
              <a:r>
                <a:rPr lang="en-US" sz="1800">
                  <a:effectLst/>
                </a:rPr>
                <a:t>Information identifying the key used to encrypt the CipherData</a:t>
              </a:r>
            </a:p>
          </p:txBody>
        </p:sp>
        <p:sp>
          <p:nvSpPr>
            <p:cNvPr id="693255" name="Text Box 7"/>
            <p:cNvSpPr txBox="1">
              <a:spLocks noChangeArrowheads="1"/>
            </p:cNvSpPr>
            <p:nvPr/>
          </p:nvSpPr>
          <p:spPr bwMode="auto">
            <a:xfrm>
              <a:off x="1008" y="3082"/>
              <a:ext cx="3019" cy="71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r>
                <a:rPr lang="en-US" sz="1800">
                  <a:effectLst/>
                </a:rPr>
                <a:t>EncryptionProperties (optional)</a:t>
              </a:r>
            </a:p>
            <a:p>
              <a:pPr algn="l" eaLnBrk="1" hangingPunct="1"/>
              <a:r>
                <a:rPr lang="en-US" sz="1800">
                  <a:effectLst/>
                </a:rPr>
                <a:t>Optional sub-element</a:t>
              </a:r>
            </a:p>
          </p:txBody>
        </p:sp>
      </p:grpSp>
      <p:sp>
        <p:nvSpPr>
          <p:cNvPr id="69325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31213" cy="750888"/>
          </a:xfrm>
        </p:spPr>
        <p:txBody>
          <a:bodyPr>
            <a:normAutofit fontScale="90000"/>
          </a:bodyPr>
          <a:lstStyle/>
          <a:p>
            <a:r>
              <a:rPr lang="en-US" dirty="0"/>
              <a:t>Structural Overview</a:t>
            </a:r>
          </a:p>
        </p:txBody>
      </p:sp>
      <p:sp>
        <p:nvSpPr>
          <p:cNvPr id="69325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4990"/>
            <a:ext cx="3657600" cy="3969359"/>
          </a:xfrm>
        </p:spPr>
        <p:txBody>
          <a:bodyPr/>
          <a:lstStyle/>
          <a:p>
            <a:r>
              <a:rPr lang="en-US" sz="2000"/>
              <a:t>Top-level element is either &lt;EncryptedData&gt; or &lt;EncryptedKey&gt;</a:t>
            </a:r>
          </a:p>
          <a:p>
            <a:r>
              <a:rPr lang="en-US" sz="2000"/>
              <a:t>&lt;EncryptedKey&gt; has two additional properties over &lt;EncryptedData&gt;</a:t>
            </a:r>
          </a:p>
          <a:p>
            <a:pPr lvl="1"/>
            <a:r>
              <a:rPr lang="en-US" sz="1800"/>
              <a:t>&lt;CipherData&gt; always contains key material</a:t>
            </a:r>
          </a:p>
          <a:p>
            <a:pPr lvl="1"/>
            <a:r>
              <a:rPr lang="en-US" sz="1800"/>
              <a:t>An &lt;EncryptedKey&gt; may appear within an &lt;EncryptedData&gt;’s &lt;KeyInfo&gt; element.</a:t>
            </a:r>
          </a:p>
        </p:txBody>
      </p:sp>
    </p:spTree>
    <p:extLst>
      <p:ext uri="{BB962C8B-B14F-4D97-AF65-F5344CB8AC3E}">
        <p14:creationId xmlns:p14="http://schemas.microsoft.com/office/powerpoint/2010/main" val="2406428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D034-3A91-4488-BC74-6A0425575581}" type="slidenum">
              <a:rPr lang="en-US"/>
              <a:pPr/>
              <a:t>45</a:t>
            </a:fld>
            <a:endParaRPr 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431213" cy="750888"/>
          </a:xfrm>
        </p:spPr>
        <p:txBody>
          <a:bodyPr>
            <a:normAutofit fontScale="90000"/>
          </a:bodyPr>
          <a:lstStyle/>
          <a:p>
            <a:r>
              <a:rPr lang="en-US" dirty="0"/>
              <a:t>XMLENC Example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638550"/>
            <a:ext cx="8458200" cy="2228850"/>
          </a:xfrm>
          <a:noFill/>
          <a:ln/>
        </p:spPr>
        <p:txBody>
          <a:bodyPr lIns="0" tIns="0" rIns="0" bIns="0">
            <a:normAutofit lnSpcReduction="10000"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&lt;?xml version='1.0'?&gt;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&lt;</a:t>
            </a:r>
            <a:r>
              <a:rPr lang="en-US" sz="1800" dirty="0" err="1">
                <a:latin typeface="Lucida Console" pitchFamily="49" charset="0"/>
              </a:rPr>
              <a:t>PaymentInfo</a:t>
            </a:r>
            <a:r>
              <a:rPr lang="en-US" sz="1800" dirty="0">
                <a:latin typeface="Lucida Console" pitchFamily="49" charset="0"/>
              </a:rPr>
              <a:t> </a:t>
            </a:r>
            <a:r>
              <a:rPr lang="en-US" sz="1800" dirty="0" err="1">
                <a:latin typeface="Lucida Console" pitchFamily="49" charset="0"/>
              </a:rPr>
              <a:t>xmlns</a:t>
            </a:r>
            <a:r>
              <a:rPr lang="en-US" sz="1800" dirty="0">
                <a:latin typeface="Lucida Console" pitchFamily="49" charset="0"/>
              </a:rPr>
              <a:t>='http://example.org/paymentv2'&gt;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	&lt;Name&gt;John Smith&lt;/Name&gt;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	&lt;</a:t>
            </a:r>
            <a:r>
              <a:rPr lang="en-US" sz="1800" dirty="0" err="1">
                <a:latin typeface="Lucida Console" pitchFamily="49" charset="0"/>
              </a:rPr>
              <a:t>CreditCard</a:t>
            </a:r>
            <a:r>
              <a:rPr lang="en-US" sz="1800" dirty="0">
                <a:latin typeface="Lucida Console" pitchFamily="49" charset="0"/>
              </a:rPr>
              <a:t> Limit='5,000' Currency='USD'&gt;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		&lt;Number&gt;4019 2445 0277 5567&lt;/Number&gt;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		&lt;Issuer&gt;Example Bank&lt;/Issuer&gt;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		&lt;Expiration&gt;04/07&lt;/Expiration&gt;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	&lt;/</a:t>
            </a:r>
            <a:r>
              <a:rPr lang="en-US" sz="1800" dirty="0" err="1">
                <a:latin typeface="Lucida Console" pitchFamily="49" charset="0"/>
              </a:rPr>
              <a:t>CreditCard</a:t>
            </a:r>
            <a:r>
              <a:rPr lang="en-US" sz="18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>
                <a:latin typeface="Lucida Console" pitchFamily="49" charset="0"/>
              </a:rPr>
              <a:t>&lt;/</a:t>
            </a:r>
            <a:r>
              <a:rPr lang="en-US" sz="1800" dirty="0" err="1">
                <a:latin typeface="Lucida Console" pitchFamily="49" charset="0"/>
              </a:rPr>
              <a:t>PaymentInfo</a:t>
            </a:r>
            <a:r>
              <a:rPr lang="en-US" sz="1800" dirty="0">
                <a:latin typeface="Lucida Console" pitchFamily="49" charset="0"/>
              </a:rPr>
              <a:t>&gt; </a:t>
            </a:r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381000" y="2159000"/>
            <a:ext cx="8415338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 marL="577850" indent="-57785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Raw (unencrypted) XML: a simple payment structure with embedded credit card information</a:t>
            </a:r>
          </a:p>
        </p:txBody>
      </p:sp>
      <p:sp>
        <p:nvSpPr>
          <p:cNvPr id="695301" name="AutoShape 5"/>
          <p:cNvSpPr>
            <a:spLocks/>
          </p:cNvSpPr>
          <p:nvPr/>
        </p:nvSpPr>
        <p:spPr bwMode="auto">
          <a:xfrm>
            <a:off x="7924800" y="4400550"/>
            <a:ext cx="457200" cy="1219200"/>
          </a:xfrm>
          <a:prstGeom prst="rightBrace">
            <a:avLst>
              <a:gd name="adj1" fmla="val 22222"/>
              <a:gd name="adj2" fmla="val 5089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1800">
              <a:effectLst/>
            </a:endParaRPr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8372475" y="48291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>
                <a:effectLst/>
              </a:rPr>
              <a:t>1</a:t>
            </a:r>
          </a:p>
        </p:txBody>
      </p:sp>
      <p:sp>
        <p:nvSpPr>
          <p:cNvPr id="695303" name="AutoShape 7"/>
          <p:cNvSpPr>
            <a:spLocks/>
          </p:cNvSpPr>
          <p:nvPr/>
        </p:nvSpPr>
        <p:spPr bwMode="auto">
          <a:xfrm>
            <a:off x="7442200" y="4629150"/>
            <a:ext cx="457200" cy="762000"/>
          </a:xfrm>
          <a:prstGeom prst="rightBrace">
            <a:avLst>
              <a:gd name="adj1" fmla="val 13889"/>
              <a:gd name="adj2" fmla="val 5089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1800">
              <a:effectLst/>
            </a:endParaRPr>
          </a:p>
        </p:txBody>
      </p:sp>
      <p:sp>
        <p:nvSpPr>
          <p:cNvPr id="695304" name="Text Box 8"/>
          <p:cNvSpPr txBox="1">
            <a:spLocks noChangeArrowheads="1"/>
          </p:cNvSpPr>
          <p:nvPr/>
        </p:nvSpPr>
        <p:spPr bwMode="auto">
          <a:xfrm>
            <a:off x="7842250" y="48291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>
                <a:effectLst/>
              </a:rPr>
              <a:t>2</a:t>
            </a:r>
          </a:p>
        </p:txBody>
      </p:sp>
      <p:sp>
        <p:nvSpPr>
          <p:cNvPr id="695305" name="Line 9"/>
          <p:cNvSpPr>
            <a:spLocks noChangeShapeType="1"/>
          </p:cNvSpPr>
          <p:nvPr/>
        </p:nvSpPr>
        <p:spPr bwMode="auto">
          <a:xfrm>
            <a:off x="2819400" y="5619750"/>
            <a:ext cx="5105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06" name="Line 10"/>
          <p:cNvSpPr>
            <a:spLocks noChangeShapeType="1"/>
          </p:cNvSpPr>
          <p:nvPr/>
        </p:nvSpPr>
        <p:spPr bwMode="auto">
          <a:xfrm>
            <a:off x="6629400" y="440055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07" name="Line 11"/>
          <p:cNvSpPr>
            <a:spLocks noChangeShapeType="1"/>
          </p:cNvSpPr>
          <p:nvPr/>
        </p:nvSpPr>
        <p:spPr bwMode="auto">
          <a:xfrm flipV="1">
            <a:off x="5257800" y="539115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08" name="Line 12"/>
          <p:cNvSpPr>
            <a:spLocks noChangeShapeType="1"/>
          </p:cNvSpPr>
          <p:nvPr/>
        </p:nvSpPr>
        <p:spPr bwMode="auto">
          <a:xfrm>
            <a:off x="6172200" y="462915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5309" name="AutoShape 13"/>
          <p:cNvSpPr>
            <a:spLocks/>
          </p:cNvSpPr>
          <p:nvPr/>
        </p:nvSpPr>
        <p:spPr bwMode="auto">
          <a:xfrm>
            <a:off x="6781800" y="4629150"/>
            <a:ext cx="457200" cy="304800"/>
          </a:xfrm>
          <a:prstGeom prst="rightBrace">
            <a:avLst>
              <a:gd name="adj1" fmla="val 8333"/>
              <a:gd name="adj2" fmla="val 5089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z="1800">
              <a:effectLst/>
            </a:endParaRPr>
          </a:p>
        </p:txBody>
      </p:sp>
      <p:sp>
        <p:nvSpPr>
          <p:cNvPr id="695310" name="Text Box 14"/>
          <p:cNvSpPr txBox="1">
            <a:spLocks noChangeArrowheads="1"/>
          </p:cNvSpPr>
          <p:nvPr/>
        </p:nvSpPr>
        <p:spPr bwMode="auto">
          <a:xfrm>
            <a:off x="7191375" y="4605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sz="1800">
                <a:effectLst/>
              </a:rPr>
              <a:t>3</a:t>
            </a:r>
          </a:p>
        </p:txBody>
      </p:sp>
      <p:sp>
        <p:nvSpPr>
          <p:cNvPr id="695311" name="Line 15"/>
          <p:cNvSpPr>
            <a:spLocks noChangeShapeType="1"/>
          </p:cNvSpPr>
          <p:nvPr/>
        </p:nvSpPr>
        <p:spPr bwMode="auto">
          <a:xfrm>
            <a:off x="6172200" y="49339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7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5842-35F4-4722-9165-809D3382E9C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0288"/>
            <a:ext cx="83058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XMLENC Example (1)</a:t>
            </a:r>
            <a:endParaRPr lang="en-US" dirty="0"/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3074987"/>
            <a:ext cx="8045450" cy="3021013"/>
          </a:xfrm>
          <a:noFill/>
          <a:ln/>
        </p:spPr>
        <p:txBody>
          <a:bodyPr wrap="none" lIns="0" tIns="0" rIns="0" bIns="0">
            <a:normAutofit lnSpcReduction="10000"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&lt;?xml version='1.0'?&gt;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&lt;</a:t>
            </a:r>
            <a:r>
              <a:rPr lang="en-US" sz="2000" dirty="0" err="1">
                <a:latin typeface="Lucida Console" pitchFamily="49" charset="0"/>
              </a:rPr>
              <a:t>PaymentInfo</a:t>
            </a: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dirty="0" err="1">
                <a:latin typeface="Lucida Console" pitchFamily="49" charset="0"/>
              </a:rPr>
              <a:t>xmlns</a:t>
            </a:r>
            <a:r>
              <a:rPr lang="en-US" sz="2000" dirty="0">
                <a:latin typeface="Lucida Console" pitchFamily="49" charset="0"/>
              </a:rPr>
              <a:t>='http://example.org/paymentv2'&gt;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	&lt;Name&gt;John Smith&lt;/Name&gt;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	&lt;</a:t>
            </a:r>
            <a:r>
              <a:rPr lang="en-US" sz="2000" dirty="0" err="1">
                <a:latin typeface="Lucida Console" pitchFamily="49" charset="0"/>
              </a:rPr>
              <a:t>EncryptedData</a:t>
            </a:r>
            <a:endParaRPr lang="en-US" sz="2000" dirty="0">
              <a:latin typeface="Lucida Console" pitchFamily="49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	  Type='http://www.w3.org/2001/04/</a:t>
            </a:r>
            <a:r>
              <a:rPr lang="en-US" sz="2000" dirty="0" err="1">
                <a:latin typeface="Lucida Console" pitchFamily="49" charset="0"/>
              </a:rPr>
              <a:t>xmlenc#Element</a:t>
            </a:r>
            <a:r>
              <a:rPr lang="en-US" sz="2000" dirty="0">
                <a:latin typeface="Lucida Console" pitchFamily="49" charset="0"/>
              </a:rPr>
              <a:t>’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	  </a:t>
            </a:r>
            <a:r>
              <a:rPr lang="en-US" sz="2000" dirty="0" err="1">
                <a:latin typeface="Lucida Console" pitchFamily="49" charset="0"/>
              </a:rPr>
              <a:t>xmlns</a:t>
            </a:r>
            <a:r>
              <a:rPr lang="en-US" sz="2000" dirty="0">
                <a:latin typeface="Lucida Console" pitchFamily="49" charset="0"/>
              </a:rPr>
              <a:t>='http://www.w3.org/2001/04/xmlenc#'&gt;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		&lt;</a:t>
            </a:r>
            <a:r>
              <a:rPr lang="en-US" sz="2000" dirty="0" err="1">
                <a:latin typeface="Lucida Console" pitchFamily="49" charset="0"/>
              </a:rPr>
              <a:t>CipherData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			&lt;</a:t>
            </a:r>
            <a:r>
              <a:rPr lang="en-US" sz="2000" dirty="0" err="1">
                <a:latin typeface="Lucida Console" pitchFamily="49" charset="0"/>
              </a:rPr>
              <a:t>CipherValue</a:t>
            </a:r>
            <a:r>
              <a:rPr lang="en-US" sz="2000" dirty="0">
                <a:latin typeface="Lucida Console" pitchFamily="49" charset="0"/>
              </a:rPr>
              <a:t>&gt;A23B45C56&lt;/</a:t>
            </a:r>
            <a:r>
              <a:rPr lang="en-US" sz="2000" dirty="0" err="1">
                <a:latin typeface="Lucida Console" pitchFamily="49" charset="0"/>
              </a:rPr>
              <a:t>CipherValue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		&lt;/</a:t>
            </a:r>
            <a:r>
              <a:rPr lang="en-US" sz="2000" dirty="0" err="1">
                <a:latin typeface="Lucida Console" pitchFamily="49" charset="0"/>
              </a:rPr>
              <a:t>CipherData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	&lt;/</a:t>
            </a:r>
            <a:r>
              <a:rPr lang="en-US" sz="2000" dirty="0" err="1">
                <a:latin typeface="Lucida Console" pitchFamily="49" charset="0"/>
              </a:rPr>
              <a:t>EncryptedData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&lt;/</a:t>
            </a:r>
            <a:r>
              <a:rPr lang="en-US" sz="2000" dirty="0" err="1">
                <a:latin typeface="Lucida Console" pitchFamily="49" charset="0"/>
              </a:rPr>
              <a:t>PaymentInfo</a:t>
            </a:r>
            <a:r>
              <a:rPr lang="en-US" sz="2000" dirty="0">
                <a:latin typeface="Lucida Console" pitchFamily="49" charset="0"/>
              </a:rPr>
              <a:t>&gt;</a:t>
            </a:r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304800" y="1824037"/>
            <a:ext cx="841533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 marL="577850" indent="-57785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Encrypting the entire &lt;CreditCard&gt; element including tag &amp; attributes</a:t>
            </a:r>
          </a:p>
        </p:txBody>
      </p:sp>
    </p:spTree>
    <p:extLst>
      <p:ext uri="{BB962C8B-B14F-4D97-AF65-F5344CB8AC3E}">
        <p14:creationId xmlns:p14="http://schemas.microsoft.com/office/powerpoint/2010/main" val="29733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B48-5273-4CCA-91B6-40D75916E29B}" type="slidenum">
              <a:rPr lang="en-US"/>
              <a:pPr/>
              <a:t>47</a:t>
            </a:fld>
            <a:endParaRPr 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711962"/>
          </a:xfrm>
        </p:spPr>
        <p:txBody>
          <a:bodyPr>
            <a:normAutofit fontScale="90000"/>
          </a:bodyPr>
          <a:lstStyle/>
          <a:p>
            <a:r>
              <a:rPr lang="en-US" dirty="0"/>
              <a:t>XMLENC Example (2)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754313"/>
            <a:ext cx="8229600" cy="3570287"/>
          </a:xfrm>
          <a:noFill/>
          <a:ln/>
        </p:spPr>
        <p:txBody>
          <a:bodyPr wrap="none" lIns="0" tIns="0" rIns="0" bIns="0">
            <a:normAutofit lnSpcReduction="10000"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&lt;?xml version='1.0'?&gt;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&lt;</a:t>
            </a:r>
            <a:r>
              <a:rPr lang="en-US" sz="2000" dirty="0" err="1">
                <a:latin typeface="Lucida Console" pitchFamily="49" charset="0"/>
              </a:rPr>
              <a:t>PaymentInfo</a:t>
            </a: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dirty="0" err="1">
                <a:latin typeface="Lucida Console" pitchFamily="49" charset="0"/>
              </a:rPr>
              <a:t>xmlns</a:t>
            </a:r>
            <a:r>
              <a:rPr lang="en-US" sz="2000" dirty="0">
                <a:latin typeface="Lucida Console" pitchFamily="49" charset="0"/>
              </a:rPr>
              <a:t>='http://example.org/paymentv2'&gt;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&lt;Name&gt;John Smith&lt;/Name&gt;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&lt;</a:t>
            </a:r>
            <a:r>
              <a:rPr lang="en-US" sz="2000" dirty="0" err="1">
                <a:latin typeface="Lucida Console" pitchFamily="49" charset="0"/>
              </a:rPr>
              <a:t>CreditCard</a:t>
            </a:r>
            <a:r>
              <a:rPr lang="en-US" sz="2000" dirty="0">
                <a:latin typeface="Lucida Console" pitchFamily="49" charset="0"/>
              </a:rPr>
              <a:t> Limit='5,000' Currency='USD'&gt;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&lt;</a:t>
            </a:r>
            <a:r>
              <a:rPr lang="en-US" sz="2000" dirty="0" err="1">
                <a:latin typeface="Lucida Console" pitchFamily="49" charset="0"/>
              </a:rPr>
              <a:t>EncryptedData</a:t>
            </a:r>
            <a:r>
              <a:rPr lang="en-US" sz="2000" dirty="0">
                <a:latin typeface="Lucida Console" pitchFamily="49" charset="0"/>
              </a:rPr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</a:t>
            </a:r>
            <a:r>
              <a:rPr lang="en-US" sz="2000" dirty="0" err="1">
                <a:latin typeface="Lucida Console" pitchFamily="49" charset="0"/>
              </a:rPr>
              <a:t>xmlns</a:t>
            </a:r>
            <a:r>
              <a:rPr lang="en-US" sz="2000" dirty="0">
                <a:latin typeface="Lucida Console" pitchFamily="49" charset="0"/>
              </a:rPr>
              <a:t>='http://www.w3.org/2001/04/</a:t>
            </a:r>
            <a:r>
              <a:rPr lang="en-US" sz="2000" dirty="0" err="1">
                <a:latin typeface="Lucida Console" pitchFamily="49" charset="0"/>
              </a:rPr>
              <a:t>xmlenc</a:t>
            </a:r>
            <a:r>
              <a:rPr lang="en-US" sz="2000" dirty="0">
                <a:latin typeface="Lucida Console" pitchFamily="49" charset="0"/>
              </a:rPr>
              <a:t>#‘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Type='http://www.w3.org/2001/04/</a:t>
            </a:r>
            <a:r>
              <a:rPr lang="en-US" sz="2000" dirty="0" err="1">
                <a:latin typeface="Lucida Console" pitchFamily="49" charset="0"/>
              </a:rPr>
              <a:t>xmlenc#Content</a:t>
            </a:r>
            <a:r>
              <a:rPr lang="en-US" sz="2000" dirty="0">
                <a:latin typeface="Lucida Console" pitchFamily="49" charset="0"/>
              </a:rPr>
              <a:t>’&gt;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&lt;</a:t>
            </a:r>
            <a:r>
              <a:rPr lang="en-US" sz="2000" dirty="0" err="1">
                <a:latin typeface="Lucida Console" pitchFamily="49" charset="0"/>
              </a:rPr>
              <a:t>CipherData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  &lt;</a:t>
            </a:r>
            <a:r>
              <a:rPr lang="en-US" sz="2000" dirty="0" err="1">
                <a:latin typeface="Lucida Console" pitchFamily="49" charset="0"/>
              </a:rPr>
              <a:t>CipherValue</a:t>
            </a:r>
            <a:r>
              <a:rPr lang="en-US" sz="2000" dirty="0">
                <a:latin typeface="Lucida Console" pitchFamily="49" charset="0"/>
              </a:rPr>
              <a:t>&gt;A23B45C56&lt;/</a:t>
            </a:r>
            <a:r>
              <a:rPr lang="en-US" sz="2000" dirty="0" err="1">
                <a:latin typeface="Lucida Console" pitchFamily="49" charset="0"/>
              </a:rPr>
              <a:t>CipherValue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&lt;/</a:t>
            </a:r>
            <a:r>
              <a:rPr lang="en-US" sz="2000" dirty="0" err="1">
                <a:latin typeface="Lucida Console" pitchFamily="49" charset="0"/>
              </a:rPr>
              <a:t>CipherData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&lt;/</a:t>
            </a:r>
            <a:r>
              <a:rPr lang="en-US" sz="2000" dirty="0" err="1">
                <a:latin typeface="Lucida Console" pitchFamily="49" charset="0"/>
              </a:rPr>
              <a:t>EncryptedData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&lt;/</a:t>
            </a:r>
            <a:r>
              <a:rPr lang="en-US" sz="2000" dirty="0" err="1">
                <a:latin typeface="Lucida Console" pitchFamily="49" charset="0"/>
              </a:rPr>
              <a:t>CreditCard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&lt;/</a:t>
            </a:r>
            <a:r>
              <a:rPr lang="en-US" sz="2000" dirty="0" err="1">
                <a:latin typeface="Lucida Console" pitchFamily="49" charset="0"/>
              </a:rPr>
              <a:t>PaymentInfo</a:t>
            </a:r>
            <a:r>
              <a:rPr lang="en-US" sz="2000" dirty="0">
                <a:latin typeface="Lucida Console" pitchFamily="49" charset="0"/>
              </a:rPr>
              <a:t>&gt; 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304800" y="1568450"/>
            <a:ext cx="841533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 marL="577850" indent="-57785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Encrypting the contents of  &lt;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CreditCard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&gt; element</a:t>
            </a:r>
          </a:p>
        </p:txBody>
      </p:sp>
    </p:spTree>
    <p:extLst>
      <p:ext uri="{BB962C8B-B14F-4D97-AF65-F5344CB8AC3E}">
        <p14:creationId xmlns:p14="http://schemas.microsoft.com/office/powerpoint/2010/main" val="7645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0F44-F111-4A09-90F4-A6CAD665C88F}" type="slidenum">
              <a:rPr lang="en-US"/>
              <a:pPr/>
              <a:t>48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305800" cy="711962"/>
          </a:xfrm>
        </p:spPr>
        <p:txBody>
          <a:bodyPr>
            <a:normAutofit fontScale="90000"/>
          </a:bodyPr>
          <a:lstStyle/>
          <a:p>
            <a:r>
              <a:rPr lang="en-US" dirty="0"/>
              <a:t>XMLENC Example (3)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44725"/>
            <a:ext cx="8534400" cy="4156075"/>
          </a:xfrm>
          <a:noFill/>
          <a:ln/>
        </p:spPr>
        <p:txBody>
          <a:bodyPr wrap="none" lIns="0" tIns="0" rIns="0" bIns="0"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&lt;?xml version='1.0'?&gt;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&lt;</a:t>
            </a:r>
            <a:r>
              <a:rPr lang="en-US" sz="2000" dirty="0" err="1">
                <a:latin typeface="Lucida Console" pitchFamily="49" charset="0"/>
              </a:rPr>
              <a:t>PaymentInfo</a:t>
            </a: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dirty="0" err="1">
                <a:latin typeface="Lucida Console" pitchFamily="49" charset="0"/>
              </a:rPr>
              <a:t>xmlns</a:t>
            </a:r>
            <a:r>
              <a:rPr lang="en-US" sz="2000" dirty="0">
                <a:latin typeface="Lucida Console" pitchFamily="49" charset="0"/>
              </a:rPr>
              <a:t>='http://example.org/paymentv2'&gt;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&lt;Name&gt;John Smith&lt;/Name&gt;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&lt;</a:t>
            </a:r>
            <a:r>
              <a:rPr lang="en-US" sz="2000" dirty="0" err="1">
                <a:latin typeface="Lucida Console" pitchFamily="49" charset="0"/>
              </a:rPr>
              <a:t>CreditCard</a:t>
            </a:r>
            <a:r>
              <a:rPr lang="en-US" sz="2000" dirty="0">
                <a:latin typeface="Lucida Console" pitchFamily="49" charset="0"/>
              </a:rPr>
              <a:t> Limit='5,000' Currency='USD'&gt;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&lt;Number&gt;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&lt;</a:t>
            </a:r>
            <a:r>
              <a:rPr lang="en-US" sz="2000" dirty="0" err="1">
                <a:latin typeface="Lucida Console" pitchFamily="49" charset="0"/>
              </a:rPr>
              <a:t>EncryptedData</a:t>
            </a:r>
            <a:r>
              <a:rPr lang="en-US" sz="2000" dirty="0">
                <a:latin typeface="Lucida Console" pitchFamily="49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  </a:t>
            </a:r>
            <a:r>
              <a:rPr lang="en-US" sz="2000" dirty="0" err="1">
                <a:latin typeface="Lucida Console" pitchFamily="49" charset="0"/>
              </a:rPr>
              <a:t>xmlns</a:t>
            </a:r>
            <a:r>
              <a:rPr lang="en-US" sz="2000" dirty="0">
                <a:latin typeface="Lucida Console" pitchFamily="49" charset="0"/>
              </a:rPr>
              <a:t>='http://www.w3.org/2001/04/</a:t>
            </a:r>
            <a:r>
              <a:rPr lang="en-US" sz="2000" dirty="0" err="1">
                <a:latin typeface="Lucida Console" pitchFamily="49" charset="0"/>
              </a:rPr>
              <a:t>xmlenc</a:t>
            </a:r>
            <a:r>
              <a:rPr lang="en-US" sz="2000" dirty="0">
                <a:latin typeface="Lucida Console" pitchFamily="49" charset="0"/>
              </a:rPr>
              <a:t>#’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  Type='http://www.w3.org/2001/04/xmlenc#Content'&gt;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  &lt;</a:t>
            </a:r>
            <a:r>
              <a:rPr lang="en-US" sz="2000" dirty="0" err="1">
                <a:latin typeface="Lucida Console" pitchFamily="49" charset="0"/>
              </a:rPr>
              <a:t>CipherData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    &lt;</a:t>
            </a:r>
            <a:r>
              <a:rPr lang="en-US" sz="2000" dirty="0" err="1">
                <a:latin typeface="Lucida Console" pitchFamily="49" charset="0"/>
              </a:rPr>
              <a:t>CipherValue</a:t>
            </a:r>
            <a:r>
              <a:rPr lang="en-US" sz="2000" dirty="0">
                <a:latin typeface="Lucida Console" pitchFamily="49" charset="0"/>
              </a:rPr>
              <a:t>&gt;A23B45C56&lt;/</a:t>
            </a:r>
            <a:r>
              <a:rPr lang="en-US" sz="2000" dirty="0" err="1">
                <a:latin typeface="Lucida Console" pitchFamily="49" charset="0"/>
              </a:rPr>
              <a:t>CipherValue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  &lt;/</a:t>
            </a:r>
            <a:r>
              <a:rPr lang="en-US" sz="2000" b="0" dirty="0" err="1">
                <a:latin typeface="Lucida Console" pitchFamily="49" charset="0"/>
              </a:rPr>
              <a:t>CipherDat</a:t>
            </a:r>
            <a:r>
              <a:rPr lang="en-US" sz="2000" dirty="0" err="1">
                <a:latin typeface="Lucida Console" pitchFamily="49" charset="0"/>
              </a:rPr>
              <a:t>a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  &lt;/</a:t>
            </a:r>
            <a:r>
              <a:rPr lang="en-US" sz="2000" b="0" dirty="0" err="1">
                <a:latin typeface="Lucida Console" pitchFamily="49" charset="0"/>
              </a:rPr>
              <a:t>EncryptedDat</a:t>
            </a:r>
            <a:r>
              <a:rPr lang="en-US" sz="2000" dirty="0" err="1">
                <a:latin typeface="Lucida Console" pitchFamily="49" charset="0"/>
              </a:rPr>
              <a:t>a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&lt;/Number&gt;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&lt;Issuer&gt;Example Bank&lt;/Issuer&gt;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  &lt;Expiration&gt;04/07&lt;/Expiration&gt;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  &lt;/</a:t>
            </a:r>
            <a:r>
              <a:rPr lang="en-US" sz="2000" dirty="0" err="1">
                <a:latin typeface="Lucida Console" pitchFamily="49" charset="0"/>
              </a:rPr>
              <a:t>CreditCard</a:t>
            </a:r>
            <a:r>
              <a:rPr lang="en-US" sz="2000" dirty="0">
                <a:latin typeface="Lucida Console" pitchFamily="49" charset="0"/>
              </a:rPr>
              <a:t>&gt;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>
                <a:latin typeface="Lucida Console" pitchFamily="49" charset="0"/>
              </a:rPr>
              <a:t>&lt;/</a:t>
            </a:r>
            <a:r>
              <a:rPr lang="en-US" sz="2000" dirty="0" err="1">
                <a:latin typeface="Lucida Console" pitchFamily="49" charset="0"/>
              </a:rPr>
              <a:t>PaymentInfo</a:t>
            </a:r>
            <a:r>
              <a:rPr lang="en-US" sz="2000" dirty="0">
                <a:latin typeface="Lucida Console" pitchFamily="49" charset="0"/>
              </a:rPr>
              <a:t>&gt; </a:t>
            </a:r>
          </a:p>
        </p:txBody>
      </p:sp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381000" y="1416050"/>
            <a:ext cx="84153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 marL="577850" indent="-577850" algn="l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egoe" pitchFamily="34" charset="0"/>
              </a:rPr>
              <a:t>Encrypting just the card number</a:t>
            </a:r>
          </a:p>
        </p:txBody>
      </p:sp>
    </p:spTree>
    <p:extLst>
      <p:ext uri="{BB962C8B-B14F-4D97-AF65-F5344CB8AC3E}">
        <p14:creationId xmlns:p14="http://schemas.microsoft.com/office/powerpoint/2010/main" val="12628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 lecture: Christian </a:t>
            </a:r>
            <a:r>
              <a:rPr lang="en-US" dirty="0" smtClean="0"/>
              <a:t>Rechberger, KU Leuven</a:t>
            </a:r>
          </a:p>
          <a:p>
            <a:pPr lvl="1"/>
            <a:r>
              <a:rPr lang="en-US" i="1" dirty="0" smtClean="0"/>
              <a:t>Towards SHA-3</a:t>
            </a:r>
            <a:endParaRPr lang="en-US" i="1" dirty="0"/>
          </a:p>
          <a:p>
            <a:r>
              <a:rPr lang="en-US" dirty="0" smtClean="0"/>
              <a:t>Message-based protocols</a:t>
            </a:r>
          </a:p>
          <a:p>
            <a:pPr lvl="1"/>
            <a:r>
              <a:rPr lang="en-US" dirty="0" smtClean="0"/>
              <a:t>S/MIME</a:t>
            </a:r>
          </a:p>
          <a:p>
            <a:pPr lvl="1"/>
            <a:r>
              <a:rPr lang="en-US" dirty="0" smtClean="0"/>
              <a:t>XMLDSIG &amp; XMLENC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IPsec (depending on time)</a:t>
            </a:r>
          </a:p>
          <a:p>
            <a:r>
              <a:rPr lang="en-US" dirty="0" smtClean="0"/>
              <a:t>Design </a:t>
            </a:r>
            <a:r>
              <a:rPr lang="en-US" dirty="0" err="1" smtClean="0"/>
              <a:t>Charrette</a:t>
            </a:r>
            <a:r>
              <a:rPr lang="en-US" dirty="0" smtClean="0"/>
              <a:t> Part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Message-Based Protocols	</a:t>
            </a:r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are lots of message-based protocols</a:t>
            </a:r>
          </a:p>
          <a:p>
            <a:pPr lvl="1"/>
            <a:r>
              <a:rPr lang="en-US" smtClean="0"/>
              <a:t>Examples: RPC, routing table updates</a:t>
            </a:r>
          </a:p>
          <a:p>
            <a:r>
              <a:rPr lang="en-US" smtClean="0"/>
              <a:t>The most common scenario to date, though, is e-mail	</a:t>
            </a:r>
          </a:p>
          <a:p>
            <a:pPr lvl="1"/>
            <a:r>
              <a:rPr lang="en-US" smtClean="0"/>
              <a:t>Digitally signed for sender authentication and integrity protection</a:t>
            </a:r>
          </a:p>
          <a:p>
            <a:pPr lvl="1"/>
            <a:r>
              <a:rPr lang="en-US" smtClean="0"/>
              <a:t>Encrypted for confidentiality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BEC1-669A-4510-9FC5-C306A60DDF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Protocol-Level Security: IPSEC</a:t>
            </a:r>
            <a:endParaRPr lang="en-US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Application-level security protocols work great for particular applications</a:t>
            </a:r>
          </a:p>
          <a:p>
            <a:pPr lvl="1"/>
            <a:r>
              <a:rPr lang="en-US" smtClean="0"/>
              <a:t>But they only work for that application</a:t>
            </a:r>
          </a:p>
          <a:p>
            <a:r>
              <a:rPr lang="en-US" smtClean="0"/>
              <a:t>SSL/TLS requires lots of infrastructure to work; how many protocols can we do that for?</a:t>
            </a:r>
          </a:p>
          <a:p>
            <a:r>
              <a:rPr lang="en-US" smtClean="0"/>
              <a:t>Ideally, we’d like all the security features of SSL/TLS available for every Internet protocol/application</a:t>
            </a:r>
          </a:p>
          <a:p>
            <a:pPr lvl="1"/>
            <a:r>
              <a:rPr lang="en-US" smtClean="0"/>
              <a:t>“Security at the IP layer”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EFC20-87F7-4A6B-9521-D73B5B3965B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505E-FEA1-48C2-9575-CD010E34E8BF}" type="slidenum">
              <a:rPr lang="en-US"/>
              <a:pPr/>
              <a:t>51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31213" cy="914400"/>
          </a:xfrm>
        </p:spPr>
        <p:txBody>
          <a:bodyPr/>
          <a:lstStyle/>
          <a:p>
            <a:r>
              <a:rPr lang="en-US" dirty="0"/>
              <a:t>Ideal Protection: End-to-End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0"/>
            <a:ext cx="8415338" cy="1479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SSL/TLS does this at the application layer (TCP)</a:t>
            </a:r>
          </a:p>
          <a:p>
            <a:pPr>
              <a:lnSpc>
                <a:spcPct val="80000"/>
              </a:lnSpc>
            </a:pPr>
            <a:r>
              <a:rPr lang="en-US" sz="2400"/>
              <a:t>IPSEC does this for any IP packet, at network layer</a:t>
            </a:r>
          </a:p>
          <a:p>
            <a:pPr>
              <a:lnSpc>
                <a:spcPct val="80000"/>
              </a:lnSpc>
            </a:pPr>
            <a:r>
              <a:rPr lang="en-US" sz="2400"/>
              <a:t>Apps must be aware of/control SSL, don’t have to be for IPSec</a:t>
            </a:r>
          </a:p>
        </p:txBody>
      </p:sp>
      <p:grpSp>
        <p:nvGrpSpPr>
          <p:cNvPr id="534532" name="Group 4"/>
          <p:cNvGrpSpPr>
            <a:grpSpLocks/>
          </p:cNvGrpSpPr>
          <p:nvPr/>
        </p:nvGrpSpPr>
        <p:grpSpPr bwMode="auto">
          <a:xfrm>
            <a:off x="995363" y="2133600"/>
            <a:ext cx="7767637" cy="3691079"/>
            <a:chOff x="561" y="978"/>
            <a:chExt cx="4893" cy="2790"/>
          </a:xfrm>
        </p:grpSpPr>
        <p:sp>
          <p:nvSpPr>
            <p:cNvPr id="534533" name="Line 5"/>
            <p:cNvSpPr>
              <a:spLocks noChangeShapeType="1"/>
            </p:cNvSpPr>
            <p:nvPr/>
          </p:nvSpPr>
          <p:spPr bwMode="auto">
            <a:xfrm>
              <a:off x="4255" y="2827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34" name="Line 6"/>
            <p:cNvSpPr>
              <a:spLocks noChangeShapeType="1"/>
            </p:cNvSpPr>
            <p:nvPr/>
          </p:nvSpPr>
          <p:spPr bwMode="auto">
            <a:xfrm>
              <a:off x="3371" y="2814"/>
              <a:ext cx="19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35" name="Line 7"/>
            <p:cNvSpPr>
              <a:spLocks noChangeShapeType="1"/>
            </p:cNvSpPr>
            <p:nvPr/>
          </p:nvSpPr>
          <p:spPr bwMode="auto">
            <a:xfrm>
              <a:off x="5009" y="2829"/>
              <a:ext cx="0" cy="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4536" name="Group 8"/>
            <p:cNvGrpSpPr>
              <a:grpSpLocks/>
            </p:cNvGrpSpPr>
            <p:nvPr/>
          </p:nvGrpSpPr>
          <p:grpSpPr bwMode="auto">
            <a:xfrm>
              <a:off x="4804" y="3120"/>
              <a:ext cx="435" cy="473"/>
              <a:chOff x="4222" y="2888"/>
              <a:chExt cx="435" cy="473"/>
            </a:xfrm>
          </p:grpSpPr>
          <p:sp>
            <p:nvSpPr>
              <p:cNvPr id="534537" name="Freeform 9"/>
              <p:cNvSpPr>
                <a:spLocks/>
              </p:cNvSpPr>
              <p:nvPr/>
            </p:nvSpPr>
            <p:spPr bwMode="auto">
              <a:xfrm>
                <a:off x="4373" y="2903"/>
                <a:ext cx="189" cy="458"/>
              </a:xfrm>
              <a:custGeom>
                <a:avLst/>
                <a:gdLst>
                  <a:gd name="T0" fmla="*/ 188 w 189"/>
                  <a:gd name="T1" fmla="*/ 0 h 458"/>
                  <a:gd name="T2" fmla="*/ 0 w 189"/>
                  <a:gd name="T3" fmla="*/ 5 h 458"/>
                  <a:gd name="T4" fmla="*/ 0 w 189"/>
                  <a:gd name="T5" fmla="*/ 457 h 458"/>
                  <a:gd name="T6" fmla="*/ 188 w 189"/>
                  <a:gd name="T7" fmla="*/ 437 h 458"/>
                  <a:gd name="T8" fmla="*/ 188 w 189"/>
                  <a:gd name="T9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458">
                    <a:moveTo>
                      <a:pt x="188" y="0"/>
                    </a:moveTo>
                    <a:lnTo>
                      <a:pt x="0" y="5"/>
                    </a:lnTo>
                    <a:lnTo>
                      <a:pt x="0" y="457"/>
                    </a:lnTo>
                    <a:lnTo>
                      <a:pt x="188" y="437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B5B5B5"/>
              </a:solidFill>
              <a:ln w="12700" cap="rnd" cmpd="sng">
                <a:solidFill>
                  <a:srgbClr val="B5B5B5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38" name="Freeform 10"/>
              <p:cNvSpPr>
                <a:spLocks/>
              </p:cNvSpPr>
              <p:nvPr/>
            </p:nvSpPr>
            <p:spPr bwMode="auto">
              <a:xfrm>
                <a:off x="4384" y="3144"/>
                <a:ext cx="168" cy="195"/>
              </a:xfrm>
              <a:custGeom>
                <a:avLst/>
                <a:gdLst>
                  <a:gd name="T0" fmla="*/ 0 w 168"/>
                  <a:gd name="T1" fmla="*/ 11 h 195"/>
                  <a:gd name="T2" fmla="*/ 167 w 168"/>
                  <a:gd name="T3" fmla="*/ 0 h 195"/>
                  <a:gd name="T4" fmla="*/ 167 w 168"/>
                  <a:gd name="T5" fmla="*/ 177 h 195"/>
                  <a:gd name="T6" fmla="*/ 0 w 168"/>
                  <a:gd name="T7" fmla="*/ 194 h 195"/>
                  <a:gd name="T8" fmla="*/ 0 w 168"/>
                  <a:gd name="T9" fmla="*/ 1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95">
                    <a:moveTo>
                      <a:pt x="0" y="11"/>
                    </a:moveTo>
                    <a:lnTo>
                      <a:pt x="167" y="0"/>
                    </a:lnTo>
                    <a:lnTo>
                      <a:pt x="167" y="177"/>
                    </a:lnTo>
                    <a:lnTo>
                      <a:pt x="0" y="19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515151"/>
              </a:solidFill>
              <a:ln w="12700" cap="rnd" cmpd="sng">
                <a:solidFill>
                  <a:srgbClr val="51515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39" name="Freeform 11"/>
              <p:cNvSpPr>
                <a:spLocks/>
              </p:cNvSpPr>
              <p:nvPr/>
            </p:nvSpPr>
            <p:spPr bwMode="auto">
              <a:xfrm>
                <a:off x="4384" y="2987"/>
                <a:ext cx="160" cy="131"/>
              </a:xfrm>
              <a:custGeom>
                <a:avLst/>
                <a:gdLst>
                  <a:gd name="T0" fmla="*/ 0 w 160"/>
                  <a:gd name="T1" fmla="*/ 6 h 131"/>
                  <a:gd name="T2" fmla="*/ 159 w 160"/>
                  <a:gd name="T3" fmla="*/ 0 h 131"/>
                  <a:gd name="T4" fmla="*/ 159 w 160"/>
                  <a:gd name="T5" fmla="*/ 121 h 131"/>
                  <a:gd name="T6" fmla="*/ 0 w 160"/>
                  <a:gd name="T7" fmla="*/ 130 h 131"/>
                  <a:gd name="T8" fmla="*/ 0 w 160"/>
                  <a:gd name="T9" fmla="*/ 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31">
                    <a:moveTo>
                      <a:pt x="0" y="6"/>
                    </a:moveTo>
                    <a:lnTo>
                      <a:pt x="159" y="0"/>
                    </a:lnTo>
                    <a:lnTo>
                      <a:pt x="159" y="121"/>
                    </a:lnTo>
                    <a:lnTo>
                      <a:pt x="0" y="13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515151"/>
              </a:solidFill>
              <a:ln w="12700" cap="rnd" cmpd="sng">
                <a:solidFill>
                  <a:srgbClr val="51515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0" name="Freeform 12"/>
              <p:cNvSpPr>
                <a:spLocks/>
              </p:cNvSpPr>
              <p:nvPr/>
            </p:nvSpPr>
            <p:spPr bwMode="auto">
              <a:xfrm>
                <a:off x="4222" y="2889"/>
                <a:ext cx="340" cy="19"/>
              </a:xfrm>
              <a:custGeom>
                <a:avLst/>
                <a:gdLst>
                  <a:gd name="T0" fmla="*/ 0 w 340"/>
                  <a:gd name="T1" fmla="*/ 1 h 19"/>
                  <a:gd name="T2" fmla="*/ 151 w 340"/>
                  <a:gd name="T3" fmla="*/ 18 h 19"/>
                  <a:gd name="T4" fmla="*/ 339 w 340"/>
                  <a:gd name="T5" fmla="*/ 14 h 19"/>
                  <a:gd name="T6" fmla="*/ 181 w 340"/>
                  <a:gd name="T7" fmla="*/ 0 h 19"/>
                  <a:gd name="T8" fmla="*/ 0 w 340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9">
                    <a:moveTo>
                      <a:pt x="0" y="1"/>
                    </a:moveTo>
                    <a:lnTo>
                      <a:pt x="151" y="18"/>
                    </a:lnTo>
                    <a:lnTo>
                      <a:pt x="339" y="14"/>
                    </a:lnTo>
                    <a:lnTo>
                      <a:pt x="18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515151"/>
              </a:solidFill>
              <a:ln w="12700" cap="rnd" cmpd="sng">
                <a:solidFill>
                  <a:srgbClr val="51515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1" name="Freeform 13"/>
              <p:cNvSpPr>
                <a:spLocks/>
              </p:cNvSpPr>
              <p:nvPr/>
            </p:nvSpPr>
            <p:spPr bwMode="auto">
              <a:xfrm>
                <a:off x="4222" y="2889"/>
                <a:ext cx="152" cy="472"/>
              </a:xfrm>
              <a:custGeom>
                <a:avLst/>
                <a:gdLst>
                  <a:gd name="T0" fmla="*/ 151 w 152"/>
                  <a:gd name="T1" fmla="*/ 471 h 472"/>
                  <a:gd name="T2" fmla="*/ 0 w 152"/>
                  <a:gd name="T3" fmla="*/ 358 h 472"/>
                  <a:gd name="T4" fmla="*/ 0 w 152"/>
                  <a:gd name="T5" fmla="*/ 0 h 472"/>
                  <a:gd name="T6" fmla="*/ 151 w 152"/>
                  <a:gd name="T7" fmla="*/ 18 h 472"/>
                  <a:gd name="T8" fmla="*/ 151 w 152"/>
                  <a:gd name="T9" fmla="*/ 47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472">
                    <a:moveTo>
                      <a:pt x="151" y="471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151" y="18"/>
                    </a:lnTo>
                    <a:lnTo>
                      <a:pt x="151" y="471"/>
                    </a:lnTo>
                  </a:path>
                </a:pathLst>
              </a:custGeom>
              <a:solidFill>
                <a:srgbClr val="B5B5B5"/>
              </a:solidFill>
              <a:ln w="12700" cap="rnd" cmpd="sng">
                <a:solidFill>
                  <a:srgbClr val="B5B5B5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2" name="Freeform 14"/>
              <p:cNvSpPr>
                <a:spLocks/>
              </p:cNvSpPr>
              <p:nvPr/>
            </p:nvSpPr>
            <p:spPr bwMode="auto">
              <a:xfrm>
                <a:off x="4356" y="2905"/>
                <a:ext cx="18" cy="456"/>
              </a:xfrm>
              <a:custGeom>
                <a:avLst/>
                <a:gdLst>
                  <a:gd name="T0" fmla="*/ 17 w 18"/>
                  <a:gd name="T1" fmla="*/ 2 h 456"/>
                  <a:gd name="T2" fmla="*/ 0 w 18"/>
                  <a:gd name="T3" fmla="*/ 0 h 456"/>
                  <a:gd name="T4" fmla="*/ 0 w 18"/>
                  <a:gd name="T5" fmla="*/ 443 h 456"/>
                  <a:gd name="T6" fmla="*/ 17 w 18"/>
                  <a:gd name="T7" fmla="*/ 455 h 456"/>
                  <a:gd name="T8" fmla="*/ 17 w 18"/>
                  <a:gd name="T9" fmla="*/ 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56">
                    <a:moveTo>
                      <a:pt x="17" y="2"/>
                    </a:moveTo>
                    <a:lnTo>
                      <a:pt x="0" y="0"/>
                    </a:lnTo>
                    <a:lnTo>
                      <a:pt x="0" y="443"/>
                    </a:lnTo>
                    <a:lnTo>
                      <a:pt x="17" y="455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3" name="Freeform 15"/>
              <p:cNvSpPr>
                <a:spLocks/>
              </p:cNvSpPr>
              <p:nvPr/>
            </p:nvSpPr>
            <p:spPr bwMode="auto">
              <a:xfrm>
                <a:off x="4384" y="2986"/>
                <a:ext cx="168" cy="137"/>
              </a:xfrm>
              <a:custGeom>
                <a:avLst/>
                <a:gdLst>
                  <a:gd name="T0" fmla="*/ 167 w 168"/>
                  <a:gd name="T1" fmla="*/ 0 h 137"/>
                  <a:gd name="T2" fmla="*/ 167 w 168"/>
                  <a:gd name="T3" fmla="*/ 125 h 137"/>
                  <a:gd name="T4" fmla="*/ 0 w 168"/>
                  <a:gd name="T5" fmla="*/ 136 h 137"/>
                  <a:gd name="T6" fmla="*/ 0 w 168"/>
                  <a:gd name="T7" fmla="*/ 130 h 137"/>
                  <a:gd name="T8" fmla="*/ 159 w 168"/>
                  <a:gd name="T9" fmla="*/ 122 h 137"/>
                  <a:gd name="T10" fmla="*/ 159 w 168"/>
                  <a:gd name="T11" fmla="*/ 1 h 137"/>
                  <a:gd name="T12" fmla="*/ 167 w 168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137">
                    <a:moveTo>
                      <a:pt x="167" y="0"/>
                    </a:moveTo>
                    <a:lnTo>
                      <a:pt x="167" y="125"/>
                    </a:lnTo>
                    <a:lnTo>
                      <a:pt x="0" y="136"/>
                    </a:lnTo>
                    <a:lnTo>
                      <a:pt x="0" y="130"/>
                    </a:lnTo>
                    <a:lnTo>
                      <a:pt x="159" y="122"/>
                    </a:lnTo>
                    <a:lnTo>
                      <a:pt x="159" y="1"/>
                    </a:lnTo>
                    <a:lnTo>
                      <a:pt x="16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4" name="Freeform 16"/>
              <p:cNvSpPr>
                <a:spLocks/>
              </p:cNvSpPr>
              <p:nvPr/>
            </p:nvSpPr>
            <p:spPr bwMode="auto">
              <a:xfrm>
                <a:off x="4384" y="2961"/>
                <a:ext cx="168" cy="27"/>
              </a:xfrm>
              <a:custGeom>
                <a:avLst/>
                <a:gdLst>
                  <a:gd name="T0" fmla="*/ 0 w 168"/>
                  <a:gd name="T1" fmla="*/ 15 h 27"/>
                  <a:gd name="T2" fmla="*/ 0 w 168"/>
                  <a:gd name="T3" fmla="*/ 19 h 27"/>
                  <a:gd name="T4" fmla="*/ 39 w 168"/>
                  <a:gd name="T5" fmla="*/ 18 h 27"/>
                  <a:gd name="T6" fmla="*/ 39 w 168"/>
                  <a:gd name="T7" fmla="*/ 26 h 27"/>
                  <a:gd name="T8" fmla="*/ 128 w 168"/>
                  <a:gd name="T9" fmla="*/ 23 h 27"/>
                  <a:gd name="T10" fmla="*/ 128 w 168"/>
                  <a:gd name="T11" fmla="*/ 16 h 27"/>
                  <a:gd name="T12" fmla="*/ 167 w 168"/>
                  <a:gd name="T13" fmla="*/ 14 h 27"/>
                  <a:gd name="T14" fmla="*/ 167 w 168"/>
                  <a:gd name="T15" fmla="*/ 8 h 27"/>
                  <a:gd name="T16" fmla="*/ 128 w 168"/>
                  <a:gd name="T17" fmla="*/ 10 h 27"/>
                  <a:gd name="T18" fmla="*/ 128 w 168"/>
                  <a:gd name="T19" fmla="*/ 0 h 27"/>
                  <a:gd name="T20" fmla="*/ 111 w 168"/>
                  <a:gd name="T21" fmla="*/ 1 h 27"/>
                  <a:gd name="T22" fmla="*/ 32 w 168"/>
                  <a:gd name="T23" fmla="*/ 13 h 27"/>
                  <a:gd name="T24" fmla="*/ 0 w 168"/>
                  <a:gd name="T2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27">
                    <a:moveTo>
                      <a:pt x="0" y="15"/>
                    </a:moveTo>
                    <a:lnTo>
                      <a:pt x="0" y="19"/>
                    </a:lnTo>
                    <a:lnTo>
                      <a:pt x="39" y="18"/>
                    </a:lnTo>
                    <a:lnTo>
                      <a:pt x="39" y="26"/>
                    </a:lnTo>
                    <a:lnTo>
                      <a:pt x="128" y="23"/>
                    </a:lnTo>
                    <a:lnTo>
                      <a:pt x="128" y="16"/>
                    </a:lnTo>
                    <a:lnTo>
                      <a:pt x="167" y="14"/>
                    </a:lnTo>
                    <a:lnTo>
                      <a:pt x="167" y="8"/>
                    </a:lnTo>
                    <a:lnTo>
                      <a:pt x="128" y="10"/>
                    </a:lnTo>
                    <a:lnTo>
                      <a:pt x="128" y="0"/>
                    </a:lnTo>
                    <a:lnTo>
                      <a:pt x="111" y="1"/>
                    </a:lnTo>
                    <a:lnTo>
                      <a:pt x="32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5" name="Freeform 17"/>
              <p:cNvSpPr>
                <a:spLocks/>
              </p:cNvSpPr>
              <p:nvPr/>
            </p:nvSpPr>
            <p:spPr bwMode="auto">
              <a:xfrm>
                <a:off x="4384" y="2920"/>
                <a:ext cx="168" cy="23"/>
              </a:xfrm>
              <a:custGeom>
                <a:avLst/>
                <a:gdLst>
                  <a:gd name="T0" fmla="*/ 167 w 168"/>
                  <a:gd name="T1" fmla="*/ 0 h 23"/>
                  <a:gd name="T2" fmla="*/ 167 w 168"/>
                  <a:gd name="T3" fmla="*/ 17 h 23"/>
                  <a:gd name="T4" fmla="*/ 0 w 168"/>
                  <a:gd name="T5" fmla="*/ 22 h 23"/>
                  <a:gd name="T6" fmla="*/ 0 w 168"/>
                  <a:gd name="T7" fmla="*/ 19 h 23"/>
                  <a:gd name="T8" fmla="*/ 158 w 168"/>
                  <a:gd name="T9" fmla="*/ 1 h 23"/>
                  <a:gd name="T10" fmla="*/ 167 w 168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23">
                    <a:moveTo>
                      <a:pt x="167" y="0"/>
                    </a:moveTo>
                    <a:lnTo>
                      <a:pt x="167" y="17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158" y="1"/>
                    </a:lnTo>
                    <a:lnTo>
                      <a:pt x="16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6" name="Freeform 18"/>
              <p:cNvSpPr>
                <a:spLocks/>
              </p:cNvSpPr>
              <p:nvPr/>
            </p:nvSpPr>
            <p:spPr bwMode="auto">
              <a:xfrm>
                <a:off x="4222" y="2888"/>
                <a:ext cx="340" cy="20"/>
              </a:xfrm>
              <a:custGeom>
                <a:avLst/>
                <a:gdLst>
                  <a:gd name="T0" fmla="*/ 0 w 340"/>
                  <a:gd name="T1" fmla="*/ 2 h 20"/>
                  <a:gd name="T2" fmla="*/ 151 w 340"/>
                  <a:gd name="T3" fmla="*/ 19 h 20"/>
                  <a:gd name="T4" fmla="*/ 339 w 340"/>
                  <a:gd name="T5" fmla="*/ 14 h 20"/>
                  <a:gd name="T6" fmla="*/ 181 w 340"/>
                  <a:gd name="T7" fmla="*/ 0 h 20"/>
                  <a:gd name="T8" fmla="*/ 0 w 34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20">
                    <a:moveTo>
                      <a:pt x="0" y="2"/>
                    </a:moveTo>
                    <a:lnTo>
                      <a:pt x="151" y="19"/>
                    </a:lnTo>
                    <a:lnTo>
                      <a:pt x="339" y="14"/>
                    </a:lnTo>
                    <a:lnTo>
                      <a:pt x="181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7" name="Freeform 19"/>
              <p:cNvSpPr>
                <a:spLocks/>
              </p:cNvSpPr>
              <p:nvPr/>
            </p:nvSpPr>
            <p:spPr bwMode="auto">
              <a:xfrm>
                <a:off x="4372" y="2903"/>
                <a:ext cx="190" cy="458"/>
              </a:xfrm>
              <a:custGeom>
                <a:avLst/>
                <a:gdLst>
                  <a:gd name="T0" fmla="*/ 0 w 190"/>
                  <a:gd name="T1" fmla="*/ 5 h 458"/>
                  <a:gd name="T2" fmla="*/ 0 w 190"/>
                  <a:gd name="T3" fmla="*/ 457 h 458"/>
                  <a:gd name="T4" fmla="*/ 189 w 190"/>
                  <a:gd name="T5" fmla="*/ 437 h 458"/>
                  <a:gd name="T6" fmla="*/ 189 w 190"/>
                  <a:gd name="T7" fmla="*/ 0 h 458"/>
                  <a:gd name="T8" fmla="*/ 0 w 190"/>
                  <a:gd name="T9" fmla="*/ 5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458">
                    <a:moveTo>
                      <a:pt x="0" y="5"/>
                    </a:moveTo>
                    <a:lnTo>
                      <a:pt x="0" y="457"/>
                    </a:lnTo>
                    <a:lnTo>
                      <a:pt x="189" y="437"/>
                    </a:lnTo>
                    <a:lnTo>
                      <a:pt x="189" y="0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8" name="Freeform 20"/>
              <p:cNvSpPr>
                <a:spLocks/>
              </p:cNvSpPr>
              <p:nvPr/>
            </p:nvSpPr>
            <p:spPr bwMode="auto">
              <a:xfrm>
                <a:off x="4222" y="2889"/>
                <a:ext cx="151" cy="472"/>
              </a:xfrm>
              <a:custGeom>
                <a:avLst/>
                <a:gdLst>
                  <a:gd name="T0" fmla="*/ 0 w 151"/>
                  <a:gd name="T1" fmla="*/ 0 h 472"/>
                  <a:gd name="T2" fmla="*/ 0 w 151"/>
                  <a:gd name="T3" fmla="*/ 358 h 472"/>
                  <a:gd name="T4" fmla="*/ 150 w 151"/>
                  <a:gd name="T5" fmla="*/ 471 h 472"/>
                  <a:gd name="T6" fmla="*/ 150 w 151"/>
                  <a:gd name="T7" fmla="*/ 18 h 472"/>
                  <a:gd name="T8" fmla="*/ 0 w 151"/>
                  <a:gd name="T9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472">
                    <a:moveTo>
                      <a:pt x="0" y="0"/>
                    </a:moveTo>
                    <a:lnTo>
                      <a:pt x="0" y="358"/>
                    </a:lnTo>
                    <a:lnTo>
                      <a:pt x="150" y="471"/>
                    </a:lnTo>
                    <a:lnTo>
                      <a:pt x="150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49" name="Line 21"/>
              <p:cNvSpPr>
                <a:spLocks noChangeShapeType="1"/>
              </p:cNvSpPr>
              <p:nvPr/>
            </p:nvSpPr>
            <p:spPr bwMode="auto">
              <a:xfrm>
                <a:off x="4356" y="2906"/>
                <a:ext cx="0" cy="4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50" name="Freeform 22"/>
              <p:cNvSpPr>
                <a:spLocks/>
              </p:cNvSpPr>
              <p:nvPr/>
            </p:nvSpPr>
            <p:spPr bwMode="auto">
              <a:xfrm>
                <a:off x="4356" y="2912"/>
                <a:ext cx="206" cy="17"/>
              </a:xfrm>
              <a:custGeom>
                <a:avLst/>
                <a:gdLst>
                  <a:gd name="T0" fmla="*/ 0 w 206"/>
                  <a:gd name="T1" fmla="*/ 9 h 17"/>
                  <a:gd name="T2" fmla="*/ 16 w 206"/>
                  <a:gd name="T3" fmla="*/ 16 h 17"/>
                  <a:gd name="T4" fmla="*/ 205 w 20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0" y="9"/>
                    </a:moveTo>
                    <a:lnTo>
                      <a:pt x="16" y="16"/>
                    </a:lnTo>
                    <a:lnTo>
                      <a:pt x="20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51" name="Freeform 23"/>
              <p:cNvSpPr>
                <a:spLocks/>
              </p:cNvSpPr>
              <p:nvPr/>
            </p:nvSpPr>
            <p:spPr bwMode="auto">
              <a:xfrm>
                <a:off x="4356" y="2945"/>
                <a:ext cx="206" cy="17"/>
              </a:xfrm>
              <a:custGeom>
                <a:avLst/>
                <a:gdLst>
                  <a:gd name="T0" fmla="*/ 205 w 206"/>
                  <a:gd name="T1" fmla="*/ 0 h 17"/>
                  <a:gd name="T2" fmla="*/ 16 w 206"/>
                  <a:gd name="T3" fmla="*/ 16 h 17"/>
                  <a:gd name="T4" fmla="*/ 0 w 206"/>
                  <a:gd name="T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205" y="0"/>
                    </a:moveTo>
                    <a:lnTo>
                      <a:pt x="16" y="16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52" name="Freeform 24"/>
              <p:cNvSpPr>
                <a:spLocks/>
              </p:cNvSpPr>
              <p:nvPr/>
            </p:nvSpPr>
            <p:spPr bwMode="auto">
              <a:xfrm>
                <a:off x="4384" y="2920"/>
                <a:ext cx="168" cy="23"/>
              </a:xfrm>
              <a:custGeom>
                <a:avLst/>
                <a:gdLst>
                  <a:gd name="T0" fmla="*/ 0 w 168"/>
                  <a:gd name="T1" fmla="*/ 5 h 23"/>
                  <a:gd name="T2" fmla="*/ 0 w 168"/>
                  <a:gd name="T3" fmla="*/ 22 h 23"/>
                  <a:gd name="T4" fmla="*/ 167 w 168"/>
                  <a:gd name="T5" fmla="*/ 17 h 23"/>
                  <a:gd name="T6" fmla="*/ 167 w 168"/>
                  <a:gd name="T7" fmla="*/ 0 h 23"/>
                  <a:gd name="T8" fmla="*/ 0 w 168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">
                    <a:moveTo>
                      <a:pt x="0" y="5"/>
                    </a:moveTo>
                    <a:lnTo>
                      <a:pt x="0" y="22"/>
                    </a:lnTo>
                    <a:lnTo>
                      <a:pt x="167" y="17"/>
                    </a:lnTo>
                    <a:lnTo>
                      <a:pt x="167" y="0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53" name="Freeform 25"/>
              <p:cNvSpPr>
                <a:spLocks/>
              </p:cNvSpPr>
              <p:nvPr/>
            </p:nvSpPr>
            <p:spPr bwMode="auto">
              <a:xfrm>
                <a:off x="4356" y="2955"/>
                <a:ext cx="206" cy="17"/>
              </a:xfrm>
              <a:custGeom>
                <a:avLst/>
                <a:gdLst>
                  <a:gd name="T0" fmla="*/ 205 w 206"/>
                  <a:gd name="T1" fmla="*/ 0 h 17"/>
                  <a:gd name="T2" fmla="*/ 16 w 206"/>
                  <a:gd name="T3" fmla="*/ 16 h 17"/>
                  <a:gd name="T4" fmla="*/ 0 w 206"/>
                  <a:gd name="T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205" y="0"/>
                    </a:moveTo>
                    <a:lnTo>
                      <a:pt x="16" y="16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54" name="Freeform 26"/>
              <p:cNvSpPr>
                <a:spLocks/>
              </p:cNvSpPr>
              <p:nvPr/>
            </p:nvSpPr>
            <p:spPr bwMode="auto">
              <a:xfrm>
                <a:off x="4356" y="2986"/>
                <a:ext cx="206" cy="17"/>
              </a:xfrm>
              <a:custGeom>
                <a:avLst/>
                <a:gdLst>
                  <a:gd name="T0" fmla="*/ 205 w 206"/>
                  <a:gd name="T1" fmla="*/ 0 h 17"/>
                  <a:gd name="T2" fmla="*/ 16 w 206"/>
                  <a:gd name="T3" fmla="*/ 16 h 17"/>
                  <a:gd name="T4" fmla="*/ 0 w 206"/>
                  <a:gd name="T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205" y="0"/>
                    </a:moveTo>
                    <a:lnTo>
                      <a:pt x="16" y="16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55" name="Freeform 27"/>
              <p:cNvSpPr>
                <a:spLocks/>
              </p:cNvSpPr>
              <p:nvPr/>
            </p:nvSpPr>
            <p:spPr bwMode="auto">
              <a:xfrm>
                <a:off x="4356" y="3111"/>
                <a:ext cx="206" cy="17"/>
              </a:xfrm>
              <a:custGeom>
                <a:avLst/>
                <a:gdLst>
                  <a:gd name="T0" fmla="*/ 205 w 206"/>
                  <a:gd name="T1" fmla="*/ 0 h 17"/>
                  <a:gd name="T2" fmla="*/ 16 w 206"/>
                  <a:gd name="T3" fmla="*/ 16 h 17"/>
                  <a:gd name="T4" fmla="*/ 0 w 206"/>
                  <a:gd name="T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205" y="0"/>
                    </a:moveTo>
                    <a:lnTo>
                      <a:pt x="16" y="16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56" name="Line 28"/>
              <p:cNvSpPr>
                <a:spLocks noChangeShapeType="1"/>
              </p:cNvSpPr>
              <p:nvPr/>
            </p:nvSpPr>
            <p:spPr bwMode="auto">
              <a:xfrm>
                <a:off x="4384" y="2993"/>
                <a:ext cx="0" cy="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57" name="Line 29"/>
              <p:cNvSpPr>
                <a:spLocks noChangeShapeType="1"/>
              </p:cNvSpPr>
              <p:nvPr/>
            </p:nvSpPr>
            <p:spPr bwMode="auto">
              <a:xfrm>
                <a:off x="4551" y="2987"/>
                <a:ext cx="0" cy="1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58" name="Freeform 30"/>
              <p:cNvSpPr>
                <a:spLocks/>
              </p:cNvSpPr>
              <p:nvPr/>
            </p:nvSpPr>
            <p:spPr bwMode="auto">
              <a:xfrm>
                <a:off x="4384" y="2987"/>
                <a:ext cx="160" cy="130"/>
              </a:xfrm>
              <a:custGeom>
                <a:avLst/>
                <a:gdLst>
                  <a:gd name="T0" fmla="*/ 159 w 160"/>
                  <a:gd name="T1" fmla="*/ 0 h 130"/>
                  <a:gd name="T2" fmla="*/ 159 w 160"/>
                  <a:gd name="T3" fmla="*/ 121 h 130"/>
                  <a:gd name="T4" fmla="*/ 0 w 160"/>
                  <a:gd name="T5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0" h="130">
                    <a:moveTo>
                      <a:pt x="159" y="0"/>
                    </a:moveTo>
                    <a:lnTo>
                      <a:pt x="159" y="121"/>
                    </a:lnTo>
                    <a:lnTo>
                      <a:pt x="0" y="12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59" name="Line 31"/>
              <p:cNvSpPr>
                <a:spLocks noChangeShapeType="1"/>
              </p:cNvSpPr>
              <p:nvPr/>
            </p:nvSpPr>
            <p:spPr bwMode="auto">
              <a:xfrm>
                <a:off x="4543" y="3108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60" name="Line 32"/>
              <p:cNvSpPr>
                <a:spLocks noChangeShapeType="1"/>
              </p:cNvSpPr>
              <p:nvPr/>
            </p:nvSpPr>
            <p:spPr bwMode="auto">
              <a:xfrm flipH="1">
                <a:off x="4384" y="3028"/>
                <a:ext cx="15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61" name="Line 33"/>
              <p:cNvSpPr>
                <a:spLocks noChangeShapeType="1"/>
              </p:cNvSpPr>
              <p:nvPr/>
            </p:nvSpPr>
            <p:spPr bwMode="auto">
              <a:xfrm flipH="1">
                <a:off x="4384" y="3070"/>
                <a:ext cx="159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62" name="Freeform 34"/>
              <p:cNvSpPr>
                <a:spLocks/>
              </p:cNvSpPr>
              <p:nvPr/>
            </p:nvSpPr>
            <p:spPr bwMode="auto">
              <a:xfrm>
                <a:off x="4356" y="3144"/>
                <a:ext cx="206" cy="17"/>
              </a:xfrm>
              <a:custGeom>
                <a:avLst/>
                <a:gdLst>
                  <a:gd name="T0" fmla="*/ 0 w 206"/>
                  <a:gd name="T1" fmla="*/ 3 h 17"/>
                  <a:gd name="T2" fmla="*/ 16 w 206"/>
                  <a:gd name="T3" fmla="*/ 16 h 17"/>
                  <a:gd name="T4" fmla="*/ 205 w 20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0" y="3"/>
                    </a:moveTo>
                    <a:lnTo>
                      <a:pt x="16" y="16"/>
                    </a:lnTo>
                    <a:lnTo>
                      <a:pt x="20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63" name="Freeform 35"/>
              <p:cNvSpPr>
                <a:spLocks/>
              </p:cNvSpPr>
              <p:nvPr/>
            </p:nvSpPr>
            <p:spPr bwMode="auto">
              <a:xfrm>
                <a:off x="4356" y="3320"/>
                <a:ext cx="206" cy="21"/>
              </a:xfrm>
              <a:custGeom>
                <a:avLst/>
                <a:gdLst>
                  <a:gd name="T0" fmla="*/ 0 w 206"/>
                  <a:gd name="T1" fmla="*/ 7 h 21"/>
                  <a:gd name="T2" fmla="*/ 16 w 206"/>
                  <a:gd name="T3" fmla="*/ 20 h 21"/>
                  <a:gd name="T4" fmla="*/ 205 w 20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21">
                    <a:moveTo>
                      <a:pt x="0" y="7"/>
                    </a:moveTo>
                    <a:lnTo>
                      <a:pt x="16" y="20"/>
                    </a:lnTo>
                    <a:lnTo>
                      <a:pt x="20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64" name="Line 36"/>
              <p:cNvSpPr>
                <a:spLocks noChangeShapeType="1"/>
              </p:cNvSpPr>
              <p:nvPr/>
            </p:nvSpPr>
            <p:spPr bwMode="auto">
              <a:xfrm>
                <a:off x="4384" y="3154"/>
                <a:ext cx="0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65" name="Line 37"/>
              <p:cNvSpPr>
                <a:spLocks noChangeShapeType="1"/>
              </p:cNvSpPr>
              <p:nvPr/>
            </p:nvSpPr>
            <p:spPr bwMode="auto">
              <a:xfrm>
                <a:off x="4551" y="3144"/>
                <a:ext cx="0" cy="1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66" name="Freeform 38"/>
              <p:cNvSpPr>
                <a:spLocks/>
              </p:cNvSpPr>
              <p:nvPr/>
            </p:nvSpPr>
            <p:spPr bwMode="auto">
              <a:xfrm>
                <a:off x="4384" y="3308"/>
                <a:ext cx="168" cy="21"/>
              </a:xfrm>
              <a:custGeom>
                <a:avLst/>
                <a:gdLst>
                  <a:gd name="T0" fmla="*/ 0 w 168"/>
                  <a:gd name="T1" fmla="*/ 20 h 21"/>
                  <a:gd name="T2" fmla="*/ 167 w 168"/>
                  <a:gd name="T3" fmla="*/ 4 h 21"/>
                  <a:gd name="T4" fmla="*/ 167 w 168"/>
                  <a:gd name="T5" fmla="*/ 0 h 21"/>
                  <a:gd name="T6" fmla="*/ 0 w 168"/>
                  <a:gd name="T7" fmla="*/ 17 h 21"/>
                  <a:gd name="T8" fmla="*/ 0 w 168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1">
                    <a:moveTo>
                      <a:pt x="0" y="20"/>
                    </a:moveTo>
                    <a:lnTo>
                      <a:pt x="167" y="4"/>
                    </a:lnTo>
                    <a:lnTo>
                      <a:pt x="167" y="0"/>
                    </a:lnTo>
                    <a:lnTo>
                      <a:pt x="0" y="17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67" name="Freeform 39"/>
              <p:cNvSpPr>
                <a:spLocks/>
              </p:cNvSpPr>
              <p:nvPr/>
            </p:nvSpPr>
            <p:spPr bwMode="auto">
              <a:xfrm>
                <a:off x="4384" y="3300"/>
                <a:ext cx="168" cy="21"/>
              </a:xfrm>
              <a:custGeom>
                <a:avLst/>
                <a:gdLst>
                  <a:gd name="T0" fmla="*/ 0 w 168"/>
                  <a:gd name="T1" fmla="*/ 20 h 21"/>
                  <a:gd name="T2" fmla="*/ 167 w 168"/>
                  <a:gd name="T3" fmla="*/ 3 h 21"/>
                  <a:gd name="T4" fmla="*/ 167 w 168"/>
                  <a:gd name="T5" fmla="*/ 0 h 21"/>
                  <a:gd name="T6" fmla="*/ 0 w 168"/>
                  <a:gd name="T7" fmla="*/ 16 h 21"/>
                  <a:gd name="T8" fmla="*/ 0 w 168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1">
                    <a:moveTo>
                      <a:pt x="0" y="20"/>
                    </a:moveTo>
                    <a:lnTo>
                      <a:pt x="167" y="3"/>
                    </a:lnTo>
                    <a:lnTo>
                      <a:pt x="167" y="0"/>
                    </a:lnTo>
                    <a:lnTo>
                      <a:pt x="0" y="16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68" name="Freeform 40"/>
              <p:cNvSpPr>
                <a:spLocks/>
              </p:cNvSpPr>
              <p:nvPr/>
            </p:nvSpPr>
            <p:spPr bwMode="auto">
              <a:xfrm>
                <a:off x="4384" y="3293"/>
                <a:ext cx="168" cy="20"/>
              </a:xfrm>
              <a:custGeom>
                <a:avLst/>
                <a:gdLst>
                  <a:gd name="T0" fmla="*/ 167 w 168"/>
                  <a:gd name="T1" fmla="*/ 3 h 20"/>
                  <a:gd name="T2" fmla="*/ 0 w 168"/>
                  <a:gd name="T3" fmla="*/ 19 h 20"/>
                  <a:gd name="T4" fmla="*/ 0 w 168"/>
                  <a:gd name="T5" fmla="*/ 15 h 20"/>
                  <a:gd name="T6" fmla="*/ 167 w 168"/>
                  <a:gd name="T7" fmla="*/ 0 h 20"/>
                  <a:gd name="T8" fmla="*/ 167 w 16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0">
                    <a:moveTo>
                      <a:pt x="167" y="3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167" y="0"/>
                    </a:lnTo>
                    <a:lnTo>
                      <a:pt x="167" y="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69" name="Freeform 41"/>
              <p:cNvSpPr>
                <a:spLocks/>
              </p:cNvSpPr>
              <p:nvPr/>
            </p:nvSpPr>
            <p:spPr bwMode="auto">
              <a:xfrm>
                <a:off x="4384" y="3285"/>
                <a:ext cx="168" cy="18"/>
              </a:xfrm>
              <a:custGeom>
                <a:avLst/>
                <a:gdLst>
                  <a:gd name="T0" fmla="*/ 167 w 168"/>
                  <a:gd name="T1" fmla="*/ 3 h 18"/>
                  <a:gd name="T2" fmla="*/ 0 w 168"/>
                  <a:gd name="T3" fmla="*/ 17 h 18"/>
                  <a:gd name="T4" fmla="*/ 0 w 168"/>
                  <a:gd name="T5" fmla="*/ 14 h 18"/>
                  <a:gd name="T6" fmla="*/ 167 w 168"/>
                  <a:gd name="T7" fmla="*/ 0 h 18"/>
                  <a:gd name="T8" fmla="*/ 167 w 16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8">
                    <a:moveTo>
                      <a:pt x="167" y="3"/>
                    </a:moveTo>
                    <a:lnTo>
                      <a:pt x="0" y="17"/>
                    </a:lnTo>
                    <a:lnTo>
                      <a:pt x="0" y="14"/>
                    </a:lnTo>
                    <a:lnTo>
                      <a:pt x="167" y="0"/>
                    </a:lnTo>
                    <a:lnTo>
                      <a:pt x="167" y="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70" name="Freeform 42"/>
              <p:cNvSpPr>
                <a:spLocks/>
              </p:cNvSpPr>
              <p:nvPr/>
            </p:nvSpPr>
            <p:spPr bwMode="auto">
              <a:xfrm>
                <a:off x="4384" y="3276"/>
                <a:ext cx="168" cy="19"/>
              </a:xfrm>
              <a:custGeom>
                <a:avLst/>
                <a:gdLst>
                  <a:gd name="T0" fmla="*/ 167 w 168"/>
                  <a:gd name="T1" fmla="*/ 3 h 19"/>
                  <a:gd name="T2" fmla="*/ 0 w 168"/>
                  <a:gd name="T3" fmla="*/ 18 h 19"/>
                  <a:gd name="T4" fmla="*/ 0 w 168"/>
                  <a:gd name="T5" fmla="*/ 14 h 19"/>
                  <a:gd name="T6" fmla="*/ 167 w 168"/>
                  <a:gd name="T7" fmla="*/ 0 h 19"/>
                  <a:gd name="T8" fmla="*/ 167 w 168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9">
                    <a:moveTo>
                      <a:pt x="167" y="3"/>
                    </a:moveTo>
                    <a:lnTo>
                      <a:pt x="0" y="18"/>
                    </a:lnTo>
                    <a:lnTo>
                      <a:pt x="0" y="14"/>
                    </a:lnTo>
                    <a:lnTo>
                      <a:pt x="167" y="0"/>
                    </a:lnTo>
                    <a:lnTo>
                      <a:pt x="167" y="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71" name="Freeform 43"/>
              <p:cNvSpPr>
                <a:spLocks/>
              </p:cNvSpPr>
              <p:nvPr/>
            </p:nvSpPr>
            <p:spPr bwMode="auto">
              <a:xfrm>
                <a:off x="4384" y="2921"/>
                <a:ext cx="160" cy="21"/>
              </a:xfrm>
              <a:custGeom>
                <a:avLst/>
                <a:gdLst>
                  <a:gd name="T0" fmla="*/ 159 w 160"/>
                  <a:gd name="T1" fmla="*/ 0 h 21"/>
                  <a:gd name="T2" fmla="*/ 159 w 160"/>
                  <a:gd name="T3" fmla="*/ 15 h 21"/>
                  <a:gd name="T4" fmla="*/ 0 w 160"/>
                  <a:gd name="T5" fmla="*/ 20 h 21"/>
                  <a:gd name="T6" fmla="*/ 1 w 160"/>
                  <a:gd name="T7" fmla="*/ 5 h 21"/>
                  <a:gd name="T8" fmla="*/ 159 w 16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1">
                    <a:moveTo>
                      <a:pt x="159" y="0"/>
                    </a:moveTo>
                    <a:lnTo>
                      <a:pt x="159" y="15"/>
                    </a:lnTo>
                    <a:lnTo>
                      <a:pt x="0" y="20"/>
                    </a:lnTo>
                    <a:lnTo>
                      <a:pt x="1" y="5"/>
                    </a:lnTo>
                    <a:lnTo>
                      <a:pt x="15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72" name="Line 44"/>
              <p:cNvSpPr>
                <a:spLocks noChangeShapeType="1"/>
              </p:cNvSpPr>
              <p:nvPr/>
            </p:nvSpPr>
            <p:spPr bwMode="auto">
              <a:xfrm>
                <a:off x="4543" y="2936"/>
                <a:ext cx="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73" name="Freeform 45"/>
              <p:cNvSpPr>
                <a:spLocks/>
              </p:cNvSpPr>
              <p:nvPr/>
            </p:nvSpPr>
            <p:spPr bwMode="auto">
              <a:xfrm>
                <a:off x="4423" y="2961"/>
                <a:ext cx="90" cy="27"/>
              </a:xfrm>
              <a:custGeom>
                <a:avLst/>
                <a:gdLst>
                  <a:gd name="T0" fmla="*/ 0 w 90"/>
                  <a:gd name="T1" fmla="*/ 26 h 27"/>
                  <a:gd name="T2" fmla="*/ 0 w 90"/>
                  <a:gd name="T3" fmla="*/ 3 h 27"/>
                  <a:gd name="T4" fmla="*/ 89 w 90"/>
                  <a:gd name="T5" fmla="*/ 0 h 27"/>
                  <a:gd name="T6" fmla="*/ 89 w 90"/>
                  <a:gd name="T7" fmla="*/ 23 h 27"/>
                  <a:gd name="T8" fmla="*/ 0 w 90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7">
                    <a:moveTo>
                      <a:pt x="0" y="26"/>
                    </a:moveTo>
                    <a:lnTo>
                      <a:pt x="0" y="3"/>
                    </a:lnTo>
                    <a:lnTo>
                      <a:pt x="89" y="0"/>
                    </a:lnTo>
                    <a:lnTo>
                      <a:pt x="89" y="23"/>
                    </a:lnTo>
                    <a:lnTo>
                      <a:pt x="0" y="26"/>
                    </a:lnTo>
                  </a:path>
                </a:pathLst>
              </a:custGeom>
              <a:noFill/>
              <a:ln w="12700" cap="rnd" cmpd="sng">
                <a:solidFill>
                  <a:srgbClr val="51515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74" name="Freeform 46"/>
              <p:cNvSpPr>
                <a:spLocks/>
              </p:cNvSpPr>
              <p:nvPr/>
            </p:nvSpPr>
            <p:spPr bwMode="auto">
              <a:xfrm>
                <a:off x="4384" y="2961"/>
                <a:ext cx="168" cy="24"/>
              </a:xfrm>
              <a:custGeom>
                <a:avLst/>
                <a:gdLst>
                  <a:gd name="T0" fmla="*/ 113 w 168"/>
                  <a:gd name="T1" fmla="*/ 8 h 24"/>
                  <a:gd name="T2" fmla="*/ 167 w 168"/>
                  <a:gd name="T3" fmla="*/ 6 h 24"/>
                  <a:gd name="T4" fmla="*/ 167 w 168"/>
                  <a:gd name="T5" fmla="*/ 14 h 24"/>
                  <a:gd name="T6" fmla="*/ 159 w 168"/>
                  <a:gd name="T7" fmla="*/ 13 h 24"/>
                  <a:gd name="T8" fmla="*/ 113 w 168"/>
                  <a:gd name="T9" fmla="*/ 14 h 24"/>
                  <a:gd name="T10" fmla="*/ 113 w 168"/>
                  <a:gd name="T11" fmla="*/ 20 h 24"/>
                  <a:gd name="T12" fmla="*/ 39 w 168"/>
                  <a:gd name="T13" fmla="*/ 23 h 24"/>
                  <a:gd name="T14" fmla="*/ 39 w 168"/>
                  <a:gd name="T15" fmla="*/ 18 h 24"/>
                  <a:gd name="T16" fmla="*/ 32 w 168"/>
                  <a:gd name="T17" fmla="*/ 17 h 24"/>
                  <a:gd name="T18" fmla="*/ 0 w 168"/>
                  <a:gd name="T19" fmla="*/ 18 h 24"/>
                  <a:gd name="T20" fmla="*/ 0 w 168"/>
                  <a:gd name="T21" fmla="*/ 12 h 24"/>
                  <a:gd name="T22" fmla="*/ 39 w 168"/>
                  <a:gd name="T23" fmla="*/ 10 h 24"/>
                  <a:gd name="T24" fmla="*/ 39 w 168"/>
                  <a:gd name="T25" fmla="*/ 3 h 24"/>
                  <a:gd name="T26" fmla="*/ 128 w 168"/>
                  <a:gd name="T27" fmla="*/ 0 h 24"/>
                  <a:gd name="T28" fmla="*/ 113 w 168"/>
                  <a:gd name="T2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24">
                    <a:moveTo>
                      <a:pt x="113" y="8"/>
                    </a:moveTo>
                    <a:lnTo>
                      <a:pt x="167" y="6"/>
                    </a:lnTo>
                    <a:lnTo>
                      <a:pt x="167" y="14"/>
                    </a:lnTo>
                    <a:lnTo>
                      <a:pt x="159" y="13"/>
                    </a:lnTo>
                    <a:lnTo>
                      <a:pt x="113" y="14"/>
                    </a:lnTo>
                    <a:lnTo>
                      <a:pt x="113" y="20"/>
                    </a:lnTo>
                    <a:lnTo>
                      <a:pt x="39" y="23"/>
                    </a:lnTo>
                    <a:lnTo>
                      <a:pt x="39" y="18"/>
                    </a:lnTo>
                    <a:lnTo>
                      <a:pt x="32" y="17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9" y="10"/>
                    </a:lnTo>
                    <a:lnTo>
                      <a:pt x="39" y="3"/>
                    </a:lnTo>
                    <a:lnTo>
                      <a:pt x="128" y="0"/>
                    </a:lnTo>
                    <a:lnTo>
                      <a:pt x="113" y="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75" name="Freeform 47"/>
              <p:cNvSpPr>
                <a:spLocks/>
              </p:cNvSpPr>
              <p:nvPr/>
            </p:nvSpPr>
            <p:spPr bwMode="auto">
              <a:xfrm>
                <a:off x="4384" y="2972"/>
                <a:ext cx="129" cy="17"/>
              </a:xfrm>
              <a:custGeom>
                <a:avLst/>
                <a:gdLst>
                  <a:gd name="T0" fmla="*/ 0 w 129"/>
                  <a:gd name="T1" fmla="*/ 0 h 17"/>
                  <a:gd name="T2" fmla="*/ 0 w 129"/>
                  <a:gd name="T3" fmla="*/ 8 h 17"/>
                  <a:gd name="T4" fmla="*/ 38 w 129"/>
                  <a:gd name="T5" fmla="*/ 7 h 17"/>
                  <a:gd name="T6" fmla="*/ 38 w 129"/>
                  <a:gd name="T7" fmla="*/ 16 h 17"/>
                  <a:gd name="T8" fmla="*/ 128 w 129"/>
                  <a:gd name="T9" fmla="*/ 12 h 17"/>
                  <a:gd name="T10" fmla="*/ 128 w 129"/>
                  <a:gd name="T11" fmla="*/ 4 h 17"/>
                  <a:gd name="T12" fmla="*/ 112 w 129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7">
                    <a:moveTo>
                      <a:pt x="0" y="0"/>
                    </a:moveTo>
                    <a:lnTo>
                      <a:pt x="0" y="8"/>
                    </a:lnTo>
                    <a:lnTo>
                      <a:pt x="38" y="7"/>
                    </a:lnTo>
                    <a:lnTo>
                      <a:pt x="38" y="16"/>
                    </a:lnTo>
                    <a:lnTo>
                      <a:pt x="128" y="12"/>
                    </a:lnTo>
                    <a:lnTo>
                      <a:pt x="128" y="4"/>
                    </a:lnTo>
                    <a:lnTo>
                      <a:pt x="112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76" name="Line 48"/>
              <p:cNvSpPr>
                <a:spLocks noChangeShapeType="1"/>
              </p:cNvSpPr>
              <p:nvPr/>
            </p:nvSpPr>
            <p:spPr bwMode="auto">
              <a:xfrm flipH="1">
                <a:off x="4512" y="2974"/>
                <a:ext cx="3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77" name="Line 49"/>
              <p:cNvSpPr>
                <a:spLocks noChangeShapeType="1"/>
              </p:cNvSpPr>
              <p:nvPr/>
            </p:nvSpPr>
            <p:spPr bwMode="auto">
              <a:xfrm>
                <a:off x="4512" y="2961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78" name="Freeform 50"/>
              <p:cNvSpPr>
                <a:spLocks/>
              </p:cNvSpPr>
              <p:nvPr/>
            </p:nvSpPr>
            <p:spPr bwMode="auto">
              <a:xfrm>
                <a:off x="4392" y="2931"/>
                <a:ext cx="17" cy="17"/>
              </a:xfrm>
              <a:custGeom>
                <a:avLst/>
                <a:gdLst>
                  <a:gd name="T0" fmla="*/ 16 w 17"/>
                  <a:gd name="T1" fmla="*/ 6 h 17"/>
                  <a:gd name="T2" fmla="*/ 13 w 17"/>
                  <a:gd name="T3" fmla="*/ 6 h 17"/>
                  <a:gd name="T4" fmla="*/ 13 w 17"/>
                  <a:gd name="T5" fmla="*/ 3 h 17"/>
                  <a:gd name="T6" fmla="*/ 10 w 17"/>
                  <a:gd name="T7" fmla="*/ 3 h 17"/>
                  <a:gd name="T8" fmla="*/ 8 w 17"/>
                  <a:gd name="T9" fmla="*/ 0 h 17"/>
                  <a:gd name="T10" fmla="*/ 5 w 17"/>
                  <a:gd name="T11" fmla="*/ 0 h 17"/>
                  <a:gd name="T12" fmla="*/ 5 w 17"/>
                  <a:gd name="T13" fmla="*/ 3 h 17"/>
                  <a:gd name="T14" fmla="*/ 2 w 17"/>
                  <a:gd name="T15" fmla="*/ 6 h 17"/>
                  <a:gd name="T16" fmla="*/ 2 w 17"/>
                  <a:gd name="T17" fmla="*/ 6 h 17"/>
                  <a:gd name="T18" fmla="*/ 0 w 17"/>
                  <a:gd name="T19" fmla="*/ 9 h 17"/>
                  <a:gd name="T20" fmla="*/ 2 w 17"/>
                  <a:gd name="T21" fmla="*/ 12 h 17"/>
                  <a:gd name="T22" fmla="*/ 5 w 17"/>
                  <a:gd name="T23" fmla="*/ 12 h 17"/>
                  <a:gd name="T24" fmla="*/ 5 w 17"/>
                  <a:gd name="T25" fmla="*/ 16 h 17"/>
                  <a:gd name="T26" fmla="*/ 8 w 17"/>
                  <a:gd name="T27" fmla="*/ 16 h 17"/>
                  <a:gd name="T28" fmla="*/ 10 w 17"/>
                  <a:gd name="T29" fmla="*/ 16 h 17"/>
                  <a:gd name="T30" fmla="*/ 13 w 17"/>
                  <a:gd name="T31" fmla="*/ 12 h 17"/>
                  <a:gd name="T32" fmla="*/ 13 w 17"/>
                  <a:gd name="T33" fmla="*/ 9 h 17"/>
                  <a:gd name="T34" fmla="*/ 16 w 17"/>
                  <a:gd name="T35" fmla="*/ 9 h 17"/>
                  <a:gd name="T36" fmla="*/ 16 w 17"/>
                  <a:gd name="T3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lnTo>
                      <a:pt x="13" y="6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79" name="Freeform 51"/>
              <p:cNvSpPr>
                <a:spLocks/>
              </p:cNvSpPr>
              <p:nvPr/>
            </p:nvSpPr>
            <p:spPr bwMode="auto">
              <a:xfrm>
                <a:off x="4415" y="2930"/>
                <a:ext cx="17" cy="17"/>
              </a:xfrm>
              <a:custGeom>
                <a:avLst/>
                <a:gdLst>
                  <a:gd name="T0" fmla="*/ 16 w 17"/>
                  <a:gd name="T1" fmla="*/ 6 h 17"/>
                  <a:gd name="T2" fmla="*/ 16 w 17"/>
                  <a:gd name="T3" fmla="*/ 6 h 17"/>
                  <a:gd name="T4" fmla="*/ 13 w 17"/>
                  <a:gd name="T5" fmla="*/ 3 h 17"/>
                  <a:gd name="T6" fmla="*/ 10 w 17"/>
                  <a:gd name="T7" fmla="*/ 0 h 17"/>
                  <a:gd name="T8" fmla="*/ 8 w 17"/>
                  <a:gd name="T9" fmla="*/ 0 h 17"/>
                  <a:gd name="T10" fmla="*/ 5 w 17"/>
                  <a:gd name="T11" fmla="*/ 0 h 17"/>
                  <a:gd name="T12" fmla="*/ 2 w 17"/>
                  <a:gd name="T13" fmla="*/ 3 h 17"/>
                  <a:gd name="T14" fmla="*/ 2 w 17"/>
                  <a:gd name="T15" fmla="*/ 3 h 17"/>
                  <a:gd name="T16" fmla="*/ 0 w 17"/>
                  <a:gd name="T17" fmla="*/ 6 h 17"/>
                  <a:gd name="T18" fmla="*/ 0 w 17"/>
                  <a:gd name="T19" fmla="*/ 9 h 17"/>
                  <a:gd name="T20" fmla="*/ 2 w 17"/>
                  <a:gd name="T21" fmla="*/ 9 h 17"/>
                  <a:gd name="T22" fmla="*/ 2 w 17"/>
                  <a:gd name="T23" fmla="*/ 12 h 17"/>
                  <a:gd name="T24" fmla="*/ 5 w 17"/>
                  <a:gd name="T25" fmla="*/ 16 h 17"/>
                  <a:gd name="T26" fmla="*/ 8 w 17"/>
                  <a:gd name="T27" fmla="*/ 16 h 17"/>
                  <a:gd name="T28" fmla="*/ 10 w 17"/>
                  <a:gd name="T29" fmla="*/ 16 h 17"/>
                  <a:gd name="T30" fmla="*/ 13 w 17"/>
                  <a:gd name="T31" fmla="*/ 12 h 17"/>
                  <a:gd name="T32" fmla="*/ 16 w 17"/>
                  <a:gd name="T33" fmla="*/ 9 h 17"/>
                  <a:gd name="T34" fmla="*/ 16 w 17"/>
                  <a:gd name="T35" fmla="*/ 9 h 17"/>
                  <a:gd name="T36" fmla="*/ 16 w 17"/>
                  <a:gd name="T3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lnTo>
                      <a:pt x="16" y="6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80" name="Freeform 52"/>
              <p:cNvSpPr>
                <a:spLocks/>
              </p:cNvSpPr>
              <p:nvPr/>
            </p:nvSpPr>
            <p:spPr bwMode="auto">
              <a:xfrm>
                <a:off x="4438" y="2930"/>
                <a:ext cx="17" cy="17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3 w 17"/>
                  <a:gd name="T5" fmla="*/ 0 h 17"/>
                  <a:gd name="T6" fmla="*/ 10 w 17"/>
                  <a:gd name="T7" fmla="*/ 0 h 17"/>
                  <a:gd name="T8" fmla="*/ 8 w 17"/>
                  <a:gd name="T9" fmla="*/ 0 h 17"/>
                  <a:gd name="T10" fmla="*/ 8 w 17"/>
                  <a:gd name="T11" fmla="*/ 0 h 17"/>
                  <a:gd name="T12" fmla="*/ 5 w 17"/>
                  <a:gd name="T13" fmla="*/ 0 h 17"/>
                  <a:gd name="T14" fmla="*/ 2 w 17"/>
                  <a:gd name="T15" fmla="*/ 5 h 17"/>
                  <a:gd name="T16" fmla="*/ 2 w 17"/>
                  <a:gd name="T17" fmla="*/ 5 h 17"/>
                  <a:gd name="T18" fmla="*/ 0 w 17"/>
                  <a:gd name="T19" fmla="*/ 10 h 17"/>
                  <a:gd name="T20" fmla="*/ 2 w 17"/>
                  <a:gd name="T21" fmla="*/ 10 h 17"/>
                  <a:gd name="T22" fmla="*/ 5 w 17"/>
                  <a:gd name="T23" fmla="*/ 16 h 17"/>
                  <a:gd name="T24" fmla="*/ 8 w 17"/>
                  <a:gd name="T25" fmla="*/ 16 h 17"/>
                  <a:gd name="T26" fmla="*/ 8 w 17"/>
                  <a:gd name="T27" fmla="*/ 16 h 17"/>
                  <a:gd name="T28" fmla="*/ 10 w 17"/>
                  <a:gd name="T29" fmla="*/ 16 h 17"/>
                  <a:gd name="T30" fmla="*/ 13 w 17"/>
                  <a:gd name="T31" fmla="*/ 16 h 17"/>
                  <a:gd name="T32" fmla="*/ 16 w 17"/>
                  <a:gd name="T33" fmla="*/ 10 h 17"/>
                  <a:gd name="T34" fmla="*/ 16 w 17"/>
                  <a:gd name="T35" fmla="*/ 10 h 17"/>
                  <a:gd name="T36" fmla="*/ 16 w 17"/>
                  <a:gd name="T3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81" name="Freeform 53"/>
              <p:cNvSpPr>
                <a:spLocks/>
              </p:cNvSpPr>
              <p:nvPr/>
            </p:nvSpPr>
            <p:spPr bwMode="auto">
              <a:xfrm>
                <a:off x="4462" y="2930"/>
                <a:ext cx="17" cy="17"/>
              </a:xfrm>
              <a:custGeom>
                <a:avLst/>
                <a:gdLst>
                  <a:gd name="T0" fmla="*/ 16 w 17"/>
                  <a:gd name="T1" fmla="*/ 5 h 17"/>
                  <a:gd name="T2" fmla="*/ 16 w 17"/>
                  <a:gd name="T3" fmla="*/ 5 h 17"/>
                  <a:gd name="T4" fmla="*/ 13 w 17"/>
                  <a:gd name="T5" fmla="*/ 0 h 17"/>
                  <a:gd name="T6" fmla="*/ 10 w 17"/>
                  <a:gd name="T7" fmla="*/ 0 h 17"/>
                  <a:gd name="T8" fmla="*/ 8 w 17"/>
                  <a:gd name="T9" fmla="*/ 0 h 17"/>
                  <a:gd name="T10" fmla="*/ 8 w 17"/>
                  <a:gd name="T11" fmla="*/ 0 h 17"/>
                  <a:gd name="T12" fmla="*/ 2 w 17"/>
                  <a:gd name="T13" fmla="*/ 0 h 17"/>
                  <a:gd name="T14" fmla="*/ 0 w 17"/>
                  <a:gd name="T15" fmla="*/ 5 h 17"/>
                  <a:gd name="T16" fmla="*/ 0 w 17"/>
                  <a:gd name="T17" fmla="*/ 5 h 17"/>
                  <a:gd name="T18" fmla="*/ 0 w 17"/>
                  <a:gd name="T19" fmla="*/ 10 h 17"/>
                  <a:gd name="T20" fmla="*/ 2 w 17"/>
                  <a:gd name="T21" fmla="*/ 10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0 w 17"/>
                  <a:gd name="T29" fmla="*/ 16 h 17"/>
                  <a:gd name="T30" fmla="*/ 13 w 17"/>
                  <a:gd name="T31" fmla="*/ 16 h 17"/>
                  <a:gd name="T32" fmla="*/ 16 w 17"/>
                  <a:gd name="T33" fmla="*/ 10 h 17"/>
                  <a:gd name="T34" fmla="*/ 16 w 17"/>
                  <a:gd name="T35" fmla="*/ 10 h 17"/>
                  <a:gd name="T36" fmla="*/ 16 w 17"/>
                  <a:gd name="T3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5"/>
                    </a:moveTo>
                    <a:lnTo>
                      <a:pt x="16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82" name="Freeform 54"/>
              <p:cNvSpPr>
                <a:spLocks/>
              </p:cNvSpPr>
              <p:nvPr/>
            </p:nvSpPr>
            <p:spPr bwMode="auto">
              <a:xfrm>
                <a:off x="4486" y="2929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2 w 17"/>
                  <a:gd name="T3" fmla="*/ 4 h 17"/>
                  <a:gd name="T4" fmla="*/ 12 w 17"/>
                  <a:gd name="T5" fmla="*/ 4 h 17"/>
                  <a:gd name="T6" fmla="*/ 12 w 17"/>
                  <a:gd name="T7" fmla="*/ 0 h 17"/>
                  <a:gd name="T8" fmla="*/ 6 w 17"/>
                  <a:gd name="T9" fmla="*/ 0 h 17"/>
                  <a:gd name="T10" fmla="*/ 3 w 17"/>
                  <a:gd name="T11" fmla="*/ 0 h 17"/>
                  <a:gd name="T12" fmla="*/ 3 w 17"/>
                  <a:gd name="T13" fmla="*/ 0 h 17"/>
                  <a:gd name="T14" fmla="*/ 0 w 17"/>
                  <a:gd name="T15" fmla="*/ 4 h 17"/>
                  <a:gd name="T16" fmla="*/ 0 w 17"/>
                  <a:gd name="T17" fmla="*/ 8 h 17"/>
                  <a:gd name="T18" fmla="*/ 0 w 17"/>
                  <a:gd name="T19" fmla="*/ 8 h 17"/>
                  <a:gd name="T20" fmla="*/ 0 w 17"/>
                  <a:gd name="T21" fmla="*/ 12 h 17"/>
                  <a:gd name="T22" fmla="*/ 3 w 17"/>
                  <a:gd name="T23" fmla="*/ 16 h 17"/>
                  <a:gd name="T24" fmla="*/ 3 w 17"/>
                  <a:gd name="T25" fmla="*/ 16 h 17"/>
                  <a:gd name="T26" fmla="*/ 6 w 17"/>
                  <a:gd name="T27" fmla="*/ 16 h 17"/>
                  <a:gd name="T28" fmla="*/ 9 w 17"/>
                  <a:gd name="T29" fmla="*/ 16 h 17"/>
                  <a:gd name="T30" fmla="*/ 12 w 17"/>
                  <a:gd name="T31" fmla="*/ 16 h 17"/>
                  <a:gd name="T32" fmla="*/ 12 w 17"/>
                  <a:gd name="T33" fmla="*/ 12 h 17"/>
                  <a:gd name="T34" fmla="*/ 16 w 17"/>
                  <a:gd name="T35" fmla="*/ 8 h 17"/>
                  <a:gd name="T36" fmla="*/ 16 w 17"/>
                  <a:gd name="T3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83" name="Freeform 55"/>
              <p:cNvSpPr>
                <a:spLocks/>
              </p:cNvSpPr>
              <p:nvPr/>
            </p:nvSpPr>
            <p:spPr bwMode="auto">
              <a:xfrm>
                <a:off x="4508" y="2927"/>
                <a:ext cx="17" cy="17"/>
              </a:xfrm>
              <a:custGeom>
                <a:avLst/>
                <a:gdLst>
                  <a:gd name="T0" fmla="*/ 16 w 17"/>
                  <a:gd name="T1" fmla="*/ 6 h 17"/>
                  <a:gd name="T2" fmla="*/ 13 w 17"/>
                  <a:gd name="T3" fmla="*/ 6 h 17"/>
                  <a:gd name="T4" fmla="*/ 13 w 17"/>
                  <a:gd name="T5" fmla="*/ 3 h 17"/>
                  <a:gd name="T6" fmla="*/ 10 w 17"/>
                  <a:gd name="T7" fmla="*/ 3 h 17"/>
                  <a:gd name="T8" fmla="*/ 8 w 17"/>
                  <a:gd name="T9" fmla="*/ 0 h 17"/>
                  <a:gd name="T10" fmla="*/ 8 w 17"/>
                  <a:gd name="T11" fmla="*/ 0 h 17"/>
                  <a:gd name="T12" fmla="*/ 5 w 17"/>
                  <a:gd name="T13" fmla="*/ 3 h 17"/>
                  <a:gd name="T14" fmla="*/ 0 w 17"/>
                  <a:gd name="T15" fmla="*/ 3 h 17"/>
                  <a:gd name="T16" fmla="*/ 0 w 17"/>
                  <a:gd name="T17" fmla="*/ 6 h 17"/>
                  <a:gd name="T18" fmla="*/ 0 w 17"/>
                  <a:gd name="T19" fmla="*/ 9 h 17"/>
                  <a:gd name="T20" fmla="*/ 0 w 17"/>
                  <a:gd name="T21" fmla="*/ 9 h 17"/>
                  <a:gd name="T22" fmla="*/ 5 w 17"/>
                  <a:gd name="T23" fmla="*/ 12 h 17"/>
                  <a:gd name="T24" fmla="*/ 8 w 17"/>
                  <a:gd name="T25" fmla="*/ 16 h 17"/>
                  <a:gd name="T26" fmla="*/ 8 w 17"/>
                  <a:gd name="T27" fmla="*/ 16 h 17"/>
                  <a:gd name="T28" fmla="*/ 10 w 17"/>
                  <a:gd name="T29" fmla="*/ 12 h 17"/>
                  <a:gd name="T30" fmla="*/ 13 w 17"/>
                  <a:gd name="T31" fmla="*/ 12 h 17"/>
                  <a:gd name="T32" fmla="*/ 13 w 17"/>
                  <a:gd name="T33" fmla="*/ 9 h 17"/>
                  <a:gd name="T34" fmla="*/ 16 w 17"/>
                  <a:gd name="T35" fmla="*/ 9 h 17"/>
                  <a:gd name="T36" fmla="*/ 16 w 17"/>
                  <a:gd name="T3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lnTo>
                      <a:pt x="13" y="6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84" name="Freeform 56"/>
              <p:cNvSpPr>
                <a:spLocks/>
              </p:cNvSpPr>
              <p:nvPr/>
            </p:nvSpPr>
            <p:spPr bwMode="auto">
              <a:xfrm>
                <a:off x="4532" y="2927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4 h 17"/>
                  <a:gd name="T6" fmla="*/ 12 w 17"/>
                  <a:gd name="T7" fmla="*/ 4 h 17"/>
                  <a:gd name="T8" fmla="*/ 9 w 17"/>
                  <a:gd name="T9" fmla="*/ 0 h 17"/>
                  <a:gd name="T10" fmla="*/ 6 w 17"/>
                  <a:gd name="T11" fmla="*/ 0 h 17"/>
                  <a:gd name="T12" fmla="*/ 3 w 17"/>
                  <a:gd name="T13" fmla="*/ 4 h 17"/>
                  <a:gd name="T14" fmla="*/ 0 w 17"/>
                  <a:gd name="T15" fmla="*/ 4 h 17"/>
                  <a:gd name="T16" fmla="*/ 0 w 17"/>
                  <a:gd name="T17" fmla="*/ 8 h 17"/>
                  <a:gd name="T18" fmla="*/ 0 w 17"/>
                  <a:gd name="T19" fmla="*/ 12 h 17"/>
                  <a:gd name="T20" fmla="*/ 0 w 17"/>
                  <a:gd name="T21" fmla="*/ 12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2 w 17"/>
                  <a:gd name="T29" fmla="*/ 16 h 17"/>
                  <a:gd name="T30" fmla="*/ 16 w 17"/>
                  <a:gd name="T31" fmla="*/ 16 h 17"/>
                  <a:gd name="T32" fmla="*/ 16 w 17"/>
                  <a:gd name="T33" fmla="*/ 12 h 17"/>
                  <a:gd name="T34" fmla="*/ 16 w 17"/>
                  <a:gd name="T3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85" name="Freeform 57"/>
              <p:cNvSpPr>
                <a:spLocks/>
              </p:cNvSpPr>
              <p:nvPr/>
            </p:nvSpPr>
            <p:spPr bwMode="auto">
              <a:xfrm>
                <a:off x="4535" y="2987"/>
                <a:ext cx="17" cy="122"/>
              </a:xfrm>
              <a:custGeom>
                <a:avLst/>
                <a:gdLst>
                  <a:gd name="T0" fmla="*/ 0 w 17"/>
                  <a:gd name="T1" fmla="*/ 0 h 122"/>
                  <a:gd name="T2" fmla="*/ 0 w 17"/>
                  <a:gd name="T3" fmla="*/ 42 h 122"/>
                  <a:gd name="T4" fmla="*/ 12 w 17"/>
                  <a:gd name="T5" fmla="*/ 42 h 122"/>
                  <a:gd name="T6" fmla="*/ 0 w 17"/>
                  <a:gd name="T7" fmla="*/ 47 h 122"/>
                  <a:gd name="T8" fmla="*/ 0 w 17"/>
                  <a:gd name="T9" fmla="*/ 84 h 122"/>
                  <a:gd name="T10" fmla="*/ 12 w 17"/>
                  <a:gd name="T11" fmla="*/ 84 h 122"/>
                  <a:gd name="T12" fmla="*/ 0 w 17"/>
                  <a:gd name="T13" fmla="*/ 89 h 122"/>
                  <a:gd name="T14" fmla="*/ 0 w 17"/>
                  <a:gd name="T15" fmla="*/ 121 h 122"/>
                  <a:gd name="T16" fmla="*/ 16 w 17"/>
                  <a:gd name="T17" fmla="*/ 121 h 122"/>
                  <a:gd name="T18" fmla="*/ 16 w 17"/>
                  <a:gd name="T19" fmla="*/ 0 h 122"/>
                  <a:gd name="T20" fmla="*/ 0 w 17"/>
                  <a:gd name="T2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22">
                    <a:moveTo>
                      <a:pt x="0" y="0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0" y="47"/>
                    </a:lnTo>
                    <a:lnTo>
                      <a:pt x="0" y="84"/>
                    </a:lnTo>
                    <a:lnTo>
                      <a:pt x="12" y="84"/>
                    </a:lnTo>
                    <a:lnTo>
                      <a:pt x="0" y="89"/>
                    </a:lnTo>
                    <a:lnTo>
                      <a:pt x="0" y="121"/>
                    </a:lnTo>
                    <a:lnTo>
                      <a:pt x="16" y="121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86" name="Freeform 58"/>
              <p:cNvSpPr>
                <a:spLocks/>
              </p:cNvSpPr>
              <p:nvPr/>
            </p:nvSpPr>
            <p:spPr bwMode="auto">
              <a:xfrm>
                <a:off x="4561" y="3296"/>
                <a:ext cx="96" cy="45"/>
              </a:xfrm>
              <a:custGeom>
                <a:avLst/>
                <a:gdLst>
                  <a:gd name="T0" fmla="*/ 0 w 96"/>
                  <a:gd name="T1" fmla="*/ 44 h 45"/>
                  <a:gd name="T2" fmla="*/ 95 w 96"/>
                  <a:gd name="T3" fmla="*/ 35 h 45"/>
                  <a:gd name="T4" fmla="*/ 0 w 96"/>
                  <a:gd name="T5" fmla="*/ 0 h 45"/>
                  <a:gd name="T6" fmla="*/ 0 w 96"/>
                  <a:gd name="T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45">
                    <a:moveTo>
                      <a:pt x="0" y="44"/>
                    </a:moveTo>
                    <a:lnTo>
                      <a:pt x="95" y="35"/>
                    </a:lnTo>
                    <a:lnTo>
                      <a:pt x="0" y="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4587" name="Line 59"/>
            <p:cNvSpPr>
              <a:spLocks noChangeShapeType="1"/>
            </p:cNvSpPr>
            <p:nvPr/>
          </p:nvSpPr>
          <p:spPr bwMode="auto">
            <a:xfrm>
              <a:off x="3959" y="2231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88" name="Line 60"/>
            <p:cNvSpPr>
              <a:spLocks noChangeShapeType="1"/>
            </p:cNvSpPr>
            <p:nvPr/>
          </p:nvSpPr>
          <p:spPr bwMode="auto">
            <a:xfrm>
              <a:off x="874" y="246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89" name="Line 61"/>
            <p:cNvSpPr>
              <a:spLocks noChangeShapeType="1"/>
            </p:cNvSpPr>
            <p:nvPr/>
          </p:nvSpPr>
          <p:spPr bwMode="auto">
            <a:xfrm>
              <a:off x="738" y="2470"/>
              <a:ext cx="11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90" name="Line 62"/>
            <p:cNvSpPr>
              <a:spLocks noChangeShapeType="1"/>
            </p:cNvSpPr>
            <p:nvPr/>
          </p:nvSpPr>
          <p:spPr bwMode="auto">
            <a:xfrm>
              <a:off x="1597" y="2485"/>
              <a:ext cx="0" cy="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4591" name="Group 63"/>
            <p:cNvGrpSpPr>
              <a:grpSpLocks/>
            </p:cNvGrpSpPr>
            <p:nvPr/>
          </p:nvGrpSpPr>
          <p:grpSpPr bwMode="auto">
            <a:xfrm>
              <a:off x="1893" y="2260"/>
              <a:ext cx="435" cy="473"/>
              <a:chOff x="4222" y="2888"/>
              <a:chExt cx="435" cy="473"/>
            </a:xfrm>
          </p:grpSpPr>
          <p:sp>
            <p:nvSpPr>
              <p:cNvPr id="534592" name="Freeform 64"/>
              <p:cNvSpPr>
                <a:spLocks/>
              </p:cNvSpPr>
              <p:nvPr/>
            </p:nvSpPr>
            <p:spPr bwMode="auto">
              <a:xfrm>
                <a:off x="4373" y="2903"/>
                <a:ext cx="189" cy="458"/>
              </a:xfrm>
              <a:custGeom>
                <a:avLst/>
                <a:gdLst>
                  <a:gd name="T0" fmla="*/ 188 w 189"/>
                  <a:gd name="T1" fmla="*/ 0 h 458"/>
                  <a:gd name="T2" fmla="*/ 0 w 189"/>
                  <a:gd name="T3" fmla="*/ 5 h 458"/>
                  <a:gd name="T4" fmla="*/ 0 w 189"/>
                  <a:gd name="T5" fmla="*/ 457 h 458"/>
                  <a:gd name="T6" fmla="*/ 188 w 189"/>
                  <a:gd name="T7" fmla="*/ 437 h 458"/>
                  <a:gd name="T8" fmla="*/ 188 w 189"/>
                  <a:gd name="T9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458">
                    <a:moveTo>
                      <a:pt x="188" y="0"/>
                    </a:moveTo>
                    <a:lnTo>
                      <a:pt x="0" y="5"/>
                    </a:lnTo>
                    <a:lnTo>
                      <a:pt x="0" y="457"/>
                    </a:lnTo>
                    <a:lnTo>
                      <a:pt x="188" y="437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B5B5B5"/>
              </a:solidFill>
              <a:ln w="12700" cap="rnd" cmpd="sng">
                <a:solidFill>
                  <a:srgbClr val="B5B5B5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93" name="Freeform 65"/>
              <p:cNvSpPr>
                <a:spLocks/>
              </p:cNvSpPr>
              <p:nvPr/>
            </p:nvSpPr>
            <p:spPr bwMode="auto">
              <a:xfrm>
                <a:off x="4384" y="3144"/>
                <a:ext cx="168" cy="195"/>
              </a:xfrm>
              <a:custGeom>
                <a:avLst/>
                <a:gdLst>
                  <a:gd name="T0" fmla="*/ 0 w 168"/>
                  <a:gd name="T1" fmla="*/ 11 h 195"/>
                  <a:gd name="T2" fmla="*/ 167 w 168"/>
                  <a:gd name="T3" fmla="*/ 0 h 195"/>
                  <a:gd name="T4" fmla="*/ 167 w 168"/>
                  <a:gd name="T5" fmla="*/ 177 h 195"/>
                  <a:gd name="T6" fmla="*/ 0 w 168"/>
                  <a:gd name="T7" fmla="*/ 194 h 195"/>
                  <a:gd name="T8" fmla="*/ 0 w 168"/>
                  <a:gd name="T9" fmla="*/ 1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95">
                    <a:moveTo>
                      <a:pt x="0" y="11"/>
                    </a:moveTo>
                    <a:lnTo>
                      <a:pt x="167" y="0"/>
                    </a:lnTo>
                    <a:lnTo>
                      <a:pt x="167" y="177"/>
                    </a:lnTo>
                    <a:lnTo>
                      <a:pt x="0" y="194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515151"/>
              </a:solidFill>
              <a:ln w="12700" cap="rnd" cmpd="sng">
                <a:solidFill>
                  <a:srgbClr val="51515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94" name="Freeform 66"/>
              <p:cNvSpPr>
                <a:spLocks/>
              </p:cNvSpPr>
              <p:nvPr/>
            </p:nvSpPr>
            <p:spPr bwMode="auto">
              <a:xfrm>
                <a:off x="4384" y="2987"/>
                <a:ext cx="160" cy="131"/>
              </a:xfrm>
              <a:custGeom>
                <a:avLst/>
                <a:gdLst>
                  <a:gd name="T0" fmla="*/ 0 w 160"/>
                  <a:gd name="T1" fmla="*/ 6 h 131"/>
                  <a:gd name="T2" fmla="*/ 159 w 160"/>
                  <a:gd name="T3" fmla="*/ 0 h 131"/>
                  <a:gd name="T4" fmla="*/ 159 w 160"/>
                  <a:gd name="T5" fmla="*/ 121 h 131"/>
                  <a:gd name="T6" fmla="*/ 0 w 160"/>
                  <a:gd name="T7" fmla="*/ 130 h 131"/>
                  <a:gd name="T8" fmla="*/ 0 w 160"/>
                  <a:gd name="T9" fmla="*/ 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31">
                    <a:moveTo>
                      <a:pt x="0" y="6"/>
                    </a:moveTo>
                    <a:lnTo>
                      <a:pt x="159" y="0"/>
                    </a:lnTo>
                    <a:lnTo>
                      <a:pt x="159" y="121"/>
                    </a:lnTo>
                    <a:lnTo>
                      <a:pt x="0" y="13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515151"/>
              </a:solidFill>
              <a:ln w="12700" cap="rnd" cmpd="sng">
                <a:solidFill>
                  <a:srgbClr val="51515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95" name="Freeform 67"/>
              <p:cNvSpPr>
                <a:spLocks/>
              </p:cNvSpPr>
              <p:nvPr/>
            </p:nvSpPr>
            <p:spPr bwMode="auto">
              <a:xfrm>
                <a:off x="4222" y="2889"/>
                <a:ext cx="340" cy="19"/>
              </a:xfrm>
              <a:custGeom>
                <a:avLst/>
                <a:gdLst>
                  <a:gd name="T0" fmla="*/ 0 w 340"/>
                  <a:gd name="T1" fmla="*/ 1 h 19"/>
                  <a:gd name="T2" fmla="*/ 151 w 340"/>
                  <a:gd name="T3" fmla="*/ 18 h 19"/>
                  <a:gd name="T4" fmla="*/ 339 w 340"/>
                  <a:gd name="T5" fmla="*/ 14 h 19"/>
                  <a:gd name="T6" fmla="*/ 181 w 340"/>
                  <a:gd name="T7" fmla="*/ 0 h 19"/>
                  <a:gd name="T8" fmla="*/ 0 w 340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9">
                    <a:moveTo>
                      <a:pt x="0" y="1"/>
                    </a:moveTo>
                    <a:lnTo>
                      <a:pt x="151" y="18"/>
                    </a:lnTo>
                    <a:lnTo>
                      <a:pt x="339" y="14"/>
                    </a:lnTo>
                    <a:lnTo>
                      <a:pt x="18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515151"/>
              </a:solidFill>
              <a:ln w="12700" cap="rnd" cmpd="sng">
                <a:solidFill>
                  <a:srgbClr val="51515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96" name="Freeform 68"/>
              <p:cNvSpPr>
                <a:spLocks/>
              </p:cNvSpPr>
              <p:nvPr/>
            </p:nvSpPr>
            <p:spPr bwMode="auto">
              <a:xfrm>
                <a:off x="4222" y="2889"/>
                <a:ext cx="152" cy="472"/>
              </a:xfrm>
              <a:custGeom>
                <a:avLst/>
                <a:gdLst>
                  <a:gd name="T0" fmla="*/ 151 w 152"/>
                  <a:gd name="T1" fmla="*/ 471 h 472"/>
                  <a:gd name="T2" fmla="*/ 0 w 152"/>
                  <a:gd name="T3" fmla="*/ 358 h 472"/>
                  <a:gd name="T4" fmla="*/ 0 w 152"/>
                  <a:gd name="T5" fmla="*/ 0 h 472"/>
                  <a:gd name="T6" fmla="*/ 151 w 152"/>
                  <a:gd name="T7" fmla="*/ 18 h 472"/>
                  <a:gd name="T8" fmla="*/ 151 w 152"/>
                  <a:gd name="T9" fmla="*/ 47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472">
                    <a:moveTo>
                      <a:pt x="151" y="471"/>
                    </a:moveTo>
                    <a:lnTo>
                      <a:pt x="0" y="358"/>
                    </a:lnTo>
                    <a:lnTo>
                      <a:pt x="0" y="0"/>
                    </a:lnTo>
                    <a:lnTo>
                      <a:pt x="151" y="18"/>
                    </a:lnTo>
                    <a:lnTo>
                      <a:pt x="151" y="471"/>
                    </a:lnTo>
                  </a:path>
                </a:pathLst>
              </a:custGeom>
              <a:solidFill>
                <a:srgbClr val="B5B5B5"/>
              </a:solidFill>
              <a:ln w="12700" cap="rnd" cmpd="sng">
                <a:solidFill>
                  <a:srgbClr val="B5B5B5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97" name="Freeform 69"/>
              <p:cNvSpPr>
                <a:spLocks/>
              </p:cNvSpPr>
              <p:nvPr/>
            </p:nvSpPr>
            <p:spPr bwMode="auto">
              <a:xfrm>
                <a:off x="4356" y="2905"/>
                <a:ext cx="18" cy="456"/>
              </a:xfrm>
              <a:custGeom>
                <a:avLst/>
                <a:gdLst>
                  <a:gd name="T0" fmla="*/ 17 w 18"/>
                  <a:gd name="T1" fmla="*/ 2 h 456"/>
                  <a:gd name="T2" fmla="*/ 0 w 18"/>
                  <a:gd name="T3" fmla="*/ 0 h 456"/>
                  <a:gd name="T4" fmla="*/ 0 w 18"/>
                  <a:gd name="T5" fmla="*/ 443 h 456"/>
                  <a:gd name="T6" fmla="*/ 17 w 18"/>
                  <a:gd name="T7" fmla="*/ 455 h 456"/>
                  <a:gd name="T8" fmla="*/ 17 w 18"/>
                  <a:gd name="T9" fmla="*/ 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56">
                    <a:moveTo>
                      <a:pt x="17" y="2"/>
                    </a:moveTo>
                    <a:lnTo>
                      <a:pt x="0" y="0"/>
                    </a:lnTo>
                    <a:lnTo>
                      <a:pt x="0" y="443"/>
                    </a:lnTo>
                    <a:lnTo>
                      <a:pt x="17" y="455"/>
                    </a:lnTo>
                    <a:lnTo>
                      <a:pt x="17" y="2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98" name="Freeform 70"/>
              <p:cNvSpPr>
                <a:spLocks/>
              </p:cNvSpPr>
              <p:nvPr/>
            </p:nvSpPr>
            <p:spPr bwMode="auto">
              <a:xfrm>
                <a:off x="4384" y="2986"/>
                <a:ext cx="168" cy="137"/>
              </a:xfrm>
              <a:custGeom>
                <a:avLst/>
                <a:gdLst>
                  <a:gd name="T0" fmla="*/ 167 w 168"/>
                  <a:gd name="T1" fmla="*/ 0 h 137"/>
                  <a:gd name="T2" fmla="*/ 167 w 168"/>
                  <a:gd name="T3" fmla="*/ 125 h 137"/>
                  <a:gd name="T4" fmla="*/ 0 w 168"/>
                  <a:gd name="T5" fmla="*/ 136 h 137"/>
                  <a:gd name="T6" fmla="*/ 0 w 168"/>
                  <a:gd name="T7" fmla="*/ 130 h 137"/>
                  <a:gd name="T8" fmla="*/ 159 w 168"/>
                  <a:gd name="T9" fmla="*/ 122 h 137"/>
                  <a:gd name="T10" fmla="*/ 159 w 168"/>
                  <a:gd name="T11" fmla="*/ 1 h 137"/>
                  <a:gd name="T12" fmla="*/ 167 w 168"/>
                  <a:gd name="T1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137">
                    <a:moveTo>
                      <a:pt x="167" y="0"/>
                    </a:moveTo>
                    <a:lnTo>
                      <a:pt x="167" y="125"/>
                    </a:lnTo>
                    <a:lnTo>
                      <a:pt x="0" y="136"/>
                    </a:lnTo>
                    <a:lnTo>
                      <a:pt x="0" y="130"/>
                    </a:lnTo>
                    <a:lnTo>
                      <a:pt x="159" y="122"/>
                    </a:lnTo>
                    <a:lnTo>
                      <a:pt x="159" y="1"/>
                    </a:lnTo>
                    <a:lnTo>
                      <a:pt x="16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599" name="Freeform 71"/>
              <p:cNvSpPr>
                <a:spLocks/>
              </p:cNvSpPr>
              <p:nvPr/>
            </p:nvSpPr>
            <p:spPr bwMode="auto">
              <a:xfrm>
                <a:off x="4384" y="2961"/>
                <a:ext cx="168" cy="27"/>
              </a:xfrm>
              <a:custGeom>
                <a:avLst/>
                <a:gdLst>
                  <a:gd name="T0" fmla="*/ 0 w 168"/>
                  <a:gd name="T1" fmla="*/ 15 h 27"/>
                  <a:gd name="T2" fmla="*/ 0 w 168"/>
                  <a:gd name="T3" fmla="*/ 19 h 27"/>
                  <a:gd name="T4" fmla="*/ 39 w 168"/>
                  <a:gd name="T5" fmla="*/ 18 h 27"/>
                  <a:gd name="T6" fmla="*/ 39 w 168"/>
                  <a:gd name="T7" fmla="*/ 26 h 27"/>
                  <a:gd name="T8" fmla="*/ 128 w 168"/>
                  <a:gd name="T9" fmla="*/ 23 h 27"/>
                  <a:gd name="T10" fmla="*/ 128 w 168"/>
                  <a:gd name="T11" fmla="*/ 16 h 27"/>
                  <a:gd name="T12" fmla="*/ 167 w 168"/>
                  <a:gd name="T13" fmla="*/ 14 h 27"/>
                  <a:gd name="T14" fmla="*/ 167 w 168"/>
                  <a:gd name="T15" fmla="*/ 8 h 27"/>
                  <a:gd name="T16" fmla="*/ 128 w 168"/>
                  <a:gd name="T17" fmla="*/ 10 h 27"/>
                  <a:gd name="T18" fmla="*/ 128 w 168"/>
                  <a:gd name="T19" fmla="*/ 0 h 27"/>
                  <a:gd name="T20" fmla="*/ 111 w 168"/>
                  <a:gd name="T21" fmla="*/ 1 h 27"/>
                  <a:gd name="T22" fmla="*/ 32 w 168"/>
                  <a:gd name="T23" fmla="*/ 13 h 27"/>
                  <a:gd name="T24" fmla="*/ 0 w 168"/>
                  <a:gd name="T2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27">
                    <a:moveTo>
                      <a:pt x="0" y="15"/>
                    </a:moveTo>
                    <a:lnTo>
                      <a:pt x="0" y="19"/>
                    </a:lnTo>
                    <a:lnTo>
                      <a:pt x="39" y="18"/>
                    </a:lnTo>
                    <a:lnTo>
                      <a:pt x="39" y="26"/>
                    </a:lnTo>
                    <a:lnTo>
                      <a:pt x="128" y="23"/>
                    </a:lnTo>
                    <a:lnTo>
                      <a:pt x="128" y="16"/>
                    </a:lnTo>
                    <a:lnTo>
                      <a:pt x="167" y="14"/>
                    </a:lnTo>
                    <a:lnTo>
                      <a:pt x="167" y="8"/>
                    </a:lnTo>
                    <a:lnTo>
                      <a:pt x="128" y="10"/>
                    </a:lnTo>
                    <a:lnTo>
                      <a:pt x="128" y="0"/>
                    </a:lnTo>
                    <a:lnTo>
                      <a:pt x="111" y="1"/>
                    </a:lnTo>
                    <a:lnTo>
                      <a:pt x="32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0" name="Freeform 72"/>
              <p:cNvSpPr>
                <a:spLocks/>
              </p:cNvSpPr>
              <p:nvPr/>
            </p:nvSpPr>
            <p:spPr bwMode="auto">
              <a:xfrm>
                <a:off x="4384" y="2920"/>
                <a:ext cx="168" cy="23"/>
              </a:xfrm>
              <a:custGeom>
                <a:avLst/>
                <a:gdLst>
                  <a:gd name="T0" fmla="*/ 167 w 168"/>
                  <a:gd name="T1" fmla="*/ 0 h 23"/>
                  <a:gd name="T2" fmla="*/ 167 w 168"/>
                  <a:gd name="T3" fmla="*/ 17 h 23"/>
                  <a:gd name="T4" fmla="*/ 0 w 168"/>
                  <a:gd name="T5" fmla="*/ 22 h 23"/>
                  <a:gd name="T6" fmla="*/ 0 w 168"/>
                  <a:gd name="T7" fmla="*/ 19 h 23"/>
                  <a:gd name="T8" fmla="*/ 158 w 168"/>
                  <a:gd name="T9" fmla="*/ 1 h 23"/>
                  <a:gd name="T10" fmla="*/ 167 w 168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8" h="23">
                    <a:moveTo>
                      <a:pt x="167" y="0"/>
                    </a:moveTo>
                    <a:lnTo>
                      <a:pt x="167" y="17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158" y="1"/>
                    </a:lnTo>
                    <a:lnTo>
                      <a:pt x="167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1" name="Freeform 73"/>
              <p:cNvSpPr>
                <a:spLocks/>
              </p:cNvSpPr>
              <p:nvPr/>
            </p:nvSpPr>
            <p:spPr bwMode="auto">
              <a:xfrm>
                <a:off x="4222" y="2888"/>
                <a:ext cx="340" cy="20"/>
              </a:xfrm>
              <a:custGeom>
                <a:avLst/>
                <a:gdLst>
                  <a:gd name="T0" fmla="*/ 0 w 340"/>
                  <a:gd name="T1" fmla="*/ 2 h 20"/>
                  <a:gd name="T2" fmla="*/ 151 w 340"/>
                  <a:gd name="T3" fmla="*/ 19 h 20"/>
                  <a:gd name="T4" fmla="*/ 339 w 340"/>
                  <a:gd name="T5" fmla="*/ 14 h 20"/>
                  <a:gd name="T6" fmla="*/ 181 w 340"/>
                  <a:gd name="T7" fmla="*/ 0 h 20"/>
                  <a:gd name="T8" fmla="*/ 0 w 340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20">
                    <a:moveTo>
                      <a:pt x="0" y="2"/>
                    </a:moveTo>
                    <a:lnTo>
                      <a:pt x="151" y="19"/>
                    </a:lnTo>
                    <a:lnTo>
                      <a:pt x="339" y="14"/>
                    </a:lnTo>
                    <a:lnTo>
                      <a:pt x="181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2" name="Freeform 74"/>
              <p:cNvSpPr>
                <a:spLocks/>
              </p:cNvSpPr>
              <p:nvPr/>
            </p:nvSpPr>
            <p:spPr bwMode="auto">
              <a:xfrm>
                <a:off x="4372" y="2903"/>
                <a:ext cx="190" cy="458"/>
              </a:xfrm>
              <a:custGeom>
                <a:avLst/>
                <a:gdLst>
                  <a:gd name="T0" fmla="*/ 0 w 190"/>
                  <a:gd name="T1" fmla="*/ 5 h 458"/>
                  <a:gd name="T2" fmla="*/ 0 w 190"/>
                  <a:gd name="T3" fmla="*/ 457 h 458"/>
                  <a:gd name="T4" fmla="*/ 189 w 190"/>
                  <a:gd name="T5" fmla="*/ 437 h 458"/>
                  <a:gd name="T6" fmla="*/ 189 w 190"/>
                  <a:gd name="T7" fmla="*/ 0 h 458"/>
                  <a:gd name="T8" fmla="*/ 0 w 190"/>
                  <a:gd name="T9" fmla="*/ 5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458">
                    <a:moveTo>
                      <a:pt x="0" y="5"/>
                    </a:moveTo>
                    <a:lnTo>
                      <a:pt x="0" y="457"/>
                    </a:lnTo>
                    <a:lnTo>
                      <a:pt x="189" y="437"/>
                    </a:lnTo>
                    <a:lnTo>
                      <a:pt x="189" y="0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3" name="Freeform 75"/>
              <p:cNvSpPr>
                <a:spLocks/>
              </p:cNvSpPr>
              <p:nvPr/>
            </p:nvSpPr>
            <p:spPr bwMode="auto">
              <a:xfrm>
                <a:off x="4222" y="2889"/>
                <a:ext cx="151" cy="472"/>
              </a:xfrm>
              <a:custGeom>
                <a:avLst/>
                <a:gdLst>
                  <a:gd name="T0" fmla="*/ 0 w 151"/>
                  <a:gd name="T1" fmla="*/ 0 h 472"/>
                  <a:gd name="T2" fmla="*/ 0 w 151"/>
                  <a:gd name="T3" fmla="*/ 358 h 472"/>
                  <a:gd name="T4" fmla="*/ 150 w 151"/>
                  <a:gd name="T5" fmla="*/ 471 h 472"/>
                  <a:gd name="T6" fmla="*/ 150 w 151"/>
                  <a:gd name="T7" fmla="*/ 18 h 472"/>
                  <a:gd name="T8" fmla="*/ 0 w 151"/>
                  <a:gd name="T9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472">
                    <a:moveTo>
                      <a:pt x="0" y="0"/>
                    </a:moveTo>
                    <a:lnTo>
                      <a:pt x="0" y="358"/>
                    </a:lnTo>
                    <a:lnTo>
                      <a:pt x="150" y="471"/>
                    </a:lnTo>
                    <a:lnTo>
                      <a:pt x="150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4" name="Line 76"/>
              <p:cNvSpPr>
                <a:spLocks noChangeShapeType="1"/>
              </p:cNvSpPr>
              <p:nvPr/>
            </p:nvSpPr>
            <p:spPr bwMode="auto">
              <a:xfrm>
                <a:off x="4356" y="2906"/>
                <a:ext cx="0" cy="4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05" name="Freeform 77"/>
              <p:cNvSpPr>
                <a:spLocks/>
              </p:cNvSpPr>
              <p:nvPr/>
            </p:nvSpPr>
            <p:spPr bwMode="auto">
              <a:xfrm>
                <a:off x="4356" y="2912"/>
                <a:ext cx="206" cy="17"/>
              </a:xfrm>
              <a:custGeom>
                <a:avLst/>
                <a:gdLst>
                  <a:gd name="T0" fmla="*/ 0 w 206"/>
                  <a:gd name="T1" fmla="*/ 9 h 17"/>
                  <a:gd name="T2" fmla="*/ 16 w 206"/>
                  <a:gd name="T3" fmla="*/ 16 h 17"/>
                  <a:gd name="T4" fmla="*/ 205 w 20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0" y="9"/>
                    </a:moveTo>
                    <a:lnTo>
                      <a:pt x="16" y="16"/>
                    </a:lnTo>
                    <a:lnTo>
                      <a:pt x="20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6" name="Freeform 78"/>
              <p:cNvSpPr>
                <a:spLocks/>
              </p:cNvSpPr>
              <p:nvPr/>
            </p:nvSpPr>
            <p:spPr bwMode="auto">
              <a:xfrm>
                <a:off x="4356" y="2945"/>
                <a:ext cx="206" cy="17"/>
              </a:xfrm>
              <a:custGeom>
                <a:avLst/>
                <a:gdLst>
                  <a:gd name="T0" fmla="*/ 205 w 206"/>
                  <a:gd name="T1" fmla="*/ 0 h 17"/>
                  <a:gd name="T2" fmla="*/ 16 w 206"/>
                  <a:gd name="T3" fmla="*/ 16 h 17"/>
                  <a:gd name="T4" fmla="*/ 0 w 206"/>
                  <a:gd name="T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205" y="0"/>
                    </a:moveTo>
                    <a:lnTo>
                      <a:pt x="16" y="16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7" name="Freeform 79"/>
              <p:cNvSpPr>
                <a:spLocks/>
              </p:cNvSpPr>
              <p:nvPr/>
            </p:nvSpPr>
            <p:spPr bwMode="auto">
              <a:xfrm>
                <a:off x="4384" y="2920"/>
                <a:ext cx="168" cy="23"/>
              </a:xfrm>
              <a:custGeom>
                <a:avLst/>
                <a:gdLst>
                  <a:gd name="T0" fmla="*/ 0 w 168"/>
                  <a:gd name="T1" fmla="*/ 5 h 23"/>
                  <a:gd name="T2" fmla="*/ 0 w 168"/>
                  <a:gd name="T3" fmla="*/ 22 h 23"/>
                  <a:gd name="T4" fmla="*/ 167 w 168"/>
                  <a:gd name="T5" fmla="*/ 17 h 23"/>
                  <a:gd name="T6" fmla="*/ 167 w 168"/>
                  <a:gd name="T7" fmla="*/ 0 h 23"/>
                  <a:gd name="T8" fmla="*/ 0 w 168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3">
                    <a:moveTo>
                      <a:pt x="0" y="5"/>
                    </a:moveTo>
                    <a:lnTo>
                      <a:pt x="0" y="22"/>
                    </a:lnTo>
                    <a:lnTo>
                      <a:pt x="167" y="17"/>
                    </a:lnTo>
                    <a:lnTo>
                      <a:pt x="167" y="0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8" name="Freeform 80"/>
              <p:cNvSpPr>
                <a:spLocks/>
              </p:cNvSpPr>
              <p:nvPr/>
            </p:nvSpPr>
            <p:spPr bwMode="auto">
              <a:xfrm>
                <a:off x="4356" y="2955"/>
                <a:ext cx="206" cy="17"/>
              </a:xfrm>
              <a:custGeom>
                <a:avLst/>
                <a:gdLst>
                  <a:gd name="T0" fmla="*/ 205 w 206"/>
                  <a:gd name="T1" fmla="*/ 0 h 17"/>
                  <a:gd name="T2" fmla="*/ 16 w 206"/>
                  <a:gd name="T3" fmla="*/ 16 h 17"/>
                  <a:gd name="T4" fmla="*/ 0 w 206"/>
                  <a:gd name="T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205" y="0"/>
                    </a:moveTo>
                    <a:lnTo>
                      <a:pt x="16" y="16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09" name="Freeform 81"/>
              <p:cNvSpPr>
                <a:spLocks/>
              </p:cNvSpPr>
              <p:nvPr/>
            </p:nvSpPr>
            <p:spPr bwMode="auto">
              <a:xfrm>
                <a:off x="4356" y="2986"/>
                <a:ext cx="206" cy="17"/>
              </a:xfrm>
              <a:custGeom>
                <a:avLst/>
                <a:gdLst>
                  <a:gd name="T0" fmla="*/ 205 w 206"/>
                  <a:gd name="T1" fmla="*/ 0 h 17"/>
                  <a:gd name="T2" fmla="*/ 16 w 206"/>
                  <a:gd name="T3" fmla="*/ 16 h 17"/>
                  <a:gd name="T4" fmla="*/ 0 w 206"/>
                  <a:gd name="T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205" y="0"/>
                    </a:moveTo>
                    <a:lnTo>
                      <a:pt x="16" y="16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10" name="Freeform 82"/>
              <p:cNvSpPr>
                <a:spLocks/>
              </p:cNvSpPr>
              <p:nvPr/>
            </p:nvSpPr>
            <p:spPr bwMode="auto">
              <a:xfrm>
                <a:off x="4356" y="3111"/>
                <a:ext cx="206" cy="17"/>
              </a:xfrm>
              <a:custGeom>
                <a:avLst/>
                <a:gdLst>
                  <a:gd name="T0" fmla="*/ 205 w 206"/>
                  <a:gd name="T1" fmla="*/ 0 h 17"/>
                  <a:gd name="T2" fmla="*/ 16 w 206"/>
                  <a:gd name="T3" fmla="*/ 16 h 17"/>
                  <a:gd name="T4" fmla="*/ 0 w 206"/>
                  <a:gd name="T5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205" y="0"/>
                    </a:moveTo>
                    <a:lnTo>
                      <a:pt x="16" y="16"/>
                    </a:lnTo>
                    <a:lnTo>
                      <a:pt x="0" y="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11" name="Line 83"/>
              <p:cNvSpPr>
                <a:spLocks noChangeShapeType="1"/>
              </p:cNvSpPr>
              <p:nvPr/>
            </p:nvSpPr>
            <p:spPr bwMode="auto">
              <a:xfrm>
                <a:off x="4384" y="2993"/>
                <a:ext cx="0" cy="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12" name="Line 84"/>
              <p:cNvSpPr>
                <a:spLocks noChangeShapeType="1"/>
              </p:cNvSpPr>
              <p:nvPr/>
            </p:nvSpPr>
            <p:spPr bwMode="auto">
              <a:xfrm>
                <a:off x="4551" y="2987"/>
                <a:ext cx="0" cy="1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13" name="Freeform 85"/>
              <p:cNvSpPr>
                <a:spLocks/>
              </p:cNvSpPr>
              <p:nvPr/>
            </p:nvSpPr>
            <p:spPr bwMode="auto">
              <a:xfrm>
                <a:off x="4384" y="2987"/>
                <a:ext cx="160" cy="130"/>
              </a:xfrm>
              <a:custGeom>
                <a:avLst/>
                <a:gdLst>
                  <a:gd name="T0" fmla="*/ 159 w 160"/>
                  <a:gd name="T1" fmla="*/ 0 h 130"/>
                  <a:gd name="T2" fmla="*/ 159 w 160"/>
                  <a:gd name="T3" fmla="*/ 121 h 130"/>
                  <a:gd name="T4" fmla="*/ 0 w 160"/>
                  <a:gd name="T5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0" h="130">
                    <a:moveTo>
                      <a:pt x="159" y="0"/>
                    </a:moveTo>
                    <a:lnTo>
                      <a:pt x="159" y="121"/>
                    </a:lnTo>
                    <a:lnTo>
                      <a:pt x="0" y="12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14" name="Line 86"/>
              <p:cNvSpPr>
                <a:spLocks noChangeShapeType="1"/>
              </p:cNvSpPr>
              <p:nvPr/>
            </p:nvSpPr>
            <p:spPr bwMode="auto">
              <a:xfrm>
                <a:off x="4543" y="3108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15" name="Line 87"/>
              <p:cNvSpPr>
                <a:spLocks noChangeShapeType="1"/>
              </p:cNvSpPr>
              <p:nvPr/>
            </p:nvSpPr>
            <p:spPr bwMode="auto">
              <a:xfrm flipH="1">
                <a:off x="4384" y="3028"/>
                <a:ext cx="159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16" name="Line 88"/>
              <p:cNvSpPr>
                <a:spLocks noChangeShapeType="1"/>
              </p:cNvSpPr>
              <p:nvPr/>
            </p:nvSpPr>
            <p:spPr bwMode="auto">
              <a:xfrm flipH="1">
                <a:off x="4384" y="3070"/>
                <a:ext cx="159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17" name="Freeform 89"/>
              <p:cNvSpPr>
                <a:spLocks/>
              </p:cNvSpPr>
              <p:nvPr/>
            </p:nvSpPr>
            <p:spPr bwMode="auto">
              <a:xfrm>
                <a:off x="4356" y="3144"/>
                <a:ext cx="206" cy="17"/>
              </a:xfrm>
              <a:custGeom>
                <a:avLst/>
                <a:gdLst>
                  <a:gd name="T0" fmla="*/ 0 w 206"/>
                  <a:gd name="T1" fmla="*/ 3 h 17"/>
                  <a:gd name="T2" fmla="*/ 16 w 206"/>
                  <a:gd name="T3" fmla="*/ 16 h 17"/>
                  <a:gd name="T4" fmla="*/ 205 w 206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17">
                    <a:moveTo>
                      <a:pt x="0" y="3"/>
                    </a:moveTo>
                    <a:lnTo>
                      <a:pt x="16" y="16"/>
                    </a:lnTo>
                    <a:lnTo>
                      <a:pt x="20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18" name="Freeform 90"/>
              <p:cNvSpPr>
                <a:spLocks/>
              </p:cNvSpPr>
              <p:nvPr/>
            </p:nvSpPr>
            <p:spPr bwMode="auto">
              <a:xfrm>
                <a:off x="4356" y="3320"/>
                <a:ext cx="206" cy="21"/>
              </a:xfrm>
              <a:custGeom>
                <a:avLst/>
                <a:gdLst>
                  <a:gd name="T0" fmla="*/ 0 w 206"/>
                  <a:gd name="T1" fmla="*/ 7 h 21"/>
                  <a:gd name="T2" fmla="*/ 16 w 206"/>
                  <a:gd name="T3" fmla="*/ 20 h 21"/>
                  <a:gd name="T4" fmla="*/ 205 w 20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6" h="21">
                    <a:moveTo>
                      <a:pt x="0" y="7"/>
                    </a:moveTo>
                    <a:lnTo>
                      <a:pt x="16" y="20"/>
                    </a:lnTo>
                    <a:lnTo>
                      <a:pt x="20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19" name="Line 91"/>
              <p:cNvSpPr>
                <a:spLocks noChangeShapeType="1"/>
              </p:cNvSpPr>
              <p:nvPr/>
            </p:nvSpPr>
            <p:spPr bwMode="auto">
              <a:xfrm>
                <a:off x="4384" y="3154"/>
                <a:ext cx="0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20" name="Line 92"/>
              <p:cNvSpPr>
                <a:spLocks noChangeShapeType="1"/>
              </p:cNvSpPr>
              <p:nvPr/>
            </p:nvSpPr>
            <p:spPr bwMode="auto">
              <a:xfrm>
                <a:off x="4551" y="3144"/>
                <a:ext cx="0" cy="1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21" name="Freeform 93"/>
              <p:cNvSpPr>
                <a:spLocks/>
              </p:cNvSpPr>
              <p:nvPr/>
            </p:nvSpPr>
            <p:spPr bwMode="auto">
              <a:xfrm>
                <a:off x="4384" y="3308"/>
                <a:ext cx="168" cy="21"/>
              </a:xfrm>
              <a:custGeom>
                <a:avLst/>
                <a:gdLst>
                  <a:gd name="T0" fmla="*/ 0 w 168"/>
                  <a:gd name="T1" fmla="*/ 20 h 21"/>
                  <a:gd name="T2" fmla="*/ 167 w 168"/>
                  <a:gd name="T3" fmla="*/ 4 h 21"/>
                  <a:gd name="T4" fmla="*/ 167 w 168"/>
                  <a:gd name="T5" fmla="*/ 0 h 21"/>
                  <a:gd name="T6" fmla="*/ 0 w 168"/>
                  <a:gd name="T7" fmla="*/ 17 h 21"/>
                  <a:gd name="T8" fmla="*/ 0 w 168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1">
                    <a:moveTo>
                      <a:pt x="0" y="20"/>
                    </a:moveTo>
                    <a:lnTo>
                      <a:pt x="167" y="4"/>
                    </a:lnTo>
                    <a:lnTo>
                      <a:pt x="167" y="0"/>
                    </a:lnTo>
                    <a:lnTo>
                      <a:pt x="0" y="17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22" name="Freeform 94"/>
              <p:cNvSpPr>
                <a:spLocks/>
              </p:cNvSpPr>
              <p:nvPr/>
            </p:nvSpPr>
            <p:spPr bwMode="auto">
              <a:xfrm>
                <a:off x="4384" y="3300"/>
                <a:ext cx="168" cy="21"/>
              </a:xfrm>
              <a:custGeom>
                <a:avLst/>
                <a:gdLst>
                  <a:gd name="T0" fmla="*/ 0 w 168"/>
                  <a:gd name="T1" fmla="*/ 20 h 21"/>
                  <a:gd name="T2" fmla="*/ 167 w 168"/>
                  <a:gd name="T3" fmla="*/ 3 h 21"/>
                  <a:gd name="T4" fmla="*/ 167 w 168"/>
                  <a:gd name="T5" fmla="*/ 0 h 21"/>
                  <a:gd name="T6" fmla="*/ 0 w 168"/>
                  <a:gd name="T7" fmla="*/ 16 h 21"/>
                  <a:gd name="T8" fmla="*/ 0 w 168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1">
                    <a:moveTo>
                      <a:pt x="0" y="20"/>
                    </a:moveTo>
                    <a:lnTo>
                      <a:pt x="167" y="3"/>
                    </a:lnTo>
                    <a:lnTo>
                      <a:pt x="167" y="0"/>
                    </a:lnTo>
                    <a:lnTo>
                      <a:pt x="0" y="16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23" name="Freeform 95"/>
              <p:cNvSpPr>
                <a:spLocks/>
              </p:cNvSpPr>
              <p:nvPr/>
            </p:nvSpPr>
            <p:spPr bwMode="auto">
              <a:xfrm>
                <a:off x="4384" y="3293"/>
                <a:ext cx="168" cy="20"/>
              </a:xfrm>
              <a:custGeom>
                <a:avLst/>
                <a:gdLst>
                  <a:gd name="T0" fmla="*/ 167 w 168"/>
                  <a:gd name="T1" fmla="*/ 3 h 20"/>
                  <a:gd name="T2" fmla="*/ 0 w 168"/>
                  <a:gd name="T3" fmla="*/ 19 h 20"/>
                  <a:gd name="T4" fmla="*/ 0 w 168"/>
                  <a:gd name="T5" fmla="*/ 15 h 20"/>
                  <a:gd name="T6" fmla="*/ 167 w 168"/>
                  <a:gd name="T7" fmla="*/ 0 h 20"/>
                  <a:gd name="T8" fmla="*/ 167 w 16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20">
                    <a:moveTo>
                      <a:pt x="167" y="3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167" y="0"/>
                    </a:lnTo>
                    <a:lnTo>
                      <a:pt x="167" y="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24" name="Freeform 96"/>
              <p:cNvSpPr>
                <a:spLocks/>
              </p:cNvSpPr>
              <p:nvPr/>
            </p:nvSpPr>
            <p:spPr bwMode="auto">
              <a:xfrm>
                <a:off x="4384" y="3285"/>
                <a:ext cx="168" cy="18"/>
              </a:xfrm>
              <a:custGeom>
                <a:avLst/>
                <a:gdLst>
                  <a:gd name="T0" fmla="*/ 167 w 168"/>
                  <a:gd name="T1" fmla="*/ 3 h 18"/>
                  <a:gd name="T2" fmla="*/ 0 w 168"/>
                  <a:gd name="T3" fmla="*/ 17 h 18"/>
                  <a:gd name="T4" fmla="*/ 0 w 168"/>
                  <a:gd name="T5" fmla="*/ 14 h 18"/>
                  <a:gd name="T6" fmla="*/ 167 w 168"/>
                  <a:gd name="T7" fmla="*/ 0 h 18"/>
                  <a:gd name="T8" fmla="*/ 167 w 168"/>
                  <a:gd name="T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8">
                    <a:moveTo>
                      <a:pt x="167" y="3"/>
                    </a:moveTo>
                    <a:lnTo>
                      <a:pt x="0" y="17"/>
                    </a:lnTo>
                    <a:lnTo>
                      <a:pt x="0" y="14"/>
                    </a:lnTo>
                    <a:lnTo>
                      <a:pt x="167" y="0"/>
                    </a:lnTo>
                    <a:lnTo>
                      <a:pt x="167" y="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25" name="Freeform 97"/>
              <p:cNvSpPr>
                <a:spLocks/>
              </p:cNvSpPr>
              <p:nvPr/>
            </p:nvSpPr>
            <p:spPr bwMode="auto">
              <a:xfrm>
                <a:off x="4384" y="3276"/>
                <a:ext cx="168" cy="19"/>
              </a:xfrm>
              <a:custGeom>
                <a:avLst/>
                <a:gdLst>
                  <a:gd name="T0" fmla="*/ 167 w 168"/>
                  <a:gd name="T1" fmla="*/ 3 h 19"/>
                  <a:gd name="T2" fmla="*/ 0 w 168"/>
                  <a:gd name="T3" fmla="*/ 18 h 19"/>
                  <a:gd name="T4" fmla="*/ 0 w 168"/>
                  <a:gd name="T5" fmla="*/ 14 h 19"/>
                  <a:gd name="T6" fmla="*/ 167 w 168"/>
                  <a:gd name="T7" fmla="*/ 0 h 19"/>
                  <a:gd name="T8" fmla="*/ 167 w 168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9">
                    <a:moveTo>
                      <a:pt x="167" y="3"/>
                    </a:moveTo>
                    <a:lnTo>
                      <a:pt x="0" y="18"/>
                    </a:lnTo>
                    <a:lnTo>
                      <a:pt x="0" y="14"/>
                    </a:lnTo>
                    <a:lnTo>
                      <a:pt x="167" y="0"/>
                    </a:lnTo>
                    <a:lnTo>
                      <a:pt x="167" y="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26" name="Freeform 98"/>
              <p:cNvSpPr>
                <a:spLocks/>
              </p:cNvSpPr>
              <p:nvPr/>
            </p:nvSpPr>
            <p:spPr bwMode="auto">
              <a:xfrm>
                <a:off x="4384" y="2921"/>
                <a:ext cx="160" cy="21"/>
              </a:xfrm>
              <a:custGeom>
                <a:avLst/>
                <a:gdLst>
                  <a:gd name="T0" fmla="*/ 159 w 160"/>
                  <a:gd name="T1" fmla="*/ 0 h 21"/>
                  <a:gd name="T2" fmla="*/ 159 w 160"/>
                  <a:gd name="T3" fmla="*/ 15 h 21"/>
                  <a:gd name="T4" fmla="*/ 0 w 160"/>
                  <a:gd name="T5" fmla="*/ 20 h 21"/>
                  <a:gd name="T6" fmla="*/ 1 w 160"/>
                  <a:gd name="T7" fmla="*/ 5 h 21"/>
                  <a:gd name="T8" fmla="*/ 159 w 16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1">
                    <a:moveTo>
                      <a:pt x="159" y="0"/>
                    </a:moveTo>
                    <a:lnTo>
                      <a:pt x="159" y="15"/>
                    </a:lnTo>
                    <a:lnTo>
                      <a:pt x="0" y="20"/>
                    </a:lnTo>
                    <a:lnTo>
                      <a:pt x="1" y="5"/>
                    </a:lnTo>
                    <a:lnTo>
                      <a:pt x="159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27" name="Line 99"/>
              <p:cNvSpPr>
                <a:spLocks noChangeShapeType="1"/>
              </p:cNvSpPr>
              <p:nvPr/>
            </p:nvSpPr>
            <p:spPr bwMode="auto">
              <a:xfrm>
                <a:off x="4543" y="2936"/>
                <a:ext cx="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28" name="Freeform 100"/>
              <p:cNvSpPr>
                <a:spLocks/>
              </p:cNvSpPr>
              <p:nvPr/>
            </p:nvSpPr>
            <p:spPr bwMode="auto">
              <a:xfrm>
                <a:off x="4423" y="2961"/>
                <a:ext cx="90" cy="27"/>
              </a:xfrm>
              <a:custGeom>
                <a:avLst/>
                <a:gdLst>
                  <a:gd name="T0" fmla="*/ 0 w 90"/>
                  <a:gd name="T1" fmla="*/ 26 h 27"/>
                  <a:gd name="T2" fmla="*/ 0 w 90"/>
                  <a:gd name="T3" fmla="*/ 3 h 27"/>
                  <a:gd name="T4" fmla="*/ 89 w 90"/>
                  <a:gd name="T5" fmla="*/ 0 h 27"/>
                  <a:gd name="T6" fmla="*/ 89 w 90"/>
                  <a:gd name="T7" fmla="*/ 23 h 27"/>
                  <a:gd name="T8" fmla="*/ 0 w 90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7">
                    <a:moveTo>
                      <a:pt x="0" y="26"/>
                    </a:moveTo>
                    <a:lnTo>
                      <a:pt x="0" y="3"/>
                    </a:lnTo>
                    <a:lnTo>
                      <a:pt x="89" y="0"/>
                    </a:lnTo>
                    <a:lnTo>
                      <a:pt x="89" y="23"/>
                    </a:lnTo>
                    <a:lnTo>
                      <a:pt x="0" y="26"/>
                    </a:lnTo>
                  </a:path>
                </a:pathLst>
              </a:custGeom>
              <a:noFill/>
              <a:ln w="12700" cap="rnd" cmpd="sng">
                <a:solidFill>
                  <a:srgbClr val="51515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29" name="Freeform 101"/>
              <p:cNvSpPr>
                <a:spLocks/>
              </p:cNvSpPr>
              <p:nvPr/>
            </p:nvSpPr>
            <p:spPr bwMode="auto">
              <a:xfrm>
                <a:off x="4384" y="2961"/>
                <a:ext cx="168" cy="24"/>
              </a:xfrm>
              <a:custGeom>
                <a:avLst/>
                <a:gdLst>
                  <a:gd name="T0" fmla="*/ 113 w 168"/>
                  <a:gd name="T1" fmla="*/ 8 h 24"/>
                  <a:gd name="T2" fmla="*/ 167 w 168"/>
                  <a:gd name="T3" fmla="*/ 6 h 24"/>
                  <a:gd name="T4" fmla="*/ 167 w 168"/>
                  <a:gd name="T5" fmla="*/ 14 h 24"/>
                  <a:gd name="T6" fmla="*/ 159 w 168"/>
                  <a:gd name="T7" fmla="*/ 13 h 24"/>
                  <a:gd name="T8" fmla="*/ 113 w 168"/>
                  <a:gd name="T9" fmla="*/ 14 h 24"/>
                  <a:gd name="T10" fmla="*/ 113 w 168"/>
                  <a:gd name="T11" fmla="*/ 20 h 24"/>
                  <a:gd name="T12" fmla="*/ 39 w 168"/>
                  <a:gd name="T13" fmla="*/ 23 h 24"/>
                  <a:gd name="T14" fmla="*/ 39 w 168"/>
                  <a:gd name="T15" fmla="*/ 18 h 24"/>
                  <a:gd name="T16" fmla="*/ 32 w 168"/>
                  <a:gd name="T17" fmla="*/ 17 h 24"/>
                  <a:gd name="T18" fmla="*/ 0 w 168"/>
                  <a:gd name="T19" fmla="*/ 18 h 24"/>
                  <a:gd name="T20" fmla="*/ 0 w 168"/>
                  <a:gd name="T21" fmla="*/ 12 h 24"/>
                  <a:gd name="T22" fmla="*/ 39 w 168"/>
                  <a:gd name="T23" fmla="*/ 10 h 24"/>
                  <a:gd name="T24" fmla="*/ 39 w 168"/>
                  <a:gd name="T25" fmla="*/ 3 h 24"/>
                  <a:gd name="T26" fmla="*/ 128 w 168"/>
                  <a:gd name="T27" fmla="*/ 0 h 24"/>
                  <a:gd name="T28" fmla="*/ 113 w 168"/>
                  <a:gd name="T2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24">
                    <a:moveTo>
                      <a:pt x="113" y="8"/>
                    </a:moveTo>
                    <a:lnTo>
                      <a:pt x="167" y="6"/>
                    </a:lnTo>
                    <a:lnTo>
                      <a:pt x="167" y="14"/>
                    </a:lnTo>
                    <a:lnTo>
                      <a:pt x="159" y="13"/>
                    </a:lnTo>
                    <a:lnTo>
                      <a:pt x="113" y="14"/>
                    </a:lnTo>
                    <a:lnTo>
                      <a:pt x="113" y="20"/>
                    </a:lnTo>
                    <a:lnTo>
                      <a:pt x="39" y="23"/>
                    </a:lnTo>
                    <a:lnTo>
                      <a:pt x="39" y="18"/>
                    </a:lnTo>
                    <a:lnTo>
                      <a:pt x="32" y="17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9" y="10"/>
                    </a:lnTo>
                    <a:lnTo>
                      <a:pt x="39" y="3"/>
                    </a:lnTo>
                    <a:lnTo>
                      <a:pt x="128" y="0"/>
                    </a:lnTo>
                    <a:lnTo>
                      <a:pt x="113" y="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30" name="Freeform 102"/>
              <p:cNvSpPr>
                <a:spLocks/>
              </p:cNvSpPr>
              <p:nvPr/>
            </p:nvSpPr>
            <p:spPr bwMode="auto">
              <a:xfrm>
                <a:off x="4384" y="2972"/>
                <a:ext cx="129" cy="17"/>
              </a:xfrm>
              <a:custGeom>
                <a:avLst/>
                <a:gdLst>
                  <a:gd name="T0" fmla="*/ 0 w 129"/>
                  <a:gd name="T1" fmla="*/ 0 h 17"/>
                  <a:gd name="T2" fmla="*/ 0 w 129"/>
                  <a:gd name="T3" fmla="*/ 8 h 17"/>
                  <a:gd name="T4" fmla="*/ 38 w 129"/>
                  <a:gd name="T5" fmla="*/ 7 h 17"/>
                  <a:gd name="T6" fmla="*/ 38 w 129"/>
                  <a:gd name="T7" fmla="*/ 16 h 17"/>
                  <a:gd name="T8" fmla="*/ 128 w 129"/>
                  <a:gd name="T9" fmla="*/ 12 h 17"/>
                  <a:gd name="T10" fmla="*/ 128 w 129"/>
                  <a:gd name="T11" fmla="*/ 4 h 17"/>
                  <a:gd name="T12" fmla="*/ 112 w 129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7">
                    <a:moveTo>
                      <a:pt x="0" y="0"/>
                    </a:moveTo>
                    <a:lnTo>
                      <a:pt x="0" y="8"/>
                    </a:lnTo>
                    <a:lnTo>
                      <a:pt x="38" y="7"/>
                    </a:lnTo>
                    <a:lnTo>
                      <a:pt x="38" y="16"/>
                    </a:lnTo>
                    <a:lnTo>
                      <a:pt x="128" y="12"/>
                    </a:lnTo>
                    <a:lnTo>
                      <a:pt x="128" y="4"/>
                    </a:lnTo>
                    <a:lnTo>
                      <a:pt x="112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31" name="Line 103"/>
              <p:cNvSpPr>
                <a:spLocks noChangeShapeType="1"/>
              </p:cNvSpPr>
              <p:nvPr/>
            </p:nvSpPr>
            <p:spPr bwMode="auto">
              <a:xfrm flipH="1">
                <a:off x="4512" y="2974"/>
                <a:ext cx="39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32" name="Line 104"/>
              <p:cNvSpPr>
                <a:spLocks noChangeShapeType="1"/>
              </p:cNvSpPr>
              <p:nvPr/>
            </p:nvSpPr>
            <p:spPr bwMode="auto">
              <a:xfrm>
                <a:off x="4512" y="2961"/>
                <a:ext cx="0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33" name="Freeform 105"/>
              <p:cNvSpPr>
                <a:spLocks/>
              </p:cNvSpPr>
              <p:nvPr/>
            </p:nvSpPr>
            <p:spPr bwMode="auto">
              <a:xfrm>
                <a:off x="4392" y="2931"/>
                <a:ext cx="17" cy="17"/>
              </a:xfrm>
              <a:custGeom>
                <a:avLst/>
                <a:gdLst>
                  <a:gd name="T0" fmla="*/ 16 w 17"/>
                  <a:gd name="T1" fmla="*/ 6 h 17"/>
                  <a:gd name="T2" fmla="*/ 13 w 17"/>
                  <a:gd name="T3" fmla="*/ 6 h 17"/>
                  <a:gd name="T4" fmla="*/ 13 w 17"/>
                  <a:gd name="T5" fmla="*/ 3 h 17"/>
                  <a:gd name="T6" fmla="*/ 10 w 17"/>
                  <a:gd name="T7" fmla="*/ 3 h 17"/>
                  <a:gd name="T8" fmla="*/ 8 w 17"/>
                  <a:gd name="T9" fmla="*/ 0 h 17"/>
                  <a:gd name="T10" fmla="*/ 5 w 17"/>
                  <a:gd name="T11" fmla="*/ 0 h 17"/>
                  <a:gd name="T12" fmla="*/ 5 w 17"/>
                  <a:gd name="T13" fmla="*/ 3 h 17"/>
                  <a:gd name="T14" fmla="*/ 2 w 17"/>
                  <a:gd name="T15" fmla="*/ 6 h 17"/>
                  <a:gd name="T16" fmla="*/ 2 w 17"/>
                  <a:gd name="T17" fmla="*/ 6 h 17"/>
                  <a:gd name="T18" fmla="*/ 0 w 17"/>
                  <a:gd name="T19" fmla="*/ 9 h 17"/>
                  <a:gd name="T20" fmla="*/ 2 w 17"/>
                  <a:gd name="T21" fmla="*/ 12 h 17"/>
                  <a:gd name="T22" fmla="*/ 5 w 17"/>
                  <a:gd name="T23" fmla="*/ 12 h 17"/>
                  <a:gd name="T24" fmla="*/ 5 w 17"/>
                  <a:gd name="T25" fmla="*/ 16 h 17"/>
                  <a:gd name="T26" fmla="*/ 8 w 17"/>
                  <a:gd name="T27" fmla="*/ 16 h 17"/>
                  <a:gd name="T28" fmla="*/ 10 w 17"/>
                  <a:gd name="T29" fmla="*/ 16 h 17"/>
                  <a:gd name="T30" fmla="*/ 13 w 17"/>
                  <a:gd name="T31" fmla="*/ 12 h 17"/>
                  <a:gd name="T32" fmla="*/ 13 w 17"/>
                  <a:gd name="T33" fmla="*/ 9 h 17"/>
                  <a:gd name="T34" fmla="*/ 16 w 17"/>
                  <a:gd name="T35" fmla="*/ 9 h 17"/>
                  <a:gd name="T36" fmla="*/ 16 w 17"/>
                  <a:gd name="T3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lnTo>
                      <a:pt x="13" y="6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34" name="Freeform 106"/>
              <p:cNvSpPr>
                <a:spLocks/>
              </p:cNvSpPr>
              <p:nvPr/>
            </p:nvSpPr>
            <p:spPr bwMode="auto">
              <a:xfrm>
                <a:off x="4415" y="2930"/>
                <a:ext cx="17" cy="17"/>
              </a:xfrm>
              <a:custGeom>
                <a:avLst/>
                <a:gdLst>
                  <a:gd name="T0" fmla="*/ 16 w 17"/>
                  <a:gd name="T1" fmla="*/ 6 h 17"/>
                  <a:gd name="T2" fmla="*/ 16 w 17"/>
                  <a:gd name="T3" fmla="*/ 6 h 17"/>
                  <a:gd name="T4" fmla="*/ 13 w 17"/>
                  <a:gd name="T5" fmla="*/ 3 h 17"/>
                  <a:gd name="T6" fmla="*/ 10 w 17"/>
                  <a:gd name="T7" fmla="*/ 0 h 17"/>
                  <a:gd name="T8" fmla="*/ 8 w 17"/>
                  <a:gd name="T9" fmla="*/ 0 h 17"/>
                  <a:gd name="T10" fmla="*/ 5 w 17"/>
                  <a:gd name="T11" fmla="*/ 0 h 17"/>
                  <a:gd name="T12" fmla="*/ 2 w 17"/>
                  <a:gd name="T13" fmla="*/ 3 h 17"/>
                  <a:gd name="T14" fmla="*/ 2 w 17"/>
                  <a:gd name="T15" fmla="*/ 3 h 17"/>
                  <a:gd name="T16" fmla="*/ 0 w 17"/>
                  <a:gd name="T17" fmla="*/ 6 h 17"/>
                  <a:gd name="T18" fmla="*/ 0 w 17"/>
                  <a:gd name="T19" fmla="*/ 9 h 17"/>
                  <a:gd name="T20" fmla="*/ 2 w 17"/>
                  <a:gd name="T21" fmla="*/ 9 h 17"/>
                  <a:gd name="T22" fmla="*/ 2 w 17"/>
                  <a:gd name="T23" fmla="*/ 12 h 17"/>
                  <a:gd name="T24" fmla="*/ 5 w 17"/>
                  <a:gd name="T25" fmla="*/ 16 h 17"/>
                  <a:gd name="T26" fmla="*/ 8 w 17"/>
                  <a:gd name="T27" fmla="*/ 16 h 17"/>
                  <a:gd name="T28" fmla="*/ 10 w 17"/>
                  <a:gd name="T29" fmla="*/ 16 h 17"/>
                  <a:gd name="T30" fmla="*/ 13 w 17"/>
                  <a:gd name="T31" fmla="*/ 12 h 17"/>
                  <a:gd name="T32" fmla="*/ 16 w 17"/>
                  <a:gd name="T33" fmla="*/ 9 h 17"/>
                  <a:gd name="T34" fmla="*/ 16 w 17"/>
                  <a:gd name="T35" fmla="*/ 9 h 17"/>
                  <a:gd name="T36" fmla="*/ 16 w 17"/>
                  <a:gd name="T3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lnTo>
                      <a:pt x="16" y="6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35" name="Freeform 107"/>
              <p:cNvSpPr>
                <a:spLocks/>
              </p:cNvSpPr>
              <p:nvPr/>
            </p:nvSpPr>
            <p:spPr bwMode="auto">
              <a:xfrm>
                <a:off x="4438" y="2930"/>
                <a:ext cx="17" cy="17"/>
              </a:xfrm>
              <a:custGeom>
                <a:avLst/>
                <a:gdLst>
                  <a:gd name="T0" fmla="*/ 16 w 17"/>
                  <a:gd name="T1" fmla="*/ 10 h 17"/>
                  <a:gd name="T2" fmla="*/ 16 w 17"/>
                  <a:gd name="T3" fmla="*/ 5 h 17"/>
                  <a:gd name="T4" fmla="*/ 13 w 17"/>
                  <a:gd name="T5" fmla="*/ 0 h 17"/>
                  <a:gd name="T6" fmla="*/ 10 w 17"/>
                  <a:gd name="T7" fmla="*/ 0 h 17"/>
                  <a:gd name="T8" fmla="*/ 8 w 17"/>
                  <a:gd name="T9" fmla="*/ 0 h 17"/>
                  <a:gd name="T10" fmla="*/ 8 w 17"/>
                  <a:gd name="T11" fmla="*/ 0 h 17"/>
                  <a:gd name="T12" fmla="*/ 5 w 17"/>
                  <a:gd name="T13" fmla="*/ 0 h 17"/>
                  <a:gd name="T14" fmla="*/ 2 w 17"/>
                  <a:gd name="T15" fmla="*/ 5 h 17"/>
                  <a:gd name="T16" fmla="*/ 2 w 17"/>
                  <a:gd name="T17" fmla="*/ 5 h 17"/>
                  <a:gd name="T18" fmla="*/ 0 w 17"/>
                  <a:gd name="T19" fmla="*/ 10 h 17"/>
                  <a:gd name="T20" fmla="*/ 2 w 17"/>
                  <a:gd name="T21" fmla="*/ 10 h 17"/>
                  <a:gd name="T22" fmla="*/ 5 w 17"/>
                  <a:gd name="T23" fmla="*/ 16 h 17"/>
                  <a:gd name="T24" fmla="*/ 8 w 17"/>
                  <a:gd name="T25" fmla="*/ 16 h 17"/>
                  <a:gd name="T26" fmla="*/ 8 w 17"/>
                  <a:gd name="T27" fmla="*/ 16 h 17"/>
                  <a:gd name="T28" fmla="*/ 10 w 17"/>
                  <a:gd name="T29" fmla="*/ 16 h 17"/>
                  <a:gd name="T30" fmla="*/ 13 w 17"/>
                  <a:gd name="T31" fmla="*/ 16 h 17"/>
                  <a:gd name="T32" fmla="*/ 16 w 17"/>
                  <a:gd name="T33" fmla="*/ 10 h 17"/>
                  <a:gd name="T34" fmla="*/ 16 w 17"/>
                  <a:gd name="T35" fmla="*/ 10 h 17"/>
                  <a:gd name="T36" fmla="*/ 16 w 17"/>
                  <a:gd name="T3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10"/>
                    </a:moveTo>
                    <a:lnTo>
                      <a:pt x="16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36" name="Freeform 108"/>
              <p:cNvSpPr>
                <a:spLocks/>
              </p:cNvSpPr>
              <p:nvPr/>
            </p:nvSpPr>
            <p:spPr bwMode="auto">
              <a:xfrm>
                <a:off x="4462" y="2930"/>
                <a:ext cx="17" cy="17"/>
              </a:xfrm>
              <a:custGeom>
                <a:avLst/>
                <a:gdLst>
                  <a:gd name="T0" fmla="*/ 16 w 17"/>
                  <a:gd name="T1" fmla="*/ 5 h 17"/>
                  <a:gd name="T2" fmla="*/ 16 w 17"/>
                  <a:gd name="T3" fmla="*/ 5 h 17"/>
                  <a:gd name="T4" fmla="*/ 13 w 17"/>
                  <a:gd name="T5" fmla="*/ 0 h 17"/>
                  <a:gd name="T6" fmla="*/ 10 w 17"/>
                  <a:gd name="T7" fmla="*/ 0 h 17"/>
                  <a:gd name="T8" fmla="*/ 8 w 17"/>
                  <a:gd name="T9" fmla="*/ 0 h 17"/>
                  <a:gd name="T10" fmla="*/ 8 w 17"/>
                  <a:gd name="T11" fmla="*/ 0 h 17"/>
                  <a:gd name="T12" fmla="*/ 2 w 17"/>
                  <a:gd name="T13" fmla="*/ 0 h 17"/>
                  <a:gd name="T14" fmla="*/ 0 w 17"/>
                  <a:gd name="T15" fmla="*/ 5 h 17"/>
                  <a:gd name="T16" fmla="*/ 0 w 17"/>
                  <a:gd name="T17" fmla="*/ 5 h 17"/>
                  <a:gd name="T18" fmla="*/ 0 w 17"/>
                  <a:gd name="T19" fmla="*/ 10 h 17"/>
                  <a:gd name="T20" fmla="*/ 2 w 17"/>
                  <a:gd name="T21" fmla="*/ 10 h 17"/>
                  <a:gd name="T22" fmla="*/ 2 w 17"/>
                  <a:gd name="T23" fmla="*/ 16 h 17"/>
                  <a:gd name="T24" fmla="*/ 5 w 17"/>
                  <a:gd name="T25" fmla="*/ 16 h 17"/>
                  <a:gd name="T26" fmla="*/ 8 w 17"/>
                  <a:gd name="T27" fmla="*/ 16 h 17"/>
                  <a:gd name="T28" fmla="*/ 10 w 17"/>
                  <a:gd name="T29" fmla="*/ 16 h 17"/>
                  <a:gd name="T30" fmla="*/ 13 w 17"/>
                  <a:gd name="T31" fmla="*/ 16 h 17"/>
                  <a:gd name="T32" fmla="*/ 16 w 17"/>
                  <a:gd name="T33" fmla="*/ 10 h 17"/>
                  <a:gd name="T34" fmla="*/ 16 w 17"/>
                  <a:gd name="T35" fmla="*/ 10 h 17"/>
                  <a:gd name="T36" fmla="*/ 16 w 17"/>
                  <a:gd name="T3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5"/>
                    </a:moveTo>
                    <a:lnTo>
                      <a:pt x="16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37" name="Freeform 109"/>
              <p:cNvSpPr>
                <a:spLocks/>
              </p:cNvSpPr>
              <p:nvPr/>
            </p:nvSpPr>
            <p:spPr bwMode="auto">
              <a:xfrm>
                <a:off x="4486" y="2929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2 w 17"/>
                  <a:gd name="T3" fmla="*/ 4 h 17"/>
                  <a:gd name="T4" fmla="*/ 12 w 17"/>
                  <a:gd name="T5" fmla="*/ 4 h 17"/>
                  <a:gd name="T6" fmla="*/ 12 w 17"/>
                  <a:gd name="T7" fmla="*/ 0 h 17"/>
                  <a:gd name="T8" fmla="*/ 6 w 17"/>
                  <a:gd name="T9" fmla="*/ 0 h 17"/>
                  <a:gd name="T10" fmla="*/ 3 w 17"/>
                  <a:gd name="T11" fmla="*/ 0 h 17"/>
                  <a:gd name="T12" fmla="*/ 3 w 17"/>
                  <a:gd name="T13" fmla="*/ 0 h 17"/>
                  <a:gd name="T14" fmla="*/ 0 w 17"/>
                  <a:gd name="T15" fmla="*/ 4 h 17"/>
                  <a:gd name="T16" fmla="*/ 0 w 17"/>
                  <a:gd name="T17" fmla="*/ 8 h 17"/>
                  <a:gd name="T18" fmla="*/ 0 w 17"/>
                  <a:gd name="T19" fmla="*/ 8 h 17"/>
                  <a:gd name="T20" fmla="*/ 0 w 17"/>
                  <a:gd name="T21" fmla="*/ 12 h 17"/>
                  <a:gd name="T22" fmla="*/ 3 w 17"/>
                  <a:gd name="T23" fmla="*/ 16 h 17"/>
                  <a:gd name="T24" fmla="*/ 3 w 17"/>
                  <a:gd name="T25" fmla="*/ 16 h 17"/>
                  <a:gd name="T26" fmla="*/ 6 w 17"/>
                  <a:gd name="T27" fmla="*/ 16 h 17"/>
                  <a:gd name="T28" fmla="*/ 9 w 17"/>
                  <a:gd name="T29" fmla="*/ 16 h 17"/>
                  <a:gd name="T30" fmla="*/ 12 w 17"/>
                  <a:gd name="T31" fmla="*/ 16 h 17"/>
                  <a:gd name="T32" fmla="*/ 12 w 17"/>
                  <a:gd name="T33" fmla="*/ 12 h 17"/>
                  <a:gd name="T34" fmla="*/ 16 w 17"/>
                  <a:gd name="T35" fmla="*/ 8 h 17"/>
                  <a:gd name="T36" fmla="*/ 16 w 17"/>
                  <a:gd name="T3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2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38" name="Freeform 110"/>
              <p:cNvSpPr>
                <a:spLocks/>
              </p:cNvSpPr>
              <p:nvPr/>
            </p:nvSpPr>
            <p:spPr bwMode="auto">
              <a:xfrm>
                <a:off x="4508" y="2927"/>
                <a:ext cx="17" cy="17"/>
              </a:xfrm>
              <a:custGeom>
                <a:avLst/>
                <a:gdLst>
                  <a:gd name="T0" fmla="*/ 16 w 17"/>
                  <a:gd name="T1" fmla="*/ 6 h 17"/>
                  <a:gd name="T2" fmla="*/ 13 w 17"/>
                  <a:gd name="T3" fmla="*/ 6 h 17"/>
                  <a:gd name="T4" fmla="*/ 13 w 17"/>
                  <a:gd name="T5" fmla="*/ 3 h 17"/>
                  <a:gd name="T6" fmla="*/ 10 w 17"/>
                  <a:gd name="T7" fmla="*/ 3 h 17"/>
                  <a:gd name="T8" fmla="*/ 8 w 17"/>
                  <a:gd name="T9" fmla="*/ 0 h 17"/>
                  <a:gd name="T10" fmla="*/ 8 w 17"/>
                  <a:gd name="T11" fmla="*/ 0 h 17"/>
                  <a:gd name="T12" fmla="*/ 5 w 17"/>
                  <a:gd name="T13" fmla="*/ 3 h 17"/>
                  <a:gd name="T14" fmla="*/ 0 w 17"/>
                  <a:gd name="T15" fmla="*/ 3 h 17"/>
                  <a:gd name="T16" fmla="*/ 0 w 17"/>
                  <a:gd name="T17" fmla="*/ 6 h 17"/>
                  <a:gd name="T18" fmla="*/ 0 w 17"/>
                  <a:gd name="T19" fmla="*/ 9 h 17"/>
                  <a:gd name="T20" fmla="*/ 0 w 17"/>
                  <a:gd name="T21" fmla="*/ 9 h 17"/>
                  <a:gd name="T22" fmla="*/ 5 w 17"/>
                  <a:gd name="T23" fmla="*/ 12 h 17"/>
                  <a:gd name="T24" fmla="*/ 8 w 17"/>
                  <a:gd name="T25" fmla="*/ 16 h 17"/>
                  <a:gd name="T26" fmla="*/ 8 w 17"/>
                  <a:gd name="T27" fmla="*/ 16 h 17"/>
                  <a:gd name="T28" fmla="*/ 10 w 17"/>
                  <a:gd name="T29" fmla="*/ 12 h 17"/>
                  <a:gd name="T30" fmla="*/ 13 w 17"/>
                  <a:gd name="T31" fmla="*/ 12 h 17"/>
                  <a:gd name="T32" fmla="*/ 13 w 17"/>
                  <a:gd name="T33" fmla="*/ 9 h 17"/>
                  <a:gd name="T34" fmla="*/ 16 w 17"/>
                  <a:gd name="T35" fmla="*/ 9 h 17"/>
                  <a:gd name="T36" fmla="*/ 16 w 17"/>
                  <a:gd name="T3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lnTo>
                      <a:pt x="13" y="6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39" name="Freeform 111"/>
              <p:cNvSpPr>
                <a:spLocks/>
              </p:cNvSpPr>
              <p:nvPr/>
            </p:nvSpPr>
            <p:spPr bwMode="auto">
              <a:xfrm>
                <a:off x="4532" y="2927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8 h 17"/>
                  <a:gd name="T4" fmla="*/ 16 w 17"/>
                  <a:gd name="T5" fmla="*/ 4 h 17"/>
                  <a:gd name="T6" fmla="*/ 12 w 17"/>
                  <a:gd name="T7" fmla="*/ 4 h 17"/>
                  <a:gd name="T8" fmla="*/ 9 w 17"/>
                  <a:gd name="T9" fmla="*/ 0 h 17"/>
                  <a:gd name="T10" fmla="*/ 6 w 17"/>
                  <a:gd name="T11" fmla="*/ 0 h 17"/>
                  <a:gd name="T12" fmla="*/ 3 w 17"/>
                  <a:gd name="T13" fmla="*/ 4 h 17"/>
                  <a:gd name="T14" fmla="*/ 0 w 17"/>
                  <a:gd name="T15" fmla="*/ 4 h 17"/>
                  <a:gd name="T16" fmla="*/ 0 w 17"/>
                  <a:gd name="T17" fmla="*/ 8 h 17"/>
                  <a:gd name="T18" fmla="*/ 0 w 17"/>
                  <a:gd name="T19" fmla="*/ 12 h 17"/>
                  <a:gd name="T20" fmla="*/ 0 w 17"/>
                  <a:gd name="T21" fmla="*/ 12 h 17"/>
                  <a:gd name="T22" fmla="*/ 3 w 17"/>
                  <a:gd name="T23" fmla="*/ 16 h 17"/>
                  <a:gd name="T24" fmla="*/ 6 w 17"/>
                  <a:gd name="T25" fmla="*/ 16 h 17"/>
                  <a:gd name="T26" fmla="*/ 9 w 17"/>
                  <a:gd name="T27" fmla="*/ 16 h 17"/>
                  <a:gd name="T28" fmla="*/ 12 w 17"/>
                  <a:gd name="T29" fmla="*/ 16 h 17"/>
                  <a:gd name="T30" fmla="*/ 16 w 17"/>
                  <a:gd name="T31" fmla="*/ 16 h 17"/>
                  <a:gd name="T32" fmla="*/ 16 w 17"/>
                  <a:gd name="T33" fmla="*/ 12 h 17"/>
                  <a:gd name="T34" fmla="*/ 16 w 17"/>
                  <a:gd name="T3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40" name="Freeform 112"/>
              <p:cNvSpPr>
                <a:spLocks/>
              </p:cNvSpPr>
              <p:nvPr/>
            </p:nvSpPr>
            <p:spPr bwMode="auto">
              <a:xfrm>
                <a:off x="4535" y="2987"/>
                <a:ext cx="17" cy="122"/>
              </a:xfrm>
              <a:custGeom>
                <a:avLst/>
                <a:gdLst>
                  <a:gd name="T0" fmla="*/ 0 w 17"/>
                  <a:gd name="T1" fmla="*/ 0 h 122"/>
                  <a:gd name="T2" fmla="*/ 0 w 17"/>
                  <a:gd name="T3" fmla="*/ 42 h 122"/>
                  <a:gd name="T4" fmla="*/ 12 w 17"/>
                  <a:gd name="T5" fmla="*/ 42 h 122"/>
                  <a:gd name="T6" fmla="*/ 0 w 17"/>
                  <a:gd name="T7" fmla="*/ 47 h 122"/>
                  <a:gd name="T8" fmla="*/ 0 w 17"/>
                  <a:gd name="T9" fmla="*/ 84 h 122"/>
                  <a:gd name="T10" fmla="*/ 12 w 17"/>
                  <a:gd name="T11" fmla="*/ 84 h 122"/>
                  <a:gd name="T12" fmla="*/ 0 w 17"/>
                  <a:gd name="T13" fmla="*/ 89 h 122"/>
                  <a:gd name="T14" fmla="*/ 0 w 17"/>
                  <a:gd name="T15" fmla="*/ 121 h 122"/>
                  <a:gd name="T16" fmla="*/ 16 w 17"/>
                  <a:gd name="T17" fmla="*/ 121 h 122"/>
                  <a:gd name="T18" fmla="*/ 16 w 17"/>
                  <a:gd name="T19" fmla="*/ 0 h 122"/>
                  <a:gd name="T20" fmla="*/ 0 w 17"/>
                  <a:gd name="T2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22">
                    <a:moveTo>
                      <a:pt x="0" y="0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0" y="47"/>
                    </a:lnTo>
                    <a:lnTo>
                      <a:pt x="0" y="84"/>
                    </a:lnTo>
                    <a:lnTo>
                      <a:pt x="12" y="84"/>
                    </a:lnTo>
                    <a:lnTo>
                      <a:pt x="0" y="89"/>
                    </a:lnTo>
                    <a:lnTo>
                      <a:pt x="0" y="121"/>
                    </a:lnTo>
                    <a:lnTo>
                      <a:pt x="16" y="121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641" name="Freeform 113"/>
              <p:cNvSpPr>
                <a:spLocks/>
              </p:cNvSpPr>
              <p:nvPr/>
            </p:nvSpPr>
            <p:spPr bwMode="auto">
              <a:xfrm>
                <a:off x="4561" y="3296"/>
                <a:ext cx="96" cy="45"/>
              </a:xfrm>
              <a:custGeom>
                <a:avLst/>
                <a:gdLst>
                  <a:gd name="T0" fmla="*/ 0 w 96"/>
                  <a:gd name="T1" fmla="*/ 44 h 45"/>
                  <a:gd name="T2" fmla="*/ 95 w 96"/>
                  <a:gd name="T3" fmla="*/ 35 h 45"/>
                  <a:gd name="T4" fmla="*/ 0 w 96"/>
                  <a:gd name="T5" fmla="*/ 0 h 45"/>
                  <a:gd name="T6" fmla="*/ 0 w 96"/>
                  <a:gd name="T7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45">
                    <a:moveTo>
                      <a:pt x="0" y="44"/>
                    </a:moveTo>
                    <a:lnTo>
                      <a:pt x="95" y="35"/>
                    </a:lnTo>
                    <a:lnTo>
                      <a:pt x="0" y="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34642" name="Picture 11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" y="2729"/>
              <a:ext cx="54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4643" name="Picture 1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" y="2800"/>
              <a:ext cx="54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4644" name="Picture 11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" y="3079"/>
              <a:ext cx="54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4645" name="Rectangle 117"/>
            <p:cNvSpPr>
              <a:spLocks noChangeArrowheads="1"/>
            </p:cNvSpPr>
            <p:nvPr/>
          </p:nvSpPr>
          <p:spPr bwMode="auto">
            <a:xfrm>
              <a:off x="3735" y="2016"/>
              <a:ext cx="466" cy="20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46" name="Line 118"/>
            <p:cNvSpPr>
              <a:spLocks noChangeShapeType="1"/>
            </p:cNvSpPr>
            <p:nvPr/>
          </p:nvSpPr>
          <p:spPr bwMode="auto">
            <a:xfrm>
              <a:off x="1225" y="2239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47" name="Rectangle 119"/>
            <p:cNvSpPr>
              <a:spLocks noChangeArrowheads="1"/>
            </p:cNvSpPr>
            <p:nvPr/>
          </p:nvSpPr>
          <p:spPr bwMode="auto">
            <a:xfrm>
              <a:off x="1009" y="2023"/>
              <a:ext cx="466" cy="20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48" name="Line 120"/>
            <p:cNvSpPr>
              <a:spLocks noChangeShapeType="1"/>
            </p:cNvSpPr>
            <p:nvPr/>
          </p:nvSpPr>
          <p:spPr bwMode="auto">
            <a:xfrm flipH="1" flipV="1">
              <a:off x="1334" y="1594"/>
              <a:ext cx="0" cy="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49" name="Line 121"/>
            <p:cNvSpPr>
              <a:spLocks noChangeShapeType="1"/>
            </p:cNvSpPr>
            <p:nvPr/>
          </p:nvSpPr>
          <p:spPr bwMode="auto">
            <a:xfrm>
              <a:off x="1191" y="1594"/>
              <a:ext cx="8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50" name="Line 122"/>
            <p:cNvSpPr>
              <a:spLocks noChangeShapeType="1"/>
            </p:cNvSpPr>
            <p:nvPr/>
          </p:nvSpPr>
          <p:spPr bwMode="auto">
            <a:xfrm>
              <a:off x="1700" y="1369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51" name="Rectangle 123"/>
            <p:cNvSpPr>
              <a:spLocks noChangeArrowheads="1"/>
            </p:cNvSpPr>
            <p:nvPr/>
          </p:nvSpPr>
          <p:spPr bwMode="auto">
            <a:xfrm>
              <a:off x="1484" y="1153"/>
              <a:ext cx="466" cy="20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52" name="Line 124"/>
            <p:cNvSpPr>
              <a:spLocks noChangeShapeType="1"/>
            </p:cNvSpPr>
            <p:nvPr/>
          </p:nvSpPr>
          <p:spPr bwMode="auto">
            <a:xfrm>
              <a:off x="1952" y="1245"/>
              <a:ext cx="2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53" name="Line 125"/>
            <p:cNvSpPr>
              <a:spLocks noChangeShapeType="1"/>
            </p:cNvSpPr>
            <p:nvPr/>
          </p:nvSpPr>
          <p:spPr bwMode="auto">
            <a:xfrm>
              <a:off x="3185" y="1582"/>
              <a:ext cx="8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54" name="Line 126"/>
            <p:cNvSpPr>
              <a:spLocks noChangeShapeType="1"/>
            </p:cNvSpPr>
            <p:nvPr/>
          </p:nvSpPr>
          <p:spPr bwMode="auto">
            <a:xfrm>
              <a:off x="3694" y="1357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55" name="Rectangle 127"/>
            <p:cNvSpPr>
              <a:spLocks noChangeArrowheads="1"/>
            </p:cNvSpPr>
            <p:nvPr/>
          </p:nvSpPr>
          <p:spPr bwMode="auto">
            <a:xfrm>
              <a:off x="3478" y="1141"/>
              <a:ext cx="466" cy="20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56" name="Line 128"/>
            <p:cNvSpPr>
              <a:spLocks noChangeShapeType="1"/>
            </p:cNvSpPr>
            <p:nvPr/>
          </p:nvSpPr>
          <p:spPr bwMode="auto">
            <a:xfrm flipH="1" flipV="1">
              <a:off x="3938" y="1574"/>
              <a:ext cx="0" cy="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57" name="Line 129"/>
            <p:cNvSpPr>
              <a:spLocks noChangeShapeType="1"/>
            </p:cNvSpPr>
            <p:nvPr/>
          </p:nvSpPr>
          <p:spPr bwMode="auto">
            <a:xfrm flipH="1">
              <a:off x="3161" y="1236"/>
              <a:ext cx="3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4658" name="Group 130"/>
            <p:cNvGrpSpPr>
              <a:grpSpLocks/>
            </p:cNvGrpSpPr>
            <p:nvPr/>
          </p:nvGrpSpPr>
          <p:grpSpPr bwMode="auto">
            <a:xfrm>
              <a:off x="2037" y="978"/>
              <a:ext cx="1246" cy="562"/>
              <a:chOff x="1641" y="1356"/>
              <a:chExt cx="2508" cy="1569"/>
            </a:xfrm>
          </p:grpSpPr>
          <p:sp>
            <p:nvSpPr>
              <p:cNvPr id="534659" name="Oval 131"/>
              <p:cNvSpPr>
                <a:spLocks noChangeArrowheads="1"/>
              </p:cNvSpPr>
              <p:nvPr/>
            </p:nvSpPr>
            <p:spPr bwMode="auto">
              <a:xfrm rot="20700000">
                <a:off x="2741" y="2587"/>
                <a:ext cx="406" cy="33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60" name="Oval 132"/>
              <p:cNvSpPr>
                <a:spLocks noChangeArrowheads="1"/>
              </p:cNvSpPr>
              <p:nvPr/>
            </p:nvSpPr>
            <p:spPr bwMode="auto">
              <a:xfrm rot="20700000">
                <a:off x="2422" y="1356"/>
                <a:ext cx="410" cy="33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61" name="Oval 133"/>
              <p:cNvSpPr>
                <a:spLocks noChangeArrowheads="1"/>
              </p:cNvSpPr>
              <p:nvPr/>
            </p:nvSpPr>
            <p:spPr bwMode="auto">
              <a:xfrm rot="20700000">
                <a:off x="1876" y="1592"/>
                <a:ext cx="248" cy="20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62" name="Oval 134"/>
              <p:cNvSpPr>
                <a:spLocks noChangeArrowheads="1"/>
              </p:cNvSpPr>
              <p:nvPr/>
            </p:nvSpPr>
            <p:spPr bwMode="auto">
              <a:xfrm rot="20700000">
                <a:off x="1922" y="2414"/>
                <a:ext cx="247" cy="19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63" name="Oval 135"/>
              <p:cNvSpPr>
                <a:spLocks noChangeArrowheads="1"/>
              </p:cNvSpPr>
              <p:nvPr/>
            </p:nvSpPr>
            <p:spPr bwMode="auto">
              <a:xfrm rot="20700000">
                <a:off x="1696" y="2115"/>
                <a:ext cx="407" cy="32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64" name="Oval 136"/>
              <p:cNvSpPr>
                <a:spLocks noChangeArrowheads="1"/>
              </p:cNvSpPr>
              <p:nvPr/>
            </p:nvSpPr>
            <p:spPr bwMode="auto">
              <a:xfrm rot="20700000">
                <a:off x="2108" y="1442"/>
                <a:ext cx="409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65" name="Oval 137"/>
              <p:cNvSpPr>
                <a:spLocks noChangeArrowheads="1"/>
              </p:cNvSpPr>
              <p:nvPr/>
            </p:nvSpPr>
            <p:spPr bwMode="auto">
              <a:xfrm rot="20700000">
                <a:off x="3737" y="2238"/>
                <a:ext cx="412" cy="337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66" name="Oval 138"/>
              <p:cNvSpPr>
                <a:spLocks noChangeArrowheads="1"/>
              </p:cNvSpPr>
              <p:nvPr/>
            </p:nvSpPr>
            <p:spPr bwMode="auto">
              <a:xfrm rot="20700000">
                <a:off x="3440" y="2389"/>
                <a:ext cx="412" cy="343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4667" name="Group 139"/>
              <p:cNvGrpSpPr>
                <a:grpSpLocks/>
              </p:cNvGrpSpPr>
              <p:nvPr/>
            </p:nvGrpSpPr>
            <p:grpSpPr bwMode="auto">
              <a:xfrm>
                <a:off x="1641" y="1395"/>
                <a:ext cx="2461" cy="1457"/>
                <a:chOff x="1641" y="1395"/>
                <a:chExt cx="2461" cy="1457"/>
              </a:xfrm>
            </p:grpSpPr>
            <p:sp>
              <p:nvSpPr>
                <p:cNvPr id="534668" name="Oval 140"/>
                <p:cNvSpPr>
                  <a:spLocks noChangeArrowheads="1"/>
                </p:cNvSpPr>
                <p:nvPr/>
              </p:nvSpPr>
              <p:spPr bwMode="auto">
                <a:xfrm rot="20700000">
                  <a:off x="1641" y="1736"/>
                  <a:ext cx="733" cy="611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34669" name="Group 141"/>
                <p:cNvGrpSpPr>
                  <a:grpSpLocks/>
                </p:cNvGrpSpPr>
                <p:nvPr/>
              </p:nvGrpSpPr>
              <p:grpSpPr bwMode="auto">
                <a:xfrm>
                  <a:off x="1907" y="1711"/>
                  <a:ext cx="1433" cy="1141"/>
                  <a:chOff x="1907" y="1711"/>
                  <a:chExt cx="1433" cy="1141"/>
                </a:xfrm>
              </p:grpSpPr>
              <p:sp>
                <p:nvSpPr>
                  <p:cNvPr id="534670" name="Oval 142"/>
                  <p:cNvSpPr>
                    <a:spLocks noChangeArrowheads="1"/>
                  </p:cNvSpPr>
                  <p:nvPr/>
                </p:nvSpPr>
                <p:spPr bwMode="auto">
                  <a:xfrm rot="20700000">
                    <a:off x="1964" y="1711"/>
                    <a:ext cx="1376" cy="1141"/>
                  </a:xfrm>
                  <a:prstGeom prst="ellipse">
                    <a:avLst/>
                  </a:prstGeom>
                  <a:solidFill>
                    <a:srgbClr val="00FF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4671" name="Freeform 143"/>
                  <p:cNvSpPr>
                    <a:spLocks/>
                  </p:cNvSpPr>
                  <p:nvPr/>
                </p:nvSpPr>
                <p:spPr bwMode="auto">
                  <a:xfrm>
                    <a:off x="1907" y="1991"/>
                    <a:ext cx="213" cy="323"/>
                  </a:xfrm>
                  <a:custGeom>
                    <a:avLst/>
                    <a:gdLst>
                      <a:gd name="T0" fmla="*/ 164 w 213"/>
                      <a:gd name="T1" fmla="*/ 0 h 323"/>
                      <a:gd name="T2" fmla="*/ 0 w 213"/>
                      <a:gd name="T3" fmla="*/ 316 h 323"/>
                      <a:gd name="T4" fmla="*/ 121 w 213"/>
                      <a:gd name="T5" fmla="*/ 322 h 323"/>
                      <a:gd name="T6" fmla="*/ 212 w 213"/>
                      <a:gd name="T7" fmla="*/ 13 h 323"/>
                      <a:gd name="T8" fmla="*/ 164 w 213"/>
                      <a:gd name="T9" fmla="*/ 0 h 3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323">
                        <a:moveTo>
                          <a:pt x="164" y="0"/>
                        </a:moveTo>
                        <a:lnTo>
                          <a:pt x="0" y="316"/>
                        </a:lnTo>
                        <a:lnTo>
                          <a:pt x="121" y="322"/>
                        </a:lnTo>
                        <a:lnTo>
                          <a:pt x="212" y="13"/>
                        </a:lnTo>
                        <a:lnTo>
                          <a:pt x="164" y="0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4672" name="Oval 144"/>
                <p:cNvSpPr>
                  <a:spLocks noChangeArrowheads="1"/>
                </p:cNvSpPr>
                <p:nvPr/>
              </p:nvSpPr>
              <p:spPr bwMode="auto">
                <a:xfrm rot="20700000">
                  <a:off x="2467" y="1705"/>
                  <a:ext cx="1377" cy="1142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3" name="Oval 145"/>
                <p:cNvSpPr>
                  <a:spLocks noChangeArrowheads="1"/>
                </p:cNvSpPr>
                <p:nvPr/>
              </p:nvSpPr>
              <p:spPr bwMode="auto">
                <a:xfrm rot="20700000">
                  <a:off x="3609" y="1705"/>
                  <a:ext cx="493" cy="40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4" name="Oval 146"/>
                <p:cNvSpPr>
                  <a:spLocks noChangeArrowheads="1"/>
                </p:cNvSpPr>
                <p:nvPr/>
              </p:nvSpPr>
              <p:spPr bwMode="auto">
                <a:xfrm rot="20700000">
                  <a:off x="3595" y="2355"/>
                  <a:ext cx="327" cy="276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5" name="Oval 147"/>
                <p:cNvSpPr>
                  <a:spLocks noChangeArrowheads="1"/>
                </p:cNvSpPr>
                <p:nvPr/>
              </p:nvSpPr>
              <p:spPr bwMode="auto">
                <a:xfrm rot="20700000">
                  <a:off x="3412" y="1647"/>
                  <a:ext cx="328" cy="266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6" name="Oval 148"/>
                <p:cNvSpPr>
                  <a:spLocks noChangeArrowheads="1"/>
                </p:cNvSpPr>
                <p:nvPr/>
              </p:nvSpPr>
              <p:spPr bwMode="auto">
                <a:xfrm rot="20700000">
                  <a:off x="3600" y="1991"/>
                  <a:ext cx="495" cy="404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7" name="Oval 149"/>
                <p:cNvSpPr>
                  <a:spLocks noChangeArrowheads="1"/>
                </p:cNvSpPr>
                <p:nvPr/>
              </p:nvSpPr>
              <p:spPr bwMode="auto">
                <a:xfrm rot="20700000">
                  <a:off x="1998" y="1500"/>
                  <a:ext cx="735" cy="607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8" name="Oval 150"/>
                <p:cNvSpPr>
                  <a:spLocks noChangeArrowheads="1"/>
                </p:cNvSpPr>
                <p:nvPr/>
              </p:nvSpPr>
              <p:spPr bwMode="auto">
                <a:xfrm rot="20700000">
                  <a:off x="2734" y="1436"/>
                  <a:ext cx="735" cy="607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9" name="Oval 151"/>
                <p:cNvSpPr>
                  <a:spLocks noChangeArrowheads="1"/>
                </p:cNvSpPr>
                <p:nvPr/>
              </p:nvSpPr>
              <p:spPr bwMode="auto">
                <a:xfrm rot="20700000">
                  <a:off x="2386" y="1395"/>
                  <a:ext cx="736" cy="607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80" name="Oval 152"/>
                <p:cNvSpPr>
                  <a:spLocks noChangeArrowheads="1"/>
                </p:cNvSpPr>
                <p:nvPr/>
              </p:nvSpPr>
              <p:spPr bwMode="auto">
                <a:xfrm rot="20700000">
                  <a:off x="2338" y="2169"/>
                  <a:ext cx="730" cy="608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81" name="Freeform 153"/>
                <p:cNvSpPr>
                  <a:spLocks/>
                </p:cNvSpPr>
                <p:nvPr/>
              </p:nvSpPr>
              <p:spPr bwMode="auto">
                <a:xfrm>
                  <a:off x="2085" y="1513"/>
                  <a:ext cx="1827" cy="1241"/>
                </a:xfrm>
                <a:custGeom>
                  <a:avLst/>
                  <a:gdLst>
                    <a:gd name="T0" fmla="*/ 300 w 1827"/>
                    <a:gd name="T1" fmla="*/ 77 h 1241"/>
                    <a:gd name="T2" fmla="*/ 656 w 1827"/>
                    <a:gd name="T3" fmla="*/ 143 h 1241"/>
                    <a:gd name="T4" fmla="*/ 1026 w 1827"/>
                    <a:gd name="T5" fmla="*/ 0 h 1241"/>
                    <a:gd name="T6" fmla="*/ 1348 w 1827"/>
                    <a:gd name="T7" fmla="*/ 231 h 1241"/>
                    <a:gd name="T8" fmla="*/ 1418 w 1827"/>
                    <a:gd name="T9" fmla="*/ 234 h 1241"/>
                    <a:gd name="T10" fmla="*/ 1614 w 1827"/>
                    <a:gd name="T11" fmla="*/ 282 h 1241"/>
                    <a:gd name="T12" fmla="*/ 1678 w 1827"/>
                    <a:gd name="T13" fmla="*/ 345 h 1241"/>
                    <a:gd name="T14" fmla="*/ 1826 w 1827"/>
                    <a:gd name="T15" fmla="*/ 455 h 1241"/>
                    <a:gd name="T16" fmla="*/ 1817 w 1827"/>
                    <a:gd name="T17" fmla="*/ 502 h 1241"/>
                    <a:gd name="T18" fmla="*/ 1657 w 1827"/>
                    <a:gd name="T19" fmla="*/ 981 h 1241"/>
                    <a:gd name="T20" fmla="*/ 1485 w 1827"/>
                    <a:gd name="T21" fmla="*/ 1083 h 1241"/>
                    <a:gd name="T22" fmla="*/ 868 w 1827"/>
                    <a:gd name="T23" fmla="*/ 1205 h 1241"/>
                    <a:gd name="T24" fmla="*/ 807 w 1827"/>
                    <a:gd name="T25" fmla="*/ 1152 h 1241"/>
                    <a:gd name="T26" fmla="*/ 388 w 1827"/>
                    <a:gd name="T27" fmla="*/ 1189 h 1241"/>
                    <a:gd name="T28" fmla="*/ 321 w 1827"/>
                    <a:gd name="T29" fmla="*/ 1240 h 1241"/>
                    <a:gd name="T30" fmla="*/ 0 w 1827"/>
                    <a:gd name="T31" fmla="*/ 612 h 1241"/>
                    <a:gd name="T32" fmla="*/ 300 w 1827"/>
                    <a:gd name="T33" fmla="*/ 77 h 1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27" h="1241">
                      <a:moveTo>
                        <a:pt x="300" y="77"/>
                      </a:moveTo>
                      <a:lnTo>
                        <a:pt x="656" y="143"/>
                      </a:lnTo>
                      <a:lnTo>
                        <a:pt x="1026" y="0"/>
                      </a:lnTo>
                      <a:lnTo>
                        <a:pt x="1348" y="231"/>
                      </a:lnTo>
                      <a:lnTo>
                        <a:pt x="1418" y="234"/>
                      </a:lnTo>
                      <a:lnTo>
                        <a:pt x="1614" y="282"/>
                      </a:lnTo>
                      <a:lnTo>
                        <a:pt x="1678" y="345"/>
                      </a:lnTo>
                      <a:lnTo>
                        <a:pt x="1826" y="455"/>
                      </a:lnTo>
                      <a:lnTo>
                        <a:pt x="1817" y="502"/>
                      </a:lnTo>
                      <a:lnTo>
                        <a:pt x="1657" y="981"/>
                      </a:lnTo>
                      <a:lnTo>
                        <a:pt x="1485" y="1083"/>
                      </a:lnTo>
                      <a:lnTo>
                        <a:pt x="868" y="1205"/>
                      </a:lnTo>
                      <a:lnTo>
                        <a:pt x="807" y="1152"/>
                      </a:lnTo>
                      <a:lnTo>
                        <a:pt x="388" y="1189"/>
                      </a:lnTo>
                      <a:lnTo>
                        <a:pt x="321" y="1240"/>
                      </a:lnTo>
                      <a:lnTo>
                        <a:pt x="0" y="612"/>
                      </a:lnTo>
                      <a:lnTo>
                        <a:pt x="300" y="77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34682" name="Freeform 154"/>
            <p:cNvSpPr>
              <a:spLocks/>
            </p:cNvSpPr>
            <p:nvPr/>
          </p:nvSpPr>
          <p:spPr bwMode="auto">
            <a:xfrm>
              <a:off x="851" y="1129"/>
              <a:ext cx="4012" cy="1970"/>
            </a:xfrm>
            <a:custGeom>
              <a:avLst/>
              <a:gdLst>
                <a:gd name="T0" fmla="*/ 0 w 4012"/>
                <a:gd name="T1" fmla="*/ 1621 h 1970"/>
                <a:gd name="T2" fmla="*/ 403 w 4012"/>
                <a:gd name="T3" fmla="*/ 1048 h 1970"/>
                <a:gd name="T4" fmla="*/ 967 w 4012"/>
                <a:gd name="T5" fmla="*/ 179 h 1970"/>
                <a:gd name="T6" fmla="*/ 2857 w 4012"/>
                <a:gd name="T7" fmla="*/ 152 h 1970"/>
                <a:gd name="T8" fmla="*/ 3179 w 4012"/>
                <a:gd name="T9" fmla="*/ 1092 h 1970"/>
                <a:gd name="T10" fmla="*/ 4012 w 4012"/>
                <a:gd name="T11" fmla="*/ 197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2" h="1970">
                  <a:moveTo>
                    <a:pt x="0" y="1621"/>
                  </a:moveTo>
                  <a:cubicBezTo>
                    <a:pt x="121" y="1454"/>
                    <a:pt x="242" y="1288"/>
                    <a:pt x="403" y="1048"/>
                  </a:cubicBezTo>
                  <a:cubicBezTo>
                    <a:pt x="564" y="808"/>
                    <a:pt x="558" y="328"/>
                    <a:pt x="967" y="179"/>
                  </a:cubicBezTo>
                  <a:cubicBezTo>
                    <a:pt x="1376" y="30"/>
                    <a:pt x="2488" y="0"/>
                    <a:pt x="2857" y="152"/>
                  </a:cubicBezTo>
                  <a:cubicBezTo>
                    <a:pt x="3226" y="304"/>
                    <a:pt x="2987" y="789"/>
                    <a:pt x="3179" y="1092"/>
                  </a:cubicBezTo>
                  <a:cubicBezTo>
                    <a:pt x="3371" y="1395"/>
                    <a:pt x="3691" y="1682"/>
                    <a:pt x="4012" y="1970"/>
                  </a:cubicBezTo>
                </a:path>
              </a:pathLst>
            </a:custGeom>
            <a:noFill/>
            <a:ln w="635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83" name="Text Box 155"/>
            <p:cNvSpPr txBox="1">
              <a:spLocks noChangeArrowheads="1"/>
            </p:cNvSpPr>
            <p:nvPr/>
          </p:nvSpPr>
          <p:spPr bwMode="auto">
            <a:xfrm>
              <a:off x="4800" y="3537"/>
              <a:ext cx="6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i="0">
                  <a:solidFill>
                    <a:schemeClr val="tx1"/>
                  </a:solidFill>
                </a:rPr>
                <a:t>server</a:t>
              </a:r>
            </a:p>
          </p:txBody>
        </p:sp>
        <p:sp>
          <p:nvSpPr>
            <p:cNvPr id="534684" name="Text Box 156"/>
            <p:cNvSpPr txBox="1">
              <a:spLocks noChangeArrowheads="1"/>
            </p:cNvSpPr>
            <p:nvPr/>
          </p:nvSpPr>
          <p:spPr bwMode="auto">
            <a:xfrm>
              <a:off x="579" y="3061"/>
              <a:ext cx="5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i="0">
                  <a:solidFill>
                    <a:schemeClr val="tx1"/>
                  </a:solidFill>
                </a:rPr>
                <a:t>host</a:t>
              </a:r>
            </a:p>
          </p:txBody>
        </p:sp>
        <p:sp>
          <p:nvSpPr>
            <p:cNvPr id="534685" name="Text Box 157"/>
            <p:cNvSpPr txBox="1">
              <a:spLocks noChangeArrowheads="1"/>
            </p:cNvSpPr>
            <p:nvPr/>
          </p:nvSpPr>
          <p:spPr bwMode="auto">
            <a:xfrm>
              <a:off x="1833" y="2666"/>
              <a:ext cx="6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i="0">
                  <a:solidFill>
                    <a:schemeClr val="tx1"/>
                  </a:solidFill>
                </a:rPr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IPSEC</a:t>
            </a:r>
            <a:endParaRPr lang="en-US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IPSEC = IP (Internet Protocol) Security</a:t>
            </a:r>
          </a:p>
          <a:p>
            <a:pPr lvl="1"/>
            <a:r>
              <a:rPr lang="en-US" smtClean="0"/>
              <a:t>Suite of protocols that provide encryption, integrity and authentication services for IP packets</a:t>
            </a:r>
          </a:p>
          <a:p>
            <a:pPr lvl="1"/>
            <a:r>
              <a:rPr lang="en-US" smtClean="0"/>
              <a:t>Mandatory-to-implement for IPv6, optional (but available) for IPv4</a:t>
            </a:r>
          </a:p>
          <a:p>
            <a:r>
              <a:rPr lang="en-US" smtClean="0"/>
              <a:t>Consists of two main components:</a:t>
            </a:r>
          </a:p>
          <a:p>
            <a:pPr lvl="1"/>
            <a:r>
              <a:rPr lang="en-US" smtClean="0"/>
              <a:t>IPSEC key management</a:t>
            </a:r>
          </a:p>
          <a:p>
            <a:pPr lvl="1"/>
            <a:r>
              <a:rPr lang="en-US" smtClean="0"/>
              <a:t>IPSEC protection protocols</a:t>
            </a:r>
          </a:p>
          <a:p>
            <a:pPr lvl="2"/>
            <a:r>
              <a:rPr lang="en-US" smtClean="0"/>
              <a:t>Encryption &amp; auth of IP packets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2349-73DE-44B6-8FD1-F2B6E932137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IPSEC Key Management</a:t>
            </a:r>
            <a:endParaRPr lang="en-US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Establishes a Security Association (SA) for a session</a:t>
            </a:r>
          </a:p>
          <a:p>
            <a:pPr lvl="1"/>
            <a:r>
              <a:rPr lang="en-US" smtClean="0"/>
              <a:t>Think “shared secret key” for each pair of communicating parties</a:t>
            </a:r>
          </a:p>
          <a:p>
            <a:pPr lvl="1"/>
            <a:r>
              <a:rPr lang="en-US" smtClean="0"/>
              <a:t>SA used to provide authentication and confidentiality services for that session</a:t>
            </a:r>
          </a:p>
          <a:p>
            <a:pPr lvl="1"/>
            <a:r>
              <a:rPr lang="en-US" smtClean="0"/>
              <a:t>SA is referenced via a security parameter index (SPI) in each IP datagram header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C498-2DE4-411B-9253-38BFC83E1B7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9437-B7A1-43ED-A635-3EF48C8A09EE}" type="slidenum">
              <a:rPr lang="en-US"/>
              <a:pPr/>
              <a:t>54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IPSEC Architecture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38200" y="1687513"/>
            <a:ext cx="1739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90800" y="1687513"/>
            <a:ext cx="12827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886200" y="1687513"/>
            <a:ext cx="2882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392613" y="1660525"/>
            <a:ext cx="755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882900" y="1660525"/>
            <a:ext cx="622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270000" y="1660525"/>
            <a:ext cx="1003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 Hdr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581400" y="2894013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3581400" y="3122613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581400" y="3351213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581400" y="3579813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581400" y="3808413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581400" y="4037013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581400" y="4251325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3581400" y="4479925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581400" y="4708525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3581400" y="4937125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3581400" y="5165725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3581400" y="5394325"/>
            <a:ext cx="9144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149" name="AutoShape 21"/>
          <p:cNvCxnSpPr>
            <a:cxnSpLocks noChangeShapeType="1"/>
            <a:stCxn id="48135" idx="2"/>
            <a:endCxn id="48143" idx="1"/>
          </p:cNvCxnSpPr>
          <p:nvPr/>
        </p:nvCxnSpPr>
        <p:spPr bwMode="auto">
          <a:xfrm rot="16200000" flipH="1">
            <a:off x="2262187" y="3046413"/>
            <a:ext cx="2251075" cy="3873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50" name="AutoShape 22"/>
          <p:cNvSpPr>
            <a:spLocks/>
          </p:cNvSpPr>
          <p:nvPr/>
        </p:nvSpPr>
        <p:spPr bwMode="auto">
          <a:xfrm rot="-5400000">
            <a:off x="5105400" y="1127125"/>
            <a:ext cx="533400" cy="2819400"/>
          </a:xfrm>
          <a:prstGeom prst="leftBrace">
            <a:avLst>
              <a:gd name="adj1" fmla="val 4404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151" name="AutoShape 23"/>
          <p:cNvCxnSpPr>
            <a:cxnSpLocks noChangeShapeType="1"/>
            <a:stCxn id="48143" idx="3"/>
            <a:endCxn id="48150" idx="1"/>
          </p:cNvCxnSpPr>
          <p:nvPr/>
        </p:nvCxnSpPr>
        <p:spPr bwMode="auto">
          <a:xfrm flipV="1">
            <a:off x="4495800" y="2822575"/>
            <a:ext cx="876300" cy="15430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828800" y="5775325"/>
            <a:ext cx="462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0">
                <a:solidFill>
                  <a:schemeClr val="tx1"/>
                </a:solidFill>
                <a:latin typeface="Arial" charset="0"/>
              </a:rPr>
              <a:t>Security information maintained by host</a:t>
            </a:r>
          </a:p>
        </p:txBody>
      </p:sp>
    </p:spTree>
    <p:extLst>
      <p:ext uri="{BB962C8B-B14F-4D97-AF65-F5344CB8AC3E}">
        <p14:creationId xmlns:p14="http://schemas.microsoft.com/office/powerpoint/2010/main" val="13190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IPSEC Protection Protocols</a:t>
            </a:r>
            <a:endParaRPr lang="en-US" altLang="en-US"/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Authentication Header (AH)</a:t>
            </a:r>
          </a:p>
          <a:p>
            <a:pPr lvl="1"/>
            <a:r>
              <a:rPr lang="en-US" altLang="en-US" smtClean="0"/>
              <a:t>Authenticates payload data</a:t>
            </a:r>
          </a:p>
          <a:p>
            <a:pPr lvl="1"/>
            <a:r>
              <a:rPr lang="en-US" altLang="en-US" smtClean="0"/>
              <a:t>Authenticates network header</a:t>
            </a:r>
          </a:p>
          <a:p>
            <a:pPr lvl="1"/>
            <a:r>
              <a:rPr lang="en-US" altLang="en-US" smtClean="0"/>
              <a:t>Gives anti-replay protection</a:t>
            </a:r>
          </a:p>
          <a:p>
            <a:r>
              <a:rPr lang="en-US" altLang="en-US" smtClean="0"/>
              <a:t>Encapsulated Security Payload (ESP)</a:t>
            </a:r>
          </a:p>
          <a:p>
            <a:pPr lvl="1"/>
            <a:r>
              <a:rPr lang="en-US" altLang="en-US" smtClean="0"/>
              <a:t>Encrypts payload data</a:t>
            </a:r>
          </a:p>
          <a:p>
            <a:pPr lvl="1"/>
            <a:r>
              <a:rPr lang="en-US" altLang="en-US" smtClean="0"/>
              <a:t>Authenticates payload data</a:t>
            </a:r>
          </a:p>
          <a:p>
            <a:pPr lvl="1"/>
            <a:r>
              <a:rPr lang="en-US" altLang="en-US" smtClean="0"/>
              <a:t>Gives anti-replay protection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EAAE-B953-42BF-83F3-CC050AAA092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IPSEC Modes of Operation</a:t>
            </a:r>
            <a:endParaRPr lang="en-US" alt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Tunnel Mode</a:t>
            </a:r>
          </a:p>
          <a:p>
            <a:pPr lvl="1"/>
            <a:r>
              <a:rPr lang="en-US" altLang="en-US" smtClean="0"/>
              <a:t>Encapsulates the entire IP packet within IPSC protection</a:t>
            </a:r>
          </a:p>
          <a:p>
            <a:pPr lvl="1"/>
            <a:r>
              <a:rPr lang="en-US" altLang="en-US" smtClean="0"/>
              <a:t>Tunnels can be created between several different node types</a:t>
            </a:r>
          </a:p>
          <a:p>
            <a:pPr lvl="2"/>
            <a:r>
              <a:rPr lang="en-US" altLang="en-US" smtClean="0"/>
              <a:t>Gateway to gateway</a:t>
            </a:r>
          </a:p>
          <a:p>
            <a:pPr lvl="2"/>
            <a:r>
              <a:rPr lang="en-US" altLang="en-US" smtClean="0"/>
              <a:t>Host to gateway</a:t>
            </a:r>
          </a:p>
          <a:p>
            <a:pPr lvl="2"/>
            <a:r>
              <a:rPr lang="en-US" altLang="en-US" smtClean="0"/>
              <a:t>Host to host</a:t>
            </a:r>
          </a:p>
          <a:p>
            <a:r>
              <a:rPr lang="en-US" altLang="en-US" smtClean="0"/>
              <a:t>Transport Mode</a:t>
            </a:r>
          </a:p>
          <a:p>
            <a:pPr lvl="1"/>
            <a:r>
              <a:rPr lang="en-US" altLang="en-US" smtClean="0"/>
              <a:t>Encapsulates only the transport layer information within IPSEC protection</a:t>
            </a:r>
          </a:p>
          <a:p>
            <a:pPr lvl="1"/>
            <a:r>
              <a:rPr lang="en-US" altLang="en-US" smtClean="0"/>
              <a:t>Can only be created between host nodes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C77-57A0-4653-B89B-0A00A6E64BB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C45C-541D-406F-A169-31EC8F8D402B}" type="slidenum">
              <a:rPr lang="en-US"/>
              <a:pPr/>
              <a:t>57</a:t>
            </a:fld>
            <a:endParaRPr lang="en-US"/>
          </a:p>
        </p:txBody>
      </p:sp>
      <p:sp>
        <p:nvSpPr>
          <p:cNvPr id="602126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31213" cy="119062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IPsec Scenario 1</a:t>
            </a:r>
            <a:br>
              <a:rPr lang="en-US" sz="4000" dirty="0"/>
            </a:br>
            <a:r>
              <a:rPr lang="en-US" sz="4000" dirty="0"/>
              <a:t>Firewall to Firewall</a:t>
            </a:r>
          </a:p>
        </p:txBody>
      </p:sp>
      <p:sp>
        <p:nvSpPr>
          <p:cNvPr id="60212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415338" cy="968375"/>
          </a:xfrm>
        </p:spPr>
        <p:txBody>
          <a:bodyPr/>
          <a:lstStyle/>
          <a:p>
            <a:r>
              <a:rPr lang="en-US" dirty="0"/>
              <a:t>Corporate network connected through Internet</a:t>
            </a:r>
          </a:p>
        </p:txBody>
      </p:sp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1981200" y="5029200"/>
            <a:ext cx="1524000" cy="835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IPSEC </a:t>
            </a:r>
            <a:r>
              <a:rPr lang="en-US" sz="2400" i="0" dirty="0">
                <a:solidFill>
                  <a:schemeClr val="tx1"/>
                </a:solidFill>
              </a:rPr>
              <a:t>endpoint</a:t>
            </a:r>
          </a:p>
        </p:txBody>
      </p:sp>
      <p:sp>
        <p:nvSpPr>
          <p:cNvPr id="602117" name="Rectangle 5"/>
          <p:cNvSpPr>
            <a:spLocks noChangeArrowheads="1"/>
          </p:cNvSpPr>
          <p:nvPr/>
        </p:nvSpPr>
        <p:spPr bwMode="auto">
          <a:xfrm>
            <a:off x="5486400" y="5029200"/>
            <a:ext cx="1524000" cy="835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IPSEC </a:t>
            </a:r>
            <a:r>
              <a:rPr lang="en-US" sz="2400" i="0" dirty="0">
                <a:solidFill>
                  <a:schemeClr val="tx1"/>
                </a:solidFill>
              </a:rPr>
              <a:t>endpoint</a:t>
            </a:r>
          </a:p>
        </p:txBody>
      </p:sp>
      <p:sp>
        <p:nvSpPr>
          <p:cNvPr id="602118" name="Rectangle 6"/>
          <p:cNvSpPr>
            <a:spLocks noChangeArrowheads="1"/>
          </p:cNvSpPr>
          <p:nvPr/>
        </p:nvSpPr>
        <p:spPr bwMode="auto">
          <a:xfrm>
            <a:off x="3817938" y="4981575"/>
            <a:ext cx="14620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0">
                <a:solidFill>
                  <a:schemeClr val="tx1"/>
                </a:solidFill>
              </a:rPr>
              <a:t>Untrusted </a:t>
            </a:r>
          </a:p>
          <a:p>
            <a:pPr>
              <a:spcBef>
                <a:spcPct val="0"/>
              </a:spcBef>
            </a:pPr>
            <a:r>
              <a:rPr lang="en-US" sz="2400" i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602119" name="Line 7"/>
          <p:cNvSpPr>
            <a:spLocks noChangeShapeType="1"/>
          </p:cNvSpPr>
          <p:nvPr/>
        </p:nvSpPr>
        <p:spPr bwMode="auto">
          <a:xfrm>
            <a:off x="3505200" y="5410200"/>
            <a:ext cx="1981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20" name="Rectangle 8"/>
          <p:cNvSpPr>
            <a:spLocks noChangeArrowheads="1"/>
          </p:cNvSpPr>
          <p:nvPr/>
        </p:nvSpPr>
        <p:spPr bwMode="auto">
          <a:xfrm>
            <a:off x="762000" y="4038600"/>
            <a:ext cx="133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0">
                <a:solidFill>
                  <a:schemeClr val="tx1"/>
                </a:solidFill>
              </a:rPr>
              <a:t>Protected</a:t>
            </a:r>
          </a:p>
          <a:p>
            <a:pPr>
              <a:spcBef>
                <a:spcPct val="0"/>
              </a:spcBef>
            </a:pPr>
            <a:r>
              <a:rPr lang="en-US" sz="2400" i="0">
                <a:solidFill>
                  <a:schemeClr val="tx1"/>
                </a:solidFill>
              </a:rPr>
              <a:t>Subnet</a:t>
            </a:r>
          </a:p>
        </p:txBody>
      </p:sp>
      <p:sp>
        <p:nvSpPr>
          <p:cNvPr id="602121" name="Rectangle 9"/>
          <p:cNvSpPr>
            <a:spLocks noChangeArrowheads="1"/>
          </p:cNvSpPr>
          <p:nvPr/>
        </p:nvSpPr>
        <p:spPr bwMode="auto">
          <a:xfrm>
            <a:off x="6705600" y="4038600"/>
            <a:ext cx="133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0">
                <a:solidFill>
                  <a:schemeClr val="tx1"/>
                </a:solidFill>
              </a:rPr>
              <a:t>Protected</a:t>
            </a:r>
          </a:p>
          <a:p>
            <a:pPr>
              <a:spcBef>
                <a:spcPct val="0"/>
              </a:spcBef>
            </a:pPr>
            <a:r>
              <a:rPr lang="en-US" sz="2400" i="0">
                <a:solidFill>
                  <a:schemeClr val="tx1"/>
                </a:solidFill>
              </a:rPr>
              <a:t>Subnet</a:t>
            </a:r>
          </a:p>
        </p:txBody>
      </p:sp>
      <p:sp>
        <p:nvSpPr>
          <p:cNvPr id="602122" name="Rectangle 10"/>
          <p:cNvSpPr>
            <a:spLocks noChangeArrowheads="1"/>
          </p:cNvSpPr>
          <p:nvPr/>
        </p:nvSpPr>
        <p:spPr bwMode="auto">
          <a:xfrm>
            <a:off x="838200" y="2895600"/>
            <a:ext cx="1905000" cy="835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2400" i="0">
                <a:solidFill>
                  <a:schemeClr val="tx1"/>
                </a:solidFill>
              </a:rPr>
              <a:t>Unmodified Endnode</a:t>
            </a:r>
          </a:p>
        </p:txBody>
      </p:sp>
      <p:sp>
        <p:nvSpPr>
          <p:cNvPr id="602123" name="Rectangle 11"/>
          <p:cNvSpPr>
            <a:spLocks noChangeArrowheads="1"/>
          </p:cNvSpPr>
          <p:nvPr/>
        </p:nvSpPr>
        <p:spPr bwMode="auto">
          <a:xfrm>
            <a:off x="6096000" y="2895600"/>
            <a:ext cx="1828800" cy="835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2400" i="0" dirty="0">
                <a:solidFill>
                  <a:schemeClr val="tx1"/>
                </a:solidFill>
              </a:rPr>
              <a:t>Unmodified </a:t>
            </a:r>
            <a:r>
              <a:rPr lang="en-US" sz="2400" i="0" dirty="0" err="1">
                <a:solidFill>
                  <a:schemeClr val="tx1"/>
                </a:solidFill>
              </a:rPr>
              <a:t>Endnode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602124" name="Line 12"/>
          <p:cNvSpPr>
            <a:spLocks noChangeShapeType="1"/>
          </p:cNvSpPr>
          <p:nvPr/>
        </p:nvSpPr>
        <p:spPr bwMode="auto">
          <a:xfrm>
            <a:off x="1676400" y="3733800"/>
            <a:ext cx="990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25" name="Line 13"/>
          <p:cNvSpPr>
            <a:spLocks noChangeShapeType="1"/>
          </p:cNvSpPr>
          <p:nvPr/>
        </p:nvSpPr>
        <p:spPr bwMode="auto">
          <a:xfrm flipH="1">
            <a:off x="6172200" y="3733800"/>
            <a:ext cx="838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28" name="Text Box 16"/>
          <p:cNvSpPr txBox="1">
            <a:spLocks noChangeArrowheads="1"/>
          </p:cNvSpPr>
          <p:nvPr/>
        </p:nvSpPr>
        <p:spPr bwMode="auto">
          <a:xfrm>
            <a:off x="3657600" y="59436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Tunnel Mode</a:t>
            </a:r>
          </a:p>
        </p:txBody>
      </p:sp>
    </p:spTree>
    <p:extLst>
      <p:ext uri="{BB962C8B-B14F-4D97-AF65-F5344CB8AC3E}">
        <p14:creationId xmlns:p14="http://schemas.microsoft.com/office/powerpoint/2010/main" val="41402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1717-E117-4312-91FA-A1A6A391B98C}" type="slidenum">
              <a:rPr lang="en-US"/>
              <a:pPr/>
              <a:t>58</a:t>
            </a:fld>
            <a:endParaRPr lang="en-US"/>
          </a:p>
        </p:txBody>
      </p:sp>
      <p:sp>
        <p:nvSpPr>
          <p:cNvPr id="604171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739775"/>
            <a:ext cx="8431213" cy="1190625"/>
          </a:xfrm>
        </p:spPr>
        <p:txBody>
          <a:bodyPr>
            <a:normAutofit fontScale="90000"/>
          </a:bodyPr>
          <a:lstStyle/>
          <a:p>
            <a:r>
              <a:rPr lang="en-US" sz="4000"/>
              <a:t>IPsec Scenario 2</a:t>
            </a:r>
            <a:br>
              <a:rPr lang="en-US" sz="4000"/>
            </a:br>
            <a:r>
              <a:rPr lang="en-US" sz="4000"/>
              <a:t>Endnode to Firewall</a:t>
            </a:r>
          </a:p>
        </p:txBody>
      </p:sp>
      <p:sp>
        <p:nvSpPr>
          <p:cNvPr id="6041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1927225"/>
            <a:ext cx="8415338" cy="968375"/>
          </a:xfrm>
        </p:spPr>
        <p:txBody>
          <a:bodyPr/>
          <a:lstStyle/>
          <a:p>
            <a:r>
              <a:rPr lang="en-US" dirty="0"/>
              <a:t>Mobile node connects home through Internet</a:t>
            </a:r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5486400" y="5029200"/>
            <a:ext cx="1524000" cy="835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IPSEC</a:t>
            </a:r>
          </a:p>
          <a:p>
            <a:r>
              <a:rPr lang="en-US" sz="2400" i="0" dirty="0" smtClean="0">
                <a:solidFill>
                  <a:schemeClr val="tx1"/>
                </a:solidFill>
              </a:rPr>
              <a:t>endpoint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604165" name="Rectangle 5"/>
          <p:cNvSpPr>
            <a:spLocks noChangeArrowheads="1"/>
          </p:cNvSpPr>
          <p:nvPr/>
        </p:nvSpPr>
        <p:spPr bwMode="auto">
          <a:xfrm>
            <a:off x="2514600" y="46482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0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604166" name="Line 6"/>
          <p:cNvSpPr>
            <a:spLocks noChangeShapeType="1"/>
          </p:cNvSpPr>
          <p:nvPr/>
        </p:nvSpPr>
        <p:spPr bwMode="auto">
          <a:xfrm>
            <a:off x="1905000" y="4114800"/>
            <a:ext cx="3581400" cy="1295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67" name="Rectangle 7"/>
          <p:cNvSpPr>
            <a:spLocks noChangeArrowheads="1"/>
          </p:cNvSpPr>
          <p:nvPr/>
        </p:nvSpPr>
        <p:spPr bwMode="auto">
          <a:xfrm>
            <a:off x="6629400" y="4038600"/>
            <a:ext cx="16764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0" dirty="0">
                <a:solidFill>
                  <a:schemeClr val="tx1"/>
                </a:solidFill>
              </a:rPr>
              <a:t>Protected</a:t>
            </a:r>
          </a:p>
          <a:p>
            <a:pPr>
              <a:spcBef>
                <a:spcPct val="0"/>
              </a:spcBef>
            </a:pPr>
            <a:r>
              <a:rPr lang="en-US" sz="2400" i="0" dirty="0">
                <a:solidFill>
                  <a:schemeClr val="tx1"/>
                </a:solidFill>
              </a:rPr>
              <a:t>Subnet</a:t>
            </a:r>
          </a:p>
        </p:txBody>
      </p:sp>
      <p:sp>
        <p:nvSpPr>
          <p:cNvPr id="604168" name="Rectangle 8"/>
          <p:cNvSpPr>
            <a:spLocks noChangeArrowheads="1"/>
          </p:cNvSpPr>
          <p:nvPr/>
        </p:nvSpPr>
        <p:spPr bwMode="auto">
          <a:xfrm>
            <a:off x="838200" y="2895600"/>
            <a:ext cx="2133600" cy="1200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400" i="0" dirty="0" err="1">
                <a:solidFill>
                  <a:schemeClr val="tx1"/>
                </a:solidFill>
              </a:rPr>
              <a:t>Endnode</a:t>
            </a:r>
            <a:r>
              <a:rPr lang="en-US" sz="2400" i="0" dirty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w/IPSEC </a:t>
            </a:r>
            <a:r>
              <a:rPr lang="en-US" sz="2400" i="0" dirty="0">
                <a:solidFill>
                  <a:schemeClr val="tx1"/>
                </a:solidFill>
              </a:rPr>
              <a:t>in network stack</a:t>
            </a:r>
          </a:p>
        </p:txBody>
      </p:sp>
      <p:sp>
        <p:nvSpPr>
          <p:cNvPr id="604169" name="Rectangle 9"/>
          <p:cNvSpPr>
            <a:spLocks noChangeArrowheads="1"/>
          </p:cNvSpPr>
          <p:nvPr/>
        </p:nvSpPr>
        <p:spPr bwMode="auto">
          <a:xfrm>
            <a:off x="6096000" y="2895600"/>
            <a:ext cx="1828800" cy="835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2400" i="0" dirty="0">
                <a:solidFill>
                  <a:schemeClr val="tx1"/>
                </a:solidFill>
              </a:rPr>
              <a:t>Unmodified </a:t>
            </a:r>
            <a:r>
              <a:rPr lang="en-US" sz="2400" i="0" dirty="0" err="1">
                <a:solidFill>
                  <a:schemeClr val="tx1"/>
                </a:solidFill>
              </a:rPr>
              <a:t>Endnode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604170" name="Line 10"/>
          <p:cNvSpPr>
            <a:spLocks noChangeShapeType="1"/>
          </p:cNvSpPr>
          <p:nvPr/>
        </p:nvSpPr>
        <p:spPr bwMode="auto">
          <a:xfrm flipH="1">
            <a:off x="6172200" y="3733800"/>
            <a:ext cx="8382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73" name="Text Box 13"/>
          <p:cNvSpPr txBox="1">
            <a:spLocks noChangeArrowheads="1"/>
          </p:cNvSpPr>
          <p:nvPr/>
        </p:nvSpPr>
        <p:spPr bwMode="auto">
          <a:xfrm>
            <a:off x="2438400" y="51816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Tunnel Mode</a:t>
            </a:r>
          </a:p>
        </p:txBody>
      </p:sp>
    </p:spTree>
    <p:extLst>
      <p:ext uri="{BB962C8B-B14F-4D97-AF65-F5344CB8AC3E}">
        <p14:creationId xmlns:p14="http://schemas.microsoft.com/office/powerpoint/2010/main" val="34124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9CA19-971B-4889-BD61-ECF3BBCC8D33}" type="slidenum">
              <a:rPr lang="en-US"/>
              <a:pPr/>
              <a:t>59</a:t>
            </a:fld>
            <a:endParaRPr lang="en-US"/>
          </a:p>
        </p:txBody>
      </p:sp>
      <p:sp>
        <p:nvSpPr>
          <p:cNvPr id="60621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39775"/>
            <a:ext cx="8431213" cy="1190625"/>
          </a:xfrm>
        </p:spPr>
        <p:txBody>
          <a:bodyPr>
            <a:normAutofit fontScale="90000"/>
          </a:bodyPr>
          <a:lstStyle/>
          <a:p>
            <a:r>
              <a:rPr lang="en-US" sz="4000"/>
              <a:t>IPsec Scenario 3</a:t>
            </a:r>
            <a:br>
              <a:rPr lang="en-US" sz="4000"/>
            </a:br>
            <a:r>
              <a:rPr lang="en-US" sz="4000"/>
              <a:t>End to End</a:t>
            </a:r>
          </a:p>
        </p:txBody>
      </p:sp>
      <p:sp>
        <p:nvSpPr>
          <p:cNvPr id="6062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927225"/>
            <a:ext cx="8415338" cy="968375"/>
          </a:xfrm>
        </p:spPr>
        <p:txBody>
          <a:bodyPr/>
          <a:lstStyle/>
          <a:p>
            <a:r>
              <a:rPr lang="en-US"/>
              <a:t>Two nodes don’t need to trust the network</a:t>
            </a:r>
          </a:p>
        </p:txBody>
      </p:sp>
      <p:sp>
        <p:nvSpPr>
          <p:cNvPr id="606212" name="Rectangle 4"/>
          <p:cNvSpPr>
            <a:spLocks noChangeArrowheads="1"/>
          </p:cNvSpPr>
          <p:nvPr/>
        </p:nvSpPr>
        <p:spPr bwMode="auto">
          <a:xfrm>
            <a:off x="533400" y="3264111"/>
            <a:ext cx="2590800" cy="83163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2400" i="0" dirty="0" err="1">
                <a:solidFill>
                  <a:schemeClr val="tx1"/>
                </a:solidFill>
              </a:rPr>
              <a:t>Endnode</a:t>
            </a:r>
            <a:r>
              <a:rPr lang="en-US" sz="2400" i="0" dirty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w/IPSEC </a:t>
            </a:r>
            <a:r>
              <a:rPr lang="en-US" sz="2400" i="0" dirty="0">
                <a:solidFill>
                  <a:schemeClr val="tx1"/>
                </a:solidFill>
              </a:rPr>
              <a:t>in network stack</a:t>
            </a:r>
          </a:p>
        </p:txBody>
      </p:sp>
      <p:sp>
        <p:nvSpPr>
          <p:cNvPr id="606213" name="Rectangle 5"/>
          <p:cNvSpPr>
            <a:spLocks noChangeArrowheads="1"/>
          </p:cNvSpPr>
          <p:nvPr/>
        </p:nvSpPr>
        <p:spPr bwMode="auto">
          <a:xfrm>
            <a:off x="5791200" y="3254922"/>
            <a:ext cx="2590800" cy="83163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2400" i="0" dirty="0" err="1">
                <a:solidFill>
                  <a:schemeClr val="tx1"/>
                </a:solidFill>
              </a:rPr>
              <a:t>Endnode</a:t>
            </a:r>
            <a:r>
              <a:rPr lang="en-US" sz="2400" i="0" dirty="0">
                <a:solidFill>
                  <a:schemeClr val="tx1"/>
                </a:solidFill>
              </a:rPr>
              <a:t> </a:t>
            </a:r>
            <a:r>
              <a:rPr lang="en-US" sz="2400" i="0" dirty="0" smtClean="0">
                <a:solidFill>
                  <a:schemeClr val="tx1"/>
                </a:solidFill>
              </a:rPr>
              <a:t>w/IPSEC </a:t>
            </a:r>
            <a:r>
              <a:rPr lang="en-US" sz="2400" i="0" dirty="0">
                <a:solidFill>
                  <a:schemeClr val="tx1"/>
                </a:solidFill>
              </a:rPr>
              <a:t>in </a:t>
            </a:r>
            <a:r>
              <a:rPr lang="en-US" sz="2400" i="0" dirty="0" smtClean="0">
                <a:solidFill>
                  <a:schemeClr val="tx1"/>
                </a:solidFill>
              </a:rPr>
              <a:t>network </a:t>
            </a:r>
            <a:r>
              <a:rPr lang="en-US" sz="2400" dirty="0" smtClean="0"/>
              <a:t>stack</a:t>
            </a:r>
            <a:endParaRPr lang="en-US" sz="2400" i="0" dirty="0">
              <a:solidFill>
                <a:schemeClr val="tx1"/>
              </a:solidFill>
            </a:endParaRPr>
          </a:p>
        </p:txBody>
      </p:sp>
      <p:sp>
        <p:nvSpPr>
          <p:cNvPr id="606214" name="Line 6"/>
          <p:cNvSpPr>
            <a:spLocks noChangeShapeType="1"/>
          </p:cNvSpPr>
          <p:nvPr/>
        </p:nvSpPr>
        <p:spPr bwMode="auto">
          <a:xfrm flipV="1">
            <a:off x="1676400" y="4114800"/>
            <a:ext cx="0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5" name="Line 7"/>
          <p:cNvSpPr>
            <a:spLocks noChangeShapeType="1"/>
          </p:cNvSpPr>
          <p:nvPr/>
        </p:nvSpPr>
        <p:spPr bwMode="auto">
          <a:xfrm flipV="1">
            <a:off x="7086600" y="4114800"/>
            <a:ext cx="0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6" name="Line 8"/>
          <p:cNvSpPr>
            <a:spLocks noChangeShapeType="1"/>
          </p:cNvSpPr>
          <p:nvPr/>
        </p:nvSpPr>
        <p:spPr bwMode="auto">
          <a:xfrm>
            <a:off x="1676400" y="4953000"/>
            <a:ext cx="5410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7" name="Rectangle 9"/>
          <p:cNvSpPr>
            <a:spLocks noChangeArrowheads="1"/>
          </p:cNvSpPr>
          <p:nvPr/>
        </p:nvSpPr>
        <p:spPr bwMode="auto">
          <a:xfrm>
            <a:off x="2667000" y="4419600"/>
            <a:ext cx="357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0">
                <a:solidFill>
                  <a:schemeClr val="tx1"/>
                </a:solidFill>
              </a:rPr>
              <a:t>internal or external network</a:t>
            </a:r>
          </a:p>
        </p:txBody>
      </p:sp>
      <p:sp>
        <p:nvSpPr>
          <p:cNvPr id="606220" name="Text Box 12"/>
          <p:cNvSpPr txBox="1">
            <a:spLocks noChangeArrowheads="1"/>
          </p:cNvSpPr>
          <p:nvPr/>
        </p:nvSpPr>
        <p:spPr bwMode="auto">
          <a:xfrm>
            <a:off x="3429000" y="51054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Transport Mode</a:t>
            </a:r>
          </a:p>
        </p:txBody>
      </p:sp>
    </p:spTree>
    <p:extLst>
      <p:ext uri="{BB962C8B-B14F-4D97-AF65-F5344CB8AC3E}">
        <p14:creationId xmlns:p14="http://schemas.microsoft.com/office/powerpoint/2010/main" val="36835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 lecture: Christian </a:t>
            </a:r>
            <a:r>
              <a:rPr lang="en-US" dirty="0" smtClean="0"/>
              <a:t>Rechberger, KU Leuven</a:t>
            </a:r>
          </a:p>
          <a:p>
            <a:pPr lvl="1"/>
            <a:r>
              <a:rPr lang="en-US" i="1" dirty="0" smtClean="0"/>
              <a:t>Towards SHA-3</a:t>
            </a:r>
            <a:endParaRPr lang="en-US" i="1" dirty="0"/>
          </a:p>
          <a:p>
            <a:r>
              <a:rPr lang="en-US" dirty="0" smtClean="0"/>
              <a:t>Message-based protocols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S/MIME</a:t>
            </a:r>
          </a:p>
          <a:p>
            <a:pPr lvl="1"/>
            <a:r>
              <a:rPr lang="en-US" dirty="0" smtClean="0"/>
              <a:t>XMLDSIG &amp; XMLENC</a:t>
            </a:r>
          </a:p>
          <a:p>
            <a:r>
              <a:rPr lang="en-US" dirty="0" smtClean="0"/>
              <a:t>IPsec (depending on time)</a:t>
            </a:r>
          </a:p>
          <a:p>
            <a:r>
              <a:rPr lang="en-US" dirty="0" smtClean="0"/>
              <a:t>Design </a:t>
            </a:r>
            <a:r>
              <a:rPr lang="en-US" dirty="0" err="1" smtClean="0"/>
              <a:t>Charrette</a:t>
            </a:r>
            <a:r>
              <a:rPr lang="en-US" dirty="0" smtClean="0"/>
              <a:t> Part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Authentication Header (AH)</a:t>
            </a: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Authentication is applied to the entire packet, with the mutable fields in the IP header zeroed out</a:t>
            </a:r>
          </a:p>
          <a:p>
            <a:r>
              <a:rPr lang="en-US" altLang="en-US" smtClean="0"/>
              <a:t>If both ESP and AH are applied to a packet, AH follows ESP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9FCF3-AF38-4A1C-BE9B-F5C0457E823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98F0B-6B35-4881-80EE-0AD218A99373}" type="slidenum">
              <a:rPr lang="en-US"/>
              <a:pPr/>
              <a:t>61</a:t>
            </a:fld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612900" y="2390775"/>
            <a:ext cx="1739900" cy="4445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Orig IP Hdr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365500" y="2390775"/>
            <a:ext cx="1282700" cy="4445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TCP Hdr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197350" y="3595687"/>
            <a:ext cx="12827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TCP Hdr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914400"/>
            <a:ext cx="8613775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en-US" sz="4000" dirty="0"/>
              <a:t>IPSEC Authentication Header (AH)</a:t>
            </a:r>
            <a:br>
              <a:rPr lang="en-US" altLang="en-US" sz="4000" dirty="0"/>
            </a:br>
            <a:r>
              <a:rPr lang="en-US" altLang="en-US" sz="4000" dirty="0"/>
              <a:t>in Transport Mode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660900" y="2390775"/>
            <a:ext cx="2882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Data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5492750" y="3595687"/>
            <a:ext cx="2882900" cy="4445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Data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2667000" y="3592512"/>
            <a:ext cx="1524000" cy="457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sz="1800" b="1" i="0">
                <a:solidFill>
                  <a:schemeClr val="tx1"/>
                </a:solidFill>
                <a:latin typeface="Arial" charset="0"/>
              </a:rPr>
              <a:t>AH Hdr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955675" y="3595687"/>
            <a:ext cx="1739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latin typeface="Arial" charset="0"/>
              </a:rPr>
              <a:t>Orig IP Hdr</a:t>
            </a:r>
            <a:endParaRPr lang="en-US" sz="1800" b="1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511175" y="5472112"/>
            <a:ext cx="1354138" cy="466725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latin typeface="Arial" charset="0"/>
              </a:rPr>
              <a:t>Next Hdr</a:t>
            </a: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1862138" y="5472112"/>
            <a:ext cx="1733550" cy="466725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latin typeface="Arial" charset="0"/>
              </a:rPr>
              <a:t>Payload Len</a:t>
            </a:r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 flipH="1">
            <a:off x="617538" y="4154487"/>
            <a:ext cx="2028825" cy="12350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Line 25"/>
          <p:cNvSpPr>
            <a:spLocks noChangeShapeType="1"/>
          </p:cNvSpPr>
          <p:nvPr/>
        </p:nvSpPr>
        <p:spPr bwMode="auto">
          <a:xfrm>
            <a:off x="4246563" y="4141787"/>
            <a:ext cx="4573587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1673225" y="4451350"/>
            <a:ext cx="663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Integrity hash coverage (except for mutable fields in IP hdr)</a:t>
            </a:r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939800" y="4329112"/>
            <a:ext cx="744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5257800" y="6080125"/>
            <a:ext cx="169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i="0">
                <a:solidFill>
                  <a:schemeClr val="tx1"/>
                </a:solidFill>
                <a:latin typeface="Arial" charset="0"/>
              </a:rPr>
              <a:t>24 bytes total</a:t>
            </a:r>
          </a:p>
        </p:txBody>
      </p:sp>
      <p:sp>
        <p:nvSpPr>
          <p:cNvPr id="60446" name="Text Box 30"/>
          <p:cNvSpPr txBox="1">
            <a:spLocks noChangeArrowheads="1"/>
          </p:cNvSpPr>
          <p:nvPr/>
        </p:nvSpPr>
        <p:spPr bwMode="auto">
          <a:xfrm>
            <a:off x="1420813" y="6056312"/>
            <a:ext cx="290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i="0">
                <a:solidFill>
                  <a:schemeClr val="tx1"/>
                </a:solidFill>
                <a:latin typeface="Arial" charset="0"/>
              </a:rPr>
              <a:t>AH is IP protocol 51</a:t>
            </a:r>
          </a:p>
        </p:txBody>
      </p:sp>
      <p:sp>
        <p:nvSpPr>
          <p:cNvPr id="60447" name="Line 31"/>
          <p:cNvSpPr>
            <a:spLocks noChangeShapeType="1"/>
          </p:cNvSpPr>
          <p:nvPr/>
        </p:nvSpPr>
        <p:spPr bwMode="auto">
          <a:xfrm flipH="1">
            <a:off x="2728913" y="2871787"/>
            <a:ext cx="627062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Line 32"/>
          <p:cNvSpPr>
            <a:spLocks noChangeShapeType="1"/>
          </p:cNvSpPr>
          <p:nvPr/>
        </p:nvSpPr>
        <p:spPr bwMode="auto">
          <a:xfrm>
            <a:off x="3397250" y="2914650"/>
            <a:ext cx="768350" cy="639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2957513" y="3114675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0">
                <a:solidFill>
                  <a:schemeClr val="tx1"/>
                </a:solidFill>
              </a:rPr>
              <a:t>Insert</a:t>
            </a:r>
          </a:p>
        </p:txBody>
      </p:sp>
      <p:sp>
        <p:nvSpPr>
          <p:cNvPr id="60450" name="Rectangle 34"/>
          <p:cNvSpPr>
            <a:spLocks noChangeArrowheads="1"/>
          </p:cNvSpPr>
          <p:nvPr/>
        </p:nvSpPr>
        <p:spPr bwMode="auto">
          <a:xfrm>
            <a:off x="3589338" y="5473700"/>
            <a:ext cx="754062" cy="466725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latin typeface="Arial" charset="0"/>
              </a:rPr>
              <a:t>Rsrv</a:t>
            </a:r>
          </a:p>
        </p:txBody>
      </p:sp>
      <p:sp>
        <p:nvSpPr>
          <p:cNvPr id="60451" name="Rectangle 35"/>
          <p:cNvSpPr>
            <a:spLocks noChangeArrowheads="1"/>
          </p:cNvSpPr>
          <p:nvPr/>
        </p:nvSpPr>
        <p:spPr bwMode="auto">
          <a:xfrm>
            <a:off x="4343400" y="5473700"/>
            <a:ext cx="2133600" cy="466725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latin typeface="Arial" charset="0"/>
              </a:rPr>
              <a:t>SecParamIndex</a:t>
            </a:r>
          </a:p>
        </p:txBody>
      </p:sp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6477000" y="5473700"/>
            <a:ext cx="754063" cy="466725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latin typeface="Arial" charset="0"/>
              </a:rPr>
              <a:t>Seq#</a:t>
            </a:r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7231063" y="5473700"/>
            <a:ext cx="1600200" cy="466725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latin typeface="Arial" charset="0"/>
              </a:rPr>
              <a:t>Keyed Hash</a:t>
            </a:r>
          </a:p>
        </p:txBody>
      </p:sp>
    </p:spTree>
    <p:extLst>
      <p:ext uri="{BB962C8B-B14F-4D97-AF65-F5344CB8AC3E}">
        <p14:creationId xmlns:p14="http://schemas.microsoft.com/office/powerpoint/2010/main" val="35732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5CE1-57CF-46EE-BF24-D20A6446E90A}" type="slidenum">
              <a:rPr lang="en-US"/>
              <a:pPr/>
              <a:t>62</a:t>
            </a:fld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355975" y="2008188"/>
            <a:ext cx="12827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328988" y="1981200"/>
            <a:ext cx="1290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TCP Hdr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346075" y="3533775"/>
            <a:ext cx="14478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 Hdr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040063" y="3544888"/>
            <a:ext cx="1739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4792663" y="3544888"/>
            <a:ext cx="12827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6088063" y="3544888"/>
            <a:ext cx="2882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6594475" y="3517900"/>
            <a:ext cx="755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4765675" y="3517900"/>
            <a:ext cx="1290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TCP Hdr</a:t>
            </a:r>
          </a:p>
        </p:txBody>
      </p:sp>
      <p:sp>
        <p:nvSpPr>
          <p:cNvPr id="61465" name="Rectangle 25"/>
          <p:cNvSpPr>
            <a:spLocks noChangeArrowheads="1"/>
          </p:cNvSpPr>
          <p:nvPr/>
        </p:nvSpPr>
        <p:spPr bwMode="auto">
          <a:xfrm>
            <a:off x="3013075" y="3517900"/>
            <a:ext cx="1638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 IP Hdr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0645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IPSEC AH in Tunnel Mode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603375" y="2008188"/>
            <a:ext cx="1739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4651375" y="2008188"/>
            <a:ext cx="2882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157788" y="1981200"/>
            <a:ext cx="755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1576388" y="1981200"/>
            <a:ext cx="1638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 IP Hdr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824038" y="4405313"/>
            <a:ext cx="687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Integrity hash coverage (except for mutable new IP hdr fields)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33375" y="4295775"/>
            <a:ext cx="8640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2784475" y="3533775"/>
            <a:ext cx="2286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400" i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1717675" y="3533775"/>
            <a:ext cx="1354138" cy="4667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AH Hdr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533400" y="3581400"/>
            <a:ext cx="838200" cy="1447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 flipH="1">
            <a:off x="533400" y="3581400"/>
            <a:ext cx="838200" cy="1447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1593850" y="2471738"/>
            <a:ext cx="1447800" cy="1012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7537450" y="2482850"/>
            <a:ext cx="1382713" cy="1050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604838" y="5338763"/>
            <a:ext cx="4365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i="0">
                <a:solidFill>
                  <a:schemeClr val="tx1"/>
                </a:solidFill>
                <a:latin typeface="Arial" charset="0"/>
              </a:rPr>
              <a:t>New IP header with source &amp; destination IP address</a:t>
            </a:r>
          </a:p>
        </p:txBody>
      </p:sp>
      <p:sp>
        <p:nvSpPr>
          <p:cNvPr id="61467" name="AutoShape 27"/>
          <p:cNvSpPr>
            <a:spLocks/>
          </p:cNvSpPr>
          <p:nvPr/>
        </p:nvSpPr>
        <p:spPr bwMode="auto">
          <a:xfrm rot="16204929">
            <a:off x="436563" y="3971925"/>
            <a:ext cx="1149350" cy="1358900"/>
          </a:xfrm>
          <a:prstGeom prst="leftBrace">
            <a:avLst>
              <a:gd name="adj1" fmla="val 9853"/>
              <a:gd name="adj2" fmla="val 46495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Encapsulated Security Payload (ESP)</a:t>
            </a:r>
            <a:endParaRPr lang="en-US" alt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en-US" altLang="en-US" dirty="0" smtClean="0"/>
              <a:t>Must encrypt and/or authenticate in each packet</a:t>
            </a:r>
          </a:p>
          <a:p>
            <a:r>
              <a:rPr lang="en-US" altLang="en-US" dirty="0" smtClean="0"/>
              <a:t>Encryption occurs before authentication</a:t>
            </a:r>
          </a:p>
          <a:p>
            <a:r>
              <a:rPr lang="en-US" altLang="en-US" dirty="0" smtClean="0"/>
              <a:t>Authentication is applied to data in the IPSEC header as well as the data contained as payload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898-D170-4217-84C5-A69C708A819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E157-DFE4-454F-9D07-02AB7464FDAE}" type="slidenum">
              <a:rPr lang="en-US"/>
              <a:pPr/>
              <a:t>64</a:t>
            </a:fld>
            <a:endParaRPr lang="en-US"/>
          </a:p>
        </p:txBody>
      </p:sp>
      <p:sp>
        <p:nvSpPr>
          <p:cNvPr id="63498" name="Rectangle 10" descr="Wide upward diagonal"/>
          <p:cNvSpPr>
            <a:spLocks noChangeArrowheads="1"/>
          </p:cNvSpPr>
          <p:nvPr/>
        </p:nvSpPr>
        <p:spPr bwMode="auto">
          <a:xfrm>
            <a:off x="4725987" y="3403600"/>
            <a:ext cx="1227138" cy="461963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276225" y="3400425"/>
            <a:ext cx="1652588" cy="4556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 descr="Wide upward diagonal"/>
          <p:cNvSpPr>
            <a:spLocks noChangeArrowheads="1"/>
          </p:cNvSpPr>
          <p:nvPr/>
        </p:nvSpPr>
        <p:spPr bwMode="auto">
          <a:xfrm>
            <a:off x="3429000" y="3400425"/>
            <a:ext cx="1303338" cy="46672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TCP </a:t>
            </a:r>
            <a:r>
              <a:rPr lang="en-US" altLang="en-US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Hdr</a:t>
            </a:r>
            <a:endParaRPr lang="en-US" altLang="en-US" sz="24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50825" y="3373438"/>
            <a:ext cx="1638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 IP Hdr</a:t>
            </a:r>
          </a:p>
        </p:txBody>
      </p:sp>
      <p:sp>
        <p:nvSpPr>
          <p:cNvPr id="63505" name="Rectangle 17" descr="Wide upward diagonal"/>
          <p:cNvSpPr>
            <a:spLocks noChangeArrowheads="1"/>
          </p:cNvSpPr>
          <p:nvPr/>
        </p:nvSpPr>
        <p:spPr bwMode="auto">
          <a:xfrm>
            <a:off x="5957888" y="3402013"/>
            <a:ext cx="1622425" cy="46672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 Trailer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962525" y="3382963"/>
            <a:ext cx="755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98900" y="2359025"/>
            <a:ext cx="12827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871913" y="2332038"/>
            <a:ext cx="1290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TCP Hdr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51535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en-US" sz="4000" dirty="0"/>
              <a:t>IPSEC ESP in Transport Mode</a:t>
            </a:r>
            <a:endParaRPr lang="en-US" altLang="en-US" sz="6000" dirty="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194300" y="2359025"/>
            <a:ext cx="182245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700713" y="2332038"/>
            <a:ext cx="755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146300" y="2359025"/>
            <a:ext cx="1739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119313" y="2332038"/>
            <a:ext cx="1638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 IP Hdr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930400" y="3400425"/>
            <a:ext cx="1498600" cy="4591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 Hdr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7539038" y="3400425"/>
            <a:ext cx="12954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7539038" y="3400425"/>
            <a:ext cx="1404937" cy="4667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 Auth</a:t>
            </a:r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>
            <a:off x="3225800" y="4037013"/>
            <a:ext cx="4252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3946525" y="4033838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Usually encrypted</a:t>
            </a:r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 flipV="1">
            <a:off x="1984375" y="4541838"/>
            <a:ext cx="5483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4141788" y="4586288"/>
            <a:ext cx="274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integrity hash coverage</a:t>
            </a:r>
          </a:p>
        </p:txBody>
      </p:sp>
      <p:sp>
        <p:nvSpPr>
          <p:cNvPr id="63513" name="Line 25"/>
          <p:cNvSpPr>
            <a:spLocks noChangeShapeType="1"/>
          </p:cNvSpPr>
          <p:nvPr/>
        </p:nvSpPr>
        <p:spPr bwMode="auto">
          <a:xfrm flipH="1">
            <a:off x="1933575" y="2809875"/>
            <a:ext cx="1933575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Line 26"/>
          <p:cNvSpPr>
            <a:spLocks noChangeShapeType="1"/>
          </p:cNvSpPr>
          <p:nvPr/>
        </p:nvSpPr>
        <p:spPr bwMode="auto">
          <a:xfrm flipH="1">
            <a:off x="3213100" y="2822575"/>
            <a:ext cx="668338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 flipH="1">
            <a:off x="5970588" y="2809875"/>
            <a:ext cx="1052512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7051675" y="2809875"/>
            <a:ext cx="1862138" cy="541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2651125" y="2900363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0">
                <a:solidFill>
                  <a:schemeClr val="tx1"/>
                </a:solidFill>
              </a:rPr>
              <a:t>Insert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6530975" y="2903538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0">
                <a:solidFill>
                  <a:schemeClr val="tx1"/>
                </a:solidFill>
              </a:rPr>
              <a:t>Append</a:t>
            </a:r>
          </a:p>
        </p:txBody>
      </p:sp>
    </p:spTree>
    <p:extLst>
      <p:ext uri="{BB962C8B-B14F-4D97-AF65-F5344CB8AC3E}">
        <p14:creationId xmlns:p14="http://schemas.microsoft.com/office/powerpoint/2010/main" val="1798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B5C6-CF4C-4E0A-81E0-99CF21201291}" type="slidenum">
              <a:rPr lang="en-US"/>
              <a:pPr/>
              <a:t>65</a:t>
            </a:fld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98900" y="1627188"/>
            <a:ext cx="12827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146300" y="1627188"/>
            <a:ext cx="1739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871913" y="1600200"/>
            <a:ext cx="1290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TCP Hdr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2119313" y="1600200"/>
            <a:ext cx="1638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 IP Hdr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515350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en-US" sz="4000" dirty="0"/>
              <a:t>IPSEC ESP in Transport Mode</a:t>
            </a:r>
            <a:endParaRPr lang="en-US" altLang="en-US" sz="6000" dirty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194300" y="1627188"/>
            <a:ext cx="182245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700713" y="1600200"/>
            <a:ext cx="755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</a:p>
        </p:txBody>
      </p:sp>
      <p:sp>
        <p:nvSpPr>
          <p:cNvPr id="64522" name="Rectangle 10" descr="Wide upward diagonal"/>
          <p:cNvSpPr>
            <a:spLocks noChangeArrowheads="1"/>
          </p:cNvSpPr>
          <p:nvPr/>
        </p:nvSpPr>
        <p:spPr bwMode="auto">
          <a:xfrm>
            <a:off x="4456113" y="2671763"/>
            <a:ext cx="1497012" cy="46196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4962525" y="2651125"/>
            <a:ext cx="755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</a:p>
        </p:txBody>
      </p:sp>
      <p:sp>
        <p:nvSpPr>
          <p:cNvPr id="64524" name="Rectangle 12" descr="Wide upward diagonal"/>
          <p:cNvSpPr>
            <a:spLocks noChangeArrowheads="1"/>
          </p:cNvSpPr>
          <p:nvPr/>
        </p:nvSpPr>
        <p:spPr bwMode="auto">
          <a:xfrm>
            <a:off x="3178175" y="2668588"/>
            <a:ext cx="1303338" cy="46672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TCP Hdr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1707356" y="2668588"/>
            <a:ext cx="1486694" cy="4591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 </a:t>
            </a:r>
            <a:r>
              <a:rPr lang="en-US" altLang="en-US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Hdr</a:t>
            </a:r>
            <a:endParaRPr lang="en-US" altLang="en-US" sz="24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276225" y="2668588"/>
            <a:ext cx="1431131" cy="45561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Orig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IP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Hdr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29" name="Rectangle 17" descr="Wide upward diagonal"/>
          <p:cNvSpPr>
            <a:spLocks noChangeArrowheads="1"/>
          </p:cNvSpPr>
          <p:nvPr/>
        </p:nvSpPr>
        <p:spPr bwMode="auto">
          <a:xfrm>
            <a:off x="5957888" y="2670175"/>
            <a:ext cx="1622425" cy="46672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 Trailer</a:t>
            </a:r>
          </a:p>
        </p:txBody>
      </p: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7539038" y="2668588"/>
            <a:ext cx="1404937" cy="466725"/>
            <a:chOff x="1824" y="1488"/>
            <a:chExt cx="885" cy="294"/>
          </a:xfrm>
        </p:grpSpPr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1824" y="1488"/>
              <a:ext cx="816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1824" y="1488"/>
              <a:ext cx="885" cy="29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2400" i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ESP Auth</a:t>
              </a:r>
            </a:p>
          </p:txBody>
        </p:sp>
      </p:grp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3225800" y="3305175"/>
            <a:ext cx="4252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3946525" y="33020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Usually encrypted</a:t>
            </a: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1984375" y="3810000"/>
            <a:ext cx="5483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141788" y="385445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integrity hash coverage</a:t>
            </a:r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484188" y="4794250"/>
            <a:ext cx="2446337" cy="4667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SecParamIndex</a:t>
            </a:r>
          </a:p>
        </p:txBody>
      </p:sp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2884488" y="5492750"/>
            <a:ext cx="1954212" cy="4667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Padding    </a:t>
            </a:r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 flipH="1">
            <a:off x="501650" y="3163888"/>
            <a:ext cx="1436688" cy="15843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3190875" y="3181350"/>
            <a:ext cx="1773238" cy="162083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 flipH="1">
            <a:off x="2900363" y="3159125"/>
            <a:ext cx="3060700" cy="2322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7513638" y="3181350"/>
            <a:ext cx="6985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 flipH="1">
            <a:off x="7199313" y="3163888"/>
            <a:ext cx="349250" cy="16097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 flipH="1">
            <a:off x="8851900" y="3178175"/>
            <a:ext cx="103188" cy="16192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840288" y="5492750"/>
            <a:ext cx="1512887" cy="4667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PadLength</a:t>
            </a: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6351588" y="5492750"/>
            <a:ext cx="1260475" cy="4667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NextHdr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2698750" y="4794250"/>
            <a:ext cx="981074" cy="4667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Seq#</a:t>
            </a: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7188200" y="4806950"/>
            <a:ext cx="1692275" cy="4667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Keyed Hash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520700" y="5562600"/>
            <a:ext cx="205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i="0">
                <a:solidFill>
                  <a:schemeClr val="tx1"/>
                </a:solidFill>
                <a:latin typeface="Arial" charset="0"/>
              </a:rPr>
              <a:t>22-36 bytes total</a:t>
            </a: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3679824" y="4794250"/>
            <a:ext cx="1836739" cy="4591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InitVector</a:t>
            </a:r>
          </a:p>
        </p:txBody>
      </p:sp>
      <p:sp>
        <p:nvSpPr>
          <p:cNvPr id="64551" name="Line 39"/>
          <p:cNvSpPr>
            <a:spLocks noChangeShapeType="1"/>
          </p:cNvSpPr>
          <p:nvPr/>
        </p:nvSpPr>
        <p:spPr bwMode="auto">
          <a:xfrm flipH="1">
            <a:off x="1933575" y="2078038"/>
            <a:ext cx="1933575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2" name="Line 40"/>
          <p:cNvSpPr>
            <a:spLocks noChangeShapeType="1"/>
          </p:cNvSpPr>
          <p:nvPr/>
        </p:nvSpPr>
        <p:spPr bwMode="auto">
          <a:xfrm flipH="1">
            <a:off x="3213100" y="2090738"/>
            <a:ext cx="668338" cy="52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3" name="Line 41"/>
          <p:cNvSpPr>
            <a:spLocks noChangeShapeType="1"/>
          </p:cNvSpPr>
          <p:nvPr/>
        </p:nvSpPr>
        <p:spPr bwMode="auto">
          <a:xfrm flipH="1">
            <a:off x="5970588" y="2078038"/>
            <a:ext cx="1052512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4" name="Line 42"/>
          <p:cNvSpPr>
            <a:spLocks noChangeShapeType="1"/>
          </p:cNvSpPr>
          <p:nvPr/>
        </p:nvSpPr>
        <p:spPr bwMode="auto">
          <a:xfrm>
            <a:off x="7051675" y="2078038"/>
            <a:ext cx="1862138" cy="541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5" name="Text Box 43"/>
          <p:cNvSpPr txBox="1">
            <a:spLocks noChangeArrowheads="1"/>
          </p:cNvSpPr>
          <p:nvPr/>
        </p:nvSpPr>
        <p:spPr bwMode="auto">
          <a:xfrm>
            <a:off x="225425" y="5846763"/>
            <a:ext cx="290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i="0">
                <a:solidFill>
                  <a:schemeClr val="tx1"/>
                </a:solidFill>
                <a:latin typeface="Arial" charset="0"/>
              </a:rPr>
              <a:t>ESP is IP protocol 50</a:t>
            </a:r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651125" y="2168525"/>
            <a:ext cx="102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0">
                <a:solidFill>
                  <a:schemeClr val="tx1"/>
                </a:solidFill>
              </a:rPr>
              <a:t>Insert</a:t>
            </a:r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6530975" y="217170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i="0">
                <a:solidFill>
                  <a:schemeClr val="tx1"/>
                </a:solidFill>
              </a:rPr>
              <a:t>Append</a:t>
            </a:r>
          </a:p>
        </p:txBody>
      </p:sp>
    </p:spTree>
    <p:extLst>
      <p:ext uri="{BB962C8B-B14F-4D97-AF65-F5344CB8AC3E}">
        <p14:creationId xmlns:p14="http://schemas.microsoft.com/office/powerpoint/2010/main" val="17323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B56A-D932-4C08-B915-BB5C5A2A3037}" type="slidenum">
              <a:rPr lang="en-US"/>
              <a:pPr/>
              <a:t>66</a:t>
            </a:fld>
            <a:endParaRPr lang="en-US"/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127000" y="3048000"/>
            <a:ext cx="1150938" cy="4667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 </a:t>
            </a:r>
            <a:r>
              <a:rPr lang="en-US" altLang="en-US" sz="240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Hdr</a:t>
            </a:r>
            <a:endParaRPr lang="en-US" altLang="en-US" sz="24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6912" y="91440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IPSEC ESP Tunnel Mode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025900" y="2008188"/>
            <a:ext cx="12827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321300" y="2008188"/>
            <a:ext cx="182245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827713" y="1981200"/>
            <a:ext cx="755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998913" y="1981200"/>
            <a:ext cx="1290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TCP Hdr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2273300" y="2008188"/>
            <a:ext cx="1739900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246313" y="1981200"/>
            <a:ext cx="1638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 IP Hdr</a:t>
            </a: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7670800" y="3049588"/>
            <a:ext cx="1404938" cy="466725"/>
            <a:chOff x="1824" y="1488"/>
            <a:chExt cx="885" cy="294"/>
          </a:xfrm>
        </p:grpSpPr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1824" y="1488"/>
              <a:ext cx="816" cy="28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>
              <a:off x="1824" y="1488"/>
              <a:ext cx="885" cy="29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2400" i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ESP Auth</a:t>
              </a:r>
            </a:p>
          </p:txBody>
        </p:sp>
      </p:grp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2497138" y="3670300"/>
            <a:ext cx="5108575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073525" y="36830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Usually encrypted</a:t>
            </a:r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1277938" y="4114800"/>
            <a:ext cx="6326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4268788" y="4235450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integrity hash coverage</a:t>
            </a:r>
          </a:p>
        </p:txBody>
      </p:sp>
      <p:sp>
        <p:nvSpPr>
          <p:cNvPr id="65555" name="Rectangle 19" descr="Wide upward diagonal"/>
          <p:cNvSpPr>
            <a:spLocks noChangeArrowheads="1"/>
          </p:cNvSpPr>
          <p:nvPr/>
        </p:nvSpPr>
        <p:spPr bwMode="auto">
          <a:xfrm>
            <a:off x="5257800" y="3048000"/>
            <a:ext cx="822325" cy="46672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57" name="Rectangle 21" descr="Wide upward diagonal"/>
          <p:cNvSpPr>
            <a:spLocks noChangeArrowheads="1"/>
          </p:cNvSpPr>
          <p:nvPr/>
        </p:nvSpPr>
        <p:spPr bwMode="auto">
          <a:xfrm>
            <a:off x="3810000" y="3059015"/>
            <a:ext cx="1447800" cy="4591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TCP </a:t>
            </a:r>
            <a:r>
              <a:rPr lang="en-US" altLang="en-US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Hdr</a:t>
            </a:r>
            <a:endParaRPr lang="en-US" altLang="en-US" sz="24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1270000" y="3048000"/>
            <a:ext cx="1320800" cy="4667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 Hdr</a:t>
            </a:r>
          </a:p>
        </p:txBody>
      </p:sp>
      <p:sp>
        <p:nvSpPr>
          <p:cNvPr id="65559" name="Rectangle 23" descr="Wide upward diagonal"/>
          <p:cNvSpPr>
            <a:spLocks noChangeArrowheads="1"/>
          </p:cNvSpPr>
          <p:nvPr/>
        </p:nvSpPr>
        <p:spPr bwMode="auto">
          <a:xfrm>
            <a:off x="2590800" y="3048000"/>
            <a:ext cx="1219200" cy="4591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IP </a:t>
            </a:r>
            <a:r>
              <a:rPr lang="en-US" altLang="en-US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Hdr</a:t>
            </a:r>
            <a:endParaRPr lang="en-US" altLang="en-US" sz="2400" i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2289175" y="2495550"/>
            <a:ext cx="198438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 flipH="1">
            <a:off x="6107113" y="2484438"/>
            <a:ext cx="10382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400050" y="4806950"/>
            <a:ext cx="5762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i="0">
                <a:solidFill>
                  <a:schemeClr val="tx1"/>
                </a:solidFill>
                <a:latin typeface="Arial" charset="0"/>
              </a:rPr>
              <a:t>New IP header with source &amp; destination IP address</a:t>
            </a:r>
          </a:p>
        </p:txBody>
      </p:sp>
      <p:sp>
        <p:nvSpPr>
          <p:cNvPr id="65564" name="AutoShape 28"/>
          <p:cNvSpPr>
            <a:spLocks/>
          </p:cNvSpPr>
          <p:nvPr/>
        </p:nvSpPr>
        <p:spPr bwMode="auto">
          <a:xfrm rot="16204929">
            <a:off x="126207" y="3544093"/>
            <a:ext cx="1149350" cy="1147763"/>
          </a:xfrm>
          <a:prstGeom prst="leftBrace">
            <a:avLst>
              <a:gd name="adj1" fmla="val 8333"/>
              <a:gd name="adj2" fmla="val 46495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Rectangle 29" descr="Wide upward diagonal"/>
          <p:cNvSpPr>
            <a:spLocks noChangeArrowheads="1"/>
          </p:cNvSpPr>
          <p:nvPr/>
        </p:nvSpPr>
        <p:spPr bwMode="auto">
          <a:xfrm>
            <a:off x="6070600" y="3051175"/>
            <a:ext cx="1622425" cy="46672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accent2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 Trailer</a:t>
            </a:r>
          </a:p>
        </p:txBody>
      </p:sp>
    </p:spTree>
    <p:extLst>
      <p:ext uri="{BB962C8B-B14F-4D97-AF65-F5344CB8AC3E}">
        <p14:creationId xmlns:p14="http://schemas.microsoft.com/office/powerpoint/2010/main" val="37960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IPSEC Key Management</a:t>
            </a: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IPSEC Key Management is all about establishing and maintaining Security Associations (SAs) between pairs of communicating hosts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68F8-B6AE-4C4D-8685-1CE5AAE985B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Associations (SA)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New concept for IP communication</a:t>
            </a:r>
          </a:p>
          <a:p>
            <a:pPr lvl="1"/>
            <a:r>
              <a:rPr lang="en-US" smtClean="0"/>
              <a:t>SA not a “connection”, but very similar</a:t>
            </a:r>
          </a:p>
          <a:p>
            <a:pPr lvl="1"/>
            <a:r>
              <a:rPr lang="en-US" smtClean="0"/>
              <a:t>Establishes trust between computers</a:t>
            </a:r>
          </a:p>
          <a:p>
            <a:r>
              <a:rPr lang="en-US" smtClean="0"/>
              <a:t>If securing with IPSEC, need SA</a:t>
            </a:r>
          </a:p>
          <a:p>
            <a:pPr lvl="1"/>
            <a:r>
              <a:rPr lang="en-US" smtClean="0"/>
              <a:t>IKE protocol negotiates security parameters according to policy</a:t>
            </a:r>
          </a:p>
          <a:p>
            <a:pPr lvl="1"/>
            <a:r>
              <a:rPr lang="en-US" smtClean="0"/>
              <a:t>Manages cryptographic keys and lifetime</a:t>
            </a:r>
          </a:p>
          <a:p>
            <a:pPr lvl="1"/>
            <a:r>
              <a:rPr lang="en-US" smtClean="0"/>
              <a:t>Enforces trust by mutual authentication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E0135-3ED7-4FF9-85EE-980C232FB54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Key Exchange (IKE)</a:t>
            </a:r>
            <a:endParaRPr lang="en-US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Resynchronize two ends of an IPsec SA</a:t>
            </a:r>
          </a:p>
          <a:p>
            <a:pPr lvl="1"/>
            <a:r>
              <a:rPr lang="en-US" smtClean="0"/>
              <a:t>Choose cryptographic keys</a:t>
            </a:r>
          </a:p>
          <a:p>
            <a:pPr lvl="1"/>
            <a:r>
              <a:rPr lang="en-US" smtClean="0"/>
              <a:t>Reset sequence numbers to zero</a:t>
            </a:r>
          </a:p>
          <a:p>
            <a:pPr lvl="1"/>
            <a:r>
              <a:rPr lang="en-US" smtClean="0"/>
              <a:t>Authenticate endpoints</a:t>
            </a:r>
          </a:p>
          <a:p>
            <a:r>
              <a:rPr lang="en-US" smtClean="0"/>
              <a:t>Simple, right?</a:t>
            </a:r>
          </a:p>
          <a:p>
            <a:pPr lvl="1"/>
            <a:r>
              <a:rPr lang="en-US" smtClean="0"/>
              <a:t>Design evolved into something very complex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508E-7B8C-4FA4-B0B9-27D56A867DB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S/MIME</a:t>
            </a:r>
            <a:endParaRPr lang="en-US" dirty="0"/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Secure Multipurpose Internet Mail Extensions</a:t>
            </a:r>
          </a:p>
          <a:p>
            <a:r>
              <a:rPr lang="en-US" smtClean="0"/>
              <a:t>Initially designed by RSA-led vendor consortium in 1995</a:t>
            </a:r>
          </a:p>
          <a:p>
            <a:r>
              <a:rPr lang="en-US" smtClean="0"/>
              <a:t>S/MIME messaging and S/MIME certificate handling are Internet RFC’s</a:t>
            </a:r>
          </a:p>
          <a:p>
            <a:pPr lvl="1"/>
            <a:r>
              <a:rPr lang="en-US" smtClean="0"/>
              <a:t>Widely supported format for secure </a:t>
            </a:r>
            <a:br>
              <a:rPr lang="en-US" smtClean="0"/>
            </a:br>
            <a:r>
              <a:rPr lang="en-US" smtClean="0"/>
              <a:t>e-mail messages</a:t>
            </a:r>
          </a:p>
          <a:p>
            <a:pPr lvl="1"/>
            <a:r>
              <a:rPr lang="en-US" smtClean="0"/>
              <a:t>Uses X.509v3 certificates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883C-E223-4DCE-A31D-FE4C48A4DA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9EF9-8E7E-4EB7-9B32-7C0836D48AA7}" type="slidenum">
              <a:rPr lang="en-US"/>
              <a:pPr/>
              <a:t>70</a:t>
            </a:fld>
            <a:endParaRPr lang="en-US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rIns="92075" anchor="ctr"/>
          <a:lstStyle/>
          <a:p>
            <a:r>
              <a:rPr lang="en-US"/>
              <a:t>General idea of IKEv2</a:t>
            </a:r>
          </a:p>
        </p:txBody>
      </p:sp>
      <p:sp>
        <p:nvSpPr>
          <p:cNvPr id="647171" name="Rectangle 3"/>
          <p:cNvSpPr>
            <a:spLocks noChangeArrowheads="1"/>
          </p:cNvSpPr>
          <p:nvPr/>
        </p:nvSpPr>
        <p:spPr bwMode="auto">
          <a:xfrm>
            <a:off x="1125538" y="1874838"/>
            <a:ext cx="1063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6688138" y="1874838"/>
            <a:ext cx="862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47173" name="Line 5"/>
          <p:cNvSpPr>
            <a:spLocks noChangeShapeType="1"/>
          </p:cNvSpPr>
          <p:nvPr/>
        </p:nvSpPr>
        <p:spPr bwMode="auto">
          <a:xfrm>
            <a:off x="1601788" y="28956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74" name="Line 6"/>
          <p:cNvSpPr>
            <a:spLocks noChangeShapeType="1"/>
          </p:cNvSpPr>
          <p:nvPr/>
        </p:nvSpPr>
        <p:spPr bwMode="auto">
          <a:xfrm>
            <a:off x="1601788" y="37338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75" name="Line 7"/>
          <p:cNvSpPr>
            <a:spLocks noChangeShapeType="1"/>
          </p:cNvSpPr>
          <p:nvPr/>
        </p:nvSpPr>
        <p:spPr bwMode="auto">
          <a:xfrm>
            <a:off x="1525588" y="44958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76" name="Rectangle 8"/>
          <p:cNvSpPr>
            <a:spLocks noChangeArrowheads="1"/>
          </p:cNvSpPr>
          <p:nvPr/>
        </p:nvSpPr>
        <p:spPr bwMode="auto">
          <a:xfrm>
            <a:off x="2344738" y="2376488"/>
            <a:ext cx="2725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g</a:t>
            </a:r>
            <a:r>
              <a:rPr lang="en-US" sz="2800" i="0" baseline="30000">
                <a:solidFill>
                  <a:schemeClr val="tx1"/>
                </a:solidFill>
              </a:rPr>
              <a:t>A</a:t>
            </a:r>
            <a:r>
              <a:rPr lang="en-US" sz="2800" i="0">
                <a:solidFill>
                  <a:schemeClr val="tx1"/>
                </a:solidFill>
              </a:rPr>
              <a:t> mod p, nonce</a:t>
            </a:r>
            <a:r>
              <a:rPr lang="en-US" sz="2800" i="0" baseline="-25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47177" name="Rectangle 9"/>
          <p:cNvSpPr>
            <a:spLocks noChangeArrowheads="1"/>
          </p:cNvSpPr>
          <p:nvPr/>
        </p:nvSpPr>
        <p:spPr bwMode="auto">
          <a:xfrm>
            <a:off x="973138" y="3978275"/>
            <a:ext cx="597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{“Alice”, proof I’m Alice}g</a:t>
            </a:r>
            <a:r>
              <a:rPr lang="en-US" sz="2800" i="0" baseline="30000">
                <a:solidFill>
                  <a:schemeClr val="tx1"/>
                </a:solidFill>
              </a:rPr>
              <a:t>AB</a:t>
            </a:r>
            <a:r>
              <a:rPr lang="en-US" sz="2800" i="0">
                <a:solidFill>
                  <a:schemeClr val="tx1"/>
                </a:solidFill>
              </a:rPr>
              <a:t> mod p</a:t>
            </a:r>
          </a:p>
        </p:txBody>
      </p:sp>
      <p:sp>
        <p:nvSpPr>
          <p:cNvPr id="647178" name="Rectangle 10"/>
          <p:cNvSpPr>
            <a:spLocks noChangeArrowheads="1"/>
          </p:cNvSpPr>
          <p:nvPr/>
        </p:nvSpPr>
        <p:spPr bwMode="auto">
          <a:xfrm>
            <a:off x="2497138" y="3214688"/>
            <a:ext cx="2697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g</a:t>
            </a:r>
            <a:r>
              <a:rPr lang="en-US" sz="2800" i="0" baseline="30000">
                <a:solidFill>
                  <a:schemeClr val="tx1"/>
                </a:solidFill>
              </a:rPr>
              <a:t>B</a:t>
            </a:r>
            <a:r>
              <a:rPr lang="en-US" sz="2800" i="0">
                <a:solidFill>
                  <a:schemeClr val="tx1"/>
                </a:solidFill>
              </a:rPr>
              <a:t> mod p, nonce</a:t>
            </a:r>
            <a:r>
              <a:rPr lang="en-US" sz="2800" i="0" baseline="-250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7179" name="Line 11"/>
          <p:cNvSpPr>
            <a:spLocks noChangeShapeType="1"/>
          </p:cNvSpPr>
          <p:nvPr/>
        </p:nvSpPr>
        <p:spPr bwMode="auto">
          <a:xfrm>
            <a:off x="1525588" y="52578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7180" name="Rectangle 12"/>
          <p:cNvSpPr>
            <a:spLocks noChangeArrowheads="1"/>
          </p:cNvSpPr>
          <p:nvPr/>
        </p:nvSpPr>
        <p:spPr bwMode="auto">
          <a:xfrm>
            <a:off x="973138" y="4740275"/>
            <a:ext cx="562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{“Bob”, proof I’m Bob}g</a:t>
            </a:r>
            <a:r>
              <a:rPr lang="en-US" sz="2800" i="0" baseline="30000">
                <a:solidFill>
                  <a:schemeClr val="tx1"/>
                </a:solidFill>
              </a:rPr>
              <a:t>AB</a:t>
            </a:r>
            <a:r>
              <a:rPr lang="en-US" sz="2800" i="0">
                <a:solidFill>
                  <a:schemeClr val="tx1"/>
                </a:solidFill>
              </a:rPr>
              <a:t> mod p</a:t>
            </a:r>
          </a:p>
        </p:txBody>
      </p:sp>
    </p:spTree>
    <p:extLst>
      <p:ext uri="{BB962C8B-B14F-4D97-AF65-F5344CB8AC3E}">
        <p14:creationId xmlns:p14="http://schemas.microsoft.com/office/powerpoint/2010/main" val="25664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DEA9-4A4F-4BF9-B46B-D7CDE47430C3}" type="slidenum">
              <a:rPr lang="en-US"/>
              <a:pPr/>
              <a:t>71</a:t>
            </a:fld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rIns="92075" anchor="ctr"/>
          <a:lstStyle/>
          <a:p>
            <a:r>
              <a:rPr lang="en-US"/>
              <a:t>General idea of IKEv2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943600"/>
            <a:ext cx="8415338" cy="530225"/>
          </a:xfrm>
        </p:spPr>
        <p:txBody>
          <a:bodyPr/>
          <a:lstStyle/>
          <a:p>
            <a:r>
              <a:rPr lang="en-US"/>
              <a:t>It’s just Diffie-Hellman Key Exchange!</a:t>
            </a:r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1125538" y="1874838"/>
            <a:ext cx="1063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49221" name="Rectangle 5"/>
          <p:cNvSpPr>
            <a:spLocks noChangeArrowheads="1"/>
          </p:cNvSpPr>
          <p:nvPr/>
        </p:nvSpPr>
        <p:spPr bwMode="auto">
          <a:xfrm>
            <a:off x="6688138" y="1874838"/>
            <a:ext cx="862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49222" name="Line 6"/>
          <p:cNvSpPr>
            <a:spLocks noChangeShapeType="1"/>
          </p:cNvSpPr>
          <p:nvPr/>
        </p:nvSpPr>
        <p:spPr bwMode="auto">
          <a:xfrm>
            <a:off x="1601788" y="28956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23" name="Line 7"/>
          <p:cNvSpPr>
            <a:spLocks noChangeShapeType="1"/>
          </p:cNvSpPr>
          <p:nvPr/>
        </p:nvSpPr>
        <p:spPr bwMode="auto">
          <a:xfrm>
            <a:off x="1601788" y="37338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24" name="Line 8"/>
          <p:cNvSpPr>
            <a:spLocks noChangeShapeType="1"/>
          </p:cNvSpPr>
          <p:nvPr/>
        </p:nvSpPr>
        <p:spPr bwMode="auto">
          <a:xfrm>
            <a:off x="1525588" y="44958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25" name="Rectangle 9"/>
          <p:cNvSpPr>
            <a:spLocks noChangeArrowheads="1"/>
          </p:cNvSpPr>
          <p:nvPr/>
        </p:nvSpPr>
        <p:spPr bwMode="auto">
          <a:xfrm>
            <a:off x="2344738" y="2376488"/>
            <a:ext cx="2725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g</a:t>
            </a:r>
            <a:r>
              <a:rPr lang="en-US" sz="2800" i="0" baseline="30000">
                <a:solidFill>
                  <a:schemeClr val="tx1"/>
                </a:solidFill>
              </a:rPr>
              <a:t>A</a:t>
            </a:r>
            <a:r>
              <a:rPr lang="en-US" sz="2800" i="0">
                <a:solidFill>
                  <a:schemeClr val="tx1"/>
                </a:solidFill>
              </a:rPr>
              <a:t> mod p, nonce</a:t>
            </a:r>
            <a:r>
              <a:rPr lang="en-US" sz="2800" i="0" baseline="-25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49226" name="Rectangle 10"/>
          <p:cNvSpPr>
            <a:spLocks noChangeArrowheads="1"/>
          </p:cNvSpPr>
          <p:nvPr/>
        </p:nvSpPr>
        <p:spPr bwMode="auto">
          <a:xfrm>
            <a:off x="973138" y="3978275"/>
            <a:ext cx="597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{“Alice”, proof I’m Alice}g</a:t>
            </a:r>
            <a:r>
              <a:rPr lang="en-US" sz="2800" i="0" baseline="30000">
                <a:solidFill>
                  <a:schemeClr val="tx1"/>
                </a:solidFill>
              </a:rPr>
              <a:t>AB</a:t>
            </a:r>
            <a:r>
              <a:rPr lang="en-US" sz="2800" i="0">
                <a:solidFill>
                  <a:schemeClr val="tx1"/>
                </a:solidFill>
              </a:rPr>
              <a:t> mod p</a:t>
            </a:r>
          </a:p>
        </p:txBody>
      </p:sp>
      <p:sp>
        <p:nvSpPr>
          <p:cNvPr id="649227" name="Rectangle 11"/>
          <p:cNvSpPr>
            <a:spLocks noChangeArrowheads="1"/>
          </p:cNvSpPr>
          <p:nvPr/>
        </p:nvSpPr>
        <p:spPr bwMode="auto">
          <a:xfrm>
            <a:off x="2497138" y="3214688"/>
            <a:ext cx="2697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g</a:t>
            </a:r>
            <a:r>
              <a:rPr lang="en-US" sz="2800" i="0" baseline="30000">
                <a:solidFill>
                  <a:schemeClr val="tx1"/>
                </a:solidFill>
              </a:rPr>
              <a:t>B</a:t>
            </a:r>
            <a:r>
              <a:rPr lang="en-US" sz="2800" i="0">
                <a:solidFill>
                  <a:schemeClr val="tx1"/>
                </a:solidFill>
              </a:rPr>
              <a:t> mod p, nonce</a:t>
            </a:r>
            <a:r>
              <a:rPr lang="en-US" sz="2800" i="0" baseline="-250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49228" name="Line 12"/>
          <p:cNvSpPr>
            <a:spLocks noChangeShapeType="1"/>
          </p:cNvSpPr>
          <p:nvPr/>
        </p:nvSpPr>
        <p:spPr bwMode="auto">
          <a:xfrm>
            <a:off x="1525588" y="52578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229" name="Rectangle 13"/>
          <p:cNvSpPr>
            <a:spLocks noChangeArrowheads="1"/>
          </p:cNvSpPr>
          <p:nvPr/>
        </p:nvSpPr>
        <p:spPr bwMode="auto">
          <a:xfrm>
            <a:off x="973138" y="4740275"/>
            <a:ext cx="562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{“Bob”, proof I’m Bob}g</a:t>
            </a:r>
            <a:r>
              <a:rPr lang="en-US" sz="2800" i="0" baseline="30000">
                <a:solidFill>
                  <a:schemeClr val="tx1"/>
                </a:solidFill>
              </a:rPr>
              <a:t>AB</a:t>
            </a:r>
            <a:r>
              <a:rPr lang="en-US" sz="2800" i="0">
                <a:solidFill>
                  <a:schemeClr val="tx1"/>
                </a:solidFill>
              </a:rPr>
              <a:t> mod p</a:t>
            </a:r>
          </a:p>
        </p:txBody>
      </p:sp>
    </p:spTree>
    <p:extLst>
      <p:ext uri="{BB962C8B-B14F-4D97-AF65-F5344CB8AC3E}">
        <p14:creationId xmlns:p14="http://schemas.microsoft.com/office/powerpoint/2010/main" val="39705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049-989C-419B-B759-D882E67CB8EB}" type="slidenum">
              <a:rPr lang="en-US"/>
              <a:pPr/>
              <a:t>72</a:t>
            </a:fld>
            <a:endParaRPr 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rIns="92075" anchor="ctr"/>
          <a:lstStyle/>
          <a:p>
            <a:r>
              <a:rPr lang="en-US"/>
              <a:t>General Idea of Main Mode</a:t>
            </a: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1125538" y="1874838"/>
            <a:ext cx="1063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6688138" y="1874838"/>
            <a:ext cx="862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32837" name="Line 5"/>
          <p:cNvSpPr>
            <a:spLocks noChangeShapeType="1"/>
          </p:cNvSpPr>
          <p:nvPr/>
        </p:nvSpPr>
        <p:spPr bwMode="auto">
          <a:xfrm>
            <a:off x="1601788" y="38100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38" name="Line 6"/>
          <p:cNvSpPr>
            <a:spLocks noChangeShapeType="1"/>
          </p:cNvSpPr>
          <p:nvPr/>
        </p:nvSpPr>
        <p:spPr bwMode="auto">
          <a:xfrm>
            <a:off x="1601788" y="44196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39" name="Line 7"/>
          <p:cNvSpPr>
            <a:spLocks noChangeShapeType="1"/>
          </p:cNvSpPr>
          <p:nvPr/>
        </p:nvSpPr>
        <p:spPr bwMode="auto">
          <a:xfrm>
            <a:off x="1525588" y="50292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0" name="Rectangle 8"/>
          <p:cNvSpPr>
            <a:spLocks noChangeArrowheads="1"/>
          </p:cNvSpPr>
          <p:nvPr/>
        </p:nvSpPr>
        <p:spPr bwMode="auto">
          <a:xfrm>
            <a:off x="3106738" y="3290888"/>
            <a:ext cx="2725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g</a:t>
            </a:r>
            <a:r>
              <a:rPr lang="en-US" sz="2800" i="0" baseline="30000">
                <a:solidFill>
                  <a:schemeClr val="tx1"/>
                </a:solidFill>
              </a:rPr>
              <a:t>A</a:t>
            </a:r>
            <a:r>
              <a:rPr lang="en-US" sz="2800" i="0">
                <a:solidFill>
                  <a:schemeClr val="tx1"/>
                </a:solidFill>
              </a:rPr>
              <a:t> mod p, nonce</a:t>
            </a:r>
            <a:r>
              <a:rPr lang="en-US" sz="2800" i="0" baseline="-25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32841" name="Rectangle 9"/>
          <p:cNvSpPr>
            <a:spLocks noChangeArrowheads="1"/>
          </p:cNvSpPr>
          <p:nvPr/>
        </p:nvSpPr>
        <p:spPr bwMode="auto">
          <a:xfrm>
            <a:off x="592138" y="4511675"/>
            <a:ext cx="7735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{“Alice”, proof I’m Alice} key variant-dependent</a:t>
            </a:r>
          </a:p>
        </p:txBody>
      </p:sp>
      <p:sp>
        <p:nvSpPr>
          <p:cNvPr id="632842" name="Rectangle 10"/>
          <p:cNvSpPr>
            <a:spLocks noChangeArrowheads="1"/>
          </p:cNvSpPr>
          <p:nvPr/>
        </p:nvSpPr>
        <p:spPr bwMode="auto">
          <a:xfrm>
            <a:off x="3106738" y="3900488"/>
            <a:ext cx="2697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g</a:t>
            </a:r>
            <a:r>
              <a:rPr lang="en-US" sz="2800" i="0" baseline="30000">
                <a:solidFill>
                  <a:schemeClr val="tx1"/>
                </a:solidFill>
              </a:rPr>
              <a:t>B</a:t>
            </a:r>
            <a:r>
              <a:rPr lang="en-US" sz="2800" i="0">
                <a:solidFill>
                  <a:schemeClr val="tx1"/>
                </a:solidFill>
              </a:rPr>
              <a:t> mod p, nonce</a:t>
            </a:r>
            <a:r>
              <a:rPr lang="en-US" sz="2800" i="0" baseline="-250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32843" name="Line 11"/>
          <p:cNvSpPr>
            <a:spLocks noChangeShapeType="1"/>
          </p:cNvSpPr>
          <p:nvPr/>
        </p:nvSpPr>
        <p:spPr bwMode="auto">
          <a:xfrm>
            <a:off x="1677988" y="25908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4" name="Line 12"/>
          <p:cNvSpPr>
            <a:spLocks noChangeShapeType="1"/>
          </p:cNvSpPr>
          <p:nvPr/>
        </p:nvSpPr>
        <p:spPr bwMode="auto">
          <a:xfrm>
            <a:off x="1677988" y="32004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5" name="Rectangle 13"/>
          <p:cNvSpPr>
            <a:spLocks noChangeArrowheads="1"/>
          </p:cNvSpPr>
          <p:nvPr/>
        </p:nvSpPr>
        <p:spPr bwMode="auto">
          <a:xfrm>
            <a:off x="2420938" y="2071688"/>
            <a:ext cx="3354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crypto suites I support</a:t>
            </a:r>
          </a:p>
        </p:txBody>
      </p:sp>
      <p:sp>
        <p:nvSpPr>
          <p:cNvPr id="632846" name="Rectangle 14"/>
          <p:cNvSpPr>
            <a:spLocks noChangeArrowheads="1"/>
          </p:cNvSpPr>
          <p:nvPr/>
        </p:nvSpPr>
        <p:spPr bwMode="auto">
          <a:xfrm>
            <a:off x="2573338" y="2681288"/>
            <a:ext cx="3275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crypto suites I choose</a:t>
            </a:r>
          </a:p>
        </p:txBody>
      </p:sp>
      <p:sp>
        <p:nvSpPr>
          <p:cNvPr id="632847" name="Line 15"/>
          <p:cNvSpPr>
            <a:spLocks noChangeShapeType="1"/>
          </p:cNvSpPr>
          <p:nvPr/>
        </p:nvSpPr>
        <p:spPr bwMode="auto">
          <a:xfrm>
            <a:off x="1525588" y="57150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8" name="Rectangle 16"/>
          <p:cNvSpPr>
            <a:spLocks noChangeArrowheads="1"/>
          </p:cNvSpPr>
          <p:nvPr/>
        </p:nvSpPr>
        <p:spPr bwMode="auto">
          <a:xfrm>
            <a:off x="1887538" y="5197475"/>
            <a:ext cx="4122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{“Bob”, proof I’m Bob}</a:t>
            </a:r>
          </a:p>
        </p:txBody>
      </p:sp>
    </p:spTree>
    <p:extLst>
      <p:ext uri="{BB962C8B-B14F-4D97-AF65-F5344CB8AC3E}">
        <p14:creationId xmlns:p14="http://schemas.microsoft.com/office/powerpoint/2010/main" val="28822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9E5BF-687A-4DD1-9B81-97B5E3787CFD}" type="slidenum">
              <a:rPr lang="en-US"/>
              <a:pPr/>
              <a:t>73</a:t>
            </a:fld>
            <a:endParaRPr lang="en-US"/>
          </a:p>
        </p:txBody>
      </p:sp>
      <p:sp>
        <p:nvSpPr>
          <p:cNvPr id="630796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431213" cy="6413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General Idea of Aggressive Mode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1125538" y="1874838"/>
            <a:ext cx="1063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6688138" y="1874838"/>
            <a:ext cx="862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Bob</a:t>
            </a:r>
          </a:p>
        </p:txBody>
      </p:sp>
      <p:sp>
        <p:nvSpPr>
          <p:cNvPr id="630789" name="Line 5"/>
          <p:cNvSpPr>
            <a:spLocks noChangeShapeType="1"/>
          </p:cNvSpPr>
          <p:nvPr/>
        </p:nvSpPr>
        <p:spPr bwMode="auto">
          <a:xfrm>
            <a:off x="1601788" y="28956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790" name="Line 6"/>
          <p:cNvSpPr>
            <a:spLocks noChangeShapeType="1"/>
          </p:cNvSpPr>
          <p:nvPr/>
        </p:nvSpPr>
        <p:spPr bwMode="auto">
          <a:xfrm>
            <a:off x="1601788" y="37338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791" name="Line 7"/>
          <p:cNvSpPr>
            <a:spLocks noChangeShapeType="1"/>
          </p:cNvSpPr>
          <p:nvPr/>
        </p:nvSpPr>
        <p:spPr bwMode="auto">
          <a:xfrm>
            <a:off x="1525588" y="44958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2344738" y="2376488"/>
            <a:ext cx="4276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I’m Alice, g</a:t>
            </a:r>
            <a:r>
              <a:rPr lang="en-US" sz="2800" i="0" baseline="30000">
                <a:solidFill>
                  <a:schemeClr val="tx1"/>
                </a:solidFill>
              </a:rPr>
              <a:t>A</a:t>
            </a:r>
            <a:r>
              <a:rPr lang="en-US" sz="2800" i="0">
                <a:solidFill>
                  <a:schemeClr val="tx1"/>
                </a:solidFill>
              </a:rPr>
              <a:t> mod p, nonce</a:t>
            </a:r>
            <a:r>
              <a:rPr lang="en-US" sz="2800" i="0" baseline="-25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30793" name="Rectangle 9"/>
          <p:cNvSpPr>
            <a:spLocks noChangeArrowheads="1"/>
          </p:cNvSpPr>
          <p:nvPr/>
        </p:nvSpPr>
        <p:spPr bwMode="auto">
          <a:xfrm>
            <a:off x="2725738" y="3978275"/>
            <a:ext cx="2873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proof I’m Alice</a:t>
            </a:r>
          </a:p>
        </p:txBody>
      </p:sp>
      <p:sp>
        <p:nvSpPr>
          <p:cNvPr id="630794" name="Rectangle 10"/>
          <p:cNvSpPr>
            <a:spLocks noChangeArrowheads="1"/>
          </p:cNvSpPr>
          <p:nvPr/>
        </p:nvSpPr>
        <p:spPr bwMode="auto">
          <a:xfrm>
            <a:off x="1201738" y="3214688"/>
            <a:ext cx="6302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I’m Bob, g</a:t>
            </a:r>
            <a:r>
              <a:rPr lang="en-US" sz="2800" i="0" baseline="30000">
                <a:solidFill>
                  <a:schemeClr val="tx1"/>
                </a:solidFill>
              </a:rPr>
              <a:t>B</a:t>
            </a:r>
            <a:r>
              <a:rPr lang="en-US" sz="2800" i="0">
                <a:solidFill>
                  <a:schemeClr val="tx1"/>
                </a:solidFill>
              </a:rPr>
              <a:t> mod p, proof I’m Bob, nonce</a:t>
            </a:r>
            <a:r>
              <a:rPr lang="en-US" sz="2800" i="0" baseline="-2500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63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Practical Aspects of Modern Cryptography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E5E3D-5D3A-454B-920B-E341E493D16E}" type="slidenum">
              <a:rPr lang="en-US"/>
              <a:pPr/>
              <a:t>74</a:t>
            </a:fld>
            <a:endParaRPr lang="en-US"/>
          </a:p>
        </p:txBody>
      </p:sp>
      <p:sp>
        <p:nvSpPr>
          <p:cNvPr id="63489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52475"/>
            <a:ext cx="8431213" cy="6953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General idea of Quick Mode</a:t>
            </a:r>
          </a:p>
        </p:txBody>
      </p:sp>
      <p:sp>
        <p:nvSpPr>
          <p:cNvPr id="634883" name="Line 3"/>
          <p:cNvSpPr>
            <a:spLocks noChangeShapeType="1"/>
          </p:cNvSpPr>
          <p:nvPr/>
        </p:nvSpPr>
        <p:spPr bwMode="auto">
          <a:xfrm>
            <a:off x="1373188" y="27432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4" name="Line 4"/>
          <p:cNvSpPr>
            <a:spLocks noChangeShapeType="1"/>
          </p:cNvSpPr>
          <p:nvPr/>
        </p:nvSpPr>
        <p:spPr bwMode="auto">
          <a:xfrm>
            <a:off x="1373188" y="35814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Line 5"/>
          <p:cNvSpPr>
            <a:spLocks noChangeShapeType="1"/>
          </p:cNvSpPr>
          <p:nvPr/>
        </p:nvSpPr>
        <p:spPr bwMode="auto">
          <a:xfrm>
            <a:off x="1296988" y="4343400"/>
            <a:ext cx="548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2116138" y="2224088"/>
            <a:ext cx="5453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IKE-SA, Y, traffic, SPI</a:t>
            </a:r>
            <a:r>
              <a:rPr lang="en-US" sz="2800" i="0" baseline="-25000">
                <a:solidFill>
                  <a:schemeClr val="tx1"/>
                </a:solidFill>
              </a:rPr>
              <a:t>A</a:t>
            </a:r>
            <a:r>
              <a:rPr lang="en-US" sz="2800" i="0">
                <a:solidFill>
                  <a:schemeClr val="tx1"/>
                </a:solidFill>
              </a:rPr>
              <a:t>, [g</a:t>
            </a:r>
            <a:r>
              <a:rPr lang="en-US" sz="2800" i="0" baseline="30000">
                <a:solidFill>
                  <a:schemeClr val="tx1"/>
                </a:solidFill>
              </a:rPr>
              <a:t>A</a:t>
            </a:r>
            <a:r>
              <a:rPr lang="en-US" sz="2800" i="0">
                <a:solidFill>
                  <a:schemeClr val="tx1"/>
                </a:solidFill>
              </a:rPr>
              <a:t> mod p]</a:t>
            </a:r>
          </a:p>
        </p:txBody>
      </p:sp>
      <p:sp>
        <p:nvSpPr>
          <p:cNvPr id="634887" name="Rectangle 7"/>
          <p:cNvSpPr>
            <a:spLocks noChangeArrowheads="1"/>
          </p:cNvSpPr>
          <p:nvPr/>
        </p:nvSpPr>
        <p:spPr bwMode="auto">
          <a:xfrm>
            <a:off x="2497138" y="3825875"/>
            <a:ext cx="2913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lvl="1"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IKE-SA, Y, ack</a:t>
            </a:r>
          </a:p>
        </p:txBody>
      </p:sp>
      <p:sp>
        <p:nvSpPr>
          <p:cNvPr id="634888" name="Rectangle 8"/>
          <p:cNvSpPr>
            <a:spLocks noChangeArrowheads="1"/>
          </p:cNvSpPr>
          <p:nvPr/>
        </p:nvSpPr>
        <p:spPr bwMode="auto">
          <a:xfrm>
            <a:off x="2268538" y="3062288"/>
            <a:ext cx="5424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>
                <a:solidFill>
                  <a:schemeClr val="tx1"/>
                </a:solidFill>
              </a:rPr>
              <a:t>IKE-SA, Y, traffic, SPI</a:t>
            </a:r>
            <a:r>
              <a:rPr lang="en-US" sz="2800" i="0" baseline="-25000">
                <a:solidFill>
                  <a:schemeClr val="tx1"/>
                </a:solidFill>
              </a:rPr>
              <a:t>B</a:t>
            </a:r>
            <a:r>
              <a:rPr lang="en-US" sz="2800" i="0">
                <a:solidFill>
                  <a:schemeClr val="tx1"/>
                </a:solidFill>
              </a:rPr>
              <a:t>, [g</a:t>
            </a:r>
            <a:r>
              <a:rPr lang="en-US" sz="2800" i="0" baseline="30000">
                <a:solidFill>
                  <a:schemeClr val="tx1"/>
                </a:solidFill>
              </a:rPr>
              <a:t>B</a:t>
            </a:r>
            <a:r>
              <a:rPr lang="en-US" sz="2800" i="0">
                <a:solidFill>
                  <a:schemeClr val="tx1"/>
                </a:solidFill>
              </a:rPr>
              <a:t> mod p]</a:t>
            </a:r>
          </a:p>
        </p:txBody>
      </p:sp>
      <p:sp>
        <p:nvSpPr>
          <p:cNvPr id="634892" name="Rectangle 12"/>
          <p:cNvSpPr>
            <a:spLocks noChangeArrowheads="1"/>
          </p:cNvSpPr>
          <p:nvPr/>
        </p:nvSpPr>
        <p:spPr bwMode="auto">
          <a:xfrm>
            <a:off x="609600" y="1752600"/>
            <a:ext cx="1063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34893" name="Rectangle 13"/>
          <p:cNvSpPr>
            <a:spLocks noChangeArrowheads="1"/>
          </p:cNvSpPr>
          <p:nvPr/>
        </p:nvSpPr>
        <p:spPr bwMode="auto">
          <a:xfrm>
            <a:off x="7620000" y="1752600"/>
            <a:ext cx="862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i="0">
                <a:solidFill>
                  <a:schemeClr val="tx1"/>
                </a:solidFill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11007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Guest lecture: Christian </a:t>
            </a:r>
            <a:r>
              <a:rPr lang="en-US" dirty="0" smtClean="0"/>
              <a:t>Rechberger, KU Leuven</a:t>
            </a:r>
          </a:p>
          <a:p>
            <a:pPr lvl="1"/>
            <a:r>
              <a:rPr lang="en-US" i="1" dirty="0" smtClean="0"/>
              <a:t>Towards SHA-3</a:t>
            </a:r>
            <a:endParaRPr lang="en-US" i="1" dirty="0"/>
          </a:p>
          <a:p>
            <a:r>
              <a:rPr lang="en-US" dirty="0" smtClean="0"/>
              <a:t>Message-based protocols</a:t>
            </a:r>
          </a:p>
          <a:p>
            <a:pPr lvl="1"/>
            <a:r>
              <a:rPr lang="en-US" dirty="0" smtClean="0"/>
              <a:t>S/MIME</a:t>
            </a:r>
          </a:p>
          <a:p>
            <a:pPr lvl="1"/>
            <a:r>
              <a:rPr lang="en-US" dirty="0" smtClean="0"/>
              <a:t>XMLDSIG &amp; XMLENC</a:t>
            </a:r>
          </a:p>
          <a:p>
            <a:r>
              <a:rPr lang="en-US" dirty="0" smtClean="0"/>
              <a:t>IPsec (depending on time)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Design </a:t>
            </a:r>
            <a:r>
              <a:rPr lang="en-US" dirty="0" err="1" smtClean="0">
                <a:solidFill>
                  <a:srgbClr val="00B0F0"/>
                </a:solidFill>
              </a:rPr>
              <a:t>Charrette</a:t>
            </a:r>
            <a:r>
              <a:rPr lang="en-US" dirty="0" smtClean="0">
                <a:solidFill>
                  <a:srgbClr val="00B0F0"/>
                </a:solidFill>
              </a:rPr>
              <a:t> Part II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8F1A-C5D7-4CDD-B860-BC70C668CFBE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Scenario Assumptions</a:t>
            </a:r>
            <a:endParaRPr lang="en-US"/>
          </a:p>
        </p:txBody>
      </p:sp>
      <p:sp>
        <p:nvSpPr>
          <p:cNvPr id="802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Each participant has two public-private key pairs: one for signing messages and one for receiving encrypted messages from others</a:t>
            </a:r>
          </a:p>
          <a:p>
            <a:pPr lvl="1"/>
            <a:r>
              <a:rPr lang="en-US" smtClean="0"/>
              <a:t>“Separation of duty” – separate keys (with separate controls) for separate uses</a:t>
            </a:r>
          </a:p>
          <a:p>
            <a:pPr lvl="1"/>
            <a:r>
              <a:rPr lang="en-US" smtClean="0"/>
              <a:t>Encryption key archival/escrow/recovery</a:t>
            </a:r>
          </a:p>
          <a:p>
            <a:r>
              <a:rPr lang="en-US" smtClean="0"/>
              <a:t>For now, we assume key distribution isn’t a problem for participants</a:t>
            </a:r>
          </a:p>
          <a:p>
            <a:pPr lvl="1"/>
            <a:r>
              <a:rPr lang="en-US" smtClean="0"/>
              <a:t>If I want to send you a message, I can obtain a copy of your encryption public key that I trust.</a:t>
            </a:r>
          </a:p>
          <a:p>
            <a:pPr lvl="1"/>
            <a:r>
              <a:rPr lang="en-US" smtClean="0"/>
              <a:t>If you want to verify a message I signed, you can obtain a copy of my public signing key that you trust.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07E0-DDEF-4D6F-A651-044999EDEB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Encrypting Messages</a:t>
            </a: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How do we want to encrypt messages?</a:t>
            </a:r>
          </a:p>
          <a:p>
            <a:r>
              <a:rPr lang="en-US" smtClean="0"/>
              <a:t>We have public keys for recipients, so we could repeatedly apply PK-encryption to portions of the message</a:t>
            </a:r>
          </a:p>
          <a:p>
            <a:pPr lvl="1"/>
            <a:r>
              <a:rPr lang="en-US" smtClean="0"/>
              <a:t>Recall that we can only RSA-encrypt messages M with |M| ≤ |n|</a:t>
            </a:r>
          </a:p>
          <a:p>
            <a:pPr lvl="1"/>
            <a:r>
              <a:rPr lang="en-US" smtClean="0"/>
              <a:t>Plus, public key encryption is relatively slow, so we’d like to use it efficiently</a:t>
            </a:r>
          </a:p>
          <a:p>
            <a:r>
              <a:rPr lang="en-US" smtClean="0"/>
              <a:t>Idea: use PK to convey a random symmetric “session” key to recipients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February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Practical Aspects of Modern Cryptography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370E1-8AA5-4107-AE6C-AE8307ED77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EXPORTGUID" val="62928356-5839-4a82-89f5-ca2305feb0e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7812</TotalTime>
  <Words>4212</Words>
  <Application>Microsoft Office PowerPoint</Application>
  <PresentationFormat>On-screen Show (4:3)</PresentationFormat>
  <Paragraphs>960</Paragraphs>
  <Slides>75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Flow</vt:lpstr>
      <vt:lpstr>Clip</vt:lpstr>
      <vt:lpstr>ClipArt</vt:lpstr>
      <vt:lpstr>Practical Aspects of        Modern Cryptography</vt:lpstr>
      <vt:lpstr>Agenda</vt:lpstr>
      <vt:lpstr>Agenda</vt:lpstr>
      <vt:lpstr>Message-Based Protocols </vt:lpstr>
      <vt:lpstr>Message-Based Protocols </vt:lpstr>
      <vt:lpstr>Agenda</vt:lpstr>
      <vt:lpstr>S/MIME</vt:lpstr>
      <vt:lpstr>Scenario Assumptions</vt:lpstr>
      <vt:lpstr>Encrypting Messages</vt:lpstr>
      <vt:lpstr>Encrypting Messages</vt:lpstr>
      <vt:lpstr>Message Encryption</vt:lpstr>
      <vt:lpstr>Decrypting Messages</vt:lpstr>
      <vt:lpstr>Message Decryption</vt:lpstr>
      <vt:lpstr>Signing Messages</vt:lpstr>
      <vt:lpstr>Signing Messages</vt:lpstr>
      <vt:lpstr>Digital Signatures Provide Authentication and Integrity</vt:lpstr>
      <vt:lpstr>Verifying Signatures</vt:lpstr>
      <vt:lpstr>Verifying Signatures</vt:lpstr>
      <vt:lpstr>More Complex Signatures</vt:lpstr>
      <vt:lpstr>Co-Signing</vt:lpstr>
      <vt:lpstr>Counter-Signing</vt:lpstr>
      <vt:lpstr>PKCS #7/CMS Structure</vt:lpstr>
      <vt:lpstr>Limitations of the CMS format</vt:lpstr>
      <vt:lpstr>Agenda</vt:lpstr>
      <vt:lpstr>What is XML?</vt:lpstr>
      <vt:lpstr>What is XML?</vt:lpstr>
      <vt:lpstr>Securing XML</vt:lpstr>
      <vt:lpstr>Securing XML</vt:lpstr>
      <vt:lpstr>Signing &amp; Encrypting XML</vt:lpstr>
      <vt:lpstr>The XMLDSIG Standard</vt:lpstr>
      <vt:lpstr>Major Requirements and Key Features of XMLDSIG</vt:lpstr>
      <vt:lpstr>Wrapped Signatures</vt:lpstr>
      <vt:lpstr>Detached Signatures</vt:lpstr>
      <vt:lpstr>Embedded Signatures</vt:lpstr>
      <vt:lpstr>Signing Portions of Docs</vt:lpstr>
      <vt:lpstr>Workflow Scenario</vt:lpstr>
      <vt:lpstr>Canonicalization (C14N)</vt:lpstr>
      <vt:lpstr>C14N and Signing</vt:lpstr>
      <vt:lpstr>Structural Overview</vt:lpstr>
      <vt:lpstr>SignedInfo Details</vt:lpstr>
      <vt:lpstr>Sample Signature</vt:lpstr>
      <vt:lpstr>The XMLENC Standard</vt:lpstr>
      <vt:lpstr>Key Features of XMLENC</vt:lpstr>
      <vt:lpstr>Structural Overview</vt:lpstr>
      <vt:lpstr>XMLENC Example</vt:lpstr>
      <vt:lpstr>XMLENC Example (1)</vt:lpstr>
      <vt:lpstr>XMLENC Example (2)</vt:lpstr>
      <vt:lpstr>XMLENC Example (3)</vt:lpstr>
      <vt:lpstr>Agenda</vt:lpstr>
      <vt:lpstr>Protocol-Level Security: IPSEC</vt:lpstr>
      <vt:lpstr>Ideal Protection: End-to-End</vt:lpstr>
      <vt:lpstr>IPSEC</vt:lpstr>
      <vt:lpstr>IPSEC Key Management</vt:lpstr>
      <vt:lpstr>IPSEC Architecture</vt:lpstr>
      <vt:lpstr>IPSEC Protection Protocols</vt:lpstr>
      <vt:lpstr>IPSEC Modes of Operation</vt:lpstr>
      <vt:lpstr>IPsec Scenario 1 Firewall to Firewall</vt:lpstr>
      <vt:lpstr>IPsec Scenario 2 Endnode to Firewall</vt:lpstr>
      <vt:lpstr>IPsec Scenario 3 End to End</vt:lpstr>
      <vt:lpstr>Authentication Header (AH)</vt:lpstr>
      <vt:lpstr>IPSEC Authentication Header (AH) in Transport Mode</vt:lpstr>
      <vt:lpstr>IPSEC AH in Tunnel Mode</vt:lpstr>
      <vt:lpstr>Encapsulated Security Payload (ESP)</vt:lpstr>
      <vt:lpstr>IPSEC ESP in Transport Mode</vt:lpstr>
      <vt:lpstr>IPSEC ESP in Transport Mode</vt:lpstr>
      <vt:lpstr>IPSEC ESP Tunnel Mode</vt:lpstr>
      <vt:lpstr>IPSEC Key Management</vt:lpstr>
      <vt:lpstr>Security Associations (SA)</vt:lpstr>
      <vt:lpstr>Internet Key Exchange (IKE)</vt:lpstr>
      <vt:lpstr>General idea of IKEv2</vt:lpstr>
      <vt:lpstr>General idea of IKEv2</vt:lpstr>
      <vt:lpstr>General Idea of Main Mode</vt:lpstr>
      <vt:lpstr>General Idea of Aggressive Mode</vt:lpstr>
      <vt:lpstr>General idea of Quick Mode</vt:lpstr>
      <vt:lpstr>Agenda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Fred Videon</cp:lastModifiedBy>
  <cp:revision>103</cp:revision>
  <dcterms:created xsi:type="dcterms:W3CDTF">2011-01-05T23:39:58Z</dcterms:created>
  <dcterms:modified xsi:type="dcterms:W3CDTF">2011-02-10T23:00:21Z</dcterms:modified>
</cp:coreProperties>
</file>