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677" r:id="rId2"/>
    <p:sldId id="1089" r:id="rId3"/>
    <p:sldId id="1128" r:id="rId4"/>
    <p:sldId id="1135" r:id="rId5"/>
    <p:sldId id="1134" r:id="rId6"/>
    <p:sldId id="1091" r:id="rId7"/>
    <p:sldId id="1093" r:id="rId8"/>
    <p:sldId id="1129" r:id="rId9"/>
    <p:sldId id="1094" r:id="rId10"/>
    <p:sldId id="1095" r:id="rId11"/>
    <p:sldId id="1096" r:id="rId12"/>
    <p:sldId id="1097" r:id="rId13"/>
    <p:sldId id="1098" r:id="rId14"/>
    <p:sldId id="1099" r:id="rId15"/>
    <p:sldId id="1100" r:id="rId16"/>
    <p:sldId id="1101" r:id="rId17"/>
    <p:sldId id="1130" r:id="rId18"/>
    <p:sldId id="1102" r:id="rId19"/>
    <p:sldId id="1103" r:id="rId20"/>
    <p:sldId id="1104" r:id="rId21"/>
    <p:sldId id="1105" r:id="rId22"/>
    <p:sldId id="1106" r:id="rId23"/>
    <p:sldId id="1107" r:id="rId24"/>
    <p:sldId id="1108" r:id="rId25"/>
    <p:sldId id="1109" r:id="rId26"/>
    <p:sldId id="1110" r:id="rId27"/>
    <p:sldId id="1111" r:id="rId28"/>
    <p:sldId id="1131" r:id="rId29"/>
    <p:sldId id="1112" r:id="rId30"/>
    <p:sldId id="1113" r:id="rId31"/>
    <p:sldId id="1114" r:id="rId32"/>
    <p:sldId id="1115" r:id="rId33"/>
    <p:sldId id="1116" r:id="rId34"/>
    <p:sldId id="1117" r:id="rId35"/>
    <p:sldId id="1118" r:id="rId36"/>
    <p:sldId id="1133" r:id="rId37"/>
    <p:sldId id="1132" r:id="rId38"/>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LaMacchia" initials="BAL" lastIdx="1" clrIdx="0"/>
  <p:cmAuthor id="1" name="David Wooten" initials="DW" lastIdx="1" clrIdx="1"/>
  <p:cmAuthor id="2" name="Brian Berger" initials="BB"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38" y="-78"/>
      </p:cViewPr>
      <p:guideLst>
        <p:guide orient="horz" pos="2160"/>
        <p:guide pos="2880"/>
      </p:guideLst>
    </p:cSldViewPr>
  </p:slideViewPr>
  <p:notesTextViewPr>
    <p:cViewPr>
      <p:scale>
        <a:sx n="1" d="1"/>
        <a:sy n="1" d="1"/>
      </p:scale>
      <p:origin x="0" y="0"/>
    </p:cViewPr>
  </p:notesTextViewPr>
  <p:sorterViewPr>
    <p:cViewPr>
      <p:scale>
        <a:sx n="142" d="100"/>
        <a:sy n="14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DF72C-46E3-4F79-BB40-445F31E06253}" type="datetimeFigureOut">
              <a:rPr lang="en-US" smtClean="0"/>
              <a:t>3/10/2011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732B8-84F4-4C6C-92B7-19A7F97758F2}" type="slidenum">
              <a:rPr lang="en-US" smtClean="0"/>
              <a:t>‹#›</a:t>
            </a:fld>
            <a:endParaRPr lang="en-US"/>
          </a:p>
        </p:txBody>
      </p:sp>
    </p:spTree>
    <p:extLst>
      <p:ext uri="{BB962C8B-B14F-4D97-AF65-F5344CB8AC3E}">
        <p14:creationId xmlns:p14="http://schemas.microsoft.com/office/powerpoint/2010/main" val="81878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619A2-21B0-4F82-9098-9A67F05C8F21}" type="slidenum">
              <a:rPr lang="en-US"/>
              <a:pPr/>
              <a:t>1</a:t>
            </a:fld>
            <a:endParaRPr lang="en-US"/>
          </a:p>
        </p:txBody>
      </p:sp>
      <p:sp>
        <p:nvSpPr>
          <p:cNvPr id="964610" name="Rectangle 2"/>
          <p:cNvSpPr>
            <a:spLocks noGrp="1" noRot="1" noChangeAspect="1" noChangeArrowheads="1" noTextEdit="1"/>
          </p:cNvSpPr>
          <p:nvPr>
            <p:ph type="sldImg"/>
          </p:nvPr>
        </p:nvSpPr>
        <p:spPr>
          <a:ln/>
        </p:spPr>
      </p:sp>
      <p:sp>
        <p:nvSpPr>
          <p:cNvPr id="96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88CE92-2B3B-46F1-B4B1-C4F8FBEA297D}" type="slidenum">
              <a:rPr lang="en-US"/>
              <a:pPr/>
              <a:t>15</a:t>
            </a:fld>
            <a:endParaRPr lang="en-US"/>
          </a:p>
        </p:txBody>
      </p:sp>
      <p:sp>
        <p:nvSpPr>
          <p:cNvPr id="1307650" name="Rectangle 2"/>
          <p:cNvSpPr>
            <a:spLocks noGrp="1" noRot="1" noChangeAspect="1" noChangeArrowheads="1" noTextEdit="1"/>
          </p:cNvSpPr>
          <p:nvPr>
            <p:ph type="sldImg"/>
          </p:nvPr>
        </p:nvSpPr>
        <p:spPr>
          <a:ln/>
        </p:spPr>
      </p:sp>
      <p:sp>
        <p:nvSpPr>
          <p:cNvPr id="130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DBC542-DB10-4122-B388-3D32272D9B62}" type="slidenum">
              <a:rPr lang="en-US"/>
              <a:pPr/>
              <a:t>16</a:t>
            </a:fld>
            <a:endParaRPr lang="en-US"/>
          </a:p>
        </p:txBody>
      </p:sp>
      <p:sp>
        <p:nvSpPr>
          <p:cNvPr id="1308674" name="Rectangle 2"/>
          <p:cNvSpPr>
            <a:spLocks noGrp="1" noRot="1" noChangeAspect="1" noChangeArrowheads="1" noTextEdit="1"/>
          </p:cNvSpPr>
          <p:nvPr>
            <p:ph type="sldImg"/>
          </p:nvPr>
        </p:nvSpPr>
        <p:spPr>
          <a:ln/>
        </p:spPr>
      </p:sp>
      <p:sp>
        <p:nvSpPr>
          <p:cNvPr id="130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1E60A-FB81-4657-9667-15BAB9ABFA10}" type="slidenum">
              <a:rPr lang="en-US"/>
              <a:pPr/>
              <a:t>18</a:t>
            </a:fld>
            <a:endParaRPr lang="en-US"/>
          </a:p>
        </p:txBody>
      </p:sp>
      <p:sp>
        <p:nvSpPr>
          <p:cNvPr id="1310722" name="Rectangle 2"/>
          <p:cNvSpPr>
            <a:spLocks noGrp="1" noRot="1" noChangeAspect="1" noChangeArrowheads="1" noTextEdit="1"/>
          </p:cNvSpPr>
          <p:nvPr>
            <p:ph type="sldImg"/>
          </p:nvPr>
        </p:nvSpPr>
        <p:spPr>
          <a:ln/>
        </p:spPr>
      </p:sp>
      <p:sp>
        <p:nvSpPr>
          <p:cNvPr id="131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0211B-46F1-42BD-9C48-1637C4DD7B39}" type="slidenum">
              <a:rPr lang="en-US"/>
              <a:pPr/>
              <a:t>19</a:t>
            </a:fld>
            <a:endParaRPr lang="en-US"/>
          </a:p>
        </p:txBody>
      </p:sp>
      <p:sp>
        <p:nvSpPr>
          <p:cNvPr id="1311746" name="Rectangle 2"/>
          <p:cNvSpPr>
            <a:spLocks noGrp="1" noRot="1" noChangeAspect="1" noChangeArrowheads="1" noTextEdit="1"/>
          </p:cNvSpPr>
          <p:nvPr>
            <p:ph type="sldImg"/>
          </p:nvPr>
        </p:nvSpPr>
        <p:spPr>
          <a:ln/>
        </p:spPr>
      </p:sp>
      <p:sp>
        <p:nvSpPr>
          <p:cNvPr id="131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B50EB-A37B-41E7-90D1-1B663E97917F}" type="slidenum">
              <a:rPr lang="en-US"/>
              <a:pPr/>
              <a:t>20</a:t>
            </a:fld>
            <a:endParaRPr lang="en-US"/>
          </a:p>
        </p:txBody>
      </p:sp>
      <p:sp>
        <p:nvSpPr>
          <p:cNvPr id="1312770" name="Rectangle 2"/>
          <p:cNvSpPr>
            <a:spLocks noGrp="1" noRot="1" noChangeAspect="1" noChangeArrowheads="1" noTextEdit="1"/>
          </p:cNvSpPr>
          <p:nvPr>
            <p:ph type="sldImg"/>
          </p:nvPr>
        </p:nvSpPr>
        <p:spPr>
          <a:ln/>
        </p:spPr>
      </p:sp>
      <p:sp>
        <p:nvSpPr>
          <p:cNvPr id="131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E92FCC-FF18-4B68-9A27-E0847430A96E}" type="slidenum">
              <a:rPr lang="en-US"/>
              <a:pPr/>
              <a:t>21</a:t>
            </a:fld>
            <a:endParaRPr lang="en-US"/>
          </a:p>
        </p:txBody>
      </p:sp>
      <p:sp>
        <p:nvSpPr>
          <p:cNvPr id="1315842" name="Rectangle 2"/>
          <p:cNvSpPr>
            <a:spLocks noGrp="1" noRot="1" noChangeAspect="1" noChangeArrowheads="1" noTextEdit="1"/>
          </p:cNvSpPr>
          <p:nvPr>
            <p:ph type="sldImg"/>
          </p:nvPr>
        </p:nvSpPr>
        <p:spPr>
          <a:ln/>
        </p:spPr>
      </p:sp>
      <p:sp>
        <p:nvSpPr>
          <p:cNvPr id="131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A29464-092C-4EC2-B246-D017739E3D46}" type="slidenum">
              <a:rPr lang="en-US"/>
              <a:pPr/>
              <a:t>22</a:t>
            </a:fld>
            <a:endParaRPr lang="en-US"/>
          </a:p>
        </p:txBody>
      </p:sp>
      <p:sp>
        <p:nvSpPr>
          <p:cNvPr id="1316866" name="Rectangle 2"/>
          <p:cNvSpPr>
            <a:spLocks noGrp="1" noRot="1" noChangeAspect="1" noChangeArrowheads="1" noTextEdit="1"/>
          </p:cNvSpPr>
          <p:nvPr>
            <p:ph type="sldImg"/>
          </p:nvPr>
        </p:nvSpPr>
        <p:spPr>
          <a:ln/>
        </p:spPr>
      </p:sp>
      <p:sp>
        <p:nvSpPr>
          <p:cNvPr id="131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751FBF-F926-4187-9A18-9317FECA103B}" type="slidenum">
              <a:rPr lang="en-US"/>
              <a:pPr/>
              <a:t>23</a:t>
            </a:fld>
            <a:endParaRPr lang="en-US"/>
          </a:p>
        </p:txBody>
      </p:sp>
      <p:sp>
        <p:nvSpPr>
          <p:cNvPr id="1317890" name="Rectangle 2"/>
          <p:cNvSpPr>
            <a:spLocks noGrp="1" noRot="1" noChangeAspect="1" noChangeArrowheads="1" noTextEdit="1"/>
          </p:cNvSpPr>
          <p:nvPr>
            <p:ph type="sldImg"/>
          </p:nvPr>
        </p:nvSpPr>
        <p:spPr>
          <a:ln/>
        </p:spPr>
      </p:sp>
      <p:sp>
        <p:nvSpPr>
          <p:cNvPr id="131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0BAE0F-CB69-485C-9526-5ACBDFC8A8DB}" type="slidenum">
              <a:rPr lang="en-US"/>
              <a:pPr/>
              <a:t>24</a:t>
            </a:fld>
            <a:endParaRPr lang="en-US"/>
          </a:p>
        </p:txBody>
      </p:sp>
      <p:sp>
        <p:nvSpPr>
          <p:cNvPr id="1318914" name="Rectangle 2"/>
          <p:cNvSpPr>
            <a:spLocks noGrp="1" noRot="1" noChangeAspect="1" noChangeArrowheads="1" noTextEdit="1"/>
          </p:cNvSpPr>
          <p:nvPr>
            <p:ph type="sldImg"/>
          </p:nvPr>
        </p:nvSpPr>
        <p:spPr>
          <a:ln/>
        </p:spPr>
      </p:sp>
      <p:sp>
        <p:nvSpPr>
          <p:cNvPr id="131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39E4EA-57AF-4E5C-92FD-081AC819BC84}" type="slidenum">
              <a:rPr lang="en-US"/>
              <a:pPr/>
              <a:t>25</a:t>
            </a:fld>
            <a:endParaRPr lang="en-US"/>
          </a:p>
        </p:txBody>
      </p:sp>
      <p:sp>
        <p:nvSpPr>
          <p:cNvPr id="1319938" name="Rectangle 2"/>
          <p:cNvSpPr>
            <a:spLocks noGrp="1" noRot="1" noChangeAspect="1" noChangeArrowheads="1" noTextEdit="1"/>
          </p:cNvSpPr>
          <p:nvPr>
            <p:ph type="sldImg"/>
          </p:nvPr>
        </p:nvSpPr>
        <p:spPr>
          <a:ln/>
        </p:spPr>
      </p:sp>
      <p:sp>
        <p:nvSpPr>
          <p:cNvPr id="131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C09B94-27C7-4FD9-BD90-15FBFD05DB1B}" type="slidenum">
              <a:rPr lang="en-US"/>
              <a:pPr/>
              <a:t>6</a:t>
            </a:fld>
            <a:endParaRPr lang="en-US"/>
          </a:p>
        </p:txBody>
      </p:sp>
      <p:sp>
        <p:nvSpPr>
          <p:cNvPr id="1298434" name="Rectangle 2"/>
          <p:cNvSpPr>
            <a:spLocks noGrp="1" noRot="1" noChangeAspect="1" noChangeArrowheads="1" noTextEdit="1"/>
          </p:cNvSpPr>
          <p:nvPr>
            <p:ph type="sldImg"/>
          </p:nvPr>
        </p:nvSpPr>
        <p:spPr>
          <a:ln/>
        </p:spPr>
      </p:sp>
      <p:sp>
        <p:nvSpPr>
          <p:cNvPr id="129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AB1A3F-17DF-40F0-A319-8DCE2A709F9E}" type="slidenum">
              <a:rPr lang="en-US"/>
              <a:pPr/>
              <a:t>26</a:t>
            </a:fld>
            <a:endParaRPr lang="en-US"/>
          </a:p>
        </p:txBody>
      </p:sp>
      <p:sp>
        <p:nvSpPr>
          <p:cNvPr id="1320962" name="Rectangle 2"/>
          <p:cNvSpPr>
            <a:spLocks noGrp="1" noRot="1" noChangeAspect="1" noChangeArrowheads="1" noTextEdit="1"/>
          </p:cNvSpPr>
          <p:nvPr>
            <p:ph type="sldImg"/>
          </p:nvPr>
        </p:nvSpPr>
        <p:spPr>
          <a:ln/>
        </p:spPr>
      </p:sp>
      <p:sp>
        <p:nvSpPr>
          <p:cNvPr id="132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548B34-2BC4-4A5F-A3A1-E606568E1C10}" type="slidenum">
              <a:rPr lang="en-US"/>
              <a:pPr/>
              <a:t>27</a:t>
            </a:fld>
            <a:endParaRPr lang="en-US"/>
          </a:p>
        </p:txBody>
      </p:sp>
      <p:sp>
        <p:nvSpPr>
          <p:cNvPr id="1321986" name="Rectangle 2"/>
          <p:cNvSpPr>
            <a:spLocks noGrp="1" noRot="1" noChangeAspect="1" noChangeArrowheads="1" noTextEdit="1"/>
          </p:cNvSpPr>
          <p:nvPr>
            <p:ph type="sldImg"/>
          </p:nvPr>
        </p:nvSpPr>
        <p:spPr>
          <a:ln/>
        </p:spPr>
      </p:sp>
      <p:sp>
        <p:nvSpPr>
          <p:cNvPr id="132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EB31B8-22AE-4C07-8DF4-572DBDA3AB5C}" type="slidenum">
              <a:rPr lang="en-US"/>
              <a:pPr/>
              <a:t>29</a:t>
            </a:fld>
            <a:endParaRPr lang="en-US"/>
          </a:p>
        </p:txBody>
      </p:sp>
      <p:sp>
        <p:nvSpPr>
          <p:cNvPr id="1324034" name="Rectangle 2"/>
          <p:cNvSpPr>
            <a:spLocks noGrp="1" noRot="1" noChangeAspect="1" noChangeArrowheads="1" noTextEdit="1"/>
          </p:cNvSpPr>
          <p:nvPr>
            <p:ph type="sldImg"/>
          </p:nvPr>
        </p:nvSpPr>
        <p:spPr>
          <a:ln/>
        </p:spPr>
      </p:sp>
      <p:sp>
        <p:nvSpPr>
          <p:cNvPr id="132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D37D15-62BC-44A6-A2C0-2522B4CEB985}" type="slidenum">
              <a:rPr lang="en-US"/>
              <a:pPr/>
              <a:t>30</a:t>
            </a:fld>
            <a:endParaRPr lang="en-US"/>
          </a:p>
        </p:txBody>
      </p:sp>
      <p:sp>
        <p:nvSpPr>
          <p:cNvPr id="1325058" name="Rectangle 2"/>
          <p:cNvSpPr>
            <a:spLocks noGrp="1" noRot="1" noChangeAspect="1" noChangeArrowheads="1" noTextEdit="1"/>
          </p:cNvSpPr>
          <p:nvPr>
            <p:ph type="sldImg"/>
          </p:nvPr>
        </p:nvSpPr>
        <p:spPr>
          <a:ln/>
        </p:spPr>
      </p:sp>
      <p:sp>
        <p:nvSpPr>
          <p:cNvPr id="132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353983-2373-4926-8F6F-E6A972C03212}" type="slidenum">
              <a:rPr lang="en-US"/>
              <a:pPr/>
              <a:t>31</a:t>
            </a:fld>
            <a:endParaRPr lang="en-US"/>
          </a:p>
        </p:txBody>
      </p:sp>
      <p:sp>
        <p:nvSpPr>
          <p:cNvPr id="1326082" name="Rectangle 2"/>
          <p:cNvSpPr>
            <a:spLocks noGrp="1" noRot="1" noChangeAspect="1" noChangeArrowheads="1" noTextEdit="1"/>
          </p:cNvSpPr>
          <p:nvPr>
            <p:ph type="sldImg"/>
          </p:nvPr>
        </p:nvSpPr>
        <p:spPr>
          <a:ln/>
        </p:spPr>
      </p:sp>
      <p:sp>
        <p:nvSpPr>
          <p:cNvPr id="132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2EF0A-5778-4330-A484-A82A2EAE1617}" type="slidenum">
              <a:rPr lang="en-US"/>
              <a:pPr/>
              <a:t>32</a:t>
            </a:fld>
            <a:endParaRPr lang="en-US"/>
          </a:p>
        </p:txBody>
      </p:sp>
      <p:sp>
        <p:nvSpPr>
          <p:cNvPr id="1327106" name="Rectangle 2"/>
          <p:cNvSpPr>
            <a:spLocks noGrp="1" noRot="1" noChangeAspect="1" noChangeArrowheads="1" noTextEdit="1"/>
          </p:cNvSpPr>
          <p:nvPr>
            <p:ph type="sldImg"/>
          </p:nvPr>
        </p:nvSpPr>
        <p:spPr>
          <a:ln/>
        </p:spPr>
      </p:sp>
      <p:sp>
        <p:nvSpPr>
          <p:cNvPr id="132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133355-CC99-4BD1-8C61-24099013F3D5}" type="slidenum">
              <a:rPr lang="en-US"/>
              <a:pPr/>
              <a:t>33</a:t>
            </a:fld>
            <a:endParaRPr lang="en-US"/>
          </a:p>
        </p:txBody>
      </p:sp>
      <p:sp>
        <p:nvSpPr>
          <p:cNvPr id="1328130" name="Rectangle 2"/>
          <p:cNvSpPr>
            <a:spLocks noGrp="1" noRot="1" noChangeAspect="1" noChangeArrowheads="1" noTextEdit="1"/>
          </p:cNvSpPr>
          <p:nvPr>
            <p:ph type="sldImg"/>
          </p:nvPr>
        </p:nvSpPr>
        <p:spPr>
          <a:ln/>
        </p:spPr>
      </p:sp>
      <p:sp>
        <p:nvSpPr>
          <p:cNvPr id="132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CB5CB1-1560-4B81-A79D-6F0F8AB90A30}" type="slidenum">
              <a:rPr lang="en-US"/>
              <a:pPr/>
              <a:t>34</a:t>
            </a:fld>
            <a:endParaRPr lang="en-US"/>
          </a:p>
        </p:txBody>
      </p:sp>
      <p:sp>
        <p:nvSpPr>
          <p:cNvPr id="1330178" name="Rectangle 2"/>
          <p:cNvSpPr>
            <a:spLocks noGrp="1" noRot="1" noChangeAspect="1" noChangeArrowheads="1" noTextEdit="1"/>
          </p:cNvSpPr>
          <p:nvPr>
            <p:ph type="sldImg"/>
          </p:nvPr>
        </p:nvSpPr>
        <p:spPr>
          <a:ln/>
        </p:spPr>
      </p:sp>
      <p:sp>
        <p:nvSpPr>
          <p:cNvPr id="133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696A2-FFD5-48F7-B550-60439B3A6E04}" type="slidenum">
              <a:rPr lang="en-US"/>
              <a:pPr/>
              <a:t>35</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696A2-FFD5-48F7-B550-60439B3A6E04}" type="slidenum">
              <a:rPr lang="en-US"/>
              <a:pPr/>
              <a:t>36</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D4244-0EE1-40CC-A047-4BE624194326}" type="slidenum">
              <a:rPr lang="en-US"/>
              <a:pPr/>
              <a:t>7</a:t>
            </a:fld>
            <a:endParaRPr lang="en-US"/>
          </a:p>
        </p:txBody>
      </p:sp>
      <p:sp>
        <p:nvSpPr>
          <p:cNvPr id="1300482" name="Rectangle 2"/>
          <p:cNvSpPr>
            <a:spLocks noGrp="1" noRot="1" noChangeAspect="1" noChangeArrowheads="1" noTextEdit="1"/>
          </p:cNvSpPr>
          <p:nvPr>
            <p:ph type="sldImg"/>
          </p:nvPr>
        </p:nvSpPr>
        <p:spPr>
          <a:ln/>
        </p:spPr>
      </p:sp>
      <p:sp>
        <p:nvSpPr>
          <p:cNvPr id="130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ECE37-A76E-4647-9ACC-19956EACE07F}" type="slidenum">
              <a:rPr lang="en-US"/>
              <a:pPr/>
              <a:t>9</a:t>
            </a:fld>
            <a:endParaRPr lang="en-US"/>
          </a:p>
        </p:txBody>
      </p:sp>
      <p:sp>
        <p:nvSpPr>
          <p:cNvPr id="1301506" name="Rectangle 2"/>
          <p:cNvSpPr>
            <a:spLocks noGrp="1" noRot="1" noChangeAspect="1" noChangeArrowheads="1" noTextEdit="1"/>
          </p:cNvSpPr>
          <p:nvPr>
            <p:ph type="sldImg"/>
          </p:nvPr>
        </p:nvSpPr>
        <p:spPr>
          <a:ln/>
        </p:spPr>
      </p:sp>
      <p:sp>
        <p:nvSpPr>
          <p:cNvPr id="130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9A010-E447-4A96-B4AF-73C6B6B099E7}" type="slidenum">
              <a:rPr lang="en-US"/>
              <a:pPr/>
              <a:t>10</a:t>
            </a:fld>
            <a:endParaRPr lang="en-US"/>
          </a:p>
        </p:txBody>
      </p:sp>
      <p:sp>
        <p:nvSpPr>
          <p:cNvPr id="1302530" name="Rectangle 2"/>
          <p:cNvSpPr>
            <a:spLocks noGrp="1" noRot="1" noChangeAspect="1" noChangeArrowheads="1" noTextEdit="1"/>
          </p:cNvSpPr>
          <p:nvPr>
            <p:ph type="sldImg"/>
          </p:nvPr>
        </p:nvSpPr>
        <p:spPr>
          <a:ln/>
        </p:spPr>
      </p:sp>
      <p:sp>
        <p:nvSpPr>
          <p:cNvPr id="130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80F42-F0A4-4332-87FE-CCE495CCA61D}" type="slidenum">
              <a:rPr lang="en-US"/>
              <a:pPr/>
              <a:t>11</a:t>
            </a:fld>
            <a:endParaRPr lang="en-US"/>
          </a:p>
        </p:txBody>
      </p:sp>
      <p:sp>
        <p:nvSpPr>
          <p:cNvPr id="1303554" name="Rectangle 2"/>
          <p:cNvSpPr>
            <a:spLocks noGrp="1" noRot="1" noChangeAspect="1" noChangeArrowheads="1" noTextEdit="1"/>
          </p:cNvSpPr>
          <p:nvPr>
            <p:ph type="sldImg"/>
          </p:nvPr>
        </p:nvSpPr>
        <p:spPr>
          <a:ln/>
        </p:spPr>
      </p:sp>
      <p:sp>
        <p:nvSpPr>
          <p:cNvPr id="130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59B530-3E69-4FEE-B270-755C9138857C}" type="slidenum">
              <a:rPr lang="en-US"/>
              <a:pPr/>
              <a:t>12</a:t>
            </a:fld>
            <a:endParaRPr lang="en-US"/>
          </a:p>
        </p:txBody>
      </p:sp>
      <p:sp>
        <p:nvSpPr>
          <p:cNvPr id="1304578" name="Rectangle 2"/>
          <p:cNvSpPr>
            <a:spLocks noGrp="1" noRot="1" noChangeAspect="1" noChangeArrowheads="1" noTextEdit="1"/>
          </p:cNvSpPr>
          <p:nvPr>
            <p:ph type="sldImg"/>
          </p:nvPr>
        </p:nvSpPr>
        <p:spPr>
          <a:ln/>
        </p:spPr>
      </p:sp>
      <p:sp>
        <p:nvSpPr>
          <p:cNvPr id="130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F1DE58-DD21-4322-8D68-5295E2224158}" type="slidenum">
              <a:rPr lang="en-US"/>
              <a:pPr/>
              <a:t>13</a:t>
            </a:fld>
            <a:endParaRPr lang="en-US"/>
          </a:p>
        </p:txBody>
      </p:sp>
      <p:sp>
        <p:nvSpPr>
          <p:cNvPr id="1305602" name="Rectangle 2"/>
          <p:cNvSpPr>
            <a:spLocks noGrp="1" noRot="1" noChangeAspect="1" noChangeArrowheads="1" noTextEdit="1"/>
          </p:cNvSpPr>
          <p:nvPr>
            <p:ph type="sldImg"/>
          </p:nvPr>
        </p:nvSpPr>
        <p:spPr>
          <a:ln/>
        </p:spPr>
      </p:sp>
      <p:sp>
        <p:nvSpPr>
          <p:cNvPr id="130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EC0760-1FA2-46F4-B87E-4D152124F9C3}" type="slidenum">
              <a:rPr lang="en-US"/>
              <a:pPr/>
              <a:t>14</a:t>
            </a:fld>
            <a:endParaRPr lang="en-US"/>
          </a:p>
        </p:txBody>
      </p:sp>
      <p:sp>
        <p:nvSpPr>
          <p:cNvPr id="1306626" name="Rectangle 2"/>
          <p:cNvSpPr>
            <a:spLocks noGrp="1" noRot="1" noChangeAspect="1" noChangeArrowheads="1" noTextEdit="1"/>
          </p:cNvSpPr>
          <p:nvPr>
            <p:ph type="sldImg"/>
          </p:nvPr>
        </p:nvSpPr>
        <p:spPr>
          <a:ln/>
        </p:spPr>
      </p:sp>
      <p:sp>
        <p:nvSpPr>
          <p:cNvPr id="1306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March 10, 2011</a:t>
            </a:r>
            <a:endParaRPr lang="en-US"/>
          </a:p>
        </p:txBody>
      </p:sp>
      <p:sp>
        <p:nvSpPr>
          <p:cNvPr id="19" name="Footer Placeholder 18"/>
          <p:cNvSpPr>
            <a:spLocks noGrp="1"/>
          </p:cNvSpPr>
          <p:nvPr>
            <p:ph type="ftr" sz="quarter" idx="11"/>
          </p:nvPr>
        </p:nvSpPr>
        <p:spPr/>
        <p:txBody>
          <a:bodyPr/>
          <a:lstStyle/>
          <a:p>
            <a:r>
              <a:rPr lang="en-US" smtClean="0"/>
              <a:t>Practical Aspects of Modern Cryptography</a:t>
            </a:r>
            <a:endParaRPr lang="en-US"/>
          </a:p>
        </p:txBody>
      </p:sp>
      <p:sp>
        <p:nvSpPr>
          <p:cNvPr id="27" name="Slide Number Placeholder 26"/>
          <p:cNvSpPr>
            <a:spLocks noGrp="1"/>
          </p:cNvSpPr>
          <p:nvPr>
            <p:ph type="sldNum" sz="quarter" idx="12"/>
          </p:nvPr>
        </p:nvSpPr>
        <p:spPr/>
        <p:txBody>
          <a:bodyPr/>
          <a:lstStyle/>
          <a:p>
            <a:fld id="{9AE78F1A-C5D7-4CDD-B860-BC70C668CFBE}"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9AE78F1A-C5D7-4CDD-B860-BC70C668CF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9AE78F1A-C5D7-4CDD-B860-BC70C668CF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lvl1pPr>
              <a:defRPr>
                <a:latin typeface="+mj-lt"/>
              </a:defRPr>
            </a:lvl1pPr>
          </a:lstStyle>
          <a:p>
            <a:r>
              <a:rPr lang="en-US" smtClean="0"/>
              <a:t>March 10, 2011</a:t>
            </a:r>
            <a:endParaRPr lang="en-US" dirty="0"/>
          </a:p>
        </p:txBody>
      </p:sp>
      <p:sp>
        <p:nvSpPr>
          <p:cNvPr id="5" name="Footer Placeholder 4"/>
          <p:cNvSpPr>
            <a:spLocks noGrp="1"/>
          </p:cNvSpPr>
          <p:nvPr>
            <p:ph type="ftr" sz="quarter" idx="11"/>
          </p:nvPr>
        </p:nvSpPr>
        <p:spPr/>
        <p:txBody>
          <a:bodyPr/>
          <a:lstStyle>
            <a:lvl1pPr>
              <a:defRPr>
                <a:latin typeface="+mj-lt"/>
              </a:defRPr>
            </a:lvl1pPr>
          </a:lstStyle>
          <a:p>
            <a:r>
              <a:rPr lang="en-US" dirty="0" smtClean="0"/>
              <a:t>Practical Aspects of Modern Cryptography</a:t>
            </a:r>
            <a:endParaRPr lang="en-US" dirty="0"/>
          </a:p>
        </p:txBody>
      </p:sp>
      <p:sp>
        <p:nvSpPr>
          <p:cNvPr id="6" name="Slide Number Placeholder 5"/>
          <p:cNvSpPr>
            <a:spLocks noGrp="1"/>
          </p:cNvSpPr>
          <p:nvPr>
            <p:ph type="sldNum" sz="quarter" idx="12"/>
          </p:nvPr>
        </p:nvSpPr>
        <p:spPr/>
        <p:txBody>
          <a:bodyPr/>
          <a:lstStyle>
            <a:lvl1pPr>
              <a:defRPr>
                <a:latin typeface="+mj-lt"/>
              </a:defRPr>
            </a:lvl1pPr>
          </a:lstStyle>
          <a:p>
            <a:fld id="{9AE78F1A-C5D7-4CDD-B860-BC70C668CFB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9AE78F1A-C5D7-4CDD-B860-BC70C668CFB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920085"/>
            <a:ext cx="4038600" cy="4434840"/>
          </a:xfrm>
        </p:spPr>
        <p:txBody>
          <a:bodyPr/>
          <a:lstStyle>
            <a:lvl1pPr>
              <a:defRPr sz="26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p>
            <a:r>
              <a:rPr lang="en-US" smtClean="0"/>
              <a:t>March 10, 2011</a:t>
            </a:r>
            <a:endParaRPr lang="en-US"/>
          </a:p>
        </p:txBody>
      </p:sp>
      <p:sp>
        <p:nvSpPr>
          <p:cNvPr id="6" name="Footer Placeholder 5"/>
          <p:cNvSpPr>
            <a:spLocks noGrp="1"/>
          </p:cNvSpPr>
          <p:nvPr>
            <p:ph type="ftr" sz="quarter" idx="11"/>
          </p:nvPr>
        </p:nvSpPr>
        <p:spPr/>
        <p:txBody>
          <a:bodyPr/>
          <a:lstStyle/>
          <a:p>
            <a:r>
              <a:rPr lang="en-US" smtClean="0"/>
              <a:t>Practical Aspects of Modern Cryptography</a:t>
            </a:r>
            <a:endParaRPr lang="en-US"/>
          </a:p>
        </p:txBody>
      </p:sp>
      <p:sp>
        <p:nvSpPr>
          <p:cNvPr id="7" name="Slide Number Placeholder 6"/>
          <p:cNvSpPr>
            <a:spLocks noGrp="1"/>
          </p:cNvSpPr>
          <p:nvPr>
            <p:ph type="sldNum" sz="quarter" idx="12"/>
          </p:nvPr>
        </p:nvSpPr>
        <p:spPr/>
        <p:txBody>
          <a:bodyPr/>
          <a:lstStyle>
            <a:lvl1pPr>
              <a:defRPr>
                <a:latin typeface="+mj-lt"/>
              </a:defRPr>
            </a:lvl1pPr>
          </a:lstStyle>
          <a:p>
            <a:fld id="{9AE78F1A-C5D7-4CDD-B860-BC70C668CFB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March 10, 2011</a:t>
            </a:r>
            <a:endParaRPr lang="en-US"/>
          </a:p>
        </p:txBody>
      </p:sp>
      <p:sp>
        <p:nvSpPr>
          <p:cNvPr id="8" name="Footer Placeholder 7"/>
          <p:cNvSpPr>
            <a:spLocks noGrp="1"/>
          </p:cNvSpPr>
          <p:nvPr>
            <p:ph type="ftr" sz="quarter" idx="11"/>
          </p:nvPr>
        </p:nvSpPr>
        <p:spPr/>
        <p:txBody>
          <a:bodyPr/>
          <a:lstStyle/>
          <a:p>
            <a:r>
              <a:rPr lang="en-US" smtClean="0"/>
              <a:t>Practical Aspects of Modern Cryptography</a:t>
            </a:r>
            <a:endParaRPr lang="en-US"/>
          </a:p>
        </p:txBody>
      </p:sp>
      <p:sp>
        <p:nvSpPr>
          <p:cNvPr id="9" name="Slide Number Placeholder 8"/>
          <p:cNvSpPr>
            <a:spLocks noGrp="1"/>
          </p:cNvSpPr>
          <p:nvPr>
            <p:ph type="sldNum" sz="quarter" idx="12"/>
          </p:nvPr>
        </p:nvSpPr>
        <p:spPr/>
        <p:txBody>
          <a:bodyPr/>
          <a:lstStyle/>
          <a:p>
            <a:fld id="{9AE78F1A-C5D7-4CDD-B860-BC70C668CFBE}"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March 10, 2011</a:t>
            </a:r>
            <a:endParaRPr lang="en-US"/>
          </a:p>
        </p:txBody>
      </p:sp>
      <p:sp>
        <p:nvSpPr>
          <p:cNvPr id="4" name="Footer Placeholder 3"/>
          <p:cNvSpPr>
            <a:spLocks noGrp="1"/>
          </p:cNvSpPr>
          <p:nvPr>
            <p:ph type="ftr" sz="quarter" idx="11"/>
          </p:nvPr>
        </p:nvSpPr>
        <p:spPr/>
        <p:txBody>
          <a:bodyPr/>
          <a:lstStyle/>
          <a:p>
            <a:r>
              <a:rPr lang="en-US" smtClean="0"/>
              <a:t>Practical Aspects of Modern Cryptography</a:t>
            </a:r>
            <a:endParaRPr lang="en-US"/>
          </a:p>
        </p:txBody>
      </p:sp>
      <p:sp>
        <p:nvSpPr>
          <p:cNvPr id="5" name="Slide Number Placeholder 4"/>
          <p:cNvSpPr>
            <a:spLocks noGrp="1"/>
          </p:cNvSpPr>
          <p:nvPr>
            <p:ph type="sldNum" sz="quarter" idx="12"/>
          </p:nvPr>
        </p:nvSpPr>
        <p:spPr/>
        <p:txBody>
          <a:bodyPr/>
          <a:lstStyle/>
          <a:p>
            <a:fld id="{9AE78F1A-C5D7-4CDD-B860-BC70C668CFB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mj-lt"/>
              </a:defRPr>
            </a:lvl1pPr>
          </a:lstStyle>
          <a:p>
            <a:r>
              <a:rPr lang="en-US" smtClean="0"/>
              <a:t>March 10, 2011</a:t>
            </a:r>
            <a:endParaRPr lang="en-US" dirty="0"/>
          </a:p>
        </p:txBody>
      </p:sp>
      <p:sp>
        <p:nvSpPr>
          <p:cNvPr id="3" name="Footer Placeholder 2"/>
          <p:cNvSpPr>
            <a:spLocks noGrp="1"/>
          </p:cNvSpPr>
          <p:nvPr>
            <p:ph type="ftr" sz="quarter" idx="11"/>
          </p:nvPr>
        </p:nvSpPr>
        <p:spPr/>
        <p:txBody>
          <a:bodyPr/>
          <a:lstStyle>
            <a:lvl1pPr>
              <a:defRPr>
                <a:latin typeface="+mj-lt"/>
              </a:defRPr>
            </a:lvl1pPr>
          </a:lstStyle>
          <a:p>
            <a:r>
              <a:rPr lang="en-US" dirty="0" smtClean="0"/>
              <a:t>Practical Aspects of Modern Cryptography</a:t>
            </a:r>
            <a:endParaRPr lang="en-US" dirty="0"/>
          </a:p>
        </p:txBody>
      </p:sp>
      <p:sp>
        <p:nvSpPr>
          <p:cNvPr id="4" name="Slide Number Placeholder 3"/>
          <p:cNvSpPr>
            <a:spLocks noGrp="1"/>
          </p:cNvSpPr>
          <p:nvPr>
            <p:ph type="sldNum" sz="quarter" idx="12"/>
          </p:nvPr>
        </p:nvSpPr>
        <p:spPr/>
        <p:txBody>
          <a:bodyPr/>
          <a:lstStyle/>
          <a:p>
            <a:fld id="{9AE78F1A-C5D7-4CDD-B860-BC70C668CF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March 10, 2011</a:t>
            </a:r>
            <a:endParaRPr lang="en-US"/>
          </a:p>
        </p:txBody>
      </p:sp>
      <p:sp>
        <p:nvSpPr>
          <p:cNvPr id="6" name="Footer Placeholder 5"/>
          <p:cNvSpPr>
            <a:spLocks noGrp="1"/>
          </p:cNvSpPr>
          <p:nvPr>
            <p:ph type="ftr" sz="quarter" idx="11"/>
          </p:nvPr>
        </p:nvSpPr>
        <p:spPr/>
        <p:txBody>
          <a:bodyPr/>
          <a:lstStyle/>
          <a:p>
            <a:r>
              <a:rPr lang="en-US" smtClean="0"/>
              <a:t>Practical Aspects of Modern Cryptography</a:t>
            </a:r>
            <a:endParaRPr lang="en-US"/>
          </a:p>
        </p:txBody>
      </p:sp>
      <p:sp>
        <p:nvSpPr>
          <p:cNvPr id="7" name="Slide Number Placeholder 6"/>
          <p:cNvSpPr>
            <a:spLocks noGrp="1"/>
          </p:cNvSpPr>
          <p:nvPr>
            <p:ph type="sldNum" sz="quarter" idx="12"/>
          </p:nvPr>
        </p:nvSpPr>
        <p:spPr/>
        <p:txBody>
          <a:bodyPr/>
          <a:lstStyle/>
          <a:p>
            <a:fld id="{9AE78F1A-C5D7-4CDD-B860-BC70C668CF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March 10, 2011</a:t>
            </a:r>
            <a:endParaRPr lang="en-US"/>
          </a:p>
        </p:txBody>
      </p:sp>
      <p:sp>
        <p:nvSpPr>
          <p:cNvPr id="6" name="Footer Placeholder 5"/>
          <p:cNvSpPr>
            <a:spLocks noGrp="1"/>
          </p:cNvSpPr>
          <p:nvPr>
            <p:ph type="ftr" sz="quarter" idx="11"/>
          </p:nvPr>
        </p:nvSpPr>
        <p:spPr/>
        <p:txBody>
          <a:bodyPr/>
          <a:lstStyle/>
          <a:p>
            <a:r>
              <a:rPr lang="en-US" smtClean="0"/>
              <a:t>Practical Aspects of Modern Cryptography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AE78F1A-C5D7-4CDD-B860-BC70C668CFB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mj-lt"/>
              </a:defRPr>
            </a:lvl1pPr>
          </a:lstStyle>
          <a:p>
            <a:r>
              <a:rPr lang="en-US" smtClean="0"/>
              <a:t>March 10, 2011</a:t>
            </a: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mj-lt"/>
              </a:defRPr>
            </a:lvl1pPr>
          </a:lstStyle>
          <a:p>
            <a:r>
              <a:rPr lang="en-US" dirty="0" smtClean="0"/>
              <a:t>Practical Aspects of Modern Cryptography</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mj-lt"/>
              </a:defRPr>
            </a:lvl1pPr>
          </a:lstStyle>
          <a:p>
            <a:fld id="{9AE78F1A-C5D7-4CDD-B860-BC70C668CFBE}"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loc.gov/today/pr/2010/10-169.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Grp="1" noChangeArrowheads="1"/>
          </p:cNvSpPr>
          <p:nvPr>
            <p:ph type="ctrTitle"/>
          </p:nvPr>
        </p:nvSpPr>
        <p:spPr/>
        <p:txBody>
          <a:bodyPr/>
          <a:lstStyle/>
          <a:p>
            <a:pPr algn="l"/>
            <a:r>
              <a:rPr lang="en-US" sz="4800" dirty="0">
                <a:solidFill>
                  <a:srgbClr val="92D050"/>
                </a:solidFill>
              </a:rPr>
              <a:t>Practical Aspects </a:t>
            </a:r>
            <a:r>
              <a:rPr lang="en-US" sz="4800" dirty="0" smtClean="0">
                <a:solidFill>
                  <a:srgbClr val="92D050"/>
                </a:solidFill>
              </a:rPr>
              <a:t>of        </a:t>
            </a:r>
            <a:r>
              <a:rPr lang="en-US" sz="4800" dirty="0">
                <a:solidFill>
                  <a:srgbClr val="92D050"/>
                </a:solidFill>
              </a:rPr>
              <a:t>Modern Cryptography</a:t>
            </a:r>
          </a:p>
        </p:txBody>
      </p:sp>
      <p:sp>
        <p:nvSpPr>
          <p:cNvPr id="963587" name="Rectangle 3"/>
          <p:cNvSpPr>
            <a:spLocks noGrp="1" noChangeArrowheads="1"/>
          </p:cNvSpPr>
          <p:nvPr>
            <p:ph type="subTitle" idx="1"/>
          </p:nvPr>
        </p:nvSpPr>
        <p:spPr>
          <a:xfrm>
            <a:off x="3276600" y="3968750"/>
            <a:ext cx="5334000" cy="1752600"/>
          </a:xfrm>
        </p:spPr>
        <p:txBody>
          <a:bodyPr>
            <a:normAutofit/>
          </a:bodyPr>
          <a:lstStyle/>
          <a:p>
            <a:r>
              <a:rPr lang="en-US" sz="3600" dirty="0">
                <a:solidFill>
                  <a:srgbClr val="FFFF66"/>
                </a:solidFill>
              </a:rPr>
              <a:t>Josh Benaloh</a:t>
            </a:r>
          </a:p>
          <a:p>
            <a:r>
              <a:rPr lang="en-US" sz="3600" dirty="0">
                <a:solidFill>
                  <a:srgbClr val="FFFF66"/>
                </a:solidFill>
              </a:rPr>
              <a:t>Brian </a:t>
            </a:r>
            <a:r>
              <a:rPr lang="en-US" sz="3600" dirty="0" smtClean="0">
                <a:solidFill>
                  <a:srgbClr val="FFFF66"/>
                </a:solidFill>
              </a:rPr>
              <a:t>LaMacchia</a:t>
            </a:r>
            <a:endParaRPr lang="en-US" sz="3600" dirty="0">
              <a:solidFill>
                <a:srgbClr val="FFFF66"/>
              </a:solidFill>
            </a:endParaRPr>
          </a:p>
        </p:txBody>
      </p:sp>
      <p:sp>
        <p:nvSpPr>
          <p:cNvPr id="4" name="TextBox 3"/>
          <p:cNvSpPr txBox="1"/>
          <p:nvPr/>
        </p:nvSpPr>
        <p:spPr>
          <a:xfrm>
            <a:off x="1676400" y="3352800"/>
            <a:ext cx="2517420" cy="646331"/>
          </a:xfrm>
          <a:prstGeom prst="rect">
            <a:avLst/>
          </a:prstGeom>
          <a:noFill/>
        </p:spPr>
        <p:txBody>
          <a:bodyPr wrap="none" rtlCol="0">
            <a:spAutoFit/>
          </a:bodyPr>
          <a:lstStyle/>
          <a:p>
            <a:r>
              <a:rPr lang="en-US" sz="3600" dirty="0" smtClean="0">
                <a:solidFill>
                  <a:schemeClr val="accent3">
                    <a:lumMod val="60000"/>
                    <a:lumOff val="40000"/>
                  </a:schemeClr>
                </a:solidFill>
                <a:latin typeface="+mj-lt"/>
              </a:rPr>
              <a:t>Winter 2011</a:t>
            </a:r>
            <a:endParaRPr lang="en-US" sz="3600" dirty="0">
              <a:solidFill>
                <a:schemeClr val="accent3">
                  <a:lumMod val="60000"/>
                  <a:lumOff val="40000"/>
                </a:schemeClr>
              </a:solidFill>
              <a:latin typeface="+mj-lt"/>
            </a:endParaRPr>
          </a:p>
        </p:txBody>
      </p:sp>
    </p:spTree>
    <p:extLst>
      <p:ext uri="{BB962C8B-B14F-4D97-AF65-F5344CB8AC3E}">
        <p14:creationId xmlns:p14="http://schemas.microsoft.com/office/powerpoint/2010/main" val="2223150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594" name="Rectangle 2"/>
          <p:cNvSpPr>
            <a:spLocks noGrp="1" noChangeArrowheads="1"/>
          </p:cNvSpPr>
          <p:nvPr>
            <p:ph type="title"/>
          </p:nvPr>
        </p:nvSpPr>
        <p:spPr/>
        <p:txBody>
          <a:bodyPr/>
          <a:lstStyle/>
          <a:p>
            <a:r>
              <a:rPr lang="en-US" smtClean="0"/>
              <a:t>Export Controls (cont.)</a:t>
            </a:r>
            <a:endParaRPr lang="en-US"/>
          </a:p>
        </p:txBody>
      </p:sp>
      <p:sp>
        <p:nvSpPr>
          <p:cNvPr id="1262595" name="Rectangle 3"/>
          <p:cNvSpPr>
            <a:spLocks noGrp="1" noChangeArrowheads="1"/>
          </p:cNvSpPr>
          <p:nvPr>
            <p:ph type="body" idx="1"/>
          </p:nvPr>
        </p:nvSpPr>
        <p:spPr/>
        <p:txBody>
          <a:bodyPr/>
          <a:lstStyle/>
          <a:p>
            <a:r>
              <a:rPr lang="en-US" smtClean="0"/>
              <a:t>Under ITAR, all exports of crypto required a license</a:t>
            </a:r>
          </a:p>
          <a:p>
            <a:pPr lvl="1"/>
            <a:r>
              <a:rPr lang="en-US" smtClean="0"/>
              <a:t>If you were exporting “weak crypto” you could get a license.</a:t>
            </a:r>
          </a:p>
          <a:p>
            <a:pPr lvl="2"/>
            <a:r>
              <a:rPr lang="en-US" smtClean="0"/>
              <a:t>“Strong crypto” couldn’t be exported at all.</a:t>
            </a:r>
          </a:p>
          <a:p>
            <a:pPr lvl="2"/>
            <a:r>
              <a:rPr lang="en-US" smtClean="0"/>
              <a:t>“Crypto with a hole” couldn’t be exported either.</a:t>
            </a:r>
          </a:p>
          <a:p>
            <a:pPr lvl="1"/>
            <a:r>
              <a:rPr lang="en-US" smtClean="0"/>
              <a:t>The distinction between “weak” and “strong” was generally based on bit-length of the secret key or public key modulus</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248A5D3A-8103-4B64-8887-99C87EB5FA86}" type="slidenum">
              <a:rPr lang="en-US" smtClean="0"/>
              <a:pPr/>
              <a:t>10</a:t>
            </a:fld>
            <a:endParaRPr lang="en-US"/>
          </a:p>
        </p:txBody>
      </p:sp>
    </p:spTree>
    <p:extLst>
      <p:ext uri="{BB962C8B-B14F-4D97-AF65-F5344CB8AC3E}">
        <p14:creationId xmlns:p14="http://schemas.microsoft.com/office/powerpoint/2010/main" val="1386632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618" name="Rectangle 2"/>
          <p:cNvSpPr>
            <a:spLocks noGrp="1" noChangeArrowheads="1"/>
          </p:cNvSpPr>
          <p:nvPr>
            <p:ph type="title"/>
          </p:nvPr>
        </p:nvSpPr>
        <p:spPr/>
        <p:txBody>
          <a:bodyPr/>
          <a:lstStyle/>
          <a:p>
            <a:r>
              <a:rPr lang="en-US" smtClean="0"/>
              <a:t>Crypto Export/Import Controls</a:t>
            </a:r>
            <a:endParaRPr lang="en-US"/>
          </a:p>
        </p:txBody>
      </p:sp>
      <p:sp>
        <p:nvSpPr>
          <p:cNvPr id="1263619" name="Rectangle 3"/>
          <p:cNvSpPr>
            <a:spLocks noGrp="1" noChangeArrowheads="1"/>
          </p:cNvSpPr>
          <p:nvPr>
            <p:ph type="body" idx="1"/>
          </p:nvPr>
        </p:nvSpPr>
        <p:spPr/>
        <p:txBody>
          <a:bodyPr/>
          <a:lstStyle/>
          <a:p>
            <a:r>
              <a:rPr lang="en-US" dirty="0" smtClean="0"/>
              <a:t>The export of cryptography is currently restricted by the U.S. Bureau of Industry and Security (BIS, part of the US Department of Commerce)</a:t>
            </a:r>
          </a:p>
          <a:p>
            <a:pPr lvl="1"/>
            <a:r>
              <a:rPr lang="en-US" dirty="0" smtClean="0"/>
              <a:t>Until January 2000, couldn’t export symmetric ciphers using keys &gt; 56 bits in length.</a:t>
            </a:r>
          </a:p>
          <a:p>
            <a:pPr lvl="1"/>
            <a:r>
              <a:rPr lang="en-US" dirty="0" smtClean="0"/>
              <a:t>Jan 2000: Clinton administration rewrote the regulations</a:t>
            </a:r>
          </a:p>
          <a:p>
            <a:pPr lvl="2"/>
            <a:r>
              <a:rPr lang="en-US" dirty="0" smtClean="0"/>
              <a:t>“ITAR” became “EAR”, and the regulations got a bit “looser” but they still exist</a:t>
            </a:r>
          </a:p>
          <a:p>
            <a:pPr lvl="2"/>
            <a:r>
              <a:rPr lang="en-US" dirty="0" smtClean="0"/>
              <a:t>You can (generally speaking) export “strong crypto” without a specific product license</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4D8298DA-7C7F-451E-923A-1FF1E81C6F33}" type="slidenum">
              <a:rPr lang="en-US" smtClean="0"/>
              <a:pPr/>
              <a:t>11</a:t>
            </a:fld>
            <a:endParaRPr lang="en-US"/>
          </a:p>
        </p:txBody>
      </p:sp>
    </p:spTree>
    <p:extLst>
      <p:ext uri="{BB962C8B-B14F-4D97-AF65-F5344CB8AC3E}">
        <p14:creationId xmlns:p14="http://schemas.microsoft.com/office/powerpoint/2010/main" val="2155249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644" name="Rectangle 4"/>
          <p:cNvSpPr>
            <a:spLocks noGrp="1" noChangeArrowheads="1"/>
          </p:cNvSpPr>
          <p:nvPr>
            <p:ph type="title"/>
          </p:nvPr>
        </p:nvSpPr>
        <p:spPr/>
        <p:txBody>
          <a:bodyPr/>
          <a:lstStyle/>
          <a:p>
            <a:r>
              <a:rPr lang="en-US" smtClean="0"/>
              <a:t>Current Export Regulations</a:t>
            </a:r>
            <a:endParaRPr lang="en-US"/>
          </a:p>
        </p:txBody>
      </p:sp>
      <p:sp>
        <p:nvSpPr>
          <p:cNvPr id="1264645" name="Rectangle 5"/>
          <p:cNvSpPr>
            <a:spLocks noGrp="1" noChangeArrowheads="1"/>
          </p:cNvSpPr>
          <p:nvPr>
            <p:ph type="body" idx="1"/>
          </p:nvPr>
        </p:nvSpPr>
        <p:spPr/>
        <p:txBody>
          <a:bodyPr/>
          <a:lstStyle/>
          <a:p>
            <a:r>
              <a:rPr lang="en-US" dirty="0" smtClean="0"/>
              <a:t>“Monolithic applications” can export strong cryptography in binary form simply by sending the BIS a piece of e-mail</a:t>
            </a:r>
          </a:p>
          <a:p>
            <a:pPr lvl="1"/>
            <a:r>
              <a:rPr lang="en-US" dirty="0" smtClean="0"/>
              <a:t>Example: secure e-mail client, web browser</a:t>
            </a:r>
          </a:p>
          <a:p>
            <a:r>
              <a:rPr lang="en-US" dirty="0" smtClean="0"/>
              <a:t>“Crypto libraries” can be exported under an “open source” exemption, if they qualify</a:t>
            </a:r>
          </a:p>
          <a:p>
            <a:pPr lvl="1"/>
            <a:r>
              <a:rPr lang="en-US" dirty="0" smtClean="0"/>
              <a:t>Again, by sending BIS a piece of e-mail with a link to where the sources are posted</a:t>
            </a:r>
          </a:p>
          <a:p>
            <a:r>
              <a:rPr lang="en-US" dirty="0" smtClean="0"/>
              <a:t>“Crypto with a hole” in commercial products is still tightly controlled</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D8E5239C-5F61-47CF-8BCE-8D8F947AD94A}" type="slidenum">
              <a:rPr lang="en-US" smtClean="0"/>
              <a:pPr/>
              <a:t>12</a:t>
            </a:fld>
            <a:endParaRPr lang="en-US"/>
          </a:p>
        </p:txBody>
      </p:sp>
    </p:spTree>
    <p:extLst>
      <p:ext uri="{BB962C8B-B14F-4D97-AF65-F5344CB8AC3E}">
        <p14:creationId xmlns:p14="http://schemas.microsoft.com/office/powerpoint/2010/main" val="1730242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6" name="Rectangle 2"/>
          <p:cNvSpPr>
            <a:spLocks noGrp="1" noChangeArrowheads="1"/>
          </p:cNvSpPr>
          <p:nvPr>
            <p:ph type="title"/>
          </p:nvPr>
        </p:nvSpPr>
        <p:spPr/>
        <p:txBody>
          <a:bodyPr/>
          <a:lstStyle/>
          <a:p>
            <a:r>
              <a:rPr lang="en-US" dirty="0" smtClean="0"/>
              <a:t>Example: Windows 7</a:t>
            </a:r>
            <a:endParaRPr lang="en-US" dirty="0"/>
          </a:p>
        </p:txBody>
      </p:sp>
      <p:sp>
        <p:nvSpPr>
          <p:cNvPr id="1265667" name="Rectangle 3"/>
          <p:cNvSpPr>
            <a:spLocks noGrp="1" noChangeArrowheads="1"/>
          </p:cNvSpPr>
          <p:nvPr>
            <p:ph type="body" idx="1"/>
          </p:nvPr>
        </p:nvSpPr>
        <p:spPr/>
        <p:txBody>
          <a:bodyPr/>
          <a:lstStyle/>
          <a:p>
            <a:r>
              <a:rPr lang="en-US" dirty="0" smtClean="0"/>
              <a:t>Windows XP ships with “strong crypto” baked in &amp; enabled</a:t>
            </a:r>
          </a:p>
          <a:p>
            <a:pPr lvl="1"/>
            <a:r>
              <a:rPr lang="en-US" dirty="0" smtClean="0"/>
              <a:t>RSA to 4096 bits, </a:t>
            </a:r>
            <a:r>
              <a:rPr lang="en-US" dirty="0" err="1" smtClean="0"/>
              <a:t>TripleDES</a:t>
            </a:r>
            <a:r>
              <a:rPr lang="en-US" dirty="0" smtClean="0"/>
              <a:t>, etc.</a:t>
            </a:r>
          </a:p>
          <a:p>
            <a:r>
              <a:rPr lang="en-US" dirty="0" smtClean="0"/>
              <a:t>Windows XP is exportable because it’s a “monolithic application”</a:t>
            </a:r>
          </a:p>
          <a:p>
            <a:r>
              <a:rPr lang="en-US" dirty="0" smtClean="0"/>
              <a:t>CryptoAPI, the Win32 crypto library that was designed to support plug-able “cryptographic service providers” is not freely exportable</a:t>
            </a:r>
          </a:p>
          <a:p>
            <a:pPr lvl="1"/>
            <a:r>
              <a:rPr lang="en-US" dirty="0" smtClean="0"/>
              <a:t>If you want to plug into CryptoAPI, you need a license...</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9872345A-D7F8-407A-8FDC-3574721985E1}" type="slidenum">
              <a:rPr lang="en-US" smtClean="0"/>
              <a:pPr/>
              <a:t>13</a:t>
            </a:fld>
            <a:endParaRPr lang="en-US"/>
          </a:p>
        </p:txBody>
      </p:sp>
    </p:spTree>
    <p:extLst>
      <p:ext uri="{BB962C8B-B14F-4D97-AF65-F5344CB8AC3E}">
        <p14:creationId xmlns:p14="http://schemas.microsoft.com/office/powerpoint/2010/main" val="2931964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690" name="Rectangle 2"/>
          <p:cNvSpPr>
            <a:spLocks noGrp="1" noChangeArrowheads="1"/>
          </p:cNvSpPr>
          <p:nvPr>
            <p:ph type="title"/>
          </p:nvPr>
        </p:nvSpPr>
        <p:spPr/>
        <p:txBody>
          <a:bodyPr/>
          <a:lstStyle/>
          <a:p>
            <a:r>
              <a:rPr lang="en-US" smtClean="0"/>
              <a:t>The Regs are Still Ambiguous</a:t>
            </a:r>
            <a:endParaRPr lang="en-US"/>
          </a:p>
        </p:txBody>
      </p:sp>
      <p:sp>
        <p:nvSpPr>
          <p:cNvPr id="1266691" name="Rectangle 3"/>
          <p:cNvSpPr>
            <a:spLocks noGrp="1" noChangeArrowheads="1"/>
          </p:cNvSpPr>
          <p:nvPr>
            <p:ph type="body" idx="1"/>
          </p:nvPr>
        </p:nvSpPr>
        <p:spPr/>
        <p:txBody>
          <a:bodyPr/>
          <a:lstStyle/>
          <a:p>
            <a:r>
              <a:rPr lang="en-US" dirty="0" smtClean="0"/>
              <a:t>In the .NET Framework, we have a class library for cryptography…</a:t>
            </a:r>
          </a:p>
          <a:p>
            <a:r>
              <a:rPr lang="en-US" dirty="0" smtClean="0"/>
              <a:t>It took BIS 18 months to tell us what the rules were regarding export of our class library…</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B0B6A806-E288-485E-91BF-D13C66B5B067}" type="slidenum">
              <a:rPr lang="en-US" smtClean="0"/>
              <a:pPr/>
              <a:t>14</a:t>
            </a:fld>
            <a:endParaRPr lang="en-US"/>
          </a:p>
        </p:txBody>
      </p:sp>
    </p:spTree>
    <p:extLst>
      <p:ext uri="{BB962C8B-B14F-4D97-AF65-F5344CB8AC3E}">
        <p14:creationId xmlns:p14="http://schemas.microsoft.com/office/powerpoint/2010/main" val="4268018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7731" name="Rectangle 19"/>
          <p:cNvSpPr>
            <a:spLocks noGrp="1" noChangeArrowheads="1"/>
          </p:cNvSpPr>
          <p:nvPr>
            <p:ph type="title"/>
          </p:nvPr>
        </p:nvSpPr>
        <p:spPr>
          <a:xfrm>
            <a:off x="457200" y="381000"/>
            <a:ext cx="8229600" cy="990600"/>
          </a:xfrm>
        </p:spPr>
        <p:txBody>
          <a:bodyPr>
            <a:normAutofit/>
          </a:bodyPr>
          <a:lstStyle/>
          <a:p>
            <a:r>
              <a:rPr lang="en-US" sz="4000" dirty="0" smtClean="0"/>
              <a:t>.NET FX Crypto Object Model</a:t>
            </a:r>
            <a:endParaRPr lang="en-US" sz="4000" dirty="0"/>
          </a:p>
        </p:txBody>
      </p:sp>
      <p:sp>
        <p:nvSpPr>
          <p:cNvPr id="20" name="Date Placeholder 3"/>
          <p:cNvSpPr>
            <a:spLocks noGrp="1"/>
          </p:cNvSpPr>
          <p:nvPr>
            <p:ph type="dt" sz="quarter" idx="10"/>
          </p:nvPr>
        </p:nvSpPr>
        <p:spPr/>
        <p:txBody>
          <a:bodyPr/>
          <a:lstStyle/>
          <a:p>
            <a:r>
              <a:rPr lang="en-US" smtClean="0"/>
              <a:t>March 10, 2011</a:t>
            </a:r>
            <a:endParaRPr lang="en-US"/>
          </a:p>
        </p:txBody>
      </p:sp>
      <p:sp>
        <p:nvSpPr>
          <p:cNvPr id="21" name="Footer Placeholder 4"/>
          <p:cNvSpPr>
            <a:spLocks noGrp="1"/>
          </p:cNvSpPr>
          <p:nvPr>
            <p:ph type="ftr" sz="quarter" idx="11"/>
          </p:nvPr>
        </p:nvSpPr>
        <p:spPr/>
        <p:txBody>
          <a:bodyPr/>
          <a:lstStyle/>
          <a:p>
            <a:r>
              <a:rPr lang="en-US" smtClean="0"/>
              <a:t>Practical Aspects of Modern Cryptography</a:t>
            </a:r>
            <a:endParaRPr lang="en-US"/>
          </a:p>
        </p:txBody>
      </p:sp>
      <p:sp>
        <p:nvSpPr>
          <p:cNvPr id="22" name="Slide Number Placeholder 5"/>
          <p:cNvSpPr>
            <a:spLocks noGrp="1"/>
          </p:cNvSpPr>
          <p:nvPr>
            <p:ph type="sldNum" sz="quarter" idx="12"/>
          </p:nvPr>
        </p:nvSpPr>
        <p:spPr/>
        <p:txBody>
          <a:bodyPr/>
          <a:lstStyle/>
          <a:p>
            <a:fld id="{8568477F-3671-43EB-A563-EDB74B11E39D}" type="slidenum">
              <a:rPr lang="en-US" smtClean="0"/>
              <a:pPr/>
              <a:t>15</a:t>
            </a:fld>
            <a:endParaRPr lang="en-US"/>
          </a:p>
        </p:txBody>
      </p:sp>
      <p:sp>
        <p:nvSpPr>
          <p:cNvPr id="1267714" name="Rectangle 2"/>
          <p:cNvSpPr>
            <a:spLocks noChangeArrowheads="1"/>
          </p:cNvSpPr>
          <p:nvPr/>
        </p:nvSpPr>
        <p:spPr bwMode="auto">
          <a:xfrm>
            <a:off x="152400" y="2508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67715" name="Rectangle 3"/>
          <p:cNvSpPr>
            <a:spLocks noChangeArrowheads="1"/>
          </p:cNvSpPr>
          <p:nvPr/>
        </p:nvSpPr>
        <p:spPr bwMode="auto">
          <a:xfrm>
            <a:off x="4783138" y="1570038"/>
            <a:ext cx="1903412" cy="977900"/>
          </a:xfrm>
          <a:prstGeom prst="rect">
            <a:avLst/>
          </a:prstGeom>
          <a:gradFill rotWithShape="1">
            <a:gsLst>
              <a:gs pos="0">
                <a:schemeClr val="hlink">
                  <a:gamma/>
                  <a:shade val="46275"/>
                  <a:invGamma/>
                </a:schemeClr>
              </a:gs>
              <a:gs pos="100000">
                <a:schemeClr val="hlink"/>
              </a:gs>
            </a:gsLst>
            <a:lin ang="5400000" scaled="1"/>
          </a:gradFill>
          <a:ln w="38100">
            <a:solidFill>
              <a:schemeClr val="tx1"/>
            </a:solidFill>
            <a:miter lim="800000"/>
            <a:headEnd/>
            <a:tailEnd/>
          </a:ln>
        </p:spPr>
        <p:txBody>
          <a:bodyPr wrap="none" lIns="55778" tIns="27889" rIns="55778" bIns="27889" anchor="ctr"/>
          <a:lstStyle/>
          <a:p>
            <a:pPr algn="ctr" eaLnBrk="1" hangingPunct="1"/>
            <a:r>
              <a:rPr lang="en-US" sz="2000" b="1">
                <a:effectLst>
                  <a:outerShdw blurRad="38100" dist="38100" dir="2700000" algn="tl">
                    <a:srgbClr val="000000"/>
                  </a:outerShdw>
                </a:effectLst>
              </a:rPr>
              <a:t>Symmetric</a:t>
            </a:r>
            <a:endParaRPr lang="en-US" sz="1700"/>
          </a:p>
          <a:p>
            <a:pPr algn="ctr"/>
            <a:r>
              <a:rPr lang="en-US" sz="2000" b="1">
                <a:effectLst>
                  <a:outerShdw blurRad="38100" dist="38100" dir="2700000" algn="tl">
                    <a:srgbClr val="000000"/>
                  </a:outerShdw>
                </a:effectLst>
              </a:rPr>
              <a:t>Algorithm</a:t>
            </a:r>
            <a:endParaRPr lang="en-US" sz="2800"/>
          </a:p>
        </p:txBody>
      </p:sp>
      <p:sp>
        <p:nvSpPr>
          <p:cNvPr id="1267716" name="Rectangle 4"/>
          <p:cNvSpPr>
            <a:spLocks noChangeArrowheads="1"/>
          </p:cNvSpPr>
          <p:nvPr/>
        </p:nvSpPr>
        <p:spPr bwMode="auto">
          <a:xfrm>
            <a:off x="2592388" y="3303588"/>
            <a:ext cx="1820862" cy="976312"/>
          </a:xfrm>
          <a:prstGeom prst="rect">
            <a:avLst/>
          </a:prstGeom>
          <a:gradFill rotWithShape="1">
            <a:gsLst>
              <a:gs pos="0">
                <a:schemeClr val="hlink">
                  <a:gamma/>
                  <a:shade val="46275"/>
                  <a:invGamma/>
                </a:schemeClr>
              </a:gs>
              <a:gs pos="100000">
                <a:schemeClr val="hlink"/>
              </a:gs>
            </a:gsLst>
            <a:lin ang="5400000" scaled="1"/>
          </a:gra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5778" tIns="27889" rIns="55778" bIns="27889" anchor="ctr"/>
          <a:lstStyle/>
          <a:p>
            <a:pPr algn="ctr" eaLnBrk="1" hangingPunct="1"/>
            <a:r>
              <a:rPr lang="en-US" sz="2400" b="1" dirty="0" err="1" smtClean="0">
                <a:effectLst>
                  <a:outerShdw blurRad="38100" dist="38100" dir="2700000" algn="tl">
                    <a:srgbClr val="000000"/>
                  </a:outerShdw>
                </a:effectLst>
              </a:rPr>
              <a:t>TripleDES</a:t>
            </a:r>
            <a:endParaRPr lang="en-US" sz="2400" b="1" dirty="0">
              <a:effectLst>
                <a:outerShdw blurRad="38100" dist="38100" dir="2700000" algn="tl">
                  <a:srgbClr val="000000"/>
                </a:outerShdw>
              </a:effectLst>
            </a:endParaRPr>
          </a:p>
        </p:txBody>
      </p:sp>
      <p:sp>
        <p:nvSpPr>
          <p:cNvPr id="1267717" name="Rectangle 5"/>
          <p:cNvSpPr>
            <a:spLocks noChangeArrowheads="1"/>
          </p:cNvSpPr>
          <p:nvPr/>
        </p:nvSpPr>
        <p:spPr bwMode="auto">
          <a:xfrm>
            <a:off x="4992688" y="3303588"/>
            <a:ext cx="1484312" cy="976312"/>
          </a:xfrm>
          <a:prstGeom prst="rect">
            <a:avLst/>
          </a:prstGeom>
          <a:gradFill rotWithShape="1">
            <a:gsLst>
              <a:gs pos="0">
                <a:schemeClr val="hlink">
                  <a:gamma/>
                  <a:shade val="46275"/>
                  <a:invGamma/>
                </a:schemeClr>
              </a:gs>
              <a:gs pos="100000">
                <a:schemeClr val="hlink"/>
              </a:gs>
            </a:gsLst>
            <a:lin ang="5400000" scaled="1"/>
          </a:gra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5778" tIns="27889" rIns="55778" bIns="27889" anchor="ctr"/>
          <a:lstStyle/>
          <a:p>
            <a:pPr algn="ctr" eaLnBrk="1" hangingPunct="1"/>
            <a:r>
              <a:rPr lang="en-US" sz="2400" b="1">
                <a:effectLst>
                  <a:outerShdw blurRad="38100" dist="38100" dir="2700000" algn="tl">
                    <a:srgbClr val="000000"/>
                  </a:outerShdw>
                </a:effectLst>
              </a:rPr>
              <a:t>Rijndael</a:t>
            </a:r>
          </a:p>
        </p:txBody>
      </p:sp>
      <p:cxnSp>
        <p:nvCxnSpPr>
          <p:cNvPr id="1267718" name="AutoShape 6"/>
          <p:cNvCxnSpPr>
            <a:cxnSpLocks noChangeShapeType="1"/>
            <a:stCxn id="1267715" idx="2"/>
            <a:endCxn id="1267717" idx="0"/>
          </p:cNvCxnSpPr>
          <p:nvPr/>
        </p:nvCxnSpPr>
        <p:spPr bwMode="auto">
          <a:xfrm rot="5400000">
            <a:off x="5376863" y="2925763"/>
            <a:ext cx="717550"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67719" name="AutoShape 7"/>
          <p:cNvCxnSpPr>
            <a:cxnSpLocks noChangeShapeType="1"/>
            <a:stCxn id="1267715" idx="2"/>
            <a:endCxn id="1267716" idx="0"/>
          </p:cNvCxnSpPr>
          <p:nvPr/>
        </p:nvCxnSpPr>
        <p:spPr bwMode="auto">
          <a:xfrm rot="5400000">
            <a:off x="4260851" y="1809750"/>
            <a:ext cx="717550" cy="2232025"/>
          </a:xfrm>
          <a:prstGeom prst="bentConnector3">
            <a:avLst>
              <a:gd name="adj1" fmla="val 5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67720" name="Rectangle 8"/>
          <p:cNvSpPr>
            <a:spLocks noChangeArrowheads="1"/>
          </p:cNvSpPr>
          <p:nvPr/>
        </p:nvSpPr>
        <p:spPr bwMode="auto">
          <a:xfrm>
            <a:off x="2508250" y="5118100"/>
            <a:ext cx="1987550" cy="977900"/>
          </a:xfrm>
          <a:prstGeom prst="rect">
            <a:avLst/>
          </a:prstGeom>
          <a:gradFill rotWithShape="1">
            <a:gsLst>
              <a:gs pos="0">
                <a:schemeClr val="hlink">
                  <a:gamma/>
                  <a:shade val="46275"/>
                  <a:invGamma/>
                </a:schemeClr>
              </a:gs>
              <a:gs pos="100000">
                <a:schemeClr val="hlink"/>
              </a:gs>
            </a:gsLst>
            <a:lin ang="5400000" scaled="1"/>
          </a:gra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5778" tIns="27889" rIns="55778" bIns="27889" anchor="ctr"/>
          <a:lstStyle/>
          <a:p>
            <a:pPr algn="ctr" eaLnBrk="1" hangingPunct="1"/>
            <a:r>
              <a:rPr lang="en-US" b="1">
                <a:effectLst>
                  <a:outerShdw blurRad="38100" dist="38100" dir="2700000" algn="tl">
                    <a:srgbClr val="000000"/>
                  </a:outerShdw>
                </a:effectLst>
              </a:rPr>
              <a:t>TripleDESCrypto</a:t>
            </a:r>
          </a:p>
          <a:p>
            <a:pPr algn="ctr" eaLnBrk="1" hangingPunct="1"/>
            <a:r>
              <a:rPr lang="en-US" b="1">
                <a:effectLst>
                  <a:outerShdw blurRad="38100" dist="38100" dir="2700000" algn="tl">
                    <a:srgbClr val="000000"/>
                  </a:outerShdw>
                </a:effectLst>
              </a:rPr>
              <a:t>ServiceProvider</a:t>
            </a:r>
          </a:p>
          <a:p>
            <a:pPr algn="ctr" eaLnBrk="1" hangingPunct="1"/>
            <a:r>
              <a:rPr lang="en-US" b="1">
                <a:effectLst>
                  <a:outerShdw blurRad="38100" dist="38100" dir="2700000" algn="tl">
                    <a:srgbClr val="000000"/>
                  </a:outerShdw>
                </a:effectLst>
              </a:rPr>
              <a:t>(CryptoAPI)</a:t>
            </a:r>
          </a:p>
        </p:txBody>
      </p:sp>
      <p:sp>
        <p:nvSpPr>
          <p:cNvPr id="1267721" name="Rectangle 9"/>
          <p:cNvSpPr>
            <a:spLocks noChangeArrowheads="1"/>
          </p:cNvSpPr>
          <p:nvPr/>
        </p:nvSpPr>
        <p:spPr bwMode="auto">
          <a:xfrm>
            <a:off x="4852988" y="5118100"/>
            <a:ext cx="1758950" cy="977900"/>
          </a:xfrm>
          <a:prstGeom prst="rect">
            <a:avLst/>
          </a:prstGeom>
          <a:gradFill rotWithShape="1">
            <a:gsLst>
              <a:gs pos="0">
                <a:schemeClr val="hlink">
                  <a:gamma/>
                  <a:shade val="46275"/>
                  <a:invGamma/>
                </a:schemeClr>
              </a:gs>
              <a:gs pos="100000">
                <a:schemeClr val="hlink"/>
              </a:gs>
            </a:gsLst>
            <a:lin ang="5400000" scaled="1"/>
          </a:gra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5778" tIns="27889" rIns="55778" bIns="27889" anchor="ctr"/>
          <a:lstStyle/>
          <a:p>
            <a:pPr algn="ctr" eaLnBrk="1" hangingPunct="1"/>
            <a:r>
              <a:rPr lang="en-US" b="1">
                <a:effectLst>
                  <a:outerShdw blurRad="38100" dist="38100" dir="2700000" algn="tl">
                    <a:srgbClr val="000000"/>
                  </a:outerShdw>
                </a:effectLst>
              </a:rPr>
              <a:t>Rijndael</a:t>
            </a:r>
          </a:p>
          <a:p>
            <a:pPr algn="ctr" eaLnBrk="1" hangingPunct="1"/>
            <a:r>
              <a:rPr lang="en-US" b="1">
                <a:effectLst>
                  <a:outerShdw blurRad="38100" dist="38100" dir="2700000" algn="tl">
                    <a:srgbClr val="000000"/>
                  </a:outerShdw>
                </a:effectLst>
              </a:rPr>
              <a:t>Managed</a:t>
            </a:r>
          </a:p>
          <a:p>
            <a:pPr algn="ctr" eaLnBrk="1" hangingPunct="1"/>
            <a:r>
              <a:rPr lang="en-US" b="1">
                <a:effectLst>
                  <a:outerShdw blurRad="38100" dist="38100" dir="2700000" algn="tl">
                    <a:srgbClr val="000000"/>
                  </a:outerShdw>
                </a:effectLst>
              </a:rPr>
              <a:t>(C#)</a:t>
            </a:r>
          </a:p>
        </p:txBody>
      </p:sp>
      <p:cxnSp>
        <p:nvCxnSpPr>
          <p:cNvPr id="1267722" name="AutoShape 10"/>
          <p:cNvCxnSpPr>
            <a:cxnSpLocks noChangeShapeType="1"/>
            <a:stCxn id="1267716" idx="2"/>
            <a:endCxn id="1267720" idx="0"/>
          </p:cNvCxnSpPr>
          <p:nvPr/>
        </p:nvCxnSpPr>
        <p:spPr bwMode="auto">
          <a:xfrm rot="5400000">
            <a:off x="3102769" y="4698206"/>
            <a:ext cx="800100" cy="1588"/>
          </a:xfrm>
          <a:prstGeom prst="bentConnector3">
            <a:avLst>
              <a:gd name="adj1" fmla="val 5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267723" name="AutoShape 11"/>
          <p:cNvCxnSpPr>
            <a:cxnSpLocks noChangeShapeType="1"/>
            <a:stCxn id="1267717" idx="2"/>
            <a:endCxn id="1267721" idx="0"/>
          </p:cNvCxnSpPr>
          <p:nvPr/>
        </p:nvCxnSpPr>
        <p:spPr bwMode="auto">
          <a:xfrm rot="5400000">
            <a:off x="5334001" y="4697412"/>
            <a:ext cx="800100" cy="3175"/>
          </a:xfrm>
          <a:prstGeom prst="bentConnector3">
            <a:avLst>
              <a:gd name="adj1" fmla="val 5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67724" name="Rectangle 12"/>
          <p:cNvSpPr>
            <a:spLocks noChangeArrowheads="1"/>
          </p:cNvSpPr>
          <p:nvPr/>
        </p:nvSpPr>
        <p:spPr bwMode="auto">
          <a:xfrm>
            <a:off x="7507288" y="3303588"/>
            <a:ext cx="1114425" cy="976312"/>
          </a:xfrm>
          <a:prstGeom prst="rect">
            <a:avLst/>
          </a:prstGeom>
          <a:gradFill rotWithShape="1">
            <a:gsLst>
              <a:gs pos="0">
                <a:schemeClr val="hlink">
                  <a:gamma/>
                  <a:shade val="46275"/>
                  <a:invGamma/>
                </a:schemeClr>
              </a:gs>
              <a:gs pos="100000">
                <a:schemeClr val="hlink"/>
              </a:gs>
            </a:gsLst>
            <a:lin ang="5400000" scaled="1"/>
          </a:gra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5778" tIns="27889" rIns="55778" bIns="27889" anchor="ctr"/>
          <a:lstStyle/>
          <a:p>
            <a:pPr algn="ctr" eaLnBrk="1" hangingPunct="1"/>
            <a:r>
              <a:rPr lang="en-US" sz="2400" b="1">
                <a:effectLst>
                  <a:outerShdw blurRad="38100" dist="38100" dir="2700000" algn="tl">
                    <a:srgbClr val="000000"/>
                  </a:outerShdw>
                </a:effectLst>
              </a:rPr>
              <a:t>RC2</a:t>
            </a:r>
          </a:p>
        </p:txBody>
      </p:sp>
      <p:cxnSp>
        <p:nvCxnSpPr>
          <p:cNvPr id="1267725" name="AutoShape 13"/>
          <p:cNvCxnSpPr>
            <a:cxnSpLocks noChangeShapeType="1"/>
            <a:stCxn id="1267715" idx="2"/>
            <a:endCxn id="1267724" idx="0"/>
          </p:cNvCxnSpPr>
          <p:nvPr/>
        </p:nvCxnSpPr>
        <p:spPr bwMode="auto">
          <a:xfrm rot="16200000" flipH="1">
            <a:off x="6541294" y="1761332"/>
            <a:ext cx="717550" cy="2328862"/>
          </a:xfrm>
          <a:prstGeom prst="bentConnector3">
            <a:avLst>
              <a:gd name="adj1" fmla="val 5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67726" name="Rectangle 14"/>
          <p:cNvSpPr>
            <a:spLocks noChangeArrowheads="1"/>
          </p:cNvSpPr>
          <p:nvPr/>
        </p:nvSpPr>
        <p:spPr bwMode="auto">
          <a:xfrm>
            <a:off x="7075488" y="5118100"/>
            <a:ext cx="1978025" cy="977900"/>
          </a:xfrm>
          <a:prstGeom prst="rect">
            <a:avLst/>
          </a:prstGeom>
          <a:gradFill rotWithShape="1">
            <a:gsLst>
              <a:gs pos="0">
                <a:schemeClr val="hlink">
                  <a:gamma/>
                  <a:shade val="46275"/>
                  <a:invGamma/>
                </a:schemeClr>
              </a:gs>
              <a:gs pos="100000">
                <a:schemeClr val="hlink"/>
              </a:gs>
            </a:gsLst>
            <a:lin ang="5400000" scaled="1"/>
          </a:gra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5778" tIns="27889" rIns="55778" bIns="27889" anchor="ctr"/>
          <a:lstStyle/>
          <a:p>
            <a:pPr algn="ctr" eaLnBrk="1" hangingPunct="1"/>
            <a:r>
              <a:rPr lang="en-US" b="1">
                <a:effectLst>
                  <a:outerShdw blurRad="38100" dist="38100" dir="2700000" algn="tl">
                    <a:srgbClr val="000000"/>
                  </a:outerShdw>
                </a:effectLst>
              </a:rPr>
              <a:t>RC2Crypto</a:t>
            </a:r>
          </a:p>
          <a:p>
            <a:pPr algn="ctr" eaLnBrk="1" hangingPunct="1"/>
            <a:r>
              <a:rPr lang="en-US" b="1">
                <a:effectLst>
                  <a:outerShdw blurRad="38100" dist="38100" dir="2700000" algn="tl">
                    <a:srgbClr val="000000"/>
                  </a:outerShdw>
                </a:effectLst>
              </a:rPr>
              <a:t>ServiceProvider</a:t>
            </a:r>
          </a:p>
          <a:p>
            <a:pPr algn="ctr" eaLnBrk="1" hangingPunct="1"/>
            <a:r>
              <a:rPr lang="en-US" b="1">
                <a:effectLst>
                  <a:outerShdw blurRad="38100" dist="38100" dir="2700000" algn="tl">
                    <a:srgbClr val="000000"/>
                  </a:outerShdw>
                </a:effectLst>
              </a:rPr>
              <a:t>(CryptoAPI)</a:t>
            </a:r>
          </a:p>
        </p:txBody>
      </p:sp>
      <p:cxnSp>
        <p:nvCxnSpPr>
          <p:cNvPr id="1267727" name="AutoShape 15"/>
          <p:cNvCxnSpPr>
            <a:cxnSpLocks noChangeShapeType="1"/>
            <a:stCxn id="1267724" idx="2"/>
            <a:endCxn id="1267726" idx="0"/>
          </p:cNvCxnSpPr>
          <p:nvPr/>
        </p:nvCxnSpPr>
        <p:spPr bwMode="auto">
          <a:xfrm rot="5400000">
            <a:off x="7664450" y="4699000"/>
            <a:ext cx="800100"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267728" name="Text Box 16"/>
          <p:cNvSpPr txBox="1">
            <a:spLocks noChangeArrowheads="1"/>
          </p:cNvSpPr>
          <p:nvPr/>
        </p:nvSpPr>
        <p:spPr bwMode="auto">
          <a:xfrm>
            <a:off x="355600" y="3279775"/>
            <a:ext cx="1365250" cy="88731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55778" tIns="27889" rIns="55778" bIns="27889">
            <a:spAutoFit/>
          </a:bodyPr>
          <a:lstStyle/>
          <a:p>
            <a:pPr eaLnBrk="1" hangingPunct="1"/>
            <a:r>
              <a:rPr lang="en-US" b="1" dirty="0">
                <a:effectLst>
                  <a:outerShdw blurRad="38100" dist="38100" dir="2700000" algn="tl">
                    <a:srgbClr val="000000"/>
                  </a:outerShdw>
                </a:effectLst>
              </a:rPr>
              <a:t>Abstract</a:t>
            </a:r>
            <a:endParaRPr lang="en-US" dirty="0"/>
          </a:p>
          <a:p>
            <a:r>
              <a:rPr lang="en-US" b="1" dirty="0">
                <a:effectLst>
                  <a:outerShdw blurRad="38100" dist="38100" dir="2700000" algn="tl">
                    <a:srgbClr val="000000"/>
                  </a:outerShdw>
                </a:effectLst>
              </a:rPr>
              <a:t>Algorithm</a:t>
            </a:r>
            <a:endParaRPr lang="en-US" dirty="0"/>
          </a:p>
          <a:p>
            <a:r>
              <a:rPr lang="en-US" b="1" dirty="0">
                <a:effectLst>
                  <a:outerShdw blurRad="38100" dist="38100" dir="2700000" algn="tl">
                    <a:srgbClr val="000000"/>
                  </a:outerShdw>
                </a:effectLst>
              </a:rPr>
              <a:t>Classes</a:t>
            </a:r>
            <a:endParaRPr lang="en-US" dirty="0"/>
          </a:p>
        </p:txBody>
      </p:sp>
      <p:sp>
        <p:nvSpPr>
          <p:cNvPr id="1267729" name="Text Box 17"/>
          <p:cNvSpPr txBox="1">
            <a:spLocks noChangeArrowheads="1"/>
          </p:cNvSpPr>
          <p:nvPr/>
        </p:nvSpPr>
        <p:spPr bwMode="auto">
          <a:xfrm>
            <a:off x="355600" y="5181600"/>
            <a:ext cx="2012950" cy="88731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55778" tIns="27889" rIns="55778" bIns="27889">
            <a:spAutoFit/>
          </a:bodyPr>
          <a:lstStyle/>
          <a:p>
            <a:pPr eaLnBrk="1" hangingPunct="1"/>
            <a:r>
              <a:rPr lang="en-US" b="1" dirty="0">
                <a:effectLst>
                  <a:outerShdw blurRad="38100" dist="38100" dir="2700000" algn="tl">
                    <a:srgbClr val="000000"/>
                  </a:outerShdw>
                </a:effectLst>
              </a:rPr>
              <a:t>Algorithm Implementation Classes</a:t>
            </a:r>
            <a:endParaRPr lang="en-US" dirty="0"/>
          </a:p>
        </p:txBody>
      </p:sp>
      <p:sp>
        <p:nvSpPr>
          <p:cNvPr id="1267730" name="Text Box 18"/>
          <p:cNvSpPr txBox="1">
            <a:spLocks noChangeArrowheads="1"/>
          </p:cNvSpPr>
          <p:nvPr/>
        </p:nvSpPr>
        <p:spPr bwMode="auto">
          <a:xfrm>
            <a:off x="355600" y="1490663"/>
            <a:ext cx="1229233" cy="61032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5778" tIns="27889" rIns="55778" bIns="27889">
            <a:spAutoFit/>
          </a:bodyPr>
          <a:lstStyle/>
          <a:p>
            <a:pPr eaLnBrk="1" hangingPunct="1"/>
            <a:r>
              <a:rPr lang="en-US" b="1" dirty="0">
                <a:effectLst>
                  <a:outerShdw blurRad="38100" dist="38100" dir="2700000" algn="tl">
                    <a:srgbClr val="000000"/>
                  </a:outerShdw>
                </a:effectLst>
              </a:rPr>
              <a:t>Abstract</a:t>
            </a:r>
            <a:endParaRPr lang="en-US" dirty="0"/>
          </a:p>
          <a:p>
            <a:r>
              <a:rPr lang="en-US" b="1" dirty="0">
                <a:effectLst>
                  <a:outerShdw blurRad="38100" dist="38100" dir="2700000" algn="tl">
                    <a:srgbClr val="000000"/>
                  </a:outerShdw>
                </a:effectLst>
              </a:rPr>
              <a:t>Base Class</a:t>
            </a:r>
            <a:endParaRPr lang="en-US" dirty="0"/>
          </a:p>
        </p:txBody>
      </p:sp>
    </p:spTree>
    <p:extLst>
      <p:ext uri="{BB962C8B-B14F-4D97-AF65-F5344CB8AC3E}">
        <p14:creationId xmlns:p14="http://schemas.microsoft.com/office/powerpoint/2010/main" val="3333211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8738" name="Rectangle 2"/>
          <p:cNvSpPr>
            <a:spLocks noGrp="1" noChangeArrowheads="1"/>
          </p:cNvSpPr>
          <p:nvPr>
            <p:ph type="title"/>
          </p:nvPr>
        </p:nvSpPr>
        <p:spPr/>
        <p:txBody>
          <a:bodyPr/>
          <a:lstStyle/>
          <a:p>
            <a:r>
              <a:rPr lang="en-US" smtClean="0"/>
              <a:t>The Regs are Still Ambiguous</a:t>
            </a:r>
            <a:endParaRPr lang="en-US"/>
          </a:p>
        </p:txBody>
      </p:sp>
      <p:sp>
        <p:nvSpPr>
          <p:cNvPr id="1268739" name="Rectangle 3"/>
          <p:cNvSpPr>
            <a:spLocks noGrp="1" noChangeArrowheads="1"/>
          </p:cNvSpPr>
          <p:nvPr>
            <p:ph type="body" idx="1"/>
          </p:nvPr>
        </p:nvSpPr>
        <p:spPr/>
        <p:txBody>
          <a:bodyPr/>
          <a:lstStyle/>
          <a:p>
            <a:r>
              <a:rPr lang="en-US" dirty="0" smtClean="0"/>
              <a:t>In the .NET Framework, we have a class library for cryptography…</a:t>
            </a:r>
          </a:p>
          <a:p>
            <a:r>
              <a:rPr lang="en-US" dirty="0" smtClean="0"/>
              <a:t>It took BIS 18 months to tell us what the rules were regarding export of our class library…</a:t>
            </a:r>
          </a:p>
          <a:p>
            <a:r>
              <a:rPr lang="en-US" dirty="0" smtClean="0"/>
              <a:t>We could open up &amp; let people subclass the bottom abstract classes (like RSA) without a license</a:t>
            </a:r>
          </a:p>
          <a:p>
            <a:r>
              <a:rPr lang="en-US" dirty="0" smtClean="0"/>
              <a:t>Opening up </a:t>
            </a:r>
            <a:r>
              <a:rPr lang="en-US" dirty="0" err="1" smtClean="0"/>
              <a:t>AsymmetricAlgorithm</a:t>
            </a:r>
            <a:r>
              <a:rPr lang="en-US" dirty="0" smtClean="0"/>
              <a:t> was not allowed without an explicit license</a:t>
            </a:r>
          </a:p>
          <a:p>
            <a:r>
              <a:rPr lang="en-US" dirty="0" smtClean="0"/>
              <a:t>Solution? Open source the code!</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F1EC27EF-DBE2-4884-845C-8A217AD713CD}" type="slidenum">
              <a:rPr lang="en-US" smtClean="0"/>
              <a:pPr/>
              <a:t>16</a:t>
            </a:fld>
            <a:endParaRPr lang="en-US"/>
          </a:p>
        </p:txBody>
      </p:sp>
    </p:spTree>
    <p:extLst>
      <p:ext uri="{BB962C8B-B14F-4D97-AF65-F5344CB8AC3E}">
        <p14:creationId xmlns:p14="http://schemas.microsoft.com/office/powerpoint/2010/main" val="626928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normAutofit/>
          </a:bodyPr>
          <a:lstStyle/>
          <a:p>
            <a:r>
              <a:rPr lang="en-US" dirty="0" smtClean="0"/>
              <a:t>Guest lecture</a:t>
            </a:r>
          </a:p>
          <a:p>
            <a:r>
              <a:rPr lang="en-US" dirty="0" smtClean="0"/>
              <a:t>Final project presentation logistics</a:t>
            </a:r>
          </a:p>
          <a:p>
            <a:r>
              <a:rPr lang="en-US" dirty="0" smtClean="0"/>
              <a:t>The Politics of Crypto</a:t>
            </a:r>
          </a:p>
          <a:p>
            <a:pPr lvl="1"/>
            <a:r>
              <a:rPr lang="en-US" dirty="0"/>
              <a:t>Export Controls</a:t>
            </a:r>
          </a:p>
          <a:p>
            <a:pPr lvl="1"/>
            <a:r>
              <a:rPr lang="en-US" dirty="0">
                <a:solidFill>
                  <a:srgbClr val="00B0F0"/>
                </a:solidFill>
              </a:rPr>
              <a:t>Key Escrow</a:t>
            </a:r>
          </a:p>
          <a:p>
            <a:pPr lvl="2"/>
            <a:r>
              <a:rPr lang="en-US" dirty="0"/>
              <a:t>The Clipper Chip</a:t>
            </a:r>
          </a:p>
          <a:p>
            <a:pPr lvl="1"/>
            <a:r>
              <a:rPr lang="en-US" dirty="0"/>
              <a:t>Copyright and the </a:t>
            </a:r>
            <a:r>
              <a:rPr lang="en-US" dirty="0" smtClean="0"/>
              <a:t>DMCA</a:t>
            </a:r>
          </a:p>
          <a:p>
            <a:r>
              <a:rPr lang="en-US" dirty="0" smtClean="0"/>
              <a:t>Course evaluations</a:t>
            </a:r>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17</a:t>
            </a:fld>
            <a:endParaRPr lang="en-US" dirty="0"/>
          </a:p>
        </p:txBody>
      </p:sp>
    </p:spTree>
    <p:extLst>
      <p:ext uri="{BB962C8B-B14F-4D97-AF65-F5344CB8AC3E}">
        <p14:creationId xmlns:p14="http://schemas.microsoft.com/office/powerpoint/2010/main" val="3297766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0786" name="Rectangle 2"/>
          <p:cNvSpPr>
            <a:spLocks noGrp="1" noChangeArrowheads="1"/>
          </p:cNvSpPr>
          <p:nvPr>
            <p:ph type="title"/>
          </p:nvPr>
        </p:nvSpPr>
        <p:spPr/>
        <p:txBody>
          <a:bodyPr/>
          <a:lstStyle/>
          <a:p>
            <a:r>
              <a:rPr lang="en-US" smtClean="0"/>
              <a:t>Key Escrow</a:t>
            </a:r>
            <a:endParaRPr lang="en-US"/>
          </a:p>
        </p:txBody>
      </p:sp>
      <p:sp>
        <p:nvSpPr>
          <p:cNvPr id="1270787" name="Rectangle 3"/>
          <p:cNvSpPr>
            <a:spLocks noGrp="1" noChangeArrowheads="1"/>
          </p:cNvSpPr>
          <p:nvPr>
            <p:ph type="body" idx="1"/>
          </p:nvPr>
        </p:nvSpPr>
        <p:spPr/>
        <p:txBody>
          <a:bodyPr/>
          <a:lstStyle/>
          <a:p>
            <a:r>
              <a:rPr lang="en-US" smtClean="0"/>
              <a:t>The general topic of “key escrow” is about archiving copies of private keys with third parties.</a:t>
            </a:r>
          </a:p>
          <a:p>
            <a:pPr lvl="1"/>
            <a:r>
              <a:rPr lang="en-US" smtClean="0"/>
              <a:t>This is also sometimes called “key archival”</a:t>
            </a:r>
          </a:p>
          <a:p>
            <a:pPr lvl="1"/>
            <a:r>
              <a:rPr lang="en-US" smtClean="0"/>
              <a:t>When the government is the archive, this is GAK (Government Access to Keys)</a:t>
            </a:r>
          </a:p>
          <a:p>
            <a:r>
              <a:rPr lang="en-US" smtClean="0"/>
              <a:t>There are legitimate cases where you might need a key escrow scheme</a:t>
            </a:r>
          </a:p>
          <a:p>
            <a:pPr lvl="1"/>
            <a:r>
              <a:rPr lang="en-US" smtClean="0"/>
              <a:t>Stored data recovery in case of accident/loss/termination of employment</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CD1847A7-4718-4154-B716-3995E9D42ED9}" type="slidenum">
              <a:rPr lang="en-US" smtClean="0"/>
              <a:pPr/>
              <a:t>18</a:t>
            </a:fld>
            <a:endParaRPr lang="en-US"/>
          </a:p>
        </p:txBody>
      </p:sp>
    </p:spTree>
    <p:extLst>
      <p:ext uri="{BB962C8B-B14F-4D97-AF65-F5344CB8AC3E}">
        <p14:creationId xmlns:p14="http://schemas.microsoft.com/office/powerpoint/2010/main" val="1115205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1810" name="Rectangle 2"/>
          <p:cNvSpPr>
            <a:spLocks noGrp="1" noChangeArrowheads="1"/>
          </p:cNvSpPr>
          <p:nvPr>
            <p:ph type="title"/>
          </p:nvPr>
        </p:nvSpPr>
        <p:spPr/>
        <p:txBody>
          <a:bodyPr/>
          <a:lstStyle/>
          <a:p>
            <a:r>
              <a:rPr lang="en-US" smtClean="0"/>
              <a:t>Key Escrow</a:t>
            </a:r>
            <a:endParaRPr lang="en-US"/>
          </a:p>
        </p:txBody>
      </p:sp>
      <p:sp>
        <p:nvSpPr>
          <p:cNvPr id="1271811" name="Rectangle 3"/>
          <p:cNvSpPr>
            <a:spLocks noGrp="1" noChangeArrowheads="1"/>
          </p:cNvSpPr>
          <p:nvPr>
            <p:ph type="body" idx="1"/>
          </p:nvPr>
        </p:nvSpPr>
        <p:spPr/>
        <p:txBody>
          <a:bodyPr/>
          <a:lstStyle/>
          <a:p>
            <a:r>
              <a:rPr lang="en-US" smtClean="0"/>
              <a:t>There are no legitimate cases (at least from a commercial perspective) for archival of secret session keys.</a:t>
            </a:r>
          </a:p>
          <a:p>
            <a:pPr lvl="1"/>
            <a:r>
              <a:rPr lang="en-US" smtClean="0"/>
              <a:t>If the data didn’t get transmitted correctly during the session, send it again</a:t>
            </a:r>
          </a:p>
          <a:p>
            <a:r>
              <a:rPr lang="en-US" smtClean="0"/>
              <a:t>Governments care about session encryption key recovery</a:t>
            </a:r>
          </a:p>
          <a:p>
            <a:pPr lvl="1"/>
            <a:r>
              <a:rPr lang="en-US" smtClean="0"/>
              <a:t>Want to preserve their wiretapping capabilities</a:t>
            </a:r>
          </a:p>
          <a:p>
            <a:r>
              <a:rPr lang="en-US" smtClean="0"/>
              <a:t>Government spent a lot of time trying to convince businesses that the needs of stored data recovery &amp; session key recovery were the same  </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6CCCC8D6-64DC-4507-BE30-7B4190FBCB15}" type="slidenum">
              <a:rPr lang="en-US" smtClean="0"/>
              <a:pPr/>
              <a:t>19</a:t>
            </a:fld>
            <a:endParaRPr lang="en-US"/>
          </a:p>
        </p:txBody>
      </p:sp>
    </p:spTree>
    <p:extLst>
      <p:ext uri="{BB962C8B-B14F-4D97-AF65-F5344CB8AC3E}">
        <p14:creationId xmlns:p14="http://schemas.microsoft.com/office/powerpoint/2010/main" val="2986969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normAutofit/>
          </a:bodyPr>
          <a:lstStyle/>
          <a:p>
            <a:r>
              <a:rPr lang="en-US" dirty="0" smtClean="0">
                <a:solidFill>
                  <a:srgbClr val="00B0F0"/>
                </a:solidFill>
              </a:rPr>
              <a:t>Guest lecture</a:t>
            </a:r>
          </a:p>
          <a:p>
            <a:r>
              <a:rPr lang="en-US" dirty="0" smtClean="0"/>
              <a:t>Final project presentation logistics</a:t>
            </a:r>
          </a:p>
          <a:p>
            <a:r>
              <a:rPr lang="en-US" dirty="0" smtClean="0"/>
              <a:t>The Politics of Crypto</a:t>
            </a:r>
          </a:p>
          <a:p>
            <a:pPr lvl="1"/>
            <a:r>
              <a:rPr lang="en-US" dirty="0"/>
              <a:t>Export Controls</a:t>
            </a:r>
          </a:p>
          <a:p>
            <a:pPr lvl="1"/>
            <a:r>
              <a:rPr lang="en-US" dirty="0"/>
              <a:t>Key Escrow</a:t>
            </a:r>
          </a:p>
          <a:p>
            <a:pPr lvl="2"/>
            <a:r>
              <a:rPr lang="en-US" dirty="0"/>
              <a:t>The Clipper Chip</a:t>
            </a:r>
          </a:p>
          <a:p>
            <a:pPr lvl="1"/>
            <a:r>
              <a:rPr lang="en-US" dirty="0"/>
              <a:t>Copyright and the </a:t>
            </a:r>
            <a:r>
              <a:rPr lang="en-US" dirty="0" smtClean="0"/>
              <a:t>DMCA</a:t>
            </a:r>
          </a:p>
          <a:p>
            <a:r>
              <a:rPr lang="en-US" dirty="0" smtClean="0"/>
              <a:t>Course evaluations</a:t>
            </a:r>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2</a:t>
            </a:fld>
            <a:endParaRPr lang="en-US" dirty="0"/>
          </a:p>
        </p:txBody>
      </p:sp>
    </p:spTree>
    <p:extLst>
      <p:ext uri="{BB962C8B-B14F-4D97-AF65-F5344CB8AC3E}">
        <p14:creationId xmlns:p14="http://schemas.microsoft.com/office/powerpoint/2010/main" val="1533762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906" name="Rectangle 2"/>
          <p:cNvSpPr>
            <a:spLocks noGrp="1" noChangeArrowheads="1"/>
          </p:cNvSpPr>
          <p:nvPr>
            <p:ph type="title"/>
          </p:nvPr>
        </p:nvSpPr>
        <p:spPr/>
        <p:txBody>
          <a:bodyPr/>
          <a:lstStyle/>
          <a:p>
            <a:r>
              <a:rPr lang="en-US" smtClean="0"/>
              <a:t>Digital Telephony</a:t>
            </a:r>
            <a:endParaRPr lang="en-US"/>
          </a:p>
        </p:txBody>
      </p:sp>
      <p:sp>
        <p:nvSpPr>
          <p:cNvPr id="1275907" name="Rectangle 3"/>
          <p:cNvSpPr>
            <a:spLocks noGrp="1" noChangeArrowheads="1"/>
          </p:cNvSpPr>
          <p:nvPr>
            <p:ph type="body" idx="1"/>
          </p:nvPr>
        </p:nvSpPr>
        <p:spPr/>
        <p:txBody>
          <a:bodyPr/>
          <a:lstStyle/>
          <a:p>
            <a:r>
              <a:rPr lang="en-US" smtClean="0"/>
              <a:t>In the U.S., the digitization of the nation’s telephone system was seen by law enforcement as a threat to their ability to conduct wiretaps</a:t>
            </a:r>
          </a:p>
          <a:p>
            <a:pPr lvl="1"/>
            <a:r>
              <a:rPr lang="en-US" smtClean="0"/>
              <a:t>In the analog world, you just go tap a pair of wires</a:t>
            </a:r>
          </a:p>
          <a:p>
            <a:pPr lvl="1"/>
            <a:r>
              <a:rPr lang="en-US" smtClean="0"/>
              <a:t>In the digital world, you need to sift out the right bits from the optical fiber.</a:t>
            </a:r>
          </a:p>
          <a:p>
            <a:pPr lvl="2"/>
            <a:r>
              <a:rPr lang="en-US" smtClean="0"/>
              <a:t>Even if you find the bits, they could be encrypted!</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285320EE-EA8F-411F-A200-A6ADA4EFE4AB}" type="slidenum">
              <a:rPr lang="en-US" smtClean="0"/>
              <a:pPr/>
              <a:t>20</a:t>
            </a:fld>
            <a:endParaRPr lang="en-US"/>
          </a:p>
        </p:txBody>
      </p:sp>
    </p:spTree>
    <p:extLst>
      <p:ext uri="{BB962C8B-B14F-4D97-AF65-F5344CB8AC3E}">
        <p14:creationId xmlns:p14="http://schemas.microsoft.com/office/powerpoint/2010/main" val="1263884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8978" name="Rectangle 2"/>
          <p:cNvSpPr>
            <a:spLocks noGrp="1" noChangeArrowheads="1"/>
          </p:cNvSpPr>
          <p:nvPr>
            <p:ph type="title"/>
          </p:nvPr>
        </p:nvSpPr>
        <p:spPr/>
        <p:txBody>
          <a:bodyPr/>
          <a:lstStyle/>
          <a:p>
            <a:r>
              <a:rPr lang="en-US" smtClean="0"/>
              <a:t>The Clipper Chip</a:t>
            </a:r>
            <a:endParaRPr lang="en-US"/>
          </a:p>
        </p:txBody>
      </p:sp>
      <p:sp>
        <p:nvSpPr>
          <p:cNvPr id="1278979" name="Rectangle 3"/>
          <p:cNvSpPr>
            <a:spLocks noGrp="1" noChangeArrowheads="1"/>
          </p:cNvSpPr>
          <p:nvPr>
            <p:ph type="body" idx="1"/>
          </p:nvPr>
        </p:nvSpPr>
        <p:spPr/>
        <p:txBody>
          <a:bodyPr/>
          <a:lstStyle/>
          <a:p>
            <a:r>
              <a:rPr lang="en-US" smtClean="0"/>
              <a:t>US Government attempt to “stimulate” the market for “voluntary” key escrow equipment</a:t>
            </a:r>
          </a:p>
          <a:p>
            <a:pPr lvl="1"/>
            <a:r>
              <a:rPr lang="en-US" smtClean="0"/>
              <a:t>Contracted w/ AT&amp;T to produce “Clipper phones” for government use</a:t>
            </a:r>
          </a:p>
          <a:p>
            <a:pPr lvl="1"/>
            <a:r>
              <a:rPr lang="en-US" smtClean="0"/>
              <a:t>Phones would also be available for non-government use</a:t>
            </a:r>
          </a:p>
          <a:p>
            <a:pPr lvl="1"/>
            <a:r>
              <a:rPr lang="en-US" smtClean="0"/>
              <a:t>Encryption keys could be accessed through the “Law Enforcement Access Field” (LEAF) in the protocol</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55EF63C7-19E1-421D-A545-4C4714B860F9}" type="slidenum">
              <a:rPr lang="en-US" smtClean="0"/>
              <a:pPr/>
              <a:t>21</a:t>
            </a:fld>
            <a:endParaRPr lang="en-US"/>
          </a:p>
        </p:txBody>
      </p:sp>
    </p:spTree>
    <p:extLst>
      <p:ext uri="{BB962C8B-B14F-4D97-AF65-F5344CB8AC3E}">
        <p14:creationId xmlns:p14="http://schemas.microsoft.com/office/powerpoint/2010/main" val="3405099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02" name="Rectangle 2"/>
          <p:cNvSpPr>
            <a:spLocks noGrp="1" noChangeArrowheads="1"/>
          </p:cNvSpPr>
          <p:nvPr>
            <p:ph type="title"/>
          </p:nvPr>
        </p:nvSpPr>
        <p:spPr/>
        <p:txBody>
          <a:bodyPr/>
          <a:lstStyle/>
          <a:p>
            <a:r>
              <a:rPr lang="en-US" smtClean="0"/>
              <a:t>How Clipper Worked</a:t>
            </a:r>
            <a:endParaRPr lang="en-US"/>
          </a:p>
        </p:txBody>
      </p:sp>
      <p:sp>
        <p:nvSpPr>
          <p:cNvPr id="1280003" name="Rectangle 3"/>
          <p:cNvSpPr>
            <a:spLocks noGrp="1" noChangeArrowheads="1"/>
          </p:cNvSpPr>
          <p:nvPr>
            <p:ph type="body" idx="1"/>
          </p:nvPr>
        </p:nvSpPr>
        <p:spPr/>
        <p:txBody>
          <a:bodyPr>
            <a:normAutofit lnSpcReduction="10000"/>
          </a:bodyPr>
          <a:lstStyle/>
          <a:p>
            <a:r>
              <a:rPr lang="en-US" smtClean="0"/>
              <a:t>Clipper was implemented in a tamper-resistant hardware device (a single chip)</a:t>
            </a:r>
          </a:p>
          <a:p>
            <a:pPr lvl="1"/>
            <a:r>
              <a:rPr lang="en-US" smtClean="0"/>
              <a:t>Each chip was numbered and had a separate per-chip secret that was also held by a “trusted agency” (read: US Gov’t)</a:t>
            </a:r>
          </a:p>
          <a:p>
            <a:r>
              <a:rPr lang="en-US" smtClean="0"/>
              <a:t>Per-session keys were encrypted with a Clipper family key and the per-chip key, and sent along as part of the data stream</a:t>
            </a:r>
          </a:p>
          <a:p>
            <a:r>
              <a:rPr lang="en-US" smtClean="0"/>
              <a:t>Someone listening in on the conversation would see enough information to identify the chip used to encrypt, find the per-chip key, and recover the session key</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84E0EE4C-237C-44FE-97A6-71972741AAF5}" type="slidenum">
              <a:rPr lang="en-US" smtClean="0"/>
              <a:pPr/>
              <a:t>22</a:t>
            </a:fld>
            <a:endParaRPr lang="en-US"/>
          </a:p>
        </p:txBody>
      </p:sp>
    </p:spTree>
    <p:extLst>
      <p:ext uri="{BB962C8B-B14F-4D97-AF65-F5344CB8AC3E}">
        <p14:creationId xmlns:p14="http://schemas.microsoft.com/office/powerpoint/2010/main" val="42876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title"/>
          </p:nvPr>
        </p:nvSpPr>
        <p:spPr/>
        <p:txBody>
          <a:bodyPr/>
          <a:lstStyle/>
          <a:p>
            <a:r>
              <a:rPr lang="en-US" smtClean="0"/>
              <a:t>How Clipper Worked (2)</a:t>
            </a:r>
            <a:endParaRPr lang="en-US"/>
          </a:p>
        </p:txBody>
      </p:sp>
      <p:sp>
        <p:nvSpPr>
          <p:cNvPr id="1281027" name="Rectangle 3"/>
          <p:cNvSpPr>
            <a:spLocks noGrp="1" noChangeArrowheads="1"/>
          </p:cNvSpPr>
          <p:nvPr>
            <p:ph type="body" idx="1"/>
          </p:nvPr>
        </p:nvSpPr>
        <p:spPr>
          <a:xfrm>
            <a:off x="457200" y="1600200"/>
            <a:ext cx="8229600" cy="4389120"/>
          </a:xfrm>
        </p:spPr>
        <p:txBody>
          <a:bodyPr>
            <a:noAutofit/>
          </a:bodyPr>
          <a:lstStyle/>
          <a:p>
            <a:r>
              <a:rPr lang="en-US" dirty="0" smtClean="0"/>
              <a:t>128-bit LEAF contains session key encrypted with family and per-chip keys</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sz="1800" dirty="0" smtClean="0"/>
          </a:p>
          <a:p>
            <a:r>
              <a:rPr lang="en-US" sz="1800" dirty="0" smtClean="0"/>
              <a:t>Image </a:t>
            </a:r>
            <a:r>
              <a:rPr lang="en-US" sz="1800" dirty="0"/>
              <a:t>courtesy http://www.cryptomuseum.com/crypto/usa/clipper.htm</a:t>
            </a:r>
          </a:p>
        </p:txBody>
      </p:sp>
      <p:sp>
        <p:nvSpPr>
          <p:cNvPr id="21" name="Date Placeholder 3"/>
          <p:cNvSpPr>
            <a:spLocks noGrp="1"/>
          </p:cNvSpPr>
          <p:nvPr>
            <p:ph type="dt" sz="quarter" idx="10"/>
          </p:nvPr>
        </p:nvSpPr>
        <p:spPr/>
        <p:txBody>
          <a:bodyPr/>
          <a:lstStyle/>
          <a:p>
            <a:r>
              <a:rPr lang="en-US" smtClean="0"/>
              <a:t>March 10, 2011</a:t>
            </a:r>
            <a:endParaRPr lang="en-US"/>
          </a:p>
        </p:txBody>
      </p:sp>
      <p:sp>
        <p:nvSpPr>
          <p:cNvPr id="22" name="Footer Placeholder 4"/>
          <p:cNvSpPr>
            <a:spLocks noGrp="1"/>
          </p:cNvSpPr>
          <p:nvPr>
            <p:ph type="ftr" sz="quarter" idx="11"/>
          </p:nvPr>
        </p:nvSpPr>
        <p:spPr/>
        <p:txBody>
          <a:bodyPr/>
          <a:lstStyle/>
          <a:p>
            <a:r>
              <a:rPr lang="en-US" smtClean="0"/>
              <a:t>Practical Aspects of Modern Cryptography</a:t>
            </a:r>
            <a:endParaRPr lang="en-US"/>
          </a:p>
        </p:txBody>
      </p:sp>
      <p:sp>
        <p:nvSpPr>
          <p:cNvPr id="23" name="Slide Number Placeholder 5"/>
          <p:cNvSpPr>
            <a:spLocks noGrp="1"/>
          </p:cNvSpPr>
          <p:nvPr>
            <p:ph type="sldNum" sz="quarter" idx="12"/>
          </p:nvPr>
        </p:nvSpPr>
        <p:spPr/>
        <p:txBody>
          <a:bodyPr/>
          <a:lstStyle/>
          <a:p>
            <a:fld id="{D393E244-070D-4663-ACD0-4C952D5A7F15}" type="slidenum">
              <a:rPr lang="en-US" smtClean="0"/>
              <a:pPr/>
              <a:t>23</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0" y="2598964"/>
            <a:ext cx="6477000" cy="3192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359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050" name="Rectangle 2"/>
          <p:cNvSpPr>
            <a:spLocks noGrp="1" noChangeArrowheads="1"/>
          </p:cNvSpPr>
          <p:nvPr>
            <p:ph type="title"/>
          </p:nvPr>
        </p:nvSpPr>
        <p:spPr/>
        <p:txBody>
          <a:bodyPr/>
          <a:lstStyle/>
          <a:p>
            <a:r>
              <a:rPr lang="en-US" smtClean="0"/>
              <a:t>Clipper in Operation</a:t>
            </a:r>
            <a:endParaRPr lang="en-US"/>
          </a:p>
        </p:txBody>
      </p:sp>
      <p:sp>
        <p:nvSpPr>
          <p:cNvPr id="1282051" name="Rectangle 3"/>
          <p:cNvSpPr>
            <a:spLocks noGrp="1" noChangeArrowheads="1"/>
          </p:cNvSpPr>
          <p:nvPr>
            <p:ph type="body" idx="1"/>
          </p:nvPr>
        </p:nvSpPr>
        <p:spPr/>
        <p:txBody>
          <a:bodyPr/>
          <a:lstStyle/>
          <a:p>
            <a:r>
              <a:rPr lang="en-US" smtClean="0"/>
              <a:t>Other party &amp; third-party decrypt LEAF with the family key</a:t>
            </a:r>
          </a:p>
          <a:p>
            <a:r>
              <a:rPr lang="en-US" smtClean="0"/>
              <a:t>Both parties check the checksum to detect bogus LEAF</a:t>
            </a:r>
          </a:p>
          <a:p>
            <a:pPr lvl="1"/>
            <a:r>
              <a:rPr lang="en-US" smtClean="0"/>
              <a:t>Bogus LEAF </a:t>
            </a:r>
            <a:r>
              <a:rPr lang="en-US" smtClean="0">
                <a:sym typeface="Wingdings" pitchFamily="2" charset="2"/>
              </a:rPr>
              <a:t> chip turns off, refuses to decrypt</a:t>
            </a:r>
          </a:p>
          <a:p>
            <a:r>
              <a:rPr lang="en-US" smtClean="0">
                <a:sym typeface="Wingdings" pitchFamily="2" charset="2"/>
              </a:rPr>
              <a:t>Third party looks up chip key in DB to decrypt session key</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B17282C9-FBD8-4FF7-BF52-6DB5CCCD3E75}" type="slidenum">
              <a:rPr lang="en-US" smtClean="0"/>
              <a:pPr/>
              <a:t>24</a:t>
            </a:fld>
            <a:endParaRPr lang="en-US"/>
          </a:p>
        </p:txBody>
      </p:sp>
    </p:spTree>
    <p:extLst>
      <p:ext uri="{BB962C8B-B14F-4D97-AF65-F5344CB8AC3E}">
        <p14:creationId xmlns:p14="http://schemas.microsoft.com/office/powerpoint/2010/main" val="1319529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3076" name="Rectangle 4"/>
          <p:cNvSpPr>
            <a:spLocks noGrp="1" noChangeArrowheads="1"/>
          </p:cNvSpPr>
          <p:nvPr>
            <p:ph type="title"/>
          </p:nvPr>
        </p:nvSpPr>
        <p:spPr/>
        <p:txBody>
          <a:bodyPr/>
          <a:lstStyle/>
          <a:p>
            <a:r>
              <a:rPr lang="en-US" smtClean="0"/>
              <a:t>Clipper Weaknesses</a:t>
            </a:r>
            <a:endParaRPr lang="en-US"/>
          </a:p>
        </p:txBody>
      </p:sp>
      <p:sp>
        <p:nvSpPr>
          <p:cNvPr id="1283077" name="Rectangle 5"/>
          <p:cNvSpPr>
            <a:spLocks noGrp="1" noChangeArrowheads="1"/>
          </p:cNvSpPr>
          <p:nvPr>
            <p:ph type="body" idx="1"/>
          </p:nvPr>
        </p:nvSpPr>
        <p:spPr/>
        <p:txBody>
          <a:bodyPr/>
          <a:lstStyle/>
          <a:p>
            <a:r>
              <a:rPr lang="en-US" smtClean="0"/>
              <a:t>The 80-bit session key was too small</a:t>
            </a:r>
          </a:p>
          <a:p>
            <a:r>
              <a:rPr lang="en-US" smtClean="0"/>
              <a:t>The symmetric cipher (SKIPJACK) was classified; no public scrutiny</a:t>
            </a:r>
          </a:p>
          <a:p>
            <a:pPr lvl="1"/>
            <a:r>
              <a:rPr lang="en-US" smtClean="0"/>
              <a:t>Later, a “panel of outside experts” was allowed to look at it for a day</a:t>
            </a:r>
          </a:p>
          <a:p>
            <a:pPr lvl="1"/>
            <a:r>
              <a:rPr lang="en-US" smtClean="0"/>
              <a:t>Even later, after Clipper failed, SKIPJACK was declassified</a:t>
            </a:r>
          </a:p>
          <a:p>
            <a:r>
              <a:rPr lang="en-US" smtClean="0"/>
              <a:t>16-bit checksum could be defeated (Blaze ’94)</a:t>
            </a:r>
          </a:p>
          <a:p>
            <a:r>
              <a:rPr lang="en-US" smtClean="0"/>
              <a:t>ChipID tagged every single communication</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CA2C2F3A-9F7F-4D6D-8EBB-4F75774F9638}" type="slidenum">
              <a:rPr lang="en-US" smtClean="0"/>
              <a:pPr/>
              <a:t>25</a:t>
            </a:fld>
            <a:endParaRPr lang="en-US"/>
          </a:p>
        </p:txBody>
      </p:sp>
    </p:spTree>
    <p:extLst>
      <p:ext uri="{BB962C8B-B14F-4D97-AF65-F5344CB8AC3E}">
        <p14:creationId xmlns:p14="http://schemas.microsoft.com/office/powerpoint/2010/main" val="1975406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098" name="Rectangle 2"/>
          <p:cNvSpPr>
            <a:spLocks noGrp="1" noChangeArrowheads="1"/>
          </p:cNvSpPr>
          <p:nvPr>
            <p:ph type="title"/>
          </p:nvPr>
        </p:nvSpPr>
        <p:spPr/>
        <p:txBody>
          <a:bodyPr/>
          <a:lstStyle/>
          <a:p>
            <a:r>
              <a:rPr lang="en-US" smtClean="0"/>
              <a:t>Opposition to Clipper</a:t>
            </a:r>
            <a:endParaRPr lang="en-US"/>
          </a:p>
        </p:txBody>
      </p:sp>
      <p:sp>
        <p:nvSpPr>
          <p:cNvPr id="1284099" name="Rectangle 3"/>
          <p:cNvSpPr>
            <a:spLocks noGrp="1" noChangeArrowheads="1"/>
          </p:cNvSpPr>
          <p:nvPr>
            <p:ph type="body" idx="1"/>
          </p:nvPr>
        </p:nvSpPr>
        <p:spPr/>
        <p:txBody>
          <a:bodyPr>
            <a:normAutofit lnSpcReduction="10000"/>
          </a:bodyPr>
          <a:lstStyle/>
          <a:p>
            <a:r>
              <a:rPr lang="en-US" dirty="0" smtClean="0"/>
              <a:t>Opposition to Clipper was widespread</a:t>
            </a:r>
          </a:p>
          <a:p>
            <a:pPr lvl="1"/>
            <a:r>
              <a:rPr lang="en-US" dirty="0" smtClean="0"/>
              <a:t>The US Gov’t proposed it as the federal Escrowed Encryption Standard and pushed it through NIST into FIPS- 185 in Feb ’94</a:t>
            </a:r>
          </a:p>
          <a:p>
            <a:pPr lvl="1"/>
            <a:r>
              <a:rPr lang="en-US" dirty="0" smtClean="0"/>
              <a:t>During the public comment period, 300 comments received, only 2 supported it</a:t>
            </a:r>
          </a:p>
          <a:p>
            <a:r>
              <a:rPr lang="en-US" dirty="0" smtClean="0"/>
              <a:t>No one bought Clipper</a:t>
            </a:r>
          </a:p>
          <a:p>
            <a:pPr lvl="1"/>
            <a:r>
              <a:rPr lang="en-US" dirty="0" smtClean="0"/>
              <a:t>AT&amp;T shut down its product line, offered leftover phones to employees to get rid of them</a:t>
            </a:r>
          </a:p>
          <a:p>
            <a:r>
              <a:rPr lang="en-US" dirty="0" smtClean="0"/>
              <a:t>Oddly, the proposal probably did more to galvanize the strong-crypto community than anything else</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7FDBC7C1-969E-46DB-B318-8C2AD178F3EC}" type="slidenum">
              <a:rPr lang="en-US" smtClean="0"/>
              <a:pPr/>
              <a:t>26</a:t>
            </a:fld>
            <a:endParaRPr lang="en-US"/>
          </a:p>
        </p:txBody>
      </p:sp>
    </p:spTree>
    <p:extLst>
      <p:ext uri="{BB962C8B-B14F-4D97-AF65-F5344CB8AC3E}">
        <p14:creationId xmlns:p14="http://schemas.microsoft.com/office/powerpoint/2010/main" val="942049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quarter" idx="10"/>
          </p:nvPr>
        </p:nvSpPr>
        <p:spPr/>
        <p:txBody>
          <a:bodyPr/>
          <a:lstStyle/>
          <a:p>
            <a:r>
              <a:rPr lang="en-US" smtClean="0"/>
              <a:t>March 10, 2011</a:t>
            </a:r>
            <a:endParaRPr lang="en-US"/>
          </a:p>
        </p:txBody>
      </p:sp>
      <p:sp>
        <p:nvSpPr>
          <p:cNvPr id="4" name="Footer Placeholder 2"/>
          <p:cNvSpPr>
            <a:spLocks noGrp="1"/>
          </p:cNvSpPr>
          <p:nvPr>
            <p:ph type="ftr" sz="quarter" idx="11"/>
          </p:nvPr>
        </p:nvSpPr>
        <p:spPr/>
        <p:txBody>
          <a:bodyPr/>
          <a:lstStyle/>
          <a:p>
            <a:r>
              <a:rPr lang="en-US"/>
              <a:t>Practical Aspects of Modern Cryptography</a:t>
            </a:r>
          </a:p>
        </p:txBody>
      </p:sp>
      <p:sp>
        <p:nvSpPr>
          <p:cNvPr id="5" name="Slide Number Placeholder 3"/>
          <p:cNvSpPr>
            <a:spLocks noGrp="1"/>
          </p:cNvSpPr>
          <p:nvPr>
            <p:ph type="sldNum" sz="quarter" idx="12"/>
          </p:nvPr>
        </p:nvSpPr>
        <p:spPr/>
        <p:txBody>
          <a:bodyPr/>
          <a:lstStyle/>
          <a:p>
            <a:fld id="{A73B789B-4516-49CF-9BE0-A1412F48A113}" type="slidenum">
              <a:rPr lang="en-US"/>
              <a:pPr/>
              <a:t>27</a:t>
            </a:fld>
            <a:endParaRPr lang="en-US"/>
          </a:p>
        </p:txBody>
      </p:sp>
      <p:pic>
        <p:nvPicPr>
          <p:cNvPr id="1285122" name="Picture 2" descr="sinkclip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13"/>
            <a:ext cx="7924800" cy="678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869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normAutofit/>
          </a:bodyPr>
          <a:lstStyle/>
          <a:p>
            <a:r>
              <a:rPr lang="en-US" dirty="0" smtClean="0"/>
              <a:t>Guest lecture</a:t>
            </a:r>
          </a:p>
          <a:p>
            <a:r>
              <a:rPr lang="en-US" dirty="0" smtClean="0"/>
              <a:t>Final project presentation logistics</a:t>
            </a:r>
          </a:p>
          <a:p>
            <a:r>
              <a:rPr lang="en-US" dirty="0" smtClean="0"/>
              <a:t>The Politics of Crypto</a:t>
            </a:r>
          </a:p>
          <a:p>
            <a:pPr lvl="1"/>
            <a:r>
              <a:rPr lang="en-US" dirty="0"/>
              <a:t>Export Controls</a:t>
            </a:r>
          </a:p>
          <a:p>
            <a:pPr lvl="1"/>
            <a:r>
              <a:rPr lang="en-US" dirty="0"/>
              <a:t>Key Escrow</a:t>
            </a:r>
          </a:p>
          <a:p>
            <a:pPr lvl="2"/>
            <a:r>
              <a:rPr lang="en-US" dirty="0"/>
              <a:t>The Clipper Chip</a:t>
            </a:r>
          </a:p>
          <a:p>
            <a:pPr lvl="1"/>
            <a:r>
              <a:rPr lang="en-US" dirty="0">
                <a:solidFill>
                  <a:srgbClr val="00B0F0"/>
                </a:solidFill>
              </a:rPr>
              <a:t>Copyright and the </a:t>
            </a:r>
            <a:r>
              <a:rPr lang="en-US" dirty="0" smtClean="0">
                <a:solidFill>
                  <a:srgbClr val="00B0F0"/>
                </a:solidFill>
              </a:rPr>
              <a:t>DMCA</a:t>
            </a:r>
          </a:p>
          <a:p>
            <a:r>
              <a:rPr lang="en-US" dirty="0" smtClean="0"/>
              <a:t>Course evaluations</a:t>
            </a:r>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28</a:t>
            </a:fld>
            <a:endParaRPr lang="en-US" dirty="0"/>
          </a:p>
        </p:txBody>
      </p:sp>
    </p:spTree>
    <p:extLst>
      <p:ext uri="{BB962C8B-B14F-4D97-AF65-F5344CB8AC3E}">
        <p14:creationId xmlns:p14="http://schemas.microsoft.com/office/powerpoint/2010/main" val="32977665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0" name="Rectangle 2"/>
          <p:cNvSpPr>
            <a:spLocks noGrp="1" noChangeArrowheads="1"/>
          </p:cNvSpPr>
          <p:nvPr>
            <p:ph type="title"/>
          </p:nvPr>
        </p:nvSpPr>
        <p:spPr/>
        <p:txBody>
          <a:bodyPr/>
          <a:lstStyle/>
          <a:p>
            <a:r>
              <a:rPr lang="en-US" smtClean="0"/>
              <a:t>Copyright</a:t>
            </a:r>
            <a:endParaRPr lang="en-US"/>
          </a:p>
        </p:txBody>
      </p:sp>
      <p:sp>
        <p:nvSpPr>
          <p:cNvPr id="1287171" name="Rectangle 3"/>
          <p:cNvSpPr>
            <a:spLocks noGrp="1" noChangeArrowheads="1"/>
          </p:cNvSpPr>
          <p:nvPr>
            <p:ph type="body" idx="1"/>
          </p:nvPr>
        </p:nvSpPr>
        <p:spPr/>
        <p:txBody>
          <a:bodyPr/>
          <a:lstStyle/>
          <a:p>
            <a:r>
              <a:rPr lang="en-US" smtClean="0"/>
              <a:t>More recently, cryptography has become an issue in the area of copyright.</a:t>
            </a:r>
          </a:p>
          <a:p>
            <a:r>
              <a:rPr lang="en-US" smtClean="0"/>
              <a:t>Why?</a:t>
            </a:r>
          </a:p>
          <a:p>
            <a:r>
              <a:rPr lang="en-US" smtClean="0"/>
              <a:t>The rise of digital rights management (DRM) systems, all of which are based on strong crypto.</a:t>
            </a:r>
          </a:p>
          <a:p>
            <a:pPr lvl="1"/>
            <a:r>
              <a:rPr lang="en-US" smtClean="0"/>
              <a:t>Break the crypto, break the DRM…</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32DCD35B-05A4-4424-B761-61FC95089C01}" type="slidenum">
              <a:rPr lang="en-US" smtClean="0"/>
              <a:pPr/>
              <a:t>29</a:t>
            </a:fld>
            <a:endParaRPr lang="en-US"/>
          </a:p>
        </p:txBody>
      </p:sp>
    </p:spTree>
    <p:extLst>
      <p:ext uri="{BB962C8B-B14F-4D97-AF65-F5344CB8AC3E}">
        <p14:creationId xmlns:p14="http://schemas.microsoft.com/office/powerpoint/2010/main" val="4016478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normAutofit/>
          </a:bodyPr>
          <a:lstStyle/>
          <a:p>
            <a:r>
              <a:rPr lang="en-US" dirty="0" smtClean="0"/>
              <a:t>Guest lecture</a:t>
            </a:r>
          </a:p>
          <a:p>
            <a:r>
              <a:rPr lang="en-US" dirty="0" smtClean="0">
                <a:solidFill>
                  <a:srgbClr val="00B0F0"/>
                </a:solidFill>
              </a:rPr>
              <a:t>Final project presentation logistics</a:t>
            </a:r>
          </a:p>
          <a:p>
            <a:r>
              <a:rPr lang="en-US" dirty="0" smtClean="0"/>
              <a:t>The Politics of Crypto</a:t>
            </a:r>
          </a:p>
          <a:p>
            <a:pPr lvl="1"/>
            <a:r>
              <a:rPr lang="en-US" dirty="0"/>
              <a:t>Export Controls</a:t>
            </a:r>
          </a:p>
          <a:p>
            <a:pPr lvl="1"/>
            <a:r>
              <a:rPr lang="en-US" dirty="0"/>
              <a:t>Key Escrow</a:t>
            </a:r>
          </a:p>
          <a:p>
            <a:pPr lvl="2"/>
            <a:r>
              <a:rPr lang="en-US" dirty="0"/>
              <a:t>The Clipper Chip</a:t>
            </a:r>
          </a:p>
          <a:p>
            <a:pPr lvl="1"/>
            <a:r>
              <a:rPr lang="en-US" dirty="0"/>
              <a:t>Copyright and the </a:t>
            </a:r>
            <a:r>
              <a:rPr lang="en-US" dirty="0" smtClean="0"/>
              <a:t>DMCA</a:t>
            </a:r>
          </a:p>
          <a:p>
            <a:r>
              <a:rPr lang="en-US" dirty="0" smtClean="0"/>
              <a:t>Course evaluations</a:t>
            </a:r>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3</a:t>
            </a:fld>
            <a:endParaRPr lang="en-US" dirty="0"/>
          </a:p>
        </p:txBody>
      </p:sp>
    </p:spTree>
    <p:extLst>
      <p:ext uri="{BB962C8B-B14F-4D97-AF65-F5344CB8AC3E}">
        <p14:creationId xmlns:p14="http://schemas.microsoft.com/office/powerpoint/2010/main" val="32977665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196" name="Rectangle 4"/>
          <p:cNvSpPr>
            <a:spLocks noGrp="1" noChangeArrowheads="1"/>
          </p:cNvSpPr>
          <p:nvPr>
            <p:ph type="title"/>
          </p:nvPr>
        </p:nvSpPr>
        <p:spPr/>
        <p:txBody>
          <a:bodyPr/>
          <a:lstStyle/>
          <a:p>
            <a:r>
              <a:rPr lang="en-US" smtClean="0"/>
              <a:t>Copyright &amp; DRM</a:t>
            </a:r>
            <a:endParaRPr lang="en-US"/>
          </a:p>
        </p:txBody>
      </p:sp>
      <p:sp>
        <p:nvSpPr>
          <p:cNvPr id="1288197" name="Rectangle 5"/>
          <p:cNvSpPr>
            <a:spLocks noGrp="1" noChangeArrowheads="1"/>
          </p:cNvSpPr>
          <p:nvPr>
            <p:ph type="body" idx="1"/>
          </p:nvPr>
        </p:nvSpPr>
        <p:spPr/>
        <p:txBody>
          <a:bodyPr>
            <a:normAutofit lnSpcReduction="10000"/>
          </a:bodyPr>
          <a:lstStyle/>
          <a:p>
            <a:r>
              <a:rPr lang="en-US" dirty="0" smtClean="0"/>
              <a:t>Digital Rights Management (DRM) technologies limit access to digital intellectual property.</a:t>
            </a:r>
          </a:p>
          <a:p>
            <a:pPr lvl="1"/>
            <a:r>
              <a:rPr lang="en-US" dirty="0" smtClean="0"/>
              <a:t>Example: A DRM-protected e-book might let you loan it only once, and then for only a two-week period</a:t>
            </a:r>
          </a:p>
          <a:p>
            <a:pPr lvl="1"/>
            <a:r>
              <a:rPr lang="en-US" dirty="0" smtClean="0"/>
              <a:t>Example: A DRM-protected streaming audio player could charge you based on bandwidth &amp; content.</a:t>
            </a:r>
          </a:p>
          <a:p>
            <a:r>
              <a:rPr lang="en-US" dirty="0" smtClean="0"/>
              <a:t>Major issues:</a:t>
            </a:r>
          </a:p>
          <a:p>
            <a:pPr lvl="1"/>
            <a:r>
              <a:rPr lang="en-US" dirty="0" smtClean="0"/>
              <a:t>How restrictive can a DRM be?  </a:t>
            </a:r>
          </a:p>
          <a:p>
            <a:pPr lvl="1"/>
            <a:r>
              <a:rPr lang="en-US" dirty="0" smtClean="0"/>
              <a:t>How restrictive should a DRM be?</a:t>
            </a:r>
          </a:p>
          <a:p>
            <a:pPr lvl="1"/>
            <a:r>
              <a:rPr lang="en-US" dirty="0" smtClean="0"/>
              <a:t>How do DRMs interact with “fair use” and other copyright rights reserved to the public?</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A3065CC3-93D7-4125-81DA-8186F748C705}" type="slidenum">
              <a:rPr lang="en-US" smtClean="0"/>
              <a:pPr/>
              <a:t>30</a:t>
            </a:fld>
            <a:endParaRPr lang="en-US"/>
          </a:p>
        </p:txBody>
      </p:sp>
    </p:spTree>
    <p:extLst>
      <p:ext uri="{BB962C8B-B14F-4D97-AF65-F5344CB8AC3E}">
        <p14:creationId xmlns:p14="http://schemas.microsoft.com/office/powerpoint/2010/main" val="492624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9220" name="Rectangle 4"/>
          <p:cNvSpPr>
            <a:spLocks noGrp="1" noChangeArrowheads="1"/>
          </p:cNvSpPr>
          <p:nvPr>
            <p:ph type="title"/>
          </p:nvPr>
        </p:nvSpPr>
        <p:spPr/>
        <p:txBody>
          <a:bodyPr>
            <a:noAutofit/>
          </a:bodyPr>
          <a:lstStyle/>
          <a:p>
            <a:r>
              <a:rPr lang="en-US" sz="3600" dirty="0" smtClean="0"/>
              <a:t>Digital Millennium Copyright Act (DMCA)</a:t>
            </a:r>
            <a:endParaRPr lang="en-US" sz="3600" dirty="0"/>
          </a:p>
        </p:txBody>
      </p:sp>
      <p:sp>
        <p:nvSpPr>
          <p:cNvPr id="1289221" name="Rectangle 5"/>
          <p:cNvSpPr>
            <a:spLocks noGrp="1" noChangeArrowheads="1"/>
          </p:cNvSpPr>
          <p:nvPr>
            <p:ph type="body" idx="1"/>
          </p:nvPr>
        </p:nvSpPr>
        <p:spPr/>
        <p:txBody>
          <a:bodyPr/>
          <a:lstStyle/>
          <a:p>
            <a:r>
              <a:rPr lang="en-US" smtClean="0"/>
              <a:t>Characterized by proponents as a “small, technical” change to US copyright law</a:t>
            </a:r>
          </a:p>
          <a:p>
            <a:pPr lvl="1"/>
            <a:r>
              <a:rPr lang="en-US" smtClean="0"/>
              <a:t>In reality, made major, sweeping provisions to the rules regarding digital content</a:t>
            </a:r>
          </a:p>
          <a:p>
            <a:r>
              <a:rPr lang="en-US" smtClean="0"/>
              <a:t>Incorporated into U.S. law at 17 USC 1201 et. sec.</a:t>
            </a:r>
          </a:p>
          <a:p>
            <a:pPr lvl="1"/>
            <a:r>
              <a:rPr lang="en-US" smtClean="0"/>
              <a:t>“No person shall circumvent a technological measure that effectively controls access to a work protected under [copyright]…”</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D390A0F0-3A8C-4D7A-925D-B56A745EE0A2}" type="slidenum">
              <a:rPr lang="en-US" smtClean="0"/>
              <a:pPr/>
              <a:t>31</a:t>
            </a:fld>
            <a:endParaRPr lang="en-US"/>
          </a:p>
        </p:txBody>
      </p:sp>
    </p:spTree>
    <p:extLst>
      <p:ext uri="{BB962C8B-B14F-4D97-AF65-F5344CB8AC3E}">
        <p14:creationId xmlns:p14="http://schemas.microsoft.com/office/powerpoint/2010/main" val="858950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42" name="Rectangle 2"/>
          <p:cNvSpPr>
            <a:spLocks noGrp="1" noChangeArrowheads="1"/>
          </p:cNvSpPr>
          <p:nvPr>
            <p:ph type="title"/>
          </p:nvPr>
        </p:nvSpPr>
        <p:spPr/>
        <p:txBody>
          <a:bodyPr/>
          <a:lstStyle/>
          <a:p>
            <a:r>
              <a:rPr lang="en-US" smtClean="0"/>
              <a:t>Anti-Circumvention Measures</a:t>
            </a:r>
            <a:endParaRPr lang="en-US"/>
          </a:p>
        </p:txBody>
      </p:sp>
      <p:sp>
        <p:nvSpPr>
          <p:cNvPr id="1290243" name="Rectangle 3"/>
          <p:cNvSpPr>
            <a:spLocks noGrp="1" noChangeArrowheads="1"/>
          </p:cNvSpPr>
          <p:nvPr>
            <p:ph type="body" idx="1"/>
          </p:nvPr>
        </p:nvSpPr>
        <p:spPr/>
        <p:txBody>
          <a:bodyPr>
            <a:normAutofit lnSpcReduction="10000"/>
          </a:bodyPr>
          <a:lstStyle/>
          <a:p>
            <a:r>
              <a:rPr lang="en-US" smtClean="0"/>
              <a:t>The DMCA made it a crime to circumvent a “technological measure that effectively controls access to a work”</a:t>
            </a:r>
          </a:p>
          <a:p>
            <a:pPr lvl="1"/>
            <a:r>
              <a:rPr lang="en-US" smtClean="0"/>
              <a:t>“A technological measure ‘effectively controls access to a work’ if the measure, in the ordinary course of its operation, requires the application of information…with the authority of the copyright owner, to gain access to the work. </a:t>
            </a:r>
          </a:p>
          <a:p>
            <a:r>
              <a:rPr lang="en-US" smtClean="0"/>
              <a:t>Limited exemptions for</a:t>
            </a:r>
          </a:p>
          <a:p>
            <a:pPr lvl="1"/>
            <a:r>
              <a:rPr lang="en-US" smtClean="0"/>
              <a:t>Encryption research</a:t>
            </a:r>
          </a:p>
          <a:p>
            <a:pPr lvl="1"/>
            <a:r>
              <a:rPr lang="en-US" smtClean="0"/>
              <a:t>Reverse-engineering computer programs for interoperability.</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5E14B37C-7702-492C-9B55-DAB8B0EBB07E}" type="slidenum">
              <a:rPr lang="en-US" smtClean="0"/>
              <a:pPr/>
              <a:t>32</a:t>
            </a:fld>
            <a:endParaRPr lang="en-US"/>
          </a:p>
        </p:txBody>
      </p:sp>
    </p:spTree>
    <p:extLst>
      <p:ext uri="{BB962C8B-B14F-4D97-AF65-F5344CB8AC3E}">
        <p14:creationId xmlns:p14="http://schemas.microsoft.com/office/powerpoint/2010/main" val="22508845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Rectangle 2"/>
          <p:cNvSpPr>
            <a:spLocks noGrp="1" noChangeArrowheads="1"/>
          </p:cNvSpPr>
          <p:nvPr>
            <p:ph type="title"/>
          </p:nvPr>
        </p:nvSpPr>
        <p:spPr/>
        <p:txBody>
          <a:bodyPr/>
          <a:lstStyle/>
          <a:p>
            <a:r>
              <a:rPr lang="en-US" smtClean="0"/>
              <a:t>DMCA cases/issues (1)</a:t>
            </a:r>
            <a:endParaRPr lang="en-US"/>
          </a:p>
        </p:txBody>
      </p:sp>
      <p:sp>
        <p:nvSpPr>
          <p:cNvPr id="1291267" name="Rectangle 3"/>
          <p:cNvSpPr>
            <a:spLocks noGrp="1" noChangeArrowheads="1"/>
          </p:cNvSpPr>
          <p:nvPr>
            <p:ph type="body" idx="1"/>
          </p:nvPr>
        </p:nvSpPr>
        <p:spPr/>
        <p:txBody>
          <a:bodyPr/>
          <a:lstStyle/>
          <a:p>
            <a:r>
              <a:rPr lang="en-US" smtClean="0"/>
              <a:t>DeCSS</a:t>
            </a:r>
          </a:p>
          <a:p>
            <a:pPr lvl="1"/>
            <a:r>
              <a:rPr lang="en-US" smtClean="0"/>
              <a:t>DVDs are encrypted.  In order to play a DVD, a licensed DVD play must first authenticate to the DVD disk.</a:t>
            </a:r>
          </a:p>
          <a:p>
            <a:pPr lvl="1"/>
            <a:r>
              <a:rPr lang="en-US" smtClean="0"/>
              <a:t>DeCSS is a program that removes/bypasses the encryption, allowing the DVD to be played on an “unlicensed” player, such as a Linux box.</a:t>
            </a:r>
          </a:p>
          <a:p>
            <a:pPr lvl="1"/>
            <a:r>
              <a:rPr lang="en-US" smtClean="0"/>
              <a:t>MPAA sued, claiming DCMA violations</a:t>
            </a:r>
          </a:p>
          <a:p>
            <a:pPr lvl="1"/>
            <a:r>
              <a:rPr lang="en-US" smtClean="0"/>
              <a:t>Upheld in NY</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E12D752A-F52C-4964-893A-5D6841BC6B3D}" type="slidenum">
              <a:rPr lang="en-US" smtClean="0"/>
              <a:pPr/>
              <a:t>33</a:t>
            </a:fld>
            <a:endParaRPr lang="en-US"/>
          </a:p>
        </p:txBody>
      </p:sp>
    </p:spTree>
    <p:extLst>
      <p:ext uri="{BB962C8B-B14F-4D97-AF65-F5344CB8AC3E}">
        <p14:creationId xmlns:p14="http://schemas.microsoft.com/office/powerpoint/2010/main" val="9373080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3314" name="Rectangle 2"/>
          <p:cNvSpPr>
            <a:spLocks noGrp="1" noChangeArrowheads="1"/>
          </p:cNvSpPr>
          <p:nvPr>
            <p:ph type="title"/>
          </p:nvPr>
        </p:nvSpPr>
        <p:spPr/>
        <p:txBody>
          <a:bodyPr/>
          <a:lstStyle/>
          <a:p>
            <a:r>
              <a:rPr lang="en-US" smtClean="0"/>
              <a:t>DMCA cases/issues (2)</a:t>
            </a:r>
            <a:endParaRPr lang="en-US"/>
          </a:p>
        </p:txBody>
      </p:sp>
      <p:sp>
        <p:nvSpPr>
          <p:cNvPr id="1293315" name="Rectangle 3"/>
          <p:cNvSpPr>
            <a:spLocks noGrp="1" noChangeArrowheads="1"/>
          </p:cNvSpPr>
          <p:nvPr>
            <p:ph type="body" idx="1"/>
          </p:nvPr>
        </p:nvSpPr>
        <p:spPr/>
        <p:txBody>
          <a:bodyPr>
            <a:normAutofit fontScale="77500" lnSpcReduction="20000"/>
          </a:bodyPr>
          <a:lstStyle/>
          <a:p>
            <a:r>
              <a:rPr lang="en-US" i="1" dirty="0" smtClean="0"/>
              <a:t>Blizzard v. </a:t>
            </a:r>
            <a:r>
              <a:rPr lang="en-US" i="1" dirty="0" err="1" smtClean="0"/>
              <a:t>BNetD</a:t>
            </a:r>
            <a:endParaRPr lang="en-US" i="1" dirty="0" smtClean="0"/>
          </a:p>
          <a:p>
            <a:pPr lvl="1"/>
            <a:r>
              <a:rPr lang="en-US" dirty="0" smtClean="0"/>
              <a:t>Reverse-engineering of client-server protocol to allow third-party servers</a:t>
            </a:r>
          </a:p>
          <a:p>
            <a:r>
              <a:rPr lang="en-US" i="1" dirty="0" err="1" smtClean="0"/>
              <a:t>Felten</a:t>
            </a:r>
            <a:r>
              <a:rPr lang="en-US" i="1" dirty="0" smtClean="0"/>
              <a:t> v. RIAA</a:t>
            </a:r>
          </a:p>
          <a:p>
            <a:pPr lvl="1"/>
            <a:r>
              <a:rPr lang="en-US" dirty="0" smtClean="0"/>
              <a:t>The SDMI challenge</a:t>
            </a:r>
          </a:p>
          <a:p>
            <a:r>
              <a:rPr lang="en-US" dirty="0" err="1" smtClean="0"/>
              <a:t>Macrovision</a:t>
            </a:r>
            <a:r>
              <a:rPr lang="en-US" dirty="0" smtClean="0"/>
              <a:t> v. 321 Studios</a:t>
            </a:r>
            <a:br>
              <a:rPr lang="en-US" dirty="0" smtClean="0"/>
            </a:br>
            <a:r>
              <a:rPr lang="en-US" dirty="0" smtClean="0"/>
              <a:t>MGM v. 321 Studios</a:t>
            </a:r>
          </a:p>
          <a:p>
            <a:pPr lvl="1"/>
            <a:r>
              <a:rPr lang="en-US" dirty="0" smtClean="0"/>
              <a:t>DVD copying software</a:t>
            </a:r>
          </a:p>
          <a:p>
            <a:r>
              <a:rPr lang="en-US" i="1" dirty="0" smtClean="0"/>
              <a:t>US v. </a:t>
            </a:r>
            <a:r>
              <a:rPr lang="en-US" i="1" dirty="0" err="1" smtClean="0"/>
              <a:t>ElcomSoft</a:t>
            </a:r>
            <a:r>
              <a:rPr lang="en-US" i="1" dirty="0" smtClean="0"/>
              <a:t> and </a:t>
            </a:r>
            <a:r>
              <a:rPr lang="en-US" i="1" dirty="0" err="1" smtClean="0"/>
              <a:t>Sklyarov</a:t>
            </a:r>
            <a:endParaRPr lang="en-US" i="1" dirty="0" smtClean="0"/>
          </a:p>
          <a:p>
            <a:pPr lvl="1"/>
            <a:r>
              <a:rPr lang="en-US" dirty="0" smtClean="0"/>
              <a:t>Criminal prosecution for distribution of </a:t>
            </a:r>
            <a:r>
              <a:rPr lang="en-US" dirty="0" err="1" smtClean="0"/>
              <a:t>ElcomSoft’s</a:t>
            </a:r>
            <a:r>
              <a:rPr lang="en-US" dirty="0" smtClean="0"/>
              <a:t> “Advanced eBook Processor”</a:t>
            </a:r>
          </a:p>
          <a:p>
            <a:r>
              <a:rPr lang="en-US" i="1" dirty="0" smtClean="0"/>
              <a:t>Lexmark v. Static Control</a:t>
            </a:r>
          </a:p>
          <a:p>
            <a:pPr lvl="1"/>
            <a:r>
              <a:rPr lang="en-US" dirty="0" smtClean="0"/>
              <a:t>Laser toner cartridges</a:t>
            </a:r>
          </a:p>
          <a:p>
            <a:r>
              <a:rPr lang="en-US" i="1" dirty="0" smtClean="0"/>
              <a:t>Chamberlain v. </a:t>
            </a:r>
            <a:r>
              <a:rPr lang="en-US" i="1" dirty="0" err="1" smtClean="0"/>
              <a:t>Skylink</a:t>
            </a:r>
            <a:endParaRPr lang="en-US" i="1" dirty="0" smtClean="0"/>
          </a:p>
          <a:p>
            <a:pPr lvl="1"/>
            <a:r>
              <a:rPr lang="en-US" dirty="0" smtClean="0"/>
              <a:t>Garage door remote controllers</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635D5187-C71C-41A7-ADBB-B576537BFC2D}" type="slidenum">
              <a:rPr lang="en-US" smtClean="0"/>
              <a:pPr/>
              <a:t>34</a:t>
            </a:fld>
            <a:endParaRPr lang="en-US"/>
          </a:p>
        </p:txBody>
      </p:sp>
    </p:spTree>
    <p:extLst>
      <p:ext uri="{BB962C8B-B14F-4D97-AF65-F5344CB8AC3E}">
        <p14:creationId xmlns:p14="http://schemas.microsoft.com/office/powerpoint/2010/main" val="1354407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dirty="0" smtClean="0"/>
              <a:t>DMCA Exemptions (2010 round)</a:t>
            </a:r>
            <a:endParaRPr lang="en-US" dirty="0"/>
          </a:p>
        </p:txBody>
      </p:sp>
      <p:sp>
        <p:nvSpPr>
          <p:cNvPr id="18435" name="Rectangle 3"/>
          <p:cNvSpPr>
            <a:spLocks noGrp="1" noChangeArrowheads="1"/>
          </p:cNvSpPr>
          <p:nvPr>
            <p:ph type="body" idx="1"/>
          </p:nvPr>
        </p:nvSpPr>
        <p:spPr/>
        <p:txBody>
          <a:bodyPr/>
          <a:lstStyle/>
          <a:p>
            <a:r>
              <a:rPr lang="en-US" dirty="0" smtClean="0"/>
              <a:t>As part of the DMCA, every three years the Librarian of Congress is charged with investigating whether any classes of works should be exempted from the anti-circumvention provisions. </a:t>
            </a:r>
          </a:p>
          <a:p>
            <a:pPr lvl="1"/>
            <a:r>
              <a:rPr lang="en-US" dirty="0" smtClean="0"/>
              <a:t>The Registrar of Copyrights conducts a </a:t>
            </a:r>
            <a:r>
              <a:rPr lang="en-US" dirty="0"/>
              <a:t>rulemaking </a:t>
            </a:r>
            <a:r>
              <a:rPr lang="en-US" dirty="0" smtClean="0"/>
              <a:t>procedure &amp; solicits input from the public.  The result is a series of recommendations to the Librarian</a:t>
            </a:r>
          </a:p>
          <a:p>
            <a:pPr marL="393192" lvl="1" indent="0">
              <a:buNone/>
            </a:pPr>
            <a:endParaRPr lang="en-US" dirty="0"/>
          </a:p>
        </p:txBody>
      </p:sp>
      <p:sp>
        <p:nvSpPr>
          <p:cNvPr id="2" name="Date Placeholder 1"/>
          <p:cNvSpPr>
            <a:spLocks noGrp="1"/>
          </p:cNvSpPr>
          <p:nvPr>
            <p:ph type="dt" sz="half" idx="10"/>
          </p:nvPr>
        </p:nvSpPr>
        <p:spPr/>
        <p:txBody>
          <a:bodyPr/>
          <a:lstStyle/>
          <a:p>
            <a:r>
              <a:rPr lang="en-US" smtClean="0"/>
              <a:t>March 10, 2011</a:t>
            </a:r>
            <a:endParaRPr lang="en-US" dirty="0"/>
          </a:p>
        </p:txBody>
      </p:sp>
      <p:sp>
        <p:nvSpPr>
          <p:cNvPr id="3" name="Footer Placeholder 2"/>
          <p:cNvSpPr>
            <a:spLocks noGrp="1"/>
          </p:cNvSpPr>
          <p:nvPr>
            <p:ph type="ftr" sz="quarter" idx="11"/>
          </p:nvPr>
        </p:nvSpPr>
        <p:spPr/>
        <p:txBody>
          <a:bodyPr/>
          <a:lstStyle/>
          <a:p>
            <a:r>
              <a:rPr lang="en-US" smtClean="0"/>
              <a:t>Practical Aspects of Modern Cryptography</a:t>
            </a:r>
            <a:endParaRPr lang="en-US" dirty="0"/>
          </a:p>
        </p:txBody>
      </p:sp>
      <p:sp>
        <p:nvSpPr>
          <p:cNvPr id="4" name="Slide Number Placeholder 3"/>
          <p:cNvSpPr>
            <a:spLocks noGrp="1"/>
          </p:cNvSpPr>
          <p:nvPr>
            <p:ph type="sldNum" sz="quarter" idx="12"/>
          </p:nvPr>
        </p:nvSpPr>
        <p:spPr/>
        <p:txBody>
          <a:bodyPr/>
          <a:lstStyle/>
          <a:p>
            <a:fld id="{9AE78F1A-C5D7-4CDD-B860-BC70C668CFBE}" type="slidenum">
              <a:rPr lang="en-US" smtClean="0"/>
              <a:pPr/>
              <a:t>35</a:t>
            </a:fld>
            <a:endParaRPr lang="en-US" dirty="0"/>
          </a:p>
        </p:txBody>
      </p:sp>
    </p:spTree>
    <p:extLst>
      <p:ext uri="{BB962C8B-B14F-4D97-AF65-F5344CB8AC3E}">
        <p14:creationId xmlns:p14="http://schemas.microsoft.com/office/powerpoint/2010/main" val="2092831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33400"/>
            <a:ext cx="8229600" cy="914400"/>
          </a:xfrm>
        </p:spPr>
        <p:txBody>
          <a:bodyPr>
            <a:normAutofit fontScale="90000"/>
          </a:bodyPr>
          <a:lstStyle/>
          <a:p>
            <a:r>
              <a:rPr lang="en-US" dirty="0" smtClean="0"/>
              <a:t>DMCA Exemptions (2010 round)</a:t>
            </a:r>
            <a:endParaRPr lang="en-US" dirty="0"/>
          </a:p>
        </p:txBody>
      </p:sp>
      <p:sp>
        <p:nvSpPr>
          <p:cNvPr id="18435" name="Rectangle 3"/>
          <p:cNvSpPr>
            <a:spLocks noGrp="1" noChangeArrowheads="1"/>
          </p:cNvSpPr>
          <p:nvPr>
            <p:ph type="body" idx="1"/>
          </p:nvPr>
        </p:nvSpPr>
        <p:spPr>
          <a:xfrm>
            <a:off x="457200" y="1524000"/>
            <a:ext cx="8534400" cy="5029200"/>
          </a:xfrm>
        </p:spPr>
        <p:txBody>
          <a:bodyPr>
            <a:normAutofit lnSpcReduction="10000"/>
          </a:bodyPr>
          <a:lstStyle/>
          <a:p>
            <a:r>
              <a:rPr lang="en-US" sz="2000" dirty="0" smtClean="0"/>
              <a:t>The results of the most recent round of exemption rulemaking was announced last July.  Six classes of works were exempted.  In short they are:</a:t>
            </a:r>
          </a:p>
          <a:p>
            <a:r>
              <a:rPr lang="en-US" sz="2000" dirty="0" smtClean="0"/>
              <a:t>Extraction of clips from CSS-protected DVDs for </a:t>
            </a:r>
          </a:p>
          <a:p>
            <a:pPr lvl="1"/>
            <a:r>
              <a:rPr lang="en-US" sz="1800" dirty="0" smtClean="0"/>
              <a:t>Educational uses by college and university professors and by college and university film and media studies students</a:t>
            </a:r>
          </a:p>
          <a:p>
            <a:pPr lvl="1"/>
            <a:r>
              <a:rPr lang="en-US" sz="1800" dirty="0" smtClean="0"/>
              <a:t>Documentary filmmaking;</a:t>
            </a:r>
          </a:p>
          <a:p>
            <a:pPr lvl="1"/>
            <a:r>
              <a:rPr lang="en-US" sz="1800" dirty="0" smtClean="0"/>
              <a:t>Noncommercial videos</a:t>
            </a:r>
          </a:p>
          <a:p>
            <a:r>
              <a:rPr lang="en-US" sz="2000" dirty="0" smtClean="0"/>
              <a:t>Cellphone “</a:t>
            </a:r>
            <a:r>
              <a:rPr lang="en-US" sz="2000" dirty="0" err="1" smtClean="0"/>
              <a:t>jailbreaking</a:t>
            </a:r>
            <a:r>
              <a:rPr lang="en-US" sz="2000" dirty="0" smtClean="0"/>
              <a:t>” (two types: access to MO &amp; third-part apps)</a:t>
            </a:r>
          </a:p>
          <a:p>
            <a:r>
              <a:rPr lang="en-US" sz="2000" dirty="0" smtClean="0"/>
              <a:t>Testing, investigating, security research on video games on personal computers</a:t>
            </a:r>
          </a:p>
          <a:p>
            <a:r>
              <a:rPr lang="en-US" sz="2000" dirty="0" smtClean="0"/>
              <a:t>Dongle-protected computer programs  where the dongles are obsolete or malfunction.</a:t>
            </a:r>
          </a:p>
          <a:p>
            <a:r>
              <a:rPr lang="en-US" sz="2000" dirty="0" smtClean="0"/>
              <a:t>eBooks that have access controls that prevent screen readers/read-aloud functions.</a:t>
            </a:r>
          </a:p>
          <a:p>
            <a:endParaRPr lang="en-US" sz="1600" dirty="0" smtClean="0"/>
          </a:p>
          <a:p>
            <a:r>
              <a:rPr lang="en-US" sz="1600" dirty="0" smtClean="0"/>
              <a:t>See </a:t>
            </a:r>
            <a:r>
              <a:rPr lang="en-US" sz="1600" dirty="0" smtClean="0">
                <a:hlinkClick r:id="rId3"/>
              </a:rPr>
              <a:t>http://www.loc.gov/today/pr/2010/10-169.html</a:t>
            </a:r>
            <a:r>
              <a:rPr lang="en-US" sz="1600" dirty="0" smtClean="0"/>
              <a:t> for details</a:t>
            </a:r>
          </a:p>
          <a:p>
            <a:pPr lvl="1"/>
            <a:endParaRPr lang="en-US" sz="1800"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36</a:t>
            </a:fld>
            <a:endParaRPr lang="en-US" dirty="0"/>
          </a:p>
        </p:txBody>
      </p:sp>
    </p:spTree>
    <p:extLst>
      <p:ext uri="{BB962C8B-B14F-4D97-AF65-F5344CB8AC3E}">
        <p14:creationId xmlns:p14="http://schemas.microsoft.com/office/powerpoint/2010/main" val="4162227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normAutofit/>
          </a:bodyPr>
          <a:lstStyle/>
          <a:p>
            <a:r>
              <a:rPr lang="en-US" dirty="0" smtClean="0"/>
              <a:t>Guest lecture</a:t>
            </a:r>
          </a:p>
          <a:p>
            <a:r>
              <a:rPr lang="en-US" dirty="0" smtClean="0"/>
              <a:t>Final project presentation logistics</a:t>
            </a:r>
          </a:p>
          <a:p>
            <a:r>
              <a:rPr lang="en-US" dirty="0" smtClean="0"/>
              <a:t>The Politics of Crypto</a:t>
            </a:r>
          </a:p>
          <a:p>
            <a:pPr lvl="1"/>
            <a:r>
              <a:rPr lang="en-US" dirty="0"/>
              <a:t>Export Controls</a:t>
            </a:r>
          </a:p>
          <a:p>
            <a:pPr lvl="1"/>
            <a:r>
              <a:rPr lang="en-US" dirty="0"/>
              <a:t>Key Escrow</a:t>
            </a:r>
          </a:p>
          <a:p>
            <a:pPr lvl="2"/>
            <a:r>
              <a:rPr lang="en-US" dirty="0"/>
              <a:t>The Clipper Chip</a:t>
            </a:r>
          </a:p>
          <a:p>
            <a:pPr lvl="1"/>
            <a:r>
              <a:rPr lang="en-US" dirty="0"/>
              <a:t>Copyright and the </a:t>
            </a:r>
            <a:r>
              <a:rPr lang="en-US" dirty="0" smtClean="0"/>
              <a:t>DMCA</a:t>
            </a:r>
          </a:p>
          <a:p>
            <a:r>
              <a:rPr lang="en-US" dirty="0" smtClean="0">
                <a:solidFill>
                  <a:srgbClr val="00B0F0"/>
                </a:solidFill>
              </a:rPr>
              <a:t>Course evaluations</a:t>
            </a:r>
            <a:endParaRPr lang="en-US" dirty="0">
              <a:solidFill>
                <a:srgbClr val="00B0F0"/>
              </a:solidFill>
            </a:endParaRPr>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37</a:t>
            </a:fld>
            <a:endParaRPr lang="en-US" dirty="0"/>
          </a:p>
        </p:txBody>
      </p:sp>
    </p:spTree>
    <p:extLst>
      <p:ext uri="{BB962C8B-B14F-4D97-AF65-F5344CB8AC3E}">
        <p14:creationId xmlns:p14="http://schemas.microsoft.com/office/powerpoint/2010/main" val="200281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Project Presentations</a:t>
            </a:r>
            <a:endParaRPr lang="en-US"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4</a:t>
            </a:fld>
            <a:endParaRPr lang="en-US" dirty="0"/>
          </a:p>
        </p:txBody>
      </p:sp>
      <p:sp>
        <p:nvSpPr>
          <p:cNvPr id="8" name="Content Placeholder 7"/>
          <p:cNvSpPr>
            <a:spLocks noGrp="1"/>
          </p:cNvSpPr>
          <p:nvPr>
            <p:ph idx="1"/>
          </p:nvPr>
        </p:nvSpPr>
        <p:spPr/>
        <p:txBody>
          <a:bodyPr>
            <a:normAutofit/>
          </a:bodyPr>
          <a:lstStyle/>
          <a:p>
            <a:r>
              <a:rPr lang="en-US" dirty="0" smtClean="0"/>
              <a:t>All sessions start at 6:30pm</a:t>
            </a:r>
          </a:p>
          <a:p>
            <a:r>
              <a:rPr lang="en-US" dirty="0" smtClean="0"/>
              <a:t>MSR Building 99 sessions will be in 99/1915 </a:t>
            </a:r>
          </a:p>
          <a:p>
            <a:endParaRPr lang="en-US" dirty="0"/>
          </a:p>
          <a:p>
            <a:r>
              <a:rPr lang="en-US" dirty="0" smtClean="0"/>
              <a:t>Thursday </a:t>
            </a:r>
            <a:r>
              <a:rPr lang="en-US" dirty="0"/>
              <a:t>evening, March 17, at </a:t>
            </a:r>
            <a:r>
              <a:rPr lang="en-US" dirty="0" smtClean="0"/>
              <a:t>UW			15</a:t>
            </a:r>
            <a:endParaRPr lang="en-US" dirty="0"/>
          </a:p>
          <a:p>
            <a:r>
              <a:rPr lang="en-US" dirty="0" smtClean="0"/>
              <a:t>Friday evening, March 18, at MSR 			9</a:t>
            </a:r>
          </a:p>
          <a:p>
            <a:r>
              <a:rPr lang="en-US" dirty="0" smtClean="0"/>
              <a:t>Wednesday </a:t>
            </a:r>
            <a:r>
              <a:rPr lang="en-US" dirty="0"/>
              <a:t>evening, March 16, at MSR </a:t>
            </a:r>
            <a:r>
              <a:rPr lang="en-US" dirty="0" smtClean="0"/>
              <a:t>		6</a:t>
            </a:r>
            <a:endParaRPr lang="en-US" dirty="0"/>
          </a:p>
          <a:p>
            <a:r>
              <a:rPr lang="en-US" dirty="0" smtClean="0"/>
              <a:t>Either </a:t>
            </a:r>
            <a:r>
              <a:rPr lang="en-US" dirty="0"/>
              <a:t>Wednesday or Friday </a:t>
            </a:r>
            <a:r>
              <a:rPr lang="en-US" dirty="0" smtClean="0"/>
              <a:t>				5</a:t>
            </a:r>
            <a:endParaRPr lang="en-US" dirty="0"/>
          </a:p>
          <a:p>
            <a:pPr lvl="1"/>
            <a:r>
              <a:rPr lang="en-US" dirty="0" smtClean="0"/>
              <a:t>If </a:t>
            </a:r>
            <a:r>
              <a:rPr lang="en-US" smtClean="0"/>
              <a:t>you selected this </a:t>
            </a:r>
            <a:r>
              <a:rPr lang="en-US" dirty="0" smtClean="0"/>
              <a:t>option (either Wed or Fri) </a:t>
            </a:r>
            <a:r>
              <a:rPr lang="en-US" i="1" dirty="0" smtClean="0"/>
              <a:t>please come on Wednesday</a:t>
            </a:r>
            <a:endParaRPr lang="en-US" dirty="0" smtClean="0"/>
          </a:p>
          <a:p>
            <a:pPr marL="0" indent="0">
              <a:buNone/>
            </a:pPr>
            <a:endParaRPr lang="en-US" dirty="0"/>
          </a:p>
        </p:txBody>
      </p:sp>
    </p:spTree>
    <p:extLst>
      <p:ext uri="{BB962C8B-B14F-4D97-AF65-F5344CB8AC3E}">
        <p14:creationId xmlns:p14="http://schemas.microsoft.com/office/powerpoint/2010/main" val="2873086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normAutofit/>
          </a:bodyPr>
          <a:lstStyle/>
          <a:p>
            <a:r>
              <a:rPr lang="en-US" dirty="0" smtClean="0"/>
              <a:t>Guest lecture</a:t>
            </a:r>
          </a:p>
          <a:p>
            <a:r>
              <a:rPr lang="en-US" dirty="0" smtClean="0"/>
              <a:t>Final project presentation logistics</a:t>
            </a:r>
          </a:p>
          <a:p>
            <a:r>
              <a:rPr lang="en-US" dirty="0" smtClean="0">
                <a:solidFill>
                  <a:srgbClr val="00B0F0"/>
                </a:solidFill>
              </a:rPr>
              <a:t>The Politics of Crypto</a:t>
            </a:r>
          </a:p>
          <a:p>
            <a:pPr lvl="1"/>
            <a:r>
              <a:rPr lang="en-US" dirty="0"/>
              <a:t>Export Controls</a:t>
            </a:r>
          </a:p>
          <a:p>
            <a:pPr lvl="1"/>
            <a:r>
              <a:rPr lang="en-US" dirty="0"/>
              <a:t>Key Escrow</a:t>
            </a:r>
          </a:p>
          <a:p>
            <a:pPr lvl="2"/>
            <a:r>
              <a:rPr lang="en-US" dirty="0"/>
              <a:t>The Clipper Chip</a:t>
            </a:r>
          </a:p>
          <a:p>
            <a:pPr lvl="1"/>
            <a:r>
              <a:rPr lang="en-US" dirty="0"/>
              <a:t>Copyright and the </a:t>
            </a:r>
            <a:r>
              <a:rPr lang="en-US" dirty="0" smtClean="0"/>
              <a:t>DMCA</a:t>
            </a:r>
          </a:p>
          <a:p>
            <a:r>
              <a:rPr lang="en-US" dirty="0" smtClean="0"/>
              <a:t>Course evaluations</a:t>
            </a:r>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5</a:t>
            </a:fld>
            <a:endParaRPr lang="en-US" dirty="0"/>
          </a:p>
        </p:txBody>
      </p:sp>
    </p:spTree>
    <p:extLst>
      <p:ext uri="{BB962C8B-B14F-4D97-AF65-F5344CB8AC3E}">
        <p14:creationId xmlns:p14="http://schemas.microsoft.com/office/powerpoint/2010/main" val="3430608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380" name="Rectangle 4"/>
          <p:cNvSpPr>
            <a:spLocks noGrp="1" noChangeArrowheads="1"/>
          </p:cNvSpPr>
          <p:nvPr>
            <p:ph type="title"/>
          </p:nvPr>
        </p:nvSpPr>
        <p:spPr/>
        <p:txBody>
          <a:bodyPr/>
          <a:lstStyle/>
          <a:p>
            <a:r>
              <a:rPr lang="en-US" smtClean="0"/>
              <a:t>Why Talk About Crypto Politics?</a:t>
            </a:r>
            <a:endParaRPr lang="en-US"/>
          </a:p>
        </p:txBody>
      </p:sp>
      <p:sp>
        <p:nvSpPr>
          <p:cNvPr id="1253381" name="Rectangle 5"/>
          <p:cNvSpPr>
            <a:spLocks noGrp="1" noChangeArrowheads="1"/>
          </p:cNvSpPr>
          <p:nvPr>
            <p:ph type="body" idx="1"/>
          </p:nvPr>
        </p:nvSpPr>
        <p:spPr/>
        <p:txBody>
          <a:bodyPr/>
          <a:lstStyle/>
          <a:p>
            <a:r>
              <a:rPr lang="en-US" smtClean="0"/>
              <a:t>You can’t really avoid the political aspects of crypto, especially if you’re trying to ship a product that depends on good crypto</a:t>
            </a:r>
          </a:p>
          <a:p>
            <a:pPr lvl="1"/>
            <a:r>
              <a:rPr lang="en-US" smtClean="0"/>
              <a:t>In the past, the regulations have been so complex &amp; time consuming that companies had dedicated individuals/departments for dealing with regs.</a:t>
            </a:r>
          </a:p>
          <a:p>
            <a:r>
              <a:rPr lang="en-US" smtClean="0"/>
              <a:t>Often public pronouncements don’t match reality</a:t>
            </a:r>
          </a:p>
          <a:p>
            <a:pPr lvl="1"/>
            <a:r>
              <a:rPr lang="en-US" smtClean="0"/>
              <a:t>Just because a government body says “crypto is freely exportable” doesn’t make it so</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E1300939-51D4-4123-B9CA-47F90B29ED30}" type="slidenum">
              <a:rPr lang="en-US" smtClean="0"/>
              <a:pPr/>
              <a:t>6</a:t>
            </a:fld>
            <a:endParaRPr lang="en-US"/>
          </a:p>
        </p:txBody>
      </p:sp>
    </p:spTree>
    <p:extLst>
      <p:ext uri="{BB962C8B-B14F-4D97-AF65-F5344CB8AC3E}">
        <p14:creationId xmlns:p14="http://schemas.microsoft.com/office/powerpoint/2010/main" val="225679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5426" name="Rectangle 2"/>
          <p:cNvSpPr>
            <a:spLocks noGrp="1" noChangeArrowheads="1"/>
          </p:cNvSpPr>
          <p:nvPr>
            <p:ph type="title"/>
          </p:nvPr>
        </p:nvSpPr>
        <p:spPr/>
        <p:txBody>
          <a:bodyPr/>
          <a:lstStyle/>
          <a:p>
            <a:r>
              <a:rPr lang="en-US" smtClean="0"/>
              <a:t>Caveats...</a:t>
            </a:r>
            <a:endParaRPr lang="en-US"/>
          </a:p>
        </p:txBody>
      </p:sp>
      <p:sp>
        <p:nvSpPr>
          <p:cNvPr id="1255427" name="Rectangle 3"/>
          <p:cNvSpPr>
            <a:spLocks noGrp="1" noChangeArrowheads="1"/>
          </p:cNvSpPr>
          <p:nvPr>
            <p:ph type="body" idx="1"/>
          </p:nvPr>
        </p:nvSpPr>
        <p:spPr/>
        <p:txBody>
          <a:bodyPr/>
          <a:lstStyle/>
          <a:p>
            <a:r>
              <a:rPr lang="en-US" dirty="0" smtClean="0"/>
              <a:t>I’m going to present a (mostly) U.S.-centric view of the issues</a:t>
            </a:r>
          </a:p>
          <a:p>
            <a:pPr lvl="1"/>
            <a:r>
              <a:rPr lang="en-US" dirty="0" smtClean="0"/>
              <a:t>Each country deals differently with these issues, but the U.S. typically leads in this policy area</a:t>
            </a:r>
          </a:p>
          <a:p>
            <a:r>
              <a:rPr lang="en-US" dirty="0" smtClean="0"/>
              <a:t>These are national issues – nation-states are still important to the discussion</a:t>
            </a:r>
          </a:p>
          <a:p>
            <a:r>
              <a:rPr lang="en-US" dirty="0" smtClean="0"/>
              <a:t>Much of what we have learned about the history of export controls has come from FOIA requests</a:t>
            </a:r>
          </a:p>
          <a:p>
            <a:pPr lvl="1"/>
            <a:r>
              <a:rPr lang="en-US" dirty="0" smtClean="0"/>
              <a:t>The government doesn’t like to give answers...</a:t>
            </a:r>
            <a:endParaRPr lang="en-US" dirty="0"/>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711BEABA-67C0-4881-BF76-398A1EA7F02F}" type="slidenum">
              <a:rPr lang="en-US" smtClean="0"/>
              <a:pPr/>
              <a:t>7</a:t>
            </a:fld>
            <a:endParaRPr lang="en-US"/>
          </a:p>
        </p:txBody>
      </p:sp>
    </p:spTree>
    <p:extLst>
      <p:ext uri="{BB962C8B-B14F-4D97-AF65-F5344CB8AC3E}">
        <p14:creationId xmlns:p14="http://schemas.microsoft.com/office/powerpoint/2010/main" val="2654020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normAutofit/>
          </a:bodyPr>
          <a:lstStyle/>
          <a:p>
            <a:r>
              <a:rPr lang="en-US" dirty="0" smtClean="0"/>
              <a:t>Guest lecture</a:t>
            </a:r>
          </a:p>
          <a:p>
            <a:r>
              <a:rPr lang="en-US" dirty="0" smtClean="0"/>
              <a:t>Final project presentation logistics</a:t>
            </a:r>
          </a:p>
          <a:p>
            <a:r>
              <a:rPr lang="en-US" dirty="0" smtClean="0"/>
              <a:t>The Politics of Crypto</a:t>
            </a:r>
          </a:p>
          <a:p>
            <a:pPr lvl="1"/>
            <a:r>
              <a:rPr lang="en-US" dirty="0">
                <a:solidFill>
                  <a:srgbClr val="00B0F0"/>
                </a:solidFill>
              </a:rPr>
              <a:t>Export Controls</a:t>
            </a:r>
          </a:p>
          <a:p>
            <a:pPr lvl="1"/>
            <a:r>
              <a:rPr lang="en-US" dirty="0"/>
              <a:t>Key Escrow</a:t>
            </a:r>
          </a:p>
          <a:p>
            <a:pPr lvl="2"/>
            <a:r>
              <a:rPr lang="en-US" dirty="0"/>
              <a:t>The Clipper Chip</a:t>
            </a:r>
          </a:p>
          <a:p>
            <a:pPr lvl="1"/>
            <a:r>
              <a:rPr lang="en-US" dirty="0"/>
              <a:t>Copyright and the </a:t>
            </a:r>
            <a:r>
              <a:rPr lang="en-US" dirty="0" smtClean="0"/>
              <a:t>DMCA</a:t>
            </a:r>
          </a:p>
          <a:p>
            <a:r>
              <a:rPr lang="en-US" dirty="0" smtClean="0"/>
              <a:t>Course evaluations</a:t>
            </a:r>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March 10, 2011</a:t>
            </a:r>
            <a:endParaRPr lang="en-US" dirty="0"/>
          </a:p>
        </p:txBody>
      </p:sp>
      <p:sp>
        <p:nvSpPr>
          <p:cNvPr id="5" name="Footer Placeholder 4"/>
          <p:cNvSpPr>
            <a:spLocks noGrp="1"/>
          </p:cNvSpPr>
          <p:nvPr>
            <p:ph type="ftr" sz="quarter" idx="11"/>
          </p:nvPr>
        </p:nvSpPr>
        <p:spPr/>
        <p:txBody>
          <a:bodyPr/>
          <a:lstStyle/>
          <a:p>
            <a:r>
              <a:rPr lang="en-US" smtClean="0"/>
              <a:t>Practical Aspects of Modern Cryptography</a:t>
            </a:r>
            <a:endParaRPr lang="en-US" dirty="0"/>
          </a:p>
        </p:txBody>
      </p:sp>
      <p:sp>
        <p:nvSpPr>
          <p:cNvPr id="6" name="Slide Number Placeholder 5"/>
          <p:cNvSpPr>
            <a:spLocks noGrp="1"/>
          </p:cNvSpPr>
          <p:nvPr>
            <p:ph type="sldNum" sz="quarter" idx="12"/>
          </p:nvPr>
        </p:nvSpPr>
        <p:spPr/>
        <p:txBody>
          <a:bodyPr/>
          <a:lstStyle/>
          <a:p>
            <a:fld id="{9AE78F1A-C5D7-4CDD-B860-BC70C668CFBE}" type="slidenum">
              <a:rPr lang="en-US" smtClean="0"/>
              <a:pPr/>
              <a:t>8</a:t>
            </a:fld>
            <a:endParaRPr lang="en-US" dirty="0"/>
          </a:p>
        </p:txBody>
      </p:sp>
    </p:spTree>
    <p:extLst>
      <p:ext uri="{BB962C8B-B14F-4D97-AF65-F5344CB8AC3E}">
        <p14:creationId xmlns:p14="http://schemas.microsoft.com/office/powerpoint/2010/main" val="3297766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4" name="Rectangle 6"/>
          <p:cNvSpPr>
            <a:spLocks noGrp="1" noChangeArrowheads="1"/>
          </p:cNvSpPr>
          <p:nvPr>
            <p:ph type="title"/>
          </p:nvPr>
        </p:nvSpPr>
        <p:spPr/>
        <p:txBody>
          <a:bodyPr/>
          <a:lstStyle/>
          <a:p>
            <a:r>
              <a:rPr lang="en-US" smtClean="0"/>
              <a:t>Export Controls in the U.S.</a:t>
            </a:r>
            <a:endParaRPr lang="en-US"/>
          </a:p>
        </p:txBody>
      </p:sp>
      <p:sp>
        <p:nvSpPr>
          <p:cNvPr id="1261575" name="Rectangle 7"/>
          <p:cNvSpPr>
            <a:spLocks noGrp="1" noChangeArrowheads="1"/>
          </p:cNvSpPr>
          <p:nvPr>
            <p:ph type="body" idx="1"/>
          </p:nvPr>
        </p:nvSpPr>
        <p:spPr/>
        <p:txBody>
          <a:bodyPr/>
          <a:lstStyle/>
          <a:p>
            <a:r>
              <a:rPr lang="en-US" smtClean="0"/>
              <a:t>In the beginning, cryptographic hardware and software were considered “munitions” by the U.S. government.</a:t>
            </a:r>
          </a:p>
          <a:p>
            <a:pPr lvl="1"/>
            <a:r>
              <a:rPr lang="en-US" smtClean="0"/>
              <a:t>Export of crypto was covered by the same set of regulations that covered the export of other munitions, like nuclear weapons, missiles, and the equipment that is used to make them</a:t>
            </a:r>
          </a:p>
          <a:p>
            <a:pPr lvl="1"/>
            <a:r>
              <a:rPr lang="en-US" smtClean="0"/>
              <a:t>These regulations were known as ITAR (International Traffic in Arms Regulations).</a:t>
            </a:r>
            <a:endParaRPr lang="en-US"/>
          </a:p>
        </p:txBody>
      </p:sp>
      <p:sp>
        <p:nvSpPr>
          <p:cNvPr id="4" name="Date Placeholder 3"/>
          <p:cNvSpPr>
            <a:spLocks noGrp="1"/>
          </p:cNvSpPr>
          <p:nvPr>
            <p:ph type="dt" sz="quarter" idx="10"/>
          </p:nvPr>
        </p:nvSpPr>
        <p:spPr/>
        <p:txBody>
          <a:bodyPr/>
          <a:lstStyle/>
          <a:p>
            <a:r>
              <a:rPr lang="en-US" smtClean="0"/>
              <a:t>March 10, 2011</a:t>
            </a:r>
            <a:endParaRPr lang="en-US"/>
          </a:p>
        </p:txBody>
      </p:sp>
      <p:sp>
        <p:nvSpPr>
          <p:cNvPr id="5" name="Footer Placeholder 4"/>
          <p:cNvSpPr>
            <a:spLocks noGrp="1"/>
          </p:cNvSpPr>
          <p:nvPr>
            <p:ph type="ftr" sz="quarter" idx="11"/>
          </p:nvPr>
        </p:nvSpPr>
        <p:spPr/>
        <p:txBody>
          <a:bodyPr/>
          <a:lstStyle/>
          <a:p>
            <a:r>
              <a:rPr lang="en-US" smtClean="0"/>
              <a:t>Practical Aspects of Modern Cryptography</a:t>
            </a:r>
            <a:endParaRPr lang="en-US"/>
          </a:p>
        </p:txBody>
      </p:sp>
      <p:sp>
        <p:nvSpPr>
          <p:cNvPr id="6" name="Slide Number Placeholder 5"/>
          <p:cNvSpPr>
            <a:spLocks noGrp="1"/>
          </p:cNvSpPr>
          <p:nvPr>
            <p:ph type="sldNum" sz="quarter" idx="12"/>
          </p:nvPr>
        </p:nvSpPr>
        <p:spPr/>
        <p:txBody>
          <a:bodyPr/>
          <a:lstStyle/>
          <a:p>
            <a:fld id="{F7900663-BA73-435E-8861-041E5FB1B5E4}" type="slidenum">
              <a:rPr lang="en-US" smtClean="0"/>
              <a:pPr/>
              <a:t>9</a:t>
            </a:fld>
            <a:endParaRPr lang="en-US"/>
          </a:p>
        </p:txBody>
      </p:sp>
    </p:spTree>
    <p:extLst>
      <p:ext uri="{BB962C8B-B14F-4D97-AF65-F5344CB8AC3E}">
        <p14:creationId xmlns:p14="http://schemas.microsoft.com/office/powerpoint/2010/main" val="2046904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EBEXPORTGUID" val="b0eb8e4d-f3cf-43e2-9646-201e21105be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10618</TotalTime>
  <Words>2392</Words>
  <Application>Microsoft Office PowerPoint</Application>
  <PresentationFormat>On-screen Show (4:3)</PresentationFormat>
  <Paragraphs>397</Paragraphs>
  <Slides>37</Slides>
  <Notes>29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Practical Aspects of        Modern Cryptography</vt:lpstr>
      <vt:lpstr>Agenda</vt:lpstr>
      <vt:lpstr>Agenda</vt:lpstr>
      <vt:lpstr>Final Project Presentations</vt:lpstr>
      <vt:lpstr>Agenda</vt:lpstr>
      <vt:lpstr>Why Talk About Crypto Politics?</vt:lpstr>
      <vt:lpstr>Caveats...</vt:lpstr>
      <vt:lpstr>Agenda</vt:lpstr>
      <vt:lpstr>Export Controls in the U.S.</vt:lpstr>
      <vt:lpstr>Export Controls (cont.)</vt:lpstr>
      <vt:lpstr>Crypto Export/Import Controls</vt:lpstr>
      <vt:lpstr>Current Export Regulations</vt:lpstr>
      <vt:lpstr>Example: Windows 7</vt:lpstr>
      <vt:lpstr>The Regs are Still Ambiguous</vt:lpstr>
      <vt:lpstr>.NET FX Crypto Object Model</vt:lpstr>
      <vt:lpstr>The Regs are Still Ambiguous</vt:lpstr>
      <vt:lpstr>Agenda</vt:lpstr>
      <vt:lpstr>Key Escrow</vt:lpstr>
      <vt:lpstr>Key Escrow</vt:lpstr>
      <vt:lpstr>Digital Telephony</vt:lpstr>
      <vt:lpstr>The Clipper Chip</vt:lpstr>
      <vt:lpstr>How Clipper Worked</vt:lpstr>
      <vt:lpstr>How Clipper Worked (2)</vt:lpstr>
      <vt:lpstr>Clipper in Operation</vt:lpstr>
      <vt:lpstr>Clipper Weaknesses</vt:lpstr>
      <vt:lpstr>Opposition to Clipper</vt:lpstr>
      <vt:lpstr>PowerPoint Presentation</vt:lpstr>
      <vt:lpstr>Agenda</vt:lpstr>
      <vt:lpstr>Copyright</vt:lpstr>
      <vt:lpstr>Copyright &amp; DRM</vt:lpstr>
      <vt:lpstr>Digital Millennium Copyright Act (DMCA)</vt:lpstr>
      <vt:lpstr>Anti-Circumvention Measures</vt:lpstr>
      <vt:lpstr>DMCA cases/issues (1)</vt:lpstr>
      <vt:lpstr>DMCA cases/issues (2)</vt:lpstr>
      <vt:lpstr>DMCA Exemptions (2010 round)</vt:lpstr>
      <vt:lpstr>DMCA Exemptions (2010 round)</vt:lpstr>
      <vt:lpstr>Agenda</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Aspects of        Modern Cryptography</dc:title>
  <dc:creator>Josh Benaloh</dc:creator>
  <cp:lastModifiedBy>Fred Videon</cp:lastModifiedBy>
  <cp:revision>167</cp:revision>
  <dcterms:created xsi:type="dcterms:W3CDTF">2011-01-05T23:39:58Z</dcterms:created>
  <dcterms:modified xsi:type="dcterms:W3CDTF">2011-03-10T23:25:37Z</dcterms:modified>
</cp:coreProperties>
</file>