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302" r:id="rId3"/>
    <p:sldId id="303" r:id="rId4"/>
    <p:sldId id="305" r:id="rId5"/>
    <p:sldId id="272" r:id="rId6"/>
    <p:sldId id="273" r:id="rId7"/>
    <p:sldId id="306" r:id="rId8"/>
    <p:sldId id="307" r:id="rId9"/>
    <p:sldId id="308" r:id="rId10"/>
    <p:sldId id="309" r:id="rId11"/>
    <p:sldId id="310"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6" d="100"/>
          <a:sy n="126" d="100"/>
        </p:scale>
        <p:origin x="-216"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702AFD-A626-4E49-96B5-C3D8DC120BC6}" type="doc">
      <dgm:prSet loTypeId="urn:microsoft.com/office/officeart/2009/layout/CirclePictureHierarchy" loCatId="hierarchy" qsTypeId="urn:microsoft.com/office/officeart/2005/8/quickstyle/simple1" qsCatId="simple" csTypeId="urn:microsoft.com/office/officeart/2005/8/colors/accent1_2" csCatId="accent1" phldr="1"/>
      <dgm:spPr/>
      <dgm:t>
        <a:bodyPr/>
        <a:lstStyle/>
        <a:p>
          <a:endParaRPr lang="en-US"/>
        </a:p>
      </dgm:t>
    </dgm:pt>
    <dgm:pt modelId="{A2A06261-CEB6-4EBD-9C3D-50CBCC367512}">
      <dgm:prSet phldrT="[Text]" custT="1"/>
      <dgm:spPr/>
      <dgm:t>
        <a:bodyPr/>
        <a:lstStyle/>
        <a:p>
          <a:r>
            <a:rPr lang="en-US" sz="1400" dirty="0" smtClean="0"/>
            <a:t>N2,0: SHA-256(N1,0 || N1,1)</a:t>
          </a:r>
        </a:p>
        <a:p>
          <a:r>
            <a:rPr lang="en-US" sz="1400" dirty="0" smtClean="0"/>
            <a:t>Root w/ signature</a:t>
          </a:r>
          <a:endParaRPr lang="en-US" sz="1400" dirty="0"/>
        </a:p>
      </dgm:t>
    </dgm:pt>
    <dgm:pt modelId="{F87B721F-DD7A-4F75-B113-426EFE23C200}" type="parTrans" cxnId="{4B92C427-44AE-4C45-A730-755C10754C71}">
      <dgm:prSet/>
      <dgm:spPr/>
      <dgm:t>
        <a:bodyPr/>
        <a:lstStyle/>
        <a:p>
          <a:endParaRPr lang="en-US"/>
        </a:p>
      </dgm:t>
    </dgm:pt>
    <dgm:pt modelId="{9E4DECAD-E98C-4EE1-8F14-08338511B726}" type="sibTrans" cxnId="{4B92C427-44AE-4C45-A730-755C10754C71}">
      <dgm:prSet/>
      <dgm:spPr/>
      <dgm:t>
        <a:bodyPr/>
        <a:lstStyle/>
        <a:p>
          <a:endParaRPr lang="en-US"/>
        </a:p>
      </dgm:t>
    </dgm:pt>
    <dgm:pt modelId="{06DCB365-1F35-4F5A-9AC5-88DCC0B88EE4}">
      <dgm:prSet phldrT="[Text]" custT="1"/>
      <dgm:spPr/>
      <dgm:t>
        <a:bodyPr/>
        <a:lstStyle/>
        <a:p>
          <a:r>
            <a:rPr lang="en-US" sz="1600" dirty="0" smtClean="0"/>
            <a:t>N1,0: SHA-256(N0 || N1)</a:t>
          </a:r>
          <a:endParaRPr lang="en-US" sz="1600" dirty="0"/>
        </a:p>
      </dgm:t>
    </dgm:pt>
    <dgm:pt modelId="{5ECEF50B-E04F-4A95-AA81-8A8107CFB504}" type="parTrans" cxnId="{6FF18FAC-518A-496E-A05D-305D17752FB0}">
      <dgm:prSet/>
      <dgm:spPr/>
      <dgm:t>
        <a:bodyPr/>
        <a:lstStyle/>
        <a:p>
          <a:endParaRPr lang="en-US"/>
        </a:p>
      </dgm:t>
    </dgm:pt>
    <dgm:pt modelId="{52D51195-6280-43A3-ABD6-157F0FA6147E}" type="sibTrans" cxnId="{6FF18FAC-518A-496E-A05D-305D17752FB0}">
      <dgm:prSet/>
      <dgm:spPr/>
      <dgm:t>
        <a:bodyPr/>
        <a:lstStyle/>
        <a:p>
          <a:endParaRPr lang="en-US"/>
        </a:p>
      </dgm:t>
    </dgm:pt>
    <dgm:pt modelId="{BD3CFF1A-4E69-4A24-9AA4-F8F8219B492A}">
      <dgm:prSet phldrT="[Text]" custT="1"/>
      <dgm:spPr/>
      <dgm:t>
        <a:bodyPr/>
        <a:lstStyle/>
        <a:p>
          <a:r>
            <a:rPr lang="en-US" sz="1800" dirty="0" smtClean="0"/>
            <a:t>N0,0: SN #5</a:t>
          </a:r>
          <a:endParaRPr lang="en-US" sz="1800" dirty="0"/>
        </a:p>
      </dgm:t>
    </dgm:pt>
    <dgm:pt modelId="{1D339FA3-DD79-47F1-8844-DA55EBD9E15A}" type="parTrans" cxnId="{429BE23D-FC2C-4BCE-B408-E2795DBA0847}">
      <dgm:prSet/>
      <dgm:spPr/>
      <dgm:t>
        <a:bodyPr/>
        <a:lstStyle/>
        <a:p>
          <a:endParaRPr lang="en-US"/>
        </a:p>
      </dgm:t>
    </dgm:pt>
    <dgm:pt modelId="{E8ECCA73-3FFC-471A-AF24-2AF071077913}" type="sibTrans" cxnId="{429BE23D-FC2C-4BCE-B408-E2795DBA0847}">
      <dgm:prSet/>
      <dgm:spPr/>
      <dgm:t>
        <a:bodyPr/>
        <a:lstStyle/>
        <a:p>
          <a:endParaRPr lang="en-US"/>
        </a:p>
      </dgm:t>
    </dgm:pt>
    <dgm:pt modelId="{A2BB91E4-E56C-4A9A-A14A-ED18F70F5CD1}">
      <dgm:prSet phldrT="[Text]" custT="1"/>
      <dgm:spPr/>
      <dgm:t>
        <a:bodyPr/>
        <a:lstStyle/>
        <a:p>
          <a:r>
            <a:rPr lang="en-US" sz="1800" dirty="0" smtClean="0"/>
            <a:t>N0,1: SN#12</a:t>
          </a:r>
          <a:endParaRPr lang="en-US" sz="1800" dirty="0"/>
        </a:p>
      </dgm:t>
    </dgm:pt>
    <dgm:pt modelId="{FF910B3C-C05B-4DEF-A601-10CE55A8710A}" type="parTrans" cxnId="{5C1E094E-A907-4716-ADE8-7FB8568FAB77}">
      <dgm:prSet/>
      <dgm:spPr/>
      <dgm:t>
        <a:bodyPr/>
        <a:lstStyle/>
        <a:p>
          <a:endParaRPr lang="en-US"/>
        </a:p>
      </dgm:t>
    </dgm:pt>
    <dgm:pt modelId="{9859F48B-DA14-4F57-83B8-8487AB2D763C}" type="sibTrans" cxnId="{5C1E094E-A907-4716-ADE8-7FB8568FAB77}">
      <dgm:prSet/>
      <dgm:spPr/>
      <dgm:t>
        <a:bodyPr/>
        <a:lstStyle/>
        <a:p>
          <a:endParaRPr lang="en-US"/>
        </a:p>
      </dgm:t>
    </dgm:pt>
    <dgm:pt modelId="{33E49FC8-7048-4144-B046-DADB936C013B}">
      <dgm:prSet phldrT="[Text]" custT="1"/>
      <dgm:spPr/>
      <dgm:t>
        <a:bodyPr/>
        <a:lstStyle/>
        <a:p>
          <a:r>
            <a:rPr lang="en-US" sz="1600" dirty="0" smtClean="0"/>
            <a:t>N1,1: SHA-256(N2)</a:t>
          </a:r>
          <a:endParaRPr lang="en-US" sz="1600" dirty="0"/>
        </a:p>
      </dgm:t>
    </dgm:pt>
    <dgm:pt modelId="{3131E3A4-AC58-419C-8591-4E3EBF02C58E}" type="parTrans" cxnId="{BDB09B60-754D-43E8-86A3-909681368922}">
      <dgm:prSet/>
      <dgm:spPr/>
      <dgm:t>
        <a:bodyPr/>
        <a:lstStyle/>
        <a:p>
          <a:endParaRPr lang="en-US"/>
        </a:p>
      </dgm:t>
    </dgm:pt>
    <dgm:pt modelId="{2F120190-B22A-46E2-9398-7ADA1EE72864}" type="sibTrans" cxnId="{BDB09B60-754D-43E8-86A3-909681368922}">
      <dgm:prSet/>
      <dgm:spPr/>
      <dgm:t>
        <a:bodyPr/>
        <a:lstStyle/>
        <a:p>
          <a:endParaRPr lang="en-US"/>
        </a:p>
      </dgm:t>
    </dgm:pt>
    <dgm:pt modelId="{6B083316-5D40-44C0-BD53-3EACE7197769}">
      <dgm:prSet phldrT="[Text]" custT="1"/>
      <dgm:spPr/>
      <dgm:t>
        <a:bodyPr/>
        <a:lstStyle/>
        <a:p>
          <a:r>
            <a:rPr lang="en-US" sz="1800" dirty="0" smtClean="0"/>
            <a:t>N0,2: SN#17</a:t>
          </a:r>
          <a:endParaRPr lang="en-US" sz="1800" dirty="0"/>
        </a:p>
      </dgm:t>
    </dgm:pt>
    <dgm:pt modelId="{6456A8C7-B2BE-4CA1-B99A-B6048DFE59B7}" type="parTrans" cxnId="{2DB43EA6-5401-4824-9991-79D9DD306DAD}">
      <dgm:prSet/>
      <dgm:spPr/>
      <dgm:t>
        <a:bodyPr/>
        <a:lstStyle/>
        <a:p>
          <a:endParaRPr lang="en-US"/>
        </a:p>
      </dgm:t>
    </dgm:pt>
    <dgm:pt modelId="{EC98F3D5-EE61-4349-AD25-8DB722A231C1}" type="sibTrans" cxnId="{2DB43EA6-5401-4824-9991-79D9DD306DAD}">
      <dgm:prSet/>
      <dgm:spPr/>
      <dgm:t>
        <a:bodyPr/>
        <a:lstStyle/>
        <a:p>
          <a:endParaRPr lang="en-US"/>
        </a:p>
      </dgm:t>
    </dgm:pt>
    <dgm:pt modelId="{98BC005C-9418-454D-B489-F338C393FD11}" type="pres">
      <dgm:prSet presAssocID="{32702AFD-A626-4E49-96B5-C3D8DC120BC6}" presName="hierChild1" presStyleCnt="0">
        <dgm:presLayoutVars>
          <dgm:chPref val="1"/>
          <dgm:dir/>
          <dgm:animOne val="branch"/>
          <dgm:animLvl val="lvl"/>
          <dgm:resizeHandles/>
        </dgm:presLayoutVars>
      </dgm:prSet>
      <dgm:spPr/>
      <dgm:t>
        <a:bodyPr/>
        <a:lstStyle/>
        <a:p>
          <a:endParaRPr lang="en-US"/>
        </a:p>
      </dgm:t>
    </dgm:pt>
    <dgm:pt modelId="{EEA746DF-C9D9-42AC-805C-4A80BE044AC9}" type="pres">
      <dgm:prSet presAssocID="{A2A06261-CEB6-4EBD-9C3D-50CBCC367512}" presName="hierRoot1" presStyleCnt="0"/>
      <dgm:spPr/>
    </dgm:pt>
    <dgm:pt modelId="{06356EA7-C74B-4BDB-B485-D9283A763B51}" type="pres">
      <dgm:prSet presAssocID="{A2A06261-CEB6-4EBD-9C3D-50CBCC367512}" presName="composite" presStyleCnt="0"/>
      <dgm:spPr/>
    </dgm:pt>
    <dgm:pt modelId="{AC29DD3B-8824-4B58-86D0-22D3DBF6B968}" type="pres">
      <dgm:prSet presAssocID="{A2A06261-CEB6-4EBD-9C3D-50CBCC367512}" presName="image" presStyleLbl="node0" presStyleIdx="0" presStyleCnt="1"/>
      <dgm:spPr/>
    </dgm:pt>
    <dgm:pt modelId="{99C2EE80-A74B-4BA6-8C87-9B16D8912245}" type="pres">
      <dgm:prSet presAssocID="{A2A06261-CEB6-4EBD-9C3D-50CBCC367512}" presName="text" presStyleLbl="revTx" presStyleIdx="0" presStyleCnt="6" custScaleX="98025">
        <dgm:presLayoutVars>
          <dgm:chPref val="3"/>
        </dgm:presLayoutVars>
      </dgm:prSet>
      <dgm:spPr/>
      <dgm:t>
        <a:bodyPr/>
        <a:lstStyle/>
        <a:p>
          <a:endParaRPr lang="en-US"/>
        </a:p>
      </dgm:t>
    </dgm:pt>
    <dgm:pt modelId="{77FD5FA6-8621-46EF-8C86-9F0B3362CE95}" type="pres">
      <dgm:prSet presAssocID="{A2A06261-CEB6-4EBD-9C3D-50CBCC367512}" presName="hierChild2" presStyleCnt="0"/>
      <dgm:spPr/>
    </dgm:pt>
    <dgm:pt modelId="{69617CEC-5936-4261-8AA2-68484999139C}" type="pres">
      <dgm:prSet presAssocID="{5ECEF50B-E04F-4A95-AA81-8A8107CFB504}" presName="Name10" presStyleLbl="parChTrans1D2" presStyleIdx="0" presStyleCnt="2"/>
      <dgm:spPr/>
      <dgm:t>
        <a:bodyPr/>
        <a:lstStyle/>
        <a:p>
          <a:endParaRPr lang="en-US"/>
        </a:p>
      </dgm:t>
    </dgm:pt>
    <dgm:pt modelId="{252FEE41-DBA7-4384-8097-14BED90BC732}" type="pres">
      <dgm:prSet presAssocID="{06DCB365-1F35-4F5A-9AC5-88DCC0B88EE4}" presName="hierRoot2" presStyleCnt="0"/>
      <dgm:spPr/>
    </dgm:pt>
    <dgm:pt modelId="{4CD2A95F-2BA7-4B67-A335-6C397AA46E85}" type="pres">
      <dgm:prSet presAssocID="{06DCB365-1F35-4F5A-9AC5-88DCC0B88EE4}" presName="composite2" presStyleCnt="0"/>
      <dgm:spPr/>
    </dgm:pt>
    <dgm:pt modelId="{DC0394E7-43D9-4867-8F33-52CA3B79EC46}" type="pres">
      <dgm:prSet presAssocID="{06DCB365-1F35-4F5A-9AC5-88DCC0B88EE4}" presName="image2" presStyleLbl="node2" presStyleIdx="0" presStyleCnt="2"/>
      <dgm:spPr/>
    </dgm:pt>
    <dgm:pt modelId="{CE622F21-BFB4-4BC3-A1D6-F625AB3B87DD}" type="pres">
      <dgm:prSet presAssocID="{06DCB365-1F35-4F5A-9AC5-88DCC0B88EE4}" presName="text2" presStyleLbl="revTx" presStyleIdx="1" presStyleCnt="6" custScaleX="205556" custScaleY="56448" custLinFactNeighborX="54167" custLinFactNeighborY="-3193">
        <dgm:presLayoutVars>
          <dgm:chPref val="3"/>
        </dgm:presLayoutVars>
      </dgm:prSet>
      <dgm:spPr/>
      <dgm:t>
        <a:bodyPr/>
        <a:lstStyle/>
        <a:p>
          <a:endParaRPr lang="en-US"/>
        </a:p>
      </dgm:t>
    </dgm:pt>
    <dgm:pt modelId="{3B10978F-3C4A-48C1-926A-23D74CE5DA1C}" type="pres">
      <dgm:prSet presAssocID="{06DCB365-1F35-4F5A-9AC5-88DCC0B88EE4}" presName="hierChild3" presStyleCnt="0"/>
      <dgm:spPr/>
    </dgm:pt>
    <dgm:pt modelId="{27BA02C9-52A7-40E3-BB16-BA469565C62F}" type="pres">
      <dgm:prSet presAssocID="{1D339FA3-DD79-47F1-8844-DA55EBD9E15A}" presName="Name17" presStyleLbl="parChTrans1D3" presStyleIdx="0" presStyleCnt="3"/>
      <dgm:spPr/>
      <dgm:t>
        <a:bodyPr/>
        <a:lstStyle/>
        <a:p>
          <a:endParaRPr lang="en-US"/>
        </a:p>
      </dgm:t>
    </dgm:pt>
    <dgm:pt modelId="{3F9D36D3-977A-4DBF-ABC0-54A6EF5EE920}" type="pres">
      <dgm:prSet presAssocID="{BD3CFF1A-4E69-4A24-9AA4-F8F8219B492A}" presName="hierRoot3" presStyleCnt="0"/>
      <dgm:spPr/>
    </dgm:pt>
    <dgm:pt modelId="{603D17A0-ED60-4864-A819-25488DC1DCC8}" type="pres">
      <dgm:prSet presAssocID="{BD3CFF1A-4E69-4A24-9AA4-F8F8219B492A}" presName="composite3" presStyleCnt="0"/>
      <dgm:spPr/>
    </dgm:pt>
    <dgm:pt modelId="{3240089A-942A-4E8D-A164-D43C65C1C98A}" type="pres">
      <dgm:prSet presAssocID="{BD3CFF1A-4E69-4A24-9AA4-F8F8219B492A}" presName="image3" presStyleLbl="node3" presStyleIdx="0" presStyleCnt="3"/>
      <dgm:spPr/>
    </dgm:pt>
    <dgm:pt modelId="{174E78C2-3927-4AB2-BCB3-5E32A3FC87E9}" type="pres">
      <dgm:prSet presAssocID="{BD3CFF1A-4E69-4A24-9AA4-F8F8219B492A}" presName="text3" presStyleLbl="revTx" presStyleIdx="2" presStyleCnt="6">
        <dgm:presLayoutVars>
          <dgm:chPref val="3"/>
        </dgm:presLayoutVars>
      </dgm:prSet>
      <dgm:spPr/>
      <dgm:t>
        <a:bodyPr/>
        <a:lstStyle/>
        <a:p>
          <a:endParaRPr lang="en-US"/>
        </a:p>
      </dgm:t>
    </dgm:pt>
    <dgm:pt modelId="{58C6BA60-F718-46BE-923A-859712551DF9}" type="pres">
      <dgm:prSet presAssocID="{BD3CFF1A-4E69-4A24-9AA4-F8F8219B492A}" presName="hierChild4" presStyleCnt="0"/>
      <dgm:spPr/>
    </dgm:pt>
    <dgm:pt modelId="{9E0032B8-D4FE-492B-AE76-AA7399CD0CF4}" type="pres">
      <dgm:prSet presAssocID="{FF910B3C-C05B-4DEF-A601-10CE55A8710A}" presName="Name17" presStyleLbl="parChTrans1D3" presStyleIdx="1" presStyleCnt="3"/>
      <dgm:spPr/>
      <dgm:t>
        <a:bodyPr/>
        <a:lstStyle/>
        <a:p>
          <a:endParaRPr lang="en-US"/>
        </a:p>
      </dgm:t>
    </dgm:pt>
    <dgm:pt modelId="{9FA81504-387A-487B-8DD0-EABBCF175DD4}" type="pres">
      <dgm:prSet presAssocID="{A2BB91E4-E56C-4A9A-A14A-ED18F70F5CD1}" presName="hierRoot3" presStyleCnt="0"/>
      <dgm:spPr/>
    </dgm:pt>
    <dgm:pt modelId="{44AE4B49-B09E-46E9-83E8-F9062F5F0D8A}" type="pres">
      <dgm:prSet presAssocID="{A2BB91E4-E56C-4A9A-A14A-ED18F70F5CD1}" presName="composite3" presStyleCnt="0"/>
      <dgm:spPr/>
    </dgm:pt>
    <dgm:pt modelId="{F4787DD6-48E9-48A4-A1EE-944FF59B9CB7}" type="pres">
      <dgm:prSet presAssocID="{A2BB91E4-E56C-4A9A-A14A-ED18F70F5CD1}" presName="image3" presStyleLbl="node3" presStyleIdx="1" presStyleCnt="3"/>
      <dgm:spPr/>
    </dgm:pt>
    <dgm:pt modelId="{DF7D531F-B118-4A87-86B5-5C6E6F7128ED}" type="pres">
      <dgm:prSet presAssocID="{A2BB91E4-E56C-4A9A-A14A-ED18F70F5CD1}" presName="text3" presStyleLbl="revTx" presStyleIdx="3" presStyleCnt="6">
        <dgm:presLayoutVars>
          <dgm:chPref val="3"/>
        </dgm:presLayoutVars>
      </dgm:prSet>
      <dgm:spPr/>
      <dgm:t>
        <a:bodyPr/>
        <a:lstStyle/>
        <a:p>
          <a:endParaRPr lang="en-US"/>
        </a:p>
      </dgm:t>
    </dgm:pt>
    <dgm:pt modelId="{EB56206A-08F8-4040-A3D4-EC3FBF0EEFCE}" type="pres">
      <dgm:prSet presAssocID="{A2BB91E4-E56C-4A9A-A14A-ED18F70F5CD1}" presName="hierChild4" presStyleCnt="0"/>
      <dgm:spPr/>
    </dgm:pt>
    <dgm:pt modelId="{E2E1DA9B-B327-4280-BACD-87B5A036A9BB}" type="pres">
      <dgm:prSet presAssocID="{3131E3A4-AC58-419C-8591-4E3EBF02C58E}" presName="Name10" presStyleLbl="parChTrans1D2" presStyleIdx="1" presStyleCnt="2"/>
      <dgm:spPr/>
      <dgm:t>
        <a:bodyPr/>
        <a:lstStyle/>
        <a:p>
          <a:endParaRPr lang="en-US"/>
        </a:p>
      </dgm:t>
    </dgm:pt>
    <dgm:pt modelId="{158E5BC4-3E28-4027-B52D-615C0CDC9082}" type="pres">
      <dgm:prSet presAssocID="{33E49FC8-7048-4144-B046-DADB936C013B}" presName="hierRoot2" presStyleCnt="0"/>
      <dgm:spPr/>
    </dgm:pt>
    <dgm:pt modelId="{18614E79-4E29-4781-AAB2-35C1100719D0}" type="pres">
      <dgm:prSet presAssocID="{33E49FC8-7048-4144-B046-DADB936C013B}" presName="composite2" presStyleCnt="0"/>
      <dgm:spPr/>
    </dgm:pt>
    <dgm:pt modelId="{A65F0A8D-8F15-43C0-8CC1-04B8D1B61325}" type="pres">
      <dgm:prSet presAssocID="{33E49FC8-7048-4144-B046-DADB936C013B}" presName="image2" presStyleLbl="node2" presStyleIdx="1" presStyleCnt="2"/>
      <dgm:spPr/>
    </dgm:pt>
    <dgm:pt modelId="{94FDDBE5-FDF2-4AC0-BF51-9390DD961C50}" type="pres">
      <dgm:prSet presAssocID="{33E49FC8-7048-4144-B046-DADB936C013B}" presName="text2" presStyleLbl="revTx" presStyleIdx="4" presStyleCnt="6">
        <dgm:presLayoutVars>
          <dgm:chPref val="3"/>
        </dgm:presLayoutVars>
      </dgm:prSet>
      <dgm:spPr/>
      <dgm:t>
        <a:bodyPr/>
        <a:lstStyle/>
        <a:p>
          <a:endParaRPr lang="en-US"/>
        </a:p>
      </dgm:t>
    </dgm:pt>
    <dgm:pt modelId="{4A6AE9AA-34E8-4110-A4E5-E882E7A4F978}" type="pres">
      <dgm:prSet presAssocID="{33E49FC8-7048-4144-B046-DADB936C013B}" presName="hierChild3" presStyleCnt="0"/>
      <dgm:spPr/>
    </dgm:pt>
    <dgm:pt modelId="{48556F47-D801-476E-A27B-BD700C3197B2}" type="pres">
      <dgm:prSet presAssocID="{6456A8C7-B2BE-4CA1-B99A-B6048DFE59B7}" presName="Name17" presStyleLbl="parChTrans1D3" presStyleIdx="2" presStyleCnt="3"/>
      <dgm:spPr/>
      <dgm:t>
        <a:bodyPr/>
        <a:lstStyle/>
        <a:p>
          <a:endParaRPr lang="en-US"/>
        </a:p>
      </dgm:t>
    </dgm:pt>
    <dgm:pt modelId="{DF563A2C-057B-478C-96BE-D1EA0DC97C7C}" type="pres">
      <dgm:prSet presAssocID="{6B083316-5D40-44C0-BD53-3EACE7197769}" presName="hierRoot3" presStyleCnt="0"/>
      <dgm:spPr/>
    </dgm:pt>
    <dgm:pt modelId="{3D421682-3AF7-4186-B097-A5C41D68CA24}" type="pres">
      <dgm:prSet presAssocID="{6B083316-5D40-44C0-BD53-3EACE7197769}" presName="composite3" presStyleCnt="0"/>
      <dgm:spPr/>
    </dgm:pt>
    <dgm:pt modelId="{B6CF7D3A-77B1-4082-89D5-40F5F42E5316}" type="pres">
      <dgm:prSet presAssocID="{6B083316-5D40-44C0-BD53-3EACE7197769}" presName="image3" presStyleLbl="node3" presStyleIdx="2" presStyleCnt="3"/>
      <dgm:spPr/>
    </dgm:pt>
    <dgm:pt modelId="{B19D311D-9456-488A-92F4-27F44A6D8E16}" type="pres">
      <dgm:prSet presAssocID="{6B083316-5D40-44C0-BD53-3EACE7197769}" presName="text3" presStyleLbl="revTx" presStyleIdx="5" presStyleCnt="6">
        <dgm:presLayoutVars>
          <dgm:chPref val="3"/>
        </dgm:presLayoutVars>
      </dgm:prSet>
      <dgm:spPr/>
      <dgm:t>
        <a:bodyPr/>
        <a:lstStyle/>
        <a:p>
          <a:endParaRPr lang="en-US"/>
        </a:p>
      </dgm:t>
    </dgm:pt>
    <dgm:pt modelId="{57BC663A-BE63-43B9-98E1-0FEDED4E0A21}" type="pres">
      <dgm:prSet presAssocID="{6B083316-5D40-44C0-BD53-3EACE7197769}" presName="hierChild4" presStyleCnt="0"/>
      <dgm:spPr/>
    </dgm:pt>
  </dgm:ptLst>
  <dgm:cxnLst>
    <dgm:cxn modelId="{5B57459F-43C8-4D33-8788-2F2EF8FA039C}" type="presOf" srcId="{FF910B3C-C05B-4DEF-A601-10CE55A8710A}" destId="{9E0032B8-D4FE-492B-AE76-AA7399CD0CF4}" srcOrd="0" destOrd="0" presId="urn:microsoft.com/office/officeart/2009/layout/CirclePictureHierarchy"/>
    <dgm:cxn modelId="{BDB09B60-754D-43E8-86A3-909681368922}" srcId="{A2A06261-CEB6-4EBD-9C3D-50CBCC367512}" destId="{33E49FC8-7048-4144-B046-DADB936C013B}" srcOrd="1" destOrd="0" parTransId="{3131E3A4-AC58-419C-8591-4E3EBF02C58E}" sibTransId="{2F120190-B22A-46E2-9398-7ADA1EE72864}"/>
    <dgm:cxn modelId="{C42CB40B-7E4E-4808-AB45-302D7935FBC3}" type="presOf" srcId="{1D339FA3-DD79-47F1-8844-DA55EBD9E15A}" destId="{27BA02C9-52A7-40E3-BB16-BA469565C62F}" srcOrd="0" destOrd="0" presId="urn:microsoft.com/office/officeart/2009/layout/CirclePictureHierarchy"/>
    <dgm:cxn modelId="{429BE23D-FC2C-4BCE-B408-E2795DBA0847}" srcId="{06DCB365-1F35-4F5A-9AC5-88DCC0B88EE4}" destId="{BD3CFF1A-4E69-4A24-9AA4-F8F8219B492A}" srcOrd="0" destOrd="0" parTransId="{1D339FA3-DD79-47F1-8844-DA55EBD9E15A}" sibTransId="{E8ECCA73-3FFC-471A-AF24-2AF071077913}"/>
    <dgm:cxn modelId="{2DB43EA6-5401-4824-9991-79D9DD306DAD}" srcId="{33E49FC8-7048-4144-B046-DADB936C013B}" destId="{6B083316-5D40-44C0-BD53-3EACE7197769}" srcOrd="0" destOrd="0" parTransId="{6456A8C7-B2BE-4CA1-B99A-B6048DFE59B7}" sibTransId="{EC98F3D5-EE61-4349-AD25-8DB722A231C1}"/>
    <dgm:cxn modelId="{4DC15080-7284-4F33-B458-1FA797EF20FC}" type="presOf" srcId="{6456A8C7-B2BE-4CA1-B99A-B6048DFE59B7}" destId="{48556F47-D801-476E-A27B-BD700C3197B2}" srcOrd="0" destOrd="0" presId="urn:microsoft.com/office/officeart/2009/layout/CirclePictureHierarchy"/>
    <dgm:cxn modelId="{E03337D0-5E79-404C-8C31-EE1410507D32}" type="presOf" srcId="{A2BB91E4-E56C-4A9A-A14A-ED18F70F5CD1}" destId="{DF7D531F-B118-4A87-86B5-5C6E6F7128ED}" srcOrd="0" destOrd="0" presId="urn:microsoft.com/office/officeart/2009/layout/CirclePictureHierarchy"/>
    <dgm:cxn modelId="{28E2FDD4-48D4-416F-BA7F-1E5F923B7898}" type="presOf" srcId="{A2A06261-CEB6-4EBD-9C3D-50CBCC367512}" destId="{99C2EE80-A74B-4BA6-8C87-9B16D8912245}" srcOrd="0" destOrd="0" presId="urn:microsoft.com/office/officeart/2009/layout/CirclePictureHierarchy"/>
    <dgm:cxn modelId="{FC92EE15-BE1F-4C50-8923-4F640DDC8EFB}" type="presOf" srcId="{06DCB365-1F35-4F5A-9AC5-88DCC0B88EE4}" destId="{CE622F21-BFB4-4BC3-A1D6-F625AB3B87DD}" srcOrd="0" destOrd="0" presId="urn:microsoft.com/office/officeart/2009/layout/CirclePictureHierarchy"/>
    <dgm:cxn modelId="{50C1FD7D-D731-4D5F-9DED-804B5F866093}" type="presOf" srcId="{BD3CFF1A-4E69-4A24-9AA4-F8F8219B492A}" destId="{174E78C2-3927-4AB2-BCB3-5E32A3FC87E9}" srcOrd="0" destOrd="0" presId="urn:microsoft.com/office/officeart/2009/layout/CirclePictureHierarchy"/>
    <dgm:cxn modelId="{A6B03519-20FD-43A9-AA0A-B01E48A3FCE1}" type="presOf" srcId="{5ECEF50B-E04F-4A95-AA81-8A8107CFB504}" destId="{69617CEC-5936-4261-8AA2-68484999139C}" srcOrd="0" destOrd="0" presId="urn:microsoft.com/office/officeart/2009/layout/CirclePictureHierarchy"/>
    <dgm:cxn modelId="{A2E867DA-F790-4255-B77D-334B8383E06A}" type="presOf" srcId="{33E49FC8-7048-4144-B046-DADB936C013B}" destId="{94FDDBE5-FDF2-4AC0-BF51-9390DD961C50}" srcOrd="0" destOrd="0" presId="urn:microsoft.com/office/officeart/2009/layout/CirclePictureHierarchy"/>
    <dgm:cxn modelId="{2BFA27A4-421B-4173-A09E-54C867FA8BC3}" type="presOf" srcId="{6B083316-5D40-44C0-BD53-3EACE7197769}" destId="{B19D311D-9456-488A-92F4-27F44A6D8E16}" srcOrd="0" destOrd="0" presId="urn:microsoft.com/office/officeart/2009/layout/CirclePictureHierarchy"/>
    <dgm:cxn modelId="{4B92C427-44AE-4C45-A730-755C10754C71}" srcId="{32702AFD-A626-4E49-96B5-C3D8DC120BC6}" destId="{A2A06261-CEB6-4EBD-9C3D-50CBCC367512}" srcOrd="0" destOrd="0" parTransId="{F87B721F-DD7A-4F75-B113-426EFE23C200}" sibTransId="{9E4DECAD-E98C-4EE1-8F14-08338511B726}"/>
    <dgm:cxn modelId="{18A18923-94CF-45E9-AD6A-3526B42B46EB}" type="presOf" srcId="{32702AFD-A626-4E49-96B5-C3D8DC120BC6}" destId="{98BC005C-9418-454D-B489-F338C393FD11}" srcOrd="0" destOrd="0" presId="urn:microsoft.com/office/officeart/2009/layout/CirclePictureHierarchy"/>
    <dgm:cxn modelId="{6FF18FAC-518A-496E-A05D-305D17752FB0}" srcId="{A2A06261-CEB6-4EBD-9C3D-50CBCC367512}" destId="{06DCB365-1F35-4F5A-9AC5-88DCC0B88EE4}" srcOrd="0" destOrd="0" parTransId="{5ECEF50B-E04F-4A95-AA81-8A8107CFB504}" sibTransId="{52D51195-6280-43A3-ABD6-157F0FA6147E}"/>
    <dgm:cxn modelId="{194BC23C-EAD2-4DD8-BB5F-8D6F0E44AECF}" type="presOf" srcId="{3131E3A4-AC58-419C-8591-4E3EBF02C58E}" destId="{E2E1DA9B-B327-4280-BACD-87B5A036A9BB}" srcOrd="0" destOrd="0" presId="urn:microsoft.com/office/officeart/2009/layout/CirclePictureHierarchy"/>
    <dgm:cxn modelId="{5C1E094E-A907-4716-ADE8-7FB8568FAB77}" srcId="{06DCB365-1F35-4F5A-9AC5-88DCC0B88EE4}" destId="{A2BB91E4-E56C-4A9A-A14A-ED18F70F5CD1}" srcOrd="1" destOrd="0" parTransId="{FF910B3C-C05B-4DEF-A601-10CE55A8710A}" sibTransId="{9859F48B-DA14-4F57-83B8-8487AB2D763C}"/>
    <dgm:cxn modelId="{0AC39707-49A1-4B20-A236-77724B6F45DF}" type="presParOf" srcId="{98BC005C-9418-454D-B489-F338C393FD11}" destId="{EEA746DF-C9D9-42AC-805C-4A80BE044AC9}" srcOrd="0" destOrd="0" presId="urn:microsoft.com/office/officeart/2009/layout/CirclePictureHierarchy"/>
    <dgm:cxn modelId="{48F6EA0D-E170-40B8-9FFD-F89B1A96E04E}" type="presParOf" srcId="{EEA746DF-C9D9-42AC-805C-4A80BE044AC9}" destId="{06356EA7-C74B-4BDB-B485-D9283A763B51}" srcOrd="0" destOrd="0" presId="urn:microsoft.com/office/officeart/2009/layout/CirclePictureHierarchy"/>
    <dgm:cxn modelId="{4475860F-4688-4A38-B9EA-8F1EEEBDAC49}" type="presParOf" srcId="{06356EA7-C74B-4BDB-B485-D9283A763B51}" destId="{AC29DD3B-8824-4B58-86D0-22D3DBF6B968}" srcOrd="0" destOrd="0" presId="urn:microsoft.com/office/officeart/2009/layout/CirclePictureHierarchy"/>
    <dgm:cxn modelId="{440D662C-821A-4AFE-A093-BAC6DC06D921}" type="presParOf" srcId="{06356EA7-C74B-4BDB-B485-D9283A763B51}" destId="{99C2EE80-A74B-4BA6-8C87-9B16D8912245}" srcOrd="1" destOrd="0" presId="urn:microsoft.com/office/officeart/2009/layout/CirclePictureHierarchy"/>
    <dgm:cxn modelId="{09595EF0-86F0-4950-8DE5-DB8A21ADD136}" type="presParOf" srcId="{EEA746DF-C9D9-42AC-805C-4A80BE044AC9}" destId="{77FD5FA6-8621-46EF-8C86-9F0B3362CE95}" srcOrd="1" destOrd="0" presId="urn:microsoft.com/office/officeart/2009/layout/CirclePictureHierarchy"/>
    <dgm:cxn modelId="{EBC3548E-F7FF-4A43-85B2-841B0DE9C615}" type="presParOf" srcId="{77FD5FA6-8621-46EF-8C86-9F0B3362CE95}" destId="{69617CEC-5936-4261-8AA2-68484999139C}" srcOrd="0" destOrd="0" presId="urn:microsoft.com/office/officeart/2009/layout/CirclePictureHierarchy"/>
    <dgm:cxn modelId="{2888E9D2-F072-4D7C-853D-2E4773C256B9}" type="presParOf" srcId="{77FD5FA6-8621-46EF-8C86-9F0B3362CE95}" destId="{252FEE41-DBA7-4384-8097-14BED90BC732}" srcOrd="1" destOrd="0" presId="urn:microsoft.com/office/officeart/2009/layout/CirclePictureHierarchy"/>
    <dgm:cxn modelId="{35E365F7-836A-4982-B64C-CFA59623D46F}" type="presParOf" srcId="{252FEE41-DBA7-4384-8097-14BED90BC732}" destId="{4CD2A95F-2BA7-4B67-A335-6C397AA46E85}" srcOrd="0" destOrd="0" presId="urn:microsoft.com/office/officeart/2009/layout/CirclePictureHierarchy"/>
    <dgm:cxn modelId="{BD079767-609A-4FDF-A611-3D0AA5430CCD}" type="presParOf" srcId="{4CD2A95F-2BA7-4B67-A335-6C397AA46E85}" destId="{DC0394E7-43D9-4867-8F33-52CA3B79EC46}" srcOrd="0" destOrd="0" presId="urn:microsoft.com/office/officeart/2009/layout/CirclePictureHierarchy"/>
    <dgm:cxn modelId="{81C7EE5C-0084-4D4B-A076-502A30D38C37}" type="presParOf" srcId="{4CD2A95F-2BA7-4B67-A335-6C397AA46E85}" destId="{CE622F21-BFB4-4BC3-A1D6-F625AB3B87DD}" srcOrd="1" destOrd="0" presId="urn:microsoft.com/office/officeart/2009/layout/CirclePictureHierarchy"/>
    <dgm:cxn modelId="{2A51D5CA-7A5B-4866-A755-7717A44E2D8A}" type="presParOf" srcId="{252FEE41-DBA7-4384-8097-14BED90BC732}" destId="{3B10978F-3C4A-48C1-926A-23D74CE5DA1C}" srcOrd="1" destOrd="0" presId="urn:microsoft.com/office/officeart/2009/layout/CirclePictureHierarchy"/>
    <dgm:cxn modelId="{D630539C-F024-4914-8689-C9AEBC63471B}" type="presParOf" srcId="{3B10978F-3C4A-48C1-926A-23D74CE5DA1C}" destId="{27BA02C9-52A7-40E3-BB16-BA469565C62F}" srcOrd="0" destOrd="0" presId="urn:microsoft.com/office/officeart/2009/layout/CirclePictureHierarchy"/>
    <dgm:cxn modelId="{A77B5BBA-BA33-47A8-BC7B-D6294902249D}" type="presParOf" srcId="{3B10978F-3C4A-48C1-926A-23D74CE5DA1C}" destId="{3F9D36D3-977A-4DBF-ABC0-54A6EF5EE920}" srcOrd="1" destOrd="0" presId="urn:microsoft.com/office/officeart/2009/layout/CirclePictureHierarchy"/>
    <dgm:cxn modelId="{1A1338DD-CA53-46ED-BD6B-AE93AB32A748}" type="presParOf" srcId="{3F9D36D3-977A-4DBF-ABC0-54A6EF5EE920}" destId="{603D17A0-ED60-4864-A819-25488DC1DCC8}" srcOrd="0" destOrd="0" presId="urn:microsoft.com/office/officeart/2009/layout/CirclePictureHierarchy"/>
    <dgm:cxn modelId="{CE4F636A-94E1-479F-822E-4472E9462EAE}" type="presParOf" srcId="{603D17A0-ED60-4864-A819-25488DC1DCC8}" destId="{3240089A-942A-4E8D-A164-D43C65C1C98A}" srcOrd="0" destOrd="0" presId="urn:microsoft.com/office/officeart/2009/layout/CirclePictureHierarchy"/>
    <dgm:cxn modelId="{6ED2A079-0936-480E-AFC0-A89805D23DE8}" type="presParOf" srcId="{603D17A0-ED60-4864-A819-25488DC1DCC8}" destId="{174E78C2-3927-4AB2-BCB3-5E32A3FC87E9}" srcOrd="1" destOrd="0" presId="urn:microsoft.com/office/officeart/2009/layout/CirclePictureHierarchy"/>
    <dgm:cxn modelId="{91FC0594-8514-4F78-B236-1F4C093C4AAC}" type="presParOf" srcId="{3F9D36D3-977A-4DBF-ABC0-54A6EF5EE920}" destId="{58C6BA60-F718-46BE-923A-859712551DF9}" srcOrd="1" destOrd="0" presId="urn:microsoft.com/office/officeart/2009/layout/CirclePictureHierarchy"/>
    <dgm:cxn modelId="{0FBA1958-CBA0-4395-8083-438762166CDD}" type="presParOf" srcId="{3B10978F-3C4A-48C1-926A-23D74CE5DA1C}" destId="{9E0032B8-D4FE-492B-AE76-AA7399CD0CF4}" srcOrd="2" destOrd="0" presId="urn:microsoft.com/office/officeart/2009/layout/CirclePictureHierarchy"/>
    <dgm:cxn modelId="{E9AA2C60-2721-40C3-A357-CE34973FFFD4}" type="presParOf" srcId="{3B10978F-3C4A-48C1-926A-23D74CE5DA1C}" destId="{9FA81504-387A-487B-8DD0-EABBCF175DD4}" srcOrd="3" destOrd="0" presId="urn:microsoft.com/office/officeart/2009/layout/CirclePictureHierarchy"/>
    <dgm:cxn modelId="{EBF57E6A-ADE8-4F36-B37F-814A747811A7}" type="presParOf" srcId="{9FA81504-387A-487B-8DD0-EABBCF175DD4}" destId="{44AE4B49-B09E-46E9-83E8-F9062F5F0D8A}" srcOrd="0" destOrd="0" presId="urn:microsoft.com/office/officeart/2009/layout/CirclePictureHierarchy"/>
    <dgm:cxn modelId="{0948E1E1-1125-4BC3-8659-09D29D56E467}" type="presParOf" srcId="{44AE4B49-B09E-46E9-83E8-F9062F5F0D8A}" destId="{F4787DD6-48E9-48A4-A1EE-944FF59B9CB7}" srcOrd="0" destOrd="0" presId="urn:microsoft.com/office/officeart/2009/layout/CirclePictureHierarchy"/>
    <dgm:cxn modelId="{F2221F9B-7528-4871-95EE-04AD34FED6FF}" type="presParOf" srcId="{44AE4B49-B09E-46E9-83E8-F9062F5F0D8A}" destId="{DF7D531F-B118-4A87-86B5-5C6E6F7128ED}" srcOrd="1" destOrd="0" presId="urn:microsoft.com/office/officeart/2009/layout/CirclePictureHierarchy"/>
    <dgm:cxn modelId="{319C8C5E-F5A5-403C-9DB7-DAA68B884F4E}" type="presParOf" srcId="{9FA81504-387A-487B-8DD0-EABBCF175DD4}" destId="{EB56206A-08F8-4040-A3D4-EC3FBF0EEFCE}" srcOrd="1" destOrd="0" presId="urn:microsoft.com/office/officeart/2009/layout/CirclePictureHierarchy"/>
    <dgm:cxn modelId="{477A4F29-85A7-4974-B89B-691F3D5FFC4D}" type="presParOf" srcId="{77FD5FA6-8621-46EF-8C86-9F0B3362CE95}" destId="{E2E1DA9B-B327-4280-BACD-87B5A036A9BB}" srcOrd="2" destOrd="0" presId="urn:microsoft.com/office/officeart/2009/layout/CirclePictureHierarchy"/>
    <dgm:cxn modelId="{7AF8104A-A34B-4A42-8DC0-99D1DDD429FD}" type="presParOf" srcId="{77FD5FA6-8621-46EF-8C86-9F0B3362CE95}" destId="{158E5BC4-3E28-4027-B52D-615C0CDC9082}" srcOrd="3" destOrd="0" presId="urn:microsoft.com/office/officeart/2009/layout/CirclePictureHierarchy"/>
    <dgm:cxn modelId="{51B4BAAF-B5AD-4475-8C7A-9F6222602005}" type="presParOf" srcId="{158E5BC4-3E28-4027-B52D-615C0CDC9082}" destId="{18614E79-4E29-4781-AAB2-35C1100719D0}" srcOrd="0" destOrd="0" presId="urn:microsoft.com/office/officeart/2009/layout/CirclePictureHierarchy"/>
    <dgm:cxn modelId="{EC7575FA-B121-4E0D-A8C8-9B24E9913387}" type="presParOf" srcId="{18614E79-4E29-4781-AAB2-35C1100719D0}" destId="{A65F0A8D-8F15-43C0-8CC1-04B8D1B61325}" srcOrd="0" destOrd="0" presId="urn:microsoft.com/office/officeart/2009/layout/CirclePictureHierarchy"/>
    <dgm:cxn modelId="{5AB47452-4B61-4FD8-AE26-4A9AEE7BEA2B}" type="presParOf" srcId="{18614E79-4E29-4781-AAB2-35C1100719D0}" destId="{94FDDBE5-FDF2-4AC0-BF51-9390DD961C50}" srcOrd="1" destOrd="0" presId="urn:microsoft.com/office/officeart/2009/layout/CirclePictureHierarchy"/>
    <dgm:cxn modelId="{6D378362-2D2C-45FC-A728-D2DCB64B08CA}" type="presParOf" srcId="{158E5BC4-3E28-4027-B52D-615C0CDC9082}" destId="{4A6AE9AA-34E8-4110-A4E5-E882E7A4F978}" srcOrd="1" destOrd="0" presId="urn:microsoft.com/office/officeart/2009/layout/CirclePictureHierarchy"/>
    <dgm:cxn modelId="{200BCE65-ADAF-461E-919E-BF88080535CA}" type="presParOf" srcId="{4A6AE9AA-34E8-4110-A4E5-E882E7A4F978}" destId="{48556F47-D801-476E-A27B-BD700C3197B2}" srcOrd="0" destOrd="0" presId="urn:microsoft.com/office/officeart/2009/layout/CirclePictureHierarchy"/>
    <dgm:cxn modelId="{0177D073-826B-429B-A0A4-B7D48969F694}" type="presParOf" srcId="{4A6AE9AA-34E8-4110-A4E5-E882E7A4F978}" destId="{DF563A2C-057B-478C-96BE-D1EA0DC97C7C}" srcOrd="1" destOrd="0" presId="urn:microsoft.com/office/officeart/2009/layout/CirclePictureHierarchy"/>
    <dgm:cxn modelId="{4C4376AF-45EB-4F7F-BA79-35C5CB287218}" type="presParOf" srcId="{DF563A2C-057B-478C-96BE-D1EA0DC97C7C}" destId="{3D421682-3AF7-4186-B097-A5C41D68CA24}" srcOrd="0" destOrd="0" presId="urn:microsoft.com/office/officeart/2009/layout/CirclePictureHierarchy"/>
    <dgm:cxn modelId="{583D8A99-06FB-40EC-BCD9-47E5985E3B2D}" type="presParOf" srcId="{3D421682-3AF7-4186-B097-A5C41D68CA24}" destId="{B6CF7D3A-77B1-4082-89D5-40F5F42E5316}" srcOrd="0" destOrd="0" presId="urn:microsoft.com/office/officeart/2009/layout/CirclePictureHierarchy"/>
    <dgm:cxn modelId="{2F4BB53A-678F-43FD-ACA0-D8ABC967BE87}" type="presParOf" srcId="{3D421682-3AF7-4186-B097-A5C41D68CA24}" destId="{B19D311D-9456-488A-92F4-27F44A6D8E16}" srcOrd="1" destOrd="0" presId="urn:microsoft.com/office/officeart/2009/layout/CirclePictureHierarchy"/>
    <dgm:cxn modelId="{D998AFDD-84FC-4E89-B558-9189A6AB92C0}" type="presParOf" srcId="{DF563A2C-057B-478C-96BE-D1EA0DC97C7C}" destId="{57BC663A-BE63-43B9-98E1-0FEDED4E0A21}" srcOrd="1" destOrd="0" presId="urn:microsoft.com/office/officeart/2009/layout/CirclePictureHierarchy"/>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9A5B64-9E65-411D-A520-8655734A1745}" type="datetimeFigureOut">
              <a:rPr lang="en-US" smtClean="0"/>
              <a:t>2/17/2011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B2A36E-54C8-4E3F-8FB2-4A6F5F750E05}" type="slidenum">
              <a:rPr lang="en-US" smtClean="0"/>
              <a:t>‹#›</a:t>
            </a:fld>
            <a:endParaRPr lang="en-US"/>
          </a:p>
        </p:txBody>
      </p:sp>
    </p:spTree>
    <p:extLst>
      <p:ext uri="{BB962C8B-B14F-4D97-AF65-F5344CB8AC3E}">
        <p14:creationId xmlns:p14="http://schemas.microsoft.com/office/powerpoint/2010/main" val="2984334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2/17/2011</a:t>
            </a:r>
            <a:endParaRPr lang="en-US"/>
          </a:p>
        </p:txBody>
      </p:sp>
      <p:sp>
        <p:nvSpPr>
          <p:cNvPr id="19" name="Footer Placeholder 18"/>
          <p:cNvSpPr>
            <a:spLocks noGrp="1"/>
          </p:cNvSpPr>
          <p:nvPr>
            <p:ph type="ftr" sz="quarter" idx="11"/>
          </p:nvPr>
        </p:nvSpPr>
        <p:spPr/>
        <p:txBody>
          <a:bodyPr/>
          <a:lstStyle/>
          <a:p>
            <a:r>
              <a:rPr lang="en-US" smtClean="0"/>
              <a:t>Practical Aspects of Modern Cryptography</a:t>
            </a:r>
            <a:endParaRPr lang="en-US"/>
          </a:p>
        </p:txBody>
      </p:sp>
      <p:sp>
        <p:nvSpPr>
          <p:cNvPr id="27" name="Slide Number Placeholder 26"/>
          <p:cNvSpPr>
            <a:spLocks noGrp="1"/>
          </p:cNvSpPr>
          <p:nvPr>
            <p:ph type="sldNum" sz="quarter" idx="12"/>
          </p:nvPr>
        </p:nvSpPr>
        <p:spPr/>
        <p:txBody>
          <a:bodyPr/>
          <a:lstStyle/>
          <a:p>
            <a:fld id="{5F0E3D8A-8352-4408-81FA-E95F23082A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2/17/2011</a:t>
            </a:r>
            <a:endParaRPr lang="en-US"/>
          </a:p>
        </p:txBody>
      </p:sp>
      <p:sp>
        <p:nvSpPr>
          <p:cNvPr id="5" name="Footer Placeholder 4"/>
          <p:cNvSpPr>
            <a:spLocks noGrp="1"/>
          </p:cNvSpPr>
          <p:nvPr>
            <p:ph type="ftr" sz="quarter" idx="11"/>
          </p:nvPr>
        </p:nvSpPr>
        <p:spPr/>
        <p:txBody>
          <a:bodyPr/>
          <a:lstStyle/>
          <a:p>
            <a:r>
              <a:rPr lang="en-US" smtClean="0"/>
              <a:t>Practical Aspects of Modern Cryptography</a:t>
            </a:r>
            <a:endParaRPr lang="en-US"/>
          </a:p>
        </p:txBody>
      </p:sp>
      <p:sp>
        <p:nvSpPr>
          <p:cNvPr id="6" name="Slide Number Placeholder 5"/>
          <p:cNvSpPr>
            <a:spLocks noGrp="1"/>
          </p:cNvSpPr>
          <p:nvPr>
            <p:ph type="sldNum" sz="quarter" idx="12"/>
          </p:nvPr>
        </p:nvSpPr>
        <p:spPr/>
        <p:txBody>
          <a:bodyPr/>
          <a:lstStyle/>
          <a:p>
            <a:fld id="{5F0E3D8A-8352-4408-81FA-E95F23082A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2/17/2011</a:t>
            </a:r>
            <a:endParaRPr lang="en-US"/>
          </a:p>
        </p:txBody>
      </p:sp>
      <p:sp>
        <p:nvSpPr>
          <p:cNvPr id="5" name="Footer Placeholder 4"/>
          <p:cNvSpPr>
            <a:spLocks noGrp="1"/>
          </p:cNvSpPr>
          <p:nvPr>
            <p:ph type="ftr" sz="quarter" idx="11"/>
          </p:nvPr>
        </p:nvSpPr>
        <p:spPr/>
        <p:txBody>
          <a:bodyPr/>
          <a:lstStyle/>
          <a:p>
            <a:r>
              <a:rPr lang="en-US" smtClean="0"/>
              <a:t>Practical Aspects of Modern Cryptography</a:t>
            </a:r>
            <a:endParaRPr lang="en-US"/>
          </a:p>
        </p:txBody>
      </p:sp>
      <p:sp>
        <p:nvSpPr>
          <p:cNvPr id="6" name="Slide Number Placeholder 5"/>
          <p:cNvSpPr>
            <a:spLocks noGrp="1"/>
          </p:cNvSpPr>
          <p:nvPr>
            <p:ph type="sldNum" sz="quarter" idx="12"/>
          </p:nvPr>
        </p:nvSpPr>
        <p:spPr/>
        <p:txBody>
          <a:bodyPr/>
          <a:lstStyle/>
          <a:p>
            <a:fld id="{5F0E3D8A-8352-4408-81FA-E95F23082A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lvl1pPr>
              <a:defRPr>
                <a:latin typeface="+mj-lt"/>
              </a:defRPr>
            </a:lvl1pPr>
          </a:lstStyle>
          <a:p>
            <a:r>
              <a:rPr lang="en-US" smtClean="0"/>
              <a:t>2/17/2011</a:t>
            </a:r>
            <a:endParaRPr lang="en-US" dirty="0"/>
          </a:p>
        </p:txBody>
      </p:sp>
      <p:sp>
        <p:nvSpPr>
          <p:cNvPr id="5" name="Footer Placeholder 4"/>
          <p:cNvSpPr>
            <a:spLocks noGrp="1"/>
          </p:cNvSpPr>
          <p:nvPr>
            <p:ph type="ftr" sz="quarter" idx="11"/>
          </p:nvPr>
        </p:nvSpPr>
        <p:spPr/>
        <p:txBody>
          <a:bodyPr/>
          <a:lstStyle>
            <a:lvl1pPr>
              <a:defRPr>
                <a:latin typeface="+mj-lt"/>
              </a:defRPr>
            </a:lvl1pPr>
          </a:lstStyle>
          <a:p>
            <a:r>
              <a:rPr lang="en-US" smtClean="0"/>
              <a:t>Practical Aspects of Modern Cryptography</a:t>
            </a:r>
            <a:endParaRPr lang="en-US" dirty="0"/>
          </a:p>
        </p:txBody>
      </p:sp>
      <p:sp>
        <p:nvSpPr>
          <p:cNvPr id="6" name="Slide Number Placeholder 5"/>
          <p:cNvSpPr>
            <a:spLocks noGrp="1"/>
          </p:cNvSpPr>
          <p:nvPr>
            <p:ph type="sldNum" sz="quarter" idx="12"/>
          </p:nvPr>
        </p:nvSpPr>
        <p:spPr/>
        <p:txBody>
          <a:bodyPr/>
          <a:lstStyle/>
          <a:p>
            <a:fld id="{5F0E3D8A-8352-4408-81FA-E95F23082A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2/17/2011</a:t>
            </a:r>
            <a:endParaRPr lang="en-US"/>
          </a:p>
        </p:txBody>
      </p:sp>
      <p:sp>
        <p:nvSpPr>
          <p:cNvPr id="5" name="Footer Placeholder 4"/>
          <p:cNvSpPr>
            <a:spLocks noGrp="1"/>
          </p:cNvSpPr>
          <p:nvPr>
            <p:ph type="ftr" sz="quarter" idx="11"/>
          </p:nvPr>
        </p:nvSpPr>
        <p:spPr/>
        <p:txBody>
          <a:bodyPr/>
          <a:lstStyle/>
          <a:p>
            <a:r>
              <a:rPr lang="en-US" smtClean="0"/>
              <a:t>Practical Aspects of Modern Cryptography</a:t>
            </a:r>
            <a:endParaRPr lang="en-US"/>
          </a:p>
        </p:txBody>
      </p:sp>
      <p:sp>
        <p:nvSpPr>
          <p:cNvPr id="6" name="Slide Number Placeholder 5"/>
          <p:cNvSpPr>
            <a:spLocks noGrp="1"/>
          </p:cNvSpPr>
          <p:nvPr>
            <p:ph type="sldNum" sz="quarter" idx="12"/>
          </p:nvPr>
        </p:nvSpPr>
        <p:spPr/>
        <p:txBody>
          <a:bodyPr/>
          <a:lstStyle/>
          <a:p>
            <a:fld id="{5F0E3D8A-8352-4408-81FA-E95F23082A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lvl1pPr>
              <a:defRPr>
                <a:latin typeface="+mj-lt"/>
              </a:defRPr>
            </a:lvl1pPr>
          </a:lstStyle>
          <a:p>
            <a:r>
              <a:rPr lang="en-US" smtClean="0"/>
              <a:t>2/17/2011</a:t>
            </a:r>
            <a:endParaRPr lang="en-US" dirty="0"/>
          </a:p>
        </p:txBody>
      </p:sp>
      <p:sp>
        <p:nvSpPr>
          <p:cNvPr id="6" name="Footer Placeholder 5"/>
          <p:cNvSpPr>
            <a:spLocks noGrp="1"/>
          </p:cNvSpPr>
          <p:nvPr>
            <p:ph type="ftr" sz="quarter" idx="11"/>
          </p:nvPr>
        </p:nvSpPr>
        <p:spPr/>
        <p:txBody>
          <a:bodyPr/>
          <a:lstStyle>
            <a:lvl1pPr>
              <a:defRPr>
                <a:latin typeface="+mj-lt"/>
              </a:defRPr>
            </a:lvl1pPr>
          </a:lstStyle>
          <a:p>
            <a:r>
              <a:rPr lang="en-US" dirty="0" smtClean="0"/>
              <a:t>Practical Aspects of Modern Cryptography</a:t>
            </a:r>
            <a:endParaRPr lang="en-US" dirty="0"/>
          </a:p>
        </p:txBody>
      </p:sp>
      <p:sp>
        <p:nvSpPr>
          <p:cNvPr id="7" name="Slide Number Placeholder 6"/>
          <p:cNvSpPr>
            <a:spLocks noGrp="1"/>
          </p:cNvSpPr>
          <p:nvPr>
            <p:ph type="sldNum" sz="quarter" idx="12"/>
          </p:nvPr>
        </p:nvSpPr>
        <p:spPr/>
        <p:txBody>
          <a:bodyPr/>
          <a:lstStyle/>
          <a:p>
            <a:fld id="{5F0E3D8A-8352-4408-81FA-E95F23082A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2/17/2011</a:t>
            </a:r>
            <a:endParaRPr lang="en-US"/>
          </a:p>
        </p:txBody>
      </p:sp>
      <p:sp>
        <p:nvSpPr>
          <p:cNvPr id="8" name="Footer Placeholder 7"/>
          <p:cNvSpPr>
            <a:spLocks noGrp="1"/>
          </p:cNvSpPr>
          <p:nvPr>
            <p:ph type="ftr" sz="quarter" idx="11"/>
          </p:nvPr>
        </p:nvSpPr>
        <p:spPr/>
        <p:txBody>
          <a:bodyPr/>
          <a:lstStyle/>
          <a:p>
            <a:r>
              <a:rPr lang="en-US" smtClean="0"/>
              <a:t>Practical Aspects of Modern Cryptography</a:t>
            </a:r>
            <a:endParaRPr lang="en-US"/>
          </a:p>
        </p:txBody>
      </p:sp>
      <p:sp>
        <p:nvSpPr>
          <p:cNvPr id="9" name="Slide Number Placeholder 8"/>
          <p:cNvSpPr>
            <a:spLocks noGrp="1"/>
          </p:cNvSpPr>
          <p:nvPr>
            <p:ph type="sldNum" sz="quarter" idx="12"/>
          </p:nvPr>
        </p:nvSpPr>
        <p:spPr/>
        <p:txBody>
          <a:bodyPr/>
          <a:lstStyle/>
          <a:p>
            <a:fld id="{5F0E3D8A-8352-4408-81FA-E95F23082A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2/17/2011</a:t>
            </a:r>
            <a:endParaRPr lang="en-US"/>
          </a:p>
        </p:txBody>
      </p:sp>
      <p:sp>
        <p:nvSpPr>
          <p:cNvPr id="4" name="Footer Placeholder 3"/>
          <p:cNvSpPr>
            <a:spLocks noGrp="1"/>
          </p:cNvSpPr>
          <p:nvPr>
            <p:ph type="ftr" sz="quarter" idx="11"/>
          </p:nvPr>
        </p:nvSpPr>
        <p:spPr/>
        <p:txBody>
          <a:bodyPr/>
          <a:lstStyle/>
          <a:p>
            <a:r>
              <a:rPr lang="en-US" smtClean="0"/>
              <a:t>Practical Aspects of Modern Cryptography</a:t>
            </a:r>
            <a:endParaRPr lang="en-US"/>
          </a:p>
        </p:txBody>
      </p:sp>
      <p:sp>
        <p:nvSpPr>
          <p:cNvPr id="5" name="Slide Number Placeholder 4"/>
          <p:cNvSpPr>
            <a:spLocks noGrp="1"/>
          </p:cNvSpPr>
          <p:nvPr>
            <p:ph type="sldNum" sz="quarter" idx="12"/>
          </p:nvPr>
        </p:nvSpPr>
        <p:spPr/>
        <p:txBody>
          <a:bodyPr/>
          <a:lstStyle/>
          <a:p>
            <a:fld id="{5F0E3D8A-8352-4408-81FA-E95F23082A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2/17/2011</a:t>
            </a:r>
            <a:endParaRPr lang="en-US"/>
          </a:p>
        </p:txBody>
      </p:sp>
      <p:sp>
        <p:nvSpPr>
          <p:cNvPr id="3" name="Footer Placeholder 2"/>
          <p:cNvSpPr>
            <a:spLocks noGrp="1"/>
          </p:cNvSpPr>
          <p:nvPr>
            <p:ph type="ftr" sz="quarter" idx="11"/>
          </p:nvPr>
        </p:nvSpPr>
        <p:spPr/>
        <p:txBody>
          <a:bodyPr/>
          <a:lstStyle/>
          <a:p>
            <a:r>
              <a:rPr lang="en-US" smtClean="0"/>
              <a:t>Practical Aspects of Modern Cryptography</a:t>
            </a:r>
            <a:endParaRPr lang="en-US"/>
          </a:p>
        </p:txBody>
      </p:sp>
      <p:sp>
        <p:nvSpPr>
          <p:cNvPr id="4" name="Slide Number Placeholder 3"/>
          <p:cNvSpPr>
            <a:spLocks noGrp="1"/>
          </p:cNvSpPr>
          <p:nvPr>
            <p:ph type="sldNum" sz="quarter" idx="12"/>
          </p:nvPr>
        </p:nvSpPr>
        <p:spPr/>
        <p:txBody>
          <a:bodyPr/>
          <a:lstStyle/>
          <a:p>
            <a:fld id="{5F0E3D8A-8352-4408-81FA-E95F23082A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2/17/2011</a:t>
            </a:r>
            <a:endParaRPr lang="en-US"/>
          </a:p>
        </p:txBody>
      </p:sp>
      <p:sp>
        <p:nvSpPr>
          <p:cNvPr id="6" name="Footer Placeholder 5"/>
          <p:cNvSpPr>
            <a:spLocks noGrp="1"/>
          </p:cNvSpPr>
          <p:nvPr>
            <p:ph type="ftr" sz="quarter" idx="11"/>
          </p:nvPr>
        </p:nvSpPr>
        <p:spPr/>
        <p:txBody>
          <a:bodyPr/>
          <a:lstStyle/>
          <a:p>
            <a:r>
              <a:rPr lang="en-US" smtClean="0"/>
              <a:t>Practical Aspects of Modern Cryptography</a:t>
            </a:r>
            <a:endParaRPr lang="en-US"/>
          </a:p>
        </p:txBody>
      </p:sp>
      <p:sp>
        <p:nvSpPr>
          <p:cNvPr id="7" name="Slide Number Placeholder 6"/>
          <p:cNvSpPr>
            <a:spLocks noGrp="1"/>
          </p:cNvSpPr>
          <p:nvPr>
            <p:ph type="sldNum" sz="quarter" idx="12"/>
          </p:nvPr>
        </p:nvSpPr>
        <p:spPr/>
        <p:txBody>
          <a:bodyPr/>
          <a:lstStyle/>
          <a:p>
            <a:fld id="{5F0E3D8A-8352-4408-81FA-E95F23082AE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2/17/2011</a:t>
            </a:r>
            <a:endParaRPr lang="en-US"/>
          </a:p>
        </p:txBody>
      </p:sp>
      <p:sp>
        <p:nvSpPr>
          <p:cNvPr id="6" name="Footer Placeholder 5"/>
          <p:cNvSpPr>
            <a:spLocks noGrp="1"/>
          </p:cNvSpPr>
          <p:nvPr>
            <p:ph type="ftr" sz="quarter" idx="11"/>
          </p:nvPr>
        </p:nvSpPr>
        <p:spPr/>
        <p:txBody>
          <a:bodyPr/>
          <a:lstStyle/>
          <a:p>
            <a:r>
              <a:rPr lang="en-US" smtClean="0"/>
              <a:t>Practical Aspects of Modern Cryptography</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F0E3D8A-8352-4408-81FA-E95F23082AE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2/17/2011</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Practical Aspects of Modern Cryptography</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F0E3D8A-8352-4408-81FA-E95F23082AE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5.png"/><Relationship Id="rId5" Type="http://schemas.openxmlformats.org/officeDocument/2006/relationships/slideLayout" Target="../slideLayouts/slideLayout2.xml"/><Relationship Id="rId4" Type="http://schemas.openxmlformats.org/officeDocument/2006/relationships/tags" Target="../tags/tag38.xml"/></Relationships>
</file>

<file path=ppt/slides/_rels/slide11.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6.png"/><Relationship Id="rId5" Type="http://schemas.openxmlformats.org/officeDocument/2006/relationships/slideLayout" Target="../slideLayouts/slideLayout2.xml"/><Relationship Id="rId4" Type="http://schemas.openxmlformats.org/officeDocument/2006/relationships/tags" Target="../tags/tag42.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slideLayout" Target="../slideLayouts/slideLayout2.xml"/><Relationship Id="rId4" Type="http://schemas.openxmlformats.org/officeDocument/2006/relationships/tags" Target="../tags/tag6.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2.png"/><Relationship Id="rId5" Type="http://schemas.openxmlformats.org/officeDocument/2006/relationships/slideLayout" Target="../slideLayouts/slideLayout2.xml"/><Relationship Id="rId4" Type="http://schemas.openxmlformats.org/officeDocument/2006/relationships/tags" Target="../tags/tag10.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3.png"/><Relationship Id="rId5" Type="http://schemas.openxmlformats.org/officeDocument/2006/relationships/slideLayout" Target="../slideLayouts/slideLayout2.xml"/><Relationship Id="rId4" Type="http://schemas.openxmlformats.org/officeDocument/2006/relationships/tags" Target="../tags/tag14.xml"/></Relationships>
</file>

<file path=ppt/slides/_rels/slide5.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slideLayout" Target="../slideLayouts/slideLayout2.xml"/><Relationship Id="rId4" Type="http://schemas.openxmlformats.org/officeDocument/2006/relationships/tags" Target="../tags/tag18.xml"/></Relationships>
</file>

<file path=ppt/slides/_rels/slide6.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4.png"/><Relationship Id="rId5" Type="http://schemas.openxmlformats.org/officeDocument/2006/relationships/slideLayout" Target="../slideLayouts/slideLayout2.xml"/><Relationship Id="rId4" Type="http://schemas.openxmlformats.org/officeDocument/2006/relationships/tags" Target="../tags/tag22.xml"/></Relationships>
</file>

<file path=ppt/slides/_rels/slide7.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slideLayout" Target="../slideLayouts/slideLayout2.xml"/><Relationship Id="rId4" Type="http://schemas.openxmlformats.org/officeDocument/2006/relationships/tags" Target="../tags/tag26.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29.xml"/><Relationship Id="rId7" Type="http://schemas.openxmlformats.org/officeDocument/2006/relationships/diagramLayout" Target="../diagrams/layout1.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diagramData" Target="../diagrams/data1.xml"/><Relationship Id="rId5" Type="http://schemas.openxmlformats.org/officeDocument/2006/relationships/slideLayout" Target="../slideLayouts/slideLayout2.xml"/><Relationship Id="rId10" Type="http://schemas.microsoft.com/office/2007/relationships/diagramDrawing" Target="../diagrams/drawing1.xml"/><Relationship Id="rId4" Type="http://schemas.openxmlformats.org/officeDocument/2006/relationships/tags" Target="../tags/tag30.xml"/><Relationship Id="rId9" Type="http://schemas.openxmlformats.org/officeDocument/2006/relationships/diagramColors" Target="../diagrams/colors1.xml"/></Relationships>
</file>

<file path=ppt/slides/_rels/slide9.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slideLayout" Target="../slideLayouts/slideLayout2.xml"/><Relationship Id="rId4" Type="http://schemas.openxmlformats.org/officeDocument/2006/relationships/tags" Target="../tags/tag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lstStyle/>
          <a:p>
            <a:r>
              <a:rPr lang="en-US" dirty="0" smtClean="0"/>
              <a:t>Assignment #5 – Solutions</a:t>
            </a:r>
            <a:endParaRPr lang="en-US" dirty="0"/>
          </a:p>
        </p:txBody>
      </p:sp>
    </p:spTree>
    <p:extLst>
      <p:ext uri="{BB962C8B-B14F-4D97-AF65-F5344CB8AC3E}">
        <p14:creationId xmlns:p14="http://schemas.microsoft.com/office/powerpoint/2010/main" val="3996848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Problem 4</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custDataLst>
                  <p:tags r:id="rId2"/>
                </p:custDataLst>
              </p:nvPr>
            </p:nvSpPr>
            <p:spPr/>
            <p:txBody>
              <a:bodyPr/>
              <a:lstStyle/>
              <a:p>
                <a:r>
                  <a:rPr lang="en-US" dirty="0" smtClean="0"/>
                  <a:t>Pres and two VPs share modulus </a:t>
                </a:r>
                <a14:m>
                  <m:oMath xmlns:m="http://schemas.openxmlformats.org/officeDocument/2006/math">
                    <m:r>
                      <a:rPr lang="en-US" b="0" i="1" smtClean="0">
                        <a:solidFill>
                          <a:srgbClr val="00B050"/>
                        </a:solidFill>
                        <a:latin typeface="Cambria Math"/>
                      </a:rPr>
                      <m:t>𝑁</m:t>
                    </m:r>
                    <m:r>
                      <a:rPr lang="en-US" b="0" i="1" smtClean="0">
                        <a:solidFill>
                          <a:srgbClr val="00B050"/>
                        </a:solidFill>
                        <a:latin typeface="Cambria Math"/>
                      </a:rPr>
                      <m:t>=</m:t>
                    </m:r>
                    <m:r>
                      <a:rPr lang="en-US" b="0" i="1" smtClean="0">
                        <a:solidFill>
                          <a:srgbClr val="00B050"/>
                        </a:solidFill>
                        <a:latin typeface="Cambria Math"/>
                      </a:rPr>
                      <m:t>𝑝𝑞</m:t>
                    </m:r>
                  </m:oMath>
                </a14:m>
                <a:r>
                  <a:rPr lang="en-US" dirty="0" smtClean="0"/>
                  <a:t>.</a:t>
                </a:r>
              </a:p>
              <a:p>
                <a:r>
                  <a:rPr lang="en-US" dirty="0" err="1" smtClean="0"/>
                  <a:t>Pres</a:t>
                </a:r>
                <a:r>
                  <a:rPr lang="en-US" dirty="0" smtClean="0"/>
                  <a:t> uses public exponent </a:t>
                </a:r>
                <a14:m>
                  <m:oMath xmlns:m="http://schemas.openxmlformats.org/officeDocument/2006/math">
                    <m:r>
                      <a:rPr lang="en-US" b="0" i="1" smtClean="0">
                        <a:solidFill>
                          <a:srgbClr val="00B050"/>
                        </a:solidFill>
                        <a:latin typeface="Cambria Math"/>
                      </a:rPr>
                      <m:t>𝑒</m:t>
                    </m:r>
                    <m:r>
                      <a:rPr lang="en-US" b="0" i="1" smtClean="0">
                        <a:solidFill>
                          <a:srgbClr val="00B050"/>
                        </a:solidFill>
                        <a:latin typeface="Cambria Math"/>
                      </a:rPr>
                      <m:t>=65537</m:t>
                    </m:r>
                  </m:oMath>
                </a14:m>
                <a:r>
                  <a:rPr lang="en-US" dirty="0" smtClean="0"/>
                  <a:t>.</a:t>
                </a:r>
              </a:p>
              <a:p>
                <a:r>
                  <a:rPr lang="en-US" dirty="0" smtClean="0"/>
                  <a:t>VPs use public exponents </a:t>
                </a:r>
                <a14:m>
                  <m:oMath xmlns:m="http://schemas.openxmlformats.org/officeDocument/2006/math">
                    <m:sSub>
                      <m:sSubPr>
                        <m:ctrlPr>
                          <a:rPr lang="en-US" i="1" smtClean="0">
                            <a:solidFill>
                              <a:srgbClr val="00B050"/>
                            </a:solidFill>
                            <a:latin typeface="Cambria Math"/>
                          </a:rPr>
                        </m:ctrlPr>
                      </m:sSubPr>
                      <m:e>
                        <m:r>
                          <a:rPr lang="en-US" b="0" i="1" smtClean="0">
                            <a:solidFill>
                              <a:srgbClr val="00B050"/>
                            </a:solidFill>
                            <a:latin typeface="Cambria Math"/>
                          </a:rPr>
                          <m:t>𝑒</m:t>
                        </m:r>
                      </m:e>
                      <m:sub>
                        <m:r>
                          <a:rPr lang="en-US" b="0" i="1" smtClean="0">
                            <a:solidFill>
                              <a:srgbClr val="00B050"/>
                            </a:solidFill>
                            <a:latin typeface="Cambria Math"/>
                          </a:rPr>
                          <m:t>1</m:t>
                        </m:r>
                      </m:sub>
                    </m:sSub>
                    <m:r>
                      <a:rPr lang="en-US" b="0" i="1" smtClean="0">
                        <a:solidFill>
                          <a:srgbClr val="00B050"/>
                        </a:solidFill>
                        <a:latin typeface="Cambria Math"/>
                      </a:rPr>
                      <m:t>=3</m:t>
                    </m:r>
                  </m:oMath>
                </a14:m>
                <a:r>
                  <a:rPr lang="en-US" dirty="0" smtClean="0"/>
                  <a:t> and </a:t>
                </a:r>
                <a14:m>
                  <m:oMath xmlns:m="http://schemas.openxmlformats.org/officeDocument/2006/math">
                    <m:sSub>
                      <m:sSubPr>
                        <m:ctrlPr>
                          <a:rPr lang="en-US" i="1" smtClean="0">
                            <a:solidFill>
                              <a:srgbClr val="00B050"/>
                            </a:solidFill>
                            <a:latin typeface="Cambria Math"/>
                          </a:rPr>
                        </m:ctrlPr>
                      </m:sSubPr>
                      <m:e>
                        <m:r>
                          <a:rPr lang="en-US" b="0" i="1" smtClean="0">
                            <a:solidFill>
                              <a:srgbClr val="00B050"/>
                            </a:solidFill>
                            <a:latin typeface="Cambria Math"/>
                          </a:rPr>
                          <m:t>𝑒</m:t>
                        </m:r>
                      </m:e>
                      <m:sub>
                        <m:r>
                          <a:rPr lang="en-US" b="0" i="1" smtClean="0">
                            <a:solidFill>
                              <a:srgbClr val="00B050"/>
                            </a:solidFill>
                            <a:latin typeface="Cambria Math"/>
                          </a:rPr>
                          <m:t>2</m:t>
                        </m:r>
                      </m:sub>
                    </m:sSub>
                    <m:r>
                      <a:rPr lang="en-US" b="0" i="1" smtClean="0">
                        <a:solidFill>
                          <a:srgbClr val="00B050"/>
                        </a:solidFill>
                        <a:latin typeface="Cambria Math"/>
                      </a:rPr>
                      <m:t>=5</m:t>
                    </m:r>
                  </m:oMath>
                </a14:m>
                <a:r>
                  <a:rPr lang="en-US" dirty="0" smtClean="0"/>
                  <a:t>.</a:t>
                </a:r>
              </a:p>
              <a:p>
                <a:endParaRPr lang="en-US" dirty="0"/>
              </a:p>
              <a:p>
                <a:pPr marL="0" indent="0">
                  <a:buNone/>
                </a:pPr>
                <a14:m>
                  <m:oMathPara xmlns:m="http://schemas.openxmlformats.org/officeDocument/2006/math">
                    <m:oMathParaPr>
                      <m:jc m:val="centerGroup"/>
                    </m:oMathParaPr>
                    <m:oMath xmlns:m="http://schemas.openxmlformats.org/officeDocument/2006/math">
                      <m:sSup>
                        <m:sSupPr>
                          <m:ctrlPr>
                            <a:rPr lang="en-US" i="1" smtClean="0">
                              <a:solidFill>
                                <a:srgbClr val="00B050"/>
                              </a:solidFill>
                              <a:latin typeface="Cambria Math"/>
                            </a:rPr>
                          </m:ctrlPr>
                        </m:sSupPr>
                        <m:e>
                          <m:r>
                            <a:rPr lang="en-US" b="0" i="1" smtClean="0">
                              <a:solidFill>
                                <a:srgbClr val="00B050"/>
                              </a:solidFill>
                              <a:latin typeface="Cambria Math"/>
                            </a:rPr>
                            <m:t>𝑚</m:t>
                          </m:r>
                        </m:e>
                        <m:sup>
                          <m:r>
                            <a:rPr lang="en-US" b="0" i="1" smtClean="0">
                              <a:solidFill>
                                <a:srgbClr val="00B050"/>
                              </a:solidFill>
                              <a:latin typeface="Cambria Math"/>
                            </a:rPr>
                            <m:t>15</m:t>
                          </m:r>
                          <m:sSub>
                            <m:sSubPr>
                              <m:ctrlPr>
                                <a:rPr lang="en-US" b="0" i="1" smtClean="0">
                                  <a:solidFill>
                                    <a:srgbClr val="00B050"/>
                                  </a:solidFill>
                                  <a:latin typeface="Cambria Math"/>
                                </a:rPr>
                              </m:ctrlPr>
                            </m:sSubPr>
                            <m:e>
                              <m:r>
                                <a:rPr lang="en-US" b="0" i="1" smtClean="0">
                                  <a:solidFill>
                                    <a:srgbClr val="00B050"/>
                                  </a:solidFill>
                                  <a:latin typeface="Cambria Math"/>
                                </a:rPr>
                                <m:t>𝑑</m:t>
                              </m:r>
                            </m:e>
                            <m:sub>
                              <m:r>
                                <a:rPr lang="en-US" b="0" i="1" smtClean="0">
                                  <a:solidFill>
                                    <a:srgbClr val="00B050"/>
                                  </a:solidFill>
                                  <a:latin typeface="Cambria Math"/>
                                </a:rPr>
                                <m:t>1</m:t>
                              </m:r>
                            </m:sub>
                          </m:sSub>
                          <m:sSub>
                            <m:sSubPr>
                              <m:ctrlPr>
                                <a:rPr lang="en-US" b="0" i="1" smtClean="0">
                                  <a:solidFill>
                                    <a:srgbClr val="00B050"/>
                                  </a:solidFill>
                                  <a:latin typeface="Cambria Math"/>
                                </a:rPr>
                              </m:ctrlPr>
                            </m:sSubPr>
                            <m:e>
                              <m:r>
                                <a:rPr lang="en-US" b="0" i="1" smtClean="0">
                                  <a:solidFill>
                                    <a:srgbClr val="00B050"/>
                                  </a:solidFill>
                                  <a:latin typeface="Cambria Math"/>
                                </a:rPr>
                                <m:t>𝑑</m:t>
                              </m:r>
                            </m:e>
                            <m:sub>
                              <m:r>
                                <a:rPr lang="en-US" b="0" i="1" smtClean="0">
                                  <a:solidFill>
                                    <a:srgbClr val="00B050"/>
                                  </a:solidFill>
                                  <a:latin typeface="Cambria Math"/>
                                </a:rPr>
                                <m:t>2</m:t>
                              </m:r>
                            </m:sub>
                          </m:sSub>
                        </m:sup>
                      </m:sSup>
                      <m:r>
                        <a:rPr lang="en-US" b="0" i="1" smtClean="0">
                          <a:solidFill>
                            <a:srgbClr val="00B050"/>
                          </a:solidFill>
                          <a:latin typeface="Cambria Math"/>
                        </a:rPr>
                        <m:t> </m:t>
                      </m:r>
                      <m:r>
                        <m:rPr>
                          <m:sty m:val="p"/>
                        </m:rPr>
                        <a:rPr lang="en-US" b="0" i="0" smtClean="0">
                          <a:solidFill>
                            <a:srgbClr val="00B050"/>
                          </a:solidFill>
                          <a:latin typeface="Cambria Math"/>
                        </a:rPr>
                        <m:t>mod</m:t>
                      </m:r>
                      <m:r>
                        <a:rPr lang="en-US" b="0" i="1" smtClean="0">
                          <a:solidFill>
                            <a:srgbClr val="00B050"/>
                          </a:solidFill>
                          <a:latin typeface="Cambria Math"/>
                        </a:rPr>
                        <m:t> </m:t>
                      </m:r>
                      <m:r>
                        <a:rPr lang="en-US" b="0" i="1" smtClean="0">
                          <a:solidFill>
                            <a:srgbClr val="00B050"/>
                          </a:solidFill>
                          <a:latin typeface="Cambria Math"/>
                        </a:rPr>
                        <m:t>𝑁</m:t>
                      </m:r>
                      <m:r>
                        <a:rPr lang="en-US" b="0" i="1" smtClean="0">
                          <a:solidFill>
                            <a:srgbClr val="00B050"/>
                          </a:solidFill>
                          <a:latin typeface="Cambria Math"/>
                        </a:rPr>
                        <m:t>=</m:t>
                      </m:r>
                      <m:sSup>
                        <m:sSupPr>
                          <m:ctrlPr>
                            <a:rPr lang="en-US" b="0" i="1" smtClean="0">
                              <a:solidFill>
                                <a:srgbClr val="00B050"/>
                              </a:solidFill>
                              <a:latin typeface="Cambria Math"/>
                            </a:rPr>
                          </m:ctrlPr>
                        </m:sSupPr>
                        <m:e>
                          <m:d>
                            <m:dPr>
                              <m:ctrlPr>
                                <a:rPr lang="en-US" b="0" i="1" smtClean="0">
                                  <a:solidFill>
                                    <a:srgbClr val="00B050"/>
                                  </a:solidFill>
                                  <a:latin typeface="Cambria Math"/>
                                </a:rPr>
                              </m:ctrlPr>
                            </m:dPr>
                            <m:e>
                              <m:sSup>
                                <m:sSupPr>
                                  <m:ctrlPr>
                                    <a:rPr lang="en-US" b="0" i="1" smtClean="0">
                                      <a:solidFill>
                                        <a:srgbClr val="00B050"/>
                                      </a:solidFill>
                                      <a:latin typeface="Cambria Math"/>
                                    </a:rPr>
                                  </m:ctrlPr>
                                </m:sSupPr>
                                <m:e>
                                  <m:r>
                                    <a:rPr lang="en-US" b="0" i="1" smtClean="0">
                                      <a:solidFill>
                                        <a:srgbClr val="00B050"/>
                                      </a:solidFill>
                                      <a:latin typeface="Cambria Math"/>
                                    </a:rPr>
                                    <m:t>𝑚</m:t>
                                  </m:r>
                                </m:e>
                                <m:sup>
                                  <m:r>
                                    <a:rPr lang="en-US" b="0" i="1" smtClean="0">
                                      <a:solidFill>
                                        <a:srgbClr val="00B050"/>
                                      </a:solidFill>
                                      <a:latin typeface="Cambria Math"/>
                                    </a:rPr>
                                    <m:t>3</m:t>
                                  </m:r>
                                  <m:sSub>
                                    <m:sSubPr>
                                      <m:ctrlPr>
                                        <a:rPr lang="en-US" b="0" i="1" smtClean="0">
                                          <a:solidFill>
                                            <a:srgbClr val="00B050"/>
                                          </a:solidFill>
                                          <a:latin typeface="Cambria Math"/>
                                        </a:rPr>
                                      </m:ctrlPr>
                                    </m:sSubPr>
                                    <m:e>
                                      <m:r>
                                        <a:rPr lang="en-US" b="0" i="1" smtClean="0">
                                          <a:solidFill>
                                            <a:srgbClr val="00B050"/>
                                          </a:solidFill>
                                          <a:latin typeface="Cambria Math"/>
                                        </a:rPr>
                                        <m:t>𝑑</m:t>
                                      </m:r>
                                    </m:e>
                                    <m:sub>
                                      <m:r>
                                        <a:rPr lang="en-US" b="0" i="1" smtClean="0">
                                          <a:solidFill>
                                            <a:srgbClr val="00B050"/>
                                          </a:solidFill>
                                          <a:latin typeface="Cambria Math"/>
                                        </a:rPr>
                                        <m:t>1</m:t>
                                      </m:r>
                                    </m:sub>
                                  </m:sSub>
                                </m:sup>
                              </m:sSup>
                            </m:e>
                          </m:d>
                        </m:e>
                        <m:sup>
                          <m:r>
                            <a:rPr lang="en-US" b="0" i="1" smtClean="0">
                              <a:solidFill>
                                <a:srgbClr val="00B050"/>
                              </a:solidFill>
                              <a:latin typeface="Cambria Math"/>
                            </a:rPr>
                            <m:t>5</m:t>
                          </m:r>
                          <m:sSub>
                            <m:sSubPr>
                              <m:ctrlPr>
                                <a:rPr lang="en-US" b="0" i="1" smtClean="0">
                                  <a:solidFill>
                                    <a:srgbClr val="00B050"/>
                                  </a:solidFill>
                                  <a:latin typeface="Cambria Math"/>
                                </a:rPr>
                              </m:ctrlPr>
                            </m:sSubPr>
                            <m:e>
                              <m:r>
                                <a:rPr lang="en-US" b="0" i="1" smtClean="0">
                                  <a:solidFill>
                                    <a:srgbClr val="00B050"/>
                                  </a:solidFill>
                                  <a:latin typeface="Cambria Math"/>
                                </a:rPr>
                                <m:t>𝑑</m:t>
                              </m:r>
                            </m:e>
                            <m:sub>
                              <m:r>
                                <a:rPr lang="en-US" b="0" i="1" smtClean="0">
                                  <a:solidFill>
                                    <a:srgbClr val="00B050"/>
                                  </a:solidFill>
                                  <a:latin typeface="Cambria Math"/>
                                </a:rPr>
                                <m:t>2</m:t>
                              </m:r>
                            </m:sub>
                          </m:sSub>
                        </m:sup>
                      </m:sSup>
                      <m:r>
                        <a:rPr lang="en-US" b="0" i="1" smtClean="0">
                          <a:solidFill>
                            <a:srgbClr val="00B050"/>
                          </a:solidFill>
                          <a:latin typeface="Cambria Math"/>
                        </a:rPr>
                        <m:t> </m:t>
                      </m:r>
                      <m:r>
                        <m:rPr>
                          <m:sty m:val="p"/>
                        </m:rPr>
                        <a:rPr lang="en-US" b="0" i="0" smtClean="0">
                          <a:solidFill>
                            <a:srgbClr val="00B050"/>
                          </a:solidFill>
                          <a:latin typeface="Cambria Math"/>
                        </a:rPr>
                        <m:t>mod</m:t>
                      </m:r>
                      <m:r>
                        <a:rPr lang="en-US" b="0" i="1" smtClean="0">
                          <a:solidFill>
                            <a:srgbClr val="00B050"/>
                          </a:solidFill>
                          <a:latin typeface="Cambria Math"/>
                        </a:rPr>
                        <m:t> </m:t>
                      </m:r>
                      <m:r>
                        <a:rPr lang="en-US" b="0" i="1" smtClean="0">
                          <a:solidFill>
                            <a:srgbClr val="00B050"/>
                          </a:solidFill>
                          <a:latin typeface="Cambria Math"/>
                        </a:rPr>
                        <m:t>𝑁</m:t>
                      </m:r>
                      <m:r>
                        <a:rPr lang="en-US" b="0" i="1" smtClean="0">
                          <a:solidFill>
                            <a:srgbClr val="00B050"/>
                          </a:solidFill>
                          <a:latin typeface="Cambria Math"/>
                        </a:rPr>
                        <m:t>=</m:t>
                      </m:r>
                      <m:sSup>
                        <m:sSupPr>
                          <m:ctrlPr>
                            <a:rPr lang="en-US" b="0" i="1" smtClean="0">
                              <a:solidFill>
                                <a:srgbClr val="00B050"/>
                              </a:solidFill>
                              <a:latin typeface="Cambria Math"/>
                            </a:rPr>
                          </m:ctrlPr>
                        </m:sSupPr>
                        <m:e>
                          <m:r>
                            <a:rPr lang="en-US" b="0" i="1" smtClean="0">
                              <a:solidFill>
                                <a:srgbClr val="00B050"/>
                              </a:solidFill>
                              <a:latin typeface="Cambria Math"/>
                            </a:rPr>
                            <m:t>𝑚</m:t>
                          </m:r>
                        </m:e>
                        <m:sup>
                          <m:r>
                            <a:rPr lang="en-US" b="0" i="1" smtClean="0">
                              <a:solidFill>
                                <a:srgbClr val="00B050"/>
                              </a:solidFill>
                              <a:latin typeface="Cambria Math"/>
                            </a:rPr>
                            <m:t>5</m:t>
                          </m:r>
                          <m:sSub>
                            <m:sSubPr>
                              <m:ctrlPr>
                                <a:rPr lang="en-US" b="0" i="1" smtClean="0">
                                  <a:solidFill>
                                    <a:srgbClr val="00B050"/>
                                  </a:solidFill>
                                  <a:latin typeface="Cambria Math"/>
                                </a:rPr>
                              </m:ctrlPr>
                            </m:sSubPr>
                            <m:e>
                              <m:r>
                                <a:rPr lang="en-US" b="0" i="1" smtClean="0">
                                  <a:solidFill>
                                    <a:srgbClr val="00B050"/>
                                  </a:solidFill>
                                  <a:latin typeface="Cambria Math"/>
                                </a:rPr>
                                <m:t>𝑑</m:t>
                              </m:r>
                            </m:e>
                            <m:sub>
                              <m:r>
                                <a:rPr lang="en-US" b="0" i="1" smtClean="0">
                                  <a:solidFill>
                                    <a:srgbClr val="00B050"/>
                                  </a:solidFill>
                                  <a:latin typeface="Cambria Math"/>
                                </a:rPr>
                                <m:t>2</m:t>
                              </m:r>
                            </m:sub>
                          </m:sSub>
                        </m:sup>
                      </m:sSup>
                      <m:r>
                        <a:rPr lang="en-US" b="0" i="1" smtClean="0">
                          <a:solidFill>
                            <a:srgbClr val="00B050"/>
                          </a:solidFill>
                          <a:latin typeface="Cambria Math"/>
                        </a:rPr>
                        <m:t> </m:t>
                      </m:r>
                      <m:r>
                        <a:rPr lang="en-US" b="0" i="1" smtClean="0">
                          <a:solidFill>
                            <a:srgbClr val="00B050"/>
                          </a:solidFill>
                          <a:latin typeface="Cambria Math"/>
                        </a:rPr>
                        <m:t>𝑚𝑜𝑑</m:t>
                      </m:r>
                      <m:r>
                        <a:rPr lang="en-US" b="0" i="1" smtClean="0">
                          <a:solidFill>
                            <a:srgbClr val="00B050"/>
                          </a:solidFill>
                          <a:latin typeface="Cambria Math"/>
                        </a:rPr>
                        <m:t> </m:t>
                      </m:r>
                      <m:r>
                        <a:rPr lang="en-US" b="0" i="1" smtClean="0">
                          <a:solidFill>
                            <a:srgbClr val="00B050"/>
                          </a:solidFill>
                          <a:latin typeface="Cambria Math"/>
                        </a:rPr>
                        <m:t>𝑁</m:t>
                      </m:r>
                      <m:r>
                        <a:rPr lang="en-US" b="0" i="1" smtClean="0">
                          <a:solidFill>
                            <a:srgbClr val="00B050"/>
                          </a:solidFill>
                          <a:latin typeface="Cambria Math"/>
                        </a:rPr>
                        <m:t>=</m:t>
                      </m:r>
                      <m:r>
                        <a:rPr lang="en-US" b="0" i="1" smtClean="0">
                          <a:solidFill>
                            <a:srgbClr val="00B050"/>
                          </a:solidFill>
                          <a:latin typeface="Cambria Math"/>
                        </a:rPr>
                        <m:t>𝑚</m:t>
                      </m:r>
                    </m:oMath>
                  </m:oMathPara>
                </a14:m>
                <a:endParaRPr lang="en-US" dirty="0" smtClean="0">
                  <a:solidFill>
                    <a:srgbClr val="00B050"/>
                  </a:solidFill>
                </a:endParaRPr>
              </a:p>
              <a:p>
                <a:pPr marL="0" indent="0">
                  <a:buNone/>
                </a:pPr>
                <a:endParaRPr lang="en-US" dirty="0">
                  <a:solidFill>
                    <a:srgbClr val="00B050"/>
                  </a:solidFill>
                </a:endParaRPr>
              </a:p>
              <a:p>
                <a:pPr marL="0" indent="0">
                  <a:buNone/>
                </a:pPr>
                <a:r>
                  <a:rPr lang="en-US" dirty="0" smtClean="0"/>
                  <a:t>The bad news:  A corresponding </a:t>
                </a:r>
                <a14:m>
                  <m:oMath xmlns:m="http://schemas.openxmlformats.org/officeDocument/2006/math">
                    <m:d>
                      <m:dPr>
                        <m:ctrlPr>
                          <a:rPr lang="en-US" i="1" smtClean="0">
                            <a:solidFill>
                              <a:srgbClr val="00B050"/>
                            </a:solidFill>
                            <a:latin typeface="Cambria Math"/>
                          </a:rPr>
                        </m:ctrlPr>
                      </m:dPr>
                      <m:e>
                        <m:r>
                          <a:rPr lang="en-US" b="0" i="1" smtClean="0">
                            <a:solidFill>
                              <a:srgbClr val="00B050"/>
                            </a:solidFill>
                            <a:latin typeface="Cambria Math"/>
                          </a:rPr>
                          <m:t>𝑑</m:t>
                        </m:r>
                        <m:r>
                          <a:rPr lang="en-US" b="0" i="1" smtClean="0">
                            <a:solidFill>
                              <a:srgbClr val="00B050"/>
                            </a:solidFill>
                            <a:latin typeface="Cambria Math"/>
                          </a:rPr>
                          <m:t>,</m:t>
                        </m:r>
                        <m:r>
                          <a:rPr lang="en-US" b="0" i="1" smtClean="0">
                            <a:solidFill>
                              <a:srgbClr val="00B050"/>
                            </a:solidFill>
                            <a:latin typeface="Cambria Math"/>
                          </a:rPr>
                          <m:t>𝑒</m:t>
                        </m:r>
                      </m:e>
                    </m:d>
                  </m:oMath>
                </a14:m>
                <a:r>
                  <a:rPr lang="en-US" dirty="0" smtClean="0"/>
                  <a:t> pair allows you to factor </a:t>
                </a:r>
                <a14:m>
                  <m:oMath xmlns:m="http://schemas.openxmlformats.org/officeDocument/2006/math">
                    <m:r>
                      <a:rPr lang="en-US" b="0" i="1" smtClean="0">
                        <a:solidFill>
                          <a:srgbClr val="00B050"/>
                        </a:solidFill>
                        <a:latin typeface="Cambria Math"/>
                      </a:rPr>
                      <m:t>𝑁</m:t>
                    </m:r>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6"/>
                <a:stretch>
                  <a:fillRect l="-1259" t="-1111"/>
                </a:stretch>
              </a:blipFill>
            </p:spPr>
            <p:txBody>
              <a:bodyPr/>
              <a:lstStyle/>
              <a:p>
                <a:r>
                  <a:rPr lang="en-US">
                    <a:noFill/>
                  </a:rPr>
                  <a:t> </a:t>
                </a:r>
              </a:p>
            </p:txBody>
          </p:sp>
        </mc:Fallback>
      </mc:AlternateContent>
      <p:sp>
        <p:nvSpPr>
          <p:cNvPr id="4" name="Date Placeholder 3"/>
          <p:cNvSpPr>
            <a:spLocks noGrp="1"/>
          </p:cNvSpPr>
          <p:nvPr>
            <p:ph type="dt" sz="half" idx="10"/>
            <p:custDataLst>
              <p:tags r:id="rId3"/>
            </p:custDataLst>
          </p:nvPr>
        </p:nvSpPr>
        <p:spPr/>
        <p:txBody>
          <a:bodyPr/>
          <a:lstStyle/>
          <a:p>
            <a:r>
              <a:rPr lang="en-US" smtClean="0"/>
              <a:t>1/20/2011</a:t>
            </a:r>
            <a:endParaRPr lang="en-US" dirty="0"/>
          </a:p>
        </p:txBody>
      </p:sp>
      <p:sp>
        <p:nvSpPr>
          <p:cNvPr id="5" name="Footer Placeholder 4"/>
          <p:cNvSpPr>
            <a:spLocks noGrp="1"/>
          </p:cNvSpPr>
          <p:nvPr>
            <p:ph type="ftr" sz="quarter" idx="11"/>
            <p:custDataLst>
              <p:tags r:id="rId4"/>
            </p:custDataLst>
          </p:nvPr>
        </p:nvSpPr>
        <p:spPr/>
        <p:txBody>
          <a:bodyPr/>
          <a:lstStyle/>
          <a:p>
            <a:r>
              <a:rPr lang="en-US" smtClean="0"/>
              <a:t>Practical Aspects of Modern Cryptography</a:t>
            </a:r>
            <a:endParaRPr lang="en-US" dirty="0"/>
          </a:p>
        </p:txBody>
      </p:sp>
    </p:spTree>
    <p:extLst>
      <p:ext uri="{BB962C8B-B14F-4D97-AF65-F5344CB8AC3E}">
        <p14:creationId xmlns:p14="http://schemas.microsoft.com/office/powerpoint/2010/main" val="660804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Problem 4 (cont.)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custDataLst>
                  <p:tags r:id="rId2"/>
                </p:custDataLst>
              </p:nvPr>
            </p:nvSpPr>
            <p:spPr/>
            <p:txBody>
              <a:bodyPr/>
              <a:lstStyle/>
              <a:p>
                <a:pPr marL="0" indent="0">
                  <a:buNone/>
                </a:pPr>
                <a:r>
                  <a:rPr lang="en-US" dirty="0" smtClean="0"/>
                  <a:t>What can you do with the VP keys?</a:t>
                </a:r>
              </a:p>
              <a:p>
                <a:pPr marL="0" indent="0">
                  <a:buNone/>
                </a:pPr>
                <a14:m>
                  <m:oMathPara xmlns:m="http://schemas.openxmlformats.org/officeDocument/2006/math">
                    <m:oMathParaPr>
                      <m:jc m:val="centerGroup"/>
                    </m:oMathParaPr>
                    <m:oMath xmlns:m="http://schemas.openxmlformats.org/officeDocument/2006/math">
                      <m:r>
                        <a:rPr lang="en-US" b="0" i="1" smtClean="0">
                          <a:solidFill>
                            <a:srgbClr val="00B050"/>
                          </a:solidFill>
                          <a:latin typeface="Cambria Math"/>
                        </a:rPr>
                        <m:t>𝑑𝑒</m:t>
                      </m:r>
                      <m:r>
                        <a:rPr lang="en-US" b="0" i="1" smtClean="0">
                          <a:solidFill>
                            <a:srgbClr val="00B050"/>
                          </a:solidFill>
                          <a:latin typeface="Cambria Math"/>
                        </a:rPr>
                        <m:t>=</m:t>
                      </m:r>
                      <m:r>
                        <a:rPr lang="en-US" b="0" i="1" smtClean="0">
                          <a:solidFill>
                            <a:srgbClr val="00B050"/>
                          </a:solidFill>
                          <a:latin typeface="Cambria Math"/>
                        </a:rPr>
                        <m:t>𝑘</m:t>
                      </m:r>
                      <m:d>
                        <m:dPr>
                          <m:ctrlPr>
                            <a:rPr lang="en-US" b="0" i="1" smtClean="0">
                              <a:solidFill>
                                <a:srgbClr val="00B050"/>
                              </a:solidFill>
                              <a:latin typeface="Cambria Math"/>
                            </a:rPr>
                          </m:ctrlPr>
                        </m:dPr>
                        <m:e>
                          <m:r>
                            <a:rPr lang="en-US" b="0" i="1" smtClean="0">
                              <a:solidFill>
                                <a:srgbClr val="00B050"/>
                              </a:solidFill>
                              <a:latin typeface="Cambria Math"/>
                            </a:rPr>
                            <m:t>𝑝</m:t>
                          </m:r>
                          <m:r>
                            <a:rPr lang="en-US" b="0" i="1" smtClean="0">
                              <a:solidFill>
                                <a:srgbClr val="00B050"/>
                              </a:solidFill>
                              <a:latin typeface="Cambria Math"/>
                            </a:rPr>
                            <m:t>−1</m:t>
                          </m:r>
                        </m:e>
                      </m:d>
                      <m:d>
                        <m:dPr>
                          <m:ctrlPr>
                            <a:rPr lang="en-US" b="0" i="1" smtClean="0">
                              <a:solidFill>
                                <a:srgbClr val="00B050"/>
                              </a:solidFill>
                              <a:latin typeface="Cambria Math"/>
                            </a:rPr>
                          </m:ctrlPr>
                        </m:dPr>
                        <m:e>
                          <m:r>
                            <a:rPr lang="en-US" b="0" i="1" smtClean="0">
                              <a:solidFill>
                                <a:srgbClr val="00B050"/>
                              </a:solidFill>
                              <a:latin typeface="Cambria Math"/>
                            </a:rPr>
                            <m:t>𝑞</m:t>
                          </m:r>
                          <m:r>
                            <a:rPr lang="en-US" b="0" i="1" smtClean="0">
                              <a:solidFill>
                                <a:srgbClr val="00B050"/>
                              </a:solidFill>
                              <a:latin typeface="Cambria Math"/>
                            </a:rPr>
                            <m:t>−1</m:t>
                          </m:r>
                        </m:e>
                      </m:d>
                    </m:oMath>
                  </m:oMathPara>
                </a14:m>
                <a:endParaRPr lang="en-US" b="0" dirty="0" smtClean="0">
                  <a:solidFill>
                    <a:srgbClr val="00B050"/>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rgbClr val="00B050"/>
                          </a:solidFill>
                          <a:latin typeface="Cambria Math"/>
                        </a:rPr>
                        <m:t>3</m:t>
                      </m:r>
                      <m:sSub>
                        <m:sSubPr>
                          <m:ctrlPr>
                            <a:rPr lang="en-US" b="0" i="1" smtClean="0">
                              <a:solidFill>
                                <a:srgbClr val="00B050"/>
                              </a:solidFill>
                              <a:latin typeface="Cambria Math"/>
                            </a:rPr>
                          </m:ctrlPr>
                        </m:sSubPr>
                        <m:e>
                          <m:r>
                            <a:rPr lang="en-US" b="0" i="1" smtClean="0">
                              <a:solidFill>
                                <a:srgbClr val="00B050"/>
                              </a:solidFill>
                              <a:latin typeface="Cambria Math"/>
                            </a:rPr>
                            <m:t>𝑑</m:t>
                          </m:r>
                        </m:e>
                        <m:sub>
                          <m:r>
                            <a:rPr lang="en-US" b="0" i="1" smtClean="0">
                              <a:solidFill>
                                <a:srgbClr val="00B050"/>
                              </a:solidFill>
                              <a:latin typeface="Cambria Math"/>
                            </a:rPr>
                            <m:t>1</m:t>
                          </m:r>
                        </m:sub>
                      </m:sSub>
                      <m:r>
                        <a:rPr lang="en-US" b="0" i="1" smtClean="0">
                          <a:solidFill>
                            <a:srgbClr val="00B050"/>
                          </a:solidFill>
                          <a:latin typeface="Cambria Math"/>
                        </a:rPr>
                        <m:t>=</m:t>
                      </m:r>
                      <m:sSub>
                        <m:sSubPr>
                          <m:ctrlPr>
                            <a:rPr lang="en-US" b="0" i="1" smtClean="0">
                              <a:solidFill>
                                <a:srgbClr val="00B050"/>
                              </a:solidFill>
                              <a:latin typeface="Cambria Math"/>
                            </a:rPr>
                          </m:ctrlPr>
                        </m:sSubPr>
                        <m:e>
                          <m:r>
                            <a:rPr lang="en-US" b="0" i="1" smtClean="0">
                              <a:solidFill>
                                <a:srgbClr val="00B050"/>
                              </a:solidFill>
                              <a:latin typeface="Cambria Math"/>
                            </a:rPr>
                            <m:t>𝑘</m:t>
                          </m:r>
                        </m:e>
                        <m:sub>
                          <m:r>
                            <a:rPr lang="en-US" b="0" i="1" smtClean="0">
                              <a:solidFill>
                                <a:srgbClr val="00B050"/>
                              </a:solidFill>
                              <a:latin typeface="Cambria Math"/>
                            </a:rPr>
                            <m:t>1</m:t>
                          </m:r>
                        </m:sub>
                      </m:sSub>
                      <m:r>
                        <a:rPr lang="en-US" b="0" i="1" smtClean="0">
                          <a:solidFill>
                            <a:srgbClr val="00B050"/>
                          </a:solidFill>
                          <a:latin typeface="Cambria Math"/>
                        </a:rPr>
                        <m:t>(</m:t>
                      </m:r>
                      <m:r>
                        <a:rPr lang="en-US" b="0" i="1" smtClean="0">
                          <a:solidFill>
                            <a:srgbClr val="00B050"/>
                          </a:solidFill>
                          <a:latin typeface="Cambria Math"/>
                        </a:rPr>
                        <m:t>𝑝</m:t>
                      </m:r>
                      <m:r>
                        <a:rPr lang="en-US" b="0" i="1" smtClean="0">
                          <a:solidFill>
                            <a:srgbClr val="00B050"/>
                          </a:solidFill>
                          <a:latin typeface="Cambria Math"/>
                        </a:rPr>
                        <m:t>−1)(</m:t>
                      </m:r>
                      <m:r>
                        <a:rPr lang="en-US" b="0" i="1" smtClean="0">
                          <a:solidFill>
                            <a:srgbClr val="00B050"/>
                          </a:solidFill>
                          <a:latin typeface="Cambria Math"/>
                        </a:rPr>
                        <m:t>𝑞</m:t>
                      </m:r>
                      <m:r>
                        <a:rPr lang="en-US" b="0" i="1" smtClean="0">
                          <a:solidFill>
                            <a:srgbClr val="00B050"/>
                          </a:solidFill>
                          <a:latin typeface="Cambria Math"/>
                        </a:rPr>
                        <m:t>−1)</m:t>
                      </m:r>
                    </m:oMath>
                  </m:oMathPara>
                </a14:m>
                <a:endParaRPr lang="en-US" dirty="0" smtClean="0">
                  <a:solidFill>
                    <a:srgbClr val="00B050"/>
                  </a:solidFill>
                </a:endParaRPr>
              </a:p>
              <a:p>
                <a:pPr marL="0" indent="0">
                  <a:buNone/>
                </a:pPr>
                <a14:m>
                  <m:oMathPara xmlns:m="http://schemas.openxmlformats.org/officeDocument/2006/math">
                    <m:oMathParaPr>
                      <m:jc m:val="centerGroup"/>
                    </m:oMathParaPr>
                    <m:oMath xmlns:m="http://schemas.openxmlformats.org/officeDocument/2006/math">
                      <m:sSub>
                        <m:sSubPr>
                          <m:ctrlPr>
                            <a:rPr lang="en-US" i="1">
                              <a:solidFill>
                                <a:srgbClr val="00B050"/>
                              </a:solidFill>
                              <a:latin typeface="Cambria Math"/>
                            </a:rPr>
                          </m:ctrlPr>
                        </m:sSubPr>
                        <m:e>
                          <m:r>
                            <a:rPr lang="en-US" b="0" i="1" smtClean="0">
                              <a:solidFill>
                                <a:srgbClr val="00B050"/>
                              </a:solidFill>
                              <a:latin typeface="Cambria Math"/>
                            </a:rPr>
                            <m:t>5</m:t>
                          </m:r>
                          <m:r>
                            <a:rPr lang="en-US" i="1">
                              <a:solidFill>
                                <a:srgbClr val="00B050"/>
                              </a:solidFill>
                              <a:latin typeface="Cambria Math"/>
                            </a:rPr>
                            <m:t>𝑑</m:t>
                          </m:r>
                        </m:e>
                        <m:sub>
                          <m:r>
                            <a:rPr lang="en-US" b="0" i="1" smtClean="0">
                              <a:solidFill>
                                <a:srgbClr val="00B050"/>
                              </a:solidFill>
                              <a:latin typeface="Cambria Math"/>
                            </a:rPr>
                            <m:t>2</m:t>
                          </m:r>
                        </m:sub>
                      </m:sSub>
                      <m:r>
                        <a:rPr lang="en-US" i="1">
                          <a:solidFill>
                            <a:srgbClr val="00B050"/>
                          </a:solidFill>
                          <a:latin typeface="Cambria Math"/>
                        </a:rPr>
                        <m:t>=</m:t>
                      </m:r>
                      <m:sSub>
                        <m:sSubPr>
                          <m:ctrlPr>
                            <a:rPr lang="en-US" i="1">
                              <a:solidFill>
                                <a:srgbClr val="00B050"/>
                              </a:solidFill>
                              <a:latin typeface="Cambria Math"/>
                            </a:rPr>
                          </m:ctrlPr>
                        </m:sSubPr>
                        <m:e>
                          <m:r>
                            <a:rPr lang="en-US" i="1">
                              <a:solidFill>
                                <a:srgbClr val="00B050"/>
                              </a:solidFill>
                              <a:latin typeface="Cambria Math"/>
                            </a:rPr>
                            <m:t>𝑘</m:t>
                          </m:r>
                        </m:e>
                        <m:sub>
                          <m:r>
                            <a:rPr lang="en-US" b="0" i="1" smtClean="0">
                              <a:solidFill>
                                <a:srgbClr val="00B050"/>
                              </a:solidFill>
                              <a:latin typeface="Cambria Math"/>
                            </a:rPr>
                            <m:t>2</m:t>
                          </m:r>
                        </m:sub>
                      </m:sSub>
                      <m:r>
                        <a:rPr lang="en-US" i="1">
                          <a:solidFill>
                            <a:srgbClr val="00B050"/>
                          </a:solidFill>
                          <a:latin typeface="Cambria Math"/>
                        </a:rPr>
                        <m:t>(</m:t>
                      </m:r>
                      <m:r>
                        <a:rPr lang="en-US" i="1">
                          <a:solidFill>
                            <a:srgbClr val="00B050"/>
                          </a:solidFill>
                          <a:latin typeface="Cambria Math"/>
                        </a:rPr>
                        <m:t>𝑝</m:t>
                      </m:r>
                      <m:r>
                        <a:rPr lang="en-US" i="1">
                          <a:solidFill>
                            <a:srgbClr val="00B050"/>
                          </a:solidFill>
                          <a:latin typeface="Cambria Math"/>
                        </a:rPr>
                        <m:t>−1)(</m:t>
                      </m:r>
                      <m:r>
                        <a:rPr lang="en-US" i="1">
                          <a:solidFill>
                            <a:srgbClr val="00B050"/>
                          </a:solidFill>
                          <a:latin typeface="Cambria Math"/>
                        </a:rPr>
                        <m:t>𝑞</m:t>
                      </m:r>
                      <m:r>
                        <a:rPr lang="en-US" i="1">
                          <a:solidFill>
                            <a:srgbClr val="00B050"/>
                          </a:solidFill>
                          <a:latin typeface="Cambria Math"/>
                        </a:rPr>
                        <m:t>−1)</m:t>
                      </m:r>
                    </m:oMath>
                  </m:oMathPara>
                </a14:m>
                <a:endParaRPr lang="en-US" dirty="0" smtClean="0">
                  <a:solidFill>
                    <a:srgbClr val="00B050"/>
                  </a:solidFill>
                </a:endParaRPr>
              </a:p>
              <a:p>
                <a:pPr marL="0" indent="0">
                  <a:buNone/>
                </a:pPr>
                <a14:m>
                  <m:oMath xmlns:m="http://schemas.openxmlformats.org/officeDocument/2006/math">
                    <m:sSub>
                      <m:sSubPr>
                        <m:ctrlPr>
                          <a:rPr lang="en-US" i="1" smtClean="0">
                            <a:solidFill>
                              <a:srgbClr val="00B050"/>
                            </a:solidFill>
                            <a:latin typeface="Cambria Math"/>
                          </a:rPr>
                        </m:ctrlPr>
                      </m:sSubPr>
                      <m:e>
                        <m:r>
                          <a:rPr lang="en-US" b="0" i="1" smtClean="0">
                            <a:solidFill>
                              <a:srgbClr val="00B050"/>
                            </a:solidFill>
                            <a:latin typeface="Cambria Math"/>
                          </a:rPr>
                          <m:t>𝑘</m:t>
                        </m:r>
                      </m:e>
                      <m:sub>
                        <m:r>
                          <a:rPr lang="en-US" b="0" i="1" smtClean="0">
                            <a:solidFill>
                              <a:srgbClr val="00B050"/>
                            </a:solidFill>
                            <a:latin typeface="Cambria Math"/>
                          </a:rPr>
                          <m:t>1</m:t>
                        </m:r>
                      </m:sub>
                    </m:sSub>
                  </m:oMath>
                </a14:m>
                <a:r>
                  <a:rPr lang="en-US" dirty="0" smtClean="0">
                    <a:solidFill>
                      <a:srgbClr val="00B050"/>
                    </a:solidFill>
                  </a:rPr>
                  <a:t> </a:t>
                </a:r>
                <a:r>
                  <a:rPr lang="en-US" dirty="0" smtClean="0"/>
                  <a:t>and</a:t>
                </a:r>
                <a:r>
                  <a:rPr lang="en-US" dirty="0" smtClean="0">
                    <a:solidFill>
                      <a:srgbClr val="00B050"/>
                    </a:solidFill>
                  </a:rPr>
                  <a:t> </a:t>
                </a:r>
                <a14:m>
                  <m:oMath xmlns:m="http://schemas.openxmlformats.org/officeDocument/2006/math">
                    <m:sSub>
                      <m:sSubPr>
                        <m:ctrlPr>
                          <a:rPr lang="en-US" i="1" smtClean="0">
                            <a:solidFill>
                              <a:srgbClr val="00B050"/>
                            </a:solidFill>
                            <a:latin typeface="Cambria Math"/>
                          </a:rPr>
                        </m:ctrlPr>
                      </m:sSubPr>
                      <m:e>
                        <m:r>
                          <a:rPr lang="en-US" b="0" i="1" smtClean="0">
                            <a:solidFill>
                              <a:srgbClr val="00B050"/>
                            </a:solidFill>
                            <a:latin typeface="Cambria Math"/>
                          </a:rPr>
                          <m:t>𝑘</m:t>
                        </m:r>
                      </m:e>
                      <m:sub>
                        <m:r>
                          <a:rPr lang="en-US" b="0" i="1" smtClean="0">
                            <a:solidFill>
                              <a:srgbClr val="00B050"/>
                            </a:solidFill>
                            <a:latin typeface="Cambria Math"/>
                          </a:rPr>
                          <m:t>2</m:t>
                        </m:r>
                      </m:sub>
                    </m:sSub>
                  </m:oMath>
                </a14:m>
                <a:r>
                  <a:rPr lang="en-US" dirty="0" smtClean="0">
                    <a:solidFill>
                      <a:srgbClr val="00B050"/>
                    </a:solidFill>
                  </a:rPr>
                  <a:t> </a:t>
                </a:r>
                <a:r>
                  <a:rPr lang="en-US" dirty="0" smtClean="0"/>
                  <a:t>must be </a:t>
                </a:r>
                <a:r>
                  <a:rPr lang="en-US" i="1" dirty="0" smtClean="0"/>
                  <a:t>very</a:t>
                </a:r>
                <a:r>
                  <a:rPr lang="en-US" dirty="0" smtClean="0"/>
                  <a:t> small.  Given one of </a:t>
                </a:r>
                <a14:m>
                  <m:oMath xmlns:m="http://schemas.openxmlformats.org/officeDocument/2006/math">
                    <m:sSub>
                      <m:sSubPr>
                        <m:ctrlPr>
                          <a:rPr lang="en-US" i="1" smtClean="0">
                            <a:solidFill>
                              <a:srgbClr val="00B050"/>
                            </a:solidFill>
                            <a:latin typeface="Cambria Math"/>
                          </a:rPr>
                        </m:ctrlPr>
                      </m:sSubPr>
                      <m:e>
                        <m:r>
                          <a:rPr lang="en-US" b="0" i="1" smtClean="0">
                            <a:solidFill>
                              <a:srgbClr val="00B050"/>
                            </a:solidFill>
                            <a:latin typeface="Cambria Math"/>
                          </a:rPr>
                          <m:t>𝑑</m:t>
                        </m:r>
                      </m:e>
                      <m:sub>
                        <m:r>
                          <a:rPr lang="en-US" b="0" i="1" smtClean="0">
                            <a:solidFill>
                              <a:srgbClr val="00B050"/>
                            </a:solidFill>
                            <a:latin typeface="Cambria Math"/>
                          </a:rPr>
                          <m:t>1</m:t>
                        </m:r>
                      </m:sub>
                    </m:sSub>
                  </m:oMath>
                </a14:m>
                <a:r>
                  <a:rPr lang="en-US" dirty="0" smtClean="0"/>
                  <a:t> and </a:t>
                </a:r>
                <a14:m>
                  <m:oMath xmlns:m="http://schemas.openxmlformats.org/officeDocument/2006/math">
                    <m:sSub>
                      <m:sSubPr>
                        <m:ctrlPr>
                          <a:rPr lang="en-US" i="1" smtClean="0">
                            <a:solidFill>
                              <a:srgbClr val="00B050"/>
                            </a:solidFill>
                            <a:latin typeface="Cambria Math"/>
                          </a:rPr>
                        </m:ctrlPr>
                      </m:sSubPr>
                      <m:e>
                        <m:r>
                          <a:rPr lang="en-US" b="0" i="1" smtClean="0">
                            <a:solidFill>
                              <a:srgbClr val="00B050"/>
                            </a:solidFill>
                            <a:latin typeface="Cambria Math"/>
                          </a:rPr>
                          <m:t>𝑑</m:t>
                        </m:r>
                      </m:e>
                      <m:sub>
                        <m:r>
                          <a:rPr lang="en-US" b="0" i="1" smtClean="0">
                            <a:solidFill>
                              <a:srgbClr val="00B050"/>
                            </a:solidFill>
                            <a:latin typeface="Cambria Math"/>
                          </a:rPr>
                          <m:t>2</m:t>
                        </m:r>
                      </m:sub>
                    </m:sSub>
                  </m:oMath>
                </a14:m>
                <a:r>
                  <a:rPr lang="en-US" dirty="0" smtClean="0"/>
                  <a:t>, one need try very few possibilities for </a:t>
                </a:r>
                <a14:m>
                  <m:oMath xmlns:m="http://schemas.openxmlformats.org/officeDocument/2006/math">
                    <m:sSub>
                      <m:sSubPr>
                        <m:ctrlPr>
                          <a:rPr lang="en-US" i="1">
                            <a:solidFill>
                              <a:srgbClr val="00B050"/>
                            </a:solidFill>
                            <a:latin typeface="Cambria Math"/>
                          </a:rPr>
                        </m:ctrlPr>
                      </m:sSubPr>
                      <m:e>
                        <m:r>
                          <a:rPr lang="en-US" i="1">
                            <a:solidFill>
                              <a:srgbClr val="00B050"/>
                            </a:solidFill>
                            <a:latin typeface="Cambria Math"/>
                          </a:rPr>
                          <m:t>𝑘</m:t>
                        </m:r>
                      </m:e>
                      <m:sub>
                        <m:r>
                          <a:rPr lang="en-US" i="1">
                            <a:solidFill>
                              <a:srgbClr val="00B050"/>
                            </a:solidFill>
                            <a:latin typeface="Cambria Math"/>
                          </a:rPr>
                          <m:t>1</m:t>
                        </m:r>
                      </m:sub>
                    </m:sSub>
                  </m:oMath>
                </a14:m>
                <a:r>
                  <a:rPr lang="en-US" dirty="0">
                    <a:solidFill>
                      <a:srgbClr val="00B050"/>
                    </a:solidFill>
                  </a:rPr>
                  <a:t> </a:t>
                </a:r>
                <a:r>
                  <a:rPr lang="en-US" dirty="0"/>
                  <a:t>and</a:t>
                </a:r>
                <a:r>
                  <a:rPr lang="en-US" dirty="0">
                    <a:solidFill>
                      <a:srgbClr val="00B050"/>
                    </a:solidFill>
                  </a:rPr>
                  <a:t> </a:t>
                </a:r>
                <a14:m>
                  <m:oMath xmlns:m="http://schemas.openxmlformats.org/officeDocument/2006/math">
                    <m:sSub>
                      <m:sSubPr>
                        <m:ctrlPr>
                          <a:rPr lang="en-US" i="1">
                            <a:solidFill>
                              <a:srgbClr val="00B050"/>
                            </a:solidFill>
                            <a:latin typeface="Cambria Math"/>
                          </a:rPr>
                        </m:ctrlPr>
                      </m:sSubPr>
                      <m:e>
                        <m:r>
                          <a:rPr lang="en-US" i="1">
                            <a:solidFill>
                              <a:srgbClr val="00B050"/>
                            </a:solidFill>
                            <a:latin typeface="Cambria Math"/>
                          </a:rPr>
                          <m:t>𝑘</m:t>
                        </m:r>
                      </m:e>
                      <m:sub>
                        <m:r>
                          <a:rPr lang="en-US" i="1">
                            <a:solidFill>
                              <a:srgbClr val="00B050"/>
                            </a:solidFill>
                            <a:latin typeface="Cambria Math"/>
                          </a:rPr>
                          <m:t>2</m:t>
                        </m:r>
                      </m:sub>
                    </m:sSub>
                    <m:r>
                      <a:rPr lang="en-US" i="1">
                        <a:solidFill>
                          <a:srgbClr val="00B050"/>
                        </a:solidFill>
                        <a:latin typeface="Cambria Math"/>
                      </a:rPr>
                      <m:t> </m:t>
                    </m:r>
                  </m:oMath>
                </a14:m>
                <a:r>
                  <a:rPr lang="en-US" dirty="0" smtClean="0"/>
                  <a:t>to derive the </a:t>
                </a:r>
                <a14:m>
                  <m:oMath xmlns:m="http://schemas.openxmlformats.org/officeDocument/2006/math">
                    <m:sSub>
                      <m:sSubPr>
                        <m:ctrlPr>
                          <a:rPr lang="en-US" i="1">
                            <a:solidFill>
                              <a:srgbClr val="00B050"/>
                            </a:solidFill>
                            <a:latin typeface="Cambria Math"/>
                          </a:rPr>
                        </m:ctrlPr>
                      </m:sSubPr>
                      <m:e>
                        <m:r>
                          <a:rPr lang="en-US" i="1">
                            <a:solidFill>
                              <a:srgbClr val="00B050"/>
                            </a:solidFill>
                            <a:latin typeface="Cambria Math"/>
                          </a:rPr>
                          <m:t>𝑑</m:t>
                        </m:r>
                      </m:e>
                      <m:sub>
                        <m:r>
                          <a:rPr lang="en-US" b="0" i="1" smtClean="0">
                            <a:solidFill>
                              <a:srgbClr val="00B050"/>
                            </a:solidFill>
                            <a:latin typeface="Cambria Math"/>
                          </a:rPr>
                          <m:t>𝑖</m:t>
                        </m:r>
                      </m:sub>
                    </m:sSub>
                    <m:r>
                      <a:rPr lang="en-US" i="1">
                        <a:solidFill>
                          <a:srgbClr val="00B050"/>
                        </a:solidFill>
                        <a:latin typeface="Cambria Math"/>
                      </a:rPr>
                      <m:t> </m:t>
                    </m:r>
                  </m:oMath>
                </a14:m>
                <a:r>
                  <a:rPr lang="en-US" dirty="0" smtClean="0"/>
                  <a:t>that you </a:t>
                </a:r>
                <a:r>
                  <a:rPr lang="en-US" i="1" dirty="0" smtClean="0"/>
                  <a:t>don’t</a:t>
                </a:r>
                <a:r>
                  <a:rPr lang="en-US" dirty="0" smtClean="0"/>
                  <a:t> already have.</a:t>
                </a: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6"/>
                <a:stretch>
                  <a:fillRect l="-1259" t="-1111" r="-593"/>
                </a:stretch>
              </a:blipFill>
            </p:spPr>
            <p:txBody>
              <a:bodyPr/>
              <a:lstStyle/>
              <a:p>
                <a:r>
                  <a:rPr lang="en-US">
                    <a:noFill/>
                  </a:rPr>
                  <a:t> </a:t>
                </a:r>
              </a:p>
            </p:txBody>
          </p:sp>
        </mc:Fallback>
      </mc:AlternateContent>
      <p:sp>
        <p:nvSpPr>
          <p:cNvPr id="4" name="Date Placeholder 3"/>
          <p:cNvSpPr>
            <a:spLocks noGrp="1"/>
          </p:cNvSpPr>
          <p:nvPr>
            <p:ph type="dt" sz="half" idx="10"/>
            <p:custDataLst>
              <p:tags r:id="rId3"/>
            </p:custDataLst>
          </p:nvPr>
        </p:nvSpPr>
        <p:spPr/>
        <p:txBody>
          <a:bodyPr/>
          <a:lstStyle/>
          <a:p>
            <a:r>
              <a:rPr lang="en-US" smtClean="0"/>
              <a:t>1/20/2011</a:t>
            </a:r>
            <a:endParaRPr lang="en-US" dirty="0"/>
          </a:p>
        </p:txBody>
      </p:sp>
      <p:sp>
        <p:nvSpPr>
          <p:cNvPr id="5" name="Footer Placeholder 4"/>
          <p:cNvSpPr>
            <a:spLocks noGrp="1"/>
          </p:cNvSpPr>
          <p:nvPr>
            <p:ph type="ftr" sz="quarter" idx="11"/>
            <p:custDataLst>
              <p:tags r:id="rId4"/>
            </p:custDataLst>
          </p:nvPr>
        </p:nvSpPr>
        <p:spPr/>
        <p:txBody>
          <a:bodyPr/>
          <a:lstStyle/>
          <a:p>
            <a:r>
              <a:rPr lang="en-US" smtClean="0"/>
              <a:t>Practical Aspects of Modern Cryptography</a:t>
            </a:r>
            <a:endParaRPr lang="en-US" dirty="0"/>
          </a:p>
        </p:txBody>
      </p:sp>
    </p:spTree>
    <p:extLst>
      <p:ext uri="{BB962C8B-B14F-4D97-AF65-F5344CB8AC3E}">
        <p14:creationId xmlns:p14="http://schemas.microsoft.com/office/powerpoint/2010/main" val="1808445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704088"/>
            <a:ext cx="8229600" cy="743712"/>
          </a:xfrm>
        </p:spPr>
        <p:txBody>
          <a:bodyPr>
            <a:normAutofit fontScale="90000"/>
          </a:bodyPr>
          <a:lstStyle/>
          <a:p>
            <a:r>
              <a:rPr lang="en-US" dirty="0"/>
              <a:t>Problem 1</a:t>
            </a:r>
          </a:p>
        </p:txBody>
      </p:sp>
      <p:sp>
        <p:nvSpPr>
          <p:cNvPr id="3" name="Content Placeholder 2"/>
          <p:cNvSpPr>
            <a:spLocks noGrp="1"/>
          </p:cNvSpPr>
          <p:nvPr>
            <p:ph idx="1"/>
            <p:custDataLst>
              <p:tags r:id="rId2"/>
            </p:custDataLst>
          </p:nvPr>
        </p:nvSpPr>
        <p:spPr>
          <a:xfrm>
            <a:off x="304800" y="1600200"/>
            <a:ext cx="8534400" cy="4724400"/>
          </a:xfrm>
        </p:spPr>
        <p:txBody>
          <a:bodyPr>
            <a:normAutofit/>
          </a:bodyPr>
          <a:lstStyle/>
          <a:p>
            <a:pPr lvl="0"/>
            <a:r>
              <a:rPr lang="en-US" dirty="0"/>
              <a:t>Suppose that ORCA cards and readers are only capable of symmetric (e.g. AES) encryption but you want each card to have its own symmetric key for communications with readers.  Although you don’t like it, you are assured that there is enough physical security around the readers so that they can all share a single key</a:t>
            </a:r>
            <a:r>
              <a:rPr lang="en-US" dirty="0" smtClean="0"/>
              <a:t>.</a:t>
            </a:r>
            <a:br>
              <a:rPr lang="en-US" dirty="0" smtClean="0"/>
            </a:br>
            <a:r>
              <a:rPr lang="en-US" dirty="0"/>
              <a:t/>
            </a:r>
            <a:br>
              <a:rPr lang="en-US" dirty="0"/>
            </a:br>
            <a:r>
              <a:rPr lang="en-US" dirty="0"/>
              <a:t>Describe a design wherein each card can use its unique symmetric key to communicate securely with any reader.</a:t>
            </a:r>
          </a:p>
          <a:p>
            <a:endParaRPr lang="en-US" baseline="-25000" dirty="0"/>
          </a:p>
        </p:txBody>
      </p:sp>
      <p:sp>
        <p:nvSpPr>
          <p:cNvPr id="4" name="Date Placeholder 3"/>
          <p:cNvSpPr>
            <a:spLocks noGrp="1"/>
          </p:cNvSpPr>
          <p:nvPr>
            <p:ph type="dt" sz="half" idx="10"/>
            <p:custDataLst>
              <p:tags r:id="rId3"/>
            </p:custDataLst>
          </p:nvPr>
        </p:nvSpPr>
        <p:spPr/>
        <p:txBody>
          <a:bodyPr/>
          <a:lstStyle/>
          <a:p>
            <a:r>
              <a:rPr lang="en-US" smtClean="0"/>
              <a:t>2/17/2011</a:t>
            </a:r>
            <a:endParaRPr lang="en-US" dirty="0"/>
          </a:p>
        </p:txBody>
      </p:sp>
      <p:sp>
        <p:nvSpPr>
          <p:cNvPr id="5" name="Footer Placeholder 4"/>
          <p:cNvSpPr>
            <a:spLocks noGrp="1"/>
          </p:cNvSpPr>
          <p:nvPr>
            <p:ph type="ftr" sz="quarter" idx="11"/>
            <p:custDataLst>
              <p:tags r:id="rId4"/>
            </p:custDataLst>
          </p:nvPr>
        </p:nvSpPr>
        <p:spPr/>
        <p:txBody>
          <a:bodyPr/>
          <a:lstStyle/>
          <a:p>
            <a:r>
              <a:rPr lang="en-US" smtClean="0"/>
              <a:t>Practical Aspects of Modern Cryptography</a:t>
            </a:r>
            <a:endParaRPr lang="en-US" dirty="0"/>
          </a:p>
        </p:txBody>
      </p:sp>
    </p:spTree>
    <p:extLst>
      <p:ext uri="{BB962C8B-B14F-4D97-AF65-F5344CB8AC3E}">
        <p14:creationId xmlns:p14="http://schemas.microsoft.com/office/powerpoint/2010/main" val="3644590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Problem 1</a:t>
            </a:r>
            <a:endParaRPr lang="en-US" dirty="0"/>
          </a:p>
        </p:txBody>
      </p:sp>
      <mc:AlternateContent xmlns:mc="http://schemas.openxmlformats.org/markup-compatibility/2006" xmlns:a14="http://schemas.microsoft.com/office/drawing/2010/main">
        <mc:Choice Requires="a14">
          <p:sp>
            <p:nvSpPr>
              <p:cNvPr id="9" name="Content Placeholder 8"/>
              <p:cNvSpPr>
                <a:spLocks noGrp="1"/>
              </p:cNvSpPr>
              <p:nvPr>
                <p:ph idx="1"/>
                <p:custDataLst>
                  <p:tags r:id="rId2"/>
                </p:custDataLst>
              </p:nvPr>
            </p:nvSpPr>
            <p:spPr/>
            <p:txBody>
              <a:bodyPr/>
              <a:lstStyle/>
              <a:p>
                <a:r>
                  <a:rPr lang="en-US" dirty="0" smtClean="0"/>
                  <a:t>Readers share secret symmetric key </a:t>
                </a:r>
                <a14:m>
                  <m:oMath xmlns:m="http://schemas.openxmlformats.org/officeDocument/2006/math">
                    <m:r>
                      <a:rPr lang="en-US" b="0" i="1" smtClean="0">
                        <a:latin typeface="Cambria Math"/>
                      </a:rPr>
                      <m:t>𝑘</m:t>
                    </m:r>
                    <m:r>
                      <a:rPr lang="en-US" b="0" i="1" smtClean="0">
                        <a:latin typeface="Cambria Math"/>
                      </a:rPr>
                      <m:t>.</m:t>
                    </m:r>
                  </m:oMath>
                </a14:m>
                <a:endParaRPr lang="en-US" b="0" dirty="0" smtClean="0"/>
              </a:p>
              <a:p>
                <a:r>
                  <a:rPr lang="en-US" dirty="0" smtClean="0"/>
                  <a:t>Cards each have a unique symmetric key </a:t>
                </a:r>
                <a14:m>
                  <m:oMath xmlns:m="http://schemas.openxmlformats.org/officeDocument/2006/math">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oMath>
                </a14:m>
                <a:endParaRPr lang="en-US" b="0" dirty="0" smtClean="0"/>
              </a:p>
              <a:p>
                <a:endParaRPr lang="en-US" dirty="0" smtClean="0"/>
              </a:p>
              <a:p>
                <a:r>
                  <a:rPr lang="en-US" dirty="0" smtClean="0"/>
                  <a:t>A couple possible solutions:</a:t>
                </a:r>
              </a:p>
              <a:p>
                <a:pPr marL="514350" indent="-514350">
                  <a:buFont typeface="+mj-lt"/>
                  <a:buAutoNum type="arabicPeriod"/>
                </a:pPr>
                <a:r>
                  <a:rPr lang="en-US" dirty="0" smtClean="0"/>
                  <a:t>On card </a:t>
                </a:r>
                <a14:m>
                  <m:oMath xmlns:m="http://schemas.openxmlformats.org/officeDocument/2006/math">
                    <m:r>
                      <a:rPr lang="en-US" b="0" i="1" smtClean="0">
                        <a:latin typeface="Cambria Math"/>
                      </a:rPr>
                      <m:t>𝑖</m:t>
                    </m:r>
                    <m:r>
                      <a:rPr lang="en-US" b="0" i="1" smtClean="0">
                        <a:latin typeface="Cambria Math"/>
                      </a:rPr>
                      <m:t>, </m:t>
                    </m:r>
                  </m:oMath>
                </a14:m>
                <a:r>
                  <a:rPr lang="en-US" dirty="0" smtClean="0"/>
                  <a:t>store </a:t>
                </a:r>
                <a14:m>
                  <m:oMath xmlns:m="http://schemas.openxmlformats.org/officeDocument/2006/math">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oMath>
                </a14:m>
                <a:r>
                  <a:rPr lang="en-US" dirty="0" smtClean="0"/>
                  <a:t> and </a:t>
                </a:r>
                <a14:m>
                  <m:oMath xmlns:m="http://schemas.openxmlformats.org/officeDocument/2006/math">
                    <m:sSub>
                      <m:sSubPr>
                        <m:ctrlPr>
                          <a:rPr lang="en-US" b="0" i="1" smtClean="0">
                            <a:latin typeface="Cambria Math"/>
                          </a:rPr>
                        </m:ctrlPr>
                      </m:sSubPr>
                      <m:e>
                        <m:r>
                          <a:rPr lang="en-US" b="0" i="1" smtClean="0">
                            <a:latin typeface="Cambria Math"/>
                          </a:rPr>
                          <m:t>𝐸</m:t>
                        </m:r>
                      </m:e>
                      <m:sub>
                        <m:r>
                          <a:rPr lang="en-US" b="0" i="1" smtClean="0">
                            <a:latin typeface="Cambria Math"/>
                          </a:rPr>
                          <m:t>𝑘</m:t>
                        </m:r>
                      </m:sub>
                    </m:sSub>
                    <m:r>
                      <a:rPr lang="en-US" b="0" i="1" smtClean="0">
                        <a:latin typeface="Cambria Math"/>
                      </a:rPr>
                      <m:t>(</m:t>
                    </m:r>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r>
                      <a:rPr lang="en-US" b="0" i="1" smtClean="0">
                        <a:latin typeface="Cambria Math"/>
                      </a:rPr>
                      <m:t>)</m:t>
                    </m:r>
                  </m:oMath>
                </a14:m>
                <a:r>
                  <a:rPr lang="en-US" dirty="0" smtClean="0"/>
                  <a:t>.  When communicating with a reader, send </a:t>
                </a:r>
                <a14:m>
                  <m:oMath xmlns:m="http://schemas.openxmlformats.org/officeDocument/2006/math">
                    <m:sSub>
                      <m:sSubPr>
                        <m:ctrlPr>
                          <a:rPr lang="en-US" i="1">
                            <a:latin typeface="Cambria Math"/>
                          </a:rPr>
                        </m:ctrlPr>
                      </m:sSubPr>
                      <m:e>
                        <m:r>
                          <a:rPr lang="en-US" i="1">
                            <a:latin typeface="Cambria Math"/>
                          </a:rPr>
                          <m:t>𝐸</m:t>
                        </m:r>
                      </m:e>
                      <m:sub>
                        <m:r>
                          <a:rPr lang="en-US" i="1">
                            <a:latin typeface="Cambria Math"/>
                          </a:rPr>
                          <m:t>𝑘</m:t>
                        </m:r>
                      </m:sub>
                    </m:sSub>
                    <m:d>
                      <m:dPr>
                        <m:ctrlPr>
                          <a:rPr lang="en-US" i="1">
                            <a:latin typeface="Cambria Math"/>
                          </a:rPr>
                        </m:ctrlPr>
                      </m:dPr>
                      <m:e>
                        <m:sSub>
                          <m:sSubPr>
                            <m:ctrlPr>
                              <a:rPr lang="en-US" i="1">
                                <a:latin typeface="Cambria Math"/>
                              </a:rPr>
                            </m:ctrlPr>
                          </m:sSubPr>
                          <m:e>
                            <m:r>
                              <a:rPr lang="en-US" i="1">
                                <a:latin typeface="Cambria Math"/>
                              </a:rPr>
                              <m:t>𝑘</m:t>
                            </m:r>
                          </m:e>
                          <m:sub>
                            <m:r>
                              <a:rPr lang="en-US" i="1">
                                <a:latin typeface="Cambria Math"/>
                              </a:rPr>
                              <m:t>𝑖</m:t>
                            </m:r>
                          </m:sub>
                        </m:sSub>
                      </m:e>
                    </m:d>
                    <m:r>
                      <a:rPr lang="en-US" b="0" i="1" smtClean="0">
                        <a:latin typeface="Cambria Math"/>
                      </a:rPr>
                      <m:t> </m:t>
                    </m:r>
                  </m:oMath>
                </a14:m>
                <a:r>
                  <a:rPr lang="en-US" dirty="0"/>
                  <a:t>from the card to the reader.  The reader can decrypt</a:t>
                </a:r>
                <a:r>
                  <a:rPr lang="en-US" b="0" i="0" dirty="0" smtClean="0">
                    <a:latin typeface="+mj-lt"/>
                  </a:rPr>
                  <a:t> </a:t>
                </a:r>
                <a14:m>
                  <m:oMath xmlns:m="http://schemas.openxmlformats.org/officeDocument/2006/math">
                    <m:sSub>
                      <m:sSubPr>
                        <m:ctrlPr>
                          <a:rPr lang="en-US" i="1">
                            <a:latin typeface="Cambria Math"/>
                          </a:rPr>
                        </m:ctrlPr>
                      </m:sSubPr>
                      <m:e>
                        <m:r>
                          <a:rPr lang="en-US">
                            <a:latin typeface="Cambria Math"/>
                          </a:rPr>
                          <m:t>𝐸</m:t>
                        </m:r>
                      </m:e>
                      <m:sub>
                        <m:r>
                          <a:rPr lang="en-US">
                            <a:latin typeface="Cambria Math"/>
                          </a:rPr>
                          <m:t>𝑘</m:t>
                        </m:r>
                      </m:sub>
                    </m:sSub>
                    <m:d>
                      <m:dPr>
                        <m:ctrlPr>
                          <a:rPr lang="en-US" i="1">
                            <a:latin typeface="Cambria Math"/>
                          </a:rPr>
                        </m:ctrlPr>
                      </m:dPr>
                      <m:e>
                        <m:sSub>
                          <m:sSubPr>
                            <m:ctrlPr>
                              <a:rPr lang="en-US" i="1">
                                <a:latin typeface="Cambria Math"/>
                              </a:rPr>
                            </m:ctrlPr>
                          </m:sSubPr>
                          <m:e>
                            <m:r>
                              <a:rPr lang="en-US">
                                <a:latin typeface="Cambria Math"/>
                              </a:rPr>
                              <m:t>𝑘</m:t>
                            </m:r>
                          </m:e>
                          <m:sub>
                            <m:r>
                              <a:rPr lang="en-US">
                                <a:latin typeface="Cambria Math"/>
                              </a:rPr>
                              <m:t>𝑖</m:t>
                            </m:r>
                          </m:sub>
                        </m:sSub>
                      </m:e>
                    </m:d>
                  </m:oMath>
                </a14:m>
                <a:r>
                  <a:rPr lang="en-US" dirty="0" smtClean="0"/>
                  <a:t>, retrieving </a:t>
                </a:r>
                <a14:m>
                  <m:oMath xmlns:m="http://schemas.openxmlformats.org/officeDocument/2006/math">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r>
                      <a:rPr lang="en-US" b="0" i="1" smtClean="0">
                        <a:latin typeface="Cambria Math"/>
                      </a:rPr>
                      <m:t>.</m:t>
                    </m:r>
                  </m:oMath>
                </a14:m>
                <a:r>
                  <a:rPr lang="en-US" dirty="0" smtClean="0"/>
                  <a:t>  Then the card &amp; reader can communicate using </a:t>
                </a:r>
                <a14:m>
                  <m:oMath xmlns:m="http://schemas.openxmlformats.org/officeDocument/2006/math">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r>
                      <a:rPr lang="en-US" b="0" i="1" smtClean="0">
                        <a:latin typeface="Cambria Math"/>
                      </a:rPr>
                      <m:t>.</m:t>
                    </m:r>
                  </m:oMath>
                </a14:m>
                <a:endParaRPr lang="en-US" b="0" dirty="0" smtClean="0"/>
              </a:p>
              <a:p>
                <a:pPr marL="708660" lvl="1" indent="-342900"/>
                <a:r>
                  <a:rPr lang="en-US" dirty="0" smtClean="0"/>
                  <a:t>This is like pre-loading a Kerberos ticket for the reader “service” onto each card.</a:t>
                </a:r>
                <a:endParaRPr lang="en-US"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blipFill rotWithShape="1">
                <a:blip r:embed="rId6"/>
                <a:stretch>
                  <a:fillRect l="-1185" t="-1111" r="-815" b="-2917"/>
                </a:stretch>
              </a:blipFill>
            </p:spPr>
            <p:txBody>
              <a:bodyPr/>
              <a:lstStyle/>
              <a:p>
                <a:r>
                  <a:rPr lang="en-US">
                    <a:noFill/>
                  </a:rPr>
                  <a:t> </a:t>
                </a:r>
              </a:p>
            </p:txBody>
          </p:sp>
        </mc:Fallback>
      </mc:AlternateContent>
      <p:sp>
        <p:nvSpPr>
          <p:cNvPr id="4" name="Date Placeholder 3"/>
          <p:cNvSpPr>
            <a:spLocks noGrp="1"/>
          </p:cNvSpPr>
          <p:nvPr>
            <p:ph type="dt" sz="half" idx="10"/>
            <p:custDataLst>
              <p:tags r:id="rId3"/>
            </p:custDataLst>
          </p:nvPr>
        </p:nvSpPr>
        <p:spPr/>
        <p:txBody>
          <a:bodyPr/>
          <a:lstStyle/>
          <a:p>
            <a:r>
              <a:rPr lang="en-US" smtClean="0"/>
              <a:t>2/17/2011</a:t>
            </a:r>
            <a:endParaRPr lang="en-US" dirty="0"/>
          </a:p>
        </p:txBody>
      </p:sp>
      <p:sp>
        <p:nvSpPr>
          <p:cNvPr id="5" name="Footer Placeholder 4"/>
          <p:cNvSpPr>
            <a:spLocks noGrp="1"/>
          </p:cNvSpPr>
          <p:nvPr>
            <p:ph type="ftr" sz="quarter" idx="11"/>
            <p:custDataLst>
              <p:tags r:id="rId4"/>
            </p:custDataLst>
          </p:nvPr>
        </p:nvSpPr>
        <p:spPr/>
        <p:txBody>
          <a:bodyPr/>
          <a:lstStyle/>
          <a:p>
            <a:r>
              <a:rPr lang="en-US" smtClean="0"/>
              <a:t>Practical Aspects of Modern Cryptography</a:t>
            </a:r>
            <a:endParaRPr lang="en-US" dirty="0"/>
          </a:p>
        </p:txBody>
      </p:sp>
    </p:spTree>
    <p:extLst>
      <p:ext uri="{BB962C8B-B14F-4D97-AF65-F5344CB8AC3E}">
        <p14:creationId xmlns:p14="http://schemas.microsoft.com/office/powerpoint/2010/main" val="197872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Problem 1</a:t>
            </a:r>
            <a:endParaRPr lang="en-US" dirty="0"/>
          </a:p>
        </p:txBody>
      </p:sp>
      <mc:AlternateContent xmlns:mc="http://schemas.openxmlformats.org/markup-compatibility/2006" xmlns:a14="http://schemas.microsoft.com/office/drawing/2010/main">
        <mc:Choice Requires="a14">
          <p:sp>
            <p:nvSpPr>
              <p:cNvPr id="9" name="Content Placeholder 8"/>
              <p:cNvSpPr>
                <a:spLocks noGrp="1"/>
              </p:cNvSpPr>
              <p:nvPr>
                <p:ph idx="1"/>
                <p:custDataLst>
                  <p:tags r:id="rId2"/>
                </p:custDataLst>
              </p:nvPr>
            </p:nvSpPr>
            <p:spPr/>
            <p:txBody>
              <a:bodyPr/>
              <a:lstStyle/>
              <a:p>
                <a:pPr marL="514350" indent="-514350">
                  <a:buFont typeface="+mj-lt"/>
                  <a:buAutoNum type="arabicPeriod" startAt="2"/>
                </a:pPr>
                <a:r>
                  <a:rPr lang="en-US" dirty="0" smtClean="0"/>
                  <a:t>On card </a:t>
                </a:r>
                <a14:m>
                  <m:oMath xmlns:m="http://schemas.openxmlformats.org/officeDocument/2006/math">
                    <m:r>
                      <a:rPr lang="en-US" b="0" i="1" smtClean="0">
                        <a:latin typeface="Cambria Math"/>
                      </a:rPr>
                      <m:t>𝑖</m:t>
                    </m:r>
                    <m:r>
                      <a:rPr lang="en-US" b="0" i="1" smtClean="0">
                        <a:latin typeface="Cambria Math"/>
                      </a:rPr>
                      <m:t>, </m:t>
                    </m:r>
                  </m:oMath>
                </a14:m>
                <a:r>
                  <a:rPr lang="en-US" dirty="0" smtClean="0"/>
                  <a:t>store </a:t>
                </a:r>
                <a14:m>
                  <m:oMath xmlns:m="http://schemas.openxmlformats.org/officeDocument/2006/math">
                    <m:r>
                      <a:rPr lang="en-US" i="1" dirty="0" smtClean="0">
                        <a:latin typeface="Cambria Math"/>
                      </a:rPr>
                      <m:t>𝑖</m:t>
                    </m:r>
                  </m:oMath>
                </a14:m>
                <a:r>
                  <a:rPr lang="en-US" b="0" i="0" dirty="0" smtClean="0">
                    <a:latin typeface="+mj-lt"/>
                  </a:rPr>
                  <a:t> and </a:t>
                </a:r>
                <a14:m>
                  <m:oMath xmlns:m="http://schemas.openxmlformats.org/officeDocument/2006/math">
                    <m:sSub>
                      <m:sSubPr>
                        <m:ctrlPr>
                          <a:rPr lang="en-US" b="0" i="1" dirty="0" smtClean="0">
                            <a:latin typeface="Cambria Math"/>
                          </a:rPr>
                        </m:ctrlPr>
                      </m:sSubPr>
                      <m:e>
                        <m:r>
                          <a:rPr lang="en-US" b="0" i="1" dirty="0" smtClean="0">
                            <a:latin typeface="Cambria Math"/>
                          </a:rPr>
                          <m:t>𝑘</m:t>
                        </m:r>
                      </m:e>
                      <m:sub>
                        <m:r>
                          <a:rPr lang="en-US" b="0" i="1" dirty="0" smtClean="0">
                            <a:latin typeface="Cambria Math"/>
                          </a:rPr>
                          <m:t>𝑖</m:t>
                        </m:r>
                      </m:sub>
                    </m:sSub>
                  </m:oMath>
                </a14:m>
                <a:r>
                  <a:rPr lang="en-US" dirty="0" smtClean="0"/>
                  <a:t>, where </a:t>
                </a:r>
                <a14:m>
                  <m:oMath xmlns:m="http://schemas.openxmlformats.org/officeDocument/2006/math">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r>
                      <a:rPr lang="en-US" b="0" i="1" smtClean="0">
                        <a:latin typeface="Cambria Math"/>
                      </a:rPr>
                      <m:t>=</m:t>
                    </m:r>
                  </m:oMath>
                </a14:m>
                <a:r>
                  <a:rPr lang="en-US" dirty="0" smtClean="0"/>
                  <a:t> HMAC(</a:t>
                </a:r>
                <a14:m>
                  <m:oMath xmlns:m="http://schemas.openxmlformats.org/officeDocument/2006/math">
                    <m:r>
                      <a:rPr lang="en-US" b="0" i="1" dirty="0" smtClean="0">
                        <a:latin typeface="Cambria Math"/>
                      </a:rPr>
                      <m:t>𝑘</m:t>
                    </m:r>
                    <m:r>
                      <a:rPr lang="en-US" b="0" i="1" dirty="0" smtClean="0">
                        <a:latin typeface="Cambria Math"/>
                      </a:rPr>
                      <m:t>,</m:t>
                    </m:r>
                    <m:r>
                      <a:rPr lang="en-US" b="0" i="1" dirty="0" smtClean="0">
                        <a:latin typeface="Cambria Math"/>
                      </a:rPr>
                      <m:t>𝑖</m:t>
                    </m:r>
                  </m:oMath>
                </a14:m>
                <a:r>
                  <a:rPr lang="en-US" b="0" i="0" dirty="0" smtClean="0">
                    <a:latin typeface="+mj-lt"/>
                  </a:rPr>
                  <a:t>)</a:t>
                </a:r>
                <a14:m>
                  <m:oMath xmlns:m="http://schemas.openxmlformats.org/officeDocument/2006/math">
                    <m:r>
                      <a:rPr lang="en-US" b="0" i="1" dirty="0" smtClean="0">
                        <a:latin typeface="Cambria Math"/>
                      </a:rPr>
                      <m:t>.</m:t>
                    </m:r>
                  </m:oMath>
                </a14:m>
                <a:r>
                  <a:rPr lang="en-US" dirty="0" smtClean="0"/>
                  <a:t> When communicating with a reader, send </a:t>
                </a:r>
                <a14:m>
                  <m:oMath xmlns:m="http://schemas.openxmlformats.org/officeDocument/2006/math">
                    <m:r>
                      <a:rPr lang="en-US" i="1" smtClean="0">
                        <a:latin typeface="Cambria Math"/>
                      </a:rPr>
                      <m:t>𝑖</m:t>
                    </m:r>
                    <m:r>
                      <a:rPr lang="en-US" b="0" i="1" smtClean="0">
                        <a:latin typeface="Cambria Math"/>
                      </a:rPr>
                      <m:t> </m:t>
                    </m:r>
                  </m:oMath>
                </a14:m>
                <a:r>
                  <a:rPr lang="en-US" dirty="0"/>
                  <a:t>from the card to the reader.  The reader can </a:t>
                </a:r>
                <a:r>
                  <a:rPr lang="en-US" dirty="0" smtClean="0"/>
                  <a:t>then derive </a:t>
                </a:r>
                <a14:m>
                  <m:oMath xmlns:m="http://schemas.openxmlformats.org/officeDocument/2006/math">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oMath>
                </a14:m>
                <a:r>
                  <a:rPr lang="en-US" dirty="0" smtClean="0"/>
                  <a:t> from </a:t>
                </a:r>
                <a14:m>
                  <m:oMath xmlns:m="http://schemas.openxmlformats.org/officeDocument/2006/math">
                    <m:r>
                      <a:rPr lang="en-US" b="0" i="1" smtClean="0">
                        <a:latin typeface="Cambria Math"/>
                      </a:rPr>
                      <m:t>𝑘</m:t>
                    </m:r>
                    <m:r>
                      <a:rPr lang="en-US" b="0" i="1" smtClean="0">
                        <a:latin typeface="Cambria Math"/>
                      </a:rPr>
                      <m:t> </m:t>
                    </m:r>
                  </m:oMath>
                </a14:m>
                <a:r>
                  <a:rPr lang="en-US" dirty="0" smtClean="0"/>
                  <a:t>and </a:t>
                </a:r>
                <a14:m>
                  <m:oMath xmlns:m="http://schemas.openxmlformats.org/officeDocument/2006/math">
                    <m:r>
                      <a:rPr lang="en-US" b="0" i="1" smtClean="0">
                        <a:latin typeface="Cambria Math"/>
                      </a:rPr>
                      <m:t>𝑖</m:t>
                    </m:r>
                  </m:oMath>
                </a14:m>
                <a:r>
                  <a:rPr lang="en-US" dirty="0" smtClean="0"/>
                  <a:t>. Then the card &amp; reader can communicate using </a:t>
                </a:r>
                <a14:m>
                  <m:oMath xmlns:m="http://schemas.openxmlformats.org/officeDocument/2006/math">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r>
                      <a:rPr lang="en-US" b="0" i="1" smtClean="0">
                        <a:latin typeface="Cambria Math"/>
                      </a:rPr>
                      <m:t>.</m:t>
                    </m:r>
                  </m:oMath>
                </a14:m>
                <a:endParaRPr lang="en-US" b="0" dirty="0" smtClean="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blipFill rotWithShape="1">
                <a:blip r:embed="rId6"/>
                <a:stretch>
                  <a:fillRect l="-1185" t="-1111" r="-889"/>
                </a:stretch>
              </a:blipFill>
            </p:spPr>
            <p:txBody>
              <a:bodyPr/>
              <a:lstStyle/>
              <a:p>
                <a:r>
                  <a:rPr lang="en-US">
                    <a:noFill/>
                  </a:rPr>
                  <a:t> </a:t>
                </a:r>
              </a:p>
            </p:txBody>
          </p:sp>
        </mc:Fallback>
      </mc:AlternateContent>
      <p:sp>
        <p:nvSpPr>
          <p:cNvPr id="4" name="Date Placeholder 3"/>
          <p:cNvSpPr>
            <a:spLocks noGrp="1"/>
          </p:cNvSpPr>
          <p:nvPr>
            <p:ph type="dt" sz="half" idx="10"/>
            <p:custDataLst>
              <p:tags r:id="rId3"/>
            </p:custDataLst>
          </p:nvPr>
        </p:nvSpPr>
        <p:spPr/>
        <p:txBody>
          <a:bodyPr/>
          <a:lstStyle/>
          <a:p>
            <a:r>
              <a:rPr lang="en-US" smtClean="0"/>
              <a:t>2/17/2011</a:t>
            </a:r>
            <a:endParaRPr lang="en-US" dirty="0"/>
          </a:p>
        </p:txBody>
      </p:sp>
      <p:sp>
        <p:nvSpPr>
          <p:cNvPr id="5" name="Footer Placeholder 4"/>
          <p:cNvSpPr>
            <a:spLocks noGrp="1"/>
          </p:cNvSpPr>
          <p:nvPr>
            <p:ph type="ftr" sz="quarter" idx="11"/>
            <p:custDataLst>
              <p:tags r:id="rId4"/>
            </p:custDataLst>
          </p:nvPr>
        </p:nvSpPr>
        <p:spPr/>
        <p:txBody>
          <a:bodyPr/>
          <a:lstStyle/>
          <a:p>
            <a:r>
              <a:rPr lang="en-US" smtClean="0"/>
              <a:t>Practical Aspects of Modern Cryptography</a:t>
            </a:r>
            <a:endParaRPr lang="en-US" dirty="0"/>
          </a:p>
        </p:txBody>
      </p:sp>
    </p:spTree>
    <p:extLst>
      <p:ext uri="{BB962C8B-B14F-4D97-AF65-F5344CB8AC3E}">
        <p14:creationId xmlns:p14="http://schemas.microsoft.com/office/powerpoint/2010/main" val="181175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Problem 2</a:t>
            </a:r>
            <a:endParaRPr lang="en-US" dirty="0"/>
          </a:p>
        </p:txBody>
      </p:sp>
      <p:sp>
        <p:nvSpPr>
          <p:cNvPr id="4" name="Date Placeholder 3"/>
          <p:cNvSpPr>
            <a:spLocks noGrp="1"/>
          </p:cNvSpPr>
          <p:nvPr>
            <p:ph type="dt" sz="half" idx="10"/>
            <p:custDataLst>
              <p:tags r:id="rId2"/>
            </p:custDataLst>
          </p:nvPr>
        </p:nvSpPr>
        <p:spPr/>
        <p:txBody>
          <a:bodyPr/>
          <a:lstStyle/>
          <a:p>
            <a:r>
              <a:rPr lang="en-US" smtClean="0"/>
              <a:t>2/17/2011</a:t>
            </a:r>
            <a:endParaRPr lang="en-US" dirty="0"/>
          </a:p>
        </p:txBody>
      </p:sp>
      <p:sp>
        <p:nvSpPr>
          <p:cNvPr id="5" name="Footer Placeholder 4"/>
          <p:cNvSpPr>
            <a:spLocks noGrp="1"/>
          </p:cNvSpPr>
          <p:nvPr>
            <p:ph type="ftr" sz="quarter" idx="11"/>
            <p:custDataLst>
              <p:tags r:id="rId3"/>
            </p:custDataLst>
          </p:nvPr>
        </p:nvSpPr>
        <p:spPr/>
        <p:txBody>
          <a:bodyPr/>
          <a:lstStyle/>
          <a:p>
            <a:r>
              <a:rPr lang="en-US" smtClean="0"/>
              <a:t>Practical Aspects of Modern Cryptography</a:t>
            </a:r>
            <a:endParaRPr lang="en-US" dirty="0"/>
          </a:p>
        </p:txBody>
      </p:sp>
      <p:sp>
        <p:nvSpPr>
          <p:cNvPr id="3" name="Content Placeholder 2"/>
          <p:cNvSpPr>
            <a:spLocks noGrp="1"/>
          </p:cNvSpPr>
          <p:nvPr>
            <p:ph idx="1"/>
            <p:custDataLst>
              <p:tags r:id="rId4"/>
            </p:custDataLst>
          </p:nvPr>
        </p:nvSpPr>
        <p:spPr/>
        <p:txBody>
          <a:bodyPr>
            <a:normAutofit fontScale="92500" lnSpcReduction="20000"/>
          </a:bodyPr>
          <a:lstStyle/>
          <a:p>
            <a:pPr lvl="0"/>
            <a:r>
              <a:rPr lang="en-US" dirty="0" smtClean="0"/>
              <a:t>“Fun with CRLs”</a:t>
            </a:r>
          </a:p>
          <a:p>
            <a:pPr lvl="0"/>
            <a:r>
              <a:rPr lang="en-US" dirty="0" smtClean="0"/>
              <a:t>1,000,000 </a:t>
            </a:r>
            <a:r>
              <a:rPr lang="en-US" dirty="0"/>
              <a:t>ORCA </a:t>
            </a:r>
            <a:r>
              <a:rPr lang="en-US" dirty="0" smtClean="0"/>
              <a:t>cards, 1%/month loss rate.  </a:t>
            </a:r>
          </a:p>
          <a:p>
            <a:pPr lvl="0"/>
            <a:r>
              <a:rPr lang="en-US" dirty="0" smtClean="0"/>
              <a:t>Q: How big is the CRL in the steady state if you have to hold 2 years of info?</a:t>
            </a:r>
          </a:p>
          <a:p>
            <a:pPr lvl="1"/>
            <a:r>
              <a:rPr lang="en-US" dirty="0" smtClean="0"/>
              <a:t>Assume </a:t>
            </a:r>
            <a:r>
              <a:rPr lang="en-US" dirty="0"/>
              <a:t>CRL requires 512 bytes of fixed information plus 36 bytes of storage per revocation entry when ASN.1 encoded</a:t>
            </a:r>
            <a:r>
              <a:rPr lang="en-US" dirty="0" smtClean="0"/>
              <a:t>.</a:t>
            </a:r>
          </a:p>
          <a:p>
            <a:endParaRPr lang="en-US" dirty="0" smtClean="0"/>
          </a:p>
          <a:p>
            <a:endParaRPr lang="en-US" dirty="0"/>
          </a:p>
          <a:p>
            <a:r>
              <a:rPr lang="en-US" dirty="0" smtClean="0"/>
              <a:t>1,000,000 cards, 1% month </a:t>
            </a:r>
            <a:r>
              <a:rPr lang="en-US" dirty="0" smtClean="0">
                <a:sym typeface="Wingdings" pitchFamily="2" charset="2"/>
              </a:rPr>
              <a:t> 24% loss over 2 years </a:t>
            </a:r>
          </a:p>
          <a:p>
            <a:pPr marL="0" indent="0">
              <a:buNone/>
            </a:pPr>
            <a:r>
              <a:rPr lang="en-US" dirty="0">
                <a:sym typeface="Wingdings" pitchFamily="2" charset="2"/>
              </a:rPr>
              <a:t>	</a:t>
            </a:r>
            <a:r>
              <a:rPr lang="en-US" dirty="0" smtClean="0">
                <a:sym typeface="Wingdings" pitchFamily="2" charset="2"/>
              </a:rPr>
              <a:t>		</a:t>
            </a:r>
            <a:r>
              <a:rPr lang="en-US" smtClean="0">
                <a:sym typeface="Wingdings" pitchFamily="2" charset="2"/>
              </a:rPr>
              <a:t>	  </a:t>
            </a:r>
            <a:r>
              <a:rPr lang="en-US" dirty="0" smtClean="0">
                <a:sym typeface="Wingdings" pitchFamily="2" charset="2"/>
              </a:rPr>
              <a:t>240,000 entries on the CRL</a:t>
            </a:r>
          </a:p>
          <a:p>
            <a:pPr marL="0" indent="0">
              <a:buNone/>
            </a:pPr>
            <a:endParaRPr lang="en-US" dirty="0">
              <a:sym typeface="Wingdings" pitchFamily="2" charset="2"/>
            </a:endParaRPr>
          </a:p>
          <a:p>
            <a:r>
              <a:rPr lang="en-US" dirty="0" smtClean="0">
                <a:sym typeface="Wingdings" pitchFamily="2" charset="2"/>
              </a:rPr>
              <a:t>CRL size: (240,000 * 36) + 512 bytes = 8,640,512 bytes</a:t>
            </a:r>
          </a:p>
          <a:p>
            <a:pPr marL="0" indent="0">
              <a:buNone/>
            </a:pPr>
            <a:endParaRPr lang="en-US" dirty="0"/>
          </a:p>
        </p:txBody>
      </p:sp>
    </p:spTree>
    <p:extLst>
      <p:ext uri="{BB962C8B-B14F-4D97-AF65-F5344CB8AC3E}">
        <p14:creationId xmlns:p14="http://schemas.microsoft.com/office/powerpoint/2010/main" val="2712653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704088"/>
            <a:ext cx="8229600" cy="819912"/>
          </a:xfrm>
        </p:spPr>
        <p:txBody>
          <a:bodyPr/>
          <a:lstStyle/>
          <a:p>
            <a:r>
              <a:rPr lang="en-US" dirty="0" smtClean="0"/>
              <a:t>Problem 3</a:t>
            </a:r>
            <a:endParaRPr lang="en-US" dirty="0"/>
          </a:p>
        </p:txBody>
      </p:sp>
      <p:sp>
        <p:nvSpPr>
          <p:cNvPr id="4" name="Date Placeholder 3"/>
          <p:cNvSpPr>
            <a:spLocks noGrp="1"/>
          </p:cNvSpPr>
          <p:nvPr>
            <p:ph type="dt" sz="half" idx="10"/>
            <p:custDataLst>
              <p:tags r:id="rId2"/>
            </p:custDataLst>
          </p:nvPr>
        </p:nvSpPr>
        <p:spPr/>
        <p:txBody>
          <a:bodyPr/>
          <a:lstStyle/>
          <a:p>
            <a:r>
              <a:rPr lang="en-US" smtClean="0"/>
              <a:t>2/17/2011</a:t>
            </a:r>
            <a:endParaRPr lang="en-US" dirty="0"/>
          </a:p>
        </p:txBody>
      </p:sp>
      <p:sp>
        <p:nvSpPr>
          <p:cNvPr id="5" name="Footer Placeholder 4"/>
          <p:cNvSpPr>
            <a:spLocks noGrp="1"/>
          </p:cNvSpPr>
          <p:nvPr>
            <p:ph type="ftr" sz="quarter" idx="11"/>
            <p:custDataLst>
              <p:tags r:id="rId3"/>
            </p:custDataLst>
          </p:nvPr>
        </p:nvSpPr>
        <p:spPr/>
        <p:txBody>
          <a:bodyPr/>
          <a:lstStyle/>
          <a:p>
            <a:r>
              <a:rPr lang="en-US" smtClean="0"/>
              <a:t>Practical Aspects of Modern Cryptography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custDataLst>
                  <p:tags r:id="rId4"/>
                </p:custDataLst>
              </p:nvPr>
            </p:nvSpPr>
            <p:spPr>
              <a:xfrm>
                <a:off x="457200" y="1600200"/>
                <a:ext cx="8229600" cy="4724400"/>
              </a:xfrm>
            </p:spPr>
            <p:txBody>
              <a:bodyPr>
                <a:normAutofit fontScale="92500"/>
              </a:bodyPr>
              <a:lstStyle/>
              <a:p>
                <a:pPr lvl="0"/>
                <a:r>
                  <a:rPr lang="en-US" sz="2800" dirty="0" smtClean="0"/>
                  <a:t>“Fun with CRLs, Part II”</a:t>
                </a:r>
              </a:p>
              <a:p>
                <a:pPr lvl="0"/>
                <a:r>
                  <a:rPr lang="en-US" sz="2800" dirty="0" smtClean="0"/>
                  <a:t>Design </a:t>
                </a:r>
                <a:r>
                  <a:rPr lang="en-US" sz="2800" dirty="0"/>
                  <a:t>an alternative data structure for holding CRL information on each reader that has the following properties, where </a:t>
                </a:r>
                <a14:m>
                  <m:oMath xmlns:m="http://schemas.openxmlformats.org/officeDocument/2006/math">
                    <m:r>
                      <a:rPr lang="en-US" sz="2800" i="1">
                        <a:latin typeface="Cambria Math"/>
                      </a:rPr>
                      <m:t>𝑚</m:t>
                    </m:r>
                  </m:oMath>
                </a14:m>
                <a:r>
                  <a:rPr lang="en-US" sz="2800" dirty="0"/>
                  <a:t> is the total number of revoked cards in the data structure and </a:t>
                </a:r>
                <a14:m>
                  <m:oMath xmlns:m="http://schemas.openxmlformats.org/officeDocument/2006/math">
                    <m:r>
                      <a:rPr lang="en-US" sz="2800" i="1">
                        <a:latin typeface="Cambria Math"/>
                      </a:rPr>
                      <m:t>𝑛</m:t>
                    </m:r>
                  </m:oMath>
                </a14:m>
                <a:r>
                  <a:rPr lang="en-US" sz="2800" dirty="0"/>
                  <a:t> is the number of additions and deletions made to the data structure in a single day:</a:t>
                </a:r>
                <a:endParaRPr lang="en-US" sz="2400" dirty="0"/>
              </a:p>
              <a:p>
                <a:pPr lvl="1"/>
                <a:r>
                  <a:rPr lang="en-US" dirty="0"/>
                  <a:t>Each day’s incremental updates involve only </a:t>
                </a:r>
                <a14:m>
                  <m:oMath xmlns:m="http://schemas.openxmlformats.org/officeDocument/2006/math">
                    <m:r>
                      <a:rPr lang="en-US" i="1">
                        <a:latin typeface="Cambria Math"/>
                      </a:rPr>
                      <m:t>𝑂</m:t>
                    </m:r>
                    <m:r>
                      <a:rPr lang="en-US" i="1">
                        <a:latin typeface="Cambria Math"/>
                      </a:rPr>
                      <m:t>(</m:t>
                    </m:r>
                    <m:r>
                      <a:rPr lang="en-US" i="1">
                        <a:latin typeface="Cambria Math"/>
                      </a:rPr>
                      <m:t>𝑛</m:t>
                    </m:r>
                    <m:r>
                      <a:rPr lang="en-US" i="1">
                        <a:latin typeface="Cambria Math"/>
                      </a:rPr>
                      <m:t> </m:t>
                    </m:r>
                    <m:func>
                      <m:funcPr>
                        <m:ctrlPr>
                          <a:rPr lang="en-US" i="1">
                            <a:latin typeface="Cambria Math"/>
                          </a:rPr>
                        </m:ctrlPr>
                      </m:funcPr>
                      <m:fName>
                        <m:r>
                          <m:rPr>
                            <m:sty m:val="p"/>
                          </m:rPr>
                          <a:rPr lang="en-US">
                            <a:latin typeface="Cambria Math"/>
                          </a:rPr>
                          <m:t>log</m:t>
                        </m:r>
                      </m:fName>
                      <m:e>
                        <m:r>
                          <a:rPr lang="en-US" i="1">
                            <a:latin typeface="Cambria Math"/>
                          </a:rPr>
                          <m:t>𝑚</m:t>
                        </m:r>
                      </m:e>
                    </m:func>
                    <m:r>
                      <a:rPr lang="en-US" i="1">
                        <a:latin typeface="Cambria Math"/>
                      </a:rPr>
                      <m:t>)</m:t>
                    </m:r>
                  </m:oMath>
                </a14:m>
                <a:r>
                  <a:rPr lang="en-US" dirty="0"/>
                  <a:t> modifications to the data structure.</a:t>
                </a:r>
                <a:endParaRPr lang="en-US" sz="2000" dirty="0"/>
              </a:p>
              <a:p>
                <a:pPr lvl="1"/>
                <a:r>
                  <a:rPr lang="en-US" dirty="0"/>
                  <a:t>Searching the “CRL” for an entry takes </a:t>
                </a:r>
                <a14:m>
                  <m:oMath xmlns:m="http://schemas.openxmlformats.org/officeDocument/2006/math">
                    <m:r>
                      <a:rPr lang="en-US" i="1">
                        <a:latin typeface="Cambria Math"/>
                      </a:rPr>
                      <m:t>𝑂</m:t>
                    </m:r>
                    <m:r>
                      <a:rPr lang="en-US" i="1">
                        <a:latin typeface="Cambria Math"/>
                      </a:rPr>
                      <m:t>(</m:t>
                    </m:r>
                    <m:func>
                      <m:funcPr>
                        <m:ctrlPr>
                          <a:rPr lang="en-US" i="1">
                            <a:latin typeface="Cambria Math"/>
                          </a:rPr>
                        </m:ctrlPr>
                      </m:funcPr>
                      <m:fName>
                        <m:r>
                          <m:rPr>
                            <m:sty m:val="p"/>
                          </m:rPr>
                          <a:rPr lang="en-US">
                            <a:latin typeface="Cambria Math"/>
                          </a:rPr>
                          <m:t>log</m:t>
                        </m:r>
                      </m:fName>
                      <m:e>
                        <m:r>
                          <a:rPr lang="en-US" i="1">
                            <a:latin typeface="Cambria Math"/>
                          </a:rPr>
                          <m:t>𝑚</m:t>
                        </m:r>
                        <m:r>
                          <a:rPr lang="en-US" i="1">
                            <a:latin typeface="Cambria Math"/>
                          </a:rPr>
                          <m:t>)</m:t>
                        </m:r>
                      </m:e>
                    </m:func>
                  </m:oMath>
                </a14:m>
                <a:r>
                  <a:rPr lang="en-US" dirty="0"/>
                  <a:t> time.</a:t>
                </a:r>
                <a:endParaRPr lang="en-US" sz="2000" dirty="0"/>
              </a:p>
              <a:p>
                <a:r>
                  <a:rPr lang="en-US" sz="2800" dirty="0"/>
                  <a:t>Like a “regular” CRL, the data structure is always integrity-protected with a digital signature from the CA.</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724400"/>
              </a:xfrm>
              <a:blipFill rotWithShape="1">
                <a:blip r:embed="rId6"/>
                <a:stretch>
                  <a:fillRect l="-889" t="-1032" r="-2222"/>
                </a:stretch>
              </a:blipFill>
            </p:spPr>
            <p:txBody>
              <a:bodyPr/>
              <a:lstStyle/>
              <a:p>
                <a:r>
                  <a:rPr lang="en-US">
                    <a:noFill/>
                  </a:rPr>
                  <a:t> </a:t>
                </a:r>
              </a:p>
            </p:txBody>
          </p:sp>
        </mc:Fallback>
      </mc:AlternateContent>
    </p:spTree>
    <p:extLst>
      <p:ext uri="{BB962C8B-B14F-4D97-AF65-F5344CB8AC3E}">
        <p14:creationId xmlns:p14="http://schemas.microsoft.com/office/powerpoint/2010/main" val="2712653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Problem 3</a:t>
            </a:r>
            <a:endParaRPr lang="en-US" dirty="0"/>
          </a:p>
        </p:txBody>
      </p:sp>
      <p:sp>
        <p:nvSpPr>
          <p:cNvPr id="3" name="Content Placeholder 2"/>
          <p:cNvSpPr>
            <a:spLocks noGrp="1"/>
          </p:cNvSpPr>
          <p:nvPr>
            <p:ph idx="1"/>
            <p:custDataLst>
              <p:tags r:id="rId2"/>
            </p:custDataLst>
          </p:nvPr>
        </p:nvSpPr>
        <p:spPr/>
        <p:txBody>
          <a:bodyPr>
            <a:normAutofit fontScale="92500"/>
          </a:bodyPr>
          <a:lstStyle/>
          <a:p>
            <a:pPr lvl="0"/>
            <a:r>
              <a:rPr lang="en-US" dirty="0" smtClean="0"/>
              <a:t>Solution: “Certificate Revocation Trees”*</a:t>
            </a:r>
          </a:p>
          <a:p>
            <a:r>
              <a:rPr lang="en-US" dirty="0" smtClean="0"/>
              <a:t>Basic idea: Create a tree data structure where the leaves of the tree hold (in sorted order) the serial numbers of revoked certs.</a:t>
            </a:r>
          </a:p>
          <a:p>
            <a:pPr lvl="1"/>
            <a:r>
              <a:rPr lang="en-US" dirty="0" smtClean="0"/>
              <a:t>Intermediate parent nodes are formed by hashing the contents of the node’s children.</a:t>
            </a:r>
          </a:p>
          <a:p>
            <a:pPr lvl="1"/>
            <a:r>
              <a:rPr lang="en-US" dirty="0" smtClean="0"/>
              <a:t>Digitally sign the root node using the CA’s private key and distribute that signature as part of the root node.</a:t>
            </a:r>
          </a:p>
          <a:p>
            <a:pPr lvl="1"/>
            <a:endParaRPr lang="en-US" dirty="0" smtClean="0"/>
          </a:p>
          <a:p>
            <a:endParaRPr lang="en-US" dirty="0" smtClean="0"/>
          </a:p>
          <a:p>
            <a:pPr marL="0" indent="0">
              <a:buNone/>
            </a:pPr>
            <a:r>
              <a:rPr lang="en-US" dirty="0" smtClean="0"/>
              <a:t>*Kocher, “On Certificate Revocation and Validation,” Proceedings of Financial Cryptography ‘98, LCS 1465, pp. 127-177.</a:t>
            </a:r>
          </a:p>
          <a:p>
            <a:pPr lvl="1"/>
            <a:endParaRPr lang="en-US" dirty="0"/>
          </a:p>
        </p:txBody>
      </p:sp>
      <p:sp>
        <p:nvSpPr>
          <p:cNvPr id="4" name="Date Placeholder 3"/>
          <p:cNvSpPr>
            <a:spLocks noGrp="1"/>
          </p:cNvSpPr>
          <p:nvPr>
            <p:ph type="dt" sz="half" idx="10"/>
            <p:custDataLst>
              <p:tags r:id="rId3"/>
            </p:custDataLst>
          </p:nvPr>
        </p:nvSpPr>
        <p:spPr/>
        <p:txBody>
          <a:bodyPr/>
          <a:lstStyle/>
          <a:p>
            <a:r>
              <a:rPr lang="en-US" smtClean="0"/>
              <a:t>2/17/2011</a:t>
            </a:r>
            <a:endParaRPr lang="en-US" dirty="0"/>
          </a:p>
        </p:txBody>
      </p:sp>
      <p:sp>
        <p:nvSpPr>
          <p:cNvPr id="5" name="Footer Placeholder 4"/>
          <p:cNvSpPr>
            <a:spLocks noGrp="1"/>
          </p:cNvSpPr>
          <p:nvPr>
            <p:ph type="ftr" sz="quarter" idx="11"/>
            <p:custDataLst>
              <p:tags r:id="rId4"/>
            </p:custDataLst>
          </p:nvPr>
        </p:nvSpPr>
        <p:spPr/>
        <p:txBody>
          <a:bodyPr/>
          <a:lstStyle/>
          <a:p>
            <a:r>
              <a:rPr lang="en-US" smtClean="0"/>
              <a:t>Practical Aspects of Modern Cryptography</a:t>
            </a:r>
            <a:endParaRPr lang="en-US" dirty="0"/>
          </a:p>
        </p:txBody>
      </p:sp>
    </p:spTree>
    <p:extLst>
      <p:ext uri="{BB962C8B-B14F-4D97-AF65-F5344CB8AC3E}">
        <p14:creationId xmlns:p14="http://schemas.microsoft.com/office/powerpoint/2010/main" val="2501786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Problem 3</a:t>
            </a:r>
            <a:endParaRPr lang="en-US" dirty="0"/>
          </a:p>
        </p:txBody>
      </p:sp>
      <p:graphicFrame>
        <p:nvGraphicFramePr>
          <p:cNvPr id="6" name="Content Placeholder 5"/>
          <p:cNvGraphicFramePr>
            <a:graphicFrameLocks noGrp="1"/>
          </p:cNvGraphicFramePr>
          <p:nvPr>
            <p:ph idx="1"/>
            <p:custDataLst>
              <p:tags r:id="rId2"/>
            </p:custDataLst>
            <p:extLst>
              <p:ext uri="{D42A27DB-BD31-4B8C-83A1-F6EECF244321}">
                <p14:modId xmlns:p14="http://schemas.microsoft.com/office/powerpoint/2010/main" val="1279848767"/>
              </p:ext>
            </p:extLst>
          </p:nvPr>
        </p:nvGraphicFramePr>
        <p:xfrm>
          <a:off x="457200" y="1935163"/>
          <a:ext cx="8305800" cy="438943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4" name="Date Placeholder 3"/>
          <p:cNvSpPr>
            <a:spLocks noGrp="1"/>
          </p:cNvSpPr>
          <p:nvPr>
            <p:ph type="dt" sz="half" idx="10"/>
            <p:custDataLst>
              <p:tags r:id="rId3"/>
            </p:custDataLst>
          </p:nvPr>
        </p:nvSpPr>
        <p:spPr/>
        <p:txBody>
          <a:bodyPr/>
          <a:lstStyle/>
          <a:p>
            <a:r>
              <a:rPr lang="en-US" smtClean="0"/>
              <a:t>2/17/2011</a:t>
            </a:r>
            <a:endParaRPr lang="en-US" dirty="0"/>
          </a:p>
        </p:txBody>
      </p:sp>
      <p:sp>
        <p:nvSpPr>
          <p:cNvPr id="5" name="Footer Placeholder 4"/>
          <p:cNvSpPr>
            <a:spLocks noGrp="1"/>
          </p:cNvSpPr>
          <p:nvPr>
            <p:ph type="ftr" sz="quarter" idx="11"/>
            <p:custDataLst>
              <p:tags r:id="rId4"/>
            </p:custDataLst>
          </p:nvPr>
        </p:nvSpPr>
        <p:spPr/>
        <p:txBody>
          <a:bodyPr/>
          <a:lstStyle/>
          <a:p>
            <a:r>
              <a:rPr lang="en-US" smtClean="0"/>
              <a:t>Practical Aspects of Modern Cryptography</a:t>
            </a:r>
            <a:endParaRPr lang="en-US" dirty="0"/>
          </a:p>
        </p:txBody>
      </p:sp>
    </p:spTree>
    <p:extLst>
      <p:ext uri="{BB962C8B-B14F-4D97-AF65-F5344CB8AC3E}">
        <p14:creationId xmlns:p14="http://schemas.microsoft.com/office/powerpoint/2010/main" val="3059222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Problem 3</a:t>
            </a:r>
            <a:endParaRPr lang="en-US" dirty="0"/>
          </a:p>
        </p:txBody>
      </p:sp>
      <p:sp>
        <p:nvSpPr>
          <p:cNvPr id="3" name="Content Placeholder 2"/>
          <p:cNvSpPr>
            <a:spLocks noGrp="1"/>
          </p:cNvSpPr>
          <p:nvPr>
            <p:ph idx="1"/>
            <p:custDataLst>
              <p:tags r:id="rId2"/>
            </p:custDataLst>
          </p:nvPr>
        </p:nvSpPr>
        <p:spPr/>
        <p:txBody>
          <a:bodyPr>
            <a:normAutofit/>
          </a:bodyPr>
          <a:lstStyle/>
          <a:p>
            <a:pPr lvl="0"/>
            <a:r>
              <a:rPr lang="en-US" dirty="0" smtClean="0"/>
              <a:t>Updates:</a:t>
            </a:r>
          </a:p>
          <a:p>
            <a:pPr lvl="1"/>
            <a:r>
              <a:rPr lang="en-US" dirty="0" smtClean="0"/>
              <a:t>Just need to update leaf nodes that change on each incremental update and the intermediate nodes between each changed leaf and the root.</a:t>
            </a:r>
          </a:p>
          <a:p>
            <a:pPr lvl="1"/>
            <a:r>
              <a:rPr lang="en-US" dirty="0" smtClean="0"/>
              <a:t>Also need to send a new signature on the root each time (because any change will change the root).</a:t>
            </a:r>
          </a:p>
          <a:p>
            <a:pPr lvl="1"/>
            <a:endParaRPr lang="en-US" dirty="0" smtClean="0"/>
          </a:p>
          <a:p>
            <a:pPr lvl="1"/>
            <a:endParaRPr lang="en-US" dirty="0"/>
          </a:p>
        </p:txBody>
      </p:sp>
      <p:sp>
        <p:nvSpPr>
          <p:cNvPr id="4" name="Date Placeholder 3"/>
          <p:cNvSpPr>
            <a:spLocks noGrp="1"/>
          </p:cNvSpPr>
          <p:nvPr>
            <p:ph type="dt" sz="half" idx="10"/>
            <p:custDataLst>
              <p:tags r:id="rId3"/>
            </p:custDataLst>
          </p:nvPr>
        </p:nvSpPr>
        <p:spPr/>
        <p:txBody>
          <a:bodyPr/>
          <a:lstStyle/>
          <a:p>
            <a:r>
              <a:rPr lang="en-US" smtClean="0"/>
              <a:t>2/17/2011</a:t>
            </a:r>
            <a:endParaRPr lang="en-US" dirty="0"/>
          </a:p>
        </p:txBody>
      </p:sp>
      <p:sp>
        <p:nvSpPr>
          <p:cNvPr id="5" name="Footer Placeholder 4"/>
          <p:cNvSpPr>
            <a:spLocks noGrp="1"/>
          </p:cNvSpPr>
          <p:nvPr>
            <p:ph type="ftr" sz="quarter" idx="11"/>
            <p:custDataLst>
              <p:tags r:id="rId4"/>
            </p:custDataLst>
          </p:nvPr>
        </p:nvSpPr>
        <p:spPr/>
        <p:txBody>
          <a:bodyPr/>
          <a:lstStyle/>
          <a:p>
            <a:r>
              <a:rPr lang="en-US" smtClean="0"/>
              <a:t>Practical Aspects of Modern Cryptography</a:t>
            </a:r>
            <a:endParaRPr lang="en-US" dirty="0"/>
          </a:p>
        </p:txBody>
      </p:sp>
    </p:spTree>
    <p:extLst>
      <p:ext uri="{BB962C8B-B14F-4D97-AF65-F5344CB8AC3E}">
        <p14:creationId xmlns:p14="http://schemas.microsoft.com/office/powerpoint/2010/main" val="41704320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 name="WEBEXPORTGUID" val="a07bf76d-af63-466f-bf59-61f41574586f"/>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2908</TotalTime>
  <Words>878</Words>
  <Application>Microsoft Office PowerPoint</Application>
  <PresentationFormat>On-screen Show (4:3)</PresentationFormat>
  <Paragraphs>83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Assignment #5 – Solutions</vt:lpstr>
      <vt:lpstr>Problem 1</vt:lpstr>
      <vt:lpstr>Problem 1</vt:lpstr>
      <vt:lpstr>Problem 1</vt:lpstr>
      <vt:lpstr>Problem 2</vt:lpstr>
      <vt:lpstr>Problem 3</vt:lpstr>
      <vt:lpstr>Problem 3</vt:lpstr>
      <vt:lpstr>Problem 3</vt:lpstr>
      <vt:lpstr>Problem 3</vt:lpstr>
      <vt:lpstr>Problem 4</vt:lpstr>
      <vt:lpstr>Problem 4 (cont.)</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#2 Solutions</dc:title>
  <dc:creator>Josh Benaloh</dc:creator>
  <cp:lastModifiedBy>Fred Videon</cp:lastModifiedBy>
  <cp:revision>63</cp:revision>
  <dcterms:created xsi:type="dcterms:W3CDTF">2011-01-18T06:31:03Z</dcterms:created>
  <dcterms:modified xsi:type="dcterms:W3CDTF">2011-02-18T00:39:39Z</dcterms:modified>
</cp:coreProperties>
</file>