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77" r:id="rId3"/>
    <p:sldId id="302" r:id="rId4"/>
    <p:sldId id="303" r:id="rId5"/>
    <p:sldId id="304" r:id="rId6"/>
    <p:sldId id="272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73" r:id="rId16"/>
    <p:sldId id="297" r:id="rId17"/>
    <p:sldId id="298" r:id="rId18"/>
    <p:sldId id="275" r:id="rId19"/>
    <p:sldId id="299" r:id="rId20"/>
    <p:sldId id="300" r:id="rId21"/>
    <p:sldId id="288" r:id="rId22"/>
    <p:sldId id="301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A5B64-9E65-411D-A520-8655734A1745}" type="datetimeFigureOut">
              <a:rPr lang="en-US" smtClean="0"/>
              <a:t>2/3/2011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2A36E-54C8-4E3F-8FB2-4A6F5F750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34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2/3/2011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D8A-8352-4408-81FA-E95F23082AE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D8A-8352-4408-81FA-E95F23082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D8A-8352-4408-81FA-E95F23082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2/3/2011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D8A-8352-4408-81FA-E95F23082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D8A-8352-4408-81FA-E95F23082AE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2/3/2011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Practical Aspects of Modern Cryptography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D8A-8352-4408-81FA-E95F23082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2/3/2011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D8A-8352-4408-81FA-E95F23082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2/3/2011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D8A-8352-4408-81FA-E95F23082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2/3/2011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D8A-8352-4408-81FA-E95F23082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D8A-8352-4408-81FA-E95F23082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0E3D8A-8352-4408-81FA-E95F23082AE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2/3/2011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0E3D8A-8352-4408-81FA-E95F23082AE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Assignment #4 –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4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74320" lvl="1" indent="-274320">
                  <a:buClr>
                    <a:schemeClr val="accent3"/>
                  </a:buClr>
                  <a:buSzPct val="95000"/>
                </a:pPr>
                <a:r>
                  <a:rPr lang="en-US" dirty="0" smtClean="0"/>
                  <a:t>Moving from AES-128 to AES-256, RSA-1024 to RSA-2048</a:t>
                </a:r>
              </a:p>
              <a:p>
                <a:pPr marL="274320" lvl="1" indent="-274320">
                  <a:buClr>
                    <a:schemeClr val="accent3"/>
                  </a:buClr>
                  <a:buSzPct val="95000"/>
                </a:pPr>
                <a:r>
                  <a:rPr lang="en-US" dirty="0" smtClean="0"/>
                  <a:t>AES-256 decryptions per RSA-2048 decryption</a:t>
                </a:r>
              </a:p>
              <a:p>
                <a:pPr marL="274320" lvl="1" indent="-274320">
                  <a:buClr>
                    <a:schemeClr val="accent3"/>
                  </a:buClr>
                  <a:buSzPct val="95000"/>
                </a:pPr>
                <a:r>
                  <a:rPr lang="en-US" dirty="0" smtClean="0"/>
                  <a:t>One RSA-2048 decryption: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11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endParaRPr lang="en-US" b="0" dirty="0" smtClean="0"/>
              </a:p>
              <a:p>
                <a:pPr marL="274320" lvl="1" indent="-274320">
                  <a:buClr>
                    <a:schemeClr val="accent3"/>
                  </a:buClr>
                  <a:buSzPct val="95000"/>
                </a:pPr>
                <a:r>
                  <a:rPr lang="en-US" dirty="0" smtClean="0"/>
                  <a:t>One AES-256 decryption: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1.4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b="0" dirty="0" smtClean="0"/>
              </a:p>
              <a:p>
                <a:pPr marL="274320" lvl="1" indent="-274320">
                  <a:buClr>
                    <a:schemeClr val="accent3"/>
                  </a:buClr>
                  <a:buSzPct val="95000"/>
                </a:pPr>
                <a:endParaRPr lang="en-US" dirty="0" smtClean="0"/>
              </a:p>
              <a:p>
                <a:pPr marL="0" lvl="1" indent="0" algn="ctr">
                  <a:buClr>
                    <a:schemeClr val="accent3"/>
                  </a:buClr>
                  <a:buSzPct val="9500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33</m:t>
                        </m:r>
                      </m:sup>
                    </m:sSup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1.4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eqArr>
                      </m:den>
                    </m:f>
                    <m:r>
                      <a:rPr lang="en-US" i="1">
                        <a:latin typeface="Cambria Math"/>
                      </a:rPr>
                      <m:t> = </m:t>
                    </m:r>
                  </m:oMath>
                </a14:m>
                <a:r>
                  <a:rPr lang="en-US" dirty="0" smtClean="0"/>
                  <a:t>6135667565.7142857…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274320" lvl="1" indent="-274320">
                  <a:buClr>
                    <a:schemeClr val="accent3"/>
                  </a:buClr>
                  <a:buSzPct val="95000"/>
                </a:pPr>
                <a:endParaRPr lang="en-US" dirty="0" smtClean="0"/>
              </a:p>
              <a:p>
                <a:pPr marL="0" lvl="1" indent="0" algn="ctr">
                  <a:buClr>
                    <a:schemeClr val="accent3"/>
                  </a:buClr>
                  <a:buSzPct val="95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89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Autofit/>
          </a:bodyPr>
          <a:lstStyle/>
          <a:p>
            <a:r>
              <a:rPr lang="en-US" sz="4400" dirty="0" smtClean="0"/>
              <a:t>Problem 2e (for AES-128/RSA-1024)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953000"/>
              </a:xfrm>
            </p:spPr>
            <p:txBody>
              <a:bodyPr>
                <a:normAutofit fontScale="92500" lnSpcReduction="10000"/>
              </a:bodyPr>
              <a:lstStyle/>
              <a:p>
                <a:pPr marL="274320" lvl="1" indent="-274320">
                  <a:buClr>
                    <a:schemeClr val="accent3"/>
                  </a:buClr>
                  <a:buSzPct val="950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dirty="0" smtClean="0"/>
                  <a:t>AES-128 encryptions = 1 RSA-1024 decryption.</a:t>
                </a:r>
              </a:p>
              <a:p>
                <a:pPr marL="274320" lvl="1" indent="-274320">
                  <a:buClr>
                    <a:schemeClr val="accent3"/>
                  </a:buClr>
                  <a:buSzPct val="95000"/>
                </a:pPr>
                <a:r>
                  <a:rPr lang="en-US" dirty="0" smtClean="0"/>
                  <a:t>Using AES-128 and RSA-1024, sending 16MB of data requires:</a:t>
                </a:r>
              </a:p>
              <a:p>
                <a:pPr marL="548640" lvl="2" indent="-274320">
                  <a:buClr>
                    <a:schemeClr val="accent3"/>
                  </a:buClr>
                  <a:buSzPct val="95000"/>
                </a:pPr>
                <a:r>
                  <a:rPr lang="en-US" dirty="0" smtClean="0"/>
                  <a:t>1 RSA </a:t>
                </a:r>
                <a:r>
                  <a:rPr lang="en-US" dirty="0" err="1" smtClean="0"/>
                  <a:t>keygen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1024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40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548640" lvl="2" indent="-274320">
                  <a:buClr>
                    <a:schemeClr val="accent3"/>
                  </a:buClr>
                  <a:buSzPct val="95000"/>
                </a:pPr>
                <a:r>
                  <a:rPr lang="en-US" dirty="0" smtClean="0"/>
                  <a:t>2 RSA encryptions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2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1024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=2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20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21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548640" lvl="2" indent="-274320">
                  <a:buClr>
                    <a:schemeClr val="accent3"/>
                  </a:buClr>
                  <a:buSzPct val="95000"/>
                </a:pPr>
                <a:r>
                  <a:rPr lang="en-US" dirty="0" smtClean="0"/>
                  <a:t>2 RSA decryptions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1024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=2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30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31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548640" lvl="2" indent="-274320">
                  <a:buClr>
                    <a:schemeClr val="accent3"/>
                  </a:buClr>
                  <a:buSzPct val="95000"/>
                </a:pPr>
                <a:r>
                  <a:rPr lang="en-US" dirty="0" smtClean="0"/>
                  <a:t>Total time on RSA operations: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19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marL="274320" lvl="1" indent="-274320">
                  <a:buClr>
                    <a:schemeClr val="accent3"/>
                  </a:buClr>
                  <a:buSzPct val="95000"/>
                </a:pPr>
                <a:r>
                  <a:rPr lang="en-US" dirty="0" smtClean="0"/>
                  <a:t>16MB of data = 1M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2^20)</m:t>
                    </m:r>
                  </m:oMath>
                </a14:m>
                <a:r>
                  <a:rPr lang="en-US" dirty="0" smtClean="0"/>
                  <a:t> data blocks</a:t>
                </a:r>
              </a:p>
              <a:p>
                <a:pPr marL="548640" lvl="2" indent="-274320">
                  <a:buClr>
                    <a:schemeClr val="accent3"/>
                  </a:buClr>
                  <a:buSzPct val="95000"/>
                </a:pPr>
                <a:r>
                  <a:rPr lang="en-US" dirty="0" smtClean="0"/>
                  <a:t>Need two* AES operations per block (1 encrypt, 1 decrypt)</a:t>
                </a:r>
              </a:p>
              <a:p>
                <a:pPr marL="548640" lvl="2" indent="-274320">
                  <a:buClr>
                    <a:schemeClr val="accent3"/>
                  </a:buClr>
                  <a:buSzPct val="95000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dirty="0" smtClean="0"/>
                  <a:t>AES operations 	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2∗</m:t>
                    </m:r>
                  </m:oMath>
                </a14:m>
                <a:r>
                  <a:rPr lang="en-US" dirty="0" smtClean="0"/>
                  <a:t> (one RSA decryption)</a:t>
                </a:r>
              </a:p>
              <a:p>
                <a:pPr marL="274320" lvl="2" indent="0">
                  <a:buClr>
                    <a:schemeClr val="accent3"/>
                  </a:buClr>
                  <a:buSzPct val="9500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2∗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30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= 2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31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pPr marL="342900" lvl="1" indent="-342900">
                  <a:buClr>
                    <a:schemeClr val="accent3"/>
                  </a:buClr>
                  <a:buSzPct val="95000"/>
                </a:pPr>
                <a:r>
                  <a:rPr lang="en-US" dirty="0" smtClean="0"/>
                  <a:t>*NOTE: Some students may have interpreted “If you </a:t>
                </a:r>
                <a:r>
                  <a:rPr lang="en-US" u="sng" dirty="0" smtClean="0"/>
                  <a:t>send</a:t>
                </a:r>
                <a:r>
                  <a:rPr lang="en-US" dirty="0" smtClean="0"/>
                  <a:t> 16MB…” as meaning “only count 1 AES encryption/block.”  We had intended for both the AES encrypt and decrypt to count, but we will accept answers that only count 1 AES encryption/block so long as they are internally consistent.  </a:t>
                </a:r>
                <a:endParaRPr lang="en-US" dirty="0"/>
              </a:p>
              <a:p>
                <a:pPr marL="0" lvl="1" indent="0">
                  <a:buClr>
                    <a:schemeClr val="accent3"/>
                  </a:buClr>
                  <a:buSzPct val="95000"/>
                  <a:buNone/>
                </a:pPr>
                <a:endParaRPr lang="en-US" dirty="0" smtClean="0"/>
              </a:p>
              <a:p>
                <a:pPr marL="0" lvl="1" indent="0" algn="ctr">
                  <a:buClr>
                    <a:schemeClr val="accent3"/>
                  </a:buClr>
                  <a:buSzPct val="95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953000"/>
              </a:xfrm>
              <a:blipFill rotWithShape="1">
                <a:blip r:embed="rId2"/>
                <a:stretch>
                  <a:fillRect l="-593" t="-1353" r="-296" b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213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 2e (AES-128/RSA-1024)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953000"/>
              </a:xfrm>
            </p:spPr>
            <p:txBody>
              <a:bodyPr/>
              <a:lstStyle/>
              <a:p>
                <a:pPr marL="274320" lvl="1" indent="-274320">
                  <a:buClr>
                    <a:schemeClr val="accent3"/>
                  </a:buClr>
                  <a:buSzPct val="95000"/>
                </a:pPr>
                <a:r>
                  <a:rPr lang="en-US" dirty="0" smtClean="0"/>
                  <a:t>Total time on RSA operations: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19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marL="274320" lvl="1" indent="-274320">
                  <a:buClr>
                    <a:schemeClr val="accent3"/>
                  </a:buClr>
                  <a:buSzPct val="95000"/>
                </a:pPr>
                <a:r>
                  <a:rPr lang="en-US" dirty="0" smtClean="0"/>
                  <a:t>Total time for AES operations: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31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pPr marL="274320" lvl="1" indent="-274320">
                  <a:buClr>
                    <a:schemeClr val="accent3"/>
                  </a:buClr>
                  <a:buSzPct val="95000"/>
                </a:pPr>
                <a:r>
                  <a:rPr lang="en-US" dirty="0" smtClean="0"/>
                  <a:t>Total time for all operations: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19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31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pPr marL="0" lvl="1" indent="0">
                  <a:buClr>
                    <a:schemeClr val="accent3"/>
                  </a:buClr>
                  <a:buSzPct val="9500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19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endParaRPr lang="en-US" dirty="0" smtClean="0"/>
              </a:p>
              <a:p>
                <a:pPr marL="342900" lvl="1" indent="-342900">
                  <a:buClr>
                    <a:schemeClr val="accent3"/>
                  </a:buClr>
                  <a:buSzPct val="95000"/>
                </a:pPr>
                <a:r>
                  <a:rPr lang="en-US" dirty="0" smtClean="0"/>
                  <a:t>Fraction of overall time spent in RSA:</a:t>
                </a:r>
              </a:p>
              <a:p>
                <a:pPr marL="0" lvl="1" indent="0" algn="ctr">
                  <a:buClr>
                    <a:schemeClr val="accent3"/>
                  </a:buClr>
                  <a:buSzPct val="9500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21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19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21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11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19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19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19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marL="274320" lvl="1" indent="-274320">
                  <a:buClr>
                    <a:schemeClr val="accent3"/>
                  </a:buClr>
                  <a:buSzPct val="95000"/>
                </a:pPr>
                <a:endParaRPr lang="en-US" dirty="0" smtClean="0"/>
              </a:p>
              <a:p>
                <a:pPr marL="0" lvl="1" indent="0" algn="ctr">
                  <a:buClr>
                    <a:schemeClr val="accent3"/>
                  </a:buClr>
                  <a:buSzPct val="95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953000"/>
              </a:xfrm>
              <a:blipFill rotWithShape="1">
                <a:blip r:embed="rId2"/>
                <a:stretch>
                  <a:fillRect l="-741" t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09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Autofit/>
          </a:bodyPr>
          <a:lstStyle/>
          <a:p>
            <a:r>
              <a:rPr lang="en-US" sz="4400" dirty="0" smtClean="0"/>
              <a:t>Problem 2e (for AES-256/RSA-2048)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953000"/>
              </a:xfrm>
            </p:spPr>
            <p:txBody>
              <a:bodyPr/>
              <a:lstStyle/>
              <a:p>
                <a:pPr marL="274320" lvl="1" indent="-274320">
                  <a:buClr>
                    <a:schemeClr val="accent3"/>
                  </a:buClr>
                  <a:buSzPct val="950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dirty="0" smtClean="0"/>
                  <a:t>AES-128 encryptions = 1 RSA-1024 decryption.</a:t>
                </a:r>
              </a:p>
              <a:p>
                <a:pPr marL="274320" lvl="1" indent="-274320">
                  <a:buClr>
                    <a:schemeClr val="accent3"/>
                  </a:buClr>
                  <a:buSzPct val="95000"/>
                </a:pPr>
                <a:r>
                  <a:rPr lang="en-US" dirty="0" smtClean="0"/>
                  <a:t>For RSA-2048:</a:t>
                </a:r>
              </a:p>
              <a:p>
                <a:pPr marL="548640" lvl="2" indent="-274320">
                  <a:buClr>
                    <a:schemeClr val="accent3"/>
                  </a:buClr>
                  <a:buSzPct val="95000"/>
                </a:pPr>
                <a:r>
                  <a:rPr lang="en-US" dirty="0" smtClean="0"/>
                  <a:t>1 RSA </a:t>
                </a:r>
                <a:r>
                  <a:rPr lang="en-US" dirty="0" err="1" smtClean="0"/>
                  <a:t>keygen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2048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44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548640" lvl="2" indent="-274320">
                  <a:buClr>
                    <a:schemeClr val="accent3"/>
                  </a:buClr>
                  <a:buSzPct val="95000"/>
                </a:pPr>
                <a:r>
                  <a:rPr lang="en-US" dirty="0" smtClean="0"/>
                  <a:t>2 RSA encryptions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2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2048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=2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23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548640" lvl="2" indent="-274320">
                  <a:buClr>
                    <a:schemeClr val="accent3"/>
                  </a:buClr>
                  <a:buSzPct val="95000"/>
                </a:pPr>
                <a:r>
                  <a:rPr lang="en-US" dirty="0" smtClean="0"/>
                  <a:t>2 RSA decryptions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2048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=2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34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548640" lvl="2" indent="-274320">
                  <a:buClr>
                    <a:schemeClr val="accent3"/>
                  </a:buClr>
                  <a:buSzPct val="95000"/>
                </a:pPr>
                <a:r>
                  <a:rPr lang="en-US" dirty="0" smtClean="0"/>
                  <a:t>Total time on RSA operations: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19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marL="274320" lvl="1" indent="-274320">
                  <a:buClr>
                    <a:schemeClr val="accent3"/>
                  </a:buClr>
                  <a:buSzPct val="95000"/>
                </a:pPr>
                <a:r>
                  <a:rPr lang="en-US" dirty="0" smtClean="0"/>
                  <a:t>16MB of data = 1M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2^20)</m:t>
                    </m:r>
                  </m:oMath>
                </a14:m>
                <a:r>
                  <a:rPr lang="en-US" dirty="0" smtClean="0"/>
                  <a:t> data blocks</a:t>
                </a:r>
              </a:p>
              <a:p>
                <a:pPr marL="548640" lvl="2" indent="-274320">
                  <a:buClr>
                    <a:schemeClr val="accent3"/>
                  </a:buClr>
                  <a:buSzPct val="95000"/>
                </a:pPr>
                <a:r>
                  <a:rPr lang="en-US" dirty="0" smtClean="0"/>
                  <a:t>Need two AES-256 operations per block (1 encrypt, 1 decrypt)</a:t>
                </a:r>
              </a:p>
              <a:p>
                <a:pPr marL="548640" lvl="2" indent="-274320">
                  <a:buClr>
                    <a:schemeClr val="accent3"/>
                  </a:buClr>
                  <a:buSzPct val="95000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dirty="0" smtClean="0"/>
                  <a:t>AES-256 operations 	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 ∗1.4 ∗</m:t>
                    </m:r>
                  </m:oMath>
                </a14:m>
                <a:r>
                  <a:rPr lang="en-US" dirty="0" smtClean="0"/>
                  <a:t> (one RSA-1024 decryption)</a:t>
                </a:r>
              </a:p>
              <a:p>
                <a:pPr marL="274320" lvl="2" indent="0">
                  <a:buSzPct val="9500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 ∗1.4∗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30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274320" lvl="2" indent="0">
                  <a:buSzPct val="9500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1.4 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953000"/>
              </a:xfrm>
              <a:blipFill rotWithShape="1">
                <a:blip r:embed="rId2"/>
                <a:stretch>
                  <a:fillRect l="-741" t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6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 2e (AES-256/RSA-2048)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953000"/>
              </a:xfrm>
            </p:spPr>
            <p:txBody>
              <a:bodyPr/>
              <a:lstStyle/>
              <a:p>
                <a:pPr marL="274320" lvl="1" indent="-274320">
                  <a:buClr>
                    <a:schemeClr val="accent3"/>
                  </a:buClr>
                  <a:buSzPct val="95000"/>
                </a:pPr>
                <a:r>
                  <a:rPr lang="en-US" dirty="0" smtClean="0"/>
                  <a:t>Total time on RSA operations: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19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274320" lvl="1" indent="-274320">
                  <a:buClr>
                    <a:schemeClr val="accent3"/>
                  </a:buClr>
                  <a:buSzPct val="95000"/>
                </a:pPr>
                <a:r>
                  <a:rPr lang="en-US" dirty="0" smtClean="0"/>
                  <a:t>Total time for AES operations: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1.4 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274320" lvl="1" indent="-274320">
                  <a:buClr>
                    <a:schemeClr val="accent3"/>
                  </a:buClr>
                  <a:buSzPct val="95000"/>
                </a:pPr>
                <a:r>
                  <a:rPr lang="en-US" dirty="0" smtClean="0"/>
                  <a:t>Total time for all operations: </a:t>
                </a:r>
              </a:p>
              <a:p>
                <a:pPr marL="0" lvl="1" indent="0">
                  <a:buClr>
                    <a:schemeClr val="accent3"/>
                  </a:buClr>
                  <a:buSzPct val="9500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19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+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1.4 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31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lvl="1" indent="0">
                  <a:buClr>
                    <a:schemeClr val="accent3"/>
                  </a:buClr>
                  <a:buSzPct val="9500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+1.4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19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endParaRPr lang="en-US" dirty="0" smtClean="0"/>
              </a:p>
              <a:p>
                <a:pPr marL="342900" lvl="1" indent="-342900">
                  <a:buClr>
                    <a:schemeClr val="accent3"/>
                  </a:buClr>
                  <a:buSzPct val="95000"/>
                </a:pPr>
                <a:r>
                  <a:rPr lang="en-US" dirty="0" smtClean="0"/>
                  <a:t>Fraction of overall time spent in RSA:</a:t>
                </a:r>
              </a:p>
              <a:p>
                <a:pPr marL="0" lvl="1" indent="0" algn="ctr">
                  <a:buClr>
                    <a:schemeClr val="accent3"/>
                  </a:buClr>
                  <a:buSzPct val="9500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23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11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19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23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+1.4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8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11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19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11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19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+1.4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8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11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19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274320" lvl="1" indent="-274320">
                  <a:buClr>
                    <a:schemeClr val="accent3"/>
                  </a:buClr>
                  <a:buSzPct val="95000"/>
                </a:pPr>
                <a:endParaRPr lang="en-US" dirty="0" smtClean="0"/>
              </a:p>
              <a:p>
                <a:pPr marL="0" lvl="1" indent="0" algn="ctr">
                  <a:buClr>
                    <a:schemeClr val="accent3"/>
                  </a:buClr>
                  <a:buSzPct val="95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953000"/>
              </a:xfrm>
              <a:blipFill rotWithShape="1">
                <a:blip r:embed="rId2"/>
                <a:stretch>
                  <a:fillRect l="-741" t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89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Problem 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/>
              <a:lstStyle/>
              <a:p>
                <a:r>
                  <a:rPr lang="en-US" dirty="0" smtClean="0"/>
                  <a:t>First, let’s look at MD5 vs. SHA-1</a:t>
                </a:r>
              </a:p>
              <a:p>
                <a:r>
                  <a:rPr lang="en-US" dirty="0" smtClean="0"/>
                  <a:t>MD5 has a 128-bit output, so with a birthday attack we would expect to find a collision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64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hash operations.</a:t>
                </a:r>
              </a:p>
              <a:p>
                <a:r>
                  <a:rPr lang="en-US" dirty="0" smtClean="0"/>
                  <a:t>SHA-1 has a 160-bit output,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80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hash operations for a collision via birthday attack.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80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64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16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 so we need 16 Moore’s Law doublings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= </a:t>
                </a:r>
                <a:r>
                  <a:rPr lang="en-US" b="0" i="0" dirty="0" smtClean="0">
                    <a:latin typeface="+mj-lt"/>
                  </a:rPr>
                  <a:t>24 years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1">
                <a:blip r:embed="rId2"/>
                <a:stretch>
                  <a:fillRect l="-889" t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65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Problem 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Now, RSA-768 </a:t>
                </a:r>
                <a:r>
                  <a:rPr lang="en-US" dirty="0" err="1" smtClean="0"/>
                  <a:t>vs</a:t>
                </a:r>
                <a:r>
                  <a:rPr lang="en-US" dirty="0" smtClean="0"/>
                  <a:t> RSA-1024.  Let’s compute the formula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=768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=1024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=768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2∗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768</m:t>
                            </m:r>
                          </m:e>
                          <m:sup>
                            <m:f>
                              <m:f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 dirty="0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 dirty="0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r>
                          <a:rPr lang="en-US" i="1" dirty="0" smtClean="0">
                            <a:latin typeface="Cambria Math"/>
                          </a:rPr>
                          <m:t>∗ 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i="1" dirty="0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i="1" dirty="0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i="0" dirty="0" smtClean="0"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768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 dirty="0" smtClean="0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 dirty="0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7.794344... </a:t>
                </a:r>
                <a:r>
                  <a:rPr lang="en-US" dirty="0"/>
                  <a:t>× </a:t>
                </a:r>
                <a:r>
                  <a:rPr lang="en-US" dirty="0" smtClean="0"/>
                  <a:t>10^35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=1024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2∗ 1024</m:t>
                            </m:r>
                          </m:e>
                          <m:sup>
                            <m:f>
                              <m:f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r>
                          <a:rPr lang="en-US" i="1" dirty="0">
                            <a:latin typeface="Cambria Math"/>
                          </a:rPr>
                          <m:t>∗ </m:t>
                        </m:r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i="1" dirty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dirty="0"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b="0" i="1" dirty="0" smtClean="0">
                                            <a:latin typeface="Cambria Math"/>
                                          </a:rPr>
                                          <m:t>1024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4.328252... </a:t>
                </a:r>
                <a:r>
                  <a:rPr lang="en-US" dirty="0"/>
                  <a:t>× </a:t>
                </a:r>
                <a:r>
                  <a:rPr lang="en-US" dirty="0" smtClean="0"/>
                  <a:t>10^40</a:t>
                </a:r>
              </a:p>
              <a:p>
                <a:pPr marL="0" indent="0">
                  <a:buNone/>
                </a:pPr>
                <a:r>
                  <a:rPr lang="en-US" dirty="0" smtClean="0"/>
                  <a:t>Ratio: </a:t>
                </a:r>
                <a:r>
                  <a:rPr lang="en-US" dirty="0" err="1" smtClean="0"/>
                  <a:t>approx</a:t>
                </a:r>
                <a:r>
                  <a:rPr lang="en-US" dirty="0"/>
                  <a:t> </a:t>
                </a:r>
                <a:r>
                  <a:rPr lang="en-US" dirty="0" smtClean="0"/>
                  <a:t>55530.67904…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1">
                <a:blip r:embed="rId2"/>
                <a:stretch>
                  <a:fillRect l="-1259" t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3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Problem 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Ratio: </a:t>
                </a:r>
                <a:r>
                  <a:rPr lang="en-US" dirty="0" err="1" smtClean="0"/>
                  <a:t>approx</a:t>
                </a:r>
                <a:r>
                  <a:rPr lang="en-US" dirty="0"/>
                  <a:t> </a:t>
                </a:r>
                <a:r>
                  <a:rPr lang="en-US" dirty="0" smtClean="0"/>
                  <a:t>55530.67904…</a:t>
                </a:r>
              </a:p>
              <a:p>
                <a:pPr marL="0" indent="0">
                  <a:buNone/>
                </a:pPr>
                <a:r>
                  <a:rPr lang="en-US" dirty="0" smtClean="0"/>
                  <a:t>Now,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m:rPr>
                            <m:nor/>
                          </m:rPr>
                          <a:rPr lang="en-US" dirty="0"/>
                          <m:t>55530.67904…</m:t>
                        </m:r>
                      </m:e>
                    </m:func>
                  </m:oMath>
                </a14:m>
                <a:r>
                  <a:rPr lang="en-US" dirty="0" smtClean="0"/>
                  <a:t> = 15.76</a:t>
                </a:r>
              </a:p>
              <a:p>
                <a:pPr marL="0" indent="0">
                  <a:buNone/>
                </a:pPr>
                <a:r>
                  <a:rPr lang="en-US" dirty="0" smtClean="0"/>
                  <a:t>So we need 15.76 Moore’s Law doublings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= 23.64 years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Bottom line: move from RSA-1024 to RSA-2048 first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1">
                <a:blip r:embed="rId2"/>
                <a:stretch>
                  <a:fillRect l="-1259" t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6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Alice </a:t>
                </a:r>
                <a:r>
                  <a:rPr lang="en-US" dirty="0"/>
                  <a:t>and Bob </a:t>
                </a:r>
                <a:r>
                  <a:rPr lang="en-US" dirty="0" smtClean="0"/>
                  <a:t>live </a:t>
                </a:r>
                <a:r>
                  <a:rPr lang="en-US" dirty="0"/>
                  <a:t>in different </a:t>
                </a:r>
                <a:r>
                  <a:rPr lang="en-US" dirty="0" smtClean="0"/>
                  <a:t>countries, exchange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 face-to-face, want to exchange a sequence of messages in the future. </a:t>
                </a:r>
              </a:p>
              <a:p>
                <a:pPr lvl="1"/>
                <a:r>
                  <a:rPr lang="en-US" dirty="0" smtClean="0"/>
                  <a:t>At any point in time, Alice’s computer can be seized, giving an attacker all the information stored on her computer at the time of seizure.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 </m:t>
                    </m:r>
                  </m:oMath>
                </a14:m>
                <a:r>
                  <a:rPr lang="en-US" dirty="0"/>
                  <a:t>be the sequence of messages Alice and Bob exchange. </a:t>
                </a:r>
              </a:p>
              <a:p>
                <a:r>
                  <a:rPr lang="en-US" dirty="0" smtClean="0"/>
                  <a:t>How can we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 to secure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 smtClean="0"/>
                  <a:t>such that if Alice’s computer is seized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, none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are compromised?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2083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65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At any point in time, we want Alice’s machine to contain </a:t>
                </a:r>
                <a:r>
                  <a:rPr lang="en-US" u="sng" dirty="0" smtClean="0"/>
                  <a:t>only</a:t>
                </a:r>
                <a:r>
                  <a:rPr lang="en-US" dirty="0" smtClean="0"/>
                  <a:t> information necessary for encrypting future messages, and not anything that could be used to decrypt past messages.</a:t>
                </a:r>
              </a:p>
              <a:p>
                <a:r>
                  <a:rPr lang="en-US" dirty="0" smtClean="0"/>
                  <a:t>So, some things that don’t work:</a:t>
                </a:r>
              </a:p>
              <a:p>
                <a:pPr lvl="1"/>
                <a:r>
                  <a:rPr lang="en-US" dirty="0" smtClean="0"/>
                  <a:t>Encrypt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 directly (would have to keep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 around, and when the computer is seized it exposes all prior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).</a:t>
                </a:r>
              </a:p>
              <a:p>
                <a:pPr lvl="1"/>
                <a:r>
                  <a:rPr lang="en-US" dirty="0" smtClean="0"/>
                  <a:t>Encrypt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is a hash function (would still have to keep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 around, and once seized would reveal past messages.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2083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62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Scenario: two companies, A &amp; B, each running Kerberos-based systems. Key Distribution Centers KDC</a:t>
            </a:r>
            <a:r>
              <a:rPr lang="en-US" baseline="-25000" dirty="0" smtClean="0"/>
              <a:t>A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KDC</a:t>
            </a:r>
            <a:r>
              <a:rPr lang="en-US" baseline="-25000" dirty="0" smtClean="0"/>
              <a:t>B</a:t>
            </a:r>
          </a:p>
          <a:p>
            <a:r>
              <a:rPr lang="en-US" dirty="0" smtClean="0"/>
              <a:t>A and B want to link their Kerberos networks together</a:t>
            </a:r>
          </a:p>
          <a:p>
            <a:pPr lvl="1"/>
            <a:r>
              <a:rPr lang="en-US" dirty="0" smtClean="0"/>
              <a:t>Have shared secret key K</a:t>
            </a:r>
            <a:r>
              <a:rPr lang="en-US" baseline="-25000" dirty="0" smtClean="0"/>
              <a:t>AB</a:t>
            </a:r>
          </a:p>
          <a:p>
            <a:r>
              <a:rPr lang="en-US" dirty="0" smtClean="0"/>
              <a:t>What modifications do we need to make to the standard Kerberos protocol?</a:t>
            </a:r>
          </a:p>
          <a:p>
            <a:r>
              <a:rPr lang="en-US" dirty="0" smtClean="0"/>
              <a:t>The interesting case is when a client in one company wants to access a server in another company.</a:t>
            </a:r>
          </a:p>
          <a:p>
            <a:pPr lvl="1"/>
            <a:r>
              <a:rPr lang="en-US" dirty="0" smtClean="0"/>
              <a:t>No change needed for intra-company communications.</a:t>
            </a:r>
          </a:p>
          <a:p>
            <a:endParaRPr lang="en-US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8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One possible approach: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Store only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for the next message to send.  </a:t>
                </a:r>
              </a:p>
              <a:p>
                <a:pPr lvl="1"/>
                <a:r>
                  <a:rPr lang="en-US" dirty="0" smtClean="0"/>
                  <a:t>Encrypt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Once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sent,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and destroy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Other solutions are possible…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3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Problem 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Modifying SSL/TLS to support session restart</a:t>
            </a:r>
          </a:p>
          <a:p>
            <a:pPr lvl="1"/>
            <a:r>
              <a:rPr lang="en-US" dirty="0" smtClean="0"/>
              <a:t>Proposal: </a:t>
            </a:r>
            <a:r>
              <a:rPr lang="en-US" dirty="0"/>
              <a:t>Whenever a session is established, the pre-master secret is used to derive a session identifier that can be retained by the client and server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This session identifier is then cached along w/ the original pre-master secret, and the client can request restart by sending the identifier along with the rest of the session details (including the </a:t>
            </a:r>
            <a:r>
              <a:rPr lang="en-US" dirty="0" err="1" smtClean="0"/>
              <a:t>ciphersuite</a:t>
            </a:r>
            <a:r>
              <a:rPr lang="en-US" dirty="0" smtClean="0"/>
              <a:t>).</a:t>
            </a:r>
          </a:p>
          <a:p>
            <a:r>
              <a:rPr lang="en-US" dirty="0" smtClean="0"/>
              <a:t>How can an attacker exploit this protocol modification?</a:t>
            </a:r>
          </a:p>
        </p:txBody>
      </p:sp>
    </p:spTree>
    <p:extLst>
      <p:ext uri="{BB962C8B-B14F-4D97-AF65-F5344CB8AC3E}">
        <p14:creationId xmlns:p14="http://schemas.microsoft.com/office/powerpoint/2010/main" val="172544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Problem 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attacker can play man-in-the-middle between a client requesting restart and the server</a:t>
            </a:r>
          </a:p>
          <a:p>
            <a:r>
              <a:rPr lang="en-US" dirty="0" smtClean="0"/>
              <a:t>The attacker can’t change the pre-master secret, but because the client sends the session details to the server, the adversary can change any of those details.</a:t>
            </a:r>
          </a:p>
          <a:p>
            <a:pPr lvl="1"/>
            <a:r>
              <a:rPr lang="en-US" dirty="0" smtClean="0"/>
              <a:t>In particular, the adversary can change the </a:t>
            </a:r>
            <a:r>
              <a:rPr lang="en-US" dirty="0" err="1" smtClean="0"/>
              <a:t>ciphersuite</a:t>
            </a:r>
            <a:r>
              <a:rPr lang="en-US" dirty="0" smtClean="0"/>
              <a:t>, making it something easier</a:t>
            </a:r>
          </a:p>
          <a:p>
            <a:r>
              <a:rPr lang="en-US" dirty="0" smtClean="0"/>
              <a:t>This is called a </a:t>
            </a:r>
            <a:r>
              <a:rPr lang="en-US" i="1" dirty="0" smtClean="0"/>
              <a:t>downgrade attack</a:t>
            </a:r>
            <a:r>
              <a:rPr lang="en-US" dirty="0" smtClean="0"/>
              <a:t> – it causes the client and server to use a </a:t>
            </a:r>
            <a:r>
              <a:rPr lang="en-US" dirty="0" err="1" smtClean="0"/>
              <a:t>ciphersuite</a:t>
            </a:r>
            <a:r>
              <a:rPr lang="en-US" dirty="0" smtClean="0"/>
              <a:t> that neither would negotiate to absent interference from the adversary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423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534400" cy="4724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Let’s assume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client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in A wants to communicate with a service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in B.  So we 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to end up with a ticket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.  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In order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to get a ticket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needs to talk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𝑇𝐺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(because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𝑇𝐺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issues tickets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In order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to get a TGT to talk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𝑇𝐺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needs to talk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𝐾𝐷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𝐾𝐷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can’t authenticate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directly, so we need to modify the protocol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can </a:t>
                </a:r>
              </a:p>
              <a:p>
                <a:pPr marL="850392" lvl="1" indent="-457200">
                  <a:buFont typeface="+mj-lt"/>
                  <a:buAutoNum type="arabicPeriod"/>
                </a:pPr>
                <a:r>
                  <a:rPr lang="en-US" dirty="0" smtClean="0"/>
                  <a:t>Authenticate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𝐾𝐷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, and </a:t>
                </a:r>
              </a:p>
              <a:p>
                <a:pPr marL="850392" lvl="1" indent="-457200">
                  <a:buFont typeface="+mj-lt"/>
                  <a:buAutoNum type="arabicPeriod"/>
                </a:pPr>
                <a:r>
                  <a:rPr lang="en-US" dirty="0" smtClean="0"/>
                  <a:t>Ask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𝐾𝐷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to request a TGT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𝑇𝐺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𝐾𝐷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’s behalf</a:t>
                </a:r>
              </a:p>
              <a:p>
                <a:pPr marL="0" indent="0">
                  <a:buNone/>
                </a:pP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534400" cy="4724400"/>
              </a:xfrm>
              <a:blipFill rotWithShape="1">
                <a:blip r:embed="rId2"/>
                <a:stretch>
                  <a:fillRect l="-857" t="-1935" r="-1429" b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59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534400" cy="4724400"/>
              </a:xfrm>
            </p:spPr>
            <p:txBody>
              <a:bodyPr>
                <a:normAutofit/>
              </a:bodyPr>
              <a:lstStyle/>
              <a:p>
                <a:pPr marL="27432" indent="0">
                  <a:buNone/>
                </a:pPr>
                <a:r>
                  <a:rPr lang="en-US" b="0" dirty="0" smtClean="0">
                    <a:latin typeface="Cambria Math"/>
                  </a:rPr>
                  <a:t>Following the notation used in class:</a:t>
                </a:r>
              </a:p>
              <a:p>
                <a:pPr marL="484632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</m:t>
                    </m:r>
                  </m:oMath>
                </a14:m>
                <a:r>
                  <a:rPr lang="en-US" dirty="0" smtClean="0"/>
                  <a:t>uthenticates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𝐾𝐷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:</m:t>
                    </m:r>
                  </m:oMath>
                </a14:m>
                <a:endParaRPr lang="en-US" b="0" dirty="0" smtClean="0"/>
              </a:p>
              <a:p>
                <a:pPr marL="27432" indent="0">
                  <a:buNone/>
                </a:pPr>
                <a:r>
                  <a:rPr lang="en-US" dirty="0" smtClean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−→</m:t>
                    </m:r>
                    <m:r>
                      <a:rPr lang="en-US" b="0" i="1" smtClean="0">
                        <a:latin typeface="Cambria Math"/>
                      </a:rPr>
                      <m:t>𝐾𝐷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𝑇𝐺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pPr marL="484632" indent="-45720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𝐾𝐷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forwards the request for a TGT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𝑇𝐺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𝐾𝐷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using their shared secret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marL="393192" lvl="1" indent="0" algn="ctr">
                  <a:buNone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𝐾𝐷𝐶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−→</m:t>
                    </m:r>
                    <m:r>
                      <a:rPr lang="en-US" b="0" i="1" smtClean="0">
                        <a:latin typeface="Cambria Math"/>
                      </a:rPr>
                      <m:t>𝐾𝐷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 </m:t>
                    </m:r>
                  </m:oMath>
                </a14:m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𝑇𝐺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𝐾𝐷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𝐴𝐵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𝐾𝐷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decrypts the request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𝐾𝐷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and returns a ticket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to talk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𝑇𝐺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. 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𝐾𝐷𝐶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−→</m:t>
                      </m:r>
                      <m:r>
                        <a:rPr lang="en-US" i="1">
                          <a:latin typeface="Cambria Math"/>
                        </a:rPr>
                        <m:t>𝐾𝐷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𝑇𝐺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0" smtClean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𝑇𝐺𝑆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/>
                        </a:rPr>
                        <m:t>}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𝑇𝐺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𝑇𝐺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C-addr, lifetime</a:t>
                </a:r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𝑇𝐺𝑆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}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𝑇𝐺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sub>
                    </m:sSub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534400" cy="4724400"/>
              </a:xfrm>
              <a:blipFill rotWithShape="1">
                <a:blip r:embed="rId2"/>
                <a:stretch>
                  <a:fillRect l="-929" t="-1161" b="-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7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534400" cy="4724400"/>
              </a:xfrm>
            </p:spPr>
            <p:txBody>
              <a:bodyPr>
                <a:normAutofit/>
              </a:bodyPr>
              <a:lstStyle/>
              <a:p>
                <a:pPr marL="484632" indent="-45720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𝐾𝐷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can then decrypt and re-encrypt the session key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:</m:t>
                    </m:r>
                  </m:oMath>
                </a14:m>
                <a:endParaRPr lang="en-US" b="0" dirty="0" smtClean="0"/>
              </a:p>
              <a:p>
                <a:pPr marL="27432" indent="0">
                  <a:buNone/>
                </a:pPr>
                <a:r>
                  <a:rPr lang="en-US" dirty="0" smtClean="0"/>
                  <a:t>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𝐾𝐷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−→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𝑇𝐺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𝑇𝐺𝑆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/>
                      </a:rPr>
                      <m:t>}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pPr marL="484632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now knows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𝑇𝐺𝑆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and can use this session key along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𝑇𝐺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to continue Phase 2 of Kerberos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𝑇𝐺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directly.</a:t>
                </a:r>
              </a:p>
              <a:p>
                <a:pPr marL="484632" indent="-457200"/>
                <a:endParaRPr lang="en-US" dirty="0" smtClean="0"/>
              </a:p>
              <a:p>
                <a:pPr marL="393192" lvl="1" indent="0" algn="ctr">
                  <a:buNone/>
                </a:pP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534400" cy="4724400"/>
              </a:xfrm>
              <a:blipFill rotWithShape="1">
                <a:blip r:embed="rId2"/>
                <a:stretch>
                  <a:fillRect t="-1032" r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15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Relative costs of RSA and AES, given</a:t>
                </a:r>
              </a:p>
              <a:p>
                <a:pPr lvl="1"/>
                <a:r>
                  <a:rPr lang="en-US" dirty="0" smtClean="0"/>
                  <a:t>AES-128 encrypt/decrypt 1 </a:t>
                </a:r>
                <a:r>
                  <a:rPr lang="en-US" dirty="0"/>
                  <a:t>block </a:t>
                </a:r>
                <a:r>
                  <a:rPr lang="en-US" dirty="0" smtClean="0"/>
                  <a:t>in </a:t>
                </a:r>
                <a:r>
                  <a:rPr lang="en-US" dirty="0"/>
                  <a:t>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AES-256 encrypt/decrypt 1 block in </a:t>
                </a:r>
                <a:r>
                  <a:rPr lang="en-US" dirty="0"/>
                  <a:t>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1.4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/>
                  <a:t>A single RSA encryption takes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A single RSA decryption takes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A single RSA key generation step takes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65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74320" lvl="1" indent="-274320">
                  <a:buClr>
                    <a:schemeClr val="accent3"/>
                  </a:buClr>
                  <a:buSzPct val="95000"/>
                </a:pPr>
                <a:r>
                  <a:rPr lang="en-US" dirty="0" smtClean="0"/>
                  <a:t>How many AES-128 encryption operations can you perform in the time it takes to do a single RSA-1024 encryption?  </a:t>
                </a:r>
              </a:p>
              <a:p>
                <a:r>
                  <a:rPr lang="en-US" dirty="0" smtClean="0"/>
                  <a:t>Time for a single RSA-1024 encryption: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1024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20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Time for a single AES-128 encryption: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20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08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74320" lvl="1" indent="-274320">
                  <a:buClr>
                    <a:schemeClr val="accent3"/>
                  </a:buClr>
                  <a:buSzPct val="95000"/>
                </a:pPr>
                <a:r>
                  <a:rPr lang="en-US" dirty="0" smtClean="0"/>
                  <a:t>How many AES-128 decryption operations can you perform in the time it takes to do a single RSA-1024 decryption?  </a:t>
                </a:r>
              </a:p>
              <a:p>
                <a:r>
                  <a:rPr lang="en-US" dirty="0" smtClean="0"/>
                  <a:t>Time for a single RSA-1024 decryption: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1024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30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Time for a single AES-128 decryption: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30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25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74320" lvl="1" indent="-274320">
                  <a:buClr>
                    <a:schemeClr val="accent3"/>
                  </a:buClr>
                  <a:buSzPct val="95000"/>
                </a:pPr>
                <a:r>
                  <a:rPr lang="en-US" dirty="0" smtClean="0"/>
                  <a:t>Moving from AES-128 to AES-256 </a:t>
                </a:r>
              </a:p>
              <a:p>
                <a:pPr marL="274320" lvl="1" indent="-274320">
                  <a:buClr>
                    <a:schemeClr val="accent3"/>
                  </a:buClr>
                  <a:buSzPct val="95000"/>
                </a:pPr>
                <a:r>
                  <a:rPr lang="en-US" dirty="0" smtClean="0"/>
                  <a:t>AES-256 encryptions per RSA-1024 encryption</a:t>
                </a:r>
              </a:p>
              <a:p>
                <a:pPr marL="274320" lvl="1" indent="-274320">
                  <a:buClr>
                    <a:schemeClr val="accent3"/>
                  </a:buClr>
                  <a:buSzPct val="95000"/>
                </a:pPr>
                <a:endParaRPr lang="en-US" dirty="0"/>
              </a:p>
              <a:p>
                <a:pPr marL="0" lvl="1" indent="0" algn="ctr">
                  <a:buClr>
                    <a:schemeClr val="accent3"/>
                  </a:buClr>
                  <a:buSzPct val="9500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20</m:t>
                        </m:r>
                      </m:sup>
                    </m:sSup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num>
                      <m:den>
                        <m:eqArr>
                          <m:eqArr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1.4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eqArr>
                      </m:den>
                    </m:f>
                    <m:r>
                      <a:rPr lang="en-US" b="0" i="1" smtClean="0">
                        <a:latin typeface="Cambria Math"/>
                      </a:rPr>
                      <m:t> = </m:t>
                    </m:r>
                  </m:oMath>
                </a14:m>
                <a:r>
                  <a:rPr lang="en-US" dirty="0" smtClean="0"/>
                  <a:t>748982.8571428…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5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EBEXPORTGUID" val="e486395b-4a20-40b9-bc7b-c831050d265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2699</TotalTime>
  <Words>1829</Words>
  <Application>Microsoft Office PowerPoint</Application>
  <PresentationFormat>On-screen Show (4:3)</PresentationFormat>
  <Paragraphs>189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Assignment #4 – Solutions</vt:lpstr>
      <vt:lpstr>Problem 1</vt:lpstr>
      <vt:lpstr>Problem 1</vt:lpstr>
      <vt:lpstr>Problem 1</vt:lpstr>
      <vt:lpstr>Problem 1</vt:lpstr>
      <vt:lpstr>Problem 2</vt:lpstr>
      <vt:lpstr>Problem 2a</vt:lpstr>
      <vt:lpstr>Problem 2b</vt:lpstr>
      <vt:lpstr>Problem 2c</vt:lpstr>
      <vt:lpstr>Problem 2d</vt:lpstr>
      <vt:lpstr>Problem 2e (for AES-128/RSA-1024)</vt:lpstr>
      <vt:lpstr>Problem 2e (AES-128/RSA-1024)</vt:lpstr>
      <vt:lpstr>Problem 2e (for AES-256/RSA-2048)</vt:lpstr>
      <vt:lpstr>Problem 2e (AES-256/RSA-2048)</vt:lpstr>
      <vt:lpstr>Problem 3</vt:lpstr>
      <vt:lpstr>Problem 3</vt:lpstr>
      <vt:lpstr>Problem 3</vt:lpstr>
      <vt:lpstr>Problem 4</vt:lpstr>
      <vt:lpstr>Problem 4</vt:lpstr>
      <vt:lpstr>Problem 4</vt:lpstr>
      <vt:lpstr>Problem 5</vt:lpstr>
      <vt:lpstr>Problem 5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 #2 Solutions</dc:title>
  <dc:creator>Josh Benaloh</dc:creator>
  <cp:lastModifiedBy>Fred Videon</cp:lastModifiedBy>
  <cp:revision>54</cp:revision>
  <dcterms:created xsi:type="dcterms:W3CDTF">2011-01-18T06:31:03Z</dcterms:created>
  <dcterms:modified xsi:type="dcterms:W3CDTF">2011-02-04T00:57:11Z</dcterms:modified>
</cp:coreProperties>
</file>