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sldIdLst>
    <p:sldId id="256" r:id="rId2"/>
    <p:sldId id="276" r:id="rId3"/>
    <p:sldId id="278" r:id="rId4"/>
    <p:sldId id="277" r:id="rId5"/>
    <p:sldId id="291" r:id="rId6"/>
    <p:sldId id="293" r:id="rId7"/>
    <p:sldId id="272" r:id="rId8"/>
    <p:sldId id="279" r:id="rId9"/>
    <p:sldId id="273" r:id="rId10"/>
    <p:sldId id="280" r:id="rId11"/>
    <p:sldId id="281" r:id="rId12"/>
    <p:sldId id="282" r:id="rId13"/>
    <p:sldId id="274" r:id="rId14"/>
    <p:sldId id="275" r:id="rId15"/>
    <p:sldId id="283" r:id="rId16"/>
    <p:sldId id="284" r:id="rId17"/>
    <p:sldId id="285" r:id="rId18"/>
    <p:sldId id="287" r:id="rId19"/>
    <p:sldId id="288" r:id="rId20"/>
    <p:sldId id="290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94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A5B64-9E65-411D-A520-8655734A1745}" type="datetimeFigureOut">
              <a:rPr lang="en-US" smtClean="0"/>
              <a:t>1/27/2011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2A36E-54C8-4E3F-8FB2-4A6F5F750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34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1/27/2011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3D8A-8352-4408-81FA-E95F23082AE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3D8A-8352-4408-81FA-E95F23082A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3D8A-8352-4408-81FA-E95F23082A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1/27/2011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3D8A-8352-4408-81FA-E95F23082A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3D8A-8352-4408-81FA-E95F23082AE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1/27/2011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Practical Aspects of Modern Cryptography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3D8A-8352-4408-81FA-E95F23082A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1/27/2011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3D8A-8352-4408-81FA-E95F23082A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1/27/2011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3D8A-8352-4408-81FA-E95F23082A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1/27/2011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3D8A-8352-4408-81FA-E95F23082A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1/27/2011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3D8A-8352-4408-81FA-E95F23082A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1/27/2011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F0E3D8A-8352-4408-81FA-E95F23082AE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1/27/2011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F0E3D8A-8352-4408-81FA-E95F23082AEE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Assignment #3 –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84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591312"/>
          </a:xfrm>
        </p:spPr>
        <p:txBody>
          <a:bodyPr>
            <a:normAutofit fontScale="90000"/>
          </a:bodyPr>
          <a:lstStyle/>
          <a:p>
            <a:r>
              <a:rPr lang="en-US" smtClean="0"/>
              <a:t>Problem 3 – Solution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35480"/>
                <a:ext cx="8229600" cy="438912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Basic idea: find pairs of messages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 smtClean="0"/>
                  <a:t> satisfying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 smtClean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𝑖</m:t>
                    </m:r>
                    <m:r>
                      <a:rPr lang="en-US" i="1" dirty="0" smtClean="0">
                        <a:latin typeface="Cambria Math"/>
                      </a:rPr>
                      <m:t> = 1,..,</m:t>
                    </m:r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endParaRPr lang="en-US" b="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𝐼𝑉</m:t>
                      </m:r>
                    </m:oMath>
                  </m:oMathPara>
                </a14:m>
                <a:endParaRPr lang="en-US" b="0" dirty="0" smtClean="0"/>
              </a:p>
              <a:p>
                <a:r>
                  <a:rPr lang="en-US" b="0" dirty="0" smtClean="0"/>
                  <a:t>Start at the end. Choose a random target output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a</a:t>
                </a:r>
                <a:r>
                  <a:rPr lang="en-US" dirty="0" smtClean="0"/>
                  <a:t>nd a random input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𝐼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. </m:t>
                    </m:r>
                  </m:oMath>
                </a14:m>
                <a:r>
                  <a:rPr lang="en-US" b="0" dirty="0" smtClean="0"/>
                  <a:t> Call the black box twice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𝐼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b="0" dirty="0" smtClean="0"/>
                  <a:t> to generate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. </m:t>
                    </m:r>
                  </m:oMath>
                </a14:m>
                <a:r>
                  <a:rPr lang="en-US" b="0" dirty="0" smtClean="0"/>
                  <a:t> </a:t>
                </a:r>
              </a:p>
              <a:p>
                <a:r>
                  <a:rPr lang="en-US" dirty="0" smtClean="0"/>
                  <a:t>Now move back a block. 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b="0" dirty="0" smtClean="0"/>
                  <a:t> choose random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𝐼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b="0" dirty="0" smtClean="0"/>
                  <a:t>.  Run the box twice,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b="0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35480"/>
                <a:ext cx="8229600" cy="4389120"/>
              </a:xfrm>
              <a:blipFill rotWithShape="1">
                <a:blip r:embed="rId2"/>
                <a:stretch>
                  <a:fillRect l="-889" t="-1111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1/27/2011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09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3 – Solution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now have 4 two-block messages that hash to the same value when F is the compression function: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Repeat this procedure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times and you’ll have made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calls to the black box to generate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pairs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To generate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 messages that hash to the same value,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-block messages where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err="1" smtClean="0"/>
                  <a:t>th</a:t>
                </a:r>
                <a:r>
                  <a:rPr lang="en-US" dirty="0" smtClean="0"/>
                  <a:t> block is 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dirty="0" smtClean="0"/>
                  <a:t>  Two choices per block,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blocks ==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1111" r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1/27/2011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20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3 – Solution 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“fixed point” solution</a:t>
                </a:r>
              </a:p>
              <a:p>
                <a:r>
                  <a:rPr lang="en-US" dirty="0" smtClean="0"/>
                  <a:t>Choose a fixed value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𝐼𝑉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dirty="0" smtClean="0"/>
                  <a:t>  Now call the black box to find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𝐼𝑉</m:t>
                        </m:r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𝐼𝑉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Concatenate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as many times as you want, the hash will still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𝐼𝑉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dirty="0" smtClean="0"/>
                  <a:t>  So to get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 messages: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𝑥𝑥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𝑥𝑥𝑥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𝑥𝑥𝑥𝑥</m:t>
                    </m:r>
                    <m:r>
                      <a:rPr lang="en-US" b="0" i="1" smtClean="0">
                        <a:latin typeface="Cambria Math"/>
                      </a:rPr>
                      <m:t>, …, </m:t>
                    </m:r>
                    <m:r>
                      <a:rPr lang="en-US" b="0" i="1" smtClean="0">
                        <a:latin typeface="Cambria Math"/>
                      </a:rPr>
                      <m:t>𝑥𝑥𝑥</m:t>
                    </m:r>
                    <m:r>
                      <a:rPr lang="en-US" b="0" i="1" smtClean="0">
                        <a:latin typeface="Cambria Math"/>
                      </a:rPr>
                      <m:t>…</m:t>
                    </m:r>
                    <m:r>
                      <a:rPr lang="en-US" b="0" i="1" smtClean="0">
                        <a:latin typeface="Cambria Math"/>
                      </a:rPr>
                      <m:t>𝑥𝑥𝑥</m:t>
                    </m:r>
                  </m:oMath>
                </a14:m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 total times)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1/27/2011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61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Problem 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𝐺</m:t>
                    </m:r>
                    <m:r>
                      <a:rPr lang="en-US" i="1" smtClean="0">
                        <a:latin typeface="Cambria Math"/>
                      </a:rPr>
                      <m:t>(</m:t>
                    </m:r>
                    <m:r>
                      <a:rPr lang="en-US" i="1" smtClean="0">
                        <a:latin typeface="Cambria Math"/>
                      </a:rPr>
                      <m:t>𝑥</m:t>
                    </m:r>
                    <m:r>
                      <a:rPr lang="en-US" i="1" smtClean="0">
                        <a:latin typeface="Cambria Math"/>
                      </a:rPr>
                      <m:t>)=</m:t>
                    </m:r>
                    <m:r>
                      <a:rPr lang="en-US" i="1" smtClean="0">
                        <a:latin typeface="Cambria Math"/>
                      </a:rPr>
                      <m:t>𝐻</m:t>
                    </m:r>
                    <m:r>
                      <a:rPr lang="en-US" i="1" smtClean="0">
                        <a:latin typeface="Cambria Math"/>
                      </a:rPr>
                      <m:t>(</m:t>
                    </m:r>
                    <m:r>
                      <a:rPr lang="en-US" i="1" smtClean="0">
                        <a:latin typeface="Cambria Math"/>
                      </a:rPr>
                      <m:t>𝑥</m:t>
                    </m:r>
                    <m:r>
                      <a:rPr lang="en-US" i="1" smtClean="0">
                        <a:latin typeface="Cambria Math"/>
                      </a:rPr>
                      <m:t>)∥</m:t>
                    </m:r>
                    <m:r>
                      <a:rPr lang="en-US" i="1" smtClean="0">
                        <a:latin typeface="Cambria Math"/>
                      </a:rPr>
                      <m:t>𝐻</m:t>
                    </m:r>
                    <m:r>
                      <a:rPr lang="en-US" i="1" smtClean="0">
                        <a:latin typeface="Cambria Math"/>
                      </a:rPr>
                      <m:t>′(</m:t>
                    </m:r>
                    <m:r>
                      <a:rPr lang="en-US" i="1" smtClean="0">
                        <a:latin typeface="Cambria Math"/>
                      </a:rPr>
                      <m:t>𝑥</m:t>
                    </m:r>
                    <m:r>
                      <a:rPr lang="en-US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</m:t>
                    </m:r>
                    <m:r>
                      <a:rPr lang="en-US" b="0" i="1" smtClean="0">
                        <a:latin typeface="Cambria Math"/>
                      </a:rPr>
                      <m:t>′(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are hash functions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-bit outputs,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-bit outputs.</a:t>
                </a:r>
              </a:p>
              <a:p>
                <a:r>
                  <a:rPr lang="en-US" dirty="0" smtClean="0"/>
                  <a:t>Normally, with a birthday attack we would expect to have to generate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/2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messages to find a collision.</a:t>
                </a:r>
              </a:p>
              <a:p>
                <a:r>
                  <a:rPr lang="en-US" dirty="0" smtClean="0"/>
                  <a:t>However,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badly broken (as in Prob. 3) so assume we can generate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dirty="0" smtClean="0"/>
                  <a:t> messages that all have the same hash value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1111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1/27/2011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65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Now compute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𝐻</m:t>
                    </m:r>
                    <m:r>
                      <a:rPr lang="en-US" i="1">
                        <a:latin typeface="Cambria Math"/>
                      </a:rPr>
                      <m:t>′(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for each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dirty="0"/>
                  <a:t> that have the same hash value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𝐻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By the birthday attack we expect to find a collision from those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dirty="0" smtClean="0"/>
                  <a:t> messages.</a:t>
                </a:r>
                <a:endParaRPr lang="en-US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1/27/2011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65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Was it a good idea to construct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)=</m:t>
                    </m:r>
                    <m:r>
                      <a:rPr lang="en-US" i="1">
                        <a:latin typeface="Cambria Math"/>
                      </a:rPr>
                      <m:t>𝐻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)∥</m:t>
                    </m:r>
                    <m:r>
                      <a:rPr lang="en-US" i="1">
                        <a:latin typeface="Cambria Math"/>
                      </a:rPr>
                      <m:t>𝐻</m:t>
                    </m:r>
                    <m:r>
                      <a:rPr lang="en-US" i="1">
                        <a:latin typeface="Cambria Math"/>
                      </a:rPr>
                      <m:t>′(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1/27/2011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53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Was it a good idea to construct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)=</m:t>
                    </m:r>
                    <m:r>
                      <a:rPr lang="en-US" i="1">
                        <a:latin typeface="Cambria Math"/>
                      </a:rPr>
                      <m:t>𝐻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)∥</m:t>
                    </m:r>
                    <m:r>
                      <a:rPr lang="en-US" i="1">
                        <a:latin typeface="Cambria Math"/>
                      </a:rPr>
                      <m:t>𝐻</m:t>
                    </m:r>
                    <m:r>
                      <a:rPr lang="en-US" i="1">
                        <a:latin typeface="Cambria Math"/>
                      </a:rPr>
                      <m:t>′(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endParaRPr lang="en-US" dirty="0"/>
              </a:p>
              <a:p>
                <a:r>
                  <a:rPr lang="en-US" dirty="0" smtClean="0"/>
                  <a:t>Well, it depends…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1/27/2011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8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Was it a good idea to construct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)=</m:t>
                    </m:r>
                    <m:r>
                      <a:rPr lang="en-US" i="1">
                        <a:latin typeface="Cambria Math"/>
                      </a:rPr>
                      <m:t>𝐻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)∥</m:t>
                    </m:r>
                    <m:r>
                      <a:rPr lang="en-US" i="1">
                        <a:latin typeface="Cambria Math"/>
                      </a:rPr>
                      <m:t>𝐻</m:t>
                    </m:r>
                    <m:r>
                      <a:rPr lang="en-US" i="1">
                        <a:latin typeface="Cambria Math"/>
                      </a:rPr>
                      <m:t>′(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endParaRPr lang="en-US" dirty="0"/>
              </a:p>
              <a:p>
                <a:r>
                  <a:rPr lang="en-US" dirty="0" smtClean="0"/>
                  <a:t>Well, it depends…</a:t>
                </a:r>
              </a:p>
              <a:p>
                <a:r>
                  <a:rPr lang="en-US" dirty="0" smtClean="0"/>
                  <a:t>YES: At the cost of computing two hashes vs. one, you get resistance if one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𝐻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 breaks.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1111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1/27/2011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4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35480"/>
                <a:ext cx="8229600" cy="4389120"/>
              </a:xfrm>
            </p:spPr>
            <p:txBody>
              <a:bodyPr/>
              <a:lstStyle/>
              <a:p>
                <a:r>
                  <a:rPr lang="en-US" dirty="0" smtClean="0"/>
                  <a:t>Was it a good idea to construct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)=</m:t>
                    </m:r>
                    <m:r>
                      <a:rPr lang="en-US" i="1">
                        <a:latin typeface="Cambria Math"/>
                      </a:rPr>
                      <m:t>𝐻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)∥</m:t>
                    </m:r>
                    <m:r>
                      <a:rPr lang="en-US" i="1">
                        <a:latin typeface="Cambria Math"/>
                      </a:rPr>
                      <m:t>𝐻</m:t>
                    </m:r>
                    <m:r>
                      <a:rPr lang="en-US" i="1">
                        <a:latin typeface="Cambria Math"/>
                      </a:rPr>
                      <m:t>′(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endParaRPr lang="en-US" dirty="0"/>
              </a:p>
              <a:p>
                <a:r>
                  <a:rPr lang="en-US" dirty="0" smtClean="0"/>
                  <a:t>Well, it depends…</a:t>
                </a:r>
              </a:p>
              <a:p>
                <a:r>
                  <a:rPr lang="en-US" dirty="0" smtClean="0"/>
                  <a:t>YES: At the cost of computing two hashes vs. one, you get resistance if one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𝐻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 breaks, but…</a:t>
                </a:r>
              </a:p>
              <a:p>
                <a:r>
                  <a:rPr lang="en-US" dirty="0" smtClean="0"/>
                  <a:t>NO: However,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doesn’t have the security margin you’d expect of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-bit hash function.  It’s only as strong as the better of its two components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35480"/>
                <a:ext cx="8229600" cy="4389120"/>
              </a:xfrm>
              <a:blipFill rotWithShape="1">
                <a:blip r:embed="rId2"/>
                <a:stretch>
                  <a:fillRect l="-889" t="-1111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1/27/2011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06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r>
              <a:rPr lang="en-US" dirty="0" smtClean="0"/>
              <a:t>Problem 5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Alice </a:t>
                </a:r>
                <a:r>
                  <a:rPr lang="en-US" dirty="0" smtClean="0">
                    <a:sym typeface="Wingdings" pitchFamily="2" charset="2"/>
                  </a:rPr>
                  <a:t> Bob: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𝑚</m:t>
                    </m:r>
                    <m:r>
                      <a:rPr lang="en-US" i="1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“please pay the bearer $1</a:t>
                </a:r>
                <a:r>
                  <a:rPr lang="en-US" dirty="0" smtClean="0"/>
                  <a:t>”,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𝐻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𝑘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𝑚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.  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/>
                  <a:t> is an exact multiple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𝐻</m:t>
                    </m:r>
                    <m:r>
                      <a:rPr lang="en-US" i="1">
                        <a:latin typeface="Cambria Math"/>
                      </a:rPr>
                      <m:t>’</m:t>
                    </m:r>
                    <m:r>
                      <a:rPr lang="en-US" i="1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 block size (so you don’t need to do any padding).  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What can Bob do?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1528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1/27/2011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44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1728"/>
            <a:ext cx="8229600" cy="6675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400" dirty="0" smtClean="0"/>
              <a:t>Problem 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554163" y="2406650"/>
            <a:ext cx="6035675" cy="2133600"/>
            <a:chOff x="1355725" y="3276600"/>
            <a:chExt cx="6035675" cy="2133600"/>
          </a:xfrm>
        </p:grpSpPr>
        <p:sp>
          <p:nvSpPr>
            <p:cNvPr id="57350" name="Rectangle 4"/>
            <p:cNvSpPr>
              <a:spLocks noChangeArrowheads="1"/>
            </p:cNvSpPr>
            <p:nvPr/>
          </p:nvSpPr>
          <p:spPr bwMode="auto">
            <a:xfrm>
              <a:off x="1905000" y="3962400"/>
              <a:ext cx="1143000" cy="762000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Block</a:t>
              </a:r>
            </a:p>
            <a:p>
              <a:pPr algn="ctr" eaLnBrk="0" hangingPunct="0"/>
              <a:r>
                <a:rPr lang="en-US"/>
                <a:t>Cipher</a:t>
              </a:r>
              <a:endParaRPr lang="en-US" sz="3600"/>
            </a:p>
          </p:txBody>
        </p:sp>
        <p:sp>
          <p:nvSpPr>
            <p:cNvPr id="57351" name="Rectangle 5"/>
            <p:cNvSpPr>
              <a:spLocks noChangeArrowheads="1"/>
            </p:cNvSpPr>
            <p:nvPr/>
          </p:nvSpPr>
          <p:spPr bwMode="auto">
            <a:xfrm>
              <a:off x="3352800" y="3962400"/>
              <a:ext cx="1143000" cy="762000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Block</a:t>
              </a:r>
            </a:p>
            <a:p>
              <a:pPr algn="ctr" eaLnBrk="0" hangingPunct="0"/>
              <a:r>
                <a:rPr lang="en-US"/>
                <a:t>Cipher</a:t>
              </a:r>
              <a:endParaRPr lang="en-US" sz="3600"/>
            </a:p>
          </p:txBody>
        </p:sp>
        <p:sp>
          <p:nvSpPr>
            <p:cNvPr id="57352" name="Rectangle 6"/>
            <p:cNvSpPr>
              <a:spLocks noChangeArrowheads="1"/>
            </p:cNvSpPr>
            <p:nvPr/>
          </p:nvSpPr>
          <p:spPr bwMode="auto">
            <a:xfrm>
              <a:off x="4800600" y="3962400"/>
              <a:ext cx="1143000" cy="762000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Block</a:t>
              </a:r>
            </a:p>
            <a:p>
              <a:pPr algn="ctr" eaLnBrk="0" hangingPunct="0"/>
              <a:r>
                <a:rPr lang="en-US"/>
                <a:t>Cipher</a:t>
              </a:r>
              <a:endParaRPr lang="en-US" sz="3600"/>
            </a:p>
          </p:txBody>
        </p:sp>
        <p:sp>
          <p:nvSpPr>
            <p:cNvPr id="57353" name="Rectangle 7"/>
            <p:cNvSpPr>
              <a:spLocks noChangeArrowheads="1"/>
            </p:cNvSpPr>
            <p:nvPr/>
          </p:nvSpPr>
          <p:spPr bwMode="auto">
            <a:xfrm>
              <a:off x="6248400" y="3962400"/>
              <a:ext cx="1143000" cy="762000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Block</a:t>
              </a:r>
            </a:p>
            <a:p>
              <a:pPr algn="ctr" eaLnBrk="0" hangingPunct="0"/>
              <a:r>
                <a:rPr lang="en-US"/>
                <a:t>Cipher</a:t>
              </a:r>
              <a:endParaRPr lang="en-US" sz="3600"/>
            </a:p>
          </p:txBody>
        </p:sp>
        <p:sp>
          <p:nvSpPr>
            <p:cNvPr id="57354" name="Rectangle 8"/>
            <p:cNvSpPr>
              <a:spLocks noChangeArrowheads="1"/>
            </p:cNvSpPr>
            <p:nvPr/>
          </p:nvSpPr>
          <p:spPr bwMode="auto">
            <a:xfrm>
              <a:off x="1905000" y="3276600"/>
              <a:ext cx="1143000" cy="228600"/>
            </a:xfrm>
            <a:prstGeom prst="rect">
              <a:avLst/>
            </a:prstGeom>
            <a:solidFill>
              <a:srgbClr val="99FF33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55" name="Rectangle 9"/>
            <p:cNvSpPr>
              <a:spLocks noChangeArrowheads="1"/>
            </p:cNvSpPr>
            <p:nvPr/>
          </p:nvSpPr>
          <p:spPr bwMode="auto">
            <a:xfrm>
              <a:off x="3352800" y="3276600"/>
              <a:ext cx="1143000" cy="228600"/>
            </a:xfrm>
            <a:prstGeom prst="rect">
              <a:avLst/>
            </a:prstGeom>
            <a:solidFill>
              <a:srgbClr val="99FF33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56" name="Rectangle 10"/>
            <p:cNvSpPr>
              <a:spLocks noChangeArrowheads="1"/>
            </p:cNvSpPr>
            <p:nvPr/>
          </p:nvSpPr>
          <p:spPr bwMode="auto">
            <a:xfrm>
              <a:off x="4800600" y="3276600"/>
              <a:ext cx="1143000" cy="228600"/>
            </a:xfrm>
            <a:prstGeom prst="rect">
              <a:avLst/>
            </a:prstGeom>
            <a:solidFill>
              <a:srgbClr val="99FF33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57" name="Rectangle 11"/>
            <p:cNvSpPr>
              <a:spLocks noChangeArrowheads="1"/>
            </p:cNvSpPr>
            <p:nvPr/>
          </p:nvSpPr>
          <p:spPr bwMode="auto">
            <a:xfrm>
              <a:off x="6248400" y="3276600"/>
              <a:ext cx="1143000" cy="228600"/>
            </a:xfrm>
            <a:prstGeom prst="rect">
              <a:avLst/>
            </a:prstGeom>
            <a:solidFill>
              <a:srgbClr val="99FF33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58" name="Rectangle 12"/>
            <p:cNvSpPr>
              <a:spLocks noChangeArrowheads="1"/>
            </p:cNvSpPr>
            <p:nvPr/>
          </p:nvSpPr>
          <p:spPr bwMode="auto">
            <a:xfrm>
              <a:off x="1905000" y="5181600"/>
              <a:ext cx="1143000" cy="228600"/>
            </a:xfrm>
            <a:prstGeom prst="rect">
              <a:avLst/>
            </a:prstGeom>
            <a:solidFill>
              <a:srgbClr val="99FF33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59" name="Rectangle 13"/>
            <p:cNvSpPr>
              <a:spLocks noChangeArrowheads="1"/>
            </p:cNvSpPr>
            <p:nvPr/>
          </p:nvSpPr>
          <p:spPr bwMode="auto">
            <a:xfrm>
              <a:off x="3352800" y="5181600"/>
              <a:ext cx="1143000" cy="228600"/>
            </a:xfrm>
            <a:prstGeom prst="rect">
              <a:avLst/>
            </a:prstGeom>
            <a:solidFill>
              <a:srgbClr val="99FF33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1" name="Rectangle 15"/>
            <p:cNvSpPr>
              <a:spLocks noChangeArrowheads="1"/>
            </p:cNvSpPr>
            <p:nvPr/>
          </p:nvSpPr>
          <p:spPr bwMode="auto">
            <a:xfrm>
              <a:off x="6248400" y="5181600"/>
              <a:ext cx="1143000" cy="228600"/>
            </a:xfrm>
            <a:prstGeom prst="rect">
              <a:avLst/>
            </a:prstGeom>
            <a:solidFill>
              <a:srgbClr val="99FF33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4" name="Line 18"/>
            <p:cNvSpPr>
              <a:spLocks noChangeShapeType="1"/>
            </p:cNvSpPr>
            <p:nvPr/>
          </p:nvSpPr>
          <p:spPr bwMode="auto">
            <a:xfrm>
              <a:off x="3962400" y="3505200"/>
              <a:ext cx="0" cy="4572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5" name="Line 19"/>
            <p:cNvSpPr>
              <a:spLocks noChangeShapeType="1"/>
            </p:cNvSpPr>
            <p:nvPr/>
          </p:nvSpPr>
          <p:spPr bwMode="auto">
            <a:xfrm>
              <a:off x="2514600" y="4724400"/>
              <a:ext cx="0" cy="4572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6" name="Line 20"/>
            <p:cNvSpPr>
              <a:spLocks noChangeShapeType="1"/>
            </p:cNvSpPr>
            <p:nvPr/>
          </p:nvSpPr>
          <p:spPr bwMode="auto">
            <a:xfrm>
              <a:off x="2514600" y="4953000"/>
              <a:ext cx="6858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7" name="Line 21"/>
            <p:cNvSpPr>
              <a:spLocks noChangeShapeType="1"/>
            </p:cNvSpPr>
            <p:nvPr/>
          </p:nvSpPr>
          <p:spPr bwMode="auto">
            <a:xfrm flipV="1">
              <a:off x="3200400" y="3733800"/>
              <a:ext cx="0" cy="12192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8" name="Oval 22"/>
            <p:cNvSpPr>
              <a:spLocks noChangeArrowheads="1"/>
            </p:cNvSpPr>
            <p:nvPr/>
          </p:nvSpPr>
          <p:spPr bwMode="auto">
            <a:xfrm>
              <a:off x="3886200" y="3657600"/>
              <a:ext cx="152400" cy="152400"/>
            </a:xfrm>
            <a:prstGeom prst="ellips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9" name="Line 23"/>
            <p:cNvSpPr>
              <a:spLocks noChangeShapeType="1"/>
            </p:cNvSpPr>
            <p:nvPr/>
          </p:nvSpPr>
          <p:spPr bwMode="auto">
            <a:xfrm>
              <a:off x="3200400" y="3733800"/>
              <a:ext cx="8382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0" name="Line 24"/>
            <p:cNvSpPr>
              <a:spLocks noChangeShapeType="1"/>
            </p:cNvSpPr>
            <p:nvPr/>
          </p:nvSpPr>
          <p:spPr bwMode="auto">
            <a:xfrm>
              <a:off x="3200400" y="3733800"/>
              <a:ext cx="6858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1" name="Line 25"/>
            <p:cNvSpPr>
              <a:spLocks noChangeShapeType="1"/>
            </p:cNvSpPr>
            <p:nvPr/>
          </p:nvSpPr>
          <p:spPr bwMode="auto">
            <a:xfrm>
              <a:off x="3962400" y="3505200"/>
              <a:ext cx="0" cy="1524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2" name="Line 26"/>
            <p:cNvSpPr>
              <a:spLocks noChangeShapeType="1"/>
            </p:cNvSpPr>
            <p:nvPr/>
          </p:nvSpPr>
          <p:spPr bwMode="auto">
            <a:xfrm>
              <a:off x="5410200" y="3505200"/>
              <a:ext cx="0" cy="4572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3" name="Line 27"/>
            <p:cNvSpPr>
              <a:spLocks noChangeShapeType="1"/>
            </p:cNvSpPr>
            <p:nvPr/>
          </p:nvSpPr>
          <p:spPr bwMode="auto">
            <a:xfrm>
              <a:off x="3962400" y="4724400"/>
              <a:ext cx="0" cy="4572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4" name="Line 28"/>
            <p:cNvSpPr>
              <a:spLocks noChangeShapeType="1"/>
            </p:cNvSpPr>
            <p:nvPr/>
          </p:nvSpPr>
          <p:spPr bwMode="auto">
            <a:xfrm>
              <a:off x="3962400" y="4953000"/>
              <a:ext cx="6858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5" name="Line 29"/>
            <p:cNvSpPr>
              <a:spLocks noChangeShapeType="1"/>
            </p:cNvSpPr>
            <p:nvPr/>
          </p:nvSpPr>
          <p:spPr bwMode="auto">
            <a:xfrm flipV="1">
              <a:off x="4648200" y="3733800"/>
              <a:ext cx="0" cy="12192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6" name="Oval 30"/>
            <p:cNvSpPr>
              <a:spLocks noChangeArrowheads="1"/>
            </p:cNvSpPr>
            <p:nvPr/>
          </p:nvSpPr>
          <p:spPr bwMode="auto">
            <a:xfrm>
              <a:off x="5334000" y="3657600"/>
              <a:ext cx="152400" cy="152400"/>
            </a:xfrm>
            <a:prstGeom prst="ellips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7" name="Line 31"/>
            <p:cNvSpPr>
              <a:spLocks noChangeShapeType="1"/>
            </p:cNvSpPr>
            <p:nvPr/>
          </p:nvSpPr>
          <p:spPr bwMode="auto">
            <a:xfrm>
              <a:off x="4648200" y="3733800"/>
              <a:ext cx="8382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8" name="Line 32"/>
            <p:cNvSpPr>
              <a:spLocks noChangeShapeType="1"/>
            </p:cNvSpPr>
            <p:nvPr/>
          </p:nvSpPr>
          <p:spPr bwMode="auto">
            <a:xfrm>
              <a:off x="4648200" y="3733800"/>
              <a:ext cx="6858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9" name="Line 33"/>
            <p:cNvSpPr>
              <a:spLocks noChangeShapeType="1"/>
            </p:cNvSpPr>
            <p:nvPr/>
          </p:nvSpPr>
          <p:spPr bwMode="auto">
            <a:xfrm>
              <a:off x="5410200" y="3505200"/>
              <a:ext cx="0" cy="1524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80" name="Line 34"/>
            <p:cNvSpPr>
              <a:spLocks noChangeShapeType="1"/>
            </p:cNvSpPr>
            <p:nvPr/>
          </p:nvSpPr>
          <p:spPr bwMode="auto">
            <a:xfrm>
              <a:off x="6858000" y="3505200"/>
              <a:ext cx="0" cy="4572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81" name="Line 35"/>
            <p:cNvSpPr>
              <a:spLocks noChangeShapeType="1"/>
            </p:cNvSpPr>
            <p:nvPr/>
          </p:nvSpPr>
          <p:spPr bwMode="auto">
            <a:xfrm>
              <a:off x="5410200" y="4724400"/>
              <a:ext cx="0" cy="4572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82" name="Line 36"/>
            <p:cNvSpPr>
              <a:spLocks noChangeShapeType="1"/>
            </p:cNvSpPr>
            <p:nvPr/>
          </p:nvSpPr>
          <p:spPr bwMode="auto">
            <a:xfrm>
              <a:off x="5410200" y="4953000"/>
              <a:ext cx="6858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83" name="Line 37"/>
            <p:cNvSpPr>
              <a:spLocks noChangeShapeType="1"/>
            </p:cNvSpPr>
            <p:nvPr/>
          </p:nvSpPr>
          <p:spPr bwMode="auto">
            <a:xfrm flipV="1">
              <a:off x="6096000" y="3733800"/>
              <a:ext cx="0" cy="12192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84" name="Oval 38"/>
            <p:cNvSpPr>
              <a:spLocks noChangeArrowheads="1"/>
            </p:cNvSpPr>
            <p:nvPr/>
          </p:nvSpPr>
          <p:spPr bwMode="auto">
            <a:xfrm>
              <a:off x="6781800" y="3657600"/>
              <a:ext cx="152400" cy="152400"/>
            </a:xfrm>
            <a:prstGeom prst="ellips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85" name="Line 39"/>
            <p:cNvSpPr>
              <a:spLocks noChangeShapeType="1"/>
            </p:cNvSpPr>
            <p:nvPr/>
          </p:nvSpPr>
          <p:spPr bwMode="auto">
            <a:xfrm>
              <a:off x="6096000" y="3733800"/>
              <a:ext cx="8382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86" name="Line 40"/>
            <p:cNvSpPr>
              <a:spLocks noChangeShapeType="1"/>
            </p:cNvSpPr>
            <p:nvPr/>
          </p:nvSpPr>
          <p:spPr bwMode="auto">
            <a:xfrm>
              <a:off x="6096000" y="3733800"/>
              <a:ext cx="6858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87" name="Line 41"/>
            <p:cNvSpPr>
              <a:spLocks noChangeShapeType="1"/>
            </p:cNvSpPr>
            <p:nvPr/>
          </p:nvSpPr>
          <p:spPr bwMode="auto">
            <a:xfrm>
              <a:off x="6858000" y="3505200"/>
              <a:ext cx="0" cy="1524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88" name="Line 42"/>
            <p:cNvSpPr>
              <a:spLocks noChangeShapeType="1"/>
            </p:cNvSpPr>
            <p:nvPr/>
          </p:nvSpPr>
          <p:spPr bwMode="auto">
            <a:xfrm>
              <a:off x="6858000" y="4724400"/>
              <a:ext cx="0" cy="4572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89" name="Line 43"/>
            <p:cNvSpPr>
              <a:spLocks noChangeShapeType="1"/>
            </p:cNvSpPr>
            <p:nvPr/>
          </p:nvSpPr>
          <p:spPr bwMode="auto">
            <a:xfrm>
              <a:off x="2514600" y="3505200"/>
              <a:ext cx="0" cy="4572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90" name="Oval 44"/>
            <p:cNvSpPr>
              <a:spLocks noChangeArrowheads="1"/>
            </p:cNvSpPr>
            <p:nvPr/>
          </p:nvSpPr>
          <p:spPr bwMode="auto">
            <a:xfrm>
              <a:off x="2438400" y="3657600"/>
              <a:ext cx="152400" cy="152400"/>
            </a:xfrm>
            <a:prstGeom prst="ellips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91" name="Line 45"/>
            <p:cNvSpPr>
              <a:spLocks noChangeShapeType="1"/>
            </p:cNvSpPr>
            <p:nvPr/>
          </p:nvSpPr>
          <p:spPr bwMode="auto">
            <a:xfrm>
              <a:off x="1752600" y="3733800"/>
              <a:ext cx="8382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92" name="Line 46"/>
            <p:cNvSpPr>
              <a:spLocks noChangeShapeType="1"/>
            </p:cNvSpPr>
            <p:nvPr/>
          </p:nvSpPr>
          <p:spPr bwMode="auto">
            <a:xfrm>
              <a:off x="1752600" y="3733800"/>
              <a:ext cx="6858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93" name="Line 47"/>
            <p:cNvSpPr>
              <a:spLocks noChangeShapeType="1"/>
            </p:cNvSpPr>
            <p:nvPr/>
          </p:nvSpPr>
          <p:spPr bwMode="auto">
            <a:xfrm>
              <a:off x="2514600" y="3505200"/>
              <a:ext cx="0" cy="1524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94" name="Text Box 48"/>
            <p:cNvSpPr txBox="1">
              <a:spLocks noChangeArrowheads="1"/>
            </p:cNvSpPr>
            <p:nvPr/>
          </p:nvSpPr>
          <p:spPr bwMode="auto">
            <a:xfrm>
              <a:off x="1355725" y="3543300"/>
              <a:ext cx="4254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/>
                <a:t>IV</a:t>
              </a:r>
              <a:endParaRPr lang="en-US" sz="360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5455B-761A-4974-AA83-E37CED966EE7}" type="datetime4">
              <a:rPr lang="en-US" smtClean="0"/>
              <a:t>January 27, 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2</a:t>
            </a:fld>
            <a:endParaRPr lang="en-US" dirty="0"/>
          </a:p>
        </p:txBody>
      </p:sp>
      <p:cxnSp>
        <p:nvCxnSpPr>
          <p:cNvPr id="8" name="Straight Connector 7"/>
          <p:cNvCxnSpPr>
            <a:stCxn id="57357" idx="0"/>
            <a:endCxn id="57357" idx="2"/>
          </p:cNvCxnSpPr>
          <p:nvPr/>
        </p:nvCxnSpPr>
        <p:spPr>
          <a:xfrm>
            <a:off x="7018338" y="2406650"/>
            <a:ext cx="0" cy="2286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eft Brace 8"/>
          <p:cNvSpPr/>
          <p:nvPr/>
        </p:nvSpPr>
        <p:spPr>
          <a:xfrm rot="5400000">
            <a:off x="4294983" y="-368348"/>
            <a:ext cx="495300" cy="48752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/>
          <p:cNvSpPr/>
          <p:nvPr/>
        </p:nvSpPr>
        <p:spPr>
          <a:xfrm rot="5400000">
            <a:off x="7075488" y="1802558"/>
            <a:ext cx="495300" cy="533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191000" y="1447800"/>
            <a:ext cx="742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 bits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6733416" y="1415534"/>
            <a:ext cx="1210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 zero bits</a:t>
            </a:r>
            <a:endParaRPr lang="en-US" dirty="0"/>
          </a:p>
        </p:txBody>
      </p:sp>
      <p:sp>
        <p:nvSpPr>
          <p:cNvPr id="61" name="Rectangle 14"/>
          <p:cNvSpPr>
            <a:spLocks noChangeArrowheads="1"/>
          </p:cNvSpPr>
          <p:nvPr/>
        </p:nvSpPr>
        <p:spPr bwMode="auto">
          <a:xfrm>
            <a:off x="5029200" y="4343400"/>
            <a:ext cx="571500" cy="22860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Rectangle 14"/>
          <p:cNvSpPr>
            <a:spLocks noChangeArrowheads="1"/>
          </p:cNvSpPr>
          <p:nvPr/>
        </p:nvSpPr>
        <p:spPr bwMode="auto">
          <a:xfrm>
            <a:off x="5606637" y="4343400"/>
            <a:ext cx="571500" cy="228600"/>
          </a:xfrm>
          <a:prstGeom prst="rect">
            <a:avLst/>
          </a:prstGeom>
          <a:pattFill prst="wdUpDiag">
            <a:fgClr>
              <a:srgbClr val="99FF33"/>
            </a:fgClr>
            <a:bgClr>
              <a:schemeClr val="bg1"/>
            </a:bgClr>
          </a:patt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Left Brace 62"/>
          <p:cNvSpPr/>
          <p:nvPr/>
        </p:nvSpPr>
        <p:spPr>
          <a:xfrm rot="16200000" flipV="1">
            <a:off x="5663787" y="4629151"/>
            <a:ext cx="495300" cy="533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5426328" y="5172454"/>
            <a:ext cx="1050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removed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879619"/>
      </p:ext>
    </p:extLst>
  </p:cSld>
  <p:clrMapOvr>
    <a:masterClrMapping/>
  </p:clrMapOvr>
  <p:transition advTm="32076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r>
              <a:rPr lang="en-US" dirty="0" smtClean="0"/>
              <a:t>Problem 5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Note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is only an input to the first application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 smtClean="0"/>
                  <a:t> compression function (e.g. it’s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𝐼𝑉</m:t>
                    </m:r>
                  </m:oMath>
                </a14:m>
                <a:r>
                  <a:rPr lang="en-US" dirty="0" smtClean="0"/>
                  <a:t> to the hash of the first block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Bob can </a:t>
                </a:r>
                <a:r>
                  <a:rPr lang="en-US" b="1" dirty="0" smtClean="0"/>
                  <a:t>append</a:t>
                </a:r>
                <a:r>
                  <a:rPr lang="en-US" dirty="0" smtClean="0"/>
                  <a:t> data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/>
                  <a:t>, create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∥</m:t>
                    </m:r>
                  </m:oMath>
                </a14:m>
                <a:r>
                  <a:rPr lang="en-US" dirty="0" smtClean="0"/>
                  <a:t> “,000,000”, and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1/27/2011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42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84325" y="2438400"/>
            <a:ext cx="6035675" cy="2133600"/>
            <a:chOff x="1355725" y="3276600"/>
            <a:chExt cx="6035675" cy="2133600"/>
          </a:xfrm>
        </p:grpSpPr>
        <p:sp>
          <p:nvSpPr>
            <p:cNvPr id="58374" name="Rectangle 4"/>
            <p:cNvSpPr>
              <a:spLocks noChangeArrowheads="1"/>
            </p:cNvSpPr>
            <p:nvPr/>
          </p:nvSpPr>
          <p:spPr bwMode="auto">
            <a:xfrm>
              <a:off x="1905000" y="3962400"/>
              <a:ext cx="1143000" cy="762000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Inverse</a:t>
              </a:r>
            </a:p>
            <a:p>
              <a:pPr algn="ctr" eaLnBrk="0" hangingPunct="0"/>
              <a:r>
                <a:rPr lang="en-US"/>
                <a:t>Cipher</a:t>
              </a:r>
              <a:endParaRPr lang="en-US" sz="3600"/>
            </a:p>
          </p:txBody>
        </p:sp>
        <p:sp>
          <p:nvSpPr>
            <p:cNvPr id="58375" name="Rectangle 5"/>
            <p:cNvSpPr>
              <a:spLocks noChangeArrowheads="1"/>
            </p:cNvSpPr>
            <p:nvPr/>
          </p:nvSpPr>
          <p:spPr bwMode="auto">
            <a:xfrm>
              <a:off x="3352800" y="3962400"/>
              <a:ext cx="1143000" cy="762000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dirty="0"/>
                <a:t>Inverse</a:t>
              </a:r>
            </a:p>
            <a:p>
              <a:pPr algn="ctr" eaLnBrk="0" hangingPunct="0"/>
              <a:r>
                <a:rPr lang="en-US" dirty="0"/>
                <a:t>Cipher</a:t>
              </a:r>
            </a:p>
          </p:txBody>
        </p:sp>
        <p:sp>
          <p:nvSpPr>
            <p:cNvPr id="58376" name="Rectangle 6"/>
            <p:cNvSpPr>
              <a:spLocks noChangeArrowheads="1"/>
            </p:cNvSpPr>
            <p:nvPr/>
          </p:nvSpPr>
          <p:spPr bwMode="auto">
            <a:xfrm>
              <a:off x="4800600" y="3962400"/>
              <a:ext cx="1143000" cy="762000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Inverse</a:t>
              </a:r>
            </a:p>
            <a:p>
              <a:pPr algn="ctr" eaLnBrk="0" hangingPunct="0"/>
              <a:r>
                <a:rPr lang="en-US"/>
                <a:t>Cipher</a:t>
              </a:r>
            </a:p>
          </p:txBody>
        </p:sp>
        <p:sp>
          <p:nvSpPr>
            <p:cNvPr id="58377" name="Rectangle 7"/>
            <p:cNvSpPr>
              <a:spLocks noChangeArrowheads="1"/>
            </p:cNvSpPr>
            <p:nvPr/>
          </p:nvSpPr>
          <p:spPr bwMode="auto">
            <a:xfrm>
              <a:off x="6248400" y="3962400"/>
              <a:ext cx="1143000" cy="762000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Inverse</a:t>
              </a:r>
            </a:p>
            <a:p>
              <a:pPr algn="ctr" eaLnBrk="0" hangingPunct="0"/>
              <a:r>
                <a:rPr lang="en-US"/>
                <a:t>Cipher</a:t>
              </a:r>
            </a:p>
          </p:txBody>
        </p:sp>
        <p:sp>
          <p:nvSpPr>
            <p:cNvPr id="58378" name="Rectangle 8"/>
            <p:cNvSpPr>
              <a:spLocks noChangeArrowheads="1"/>
            </p:cNvSpPr>
            <p:nvPr/>
          </p:nvSpPr>
          <p:spPr bwMode="auto">
            <a:xfrm>
              <a:off x="1905000" y="3276600"/>
              <a:ext cx="1143000" cy="228600"/>
            </a:xfrm>
            <a:prstGeom prst="rect">
              <a:avLst/>
            </a:prstGeom>
            <a:solidFill>
              <a:srgbClr val="99FF33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79" name="Rectangle 9"/>
            <p:cNvSpPr>
              <a:spLocks noChangeArrowheads="1"/>
            </p:cNvSpPr>
            <p:nvPr/>
          </p:nvSpPr>
          <p:spPr bwMode="auto">
            <a:xfrm>
              <a:off x="3352800" y="3276600"/>
              <a:ext cx="1143000" cy="228600"/>
            </a:xfrm>
            <a:prstGeom prst="rect">
              <a:avLst/>
            </a:prstGeom>
            <a:solidFill>
              <a:srgbClr val="99FF33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0" name="Rectangle 10"/>
            <p:cNvSpPr>
              <a:spLocks noChangeArrowheads="1"/>
            </p:cNvSpPr>
            <p:nvPr/>
          </p:nvSpPr>
          <p:spPr bwMode="auto">
            <a:xfrm>
              <a:off x="4800600" y="3276600"/>
              <a:ext cx="1143000" cy="228600"/>
            </a:xfrm>
            <a:prstGeom prst="rect">
              <a:avLst/>
            </a:prstGeom>
            <a:solidFill>
              <a:srgbClr val="99FF33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1" name="Rectangle 11"/>
            <p:cNvSpPr>
              <a:spLocks noChangeArrowheads="1"/>
            </p:cNvSpPr>
            <p:nvPr/>
          </p:nvSpPr>
          <p:spPr bwMode="auto">
            <a:xfrm>
              <a:off x="6248400" y="3276600"/>
              <a:ext cx="1143000" cy="228600"/>
            </a:xfrm>
            <a:prstGeom prst="rect">
              <a:avLst/>
            </a:prstGeom>
            <a:solidFill>
              <a:srgbClr val="99FF33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2" name="Rectangle 12"/>
            <p:cNvSpPr>
              <a:spLocks noChangeArrowheads="1"/>
            </p:cNvSpPr>
            <p:nvPr/>
          </p:nvSpPr>
          <p:spPr bwMode="auto">
            <a:xfrm>
              <a:off x="1905000" y="5181600"/>
              <a:ext cx="1143000" cy="228600"/>
            </a:xfrm>
            <a:prstGeom prst="rect">
              <a:avLst/>
            </a:prstGeom>
            <a:solidFill>
              <a:srgbClr val="99FF33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3" name="Rectangle 13"/>
            <p:cNvSpPr>
              <a:spLocks noChangeArrowheads="1"/>
            </p:cNvSpPr>
            <p:nvPr/>
          </p:nvSpPr>
          <p:spPr bwMode="auto">
            <a:xfrm>
              <a:off x="3352800" y="5181600"/>
              <a:ext cx="1143000" cy="228600"/>
            </a:xfrm>
            <a:prstGeom prst="rect">
              <a:avLst/>
            </a:prstGeom>
            <a:solidFill>
              <a:srgbClr val="99FF33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5" name="Rectangle 15"/>
            <p:cNvSpPr>
              <a:spLocks noChangeArrowheads="1"/>
            </p:cNvSpPr>
            <p:nvPr/>
          </p:nvSpPr>
          <p:spPr bwMode="auto">
            <a:xfrm>
              <a:off x="6248400" y="5181600"/>
              <a:ext cx="1143000" cy="228600"/>
            </a:xfrm>
            <a:prstGeom prst="rect">
              <a:avLst/>
            </a:prstGeom>
            <a:solidFill>
              <a:srgbClr val="99FF33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8" name="Line 18"/>
            <p:cNvSpPr>
              <a:spLocks noChangeShapeType="1"/>
            </p:cNvSpPr>
            <p:nvPr/>
          </p:nvSpPr>
          <p:spPr bwMode="auto">
            <a:xfrm>
              <a:off x="3962400" y="3505200"/>
              <a:ext cx="0" cy="4572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9" name="Line 19"/>
            <p:cNvSpPr>
              <a:spLocks noChangeShapeType="1"/>
            </p:cNvSpPr>
            <p:nvPr/>
          </p:nvSpPr>
          <p:spPr bwMode="auto">
            <a:xfrm>
              <a:off x="2514600" y="4724400"/>
              <a:ext cx="0" cy="4572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0" name="Line 20"/>
            <p:cNvSpPr>
              <a:spLocks noChangeShapeType="1"/>
            </p:cNvSpPr>
            <p:nvPr/>
          </p:nvSpPr>
          <p:spPr bwMode="auto">
            <a:xfrm>
              <a:off x="2514600" y="4953000"/>
              <a:ext cx="6858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1" name="Line 21"/>
            <p:cNvSpPr>
              <a:spLocks noChangeShapeType="1"/>
            </p:cNvSpPr>
            <p:nvPr/>
          </p:nvSpPr>
          <p:spPr bwMode="auto">
            <a:xfrm flipV="1">
              <a:off x="3200400" y="3733800"/>
              <a:ext cx="0" cy="12192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2" name="Oval 22"/>
            <p:cNvSpPr>
              <a:spLocks noChangeArrowheads="1"/>
            </p:cNvSpPr>
            <p:nvPr/>
          </p:nvSpPr>
          <p:spPr bwMode="auto">
            <a:xfrm>
              <a:off x="3886200" y="3657600"/>
              <a:ext cx="152400" cy="152400"/>
            </a:xfrm>
            <a:prstGeom prst="ellips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3" name="Line 23"/>
            <p:cNvSpPr>
              <a:spLocks noChangeShapeType="1"/>
            </p:cNvSpPr>
            <p:nvPr/>
          </p:nvSpPr>
          <p:spPr bwMode="auto">
            <a:xfrm>
              <a:off x="3200400" y="3733800"/>
              <a:ext cx="8382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4" name="Line 24"/>
            <p:cNvSpPr>
              <a:spLocks noChangeShapeType="1"/>
            </p:cNvSpPr>
            <p:nvPr/>
          </p:nvSpPr>
          <p:spPr bwMode="auto">
            <a:xfrm>
              <a:off x="3200400" y="3733800"/>
              <a:ext cx="6858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5" name="Line 25"/>
            <p:cNvSpPr>
              <a:spLocks noChangeShapeType="1"/>
            </p:cNvSpPr>
            <p:nvPr/>
          </p:nvSpPr>
          <p:spPr bwMode="auto">
            <a:xfrm>
              <a:off x="3962400" y="3810000"/>
              <a:ext cx="0" cy="1524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6" name="Line 26"/>
            <p:cNvSpPr>
              <a:spLocks noChangeShapeType="1"/>
            </p:cNvSpPr>
            <p:nvPr/>
          </p:nvSpPr>
          <p:spPr bwMode="auto">
            <a:xfrm>
              <a:off x="5410200" y="3505200"/>
              <a:ext cx="0" cy="4572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7" name="Line 27"/>
            <p:cNvSpPr>
              <a:spLocks noChangeShapeType="1"/>
            </p:cNvSpPr>
            <p:nvPr/>
          </p:nvSpPr>
          <p:spPr bwMode="auto">
            <a:xfrm>
              <a:off x="3962400" y="4724400"/>
              <a:ext cx="0" cy="4572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8" name="Line 28"/>
            <p:cNvSpPr>
              <a:spLocks noChangeShapeType="1"/>
            </p:cNvSpPr>
            <p:nvPr/>
          </p:nvSpPr>
          <p:spPr bwMode="auto">
            <a:xfrm>
              <a:off x="3962400" y="4953000"/>
              <a:ext cx="6858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9" name="Line 29"/>
            <p:cNvSpPr>
              <a:spLocks noChangeShapeType="1"/>
            </p:cNvSpPr>
            <p:nvPr/>
          </p:nvSpPr>
          <p:spPr bwMode="auto">
            <a:xfrm flipV="1">
              <a:off x="4648200" y="3733800"/>
              <a:ext cx="0" cy="12192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0" name="Oval 30"/>
            <p:cNvSpPr>
              <a:spLocks noChangeArrowheads="1"/>
            </p:cNvSpPr>
            <p:nvPr/>
          </p:nvSpPr>
          <p:spPr bwMode="auto">
            <a:xfrm>
              <a:off x="5334000" y="3657600"/>
              <a:ext cx="152400" cy="152400"/>
            </a:xfrm>
            <a:prstGeom prst="ellips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1" name="Line 31"/>
            <p:cNvSpPr>
              <a:spLocks noChangeShapeType="1"/>
            </p:cNvSpPr>
            <p:nvPr/>
          </p:nvSpPr>
          <p:spPr bwMode="auto">
            <a:xfrm>
              <a:off x="4648200" y="3733800"/>
              <a:ext cx="8382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2" name="Line 32"/>
            <p:cNvSpPr>
              <a:spLocks noChangeShapeType="1"/>
            </p:cNvSpPr>
            <p:nvPr/>
          </p:nvSpPr>
          <p:spPr bwMode="auto">
            <a:xfrm>
              <a:off x="4648200" y="3733800"/>
              <a:ext cx="6858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3" name="Line 33"/>
            <p:cNvSpPr>
              <a:spLocks noChangeShapeType="1"/>
            </p:cNvSpPr>
            <p:nvPr/>
          </p:nvSpPr>
          <p:spPr bwMode="auto">
            <a:xfrm>
              <a:off x="5410200" y="3810000"/>
              <a:ext cx="0" cy="1524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4" name="Line 34"/>
            <p:cNvSpPr>
              <a:spLocks noChangeShapeType="1"/>
            </p:cNvSpPr>
            <p:nvPr/>
          </p:nvSpPr>
          <p:spPr bwMode="auto">
            <a:xfrm>
              <a:off x="6858000" y="3505200"/>
              <a:ext cx="0" cy="4572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5" name="Line 35"/>
            <p:cNvSpPr>
              <a:spLocks noChangeShapeType="1"/>
            </p:cNvSpPr>
            <p:nvPr/>
          </p:nvSpPr>
          <p:spPr bwMode="auto">
            <a:xfrm>
              <a:off x="5410200" y="4724400"/>
              <a:ext cx="0" cy="4572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6" name="Line 36"/>
            <p:cNvSpPr>
              <a:spLocks noChangeShapeType="1"/>
            </p:cNvSpPr>
            <p:nvPr/>
          </p:nvSpPr>
          <p:spPr bwMode="auto">
            <a:xfrm>
              <a:off x="5410200" y="4953000"/>
              <a:ext cx="6858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7" name="Line 37"/>
            <p:cNvSpPr>
              <a:spLocks noChangeShapeType="1"/>
            </p:cNvSpPr>
            <p:nvPr/>
          </p:nvSpPr>
          <p:spPr bwMode="auto">
            <a:xfrm flipV="1">
              <a:off x="6096000" y="3733800"/>
              <a:ext cx="0" cy="12192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8" name="Oval 38"/>
            <p:cNvSpPr>
              <a:spLocks noChangeArrowheads="1"/>
            </p:cNvSpPr>
            <p:nvPr/>
          </p:nvSpPr>
          <p:spPr bwMode="auto">
            <a:xfrm>
              <a:off x="6781800" y="3657600"/>
              <a:ext cx="152400" cy="152400"/>
            </a:xfrm>
            <a:prstGeom prst="ellips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9" name="Line 39"/>
            <p:cNvSpPr>
              <a:spLocks noChangeShapeType="1"/>
            </p:cNvSpPr>
            <p:nvPr/>
          </p:nvSpPr>
          <p:spPr bwMode="auto">
            <a:xfrm>
              <a:off x="6096000" y="3733800"/>
              <a:ext cx="8382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10" name="Line 40"/>
            <p:cNvSpPr>
              <a:spLocks noChangeShapeType="1"/>
            </p:cNvSpPr>
            <p:nvPr/>
          </p:nvSpPr>
          <p:spPr bwMode="auto">
            <a:xfrm>
              <a:off x="6096000" y="3733800"/>
              <a:ext cx="6858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11" name="Line 41"/>
            <p:cNvSpPr>
              <a:spLocks noChangeShapeType="1"/>
            </p:cNvSpPr>
            <p:nvPr/>
          </p:nvSpPr>
          <p:spPr bwMode="auto">
            <a:xfrm>
              <a:off x="6858000" y="3810000"/>
              <a:ext cx="0" cy="1524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12" name="Line 42"/>
            <p:cNvSpPr>
              <a:spLocks noChangeShapeType="1"/>
            </p:cNvSpPr>
            <p:nvPr/>
          </p:nvSpPr>
          <p:spPr bwMode="auto">
            <a:xfrm>
              <a:off x="6858000" y="4724400"/>
              <a:ext cx="0" cy="4572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13" name="Line 43"/>
            <p:cNvSpPr>
              <a:spLocks noChangeShapeType="1"/>
            </p:cNvSpPr>
            <p:nvPr/>
          </p:nvSpPr>
          <p:spPr bwMode="auto">
            <a:xfrm>
              <a:off x="2514600" y="3505200"/>
              <a:ext cx="0" cy="4572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14" name="Oval 44"/>
            <p:cNvSpPr>
              <a:spLocks noChangeArrowheads="1"/>
            </p:cNvSpPr>
            <p:nvPr/>
          </p:nvSpPr>
          <p:spPr bwMode="auto">
            <a:xfrm>
              <a:off x="2438400" y="3657600"/>
              <a:ext cx="152400" cy="152400"/>
            </a:xfrm>
            <a:prstGeom prst="ellips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15" name="Line 45"/>
            <p:cNvSpPr>
              <a:spLocks noChangeShapeType="1"/>
            </p:cNvSpPr>
            <p:nvPr/>
          </p:nvSpPr>
          <p:spPr bwMode="auto">
            <a:xfrm>
              <a:off x="1752600" y="3733800"/>
              <a:ext cx="8382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16" name="Line 46"/>
            <p:cNvSpPr>
              <a:spLocks noChangeShapeType="1"/>
            </p:cNvSpPr>
            <p:nvPr/>
          </p:nvSpPr>
          <p:spPr bwMode="auto">
            <a:xfrm>
              <a:off x="1752600" y="3733800"/>
              <a:ext cx="6858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17" name="Line 47"/>
            <p:cNvSpPr>
              <a:spLocks noChangeShapeType="1"/>
            </p:cNvSpPr>
            <p:nvPr/>
          </p:nvSpPr>
          <p:spPr bwMode="auto">
            <a:xfrm>
              <a:off x="2514600" y="3810000"/>
              <a:ext cx="0" cy="1524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18" name="Text Box 48"/>
            <p:cNvSpPr txBox="1">
              <a:spLocks noChangeArrowheads="1"/>
            </p:cNvSpPr>
            <p:nvPr/>
          </p:nvSpPr>
          <p:spPr bwMode="auto">
            <a:xfrm>
              <a:off x="1355725" y="3543300"/>
              <a:ext cx="4254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/>
                <a:t>IV</a:t>
              </a:r>
              <a:endParaRPr lang="en-US" sz="360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7EAE-E448-49C9-9108-9D1E6F6300E6}" type="datetime4">
              <a:rPr lang="en-US" smtClean="0"/>
              <a:t>January 27, 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Problem 1</a:t>
            </a:r>
            <a:endParaRPr lang="en-US" dirty="0"/>
          </a:p>
        </p:txBody>
      </p:sp>
      <p:sp>
        <p:nvSpPr>
          <p:cNvPr id="55" name="Rectangle 14"/>
          <p:cNvSpPr>
            <a:spLocks noChangeArrowheads="1"/>
          </p:cNvSpPr>
          <p:nvPr/>
        </p:nvSpPr>
        <p:spPr bwMode="auto">
          <a:xfrm>
            <a:off x="5029200" y="4343400"/>
            <a:ext cx="571500" cy="22860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Rectangle 14"/>
          <p:cNvSpPr>
            <a:spLocks noChangeArrowheads="1"/>
          </p:cNvSpPr>
          <p:nvPr/>
        </p:nvSpPr>
        <p:spPr bwMode="auto">
          <a:xfrm>
            <a:off x="5609811" y="4343400"/>
            <a:ext cx="5715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09761" y="4975327"/>
            <a:ext cx="138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Missing bits</a:t>
            </a:r>
            <a:endParaRPr lang="en-US" dirty="0"/>
          </a:p>
        </p:txBody>
      </p:sp>
      <p:cxnSp>
        <p:nvCxnSpPr>
          <p:cNvPr id="10" name="Straight Arrow Connector 9"/>
          <p:cNvCxnSpPr>
            <a:stCxn id="8" idx="0"/>
            <a:endCxn id="57" idx="2"/>
          </p:cNvCxnSpPr>
          <p:nvPr/>
        </p:nvCxnSpPr>
        <p:spPr>
          <a:xfrm flipH="1" flipV="1">
            <a:off x="5895561" y="4572000"/>
            <a:ext cx="8461" cy="4033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981618"/>
      </p:ext>
    </p:extLst>
  </p:cSld>
  <p:clrMapOvr>
    <a:masterClrMapping/>
  </p:clrMapOvr>
  <p:transition advTm="33618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Problem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35480"/>
                <a:ext cx="8458200" cy="4389120"/>
              </a:xfrm>
            </p:spPr>
            <p:txBody>
              <a:bodyPr/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b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box>
                          <m:boxPr>
                            <m:ctrlPr>
                              <a:rPr lang="en-US" i="1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𝑚</m:t>
                                </m:r>
                              </m:den>
                            </m:f>
                          </m:e>
                        </m:box>
                      </m:e>
                    </m:d>
                  </m:oMath>
                </a14:m>
                <a:r>
                  <a:rPr lang="en-US" dirty="0" smtClean="0"/>
                  <a:t> be the number of blocks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.</m:t>
                    </m:r>
                  </m:oMath>
                </a14:m>
                <a:endParaRPr lang="en-US" b="0" i="0" dirty="0" smtClean="0">
                  <a:latin typeface="Cambria Math"/>
                </a:endParaRPr>
              </a:p>
              <a:p>
                <a:r>
                  <a:rPr lang="en-US" b="0" dirty="0" smtClean="0"/>
                  <a:t>Plaintext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:r>
                  <a:rPr lang="en-US" dirty="0" err="1" smtClean="0"/>
                  <a:t>ciphertext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We care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, the number of bits removed from the penultimate block,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−(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b="0" i="0" dirty="0" smtClean="0">
                    <a:latin typeface="+mj-lt"/>
                  </a:rPr>
                  <a:t>mod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  <m:r>
                      <a:rPr lang="en-US" b="0" i="0" smtClean="0">
                        <a:latin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Recall that for CBC </a:t>
                </a:r>
                <a:r>
                  <a:rPr lang="en-US" dirty="0"/>
                  <a:t>decryption, we have plaintext block 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= Decrypt(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𝐾</m:t>
                    </m:r>
                    <m:r>
                      <a:rPr lang="en-US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⨂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35480"/>
                <a:ext cx="8458200" cy="4389120"/>
              </a:xfrm>
              <a:blipFill rotWithShape="1">
                <a:blip r:embed="rId2"/>
                <a:stretch>
                  <a:fillRect l="-865" t="-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1/27/2011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48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Problem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35480"/>
                <a:ext cx="8458200" cy="438912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	</a:t>
                </a: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= Decrypt(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𝐾</m:t>
                    </m:r>
                    <m:r>
                      <a:rPr lang="en-US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⨂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Decrypt(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𝐾</m:t>
                    </m:r>
                    <m:r>
                      <a:rPr lang="en-US" b="0" i="1" dirty="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 smtClean="0"/>
                  <a:t>) (intermediate value of final block)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We also know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𝑋𝑂𝑅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if we have all the bits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b="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Finally, we know the last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bits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 smtClean="0"/>
                  <a:t> are 0 (pad).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So for each of the padding bits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XOR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  <m:r>
                          <a:rPr lang="en-US" b="0" i="1" smtClean="0">
                            <a:latin typeface="Cambria Math"/>
                          </a:rPr>
                          <m:t>−1,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+1, …, 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endParaRPr lang="en-US" b="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 smtClean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  <m:r>
                          <a:rPr lang="en-US" b="0" i="1" smtClean="0">
                            <a:latin typeface="Cambria Math"/>
                          </a:rPr>
                          <m:t>−1,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35480"/>
                <a:ext cx="8458200" cy="4389120"/>
              </a:xfrm>
              <a:blipFill rotWithShape="1">
                <a:blip r:embed="rId2"/>
                <a:stretch>
                  <a:fillRect l="-1153" t="-1111" r="-2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1/27/2011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42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Problem 1: </a:t>
            </a:r>
            <a:r>
              <a:rPr lang="en-US" dirty="0" err="1" smtClean="0"/>
              <a:t>Ciphertext</a:t>
            </a:r>
            <a:r>
              <a:rPr lang="en-US" dirty="0" smtClean="0"/>
              <a:t> Stealing</a:t>
            </a:r>
          </a:p>
        </p:txBody>
      </p:sp>
      <p:sp>
        <p:nvSpPr>
          <p:cNvPr id="6758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Symbol" pitchFamily="18" charset="2"/>
              <a:buNone/>
            </a:pPr>
            <a:endParaRPr lang="en-US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1554163" y="2240337"/>
            <a:ext cx="6035675" cy="3313331"/>
            <a:chOff x="1355725" y="2667000"/>
            <a:chExt cx="6035675" cy="3313331"/>
          </a:xfrm>
        </p:grpSpPr>
        <p:sp>
          <p:nvSpPr>
            <p:cNvPr id="67590" name="Rectangle 4"/>
            <p:cNvSpPr>
              <a:spLocks noChangeArrowheads="1"/>
            </p:cNvSpPr>
            <p:nvPr/>
          </p:nvSpPr>
          <p:spPr bwMode="auto">
            <a:xfrm>
              <a:off x="1905000" y="3962400"/>
              <a:ext cx="1143000" cy="762000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+mj-lt"/>
                </a:rPr>
                <a:t>Inverse</a:t>
              </a:r>
            </a:p>
            <a:p>
              <a:pPr algn="ctr" eaLnBrk="0" hangingPunct="0"/>
              <a:r>
                <a:rPr lang="en-US">
                  <a:latin typeface="+mj-lt"/>
                </a:rPr>
                <a:t>Cipher</a:t>
              </a:r>
              <a:endParaRPr lang="en-US" sz="3600">
                <a:latin typeface="+mj-lt"/>
              </a:endParaRPr>
            </a:p>
          </p:txBody>
        </p:sp>
        <p:sp>
          <p:nvSpPr>
            <p:cNvPr id="67591" name="Rectangle 5"/>
            <p:cNvSpPr>
              <a:spLocks noChangeArrowheads="1"/>
            </p:cNvSpPr>
            <p:nvPr/>
          </p:nvSpPr>
          <p:spPr bwMode="auto">
            <a:xfrm>
              <a:off x="3352800" y="3962400"/>
              <a:ext cx="1143000" cy="762000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+mj-lt"/>
                </a:rPr>
                <a:t>Inverse</a:t>
              </a:r>
            </a:p>
            <a:p>
              <a:pPr algn="ctr" eaLnBrk="0" hangingPunct="0"/>
              <a:r>
                <a:rPr lang="en-US">
                  <a:latin typeface="+mj-lt"/>
                </a:rPr>
                <a:t>Cipher</a:t>
              </a:r>
            </a:p>
          </p:txBody>
        </p:sp>
        <p:sp>
          <p:nvSpPr>
            <p:cNvPr id="67592" name="Rectangle 6"/>
            <p:cNvSpPr>
              <a:spLocks noChangeArrowheads="1"/>
            </p:cNvSpPr>
            <p:nvPr/>
          </p:nvSpPr>
          <p:spPr bwMode="auto">
            <a:xfrm>
              <a:off x="4800600" y="3962400"/>
              <a:ext cx="1143000" cy="762000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+mj-lt"/>
                </a:rPr>
                <a:t>Inverse</a:t>
              </a:r>
            </a:p>
            <a:p>
              <a:pPr algn="ctr" eaLnBrk="0" hangingPunct="0"/>
              <a:r>
                <a:rPr lang="en-US">
                  <a:latin typeface="+mj-lt"/>
                </a:rPr>
                <a:t>Cipher</a:t>
              </a:r>
            </a:p>
          </p:txBody>
        </p:sp>
        <p:sp>
          <p:nvSpPr>
            <p:cNvPr id="67593" name="Rectangle 7"/>
            <p:cNvSpPr>
              <a:spLocks noChangeArrowheads="1"/>
            </p:cNvSpPr>
            <p:nvPr/>
          </p:nvSpPr>
          <p:spPr bwMode="auto">
            <a:xfrm>
              <a:off x="6248400" y="3962400"/>
              <a:ext cx="1143000" cy="762000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+mj-lt"/>
                </a:rPr>
                <a:t>Inverse</a:t>
              </a:r>
            </a:p>
            <a:p>
              <a:pPr algn="ctr" eaLnBrk="0" hangingPunct="0"/>
              <a:r>
                <a:rPr lang="en-US">
                  <a:latin typeface="+mj-lt"/>
                </a:rPr>
                <a:t>Cipher</a:t>
              </a:r>
            </a:p>
          </p:txBody>
        </p:sp>
        <p:sp>
          <p:nvSpPr>
            <p:cNvPr id="67594" name="Rectangle 8"/>
            <p:cNvSpPr>
              <a:spLocks noChangeArrowheads="1"/>
            </p:cNvSpPr>
            <p:nvPr/>
          </p:nvSpPr>
          <p:spPr bwMode="auto">
            <a:xfrm>
              <a:off x="1905000" y="3276600"/>
              <a:ext cx="1143000" cy="228600"/>
            </a:xfrm>
            <a:prstGeom prst="rect">
              <a:avLst/>
            </a:prstGeom>
            <a:solidFill>
              <a:srgbClr val="99FF33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7595" name="Rectangle 9"/>
            <p:cNvSpPr>
              <a:spLocks noChangeArrowheads="1"/>
            </p:cNvSpPr>
            <p:nvPr/>
          </p:nvSpPr>
          <p:spPr bwMode="auto">
            <a:xfrm>
              <a:off x="3352800" y="3276600"/>
              <a:ext cx="1143000" cy="228600"/>
            </a:xfrm>
            <a:prstGeom prst="rect">
              <a:avLst/>
            </a:prstGeom>
            <a:solidFill>
              <a:srgbClr val="99FF33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7596" name="Rectangle 10"/>
            <p:cNvSpPr>
              <a:spLocks noChangeArrowheads="1"/>
            </p:cNvSpPr>
            <p:nvPr/>
          </p:nvSpPr>
          <p:spPr bwMode="auto">
            <a:xfrm>
              <a:off x="4800600" y="3276600"/>
              <a:ext cx="1143000" cy="228600"/>
            </a:xfrm>
            <a:prstGeom prst="rect">
              <a:avLst/>
            </a:prstGeom>
            <a:solidFill>
              <a:srgbClr val="99FF33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7597" name="Rectangle 11"/>
            <p:cNvSpPr>
              <a:spLocks noChangeArrowheads="1"/>
            </p:cNvSpPr>
            <p:nvPr/>
          </p:nvSpPr>
          <p:spPr bwMode="auto">
            <a:xfrm>
              <a:off x="6248400" y="3276600"/>
              <a:ext cx="1143000" cy="228600"/>
            </a:xfrm>
            <a:prstGeom prst="rect">
              <a:avLst/>
            </a:prstGeom>
            <a:solidFill>
              <a:srgbClr val="99FF33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7598" name="Rectangle 12"/>
            <p:cNvSpPr>
              <a:spLocks noChangeArrowheads="1"/>
            </p:cNvSpPr>
            <p:nvPr/>
          </p:nvSpPr>
          <p:spPr bwMode="auto">
            <a:xfrm>
              <a:off x="1905000" y="5181600"/>
              <a:ext cx="1143000" cy="228600"/>
            </a:xfrm>
            <a:prstGeom prst="rect">
              <a:avLst/>
            </a:prstGeom>
            <a:solidFill>
              <a:srgbClr val="99FF33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7599" name="Rectangle 13"/>
            <p:cNvSpPr>
              <a:spLocks noChangeArrowheads="1"/>
            </p:cNvSpPr>
            <p:nvPr/>
          </p:nvSpPr>
          <p:spPr bwMode="auto">
            <a:xfrm>
              <a:off x="3352800" y="5181600"/>
              <a:ext cx="1143000" cy="228600"/>
            </a:xfrm>
            <a:prstGeom prst="rect">
              <a:avLst/>
            </a:prstGeom>
            <a:solidFill>
              <a:srgbClr val="99FF33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7600" name="Rectangle 14"/>
            <p:cNvSpPr>
              <a:spLocks noChangeArrowheads="1"/>
            </p:cNvSpPr>
            <p:nvPr/>
          </p:nvSpPr>
          <p:spPr bwMode="auto">
            <a:xfrm>
              <a:off x="4800600" y="5181600"/>
              <a:ext cx="1143000" cy="228600"/>
            </a:xfrm>
            <a:prstGeom prst="rect">
              <a:avLst/>
            </a:prstGeom>
            <a:solidFill>
              <a:srgbClr val="99FF33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7601" name="Rectangle 15"/>
            <p:cNvSpPr>
              <a:spLocks noChangeArrowheads="1"/>
            </p:cNvSpPr>
            <p:nvPr/>
          </p:nvSpPr>
          <p:spPr bwMode="auto">
            <a:xfrm>
              <a:off x="6248400" y="5181600"/>
              <a:ext cx="1143000" cy="228600"/>
            </a:xfrm>
            <a:prstGeom prst="rect">
              <a:avLst/>
            </a:prstGeom>
            <a:solidFill>
              <a:srgbClr val="99FF33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7602" name="Text Box 16"/>
            <p:cNvSpPr txBox="1">
              <a:spLocks noChangeArrowheads="1"/>
            </p:cNvSpPr>
            <p:nvPr/>
          </p:nvSpPr>
          <p:spPr bwMode="auto">
            <a:xfrm>
              <a:off x="3657600" y="2667000"/>
              <a:ext cx="180975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3600">
                  <a:latin typeface="+mj-lt"/>
                </a:rPr>
                <a:t>Plaintext</a:t>
              </a:r>
            </a:p>
          </p:txBody>
        </p:sp>
        <p:sp>
          <p:nvSpPr>
            <p:cNvPr id="67603" name="Text Box 17"/>
            <p:cNvSpPr txBox="1">
              <a:spLocks noChangeArrowheads="1"/>
            </p:cNvSpPr>
            <p:nvPr/>
          </p:nvSpPr>
          <p:spPr bwMode="auto">
            <a:xfrm>
              <a:off x="3581400" y="5334000"/>
              <a:ext cx="213776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3600">
                  <a:latin typeface="+mj-lt"/>
                </a:rPr>
                <a:t>Ciphertext</a:t>
              </a:r>
            </a:p>
          </p:txBody>
        </p:sp>
        <p:sp>
          <p:nvSpPr>
            <p:cNvPr id="67604" name="Line 18"/>
            <p:cNvSpPr>
              <a:spLocks noChangeShapeType="1"/>
            </p:cNvSpPr>
            <p:nvPr/>
          </p:nvSpPr>
          <p:spPr bwMode="auto">
            <a:xfrm>
              <a:off x="3962400" y="3505200"/>
              <a:ext cx="0" cy="4572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7605" name="Line 19"/>
            <p:cNvSpPr>
              <a:spLocks noChangeShapeType="1"/>
            </p:cNvSpPr>
            <p:nvPr/>
          </p:nvSpPr>
          <p:spPr bwMode="auto">
            <a:xfrm>
              <a:off x="2514600" y="4724400"/>
              <a:ext cx="0" cy="4572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7606" name="Line 20"/>
            <p:cNvSpPr>
              <a:spLocks noChangeShapeType="1"/>
            </p:cNvSpPr>
            <p:nvPr/>
          </p:nvSpPr>
          <p:spPr bwMode="auto">
            <a:xfrm>
              <a:off x="2514600" y="4953000"/>
              <a:ext cx="6858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7607" name="Line 21"/>
            <p:cNvSpPr>
              <a:spLocks noChangeShapeType="1"/>
            </p:cNvSpPr>
            <p:nvPr/>
          </p:nvSpPr>
          <p:spPr bwMode="auto">
            <a:xfrm flipV="1">
              <a:off x="3200400" y="3733800"/>
              <a:ext cx="0" cy="12192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7608" name="Oval 22"/>
            <p:cNvSpPr>
              <a:spLocks noChangeArrowheads="1"/>
            </p:cNvSpPr>
            <p:nvPr/>
          </p:nvSpPr>
          <p:spPr bwMode="auto">
            <a:xfrm>
              <a:off x="3886200" y="3657600"/>
              <a:ext cx="152400" cy="152400"/>
            </a:xfrm>
            <a:prstGeom prst="ellips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7609" name="Line 23"/>
            <p:cNvSpPr>
              <a:spLocks noChangeShapeType="1"/>
            </p:cNvSpPr>
            <p:nvPr/>
          </p:nvSpPr>
          <p:spPr bwMode="auto">
            <a:xfrm>
              <a:off x="3200400" y="3733800"/>
              <a:ext cx="8382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7610" name="Line 24"/>
            <p:cNvSpPr>
              <a:spLocks noChangeShapeType="1"/>
            </p:cNvSpPr>
            <p:nvPr/>
          </p:nvSpPr>
          <p:spPr bwMode="auto">
            <a:xfrm>
              <a:off x="3200400" y="3733800"/>
              <a:ext cx="6858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7611" name="Line 25"/>
            <p:cNvSpPr>
              <a:spLocks noChangeShapeType="1"/>
            </p:cNvSpPr>
            <p:nvPr/>
          </p:nvSpPr>
          <p:spPr bwMode="auto">
            <a:xfrm>
              <a:off x="3962400" y="3810000"/>
              <a:ext cx="0" cy="1524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7612" name="Line 26"/>
            <p:cNvSpPr>
              <a:spLocks noChangeShapeType="1"/>
            </p:cNvSpPr>
            <p:nvPr/>
          </p:nvSpPr>
          <p:spPr bwMode="auto">
            <a:xfrm>
              <a:off x="5410200" y="3505200"/>
              <a:ext cx="0" cy="4572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7613" name="Line 27"/>
            <p:cNvSpPr>
              <a:spLocks noChangeShapeType="1"/>
            </p:cNvSpPr>
            <p:nvPr/>
          </p:nvSpPr>
          <p:spPr bwMode="auto">
            <a:xfrm>
              <a:off x="3962400" y="4724400"/>
              <a:ext cx="0" cy="4572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7614" name="Line 28"/>
            <p:cNvSpPr>
              <a:spLocks noChangeShapeType="1"/>
            </p:cNvSpPr>
            <p:nvPr/>
          </p:nvSpPr>
          <p:spPr bwMode="auto">
            <a:xfrm>
              <a:off x="3962400" y="4953000"/>
              <a:ext cx="6858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7615" name="Line 29"/>
            <p:cNvSpPr>
              <a:spLocks noChangeShapeType="1"/>
            </p:cNvSpPr>
            <p:nvPr/>
          </p:nvSpPr>
          <p:spPr bwMode="auto">
            <a:xfrm flipV="1">
              <a:off x="4648200" y="3733800"/>
              <a:ext cx="0" cy="12192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7616" name="Oval 30"/>
            <p:cNvSpPr>
              <a:spLocks noChangeArrowheads="1"/>
            </p:cNvSpPr>
            <p:nvPr/>
          </p:nvSpPr>
          <p:spPr bwMode="auto">
            <a:xfrm>
              <a:off x="5334000" y="3657600"/>
              <a:ext cx="152400" cy="152400"/>
            </a:xfrm>
            <a:prstGeom prst="ellips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7617" name="Line 31"/>
            <p:cNvSpPr>
              <a:spLocks noChangeShapeType="1"/>
            </p:cNvSpPr>
            <p:nvPr/>
          </p:nvSpPr>
          <p:spPr bwMode="auto">
            <a:xfrm>
              <a:off x="4648200" y="3733800"/>
              <a:ext cx="8382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7618" name="Line 32"/>
            <p:cNvSpPr>
              <a:spLocks noChangeShapeType="1"/>
            </p:cNvSpPr>
            <p:nvPr/>
          </p:nvSpPr>
          <p:spPr bwMode="auto">
            <a:xfrm>
              <a:off x="4648200" y="3733800"/>
              <a:ext cx="6858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7619" name="Line 33"/>
            <p:cNvSpPr>
              <a:spLocks noChangeShapeType="1"/>
            </p:cNvSpPr>
            <p:nvPr/>
          </p:nvSpPr>
          <p:spPr bwMode="auto">
            <a:xfrm>
              <a:off x="5410200" y="3810000"/>
              <a:ext cx="0" cy="1524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7620" name="Line 34"/>
            <p:cNvSpPr>
              <a:spLocks noChangeShapeType="1"/>
            </p:cNvSpPr>
            <p:nvPr/>
          </p:nvSpPr>
          <p:spPr bwMode="auto">
            <a:xfrm>
              <a:off x="6858000" y="3505200"/>
              <a:ext cx="0" cy="4572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7621" name="Line 35"/>
            <p:cNvSpPr>
              <a:spLocks noChangeShapeType="1"/>
            </p:cNvSpPr>
            <p:nvPr/>
          </p:nvSpPr>
          <p:spPr bwMode="auto">
            <a:xfrm>
              <a:off x="5410200" y="4724400"/>
              <a:ext cx="0" cy="4572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7622" name="Line 36"/>
            <p:cNvSpPr>
              <a:spLocks noChangeShapeType="1"/>
            </p:cNvSpPr>
            <p:nvPr/>
          </p:nvSpPr>
          <p:spPr bwMode="auto">
            <a:xfrm>
              <a:off x="5410200" y="4953000"/>
              <a:ext cx="6858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7623" name="Line 37"/>
            <p:cNvSpPr>
              <a:spLocks noChangeShapeType="1"/>
            </p:cNvSpPr>
            <p:nvPr/>
          </p:nvSpPr>
          <p:spPr bwMode="auto">
            <a:xfrm flipV="1">
              <a:off x="6096000" y="3733800"/>
              <a:ext cx="0" cy="12192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7624" name="Oval 38"/>
            <p:cNvSpPr>
              <a:spLocks noChangeArrowheads="1"/>
            </p:cNvSpPr>
            <p:nvPr/>
          </p:nvSpPr>
          <p:spPr bwMode="auto">
            <a:xfrm>
              <a:off x="6781800" y="3657600"/>
              <a:ext cx="152400" cy="152400"/>
            </a:xfrm>
            <a:prstGeom prst="ellips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7625" name="Line 39"/>
            <p:cNvSpPr>
              <a:spLocks noChangeShapeType="1"/>
            </p:cNvSpPr>
            <p:nvPr/>
          </p:nvSpPr>
          <p:spPr bwMode="auto">
            <a:xfrm>
              <a:off x="6096000" y="3733800"/>
              <a:ext cx="8382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7626" name="Line 40"/>
            <p:cNvSpPr>
              <a:spLocks noChangeShapeType="1"/>
            </p:cNvSpPr>
            <p:nvPr/>
          </p:nvSpPr>
          <p:spPr bwMode="auto">
            <a:xfrm>
              <a:off x="6096000" y="3733800"/>
              <a:ext cx="6858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7627" name="Line 41"/>
            <p:cNvSpPr>
              <a:spLocks noChangeShapeType="1"/>
            </p:cNvSpPr>
            <p:nvPr/>
          </p:nvSpPr>
          <p:spPr bwMode="auto">
            <a:xfrm>
              <a:off x="6858000" y="3810000"/>
              <a:ext cx="0" cy="1524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7628" name="Line 42"/>
            <p:cNvSpPr>
              <a:spLocks noChangeShapeType="1"/>
            </p:cNvSpPr>
            <p:nvPr/>
          </p:nvSpPr>
          <p:spPr bwMode="auto">
            <a:xfrm>
              <a:off x="6858000" y="4724400"/>
              <a:ext cx="0" cy="4572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7629" name="Line 43"/>
            <p:cNvSpPr>
              <a:spLocks noChangeShapeType="1"/>
            </p:cNvSpPr>
            <p:nvPr/>
          </p:nvSpPr>
          <p:spPr bwMode="auto">
            <a:xfrm>
              <a:off x="2514600" y="3505200"/>
              <a:ext cx="0" cy="4572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7630" name="Oval 44"/>
            <p:cNvSpPr>
              <a:spLocks noChangeArrowheads="1"/>
            </p:cNvSpPr>
            <p:nvPr/>
          </p:nvSpPr>
          <p:spPr bwMode="auto">
            <a:xfrm>
              <a:off x="2438400" y="3657600"/>
              <a:ext cx="152400" cy="152400"/>
            </a:xfrm>
            <a:prstGeom prst="ellips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7631" name="Line 45"/>
            <p:cNvSpPr>
              <a:spLocks noChangeShapeType="1"/>
            </p:cNvSpPr>
            <p:nvPr/>
          </p:nvSpPr>
          <p:spPr bwMode="auto">
            <a:xfrm>
              <a:off x="1752600" y="3733800"/>
              <a:ext cx="8382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7632" name="Line 46"/>
            <p:cNvSpPr>
              <a:spLocks noChangeShapeType="1"/>
            </p:cNvSpPr>
            <p:nvPr/>
          </p:nvSpPr>
          <p:spPr bwMode="auto">
            <a:xfrm>
              <a:off x="1752600" y="3733800"/>
              <a:ext cx="6858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7633" name="Line 47"/>
            <p:cNvSpPr>
              <a:spLocks noChangeShapeType="1"/>
            </p:cNvSpPr>
            <p:nvPr/>
          </p:nvSpPr>
          <p:spPr bwMode="auto">
            <a:xfrm>
              <a:off x="2514600" y="3810000"/>
              <a:ext cx="0" cy="1524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7634" name="Text Box 48"/>
            <p:cNvSpPr txBox="1">
              <a:spLocks noChangeArrowheads="1"/>
            </p:cNvSpPr>
            <p:nvPr/>
          </p:nvSpPr>
          <p:spPr bwMode="auto">
            <a:xfrm>
              <a:off x="1355725" y="3543300"/>
              <a:ext cx="37382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>
                  <a:latin typeface="+mj-lt"/>
                </a:rPr>
                <a:t>IV</a:t>
              </a:r>
              <a:endParaRPr lang="en-US" sz="3600">
                <a:latin typeface="+mj-lt"/>
              </a:endParaRPr>
            </a:p>
          </p:txBody>
        </p:sp>
        <p:sp>
          <p:nvSpPr>
            <p:cNvPr id="226353" name="Rectangle 49"/>
            <p:cNvSpPr>
              <a:spLocks noChangeArrowheads="1"/>
            </p:cNvSpPr>
            <p:nvPr/>
          </p:nvSpPr>
          <p:spPr bwMode="auto">
            <a:xfrm>
              <a:off x="5257800" y="5181600"/>
              <a:ext cx="685800" cy="228600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60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226354" name="Rectangle 50"/>
            <p:cNvSpPr>
              <a:spLocks noChangeArrowheads="1"/>
            </p:cNvSpPr>
            <p:nvPr/>
          </p:nvSpPr>
          <p:spPr bwMode="auto">
            <a:xfrm>
              <a:off x="6705600" y="3276600"/>
              <a:ext cx="685800" cy="228600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>
                  <a:solidFill>
                    <a:schemeClr val="bg2"/>
                  </a:solidFill>
                  <a:latin typeface="+mj-lt"/>
                </a:rPr>
                <a:t>110101</a:t>
              </a:r>
            </a:p>
          </p:txBody>
        </p:sp>
        <p:sp>
          <p:nvSpPr>
            <p:cNvPr id="226355" name="Rectangle 51"/>
            <p:cNvSpPr>
              <a:spLocks noChangeArrowheads="1"/>
            </p:cNvSpPr>
            <p:nvPr/>
          </p:nvSpPr>
          <p:spPr bwMode="auto">
            <a:xfrm>
              <a:off x="5257800" y="5181600"/>
              <a:ext cx="685800" cy="228600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>
                  <a:solidFill>
                    <a:schemeClr val="bg2"/>
                  </a:solidFill>
                  <a:latin typeface="+mj-lt"/>
                </a:rPr>
                <a:t>110101</a:t>
              </a:r>
            </a:p>
          </p:txBody>
        </p:sp>
        <p:sp>
          <p:nvSpPr>
            <p:cNvPr id="226356" name="Rectangle 52"/>
            <p:cNvSpPr>
              <a:spLocks noChangeArrowheads="1"/>
            </p:cNvSpPr>
            <p:nvPr/>
          </p:nvSpPr>
          <p:spPr bwMode="auto">
            <a:xfrm>
              <a:off x="6705600" y="3276600"/>
              <a:ext cx="685800" cy="228600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>
                  <a:solidFill>
                    <a:schemeClr val="bg2"/>
                  </a:solidFill>
                  <a:latin typeface="+mj-lt"/>
                </a:rPr>
                <a:t>00…0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09538872"/>
      </p:ext>
    </p:extLst>
  </p:cSld>
  <p:clrMapOvr>
    <a:masterClrMapping/>
  </p:clrMapOvr>
  <p:transition advTm="43673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Problem 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Decrypt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-block segment in the middle of a long CBC-encrypted </a:t>
                </a:r>
                <a:r>
                  <a:rPr lang="en-US" dirty="0" err="1" smtClean="0"/>
                  <a:t>ciphertext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What </a:t>
                </a:r>
                <a:r>
                  <a:rPr lang="en-US" dirty="0"/>
                  <a:t>is the minimum number of blocks of </a:t>
                </a:r>
                <a:r>
                  <a:rPr lang="en-US" dirty="0" err="1"/>
                  <a:t>ciphertext</a:t>
                </a:r>
                <a:r>
                  <a:rPr lang="en-US" dirty="0"/>
                  <a:t> that need to be decrypted?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Which </a:t>
                </a:r>
                <a:r>
                  <a:rPr lang="en-US" dirty="0"/>
                  <a:t>blocks do you need to decrypt and how will you decrypt them?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1/27/2011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65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Problem 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244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In CBC decryption, we have plaintext block </a:t>
                </a:r>
              </a:p>
              <a:p>
                <a:pPr marL="0" indent="0">
                  <a:buNone/>
                </a:pPr>
                <a:r>
                  <a:rPr lang="en-US" b="0" dirty="0"/>
                  <a:t>	</a:t>
                </a:r>
                <a:r>
                  <a:rPr lang="en-US" b="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= Decrypt(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𝐾</m:t>
                    </m:r>
                    <m:r>
                      <a:rPr lang="en-US" b="0" i="0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i="0" dirty="0" smtClean="0">
                    <a:latin typeface="+mj-lt"/>
                  </a:rPr>
                  <a:t>)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⨂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NOTE: Boundary case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"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"</m:t>
                    </m:r>
                    <m:r>
                      <a:rPr lang="en-US" b="0" i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IV.</a:t>
                </a:r>
              </a:p>
              <a:p>
                <a:r>
                  <a:rPr lang="en-US" dirty="0" smtClean="0"/>
                  <a:t>Each plaintext block we want requires one decryption of the corresponding plaintext plus one XOR.</a:t>
                </a:r>
              </a:p>
              <a:p>
                <a:r>
                  <a:rPr lang="en-US" dirty="0" smtClean="0"/>
                  <a:t>So the minimum number of </a:t>
                </a:r>
                <a:r>
                  <a:rPr lang="en-US" dirty="0" err="1" smtClean="0"/>
                  <a:t>ciphertext</a:t>
                </a:r>
                <a:r>
                  <a:rPr lang="en-US" dirty="0" smtClean="0"/>
                  <a:t> blocks to be decrypted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If you want plaintext blocks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 smtClean="0"/>
                  <a:t>, then you need </a:t>
                </a:r>
                <a:r>
                  <a:rPr lang="en-US" dirty="0" err="1" smtClean="0"/>
                  <a:t>ciphertext</a:t>
                </a:r>
                <a:r>
                  <a:rPr lang="en-US" dirty="0" smtClean="0"/>
                  <a:t> blocks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 smtClean="0"/>
                  <a:t>, instead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 smtClean="0"/>
                  <a:t> you need the IV.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24400"/>
              </a:xfrm>
              <a:blipFill rotWithShape="1">
                <a:blip r:embed="rId2"/>
                <a:stretch>
                  <a:fillRect l="-889" t="-1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1/27/2011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17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Problem 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𝐻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is a </a:t>
                </a:r>
                <a:r>
                  <a:rPr lang="en-US" dirty="0" err="1"/>
                  <a:t>Merkle-Damgård</a:t>
                </a:r>
                <a:r>
                  <a:rPr lang="en-US" dirty="0"/>
                  <a:t> hash function </a:t>
                </a:r>
                <a:r>
                  <a:rPr lang="en-US" dirty="0" smtClean="0"/>
                  <a:t>w/ compression </a:t>
                </a:r>
                <a:r>
                  <a:rPr lang="en-US" dirty="0"/>
                  <a:t>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smtClean="0"/>
                  <a:t>Black </a:t>
                </a:r>
                <a:r>
                  <a:rPr lang="en-US" dirty="0"/>
                  <a:t>box takes inputs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𝐼𝑉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/>
                  <a:t> and outputs 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𝐼𝑉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.</m:t>
                    </m:r>
                  </m:oMath>
                </a14:m>
                <a:r>
                  <a:rPr lang="en-US" dirty="0"/>
                  <a:t>  </a:t>
                </a:r>
                <a:endParaRPr lang="en-US" dirty="0" smtClean="0"/>
              </a:p>
              <a:p>
                <a:r>
                  <a:rPr lang="en-US" dirty="0" smtClean="0"/>
                  <a:t>Show </a:t>
                </a:r>
                <a:r>
                  <a:rPr lang="en-US" dirty="0"/>
                  <a:t>how by using the black box at most 2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 times you can find a set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messages that all have the same hash value when input into the full hash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𝐻</m:t>
                    </m:r>
                  </m:oMath>
                </a14:m>
                <a:r>
                  <a:rPr lang="en-US" dirty="0"/>
                  <a:t>.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1111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1/27/2011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65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EBEXPORTGUID" val="fe84c5ea-7374-4255-afb5-d1c84cf6f0a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8.5|11.7|1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2100</TotalTime>
  <Words>1274</Words>
  <Application>Microsoft Office PowerPoint</Application>
  <PresentationFormat>On-screen Show (4:3)</PresentationFormat>
  <Paragraphs>161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Flow</vt:lpstr>
      <vt:lpstr>Assignment #3 – Solutions</vt:lpstr>
      <vt:lpstr>Problem 1</vt:lpstr>
      <vt:lpstr>Problem 1</vt:lpstr>
      <vt:lpstr>Problem 1</vt:lpstr>
      <vt:lpstr>Problem 1</vt:lpstr>
      <vt:lpstr>Problem 1: Ciphertext Stealing</vt:lpstr>
      <vt:lpstr>Problem 2</vt:lpstr>
      <vt:lpstr>Problem 2</vt:lpstr>
      <vt:lpstr>Problem 3</vt:lpstr>
      <vt:lpstr>Problem 3 – Solution 1</vt:lpstr>
      <vt:lpstr>Problem 3 – Solution 1</vt:lpstr>
      <vt:lpstr>Problem 3 – Solution 2</vt:lpstr>
      <vt:lpstr>Problem 4</vt:lpstr>
      <vt:lpstr>Problem 4</vt:lpstr>
      <vt:lpstr>Problem 4</vt:lpstr>
      <vt:lpstr>Problem 4</vt:lpstr>
      <vt:lpstr>Problem 4</vt:lpstr>
      <vt:lpstr>Problem 4</vt:lpstr>
      <vt:lpstr>Problem 5</vt:lpstr>
      <vt:lpstr>Problem 5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Assignment #2 Solutions</dc:title>
  <dc:creator>Josh Benaloh</dc:creator>
  <cp:lastModifiedBy>Fred Videon</cp:lastModifiedBy>
  <cp:revision>26</cp:revision>
  <dcterms:created xsi:type="dcterms:W3CDTF">2011-01-18T06:31:03Z</dcterms:created>
  <dcterms:modified xsi:type="dcterms:W3CDTF">2011-01-27T23:57:01Z</dcterms:modified>
</cp:coreProperties>
</file>