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9" r:id="rId11"/>
    <p:sldId id="270" r:id="rId12"/>
    <p:sldId id="264" r:id="rId13"/>
    <p:sldId id="265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5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A5B64-9E65-411D-A520-8655734A1745}" type="datetimeFigureOut">
              <a:rPr lang="en-US" smtClean="0"/>
              <a:t>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2A36E-54C8-4E3F-8FB2-4A6F5F750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34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1/20/2011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Practical Aspects of Modern Cryptography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1/20/2011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Practical Aspects of Modern Cryptography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Practical Aspects of Modern Cryptography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0E3D8A-8352-4408-81FA-E95F23082A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0.png"/><Relationship Id="rId4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11.png"/><Relationship Id="rId4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12.png"/><Relationship Id="rId4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13.png"/><Relationship Id="rId4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6.png"/><Relationship Id="rId4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7.png"/><Relationship Id="rId4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8.png"/><Relationship Id="rId4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9.png"/><Relationship Id="rId4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Assignment #2 –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4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10199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9907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kumimoji="1" lang="en-US" sz="2800" i="1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kumimoji="1" lang="en-US" sz="2800" i="1" dirty="0">
                    <a:solidFill>
                      <a:srgbClr val="00B05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⇒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 (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) – (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)=0</m:t>
                    </m:r>
                  </m:oMath>
                </a14:m>
                <a:endParaRPr kumimoji="1" lang="en-US" sz="2800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kumimoji="1" lang="en-US" sz="2800" dirty="0">
                    <a:solidFill>
                      <a:srgbClr val="00B050"/>
                    </a:solidFill>
                    <a:ea typeface="Cambria Math"/>
                    <a:sym typeface="Wingdings" pitchFamily="2" charset="2"/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⇒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(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 – 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kumimoji="1" lang="en-US" sz="2800" dirty="0"/>
                  <a:t>is a multiple of</a:t>
                </a:r>
                <a:r>
                  <a:rPr kumimoji="1" lang="en-US" sz="2800" dirty="0">
                    <a:solidFill>
                      <a:srgbClr val="66FF6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kumimoji="1" lang="en-US" sz="2800" dirty="0"/>
                  <a:t>.</a:t>
                </a:r>
              </a:p>
              <a:p>
                <a:pPr marL="0" indent="0">
                  <a:buNone/>
                </a:pPr>
                <a:endParaRPr kumimoji="1" lang="en-US" sz="2800" dirty="0"/>
              </a:p>
              <a:p>
                <a:pPr marL="0" indent="0">
                  <a:buNone/>
                </a:pPr>
                <a:r>
                  <a:rPr kumimoji="1" lang="en-US" sz="2800" dirty="0"/>
                  <a:t>Similarly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</m:oMath>
                </a14:m>
                <a:endParaRPr kumimoji="1" lang="en-US" sz="2800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kumimoji="1" lang="en-US" sz="2800" dirty="0">
                    <a:solidFill>
                      <a:srgbClr val="00B050"/>
                    </a:solidFill>
                    <a:ea typeface="Cambria Math"/>
                    <a:sym typeface="Wingdings" pitchFamily="2" charset="2"/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⇒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(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 – 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kumimoji="1" lang="en-US" sz="2800" dirty="0"/>
                  <a:t>is a multiple of</a:t>
                </a:r>
                <a:r>
                  <a:rPr kumimoji="1" lang="en-US" sz="2800" dirty="0">
                    <a:solidFill>
                      <a:srgbClr val="66FF6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</m:oMath>
                </a14:m>
                <a:r>
                  <a:rPr kumimoji="1" lang="en-US" sz="2800" dirty="0"/>
                  <a:t>.</a:t>
                </a:r>
              </a:p>
            </p:txBody>
          </p:sp>
        </mc:Choice>
        <mc:Fallback xmlns="">
          <p:sp>
            <p:nvSpPr>
              <p:cNvPr id="10199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l="-1481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16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10199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9907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kumimoji="1" lang="en-US" sz="2800" dirty="0"/>
                  <a:t>Therefore,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(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 – 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kumimoji="1" lang="en-US" sz="2800" dirty="0"/>
                  <a:t> is a multiple of</a:t>
                </a:r>
                <a:r>
                  <a:rPr kumimoji="1" lang="en-US" sz="2800" dirty="0">
                    <a:solidFill>
                      <a:srgbClr val="66FF66"/>
                    </a:solidFill>
                  </a:rPr>
                  <a:t> </a:t>
                </a:r>
                <a:r>
                  <a:rPr kumimoji="1" lang="en-US" sz="2800" i="1" dirty="0" err="1">
                    <a:solidFill>
                      <a:srgbClr val="00B050"/>
                    </a:solidFill>
                  </a:rPr>
                  <a:t>pq</a:t>
                </a:r>
                <a:endParaRPr kumimoji="1" lang="en-US" sz="2800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kumimoji="1" lang="en-US" sz="2800" dirty="0">
                    <a:solidFill>
                      <a:srgbClr val="00B050"/>
                    </a:solidFill>
                    <a:ea typeface="Cambria Math"/>
                    <a:sym typeface="Wingdings" pitchFamily="2" charset="2"/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⇒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(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 – 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kumimoji="1" lang="en-US" sz="2800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kumimoji="1" lang="en-US" sz="2800" dirty="0">
                    <a:solidFill>
                      <a:srgbClr val="00B050"/>
                    </a:solidFill>
                    <a:ea typeface="Cambria Math"/>
                    <a:sym typeface="Wingdings" pitchFamily="2" charset="2"/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⇒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(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) – (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) = 0</m:t>
                    </m:r>
                  </m:oMath>
                </a14:m>
                <a:endParaRPr kumimoji="1" lang="en-US" sz="2800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kumimoji="1" lang="en-US" sz="2800" dirty="0">
                    <a:solidFill>
                      <a:srgbClr val="00B050"/>
                    </a:solidFill>
                    <a:ea typeface="Cambria Math"/>
                    <a:sym typeface="Wingdings" pitchFamily="2" charset="2"/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⇒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kumimoji="1" lang="en-US" sz="2800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kumimoji="1" lang="en-US" sz="2800" i="1" dirty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</m:oMath>
                </a14:m>
                <a:r>
                  <a:rPr kumimoji="1" lang="en-US" sz="2800" dirty="0"/>
                  <a:t>.</a:t>
                </a:r>
              </a:p>
            </p:txBody>
          </p:sp>
        </mc:Choice>
        <mc:Fallback xmlns="">
          <p:sp>
            <p:nvSpPr>
              <p:cNvPr id="10199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16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5027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dirty="0" smtClean="0">
                    <a:latin typeface="+mj-lt"/>
                  </a:rPr>
                  <a:t>Put problems 3 and 4 </a:t>
                </a:r>
                <a:r>
                  <a:rPr lang="en-US" dirty="0">
                    <a:latin typeface="+mj-lt"/>
                  </a:rPr>
                  <a:t>together to prove </a:t>
                </a:r>
                <a:r>
                  <a:rPr lang="en-US" dirty="0" smtClean="0">
                    <a:latin typeface="+mj-lt"/>
                  </a:rPr>
                  <a:t>that</a:t>
                </a:r>
              </a:p>
              <a:p>
                <a:pPr algn="ctr"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𝐾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𝑞</m:t>
                            </m:r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+mj-lt"/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+mj-lt"/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</m:oMath>
                </a14:m>
                <a:endParaRPr lang="en-US" dirty="0">
                  <a:solidFill>
                    <a:srgbClr val="00B050"/>
                  </a:solidFill>
                  <a:latin typeface="+mj-lt"/>
                </a:endParaRPr>
              </a:p>
              <a:p>
                <a:pPr>
                  <a:buFontTx/>
                  <a:buNone/>
                </a:pPr>
                <a:r>
                  <a:rPr lang="en-US" dirty="0" smtClean="0">
                    <a:latin typeface="+mj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𝐾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dirty="0" smtClean="0">
                    <a:latin typeface="+mj-lt"/>
                  </a:rPr>
                  <a:t> </a:t>
                </a:r>
                <a:r>
                  <a:rPr lang="en-US" dirty="0">
                    <a:latin typeface="+mj-lt"/>
                  </a:rPr>
                  <a:t>and distinct primes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>
                    <a:latin typeface="+mj-lt"/>
                  </a:rPr>
                  <a:t>.</a:t>
                </a:r>
              </a:p>
            </p:txBody>
          </p:sp>
        </mc:Choice>
        <mc:Fallback xmlns="">
          <p:sp>
            <p:nvSpPr>
              <p:cNvPr id="10250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l="-125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48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10260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Problem 5 (cont.)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6051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dirty="0" smtClean="0">
                    <a:latin typeface="+mj-lt"/>
                  </a:rPr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𝑘</m:t>
                    </m:r>
                    <m:r>
                      <a:rPr lang="en-US" i="1" baseline="-25000" dirty="0">
                        <a:solidFill>
                          <a:srgbClr val="00B050"/>
                        </a:solidFill>
                        <a:latin typeface="Cambria Math"/>
                      </a:rPr>
                      <m:t>1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𝐾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(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–1)</m:t>
                    </m:r>
                  </m:oMath>
                </a14:m>
                <a:r>
                  <a:rPr lang="en-US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𝑘</m:t>
                    </m:r>
                    <m:r>
                      <a:rPr lang="en-US" i="1" baseline="-25000" dirty="0">
                        <a:solidFill>
                          <a:srgbClr val="00B050"/>
                        </a:solidFill>
                        <a:latin typeface="Cambria Math"/>
                      </a:rPr>
                      <m:t>2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𝐾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(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–1)</m:t>
                    </m:r>
                  </m:oMath>
                </a14:m>
                <a:r>
                  <a:rPr lang="en-US" dirty="0">
                    <a:latin typeface="+mj-lt"/>
                  </a:rPr>
                  <a:t>.</a:t>
                </a:r>
                <a:endParaRPr lang="en-US" dirty="0" smtClean="0">
                  <a:latin typeface="+mj-lt"/>
                </a:endParaRPr>
              </a:p>
              <a:p>
                <a:pPr algn="ctr"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𝐾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𝑞</m:t>
                            </m:r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+mj-lt"/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+mj-lt"/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+mj-lt"/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dirty="0">
                  <a:solidFill>
                    <a:srgbClr val="00B050"/>
                  </a:solidFill>
                  <a:latin typeface="+mj-lt"/>
                </a:endParaRPr>
              </a:p>
              <a:p>
                <a:pPr algn="ctr">
                  <a:buFontTx/>
                  <a:buNone/>
                </a:pPr>
                <a:r>
                  <a:rPr lang="en-US" dirty="0" smtClean="0">
                    <a:latin typeface="+mj-lt"/>
                  </a:rPr>
                  <a:t>and</a:t>
                </a:r>
              </a:p>
              <a:p>
                <a:pPr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𝐾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𝑞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𝑞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  <a:p>
                <a:pPr>
                  <a:buFontTx/>
                  <a:buNone/>
                </a:pPr>
                <a:endParaRPr lang="en-US" dirty="0">
                  <a:latin typeface="+mj-lt"/>
                </a:endParaRPr>
              </a:p>
              <a:p>
                <a:pPr>
                  <a:buFontTx/>
                  <a:buNone/>
                </a:pPr>
                <a:r>
                  <a:rPr lang="en-US" dirty="0" smtClean="0">
                    <a:latin typeface="+mj-lt"/>
                  </a:rPr>
                  <a:t>By </a:t>
                </a:r>
                <a:r>
                  <a:rPr lang="en-US" dirty="0">
                    <a:latin typeface="+mj-lt"/>
                  </a:rPr>
                  <a:t>Problem #1, and then by Problem #</a:t>
                </a:r>
                <a:r>
                  <a:rPr lang="en-US" dirty="0" smtClean="0">
                    <a:latin typeface="+mj-lt"/>
                  </a:rPr>
                  <a:t>2</a:t>
                </a:r>
              </a:p>
              <a:p>
                <a:pPr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𝐾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𝑞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/>
                  <a:t>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260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62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7=±1</m:t>
                    </m:r>
                  </m:oMath>
                </a14:m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and</a:t>
                </a:r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11=±1</m:t>
                    </m:r>
                  </m:oMath>
                </a14:m>
                <a:endParaRPr lang="en-US" dirty="0" smtClean="0"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+mj-lt"/>
                  </a:rPr>
                  <a:t>(Note: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𝑁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=−1</m:t>
                    </m:r>
                  </m:oMath>
                </a14:m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smtClean="0">
                    <a:latin typeface="+mj-lt"/>
                  </a:rPr>
                  <a:t>is shorthand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𝑁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𝑁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−1</m:t>
                    </m:r>
                  </m:oMath>
                </a14:m>
                <a:r>
                  <a:rPr lang="en-US" dirty="0" smtClean="0">
                    <a:latin typeface="+mj-lt"/>
                  </a:rPr>
                  <a:t>.)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B05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11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7=2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		</a:t>
                </a:r>
                <a:r>
                  <a:rPr lang="en-US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7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11=8</m:t>
                    </m:r>
                  </m:oMath>
                </a14:m>
                <a:endParaRPr lang="en-US" dirty="0" smtClean="0">
                  <a:solidFill>
                    <a:srgbClr val="00B05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marL="0" indent="0" algn="ctr">
                  <a:buNone/>
                </a:pPr>
                <a:r>
                  <a:rPr lang="en-US" u="sng" dirty="0" smtClean="0">
                    <a:latin typeface="+mj-lt"/>
                  </a:rPr>
                  <a:t>Four solutions</a:t>
                </a:r>
              </a:p>
              <a:p>
                <a:pPr marL="0" indent="0" algn="ctr">
                  <a:buNone/>
                </a:pPr>
                <a:endParaRPr lang="en-US" u="sng" dirty="0" smtClean="0"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solidFill>
                      <a:srgbClr val="00B050"/>
                    </a:solidFill>
                    <a:ea typeface="Cambria Math" pitchFamily="18" charset="0"/>
                  </a:rPr>
                  <a:t> </a:t>
                </a:r>
                <a:r>
                  <a:rPr lang="en-US" sz="1600" dirty="0" smtClean="0">
                    <a:solidFill>
                      <a:srgbClr val="00B050"/>
                    </a:solidFill>
                    <a:ea typeface="Cambria Math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en-US" sz="1600" b="0" i="0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[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en-US" sz="1600" b="0" i="0" smtClean="0">
                            <a:solidFill>
                              <a:srgbClr val="00B05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+1</m:t>
                        </m:r>
                      </m:e>
                    </m:d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×11×2 +(+1)×7×8]</m:t>
                    </m:r>
                  </m:oMath>
                </a14:m>
                <a:r>
                  <a:rPr lang="en-US" sz="1600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77=[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22+56]</m:t>
                    </m:r>
                  </m:oMath>
                </a14:m>
                <a:r>
                  <a:rPr lang="en-US" sz="1600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78</m:t>
                    </m:r>
                  </m:oMath>
                </a14:m>
                <a:r>
                  <a:rPr lang="en-US" sz="1600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77=1</m:t>
                    </m:r>
                  </m:oMath>
                </a14:m>
                <a:endParaRPr lang="en-US" sz="1600" dirty="0" smtClean="0">
                  <a:solidFill>
                    <a:srgbClr val="00B05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solidFill>
                      <a:srgbClr val="00B050"/>
                    </a:solidFill>
                    <a:ea typeface="Cambria Math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en-US" sz="160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[</m:t>
                    </m:r>
                    <m:d>
                      <m:dPr>
                        <m:ctrlPr>
                          <a:rPr lang="en-US" sz="1600" i="1">
                            <a:solidFill>
                              <a:srgbClr val="00B05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en-US" sz="1600">
                            <a:solidFill>
                              <a:srgbClr val="00B05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+1</m:t>
                        </m:r>
                      </m:e>
                    </m:d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×11×2 +(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1)×7×8]</m:t>
                    </m:r>
                  </m:oMath>
                </a14:m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77=[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+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22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56]</m:t>
                    </m:r>
                  </m:oMath>
                </a14:m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−34</m:t>
                    </m:r>
                  </m:oMath>
                </a14:m>
                <a:r>
                  <a:rPr lang="en-US" sz="1600" dirty="0" smtClean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43</m:t>
                    </m:r>
                  </m:oMath>
                </a14:m>
                <a:endParaRPr lang="en-US" sz="1600" dirty="0">
                  <a:solidFill>
                    <a:srgbClr val="00B05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solidFill>
                      <a:srgbClr val="00B050"/>
                    </a:solidFill>
                    <a:ea typeface="Cambria Math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en-US" sz="160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[</m:t>
                    </m:r>
                    <m:d>
                      <m:dPr>
                        <m:ctrlPr>
                          <a:rPr lang="en-US" sz="1600" i="1">
                            <a:solidFill>
                              <a:srgbClr val="00B05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en-US" sz="1600" b="0" i="0" smtClean="0">
                            <a:solidFill>
                              <a:srgbClr val="00B050"/>
                            </a:solidFill>
                            <a:latin typeface="Cambria Math"/>
                            <a:ea typeface="Cambria Math" pitchFamily="18" charset="0"/>
                          </a:rPr>
                          <m:t>−</m:t>
                        </m:r>
                        <m:r>
                          <a:rPr lang="en-US" sz="1600">
                            <a:solidFill>
                              <a:srgbClr val="00B05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e>
                    </m:d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×11×2 +(+1)×7×8]</m:t>
                    </m:r>
                  </m:oMath>
                </a14:m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77=[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22+56]</m:t>
                    </m:r>
                  </m:oMath>
                </a14:m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+34</m:t>
                    </m:r>
                  </m:oMath>
                </a14:m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34</m:t>
                    </m:r>
                  </m:oMath>
                </a14:m>
                <a:endParaRPr lang="en-US" sz="1600" dirty="0">
                  <a:solidFill>
                    <a:srgbClr val="00B05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solidFill>
                      <a:srgbClr val="00B050"/>
                    </a:solidFill>
                    <a:ea typeface="Cambria Math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en-US" sz="1600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[</m:t>
                    </m:r>
                    <m:d>
                      <m:dPr>
                        <m:ctrlPr>
                          <a:rPr lang="en-US" sz="1600" i="1">
                            <a:solidFill>
                              <a:srgbClr val="00B05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en-US" sz="1600" b="0" i="0" smtClean="0">
                            <a:solidFill>
                              <a:srgbClr val="00B050"/>
                            </a:solidFill>
                            <a:latin typeface="Cambria Math"/>
                            <a:ea typeface="Cambria Math" pitchFamily="18" charset="0"/>
                          </a:rPr>
                          <m:t>−</m:t>
                        </m:r>
                        <m:r>
                          <a:rPr lang="en-US" sz="1600">
                            <a:solidFill>
                              <a:srgbClr val="00B05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e>
                    </m:d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×11×2 +(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1)×7×8]</m:t>
                    </m:r>
                  </m:oMath>
                </a14:m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77=[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22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56]</m:t>
                    </m:r>
                  </m:oMath>
                </a14:m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78</m:t>
                    </m:r>
                  </m:oMath>
                </a14:m>
                <a:r>
                  <a:rPr lang="en-US" sz="1600" dirty="0">
                    <a:solidFill>
                      <a:srgbClr val="00B050"/>
                    </a:solidFill>
                    <a:latin typeface="Cambria Math" pitchFamily="18" charset="0"/>
                    <a:ea typeface="Cambria Math" pitchFamily="18" charset="0"/>
                  </a:rPr>
                  <a:t> mod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B050"/>
                        </a:solidFill>
                        <a:latin typeface="Cambria Math" pitchFamily="18" charset="0"/>
                        <a:ea typeface="Cambria Math" pitchFamily="18" charset="0"/>
                      </a:rPr>
                      <m:t>77=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ea typeface="Cambria Math" pitchFamily="18" charset="0"/>
                      </a:rPr>
                      <m:t>76</m:t>
                    </m:r>
                  </m:oMath>
                </a14:m>
                <a:endParaRPr lang="en-US" sz="1600" dirty="0" smtClean="0">
                  <a:solidFill>
                    <a:srgbClr val="00B05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endParaRPr lang="en-US" sz="1600" dirty="0">
                  <a:solidFill>
                    <a:srgbClr val="00B050"/>
                  </a:solidFill>
                  <a:latin typeface="+mj-lt"/>
                </a:endParaRPr>
              </a:p>
              <a:p>
                <a:pPr marL="0" indent="0">
                  <a:buNone/>
                </a:pPr>
                <a:endParaRPr lang="en-US" sz="1600" dirty="0">
                  <a:solidFill>
                    <a:srgbClr val="00B05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528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88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dirty="0" smtClean="0">
                    <a:latin typeface="+mj-lt"/>
                  </a:rPr>
                  <a:t>Given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</m:oMath>
                </a14:m>
                <a:r>
                  <a:rPr lang="en-US" dirty="0" smtClean="0">
                    <a:latin typeface="+mj-lt"/>
                  </a:rPr>
                  <a:t>,                                                                     select a random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Calibri"/>
                  </a:rPr>
                  <a:t>,                                                        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𝑧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+mj-lt"/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Calibri"/>
                  </a:rPr>
                  <a:t>,                                                      and input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𝑧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to the black box to produce output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r>
                  <a:rPr lang="en-US" dirty="0" smtClean="0">
                    <a:solidFill>
                      <a:prstClr val="black"/>
                    </a:solidFill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+mj-lt"/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+mj-lt"/>
                  </a:rPr>
                  <a:t>, repeat above.</a:t>
                </a:r>
              </a:p>
              <a:p>
                <a:r>
                  <a:rPr lang="en-US" dirty="0" smtClean="0">
                    <a:solidFill>
                      <a:prstClr val="black"/>
                    </a:solidFill>
                  </a:rPr>
                  <a:t>Otherwise, c</a:t>
                </a:r>
                <a:r>
                  <a:rPr lang="en-US" dirty="0" smtClean="0">
                    <a:solidFill>
                      <a:prstClr val="black"/>
                    </a:solidFill>
                    <a:latin typeface="+mj-lt"/>
                  </a:rPr>
                  <a:t>ompute </a:t>
                </a:r>
                <a:r>
                  <a:rPr lang="en-US" dirty="0" err="1" smtClean="0">
                    <a:solidFill>
                      <a:srgbClr val="00B050"/>
                    </a:solidFill>
                    <a:latin typeface="+mj-lt"/>
                  </a:rPr>
                  <a:t>gcd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latin typeface="+mj-lt"/>
                  </a:rPr>
                  <a:t> to produce a non-trivial factor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>
                    <a:latin typeface="+mj-lt"/>
                  </a:rPr>
                  <a:t>.</a:t>
                </a:r>
                <a:endParaRPr lang="en-US" dirty="0">
                  <a:solidFill>
                    <a:srgbClr val="00B05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4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 – Bonus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Remove all powers of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2</a:t>
                </a:r>
                <a:r>
                  <a:rPr lang="en-US" dirty="0" smtClean="0"/>
                  <a:t> from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′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Repeatedly use black box to split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𝑁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′</m:t>
                    </m:r>
                  </m:oMath>
                </a14:m>
                <a:r>
                  <a:rPr lang="en-US" dirty="0" smtClean="0"/>
                  <a:t> into prime powers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For each non-prime prime power,                                       try each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𝑖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=2,3,…,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 smtClean="0"/>
                  <a:t>until an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is found such that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𝑖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th</m:t>
                        </m:r>
                      </m:sup>
                    </m:sSup>
                  </m:oMath>
                </a14:m>
                <a:r>
                  <a:rPr lang="en-US" dirty="0" smtClean="0"/>
                  <a:t> root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/>
                  <a:t> is prime.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Aspects of Modern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8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3507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dirty="0" smtClean="0">
                    <a:latin typeface="+mj-lt"/>
                  </a:rPr>
                  <a:t>Use Fermat’s Little Theorem and induction on </a:t>
                </a:r>
                <a:r>
                  <a:rPr lang="en-US" i="1" dirty="0">
                    <a:solidFill>
                      <a:srgbClr val="00B050"/>
                    </a:solidFill>
                  </a:rPr>
                  <a:t>k</a:t>
                </a:r>
                <a:r>
                  <a:rPr lang="en-US" dirty="0"/>
                  <a:t> </a:t>
                </a:r>
                <a:r>
                  <a:rPr lang="en-US" dirty="0">
                    <a:latin typeface="+mj-lt"/>
                  </a:rPr>
                  <a:t>to prove that</a:t>
                </a:r>
              </a:p>
              <a:p>
                <a:pPr>
                  <a:buFontTx/>
                  <a:buNone/>
                </a:pPr>
                <a:endParaRPr lang="en-US" dirty="0"/>
              </a:p>
              <a:p>
                <a:pPr algn="ctr"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i="1" dirty="0">
                  <a:solidFill>
                    <a:srgbClr val="00B050"/>
                  </a:solidFill>
                </a:endParaRPr>
              </a:p>
              <a:p>
                <a:pPr algn="ctr">
                  <a:buFontTx/>
                  <a:buNone/>
                </a:pPr>
                <a:endParaRPr lang="en-US" dirty="0">
                  <a:solidFill>
                    <a:srgbClr val="66FF66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dirty="0">
                    <a:latin typeface="+mj-lt"/>
                  </a:rPr>
                  <a:t>for all primes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latin typeface="+mj-lt"/>
                  </a:rPr>
                  <a:t>and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𝑘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dirty="0">
                    <a:latin typeface="+mj-lt"/>
                    <a:cs typeface="Times New Roman" pitchFamily="18" charset="0"/>
                  </a:rPr>
                  <a:t>.</a:t>
                </a:r>
              </a:p>
              <a:p>
                <a:pPr>
                  <a:buFontTx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335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l="-125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10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10158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3 (cont.)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5811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>
                <a:noAutofit/>
              </a:bodyPr>
              <a:lstStyle/>
              <a:p>
                <a:pPr>
                  <a:buFontTx/>
                  <a:buNone/>
                </a:pPr>
                <a:r>
                  <a:rPr lang="en-US" dirty="0" smtClean="0">
                    <a:latin typeface="+mj-lt"/>
                  </a:rPr>
                  <a:t>By induction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latin typeface="+mj-lt"/>
                  </a:rPr>
                  <a:t>…</a:t>
                </a:r>
              </a:p>
              <a:p>
                <a:pPr>
                  <a:buFontTx/>
                  <a:buNone/>
                </a:pPr>
                <a:r>
                  <a:rPr lang="en-US" dirty="0"/>
                  <a:t>   </a:t>
                </a:r>
                <a:r>
                  <a:rPr lang="en-US" dirty="0">
                    <a:latin typeface="+mj-lt"/>
                  </a:rPr>
                  <a:t>Base case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𝑘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>
                    <a:latin typeface="+mj-lt"/>
                  </a:rPr>
                  <a:t>:</a:t>
                </a:r>
                <a:endParaRPr lang="en-US" dirty="0">
                  <a:latin typeface="+mj-lt"/>
                </a:endParaRPr>
              </a:p>
              <a:p>
                <a:pPr>
                  <a:buFontTx/>
                  <a:buNone/>
                </a:pPr>
                <a:r>
                  <a:rPr lang="en-US" i="1" dirty="0">
                    <a:solidFill>
                      <a:srgbClr val="66FF66"/>
                    </a:solidFill>
                  </a:rPr>
                  <a:t> </a:t>
                </a:r>
                <a:r>
                  <a:rPr lang="en-US" i="1" dirty="0" smtClean="0">
                    <a:solidFill>
                      <a:srgbClr val="66FF66"/>
                    </a:solidFill>
                  </a:rPr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0+1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  <a:endParaRPr lang="en-US" dirty="0">
                  <a:solidFill>
                    <a:srgbClr val="00B050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dirty="0"/>
                  <a:t>   </a:t>
                </a:r>
                <a:r>
                  <a:rPr lang="en-US" dirty="0">
                    <a:latin typeface="+mj-lt"/>
                  </a:rPr>
                  <a:t>Base case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𝑘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dirty="0">
                    <a:latin typeface="+mj-lt"/>
                  </a:rPr>
                  <a:t>:</a:t>
                </a:r>
              </a:p>
              <a:p>
                <a:pPr>
                  <a:buFontTx/>
                  <a:buNone/>
                </a:pPr>
                <a:r>
                  <a:rPr lang="en-US" dirty="0" smtClean="0">
                    <a:solidFill>
                      <a:srgbClr val="00B050"/>
                    </a:solidFill>
                  </a:rPr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−1)+1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i="1" dirty="0" smtClean="0">
                  <a:solidFill>
                    <a:srgbClr val="66FF66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dirty="0" smtClean="0">
                    <a:solidFill>
                      <a:srgbClr val="00B050"/>
                    </a:solidFill>
                  </a:rPr>
                  <a:t>			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/>
                  <a:t>			            			</a:t>
                </a:r>
                <a:r>
                  <a:rPr lang="en-US" dirty="0" smtClean="0">
                    <a:latin typeface="+mj-lt"/>
                  </a:rPr>
                  <a:t>(</a:t>
                </a:r>
                <a:r>
                  <a:rPr lang="en-US" dirty="0">
                    <a:latin typeface="+mj-lt"/>
                  </a:rPr>
                  <a:t>by Fermat’s Little Theorem)</a:t>
                </a:r>
              </a:p>
            </p:txBody>
          </p:sp>
        </mc:Choice>
        <mc:Fallback xmlns="">
          <p:sp>
            <p:nvSpPr>
              <p:cNvPr id="10158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l="-125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61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10168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Problem 3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6835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dirty="0" smtClean="0">
                    <a:latin typeface="+mj-lt"/>
                  </a:rPr>
                  <a:t>Inductive step:</a:t>
                </a:r>
              </a:p>
              <a:p>
                <a:pPr>
                  <a:buFontTx/>
                  <a:buNone/>
                </a:pPr>
                <a:endParaRPr lang="en-US" dirty="0"/>
              </a:p>
              <a:p>
                <a:pPr>
                  <a:buNone/>
                </a:pPr>
                <a:r>
                  <a:rPr lang="en-US" dirty="0"/>
                  <a:t>   </a:t>
                </a:r>
                <a:r>
                  <a:rPr lang="en-US" dirty="0">
                    <a:latin typeface="+mj-lt"/>
                  </a:rPr>
                  <a:t>Assume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latin typeface="+mj-lt"/>
                  </a:rPr>
                  <a:t>.</a:t>
                </a:r>
              </a:p>
              <a:p>
                <a:pPr>
                  <a:buFontTx/>
                  <a:buNone/>
                </a:pPr>
                <a:endParaRPr lang="en-US" dirty="0"/>
              </a:p>
              <a:p>
                <a:pPr>
                  <a:buNone/>
                </a:pPr>
                <a:r>
                  <a:rPr lang="en-US" dirty="0"/>
                  <a:t>   </a:t>
                </a:r>
                <a:r>
                  <a:rPr lang="en-US" dirty="0">
                    <a:latin typeface="+mj-lt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+1)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latin typeface="+mj-lt"/>
                  </a:rPr>
                  <a:t>.</a:t>
                </a:r>
                <a:endParaRPr lang="en-US" dirty="0">
                  <a:solidFill>
                    <a:srgbClr val="66FF6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0168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l="-125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279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10178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Problem 3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7859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1)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dirty="0" smtClean="0">
                  <a:solidFill>
                    <a:srgbClr val="66FF66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dirty="0" smtClean="0">
                    <a:solidFill>
                      <a:srgbClr val="66FF66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−1)+1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dirty="0" smtClean="0">
                  <a:solidFill>
                    <a:srgbClr val="66FF66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dirty="0">
                    <a:solidFill>
                      <a:srgbClr val="66FF66"/>
                    </a:solidFill>
                  </a:rPr>
                  <a:t> </a:t>
                </a:r>
                <a:r>
                  <a:rPr lang="en-US" dirty="0" smtClean="0">
                    <a:solidFill>
                      <a:srgbClr val="66FF66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1+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i="1" dirty="0" smtClean="0">
                  <a:solidFill>
                    <a:srgbClr val="66FF66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dirty="0">
                    <a:solidFill>
                      <a:srgbClr val="66FF66"/>
                    </a:solidFill>
                  </a:rPr>
                  <a:t> </a:t>
                </a:r>
                <a:r>
                  <a:rPr lang="en-US" dirty="0" smtClean="0">
                    <a:solidFill>
                      <a:srgbClr val="66FF66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𝑘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+1</m:t>
                        </m:r>
                      </m:sup>
                    </m:sSup>
                    <m:sSup>
                      <m:s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dirty="0" smtClean="0">
                  <a:solidFill>
                    <a:srgbClr val="66FF66"/>
                  </a:solidFill>
                </a:endParaRPr>
              </a:p>
              <a:p>
                <a:pPr>
                  <a:buNone/>
                </a:pPr>
                <a:r>
                  <a:rPr lang="en-US" dirty="0" smtClean="0">
                    <a:solidFill>
                      <a:srgbClr val="00B050"/>
                    </a:solidFill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j-lt"/>
                  </a:rPr>
                  <a:t>(</a:t>
                </a:r>
                <a:r>
                  <a:rPr lang="en-US" dirty="0">
                    <a:latin typeface="+mj-lt"/>
                  </a:rPr>
                  <a:t>by inductive hypothesis)</a:t>
                </a:r>
                <a:endParaRPr lang="en-US" i="1" dirty="0">
                  <a:solidFill>
                    <a:srgbClr val="66FF66"/>
                  </a:solidFill>
                  <a:latin typeface="+mj-lt"/>
                </a:endParaRPr>
              </a:p>
              <a:p>
                <a:pPr>
                  <a:buFontTx/>
                  <a:buNone/>
                </a:pPr>
                <a:r>
                  <a:rPr lang="en-US" dirty="0" smtClean="0">
                    <a:solidFill>
                      <a:srgbClr val="00B050"/>
                    </a:solidFill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dirty="0" smtClean="0"/>
              </a:p>
              <a:p>
                <a:pPr>
                  <a:buFontTx/>
                  <a:buNone/>
                </a:pPr>
                <a:r>
                  <a:rPr lang="en-US" b="0" dirty="0" smtClean="0">
                    <a:solidFill>
                      <a:srgbClr val="00B05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>
                    <a:latin typeface="+mj-lt"/>
                  </a:rPr>
                  <a:t>(by Fermat’s Little Theorem)</a:t>
                </a:r>
              </a:p>
            </p:txBody>
          </p:sp>
        </mc:Choice>
        <mc:Fallback xmlns="">
          <p:sp>
            <p:nvSpPr>
              <p:cNvPr id="10178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t="-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39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Practical Aspects of Modern Cryptography</a:t>
            </a:r>
          </a:p>
        </p:txBody>
      </p:sp>
      <p:sp>
        <p:nvSpPr>
          <p:cNvPr id="10199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9907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dirty="0">
                    <a:latin typeface="+mj-lt"/>
                  </a:rPr>
                  <a:t>Show that for distinct primes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latin typeface="+mj-lt"/>
                  </a:rPr>
                  <a:t>and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>
                    <a:latin typeface="+mj-lt"/>
                  </a:rPr>
                  <a:t>,</a:t>
                </a:r>
              </a:p>
              <a:p>
                <a:pPr algn="ctr">
                  <a:buFontTx/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i="1" dirty="0">
                  <a:solidFill>
                    <a:srgbClr val="00B050"/>
                  </a:solidFill>
                </a:endParaRPr>
              </a:p>
              <a:p>
                <a:pPr algn="ctr">
                  <a:buFontTx/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𝑞</m:t>
                    </m:r>
                  </m:oMath>
                </a14:m>
                <a:endParaRPr lang="en-US" i="1" dirty="0">
                  <a:solidFill>
                    <a:srgbClr val="00B050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dirty="0"/>
                  <a:t>   </a:t>
                </a:r>
                <a:r>
                  <a:rPr lang="en-US" dirty="0">
                    <a:latin typeface="+mj-lt"/>
                  </a:rPr>
                  <a:t>together imply that</a:t>
                </a:r>
              </a:p>
              <a:p>
                <a:pPr algn="ctr">
                  <a:buFontTx/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i="1" dirty="0">
                        <a:solidFill>
                          <a:srgbClr val="00B05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>
                    <a:solidFill>
                      <a:srgbClr val="00B050"/>
                    </a:solidFill>
                  </a:rPr>
                  <a:t>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𝑝𝑞</m:t>
                    </m:r>
                  </m:oMath>
                </a14:m>
                <a:r>
                  <a:rPr lang="en-US" dirty="0">
                    <a:latin typeface="+mj-lt"/>
                  </a:rPr>
                  <a:t>.</a:t>
                </a:r>
              </a:p>
            </p:txBody>
          </p:sp>
        </mc:Choice>
        <mc:Fallback xmlns="">
          <p:sp>
            <p:nvSpPr>
              <p:cNvPr id="10199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4"/>
                </p:custDataLst>
              </p:nvPr>
            </p:nvSpPr>
            <p:spPr>
              <a:blipFill rotWithShape="1">
                <a:blip r:embed="rId5"/>
                <a:stretch>
                  <a:fillRect l="-125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44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EBEXPORTGUID" val="948833bf-be43-447e-bd84-a9191a8b6f6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1494</TotalTime>
  <Words>785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Assignment #2 – Solutions</vt:lpstr>
      <vt:lpstr>Problem 1</vt:lpstr>
      <vt:lpstr>Problem 2</vt:lpstr>
      <vt:lpstr>Problem 2 – Bonus</vt:lpstr>
      <vt:lpstr>Problem 3</vt:lpstr>
      <vt:lpstr>Problem 3 (cont.)</vt:lpstr>
      <vt:lpstr>Problem 3 (cont.)</vt:lpstr>
      <vt:lpstr>Problem 3 (cont.)</vt:lpstr>
      <vt:lpstr>Problem 4</vt:lpstr>
      <vt:lpstr>Problem 4</vt:lpstr>
      <vt:lpstr>Problem 4</vt:lpstr>
      <vt:lpstr>Problem 5</vt:lpstr>
      <vt:lpstr>Problem 5 (cont.)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#2 Solutions</dc:title>
  <dc:creator>Josh Benaloh</dc:creator>
  <cp:lastModifiedBy>Fred Videon</cp:lastModifiedBy>
  <cp:revision>4</cp:revision>
  <dcterms:created xsi:type="dcterms:W3CDTF">2011-01-18T06:31:03Z</dcterms:created>
  <dcterms:modified xsi:type="dcterms:W3CDTF">2011-01-20T22:18:24Z</dcterms:modified>
</cp:coreProperties>
</file>