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notesMasterIdLst>
    <p:notesMasterId r:id="rId65"/>
  </p:notesMasterIdLst>
  <p:sldIdLst>
    <p:sldId id="279" r:id="rId5"/>
    <p:sldId id="281" r:id="rId6"/>
    <p:sldId id="282" r:id="rId7"/>
    <p:sldId id="258" r:id="rId8"/>
    <p:sldId id="294" r:id="rId9"/>
    <p:sldId id="295" r:id="rId10"/>
    <p:sldId id="296" r:id="rId11"/>
    <p:sldId id="259" r:id="rId12"/>
    <p:sldId id="283" r:id="rId13"/>
    <p:sldId id="301" r:id="rId14"/>
    <p:sldId id="302" r:id="rId15"/>
    <p:sldId id="297" r:id="rId16"/>
    <p:sldId id="298" r:id="rId17"/>
    <p:sldId id="300" r:id="rId18"/>
    <p:sldId id="299" r:id="rId19"/>
    <p:sldId id="263" r:id="rId20"/>
    <p:sldId id="303" r:id="rId21"/>
    <p:sldId id="304" r:id="rId22"/>
    <p:sldId id="262" r:id="rId23"/>
    <p:sldId id="313" r:id="rId24"/>
    <p:sldId id="308" r:id="rId25"/>
    <p:sldId id="312" r:id="rId26"/>
    <p:sldId id="311" r:id="rId27"/>
    <p:sldId id="309" r:id="rId28"/>
    <p:sldId id="318" r:id="rId29"/>
    <p:sldId id="314" r:id="rId30"/>
    <p:sldId id="317" r:id="rId31"/>
    <p:sldId id="316" r:id="rId32"/>
    <p:sldId id="315" r:id="rId33"/>
    <p:sldId id="325" r:id="rId34"/>
    <p:sldId id="327" r:id="rId35"/>
    <p:sldId id="326" r:id="rId36"/>
    <p:sldId id="324" r:id="rId37"/>
    <p:sldId id="323" r:id="rId38"/>
    <p:sldId id="321" r:id="rId39"/>
    <p:sldId id="322" r:id="rId40"/>
    <p:sldId id="319" r:id="rId41"/>
    <p:sldId id="334" r:id="rId42"/>
    <p:sldId id="337" r:id="rId43"/>
    <p:sldId id="336" r:id="rId44"/>
    <p:sldId id="335" r:id="rId45"/>
    <p:sldId id="333" r:id="rId46"/>
    <p:sldId id="332" r:id="rId47"/>
    <p:sldId id="338" r:id="rId48"/>
    <p:sldId id="340" r:id="rId49"/>
    <p:sldId id="341" r:id="rId50"/>
    <p:sldId id="343" r:id="rId51"/>
    <p:sldId id="344" r:id="rId52"/>
    <p:sldId id="288" r:id="rId53"/>
    <p:sldId id="267" r:id="rId54"/>
    <p:sldId id="270" r:id="rId55"/>
    <p:sldId id="269" r:id="rId56"/>
    <p:sldId id="272" r:id="rId57"/>
    <p:sldId id="271" r:id="rId58"/>
    <p:sldId id="342" r:id="rId59"/>
    <p:sldId id="273" r:id="rId60"/>
    <p:sldId id="276" r:id="rId61"/>
    <p:sldId id="293" r:id="rId62"/>
    <p:sldId id="290" r:id="rId63"/>
    <p:sldId id="278" r:id="rId64"/>
  </p:sldIdLst>
  <p:sldSz cx="9144000" cy="6858000" type="screen4x3"/>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16" autoAdjust="0"/>
    <p:restoredTop sz="74793" autoAdjust="0"/>
  </p:normalViewPr>
  <p:slideViewPr>
    <p:cSldViewPr>
      <p:cViewPr varScale="1">
        <p:scale>
          <a:sx n="87" d="100"/>
          <a:sy n="87" d="100"/>
        </p:scale>
        <p:origin x="-1956"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52CCC-FF35-4383-9DF5-6C8587F4F602}" type="datetimeFigureOut">
              <a:rPr lang="en-US" smtClean="0"/>
              <a:t>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03BFB-EABB-4354-B81A-EE2EF6DC3E0D}" type="slidenum">
              <a:rPr lang="en-US" smtClean="0"/>
              <a:t>‹#›</a:t>
            </a:fld>
            <a:endParaRPr lang="en-US"/>
          </a:p>
        </p:txBody>
      </p:sp>
    </p:spTree>
    <p:extLst>
      <p:ext uri="{BB962C8B-B14F-4D97-AF65-F5344CB8AC3E}">
        <p14:creationId xmlns:p14="http://schemas.microsoft.com/office/powerpoint/2010/main" val="117796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BCAB0219-BC12-4E58-8944-30EA0C807CC1}" type="slidenum">
              <a:rPr lang="en-US" smtClean="0"/>
              <a:t>2</a:t>
            </a:fld>
            <a:endParaRPr lang="en-US"/>
          </a:p>
        </p:txBody>
      </p:sp>
    </p:spTree>
    <p:extLst>
      <p:ext uri="{BB962C8B-B14F-4D97-AF65-F5344CB8AC3E}">
        <p14:creationId xmlns:p14="http://schemas.microsoft.com/office/powerpoint/2010/main" val="2992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14</a:t>
            </a:fld>
            <a:endParaRPr lang="en-US"/>
          </a:p>
        </p:txBody>
      </p:sp>
    </p:spTree>
    <p:extLst>
      <p:ext uri="{BB962C8B-B14F-4D97-AF65-F5344CB8AC3E}">
        <p14:creationId xmlns:p14="http://schemas.microsoft.com/office/powerpoint/2010/main" val="415757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15</a:t>
            </a:fld>
            <a:endParaRPr lang="en-US"/>
          </a:p>
        </p:txBody>
      </p:sp>
    </p:spTree>
    <p:extLst>
      <p:ext uri="{BB962C8B-B14F-4D97-AF65-F5344CB8AC3E}">
        <p14:creationId xmlns:p14="http://schemas.microsoft.com/office/powerpoint/2010/main" val="415757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16</a:t>
            </a:fld>
            <a:endParaRPr lang="en-US"/>
          </a:p>
        </p:txBody>
      </p:sp>
    </p:spTree>
    <p:extLst>
      <p:ext uri="{BB962C8B-B14F-4D97-AF65-F5344CB8AC3E}">
        <p14:creationId xmlns:p14="http://schemas.microsoft.com/office/powerpoint/2010/main" val="384490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17</a:t>
            </a:fld>
            <a:endParaRPr lang="en-US"/>
          </a:p>
        </p:txBody>
      </p:sp>
    </p:spTree>
    <p:extLst>
      <p:ext uri="{BB962C8B-B14F-4D97-AF65-F5344CB8AC3E}">
        <p14:creationId xmlns:p14="http://schemas.microsoft.com/office/powerpoint/2010/main" val="384490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18</a:t>
            </a:fld>
            <a:endParaRPr lang="en-US"/>
          </a:p>
        </p:txBody>
      </p:sp>
    </p:spTree>
    <p:extLst>
      <p:ext uri="{BB962C8B-B14F-4D97-AF65-F5344CB8AC3E}">
        <p14:creationId xmlns:p14="http://schemas.microsoft.com/office/powerpoint/2010/main" val="384490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if</a:t>
            </a:r>
            <a:r>
              <a:rPr lang="en-US" baseline="0" dirty="0" smtClean="0"/>
              <a:t> you don’t care about revealing the length of the free list, then you can use a single key, and this makes the key no longer </a:t>
            </a:r>
            <a:r>
              <a:rPr lang="en-US" baseline="0" dirty="0" err="1" smtClean="0"/>
              <a:t>stateful</a:t>
            </a:r>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30</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31</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32</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33</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34</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a:t>
            </a:r>
            <a:r>
              <a:rPr lang="en-US" dirty="0" smtClean="0"/>
              <a:t>this</a:t>
            </a:r>
            <a:r>
              <a:rPr lang="en-US" baseline="0" dirty="0" smtClean="0"/>
              <a:t> is the encrypted search problem for the doc-based case</a:t>
            </a:r>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5</a:t>
            </a:fld>
            <a:endParaRPr lang="en-US"/>
          </a:p>
        </p:txBody>
      </p:sp>
    </p:spTree>
    <p:extLst>
      <p:ext uri="{BB962C8B-B14F-4D97-AF65-F5344CB8AC3E}">
        <p14:creationId xmlns:p14="http://schemas.microsoft.com/office/powerpoint/2010/main" val="291277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35</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36</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37</a:t>
            </a:fld>
            <a:endParaRPr lang="en-US"/>
          </a:p>
        </p:txBody>
      </p:sp>
    </p:spTree>
    <p:extLst>
      <p:ext uri="{BB962C8B-B14F-4D97-AF65-F5344CB8AC3E}">
        <p14:creationId xmlns:p14="http://schemas.microsoft.com/office/powerpoint/2010/main" val="672941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38</a:t>
            </a:fld>
            <a:endParaRPr lang="en-US"/>
          </a:p>
        </p:txBody>
      </p:sp>
    </p:spTree>
    <p:extLst>
      <p:ext uri="{BB962C8B-B14F-4D97-AF65-F5344CB8AC3E}">
        <p14:creationId xmlns:p14="http://schemas.microsoft.com/office/powerpoint/2010/main" val="2336001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39</a:t>
            </a:fld>
            <a:endParaRPr lang="en-US"/>
          </a:p>
        </p:txBody>
      </p:sp>
    </p:spTree>
    <p:extLst>
      <p:ext uri="{BB962C8B-B14F-4D97-AF65-F5344CB8AC3E}">
        <p14:creationId xmlns:p14="http://schemas.microsoft.com/office/powerpoint/2010/main" val="2336001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40</a:t>
            </a:fld>
            <a:endParaRPr lang="en-US"/>
          </a:p>
        </p:txBody>
      </p:sp>
    </p:spTree>
    <p:extLst>
      <p:ext uri="{BB962C8B-B14F-4D97-AF65-F5344CB8AC3E}">
        <p14:creationId xmlns:p14="http://schemas.microsoft.com/office/powerpoint/2010/main" val="2336001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41</a:t>
            </a:fld>
            <a:endParaRPr lang="en-US"/>
          </a:p>
        </p:txBody>
      </p:sp>
    </p:spTree>
    <p:extLst>
      <p:ext uri="{BB962C8B-B14F-4D97-AF65-F5344CB8AC3E}">
        <p14:creationId xmlns:p14="http://schemas.microsoft.com/office/powerpoint/2010/main" val="2336001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42</a:t>
            </a:fld>
            <a:endParaRPr lang="en-US"/>
          </a:p>
        </p:txBody>
      </p:sp>
    </p:spTree>
    <p:extLst>
      <p:ext uri="{BB962C8B-B14F-4D97-AF65-F5344CB8AC3E}">
        <p14:creationId xmlns:p14="http://schemas.microsoft.com/office/powerpoint/2010/main" val="2336001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43</a:t>
            </a:fld>
            <a:endParaRPr lang="en-US"/>
          </a:p>
        </p:txBody>
      </p:sp>
    </p:spTree>
    <p:extLst>
      <p:ext uri="{BB962C8B-B14F-4D97-AF65-F5344CB8AC3E}">
        <p14:creationId xmlns:p14="http://schemas.microsoft.com/office/powerpoint/2010/main" val="2336001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49</a:t>
            </a:fld>
            <a:endParaRPr lang="en-US"/>
          </a:p>
        </p:txBody>
      </p:sp>
    </p:spTree>
    <p:extLst>
      <p:ext uri="{BB962C8B-B14F-4D97-AF65-F5344CB8AC3E}">
        <p14:creationId xmlns:p14="http://schemas.microsoft.com/office/powerpoint/2010/main" val="280195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6</a:t>
            </a:fld>
            <a:endParaRPr lang="en-US"/>
          </a:p>
        </p:txBody>
      </p:sp>
    </p:spTree>
    <p:extLst>
      <p:ext uri="{BB962C8B-B14F-4D97-AF65-F5344CB8AC3E}">
        <p14:creationId xmlns:p14="http://schemas.microsoft.com/office/powerpoint/2010/main" val="2912779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that we are only going to describe the argument for simulation and not for </a:t>
            </a:r>
            <a:r>
              <a:rPr lang="en-US" baseline="0" dirty="0" err="1" smtClean="0"/>
              <a:t>indistinguishability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52</a:t>
            </a:fld>
            <a:endParaRPr lang="en-US"/>
          </a:p>
        </p:txBody>
      </p:sp>
    </p:spTree>
    <p:extLst>
      <p:ext uri="{BB962C8B-B14F-4D97-AF65-F5344CB8AC3E}">
        <p14:creationId xmlns:p14="http://schemas.microsoft.com/office/powerpoint/2010/main" val="2018803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NB: the adversary</a:t>
            </a:r>
            <a:r>
              <a:rPr lang="en-US" baseline="0" dirty="0" smtClean="0"/>
              <a:t> can query the random oracle at any time.  So, it might seem like the adversary could go through and query all of the randomness in the provided index, forcing the simulator to commit to it.  But recall that the random oracle takes two inputs: a key and randomness.  And the probability of the adversary guessing the right key is negligible.  So any queries the adversary makes that are to things we haven’t programmed we can just answer with a random response.</a:t>
            </a:r>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56</a:t>
            </a:fld>
            <a:endParaRPr lang="en-US"/>
          </a:p>
        </p:txBody>
      </p:sp>
    </p:spTree>
    <p:extLst>
      <p:ext uri="{BB962C8B-B14F-4D97-AF65-F5344CB8AC3E}">
        <p14:creationId xmlns:p14="http://schemas.microsoft.com/office/powerpoint/2010/main" val="351629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that this sort of </a:t>
            </a:r>
            <a:r>
              <a:rPr lang="en-US" dirty="0" err="1" smtClean="0"/>
              <a:t>Zipf</a:t>
            </a:r>
            <a:r>
              <a:rPr lang="en-US" dirty="0" smtClean="0"/>
              <a:t> distribution is probably a good approximation of a media-file workload:</a:t>
            </a:r>
            <a:r>
              <a:rPr lang="en-US" baseline="0" dirty="0" smtClean="0"/>
              <a:t> many documents with only a few terms.</a:t>
            </a:r>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58</a:t>
            </a:fld>
            <a:endParaRPr lang="en-US"/>
          </a:p>
        </p:txBody>
      </p:sp>
    </p:spTree>
    <p:extLst>
      <p:ext uri="{BB962C8B-B14F-4D97-AF65-F5344CB8AC3E}">
        <p14:creationId xmlns:p14="http://schemas.microsoft.com/office/powerpoint/2010/main" val="1551179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CGKO = </a:t>
            </a:r>
            <a:r>
              <a:rPr lang="en-US" dirty="0" err="1" smtClean="0"/>
              <a:t>Curtmola</a:t>
            </a:r>
            <a:r>
              <a:rPr lang="en-US" dirty="0" smtClean="0"/>
              <a:t>, </a:t>
            </a:r>
            <a:r>
              <a:rPr lang="en-US" dirty="0" err="1" smtClean="0"/>
              <a:t>Garay</a:t>
            </a:r>
            <a:r>
              <a:rPr lang="en-US" dirty="0" smtClean="0"/>
              <a:t>, Kamara, and </a:t>
            </a:r>
            <a:r>
              <a:rPr lang="en-US" dirty="0" err="1" smtClean="0"/>
              <a:t>Ostrovsky</a:t>
            </a:r>
            <a:endParaRPr lang="en-US" dirty="0" smtClean="0"/>
          </a:p>
          <a:p>
            <a:r>
              <a:rPr lang="en-US" dirty="0" smtClean="0"/>
              <a:t>SLDH</a:t>
            </a:r>
            <a:r>
              <a:rPr lang="en-US" baseline="0" dirty="0" smtClean="0"/>
              <a:t> = </a:t>
            </a:r>
            <a:r>
              <a:rPr lang="en-US" baseline="0" dirty="0" err="1" smtClean="0"/>
              <a:t>Sedghi</a:t>
            </a:r>
            <a:r>
              <a:rPr lang="en-US" baseline="0" dirty="0" smtClean="0"/>
              <a:t>, van </a:t>
            </a:r>
            <a:r>
              <a:rPr lang="en-US" baseline="0" dirty="0" err="1" smtClean="0"/>
              <a:t>Liesdonk</a:t>
            </a:r>
            <a:r>
              <a:rPr lang="en-US" baseline="0" dirty="0" smtClean="0"/>
              <a:t>, </a:t>
            </a:r>
            <a:r>
              <a:rPr lang="en-US" baseline="0" dirty="0" err="1" smtClean="0"/>
              <a:t>Doumen</a:t>
            </a:r>
            <a:r>
              <a:rPr lang="en-US" baseline="0" dirty="0" smtClean="0"/>
              <a:t>, and </a:t>
            </a:r>
            <a:r>
              <a:rPr lang="en-US" baseline="0" dirty="0" err="1" smtClean="0"/>
              <a:t>Hartel</a:t>
            </a:r>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59</a:t>
            </a:fld>
            <a:endParaRPr lang="en-US"/>
          </a:p>
        </p:txBody>
      </p:sp>
    </p:spTree>
    <p:extLst>
      <p:ext uri="{BB962C8B-B14F-4D97-AF65-F5344CB8AC3E}">
        <p14:creationId xmlns:p14="http://schemas.microsoft.com/office/powerpoint/2010/main" val="276679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7</a:t>
            </a:fld>
            <a:endParaRPr lang="en-US"/>
          </a:p>
        </p:txBody>
      </p:sp>
    </p:spTree>
    <p:extLst>
      <p:ext uri="{BB962C8B-B14F-4D97-AF65-F5344CB8AC3E}">
        <p14:creationId xmlns:p14="http://schemas.microsoft.com/office/powerpoint/2010/main" val="291277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9</a:t>
            </a:fld>
            <a:endParaRPr lang="en-US"/>
          </a:p>
        </p:txBody>
      </p:sp>
    </p:spTree>
    <p:extLst>
      <p:ext uri="{BB962C8B-B14F-4D97-AF65-F5344CB8AC3E}">
        <p14:creationId xmlns:p14="http://schemas.microsoft.com/office/powerpoint/2010/main" val="310665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a:t>
            </a:r>
            <a:r>
              <a:rPr lang="en-US" baseline="0" dirty="0" smtClean="0"/>
              <a:t>: </a:t>
            </a:r>
            <a:r>
              <a:rPr lang="en-US" dirty="0" smtClean="0"/>
              <a:t>encrypted doc ids contain more than just</a:t>
            </a:r>
            <a:r>
              <a:rPr lang="en-US" baseline="0" dirty="0" smtClean="0"/>
              <a:t> identifiers</a:t>
            </a:r>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10</a:t>
            </a:fld>
            <a:endParaRPr lang="en-US"/>
          </a:p>
        </p:txBody>
      </p:sp>
    </p:spTree>
    <p:extLst>
      <p:ext uri="{BB962C8B-B14F-4D97-AF65-F5344CB8AC3E}">
        <p14:creationId xmlns:p14="http://schemas.microsoft.com/office/powerpoint/2010/main" val="415757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11</a:t>
            </a:fld>
            <a:endParaRPr lang="en-US"/>
          </a:p>
        </p:txBody>
      </p:sp>
    </p:spTree>
    <p:extLst>
      <p:ext uri="{BB962C8B-B14F-4D97-AF65-F5344CB8AC3E}">
        <p14:creationId xmlns:p14="http://schemas.microsoft.com/office/powerpoint/2010/main" val="415757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12</a:t>
            </a:fld>
            <a:endParaRPr lang="en-US"/>
          </a:p>
        </p:txBody>
      </p:sp>
    </p:spTree>
    <p:extLst>
      <p:ext uri="{BB962C8B-B14F-4D97-AF65-F5344CB8AC3E}">
        <p14:creationId xmlns:p14="http://schemas.microsoft.com/office/powerpoint/2010/main" val="415757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03BFB-EABB-4354-B81A-EE2EF6DC3E0D}" type="slidenum">
              <a:rPr lang="en-US" smtClean="0"/>
              <a:t>13</a:t>
            </a:fld>
            <a:endParaRPr lang="en-US"/>
          </a:p>
        </p:txBody>
      </p:sp>
    </p:spTree>
    <p:extLst>
      <p:ext uri="{BB962C8B-B14F-4D97-AF65-F5344CB8AC3E}">
        <p14:creationId xmlns:p14="http://schemas.microsoft.com/office/powerpoint/2010/main" val="4157572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1E52E3-FFEC-45C4-B886-9D472219A26A}" type="datetimeFigureOut">
              <a:rPr lang="en-US" smtClean="0"/>
              <a:t>2/17/2011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C4766D-36AF-4160-8986-D900B78B78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C4766D-36AF-4160-8986-D900B78B78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C4766D-36AF-4160-8986-D900B78B78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C4766D-36AF-4160-8986-D900B78B780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C4766D-36AF-4160-8986-D900B78B780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C4766D-36AF-4160-8986-D900B78B780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6C4766D-36AF-4160-8986-D900B78B78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6C4766D-36AF-4160-8986-D900B78B780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E1E52E3-FFEC-45C4-B886-9D472219A26A}" type="datetimeFigureOut">
              <a:rPr lang="en-US" smtClean="0"/>
              <a:t>2/17/2011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6C4766D-36AF-4160-8986-D900B78B78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E1E52E3-FFEC-45C4-B886-9D472219A26A}" type="datetimeFigureOut">
              <a:rPr lang="en-US" smtClean="0"/>
              <a:t>2/17/2011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C4766D-36AF-4160-8986-D900B78B78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1E52E3-FFEC-45C4-B886-9D472219A26A}" type="datetimeFigureOut">
              <a:rPr lang="en-US" smtClean="0"/>
              <a:t>2/17/2011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C4766D-36AF-4160-8986-D900B78B780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1E52E3-FFEC-45C4-B886-9D472219A26A}" type="datetimeFigureOut">
              <a:rPr lang="en-US" smtClean="0"/>
              <a:t>2/17/2011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C4766D-36AF-4160-8986-D900B78B78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0.png"/><Relationship Id="rId5" Type="http://schemas.openxmlformats.org/officeDocument/2006/relationships/image" Target="../media/image10.png"/><Relationship Id="rId10" Type="http://schemas.openxmlformats.org/officeDocument/2006/relationships/image" Target="../media/image170.png"/><Relationship Id="rId4" Type="http://schemas.openxmlformats.org/officeDocument/2006/relationships/image" Target="../media/image18.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40.png"/></Relationships>
</file>

<file path=ppt/slides/_rels/slide55.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0.png"/><Relationship Id="rId4" Type="http://schemas.openxmlformats.org/officeDocument/2006/relationships/image" Target="../media/image430.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829761"/>
          </a:xfrm>
        </p:spPr>
        <p:txBody>
          <a:bodyPr/>
          <a:lstStyle/>
          <a:p>
            <a:r>
              <a:rPr lang="en-US" dirty="0" smtClean="0"/>
              <a:t>Dynamic Searchable Symmetric Encryption</a:t>
            </a:r>
            <a:endParaRPr lang="en-US" dirty="0"/>
          </a:p>
        </p:txBody>
      </p:sp>
      <p:sp>
        <p:nvSpPr>
          <p:cNvPr id="3" name="Subtitle 2"/>
          <p:cNvSpPr>
            <a:spLocks noGrp="1"/>
          </p:cNvSpPr>
          <p:nvPr>
            <p:ph type="subTitle" idx="1"/>
          </p:nvPr>
        </p:nvSpPr>
        <p:spPr>
          <a:xfrm>
            <a:off x="685800" y="2743200"/>
            <a:ext cx="7772400" cy="2057400"/>
          </a:xfrm>
        </p:spPr>
        <p:txBody>
          <a:bodyPr>
            <a:normAutofit fontScale="92500" lnSpcReduction="10000"/>
          </a:bodyPr>
          <a:lstStyle/>
          <a:p>
            <a:r>
              <a:rPr lang="en-US" dirty="0" smtClean="0"/>
              <a:t>Tom Roeder</a:t>
            </a:r>
          </a:p>
          <a:p>
            <a:r>
              <a:rPr lang="en-US" dirty="0" err="1" smtClean="0"/>
              <a:t>eXtreme</a:t>
            </a:r>
            <a:r>
              <a:rPr lang="en-US" dirty="0" smtClean="0"/>
              <a:t> Computing Group</a:t>
            </a:r>
          </a:p>
          <a:p>
            <a:r>
              <a:rPr lang="en-US" dirty="0" smtClean="0"/>
              <a:t>Microsoft Research</a:t>
            </a:r>
          </a:p>
          <a:p>
            <a:endParaRPr lang="en-US" dirty="0" smtClean="0"/>
          </a:p>
          <a:p>
            <a:r>
              <a:rPr lang="en-US" dirty="0" smtClean="0"/>
              <a:t>Joint work with Seny Kamara</a:t>
            </a:r>
          </a:p>
          <a:p>
            <a:endParaRPr lang="en-US" dirty="0"/>
          </a:p>
        </p:txBody>
      </p:sp>
    </p:spTree>
    <p:extLst>
      <p:ext uri="{BB962C8B-B14F-4D97-AF65-F5344CB8AC3E}">
        <p14:creationId xmlns:p14="http://schemas.microsoft.com/office/powerpoint/2010/main" val="3160892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566672"/>
              </a:xfrm>
            </p:spPr>
            <p:txBody>
              <a:bodyPr/>
              <a:lstStyle/>
              <a:p>
                <a:r>
                  <a:rPr lang="en-US" dirty="0" smtClean="0"/>
                  <a:t>Given</a:t>
                </a:r>
              </a:p>
              <a:p>
                <a:pPr lvl="1"/>
                <a:r>
                  <a:rPr lang="en-US" dirty="0" smtClean="0"/>
                  <a:t>w,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oMath>
                </a14:m>
                <a:r>
                  <a:rPr lang="en-US" b="0" dirty="0" smtClean="0"/>
                  <a:t>, </a:t>
                </a:r>
                <a14:m>
                  <m:oMath xmlns:m="http://schemas.openxmlformats.org/officeDocument/2006/math">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𝑤</m:t>
                        </m:r>
                      </m:sub>
                    </m:sSub>
                    <m:r>
                      <a:rPr lang="en-US" b="0" i="1" dirty="0" smtClean="0">
                        <a:latin typeface="Cambria Math"/>
                      </a:rPr>
                      <m:t>=</m:t>
                    </m:r>
                    <m:r>
                      <a:rPr lang="en-US" b="0" i="1" dirty="0" smtClean="0">
                        <a:latin typeface="Cambria Math"/>
                      </a:rPr>
                      <m:t>𝐾𝐷</m:t>
                    </m:r>
                    <m:sSub>
                      <m:sSubPr>
                        <m:ctrlPr>
                          <a:rPr lang="en-US" b="0" i="1" dirty="0" smtClean="0">
                            <a:latin typeface="Cambria Math"/>
                          </a:rPr>
                        </m:ctrlPr>
                      </m:sSubPr>
                      <m:e>
                        <m:r>
                          <a:rPr lang="en-US" b="0" i="1" dirty="0" smtClean="0">
                            <a:latin typeface="Cambria Math"/>
                          </a:rPr>
                          <m:t>𝐹</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sub>
                    </m:sSub>
                    <m:r>
                      <a:rPr lang="en-US" b="0" i="1" dirty="0" smtClean="0">
                        <a:latin typeface="Cambria Math"/>
                      </a:rPr>
                      <m:t>(</m:t>
                    </m:r>
                    <m:r>
                      <a:rPr lang="en-US" b="0" i="1" dirty="0" smtClean="0">
                        <a:latin typeface="Cambria Math"/>
                      </a:rPr>
                      <m:t>𝑤</m:t>
                    </m:r>
                    <m:r>
                      <a:rPr lang="en-US" b="0" i="1" dirty="0" smtClean="0">
                        <a:latin typeface="Cambria Math"/>
                      </a:rPr>
                      <m:t>)</m:t>
                    </m:r>
                  </m:oMath>
                </a14:m>
                <a:endParaRPr lang="en-US" b="0" dirty="0" smtClean="0"/>
              </a:p>
              <a:p>
                <a:pPr lvl="1"/>
                <a:r>
                  <a:rPr lang="en-US" dirty="0" smtClean="0"/>
                  <a:t>construct token </a:t>
                </a:r>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𝑓</m:t>
                        </m:r>
                      </m:e>
                      <m:sub>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566672"/>
              </a:xfrm>
              <a:blipFill rotWithShape="1">
                <a:blip r:embed="rId3"/>
                <a:stretch>
                  <a:fillRect t="-3502"/>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smtClean="0"/>
              <a:t>Modified CGKO: Search</a:t>
            </a:r>
            <a:endParaRPr lang="en-US" dirty="0"/>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Tree>
    <p:extLst>
      <p:ext uri="{BB962C8B-B14F-4D97-AF65-F5344CB8AC3E}">
        <p14:creationId xmlns:p14="http://schemas.microsoft.com/office/powerpoint/2010/main" val="2262978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566672"/>
              </a:xfrm>
            </p:spPr>
            <p:txBody>
              <a:bodyPr/>
              <a:lstStyle/>
              <a:p>
                <a:r>
                  <a:rPr lang="en-US" dirty="0" smtClean="0"/>
                  <a:t>Given</a:t>
                </a:r>
              </a:p>
              <a:p>
                <a:pPr lvl="1"/>
                <a:r>
                  <a:rPr lang="en-US" dirty="0" smtClean="0"/>
                  <a:t>w,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oMath>
                </a14:m>
                <a:r>
                  <a:rPr lang="en-US" b="0" dirty="0" smtClean="0"/>
                  <a:t>, </a:t>
                </a:r>
                <a14:m>
                  <m:oMath xmlns:m="http://schemas.openxmlformats.org/officeDocument/2006/math">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𝑤</m:t>
                        </m:r>
                      </m:sub>
                    </m:sSub>
                    <m:r>
                      <a:rPr lang="en-US" b="0" i="1" dirty="0" smtClean="0">
                        <a:latin typeface="Cambria Math"/>
                      </a:rPr>
                      <m:t>=</m:t>
                    </m:r>
                    <m:r>
                      <a:rPr lang="en-US" b="0" i="1" dirty="0" smtClean="0">
                        <a:latin typeface="Cambria Math"/>
                      </a:rPr>
                      <m:t>𝐾𝐷</m:t>
                    </m:r>
                    <m:sSub>
                      <m:sSubPr>
                        <m:ctrlPr>
                          <a:rPr lang="en-US" b="0" i="1" dirty="0" smtClean="0">
                            <a:latin typeface="Cambria Math"/>
                          </a:rPr>
                        </m:ctrlPr>
                      </m:sSubPr>
                      <m:e>
                        <m:r>
                          <a:rPr lang="en-US" b="0" i="1" dirty="0" smtClean="0">
                            <a:latin typeface="Cambria Math"/>
                          </a:rPr>
                          <m:t>𝐹</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sub>
                    </m:sSub>
                    <m:r>
                      <a:rPr lang="en-US" b="0" i="1" dirty="0" smtClean="0">
                        <a:latin typeface="Cambria Math"/>
                      </a:rPr>
                      <m:t>(</m:t>
                    </m:r>
                    <m:r>
                      <a:rPr lang="en-US" b="0" i="1" dirty="0" smtClean="0">
                        <a:latin typeface="Cambria Math"/>
                      </a:rPr>
                      <m:t>𝑤</m:t>
                    </m:r>
                    <m:r>
                      <a:rPr lang="en-US" b="0" i="1" dirty="0" smtClean="0">
                        <a:latin typeface="Cambria Math"/>
                      </a:rPr>
                      <m:t>)</m:t>
                    </m:r>
                  </m:oMath>
                </a14:m>
                <a:endParaRPr lang="en-US" b="0" dirty="0" smtClean="0"/>
              </a:p>
              <a:p>
                <a:pPr lvl="1"/>
                <a:r>
                  <a:rPr lang="en-US" dirty="0" smtClean="0"/>
                  <a:t>construct token </a:t>
                </a:r>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𝑓</m:t>
                        </m:r>
                      </m:e>
                      <m:sub>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566672"/>
              </a:xfrm>
              <a:blipFill rotWithShape="1">
                <a:blip r:embed="rId3"/>
                <a:stretch>
                  <a:fillRect t="-3502"/>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Modified CGKO: Search</a:t>
            </a:r>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228600" y="3372166"/>
                <a:ext cx="910121" cy="394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𝑐</m:t>
                              </m:r>
                            </m:sub>
                          </m:sSub>
                        </m:sub>
                      </m:sSub>
                      <m:d>
                        <m:dPr>
                          <m:ctrlPr>
                            <a:rPr lang="en-US" i="1">
                              <a:latin typeface="Cambria Math"/>
                            </a:rPr>
                          </m:ctrlPr>
                        </m:dPr>
                        <m:e>
                          <m:r>
                            <a:rPr lang="en-US" i="1">
                              <a:latin typeface="Cambria Math"/>
                            </a:rPr>
                            <m:t>𝑤</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28600" y="3372166"/>
                <a:ext cx="910121" cy="394532"/>
              </a:xfrm>
              <a:prstGeom prst="rect">
                <a:avLst/>
              </a:prstGeom>
              <a:blipFill rotWithShape="1">
                <a:blip r:embed="rId4"/>
                <a:stretch>
                  <a:fillRect b="-6154"/>
                </a:stretch>
              </a:blipFill>
            </p:spPr>
            <p:txBody>
              <a:bodyPr/>
              <a:lstStyle/>
              <a:p>
                <a:r>
                  <a:rPr lang="en-US">
                    <a:noFill/>
                  </a:rPr>
                  <a:t> </a:t>
                </a:r>
              </a:p>
            </p:txBody>
          </p:sp>
        </mc:Fallback>
      </mc:AlternateContent>
      <p:sp>
        <p:nvSpPr>
          <p:cNvPr id="16" name="Freeform 15"/>
          <p:cNvSpPr/>
          <p:nvPr/>
        </p:nvSpPr>
        <p:spPr>
          <a:xfrm>
            <a:off x="985421" y="3346882"/>
            <a:ext cx="692459" cy="195308"/>
          </a:xfrm>
          <a:custGeom>
            <a:avLst/>
            <a:gdLst>
              <a:gd name="connsiteX0" fmla="*/ 0 w 692459"/>
              <a:gd name="connsiteY0" fmla="*/ 195308 h 195308"/>
              <a:gd name="connsiteX1" fmla="*/ 204187 w 692459"/>
              <a:gd name="connsiteY1" fmla="*/ 35510 h 195308"/>
              <a:gd name="connsiteX2" fmla="*/ 692459 w 692459"/>
              <a:gd name="connsiteY2" fmla="*/ 0 h 195308"/>
            </a:gdLst>
            <a:ahLst/>
            <a:cxnLst>
              <a:cxn ang="0">
                <a:pos x="connsiteX0" y="connsiteY0"/>
              </a:cxn>
              <a:cxn ang="0">
                <a:pos x="connsiteX1" y="connsiteY1"/>
              </a:cxn>
              <a:cxn ang="0">
                <a:pos x="connsiteX2" y="connsiteY2"/>
              </a:cxn>
            </a:cxnLst>
            <a:rect l="l" t="t" r="r" b="b"/>
            <a:pathLst>
              <a:path w="692459" h="195308">
                <a:moveTo>
                  <a:pt x="0" y="195308"/>
                </a:moveTo>
                <a:cubicBezTo>
                  <a:pt x="44388" y="131684"/>
                  <a:pt x="88777" y="68061"/>
                  <a:pt x="204187" y="35510"/>
                </a:cubicBezTo>
                <a:cubicBezTo>
                  <a:pt x="319597" y="2959"/>
                  <a:pt x="506028" y="1479"/>
                  <a:pt x="692459" y="0"/>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9632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566672"/>
              </a:xfrm>
            </p:spPr>
            <p:txBody>
              <a:bodyPr/>
              <a:lstStyle/>
              <a:p>
                <a:r>
                  <a:rPr lang="en-US" dirty="0" smtClean="0"/>
                  <a:t>Given</a:t>
                </a:r>
              </a:p>
              <a:p>
                <a:pPr lvl="1"/>
                <a:r>
                  <a:rPr lang="en-US" dirty="0" smtClean="0"/>
                  <a:t>w,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oMath>
                </a14:m>
                <a:r>
                  <a:rPr lang="en-US" b="0" dirty="0" smtClean="0"/>
                  <a:t>, </a:t>
                </a:r>
                <a14:m>
                  <m:oMath xmlns:m="http://schemas.openxmlformats.org/officeDocument/2006/math">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𝑤</m:t>
                        </m:r>
                      </m:sub>
                    </m:sSub>
                    <m:r>
                      <a:rPr lang="en-US" b="0" i="1" dirty="0" smtClean="0">
                        <a:latin typeface="Cambria Math"/>
                      </a:rPr>
                      <m:t>=</m:t>
                    </m:r>
                    <m:r>
                      <a:rPr lang="en-US" b="0" i="1" dirty="0" smtClean="0">
                        <a:latin typeface="Cambria Math"/>
                      </a:rPr>
                      <m:t>𝐾𝐷</m:t>
                    </m:r>
                    <m:sSub>
                      <m:sSubPr>
                        <m:ctrlPr>
                          <a:rPr lang="en-US" b="0" i="1" dirty="0" smtClean="0">
                            <a:latin typeface="Cambria Math"/>
                          </a:rPr>
                        </m:ctrlPr>
                      </m:sSubPr>
                      <m:e>
                        <m:r>
                          <a:rPr lang="en-US" b="0" i="1" dirty="0" smtClean="0">
                            <a:latin typeface="Cambria Math"/>
                          </a:rPr>
                          <m:t>𝐹</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sub>
                    </m:sSub>
                    <m:r>
                      <a:rPr lang="en-US" b="0" i="1" dirty="0" smtClean="0">
                        <a:latin typeface="Cambria Math"/>
                      </a:rPr>
                      <m:t>(</m:t>
                    </m:r>
                    <m:r>
                      <a:rPr lang="en-US" b="0" i="1" dirty="0" smtClean="0">
                        <a:latin typeface="Cambria Math"/>
                      </a:rPr>
                      <m:t>𝑤</m:t>
                    </m:r>
                    <m:r>
                      <a:rPr lang="en-US" b="0" i="1" dirty="0" smtClean="0">
                        <a:latin typeface="Cambria Math"/>
                      </a:rPr>
                      <m:t>)</m:t>
                    </m:r>
                  </m:oMath>
                </a14:m>
                <a:endParaRPr lang="en-US" b="0" dirty="0" smtClean="0"/>
              </a:p>
              <a:p>
                <a:pPr lvl="1"/>
                <a:r>
                  <a:rPr lang="en-US" dirty="0" smtClean="0"/>
                  <a:t>construct token </a:t>
                </a:r>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𝑓</m:t>
                        </m:r>
                      </m:e>
                      <m:sub>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566672"/>
              </a:xfrm>
              <a:blipFill rotWithShape="1">
                <a:blip r:embed="rId3"/>
                <a:stretch>
                  <a:fillRect t="-3502"/>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Modified CGKO: Search</a:t>
            </a:r>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228600" y="3372166"/>
                <a:ext cx="910121" cy="394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𝑐</m:t>
                              </m:r>
                            </m:sub>
                          </m:sSub>
                        </m:sub>
                      </m:sSub>
                      <m:d>
                        <m:dPr>
                          <m:ctrlPr>
                            <a:rPr lang="en-US" i="1">
                              <a:latin typeface="Cambria Math"/>
                            </a:rPr>
                          </m:ctrlPr>
                        </m:dPr>
                        <m:e>
                          <m:r>
                            <a:rPr lang="en-US" i="1">
                              <a:latin typeface="Cambria Math"/>
                            </a:rPr>
                            <m:t>𝑤</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28600" y="3372166"/>
                <a:ext cx="910121" cy="394532"/>
              </a:xfrm>
              <a:prstGeom prst="rect">
                <a:avLst/>
              </a:prstGeom>
              <a:blipFill rotWithShape="1">
                <a:blip r:embed="rId4"/>
                <a:stretch>
                  <a:fillRect b="-6154"/>
                </a:stretch>
              </a:blipFill>
            </p:spPr>
            <p:txBody>
              <a:bodyPr/>
              <a:lstStyle/>
              <a:p>
                <a:r>
                  <a:rPr lang="en-US">
                    <a:noFill/>
                  </a:rPr>
                  <a:t> </a:t>
                </a:r>
              </a:p>
            </p:txBody>
          </p:sp>
        </mc:Fallback>
      </mc:AlternateContent>
      <p:sp>
        <p:nvSpPr>
          <p:cNvPr id="16" name="Freeform 15"/>
          <p:cNvSpPr/>
          <p:nvPr/>
        </p:nvSpPr>
        <p:spPr>
          <a:xfrm>
            <a:off x="985421" y="3346882"/>
            <a:ext cx="692459" cy="195308"/>
          </a:xfrm>
          <a:custGeom>
            <a:avLst/>
            <a:gdLst>
              <a:gd name="connsiteX0" fmla="*/ 0 w 692459"/>
              <a:gd name="connsiteY0" fmla="*/ 195308 h 195308"/>
              <a:gd name="connsiteX1" fmla="*/ 204187 w 692459"/>
              <a:gd name="connsiteY1" fmla="*/ 35510 h 195308"/>
              <a:gd name="connsiteX2" fmla="*/ 692459 w 692459"/>
              <a:gd name="connsiteY2" fmla="*/ 0 h 195308"/>
            </a:gdLst>
            <a:ahLst/>
            <a:cxnLst>
              <a:cxn ang="0">
                <a:pos x="connsiteX0" y="connsiteY0"/>
              </a:cxn>
              <a:cxn ang="0">
                <a:pos x="connsiteX1" y="connsiteY1"/>
              </a:cxn>
              <a:cxn ang="0">
                <a:pos x="connsiteX2" y="connsiteY2"/>
              </a:cxn>
            </a:cxnLst>
            <a:rect l="l" t="t" r="r" b="b"/>
            <a:pathLst>
              <a:path w="692459" h="195308">
                <a:moveTo>
                  <a:pt x="0" y="195308"/>
                </a:moveTo>
                <a:cubicBezTo>
                  <a:pt x="44388" y="131684"/>
                  <a:pt x="88777" y="68061"/>
                  <a:pt x="204187" y="35510"/>
                </a:cubicBezTo>
                <a:cubicBezTo>
                  <a:pt x="319597" y="2959"/>
                  <a:pt x="506028" y="1479"/>
                  <a:pt x="692459" y="0"/>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3194796" y="5039542"/>
                <a:ext cx="926151" cy="408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sSubSup>
                            <m:sSubSupPr>
                              <m:ctrlPr>
                                <a:rPr lang="en-US" i="1">
                                  <a:latin typeface="Cambria Math"/>
                                </a:rPr>
                              </m:ctrlPr>
                            </m:sSubSupPr>
                            <m:e>
                              <m:r>
                                <a:rPr lang="en-US" i="1">
                                  <a:latin typeface="Cambria Math"/>
                                </a:rPr>
                                <m:t>𝑘</m:t>
                              </m:r>
                            </m:e>
                            <m:sub>
                              <m:r>
                                <a:rPr lang="en-US" b="0" i="1" smtClean="0">
                                  <a:latin typeface="Cambria Math"/>
                                </a:rPr>
                                <m:t>𝑏</m:t>
                              </m:r>
                            </m:sub>
                            <m:sup/>
                          </m:sSubSup>
                        </m:sub>
                      </m:sSub>
                      <m:d>
                        <m:dPr>
                          <m:ctrlPr>
                            <a:rPr lang="en-US" i="1">
                              <a:latin typeface="Cambria Math"/>
                            </a:rPr>
                          </m:ctrlPr>
                        </m:dPr>
                        <m:e>
                          <m:r>
                            <a:rPr lang="en-US" i="1">
                              <a:latin typeface="Cambria Math"/>
                            </a:rPr>
                            <m:t>𝑤</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194796" y="5039542"/>
                <a:ext cx="926151" cy="408189"/>
              </a:xfrm>
              <a:prstGeom prst="rect">
                <a:avLst/>
              </a:prstGeom>
              <a:blipFill rotWithShape="1">
                <a:blip r:embed="rId5"/>
                <a:stretch>
                  <a:fillRect b="-2985"/>
                </a:stretch>
              </a:blipFill>
            </p:spPr>
            <p:txBody>
              <a:bodyPr/>
              <a:lstStyle/>
              <a:p>
                <a:r>
                  <a:rPr lang="en-US">
                    <a:noFill/>
                  </a:rPr>
                  <a:t> </a:t>
                </a:r>
              </a:p>
            </p:txBody>
          </p:sp>
        </mc:Fallback>
      </mc:AlternateContent>
      <p:cxnSp>
        <p:nvCxnSpPr>
          <p:cNvPr id="19" name="Straight Arrow Connector 18"/>
          <p:cNvCxnSpPr>
            <a:stCxn id="17" idx="0"/>
            <a:endCxn id="22" idx="2"/>
          </p:cNvCxnSpPr>
          <p:nvPr/>
        </p:nvCxnSpPr>
        <p:spPr>
          <a:xfrm flipV="1">
            <a:off x="3657872" y="3866060"/>
            <a:ext cx="50905" cy="117348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464960" y="3496728"/>
                <a:ext cx="487634" cy="369332"/>
              </a:xfrm>
              <a:prstGeom prst="rect">
                <a:avLst/>
              </a:prstGeom>
              <a:solidFill>
                <a:schemeClr val="bg1">
                  <a:alpha val="82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b="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3464960" y="3496728"/>
                <a:ext cx="487634" cy="369332"/>
              </a:xfrm>
              <a:prstGeom prst="rect">
                <a:avLst/>
              </a:prstGeom>
              <a:blipFill rotWithShape="1">
                <a:blip r:embed="rId6"/>
                <a:stretch>
                  <a:fillRect b="-3333"/>
                </a:stretch>
              </a:blipFill>
            </p:spPr>
            <p:txBody>
              <a:bodyPr/>
              <a:lstStyle/>
              <a:p>
                <a:r>
                  <a:rPr lang="en-US">
                    <a:noFill/>
                  </a:rPr>
                  <a:t> </a:t>
                </a:r>
              </a:p>
            </p:txBody>
          </p:sp>
        </mc:Fallback>
      </mc:AlternateContent>
      <p:cxnSp>
        <p:nvCxnSpPr>
          <p:cNvPr id="26" name="Straight Arrow Connector 25"/>
          <p:cNvCxnSpPr>
            <a:stCxn id="14" idx="3"/>
          </p:cNvCxnSpPr>
          <p:nvPr/>
        </p:nvCxnSpPr>
        <p:spPr>
          <a:xfrm>
            <a:off x="2895600" y="3334066"/>
            <a:ext cx="685800" cy="26219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1"/>
          </p:cNvCxnSpPr>
          <p:nvPr/>
        </p:nvCxnSpPr>
        <p:spPr>
          <a:xfrm>
            <a:off x="3886200" y="3766698"/>
            <a:ext cx="914400" cy="28675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62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566672"/>
              </a:xfrm>
            </p:spPr>
            <p:txBody>
              <a:bodyPr/>
              <a:lstStyle/>
              <a:p>
                <a:r>
                  <a:rPr lang="en-US" dirty="0" smtClean="0"/>
                  <a:t>Given</a:t>
                </a:r>
              </a:p>
              <a:p>
                <a:pPr lvl="1"/>
                <a:r>
                  <a:rPr lang="en-US" dirty="0" smtClean="0"/>
                  <a:t>w,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oMath>
                </a14:m>
                <a:r>
                  <a:rPr lang="en-US" b="0" dirty="0" smtClean="0"/>
                  <a:t>, </a:t>
                </a:r>
                <a14:m>
                  <m:oMath xmlns:m="http://schemas.openxmlformats.org/officeDocument/2006/math">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𝑤</m:t>
                        </m:r>
                      </m:sub>
                    </m:sSub>
                    <m:r>
                      <a:rPr lang="en-US" b="0" i="1" dirty="0" smtClean="0">
                        <a:latin typeface="Cambria Math"/>
                      </a:rPr>
                      <m:t>=</m:t>
                    </m:r>
                    <m:r>
                      <a:rPr lang="en-US" b="0" i="1" dirty="0" smtClean="0">
                        <a:latin typeface="Cambria Math"/>
                      </a:rPr>
                      <m:t>𝐾𝐷</m:t>
                    </m:r>
                    <m:sSub>
                      <m:sSubPr>
                        <m:ctrlPr>
                          <a:rPr lang="en-US" b="0" i="1" dirty="0" smtClean="0">
                            <a:latin typeface="Cambria Math"/>
                          </a:rPr>
                        </m:ctrlPr>
                      </m:sSubPr>
                      <m:e>
                        <m:r>
                          <a:rPr lang="en-US" b="0" i="1" dirty="0" smtClean="0">
                            <a:latin typeface="Cambria Math"/>
                          </a:rPr>
                          <m:t>𝐹</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sub>
                    </m:sSub>
                    <m:r>
                      <a:rPr lang="en-US" b="0" i="1" dirty="0" smtClean="0">
                        <a:latin typeface="Cambria Math"/>
                      </a:rPr>
                      <m:t>(</m:t>
                    </m:r>
                    <m:r>
                      <a:rPr lang="en-US" b="0" i="1" dirty="0" smtClean="0">
                        <a:latin typeface="Cambria Math"/>
                      </a:rPr>
                      <m:t>𝑤</m:t>
                    </m:r>
                    <m:r>
                      <a:rPr lang="en-US" b="0" i="1" dirty="0" smtClean="0">
                        <a:latin typeface="Cambria Math"/>
                      </a:rPr>
                      <m:t>)</m:t>
                    </m:r>
                  </m:oMath>
                </a14:m>
                <a:endParaRPr lang="en-US" b="0" dirty="0" smtClean="0"/>
              </a:p>
              <a:p>
                <a:pPr lvl="1"/>
                <a:r>
                  <a:rPr lang="en-US" dirty="0" smtClean="0"/>
                  <a:t>construct token </a:t>
                </a:r>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𝑓</m:t>
                        </m:r>
                      </m:e>
                      <m:sub>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566672"/>
              </a:xfrm>
              <a:blipFill rotWithShape="1">
                <a:blip r:embed="rId3"/>
                <a:stretch>
                  <a:fillRect t="-3502"/>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Modified CGKO: Search</a:t>
            </a:r>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228600" y="3372166"/>
                <a:ext cx="910121" cy="394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𝑐</m:t>
                              </m:r>
                            </m:sub>
                          </m:sSub>
                        </m:sub>
                      </m:sSub>
                      <m:d>
                        <m:dPr>
                          <m:ctrlPr>
                            <a:rPr lang="en-US" i="1">
                              <a:latin typeface="Cambria Math"/>
                            </a:rPr>
                          </m:ctrlPr>
                        </m:dPr>
                        <m:e>
                          <m:r>
                            <a:rPr lang="en-US" i="1">
                              <a:latin typeface="Cambria Math"/>
                            </a:rPr>
                            <m:t>𝑤</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28600" y="3372166"/>
                <a:ext cx="910121" cy="394532"/>
              </a:xfrm>
              <a:prstGeom prst="rect">
                <a:avLst/>
              </a:prstGeom>
              <a:blipFill rotWithShape="1">
                <a:blip r:embed="rId4"/>
                <a:stretch>
                  <a:fillRect b="-6154"/>
                </a:stretch>
              </a:blipFill>
            </p:spPr>
            <p:txBody>
              <a:bodyPr/>
              <a:lstStyle/>
              <a:p>
                <a:r>
                  <a:rPr lang="en-US">
                    <a:noFill/>
                  </a:rPr>
                  <a:t> </a:t>
                </a:r>
              </a:p>
            </p:txBody>
          </p:sp>
        </mc:Fallback>
      </mc:AlternateContent>
      <p:sp>
        <p:nvSpPr>
          <p:cNvPr id="16" name="Freeform 15"/>
          <p:cNvSpPr/>
          <p:nvPr/>
        </p:nvSpPr>
        <p:spPr>
          <a:xfrm>
            <a:off x="985421" y="3346882"/>
            <a:ext cx="692459" cy="195308"/>
          </a:xfrm>
          <a:custGeom>
            <a:avLst/>
            <a:gdLst>
              <a:gd name="connsiteX0" fmla="*/ 0 w 692459"/>
              <a:gd name="connsiteY0" fmla="*/ 195308 h 195308"/>
              <a:gd name="connsiteX1" fmla="*/ 204187 w 692459"/>
              <a:gd name="connsiteY1" fmla="*/ 35510 h 195308"/>
              <a:gd name="connsiteX2" fmla="*/ 692459 w 692459"/>
              <a:gd name="connsiteY2" fmla="*/ 0 h 195308"/>
            </a:gdLst>
            <a:ahLst/>
            <a:cxnLst>
              <a:cxn ang="0">
                <a:pos x="connsiteX0" y="connsiteY0"/>
              </a:cxn>
              <a:cxn ang="0">
                <a:pos x="connsiteX1" y="connsiteY1"/>
              </a:cxn>
              <a:cxn ang="0">
                <a:pos x="connsiteX2" y="connsiteY2"/>
              </a:cxn>
            </a:cxnLst>
            <a:rect l="l" t="t" r="r" b="b"/>
            <a:pathLst>
              <a:path w="692459" h="195308">
                <a:moveTo>
                  <a:pt x="0" y="195308"/>
                </a:moveTo>
                <a:cubicBezTo>
                  <a:pt x="44388" y="131684"/>
                  <a:pt x="88777" y="68061"/>
                  <a:pt x="204187" y="35510"/>
                </a:cubicBezTo>
                <a:cubicBezTo>
                  <a:pt x="319597" y="2959"/>
                  <a:pt x="506028" y="1479"/>
                  <a:pt x="692459" y="0"/>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3194796" y="5039542"/>
                <a:ext cx="926151" cy="408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sSubSup>
                            <m:sSubSupPr>
                              <m:ctrlPr>
                                <a:rPr lang="en-US" i="1">
                                  <a:latin typeface="Cambria Math"/>
                                </a:rPr>
                              </m:ctrlPr>
                            </m:sSubSupPr>
                            <m:e>
                              <m:r>
                                <a:rPr lang="en-US" i="1">
                                  <a:latin typeface="Cambria Math"/>
                                </a:rPr>
                                <m:t>𝑘</m:t>
                              </m:r>
                            </m:e>
                            <m:sub>
                              <m:r>
                                <a:rPr lang="en-US" b="0" i="1" smtClean="0">
                                  <a:latin typeface="Cambria Math"/>
                                </a:rPr>
                                <m:t>𝑏</m:t>
                              </m:r>
                            </m:sub>
                            <m:sup/>
                          </m:sSubSup>
                        </m:sub>
                      </m:sSub>
                      <m:d>
                        <m:dPr>
                          <m:ctrlPr>
                            <a:rPr lang="en-US" i="1">
                              <a:latin typeface="Cambria Math"/>
                            </a:rPr>
                          </m:ctrlPr>
                        </m:dPr>
                        <m:e>
                          <m:r>
                            <a:rPr lang="en-US" i="1">
                              <a:latin typeface="Cambria Math"/>
                            </a:rPr>
                            <m:t>𝑤</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194796" y="5039542"/>
                <a:ext cx="926151" cy="408189"/>
              </a:xfrm>
              <a:prstGeom prst="rect">
                <a:avLst/>
              </a:prstGeom>
              <a:blipFill rotWithShape="1">
                <a:blip r:embed="rId5"/>
                <a:stretch>
                  <a:fillRect b="-2985"/>
                </a:stretch>
              </a:blipFill>
            </p:spPr>
            <p:txBody>
              <a:bodyPr/>
              <a:lstStyle/>
              <a:p>
                <a:r>
                  <a:rPr lang="en-US">
                    <a:noFill/>
                  </a:rPr>
                  <a:t> </a:t>
                </a:r>
              </a:p>
            </p:txBody>
          </p:sp>
        </mc:Fallback>
      </mc:AlternateContent>
      <p:cxnSp>
        <p:nvCxnSpPr>
          <p:cNvPr id="19" name="Straight Arrow Connector 18"/>
          <p:cNvCxnSpPr>
            <a:stCxn id="17" idx="0"/>
            <a:endCxn id="22" idx="2"/>
          </p:cNvCxnSpPr>
          <p:nvPr/>
        </p:nvCxnSpPr>
        <p:spPr>
          <a:xfrm flipV="1">
            <a:off x="3657872" y="3866060"/>
            <a:ext cx="50905" cy="117348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464960" y="3496728"/>
                <a:ext cx="487634" cy="369332"/>
              </a:xfrm>
              <a:prstGeom prst="rect">
                <a:avLst/>
              </a:prstGeom>
              <a:solidFill>
                <a:schemeClr val="bg1">
                  <a:alpha val="82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b="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3464960" y="3496728"/>
                <a:ext cx="487634" cy="369332"/>
              </a:xfrm>
              <a:prstGeom prst="rect">
                <a:avLst/>
              </a:prstGeom>
              <a:blipFill rotWithShape="1">
                <a:blip r:embed="rId6"/>
                <a:stretch>
                  <a:fillRect b="-3333"/>
                </a:stretch>
              </a:blipFill>
            </p:spPr>
            <p:txBody>
              <a:bodyPr/>
              <a:lstStyle/>
              <a:p>
                <a:r>
                  <a:rPr lang="en-US">
                    <a:noFill/>
                  </a:rPr>
                  <a:t> </a:t>
                </a:r>
              </a:p>
            </p:txBody>
          </p:sp>
        </mc:Fallback>
      </mc:AlternateContent>
      <p:cxnSp>
        <p:nvCxnSpPr>
          <p:cNvPr id="26" name="Straight Arrow Connector 25"/>
          <p:cNvCxnSpPr>
            <a:stCxn id="14" idx="3"/>
          </p:cNvCxnSpPr>
          <p:nvPr/>
        </p:nvCxnSpPr>
        <p:spPr>
          <a:xfrm>
            <a:off x="2895600" y="3334066"/>
            <a:ext cx="685800" cy="26219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1"/>
          </p:cNvCxnSpPr>
          <p:nvPr/>
        </p:nvCxnSpPr>
        <p:spPr>
          <a:xfrm>
            <a:off x="3886200" y="3766698"/>
            <a:ext cx="914400" cy="28675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6554573" y="3934090"/>
                <a:ext cx="87870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6554573" y="3934090"/>
                <a:ext cx="878702" cy="39421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2627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566672"/>
              </a:xfrm>
            </p:spPr>
            <p:txBody>
              <a:bodyPr/>
              <a:lstStyle/>
              <a:p>
                <a:r>
                  <a:rPr lang="en-US" dirty="0" smtClean="0"/>
                  <a:t>Given</a:t>
                </a:r>
              </a:p>
              <a:p>
                <a:pPr lvl="1"/>
                <a:r>
                  <a:rPr lang="en-US" dirty="0" smtClean="0"/>
                  <a:t>w,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oMath>
                </a14:m>
                <a:r>
                  <a:rPr lang="en-US" b="0" dirty="0" smtClean="0"/>
                  <a:t>, </a:t>
                </a:r>
                <a14:m>
                  <m:oMath xmlns:m="http://schemas.openxmlformats.org/officeDocument/2006/math">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𝑤</m:t>
                        </m:r>
                      </m:sub>
                    </m:sSub>
                    <m:r>
                      <a:rPr lang="en-US" b="0" i="1" dirty="0" smtClean="0">
                        <a:latin typeface="Cambria Math"/>
                      </a:rPr>
                      <m:t>=</m:t>
                    </m:r>
                    <m:r>
                      <a:rPr lang="en-US" b="0" i="1" dirty="0" smtClean="0">
                        <a:latin typeface="Cambria Math"/>
                      </a:rPr>
                      <m:t>𝐾𝐷</m:t>
                    </m:r>
                    <m:sSub>
                      <m:sSubPr>
                        <m:ctrlPr>
                          <a:rPr lang="en-US" b="0" i="1" dirty="0" smtClean="0">
                            <a:latin typeface="Cambria Math"/>
                          </a:rPr>
                        </m:ctrlPr>
                      </m:sSubPr>
                      <m:e>
                        <m:r>
                          <a:rPr lang="en-US" b="0" i="1" dirty="0" smtClean="0">
                            <a:latin typeface="Cambria Math"/>
                          </a:rPr>
                          <m:t>𝐹</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sub>
                    </m:sSub>
                    <m:r>
                      <a:rPr lang="en-US" b="0" i="1" dirty="0" smtClean="0">
                        <a:latin typeface="Cambria Math"/>
                      </a:rPr>
                      <m:t>(</m:t>
                    </m:r>
                    <m:r>
                      <a:rPr lang="en-US" b="0" i="1" dirty="0" smtClean="0">
                        <a:latin typeface="Cambria Math"/>
                      </a:rPr>
                      <m:t>𝑤</m:t>
                    </m:r>
                    <m:r>
                      <a:rPr lang="en-US" b="0" i="1" dirty="0" smtClean="0">
                        <a:latin typeface="Cambria Math"/>
                      </a:rPr>
                      <m:t>)</m:t>
                    </m:r>
                  </m:oMath>
                </a14:m>
                <a:endParaRPr lang="en-US" b="0" dirty="0" smtClean="0"/>
              </a:p>
              <a:p>
                <a:pPr lvl="1"/>
                <a:r>
                  <a:rPr lang="en-US" dirty="0" smtClean="0"/>
                  <a:t>construct token </a:t>
                </a:r>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𝑓</m:t>
                        </m:r>
                      </m:e>
                      <m:sub>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566672"/>
              </a:xfrm>
              <a:blipFill rotWithShape="1">
                <a:blip r:embed="rId3"/>
                <a:stretch>
                  <a:fillRect t="-3502"/>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Modified CGKO: Search</a:t>
            </a:r>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228600" y="3372166"/>
                <a:ext cx="910121" cy="394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𝑐</m:t>
                              </m:r>
                            </m:sub>
                          </m:sSub>
                        </m:sub>
                      </m:sSub>
                      <m:d>
                        <m:dPr>
                          <m:ctrlPr>
                            <a:rPr lang="en-US" i="1">
                              <a:latin typeface="Cambria Math"/>
                            </a:rPr>
                          </m:ctrlPr>
                        </m:dPr>
                        <m:e>
                          <m:r>
                            <a:rPr lang="en-US" i="1">
                              <a:latin typeface="Cambria Math"/>
                            </a:rPr>
                            <m:t>𝑤</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28600" y="3372166"/>
                <a:ext cx="910121" cy="394532"/>
              </a:xfrm>
              <a:prstGeom prst="rect">
                <a:avLst/>
              </a:prstGeom>
              <a:blipFill rotWithShape="1">
                <a:blip r:embed="rId4"/>
                <a:stretch>
                  <a:fillRect b="-6154"/>
                </a:stretch>
              </a:blipFill>
            </p:spPr>
            <p:txBody>
              <a:bodyPr/>
              <a:lstStyle/>
              <a:p>
                <a:r>
                  <a:rPr lang="en-US">
                    <a:noFill/>
                  </a:rPr>
                  <a:t> </a:t>
                </a:r>
              </a:p>
            </p:txBody>
          </p:sp>
        </mc:Fallback>
      </mc:AlternateContent>
      <p:sp>
        <p:nvSpPr>
          <p:cNvPr id="16" name="Freeform 15"/>
          <p:cNvSpPr/>
          <p:nvPr/>
        </p:nvSpPr>
        <p:spPr>
          <a:xfrm>
            <a:off x="985421" y="3346882"/>
            <a:ext cx="692459" cy="195308"/>
          </a:xfrm>
          <a:custGeom>
            <a:avLst/>
            <a:gdLst>
              <a:gd name="connsiteX0" fmla="*/ 0 w 692459"/>
              <a:gd name="connsiteY0" fmla="*/ 195308 h 195308"/>
              <a:gd name="connsiteX1" fmla="*/ 204187 w 692459"/>
              <a:gd name="connsiteY1" fmla="*/ 35510 h 195308"/>
              <a:gd name="connsiteX2" fmla="*/ 692459 w 692459"/>
              <a:gd name="connsiteY2" fmla="*/ 0 h 195308"/>
            </a:gdLst>
            <a:ahLst/>
            <a:cxnLst>
              <a:cxn ang="0">
                <a:pos x="connsiteX0" y="connsiteY0"/>
              </a:cxn>
              <a:cxn ang="0">
                <a:pos x="connsiteX1" y="connsiteY1"/>
              </a:cxn>
              <a:cxn ang="0">
                <a:pos x="connsiteX2" y="connsiteY2"/>
              </a:cxn>
            </a:cxnLst>
            <a:rect l="l" t="t" r="r" b="b"/>
            <a:pathLst>
              <a:path w="692459" h="195308">
                <a:moveTo>
                  <a:pt x="0" y="195308"/>
                </a:moveTo>
                <a:cubicBezTo>
                  <a:pt x="44388" y="131684"/>
                  <a:pt x="88777" y="68061"/>
                  <a:pt x="204187" y="35510"/>
                </a:cubicBezTo>
                <a:cubicBezTo>
                  <a:pt x="319597" y="2959"/>
                  <a:pt x="506028" y="1479"/>
                  <a:pt x="692459" y="0"/>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3194796" y="5039542"/>
                <a:ext cx="926151" cy="408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sSubSup>
                            <m:sSubSupPr>
                              <m:ctrlPr>
                                <a:rPr lang="en-US" i="1">
                                  <a:latin typeface="Cambria Math"/>
                                </a:rPr>
                              </m:ctrlPr>
                            </m:sSubSupPr>
                            <m:e>
                              <m:r>
                                <a:rPr lang="en-US" i="1">
                                  <a:latin typeface="Cambria Math"/>
                                </a:rPr>
                                <m:t>𝑘</m:t>
                              </m:r>
                            </m:e>
                            <m:sub>
                              <m:r>
                                <a:rPr lang="en-US" b="0" i="1" smtClean="0">
                                  <a:latin typeface="Cambria Math"/>
                                </a:rPr>
                                <m:t>𝑏</m:t>
                              </m:r>
                            </m:sub>
                            <m:sup/>
                          </m:sSubSup>
                        </m:sub>
                      </m:sSub>
                      <m:d>
                        <m:dPr>
                          <m:ctrlPr>
                            <a:rPr lang="en-US" i="1">
                              <a:latin typeface="Cambria Math"/>
                            </a:rPr>
                          </m:ctrlPr>
                        </m:dPr>
                        <m:e>
                          <m:r>
                            <a:rPr lang="en-US" i="1">
                              <a:latin typeface="Cambria Math"/>
                            </a:rPr>
                            <m:t>𝑤</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194796" y="5039542"/>
                <a:ext cx="926151" cy="408189"/>
              </a:xfrm>
              <a:prstGeom prst="rect">
                <a:avLst/>
              </a:prstGeom>
              <a:blipFill rotWithShape="1">
                <a:blip r:embed="rId5"/>
                <a:stretch>
                  <a:fillRect b="-2985"/>
                </a:stretch>
              </a:blipFill>
            </p:spPr>
            <p:txBody>
              <a:bodyPr/>
              <a:lstStyle/>
              <a:p>
                <a:r>
                  <a:rPr lang="en-US">
                    <a:noFill/>
                  </a:rPr>
                  <a:t> </a:t>
                </a:r>
              </a:p>
            </p:txBody>
          </p:sp>
        </mc:Fallback>
      </mc:AlternateContent>
      <p:cxnSp>
        <p:nvCxnSpPr>
          <p:cNvPr id="19" name="Straight Arrow Connector 18"/>
          <p:cNvCxnSpPr>
            <a:stCxn id="17" idx="0"/>
            <a:endCxn id="22" idx="2"/>
          </p:cNvCxnSpPr>
          <p:nvPr/>
        </p:nvCxnSpPr>
        <p:spPr>
          <a:xfrm flipV="1">
            <a:off x="3657872" y="3866060"/>
            <a:ext cx="50905" cy="117348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464960" y="3496728"/>
                <a:ext cx="487634" cy="369332"/>
              </a:xfrm>
              <a:prstGeom prst="rect">
                <a:avLst/>
              </a:prstGeom>
              <a:solidFill>
                <a:schemeClr val="bg1">
                  <a:alpha val="82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b="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3464960" y="3496728"/>
                <a:ext cx="487634" cy="369332"/>
              </a:xfrm>
              <a:prstGeom prst="rect">
                <a:avLst/>
              </a:prstGeom>
              <a:blipFill rotWithShape="1">
                <a:blip r:embed="rId6"/>
                <a:stretch>
                  <a:fillRect b="-3333"/>
                </a:stretch>
              </a:blipFill>
            </p:spPr>
            <p:txBody>
              <a:bodyPr/>
              <a:lstStyle/>
              <a:p>
                <a:r>
                  <a:rPr lang="en-US">
                    <a:noFill/>
                  </a:rPr>
                  <a:t> </a:t>
                </a:r>
              </a:p>
            </p:txBody>
          </p:sp>
        </mc:Fallback>
      </mc:AlternateContent>
      <p:cxnSp>
        <p:nvCxnSpPr>
          <p:cNvPr id="26" name="Straight Arrow Connector 25"/>
          <p:cNvCxnSpPr>
            <a:stCxn id="14" idx="3"/>
          </p:cNvCxnSpPr>
          <p:nvPr/>
        </p:nvCxnSpPr>
        <p:spPr>
          <a:xfrm>
            <a:off x="2895600" y="3334066"/>
            <a:ext cx="685800" cy="26219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1"/>
          </p:cNvCxnSpPr>
          <p:nvPr/>
        </p:nvCxnSpPr>
        <p:spPr>
          <a:xfrm>
            <a:off x="3886200" y="3766698"/>
            <a:ext cx="914400" cy="28675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6554573" y="3934090"/>
                <a:ext cx="87870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6554573" y="3934090"/>
                <a:ext cx="878702" cy="3942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315200" y="4553887"/>
                <a:ext cx="87870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7315200" y="4553887"/>
                <a:ext cx="878702" cy="39421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262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566672"/>
              </a:xfrm>
            </p:spPr>
            <p:txBody>
              <a:bodyPr/>
              <a:lstStyle/>
              <a:p>
                <a:r>
                  <a:rPr lang="en-US" dirty="0" smtClean="0"/>
                  <a:t>Given</a:t>
                </a:r>
              </a:p>
              <a:p>
                <a:pPr lvl="1"/>
                <a:r>
                  <a:rPr lang="en-US" dirty="0" smtClean="0"/>
                  <a:t>w,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oMath>
                </a14:m>
                <a:r>
                  <a:rPr lang="en-US" b="0" dirty="0" smtClean="0"/>
                  <a:t>, </a:t>
                </a:r>
                <a14:m>
                  <m:oMath xmlns:m="http://schemas.openxmlformats.org/officeDocument/2006/math">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oMath>
                </a14:m>
                <a:r>
                  <a:rPr lang="en-US" b="0" dirty="0" smtClean="0"/>
                  <a:t>.  </a:t>
                </a:r>
                <a14:m>
                  <m:oMath xmlns:m="http://schemas.openxmlformats.org/officeDocument/2006/math">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𝑤</m:t>
                        </m:r>
                      </m:sub>
                    </m:sSub>
                    <m:r>
                      <a:rPr lang="en-US" b="0" i="1" dirty="0" smtClean="0">
                        <a:latin typeface="Cambria Math"/>
                      </a:rPr>
                      <m:t>=</m:t>
                    </m:r>
                    <m:r>
                      <a:rPr lang="en-US" b="0" i="1" dirty="0" smtClean="0">
                        <a:latin typeface="Cambria Math"/>
                      </a:rPr>
                      <m:t>𝐾𝐷</m:t>
                    </m:r>
                    <m:sSub>
                      <m:sSubPr>
                        <m:ctrlPr>
                          <a:rPr lang="en-US" b="0" i="1" dirty="0" smtClean="0">
                            <a:latin typeface="Cambria Math"/>
                          </a:rPr>
                        </m:ctrlPr>
                      </m:sSubPr>
                      <m:e>
                        <m:r>
                          <a:rPr lang="en-US" b="0" i="1" dirty="0" smtClean="0">
                            <a:latin typeface="Cambria Math"/>
                          </a:rPr>
                          <m:t>𝐹</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𝑔</m:t>
                            </m:r>
                          </m:sub>
                        </m:sSub>
                      </m:sub>
                    </m:sSub>
                    <m:r>
                      <a:rPr lang="en-US" b="0" i="1" dirty="0" smtClean="0">
                        <a:latin typeface="Cambria Math"/>
                      </a:rPr>
                      <m:t>(</m:t>
                    </m:r>
                    <m:r>
                      <a:rPr lang="en-US" b="0" i="1" dirty="0" smtClean="0">
                        <a:latin typeface="Cambria Math"/>
                      </a:rPr>
                      <m:t>𝑤</m:t>
                    </m:r>
                    <m:r>
                      <a:rPr lang="en-US" b="0" i="1" dirty="0" smtClean="0">
                        <a:latin typeface="Cambria Math"/>
                      </a:rPr>
                      <m:t>)</m:t>
                    </m:r>
                  </m:oMath>
                </a14:m>
                <a:endParaRPr lang="en-US" b="0" dirty="0" smtClean="0"/>
              </a:p>
              <a:p>
                <a:pPr lvl="1"/>
                <a:r>
                  <a:rPr lang="en-US" dirty="0" smtClean="0"/>
                  <a:t>construct token </a:t>
                </a:r>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𝑓</m:t>
                        </m:r>
                      </m:e>
                      <m:sub>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sub>
                    </m:sSub>
                    <m:d>
                      <m:dPr>
                        <m:ctrlPr>
                          <a:rPr lang="en-US" b="0" i="1" smtClean="0">
                            <a:latin typeface="Cambria Math"/>
                          </a:rPr>
                        </m:ctrlPr>
                      </m:dPr>
                      <m:e>
                        <m:r>
                          <a:rPr lang="en-US" b="0" i="1" smtClean="0">
                            <a:latin typeface="Cambria Math"/>
                          </a:rPr>
                          <m:t>𝑤</m:t>
                        </m:r>
                      </m:e>
                    </m:d>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566672"/>
              </a:xfrm>
              <a:blipFill rotWithShape="1">
                <a:blip r:embed="rId3"/>
                <a:stretch>
                  <a:fillRect t="-3502"/>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a:t>Modified CGKO: Search</a:t>
            </a:r>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0440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40262" y="5076644"/>
            <a:ext cx="484623" cy="684284"/>
          </a:xfrm>
          <a:custGeom>
            <a:avLst/>
            <a:gdLst>
              <a:gd name="connsiteX0" fmla="*/ 8878 w 484623"/>
              <a:gd name="connsiteY0" fmla="*/ 684284 h 684284"/>
              <a:gd name="connsiteX1" fmla="*/ 372862 w 484623"/>
              <a:gd name="connsiteY1" fmla="*/ 311422 h 684284"/>
              <a:gd name="connsiteX2" fmla="*/ 461639 w 484623"/>
              <a:gd name="connsiteY2" fmla="*/ 27336 h 684284"/>
              <a:gd name="connsiteX3" fmla="*/ 0 w 484623"/>
              <a:gd name="connsiteY3" fmla="*/ 27336 h 684284"/>
            </a:gdLst>
            <a:ahLst/>
            <a:cxnLst>
              <a:cxn ang="0">
                <a:pos x="connsiteX0" y="connsiteY0"/>
              </a:cxn>
              <a:cxn ang="0">
                <a:pos x="connsiteX1" y="connsiteY1"/>
              </a:cxn>
              <a:cxn ang="0">
                <a:pos x="connsiteX2" y="connsiteY2"/>
              </a:cxn>
              <a:cxn ang="0">
                <a:pos x="connsiteX3" y="connsiteY3"/>
              </a:cxn>
            </a:cxnLst>
            <a:rect l="l" t="t" r="r" b="b"/>
            <a:pathLst>
              <a:path w="484623" h="684284">
                <a:moveTo>
                  <a:pt x="8878" y="684284"/>
                </a:moveTo>
                <a:cubicBezTo>
                  <a:pt x="153140" y="552598"/>
                  <a:pt x="297402" y="420913"/>
                  <a:pt x="372862" y="311422"/>
                </a:cubicBezTo>
                <a:cubicBezTo>
                  <a:pt x="448322" y="201931"/>
                  <a:pt x="523783" y="74684"/>
                  <a:pt x="461639" y="27336"/>
                </a:cubicBezTo>
                <a:cubicBezTo>
                  <a:pt x="399495" y="-20012"/>
                  <a:pt x="199747" y="3662"/>
                  <a:pt x="0" y="2733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228600" y="3372166"/>
                <a:ext cx="910121" cy="394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𝑐</m:t>
                              </m:r>
                            </m:sub>
                          </m:sSub>
                        </m:sub>
                      </m:sSub>
                      <m:d>
                        <m:dPr>
                          <m:ctrlPr>
                            <a:rPr lang="en-US" i="1">
                              <a:latin typeface="Cambria Math"/>
                            </a:rPr>
                          </m:ctrlPr>
                        </m:dPr>
                        <m:e>
                          <m:r>
                            <a:rPr lang="en-US" i="1">
                              <a:latin typeface="Cambria Math"/>
                            </a:rPr>
                            <m:t>𝑤</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28600" y="3372166"/>
                <a:ext cx="910121" cy="394532"/>
              </a:xfrm>
              <a:prstGeom prst="rect">
                <a:avLst/>
              </a:prstGeom>
              <a:blipFill rotWithShape="1">
                <a:blip r:embed="rId4"/>
                <a:stretch>
                  <a:fillRect b="-6154"/>
                </a:stretch>
              </a:blipFill>
            </p:spPr>
            <p:txBody>
              <a:bodyPr/>
              <a:lstStyle/>
              <a:p>
                <a:r>
                  <a:rPr lang="en-US">
                    <a:noFill/>
                  </a:rPr>
                  <a:t> </a:t>
                </a:r>
              </a:p>
            </p:txBody>
          </p:sp>
        </mc:Fallback>
      </mc:AlternateContent>
      <p:sp>
        <p:nvSpPr>
          <p:cNvPr id="16" name="Freeform 15"/>
          <p:cNvSpPr/>
          <p:nvPr/>
        </p:nvSpPr>
        <p:spPr>
          <a:xfrm>
            <a:off x="985421" y="3346882"/>
            <a:ext cx="692459" cy="195308"/>
          </a:xfrm>
          <a:custGeom>
            <a:avLst/>
            <a:gdLst>
              <a:gd name="connsiteX0" fmla="*/ 0 w 692459"/>
              <a:gd name="connsiteY0" fmla="*/ 195308 h 195308"/>
              <a:gd name="connsiteX1" fmla="*/ 204187 w 692459"/>
              <a:gd name="connsiteY1" fmla="*/ 35510 h 195308"/>
              <a:gd name="connsiteX2" fmla="*/ 692459 w 692459"/>
              <a:gd name="connsiteY2" fmla="*/ 0 h 195308"/>
            </a:gdLst>
            <a:ahLst/>
            <a:cxnLst>
              <a:cxn ang="0">
                <a:pos x="connsiteX0" y="connsiteY0"/>
              </a:cxn>
              <a:cxn ang="0">
                <a:pos x="connsiteX1" y="connsiteY1"/>
              </a:cxn>
              <a:cxn ang="0">
                <a:pos x="connsiteX2" y="connsiteY2"/>
              </a:cxn>
            </a:cxnLst>
            <a:rect l="l" t="t" r="r" b="b"/>
            <a:pathLst>
              <a:path w="692459" h="195308">
                <a:moveTo>
                  <a:pt x="0" y="195308"/>
                </a:moveTo>
                <a:cubicBezTo>
                  <a:pt x="44388" y="131684"/>
                  <a:pt x="88777" y="68061"/>
                  <a:pt x="204187" y="35510"/>
                </a:cubicBezTo>
                <a:cubicBezTo>
                  <a:pt x="319597" y="2959"/>
                  <a:pt x="506028" y="1479"/>
                  <a:pt x="692459" y="0"/>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3194796" y="5039542"/>
                <a:ext cx="926151" cy="408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𝑓</m:t>
                          </m:r>
                        </m:e>
                        <m:sub>
                          <m:sSubSup>
                            <m:sSubSupPr>
                              <m:ctrlPr>
                                <a:rPr lang="en-US" i="1">
                                  <a:latin typeface="Cambria Math"/>
                                </a:rPr>
                              </m:ctrlPr>
                            </m:sSubSupPr>
                            <m:e>
                              <m:r>
                                <a:rPr lang="en-US" i="1">
                                  <a:latin typeface="Cambria Math"/>
                                </a:rPr>
                                <m:t>𝑘</m:t>
                              </m:r>
                            </m:e>
                            <m:sub>
                              <m:r>
                                <a:rPr lang="en-US" b="0" i="1" smtClean="0">
                                  <a:latin typeface="Cambria Math"/>
                                </a:rPr>
                                <m:t>𝑏</m:t>
                              </m:r>
                            </m:sub>
                            <m:sup/>
                          </m:sSubSup>
                        </m:sub>
                      </m:sSub>
                      <m:d>
                        <m:dPr>
                          <m:ctrlPr>
                            <a:rPr lang="en-US" i="1">
                              <a:latin typeface="Cambria Math"/>
                            </a:rPr>
                          </m:ctrlPr>
                        </m:dPr>
                        <m:e>
                          <m:r>
                            <a:rPr lang="en-US" i="1">
                              <a:latin typeface="Cambria Math"/>
                            </a:rPr>
                            <m:t>𝑤</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194796" y="5039542"/>
                <a:ext cx="926151" cy="408189"/>
              </a:xfrm>
              <a:prstGeom prst="rect">
                <a:avLst/>
              </a:prstGeom>
              <a:blipFill rotWithShape="1">
                <a:blip r:embed="rId5"/>
                <a:stretch>
                  <a:fillRect b="-2985"/>
                </a:stretch>
              </a:blipFill>
            </p:spPr>
            <p:txBody>
              <a:bodyPr/>
              <a:lstStyle/>
              <a:p>
                <a:r>
                  <a:rPr lang="en-US">
                    <a:noFill/>
                  </a:rPr>
                  <a:t> </a:t>
                </a:r>
              </a:p>
            </p:txBody>
          </p:sp>
        </mc:Fallback>
      </mc:AlternateContent>
      <p:cxnSp>
        <p:nvCxnSpPr>
          <p:cNvPr id="19" name="Straight Arrow Connector 18"/>
          <p:cNvCxnSpPr>
            <a:stCxn id="17" idx="0"/>
            <a:endCxn id="22" idx="2"/>
          </p:cNvCxnSpPr>
          <p:nvPr/>
        </p:nvCxnSpPr>
        <p:spPr>
          <a:xfrm flipV="1">
            <a:off x="3657872" y="3866060"/>
            <a:ext cx="50905" cy="117348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464960" y="3496728"/>
                <a:ext cx="487634" cy="369332"/>
              </a:xfrm>
              <a:prstGeom prst="rect">
                <a:avLst/>
              </a:prstGeom>
              <a:solidFill>
                <a:schemeClr val="bg1">
                  <a:alpha val="82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b="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3464960" y="3496728"/>
                <a:ext cx="487634" cy="369332"/>
              </a:xfrm>
              <a:prstGeom prst="rect">
                <a:avLst/>
              </a:prstGeom>
              <a:blipFill rotWithShape="1">
                <a:blip r:embed="rId6"/>
                <a:stretch>
                  <a:fillRect b="-3333"/>
                </a:stretch>
              </a:blipFill>
            </p:spPr>
            <p:txBody>
              <a:bodyPr/>
              <a:lstStyle/>
              <a:p>
                <a:r>
                  <a:rPr lang="en-US">
                    <a:noFill/>
                  </a:rPr>
                  <a:t> </a:t>
                </a:r>
              </a:p>
            </p:txBody>
          </p:sp>
        </mc:Fallback>
      </mc:AlternateContent>
      <p:cxnSp>
        <p:nvCxnSpPr>
          <p:cNvPr id="26" name="Straight Arrow Connector 25"/>
          <p:cNvCxnSpPr>
            <a:stCxn id="14" idx="3"/>
          </p:cNvCxnSpPr>
          <p:nvPr/>
        </p:nvCxnSpPr>
        <p:spPr>
          <a:xfrm>
            <a:off x="2895600" y="3334066"/>
            <a:ext cx="685800" cy="26219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1"/>
          </p:cNvCxnSpPr>
          <p:nvPr/>
        </p:nvCxnSpPr>
        <p:spPr>
          <a:xfrm>
            <a:off x="3886200" y="3766698"/>
            <a:ext cx="914400" cy="28675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6554573" y="3934090"/>
                <a:ext cx="87870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6554573" y="3934090"/>
                <a:ext cx="878702" cy="3942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315200" y="4553887"/>
                <a:ext cx="87870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7315200" y="4553887"/>
                <a:ext cx="878702" cy="3942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267622" y="4788598"/>
                <a:ext cx="87870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267622" y="4788598"/>
                <a:ext cx="878702" cy="39421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2627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414271"/>
              </a:xfrm>
            </p:spPr>
            <p:txBody>
              <a:bodyPr>
                <a:normAutofit fontScale="92500" lnSpcReduction="20000"/>
              </a:bodyPr>
              <a:lstStyle/>
              <a:p>
                <a:r>
                  <a:rPr lang="en-US" dirty="0" smtClean="0"/>
                  <a:t>To delete an entry (</a:t>
                </a:r>
                <a14:m>
                  <m:oMath xmlns:m="http://schemas.openxmlformats.org/officeDocument/2006/math">
                    <m:r>
                      <a:rPr lang="en-US" b="0" i="1" smtClean="0">
                        <a:latin typeface="Cambria Math"/>
                      </a:rPr>
                      <m:t>𝑥</m:t>
                    </m:r>
                  </m:oMath>
                </a14:m>
                <a:r>
                  <a:rPr lang="en-US" dirty="0" smtClean="0"/>
                  <a:t>), need</a:t>
                </a:r>
              </a:p>
              <a:p>
                <a:pPr lvl="1"/>
                <a:r>
                  <a:rPr lang="en-US" dirty="0" smtClean="0"/>
                  <a:t>Location of entry to delete </a:t>
                </a:r>
              </a:p>
              <a:p>
                <a:pPr lvl="1"/>
                <a:r>
                  <a:rPr lang="en-US" dirty="0" smtClean="0"/>
                  <a:t>Location of next (</a:t>
                </a:r>
                <a14:m>
                  <m:oMath xmlns:m="http://schemas.openxmlformats.org/officeDocument/2006/math">
                    <m:r>
                      <a:rPr lang="en-US" b="0" i="1" smtClean="0">
                        <a:latin typeface="Cambria Math"/>
                      </a:rPr>
                      <m:t>𝑛</m:t>
                    </m:r>
                  </m:oMath>
                </a14:m>
                <a:r>
                  <a:rPr lang="en-US" dirty="0" smtClean="0"/>
                  <a:t>) and </a:t>
                </a:r>
                <a:r>
                  <a:rPr lang="en-US" dirty="0" err="1" smtClean="0"/>
                  <a:t>prev</a:t>
                </a:r>
                <a:r>
                  <a:rPr lang="en-US" dirty="0" smtClean="0"/>
                  <a:t> (</a:t>
                </a:r>
                <a14:m>
                  <m:oMath xmlns:m="http://schemas.openxmlformats.org/officeDocument/2006/math">
                    <m:r>
                      <a:rPr lang="en-US" b="0" i="1" smtClean="0">
                        <a:latin typeface="Cambria Math"/>
                      </a:rPr>
                      <m:t>𝑝</m:t>
                    </m:r>
                  </m:oMath>
                </a14:m>
                <a:r>
                  <a:rPr lang="en-US" dirty="0" smtClean="0"/>
                  <a:t>) entries (if any)</a:t>
                </a:r>
                <a:endParaRPr lang="en-US" dirty="0"/>
              </a:p>
              <a:p>
                <a:r>
                  <a:rPr lang="en-US" dirty="0" smtClean="0"/>
                  <a:t>Use XOR encryption for list pointers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414271"/>
              </a:xfrm>
              <a:blipFill rotWithShape="1">
                <a:blip r:embed="rId3"/>
                <a:stretch>
                  <a:fillRect t="-6466" b="-646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List Patching</a:t>
            </a:r>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1261146" y="3814439"/>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𝑝</m:t>
                      </m:r>
                    </m:oMath>
                  </m:oMathPara>
                </a14:m>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1261146" y="3814439"/>
                <a:ext cx="1143000" cy="914400"/>
              </a:xfrm>
              <a:prstGeom prst="round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4080546" y="3814439"/>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5" name="Rounded Rectangle 4"/>
              <p:cNvSpPr>
                <a:spLocks noRot="1" noChangeAspect="1" noMove="1" noResize="1" noEditPoints="1" noAdjustHandles="1" noChangeArrowheads="1" noChangeShapeType="1" noTextEdit="1"/>
              </p:cNvSpPr>
              <p:nvPr/>
            </p:nvSpPr>
            <p:spPr>
              <a:xfrm>
                <a:off x="4080546" y="3814439"/>
                <a:ext cx="1143000" cy="914400"/>
              </a:xfrm>
              <a:prstGeom prst="round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6916962" y="3817398"/>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𝑛</m:t>
                      </m:r>
                    </m:oMath>
                  </m:oMathPara>
                </a14:m>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6916962" y="3817398"/>
                <a:ext cx="1143000" cy="914400"/>
              </a:xfrm>
              <a:prstGeom prst="round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57315" y="4957439"/>
                <a:ext cx="195066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𝑢</m:t>
                      </m:r>
                      <m:r>
                        <a:rPr lang="en-US" b="0" i="1" smtClean="0">
                          <a:latin typeface="Cambria Math"/>
                        </a:rPr>
                        <m:t>, </m:t>
                      </m:r>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57315" y="4957439"/>
                <a:ext cx="1950662" cy="394210"/>
              </a:xfrm>
              <a:prstGeom prst="rect">
                <a:avLst/>
              </a:prstGeom>
              <a:blipFill rotWithShape="1">
                <a:blip r:embed="rId7"/>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81400" y="4957439"/>
                <a:ext cx="2057936"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𝑝</m:t>
                      </m:r>
                      <m:r>
                        <a:rPr lang="en-US" b="0" i="1" smtClean="0">
                          <a:latin typeface="Cambria Math"/>
                        </a:rPr>
                        <m:t>, </m:t>
                      </m:r>
                      <m:r>
                        <a:rPr lang="en-US" b="0" i="1" smtClean="0">
                          <a:latin typeface="Cambria Math"/>
                        </a:rPr>
                        <m:t>𝑛</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r>
                            <a:rPr lang="en-US" b="0" i="1" smtClean="0">
                              <a:latin typeface="Cambria Math"/>
                            </a:rPr>
                            <m:t>′</m:t>
                          </m: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4957439"/>
                <a:ext cx="2057936" cy="394210"/>
              </a:xfrm>
              <a:prstGeom prst="rect">
                <a:avLst/>
              </a:prstGeom>
              <a:blipFill rotWithShape="1">
                <a:blip r:embed="rId8"/>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58825" y="4967056"/>
                <a:ext cx="2254015"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𝑥</m:t>
                      </m:r>
                      <m:r>
                        <a:rPr lang="en-US" b="0" i="1" smtClean="0">
                          <a:latin typeface="Cambria Math"/>
                        </a:rPr>
                        <m:t>, </m:t>
                      </m:r>
                      <m:r>
                        <a:rPr lang="en-US" b="0" i="1" smtClean="0">
                          <a:latin typeface="Cambria Math"/>
                        </a:rPr>
                        <m:t>𝑣</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r>
                            <a:rPr lang="en-US" b="0" i="1" smtClean="0">
                              <a:latin typeface="Cambria Math"/>
                            </a:rPr>
                            <m:t>′′</m:t>
                          </m: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358825" y="4967056"/>
                <a:ext cx="2254015" cy="394210"/>
              </a:xfrm>
              <a:prstGeom prst="rect">
                <a:avLst/>
              </a:prstGeom>
              <a:blipFill rotWithShape="1">
                <a:blip r:embed="rId9"/>
                <a:stretch>
                  <a:fillRect b="-7813"/>
                </a:stretch>
              </a:blipFill>
            </p:spPr>
            <p:txBody>
              <a:bodyPr/>
              <a:lstStyle/>
              <a:p>
                <a:r>
                  <a:rPr lang="en-US">
                    <a:noFill/>
                  </a:rPr>
                  <a:t> </a:t>
                </a:r>
              </a:p>
            </p:txBody>
          </p:sp>
        </mc:Fallback>
      </mc:AlternateContent>
      <p:sp>
        <p:nvSpPr>
          <p:cNvPr id="13" name="Freeform 12"/>
          <p:cNvSpPr/>
          <p:nvPr/>
        </p:nvSpPr>
        <p:spPr>
          <a:xfrm>
            <a:off x="2407845" y="4079117"/>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223546" y="4080251"/>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390090" y="4256843"/>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230205" y="4256843"/>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16734" y="4080251"/>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34489" y="4257977"/>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059962" y="4080424"/>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042207" y="4258150"/>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4346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6358825" y="4967056"/>
                <a:ext cx="2254015"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𝑥</m:t>
                      </m:r>
                      <m:r>
                        <a:rPr lang="en-US" b="0" i="1" smtClean="0">
                          <a:latin typeface="Cambria Math"/>
                        </a:rPr>
                        <m:t>, </m:t>
                      </m:r>
                      <m:r>
                        <a:rPr lang="en-US" b="0" i="1" smtClean="0">
                          <a:latin typeface="Cambria Math"/>
                        </a:rPr>
                        <m:t>𝑣</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r>
                            <a:rPr lang="en-US" b="0" i="1" smtClean="0">
                              <a:latin typeface="Cambria Math"/>
                            </a:rPr>
                            <m:t>′′</m:t>
                          </m: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358825" y="4967056"/>
                <a:ext cx="2254015" cy="394210"/>
              </a:xfrm>
              <a:prstGeom prst="rect">
                <a:avLst/>
              </a:prstGeom>
              <a:blipFill rotWithShape="1">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57315" y="4957439"/>
                <a:ext cx="195066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𝑢</m:t>
                      </m:r>
                      <m:r>
                        <a:rPr lang="en-US" b="0" i="1" smtClean="0">
                          <a:latin typeface="Cambria Math"/>
                        </a:rPr>
                        <m:t>, </m:t>
                      </m:r>
                      <m:r>
                        <a:rPr lang="en-US" b="0" i="1" smtClean="0">
                          <a:latin typeface="Cambria Math"/>
                        </a:rPr>
                        <m:t>𝑥</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57315" y="4957439"/>
                <a:ext cx="1950662" cy="394210"/>
              </a:xfrm>
              <a:prstGeom prst="rect">
                <a:avLst/>
              </a:prstGeom>
              <a:blipFill rotWithShape="1">
                <a:blip r:embed="rId4"/>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414271"/>
              </a:xfrm>
            </p:spPr>
            <p:txBody>
              <a:bodyPr>
                <a:normAutofit fontScale="92500" lnSpcReduction="20000"/>
              </a:bodyPr>
              <a:lstStyle/>
              <a:p>
                <a:r>
                  <a:rPr lang="en-US" dirty="0" smtClean="0"/>
                  <a:t>To delete an entry (</a:t>
                </a:r>
                <a14:m>
                  <m:oMath xmlns:m="http://schemas.openxmlformats.org/officeDocument/2006/math">
                    <m:r>
                      <a:rPr lang="en-US" b="0" i="1" smtClean="0">
                        <a:latin typeface="Cambria Math"/>
                      </a:rPr>
                      <m:t>𝑥</m:t>
                    </m:r>
                  </m:oMath>
                </a14:m>
                <a:r>
                  <a:rPr lang="en-US" dirty="0" smtClean="0"/>
                  <a:t>), need</a:t>
                </a:r>
              </a:p>
              <a:p>
                <a:pPr lvl="1"/>
                <a:r>
                  <a:rPr lang="en-US" dirty="0" smtClean="0"/>
                  <a:t>Location of entry to delete </a:t>
                </a:r>
              </a:p>
              <a:p>
                <a:pPr lvl="1"/>
                <a:r>
                  <a:rPr lang="en-US" dirty="0" smtClean="0"/>
                  <a:t>Location of next (</a:t>
                </a:r>
                <a14:m>
                  <m:oMath xmlns:m="http://schemas.openxmlformats.org/officeDocument/2006/math">
                    <m:r>
                      <a:rPr lang="en-US" b="0" i="1" smtClean="0">
                        <a:latin typeface="Cambria Math"/>
                      </a:rPr>
                      <m:t>𝑛</m:t>
                    </m:r>
                  </m:oMath>
                </a14:m>
                <a:r>
                  <a:rPr lang="en-US" dirty="0" smtClean="0"/>
                  <a:t>) and </a:t>
                </a:r>
                <a:r>
                  <a:rPr lang="en-US" dirty="0" err="1" smtClean="0"/>
                  <a:t>prev</a:t>
                </a:r>
                <a:r>
                  <a:rPr lang="en-US" dirty="0" smtClean="0"/>
                  <a:t> (</a:t>
                </a:r>
                <a14:m>
                  <m:oMath xmlns:m="http://schemas.openxmlformats.org/officeDocument/2006/math">
                    <m:r>
                      <a:rPr lang="en-US" b="0" i="1" smtClean="0">
                        <a:latin typeface="Cambria Math"/>
                      </a:rPr>
                      <m:t>𝑝</m:t>
                    </m:r>
                  </m:oMath>
                </a14:m>
                <a:r>
                  <a:rPr lang="en-US" dirty="0" smtClean="0"/>
                  <a:t>) entries (if any)</a:t>
                </a:r>
                <a:endParaRPr lang="en-US" dirty="0"/>
              </a:p>
              <a:p>
                <a:r>
                  <a:rPr lang="en-US" dirty="0" smtClean="0"/>
                  <a:t>Use XOR encryption for list pointers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414271"/>
              </a:xfrm>
              <a:blipFill rotWithShape="1">
                <a:blip r:embed="rId5"/>
                <a:stretch>
                  <a:fillRect t="-6466" b="-646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List Patching</a:t>
            </a:r>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1261146" y="3814439"/>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𝑝</m:t>
                      </m:r>
                    </m:oMath>
                  </m:oMathPara>
                </a14:m>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1261146" y="3814439"/>
                <a:ext cx="1143000" cy="914400"/>
              </a:xfrm>
              <a:prstGeom prst="round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4080546" y="3814439"/>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5" name="Rounded Rectangle 4"/>
              <p:cNvSpPr>
                <a:spLocks noRot="1" noChangeAspect="1" noMove="1" noResize="1" noEditPoints="1" noAdjustHandles="1" noChangeArrowheads="1" noChangeShapeType="1" noTextEdit="1"/>
              </p:cNvSpPr>
              <p:nvPr/>
            </p:nvSpPr>
            <p:spPr>
              <a:xfrm>
                <a:off x="4080546" y="3814439"/>
                <a:ext cx="1143000" cy="914400"/>
              </a:xfrm>
              <a:prstGeom prst="round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6916962" y="3817398"/>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𝑛</m:t>
                      </m:r>
                    </m:oMath>
                  </m:oMathPara>
                </a14:m>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6916962" y="3817398"/>
                <a:ext cx="1143000" cy="914400"/>
              </a:xfrm>
              <a:prstGeom prst="round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81400" y="4957439"/>
                <a:ext cx="2057936"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𝑝</m:t>
                      </m:r>
                      <m:r>
                        <a:rPr lang="en-US" b="0" i="1" smtClean="0">
                          <a:latin typeface="Cambria Math"/>
                        </a:rPr>
                        <m:t>, </m:t>
                      </m:r>
                      <m:r>
                        <a:rPr lang="en-US" b="0" i="1" smtClean="0">
                          <a:latin typeface="Cambria Math"/>
                        </a:rPr>
                        <m:t>𝑛</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r>
                            <a:rPr lang="en-US" b="0" i="1" smtClean="0">
                              <a:latin typeface="Cambria Math"/>
                            </a:rPr>
                            <m:t>′</m:t>
                          </m: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4957439"/>
                <a:ext cx="2057936" cy="394210"/>
              </a:xfrm>
              <a:prstGeom prst="rect">
                <a:avLst/>
              </a:prstGeom>
              <a:blipFill rotWithShape="1">
                <a:blip r:embed="rId9"/>
                <a:stretch>
                  <a:fillRect b="-6154"/>
                </a:stretch>
              </a:blipFill>
            </p:spPr>
            <p:txBody>
              <a:bodyPr/>
              <a:lstStyle/>
              <a:p>
                <a:r>
                  <a:rPr lang="en-US">
                    <a:noFill/>
                  </a:rPr>
                  <a:t> </a:t>
                </a:r>
              </a:p>
            </p:txBody>
          </p:sp>
        </mc:Fallback>
      </mc:AlternateContent>
      <p:sp>
        <p:nvSpPr>
          <p:cNvPr id="13" name="Freeform 12"/>
          <p:cNvSpPr/>
          <p:nvPr/>
        </p:nvSpPr>
        <p:spPr>
          <a:xfrm>
            <a:off x="2407845" y="4079117"/>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223546" y="4080251"/>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390090" y="4256843"/>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230205" y="4256843"/>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16734" y="4080251"/>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34489" y="4257977"/>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059962" y="4080424"/>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042207" y="4258150"/>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1282600" y="5351649"/>
                <a:ext cx="15189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m:t>
                      </m:r>
                      <m:d>
                        <m:dPr>
                          <m:begChr m:val="〈"/>
                          <m:endChr m:val="〉"/>
                          <m:ctrlPr>
                            <a:rPr lang="en-US" b="0" i="1" smtClean="0">
                              <a:solidFill>
                                <a:srgbClr val="FF0000"/>
                              </a:solidFill>
                              <a:latin typeface="Cambria Math"/>
                            </a:rPr>
                          </m:ctrlPr>
                        </m:dPr>
                        <m:e>
                          <m:r>
                            <a:rPr lang="en-US" b="0" i="1" smtClean="0">
                              <a:solidFill>
                                <a:srgbClr val="FF0000"/>
                              </a:solidFill>
                              <a:latin typeface="Cambria Math"/>
                            </a:rPr>
                            <m:t>0, </m:t>
                          </m:r>
                          <m:r>
                            <a:rPr lang="en-US" b="0" i="1" smtClean="0">
                              <a:solidFill>
                                <a:srgbClr val="FF0000"/>
                              </a:solidFill>
                              <a:latin typeface="Cambria Math"/>
                            </a:rPr>
                            <m:t>𝑥</m:t>
                          </m:r>
                          <m:r>
                            <a:rPr lang="en-US" b="0" i="1" smtClean="0">
                              <a:solidFill>
                                <a:srgbClr val="FF0000"/>
                              </a:solidFill>
                              <a:latin typeface="Cambria Math"/>
                            </a:rPr>
                            <m:t>⊕</m:t>
                          </m:r>
                          <m:r>
                            <a:rPr lang="en-US" b="0" i="1" smtClean="0">
                              <a:solidFill>
                                <a:srgbClr val="FF0000"/>
                              </a:solidFill>
                              <a:latin typeface="Cambria Math"/>
                            </a:rPr>
                            <m:t>𝑛</m:t>
                          </m:r>
                        </m:e>
                      </m:d>
                    </m:oMath>
                  </m:oMathPara>
                </a14:m>
                <a:endParaRPr lang="en-US" b="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1282600" y="5351649"/>
                <a:ext cx="1518941" cy="369332"/>
              </a:xfrm>
              <a:prstGeom prst="rect">
                <a:avLst/>
              </a:prstGeom>
              <a:blipFill rotWithShape="1">
                <a:blip r:embed="rId10"/>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99157" y="5351649"/>
                <a:ext cx="15129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m:t>
                      </m:r>
                      <m:d>
                        <m:dPr>
                          <m:begChr m:val="〈"/>
                          <m:endChr m:val="〉"/>
                          <m:ctrlPr>
                            <a:rPr lang="en-US" b="0" i="1" smtClean="0">
                              <a:solidFill>
                                <a:srgbClr val="FF0000"/>
                              </a:solidFill>
                              <a:latin typeface="Cambria Math"/>
                            </a:rPr>
                          </m:ctrlPr>
                        </m:dPr>
                        <m:e>
                          <m:r>
                            <a:rPr lang="en-US" b="0" i="1" smtClean="0">
                              <a:solidFill>
                                <a:srgbClr val="FF0000"/>
                              </a:solidFill>
                              <a:latin typeface="Cambria Math"/>
                            </a:rPr>
                            <m:t>𝑥</m:t>
                          </m:r>
                          <m:r>
                            <a:rPr lang="en-US" b="0" i="1" smtClean="0">
                              <a:solidFill>
                                <a:srgbClr val="FF0000"/>
                              </a:solidFill>
                              <a:latin typeface="Cambria Math"/>
                            </a:rPr>
                            <m:t>⊕</m:t>
                          </m:r>
                          <m:r>
                            <a:rPr lang="en-US" b="0" i="1" smtClean="0">
                              <a:solidFill>
                                <a:srgbClr val="FF0000"/>
                              </a:solidFill>
                              <a:latin typeface="Cambria Math"/>
                            </a:rPr>
                            <m:t>𝑝</m:t>
                          </m:r>
                          <m:r>
                            <a:rPr lang="en-US" b="0" i="1" smtClean="0">
                              <a:solidFill>
                                <a:srgbClr val="FF0000"/>
                              </a:solidFill>
                              <a:latin typeface="Cambria Math"/>
                            </a:rPr>
                            <m:t>, 0</m:t>
                          </m:r>
                        </m:e>
                      </m:d>
                    </m:oMath>
                  </m:oMathPara>
                </a14:m>
                <a:endParaRPr lang="en-US" b="0"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7099157" y="5351649"/>
                <a:ext cx="1512978" cy="369332"/>
              </a:xfrm>
              <a:prstGeom prst="rect">
                <a:avLst/>
              </a:prstGeom>
              <a:blipFill rotWithShape="1">
                <a:blip r:embed="rId11"/>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1571081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p:cNvSpPr txBox="1"/>
              <p:nvPr/>
            </p:nvSpPr>
            <p:spPr>
              <a:xfrm>
                <a:off x="850392" y="4957439"/>
                <a:ext cx="1957267"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𝑢</m:t>
                      </m:r>
                      <m:r>
                        <a:rPr lang="en-US" b="0" i="1" smtClean="0">
                          <a:latin typeface="Cambria Math"/>
                        </a:rPr>
                        <m:t>, </m:t>
                      </m:r>
                      <m:r>
                        <a:rPr lang="en-US" b="0" i="1" smtClean="0">
                          <a:solidFill>
                            <a:srgbClr val="FF0000"/>
                          </a:solidFill>
                          <a:latin typeface="Cambria Math"/>
                        </a:rPr>
                        <m:t>𝑛</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e>
                      </m:d>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50392" y="4957439"/>
                <a:ext cx="1957267" cy="394210"/>
              </a:xfrm>
              <a:prstGeom prst="rect">
                <a:avLst/>
              </a:prstGeom>
              <a:blipFill rotWithShape="1">
                <a:blip r:embed="rId3"/>
                <a:stretch>
                  <a:fillRect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414271"/>
              </a:xfrm>
            </p:spPr>
            <p:txBody>
              <a:bodyPr>
                <a:normAutofit fontScale="92500" lnSpcReduction="20000"/>
              </a:bodyPr>
              <a:lstStyle/>
              <a:p>
                <a:r>
                  <a:rPr lang="en-US" dirty="0" smtClean="0"/>
                  <a:t>To delete an entry (</a:t>
                </a:r>
                <a14:m>
                  <m:oMath xmlns:m="http://schemas.openxmlformats.org/officeDocument/2006/math">
                    <m:r>
                      <a:rPr lang="en-US" b="0" i="1" smtClean="0">
                        <a:latin typeface="Cambria Math"/>
                      </a:rPr>
                      <m:t>𝑥</m:t>
                    </m:r>
                  </m:oMath>
                </a14:m>
                <a:r>
                  <a:rPr lang="en-US" dirty="0" smtClean="0"/>
                  <a:t>), need</a:t>
                </a:r>
              </a:p>
              <a:p>
                <a:pPr lvl="1"/>
                <a:r>
                  <a:rPr lang="en-US" dirty="0" smtClean="0"/>
                  <a:t>Location of entry to delete </a:t>
                </a:r>
              </a:p>
              <a:p>
                <a:pPr lvl="1"/>
                <a:r>
                  <a:rPr lang="en-US" dirty="0" smtClean="0"/>
                  <a:t>Location of next (</a:t>
                </a:r>
                <a14:m>
                  <m:oMath xmlns:m="http://schemas.openxmlformats.org/officeDocument/2006/math">
                    <m:r>
                      <a:rPr lang="en-US" b="0" i="1" smtClean="0">
                        <a:latin typeface="Cambria Math"/>
                      </a:rPr>
                      <m:t>𝑛</m:t>
                    </m:r>
                  </m:oMath>
                </a14:m>
                <a:r>
                  <a:rPr lang="en-US" dirty="0" smtClean="0"/>
                  <a:t>) and </a:t>
                </a:r>
                <a:r>
                  <a:rPr lang="en-US" dirty="0" err="1" smtClean="0"/>
                  <a:t>prev</a:t>
                </a:r>
                <a:r>
                  <a:rPr lang="en-US" dirty="0" smtClean="0"/>
                  <a:t> (</a:t>
                </a:r>
                <a14:m>
                  <m:oMath xmlns:m="http://schemas.openxmlformats.org/officeDocument/2006/math">
                    <m:r>
                      <a:rPr lang="en-US" b="0" i="1" smtClean="0">
                        <a:latin typeface="Cambria Math"/>
                      </a:rPr>
                      <m:t>𝑝</m:t>
                    </m:r>
                  </m:oMath>
                </a14:m>
                <a:r>
                  <a:rPr lang="en-US" dirty="0" smtClean="0"/>
                  <a:t>) entries (if any)</a:t>
                </a:r>
                <a:endParaRPr lang="en-US" dirty="0"/>
              </a:p>
              <a:p>
                <a:r>
                  <a:rPr lang="en-US" dirty="0" smtClean="0"/>
                  <a:t>Use XOR encryption for list pointers</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414271"/>
              </a:xfrm>
              <a:blipFill rotWithShape="1">
                <a:blip r:embed="rId4"/>
                <a:stretch>
                  <a:fillRect t="-6466" b="-646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List Patching</a:t>
            </a:r>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1261146" y="3814439"/>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𝑝</m:t>
                      </m:r>
                    </m:oMath>
                  </m:oMathPara>
                </a14:m>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1261146" y="3814439"/>
                <a:ext cx="1143000" cy="914400"/>
              </a:xfrm>
              <a:prstGeom prst="round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4080546" y="3814439"/>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5" name="Rounded Rectangle 4"/>
              <p:cNvSpPr>
                <a:spLocks noRot="1" noChangeAspect="1" noMove="1" noResize="1" noEditPoints="1" noAdjustHandles="1" noChangeArrowheads="1" noChangeShapeType="1" noTextEdit="1"/>
              </p:cNvSpPr>
              <p:nvPr/>
            </p:nvSpPr>
            <p:spPr>
              <a:xfrm>
                <a:off x="4080546" y="3814439"/>
                <a:ext cx="1143000" cy="914400"/>
              </a:xfrm>
              <a:prstGeom prst="round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6916962" y="3817398"/>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𝑛</m:t>
                      </m:r>
                    </m:oMath>
                  </m:oMathPara>
                </a14:m>
                <a:endParaRPr lang="en-US" dirty="0"/>
              </a:p>
            </p:txBody>
          </p:sp>
        </mc:Choice>
        <mc:Fallback xmlns="">
          <p:sp>
            <p:nvSpPr>
              <p:cNvPr id="6" name="Rounded Rectangle 5"/>
              <p:cNvSpPr>
                <a:spLocks noRot="1" noChangeAspect="1" noMove="1" noResize="1" noEditPoints="1" noAdjustHandles="1" noChangeArrowheads="1" noChangeShapeType="1" noTextEdit="1"/>
              </p:cNvSpPr>
              <p:nvPr/>
            </p:nvSpPr>
            <p:spPr>
              <a:xfrm>
                <a:off x="6916962" y="3817398"/>
                <a:ext cx="1143000" cy="914400"/>
              </a:xfrm>
              <a:prstGeom prst="round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81400" y="4957439"/>
                <a:ext cx="2057936"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latin typeface="Cambria Math"/>
                        </a:rPr>
                        <m:t>𝑝</m:t>
                      </m:r>
                      <m:r>
                        <a:rPr lang="en-US" b="0" i="1" smtClean="0">
                          <a:latin typeface="Cambria Math"/>
                        </a:rPr>
                        <m:t>, </m:t>
                      </m:r>
                      <m:r>
                        <a:rPr lang="en-US" b="0" i="1" smtClean="0">
                          <a:latin typeface="Cambria Math"/>
                        </a:rPr>
                        <m:t>𝑛</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r>
                            <a:rPr lang="en-US" b="0" i="1" smtClean="0">
                              <a:latin typeface="Cambria Math"/>
                            </a:rPr>
                            <m:t>′</m:t>
                          </m: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4957439"/>
                <a:ext cx="2057936" cy="394210"/>
              </a:xfrm>
              <a:prstGeom prst="rect">
                <a:avLst/>
              </a:prstGeom>
              <a:blipFill rotWithShape="1">
                <a:blip r:embed="rId8"/>
                <a:stretch>
                  <a:fillRect b="-6154"/>
                </a:stretch>
              </a:blipFill>
            </p:spPr>
            <p:txBody>
              <a:bodyPr/>
              <a:lstStyle/>
              <a:p>
                <a:r>
                  <a:rPr lang="en-US">
                    <a:noFill/>
                  </a:rPr>
                  <a:t> </a:t>
                </a:r>
              </a:p>
            </p:txBody>
          </p:sp>
        </mc:Fallback>
      </mc:AlternateContent>
      <p:sp>
        <p:nvSpPr>
          <p:cNvPr id="18" name="Freeform 17"/>
          <p:cNvSpPr/>
          <p:nvPr/>
        </p:nvSpPr>
        <p:spPr>
          <a:xfrm>
            <a:off x="-416734" y="4080251"/>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34489" y="4257977"/>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059962" y="4080424"/>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8042207" y="4258150"/>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423604" y="4287915"/>
            <a:ext cx="4483223" cy="674953"/>
          </a:xfrm>
          <a:custGeom>
            <a:avLst/>
            <a:gdLst>
              <a:gd name="connsiteX0" fmla="*/ 4483223 w 4483223"/>
              <a:gd name="connsiteY0" fmla="*/ 0 h 674953"/>
              <a:gd name="connsiteX1" fmla="*/ 2308194 w 4483223"/>
              <a:gd name="connsiteY1" fmla="*/ 674702 h 674953"/>
              <a:gd name="connsiteX2" fmla="*/ 0 w 4483223"/>
              <a:gd name="connsiteY2" fmla="*/ 62143 h 674953"/>
            </a:gdLst>
            <a:ahLst/>
            <a:cxnLst>
              <a:cxn ang="0">
                <a:pos x="connsiteX0" y="connsiteY0"/>
              </a:cxn>
              <a:cxn ang="0">
                <a:pos x="connsiteX1" y="connsiteY1"/>
              </a:cxn>
              <a:cxn ang="0">
                <a:pos x="connsiteX2" y="connsiteY2"/>
              </a:cxn>
            </a:cxnLst>
            <a:rect l="l" t="t" r="r" b="b"/>
            <a:pathLst>
              <a:path w="4483223" h="674953">
                <a:moveTo>
                  <a:pt x="4483223" y="0"/>
                </a:moveTo>
                <a:cubicBezTo>
                  <a:pt x="3769310" y="332172"/>
                  <a:pt x="3055398" y="664345"/>
                  <a:pt x="2308194" y="674702"/>
                </a:cubicBezTo>
                <a:cubicBezTo>
                  <a:pt x="1560990" y="685059"/>
                  <a:pt x="780495" y="373601"/>
                  <a:pt x="0" y="62143"/>
                </a:cubicBezTo>
              </a:path>
            </a:pathLst>
          </a:cu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414726" y="3577657"/>
            <a:ext cx="4500979" cy="674747"/>
          </a:xfrm>
          <a:custGeom>
            <a:avLst/>
            <a:gdLst>
              <a:gd name="connsiteX0" fmla="*/ 0 w 4500979"/>
              <a:gd name="connsiteY0" fmla="*/ 674747 h 674747"/>
              <a:gd name="connsiteX1" fmla="*/ 2139519 w 4500979"/>
              <a:gd name="connsiteY1" fmla="*/ 44 h 674747"/>
              <a:gd name="connsiteX2" fmla="*/ 4500979 w 4500979"/>
              <a:gd name="connsiteY2" fmla="*/ 648114 h 674747"/>
            </a:gdLst>
            <a:ahLst/>
            <a:cxnLst>
              <a:cxn ang="0">
                <a:pos x="connsiteX0" y="connsiteY0"/>
              </a:cxn>
              <a:cxn ang="0">
                <a:pos x="connsiteX1" y="connsiteY1"/>
              </a:cxn>
              <a:cxn ang="0">
                <a:pos x="connsiteX2" y="connsiteY2"/>
              </a:cxn>
            </a:cxnLst>
            <a:rect l="l" t="t" r="r" b="b"/>
            <a:pathLst>
              <a:path w="4500979" h="674747">
                <a:moveTo>
                  <a:pt x="0" y="674747"/>
                </a:moveTo>
                <a:cubicBezTo>
                  <a:pt x="694678" y="339615"/>
                  <a:pt x="1389356" y="4483"/>
                  <a:pt x="2139519" y="44"/>
                </a:cubicBezTo>
                <a:cubicBezTo>
                  <a:pt x="2889682" y="-4395"/>
                  <a:pt x="3695330" y="321859"/>
                  <a:pt x="4500979" y="648114"/>
                </a:cubicBezTo>
              </a:path>
            </a:pathLst>
          </a:cu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6361454" y="4967307"/>
                <a:ext cx="2254015"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r>
                        <a:rPr lang="en-US" b="0" i="1" smtClean="0">
                          <a:solidFill>
                            <a:srgbClr val="FF0000"/>
                          </a:solidFill>
                          <a:latin typeface="Cambria Math"/>
                        </a:rPr>
                        <m:t>𝑝</m:t>
                      </m:r>
                      <m:r>
                        <a:rPr lang="en-US" b="0" i="1" smtClean="0">
                          <a:latin typeface="Cambria Math"/>
                        </a:rPr>
                        <m:t>, </m:t>
                      </m:r>
                      <m:r>
                        <a:rPr lang="en-US" b="0" i="1" smtClean="0">
                          <a:latin typeface="Cambria Math"/>
                        </a:rPr>
                        <m:t>𝑣</m:t>
                      </m:r>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r>
                            <a:rPr lang="en-US" b="0" i="1" smtClean="0">
                              <a:latin typeface="Cambria Math"/>
                            </a:rPr>
                            <m:t>′′</m:t>
                          </m:r>
                        </m:e>
                      </m:d>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6361454" y="4967307"/>
                <a:ext cx="2254015" cy="394210"/>
              </a:xfrm>
              <a:prstGeom prst="rect">
                <a:avLst/>
              </a:prstGeom>
              <a:blipFill rotWithShape="1">
                <a:blip r:embed="rId9"/>
                <a:stretch>
                  <a:fillRect b="-6154"/>
                </a:stretch>
              </a:blipFill>
            </p:spPr>
            <p:txBody>
              <a:bodyPr/>
              <a:lstStyle/>
              <a:p>
                <a:r>
                  <a:rPr lang="en-US">
                    <a:noFill/>
                  </a:rPr>
                  <a:t> </a:t>
                </a:r>
              </a:p>
            </p:txBody>
          </p:sp>
        </mc:Fallback>
      </mc:AlternateContent>
    </p:spTree>
    <p:extLst>
      <p:ext uri="{BB962C8B-B14F-4D97-AF65-F5344CB8AC3E}">
        <p14:creationId xmlns:p14="http://schemas.microsoft.com/office/powerpoint/2010/main" val="1571081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To patch the data structure</a:t>
                </a:r>
              </a:p>
              <a:p>
                <a:pPr lvl="1"/>
                <a:r>
                  <a:rPr lang="en-US" dirty="0" smtClean="0"/>
                  <a:t>E.g., pulling a document out of a list</a:t>
                </a:r>
              </a:p>
              <a:p>
                <a:pPr lvl="1"/>
                <a:r>
                  <a:rPr lang="en-US" dirty="0" smtClean="0"/>
                  <a:t>And need a structure to index directly into the lists</a:t>
                </a:r>
              </a:p>
              <a:p>
                <a:r>
                  <a:rPr lang="en-US" dirty="0" smtClean="0"/>
                  <a:t>Add deletion index</a:t>
                </a:r>
              </a:p>
              <a:p>
                <a:pPr lvl="1"/>
                <a:r>
                  <a:rPr lang="en-US" b="0" dirty="0" smtClean="0"/>
                  <a:t>Index: </a:t>
                </a:r>
                <a14:m>
                  <m:oMath xmlns:m="http://schemas.openxmlformats.org/officeDocument/2006/math">
                    <m:sSub>
                      <m:sSubPr>
                        <m:ctrlPr>
                          <a:rPr lang="en-US" b="0" i="1" dirty="0" smtClean="0">
                            <a:latin typeface="Cambria Math"/>
                          </a:rPr>
                        </m:ctrlPr>
                      </m:sSubPr>
                      <m:e>
                        <m:r>
                          <a:rPr lang="en-US" b="0" i="1" dirty="0" smtClean="0">
                            <a:latin typeface="Cambria Math"/>
                          </a:rPr>
                          <m:t>𝑓</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𝑐</m:t>
                            </m:r>
                          </m:sub>
                        </m:sSub>
                      </m:sub>
                    </m:sSub>
                    <m:d>
                      <m:dPr>
                        <m:ctrlPr>
                          <a:rPr lang="en-US" b="0" i="1" dirty="0" smtClean="0">
                            <a:latin typeface="Cambria Math"/>
                          </a:rPr>
                        </m:ctrlPr>
                      </m:dPr>
                      <m:e>
                        <m:r>
                          <a:rPr lang="en-US" b="0" i="1" dirty="0" smtClean="0">
                            <a:latin typeface="Cambria Math"/>
                          </a:rPr>
                          <m:t>𝑑</m:t>
                        </m:r>
                      </m:e>
                    </m:d>
                    <m:r>
                      <a:rPr lang="en-US" b="0" i="1" dirty="0" smtClean="0">
                        <a:latin typeface="Cambria Math"/>
                      </a:rPr>
                      <m:t>→</m:t>
                    </m:r>
                    <m:d>
                      <m:dPr>
                        <m:begChr m:val="〈"/>
                        <m:endChr m:val="〉"/>
                        <m:ctrlPr>
                          <a:rPr lang="en-US" b="0" i="1" dirty="0" smtClean="0">
                            <a:latin typeface="Cambria Math"/>
                          </a:rPr>
                        </m:ctrlPr>
                      </m:dPr>
                      <m:e>
                        <m:r>
                          <a:rPr lang="en-US" b="0" i="1" dirty="0" smtClean="0">
                            <a:latin typeface="Cambria Math"/>
                          </a:rPr>
                          <m:t>𝑠𝑡𝑎𝑟𝑡</m:t>
                        </m:r>
                      </m:e>
                    </m:d>
                    <m:r>
                      <a:rPr lang="en-US" b="0" i="1" dirty="0" smtClean="0">
                        <a:latin typeface="Cambria Math"/>
                      </a:rPr>
                      <m:t>⊕</m:t>
                    </m:r>
                    <m:sSub>
                      <m:sSubPr>
                        <m:ctrlPr>
                          <a:rPr lang="en-US" b="0" i="1" dirty="0" smtClean="0">
                            <a:latin typeface="Cambria Math"/>
                          </a:rPr>
                        </m:ctrlPr>
                      </m:sSubPr>
                      <m:e>
                        <m:r>
                          <a:rPr lang="en-US" b="0" i="1" dirty="0" smtClean="0">
                            <a:latin typeface="Cambria Math"/>
                          </a:rPr>
                          <m:t>𝑓</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𝑏</m:t>
                            </m:r>
                          </m:sub>
                        </m:sSub>
                      </m:sub>
                    </m:sSub>
                    <m:d>
                      <m:dPr>
                        <m:ctrlPr>
                          <a:rPr lang="en-US" b="0" i="1" dirty="0" smtClean="0">
                            <a:latin typeface="Cambria Math"/>
                          </a:rPr>
                        </m:ctrlPr>
                      </m:dPr>
                      <m:e>
                        <m:r>
                          <a:rPr lang="en-US" b="0" i="1" dirty="0" smtClean="0">
                            <a:latin typeface="Cambria Math"/>
                          </a:rPr>
                          <m:t>𝑑</m:t>
                        </m:r>
                      </m:e>
                    </m:d>
                  </m:oMath>
                </a14:m>
                <a:endParaRPr lang="en-US" b="0" i="1" dirty="0" smtClean="0">
                  <a:latin typeface="Cambria Math"/>
                </a:endParaRPr>
              </a:p>
              <a:p>
                <a:pPr lvl="1"/>
                <a14:m>
                  <m:oMath xmlns:m="http://schemas.openxmlformats.org/officeDocument/2006/math">
                    <m:r>
                      <a:rPr lang="en-US" b="0" i="1" dirty="0" smtClean="0">
                        <a:latin typeface="Cambria Math"/>
                      </a:rPr>
                      <m:t>𝑟</m:t>
                    </m:r>
                    <m:r>
                      <a:rPr lang="en-US" b="0" i="1" dirty="0" smtClean="0">
                        <a:latin typeface="Cambria Math"/>
                      </a:rPr>
                      <m:t>, </m:t>
                    </m:r>
                    <m:sSup>
                      <m:sSupPr>
                        <m:ctrlPr>
                          <a:rPr lang="en-US" b="0" i="1" dirty="0" smtClean="0">
                            <a:latin typeface="Cambria Math"/>
                          </a:rPr>
                        </m:ctrlPr>
                      </m:sSupPr>
                      <m:e>
                        <m:r>
                          <a:rPr lang="en-US" b="0" i="1" dirty="0" smtClean="0">
                            <a:latin typeface="Cambria Math"/>
                          </a:rPr>
                          <m:t>𝑟</m:t>
                        </m:r>
                      </m:e>
                      <m:sup>
                        <m:r>
                          <a:rPr lang="en-US" b="0" i="1" dirty="0" smtClean="0">
                            <a:latin typeface="Cambria Math"/>
                          </a:rPr>
                          <m:t>′</m:t>
                        </m:r>
                      </m:sup>
                    </m:sSup>
                    <m:r>
                      <a:rPr lang="en-US" b="0" i="1" dirty="0" smtClean="0">
                        <a:latin typeface="Cambria Math"/>
                      </a:rPr>
                      <m:t>, </m:t>
                    </m:r>
                    <m:sSup>
                      <m:sSupPr>
                        <m:ctrlPr>
                          <a:rPr lang="en-US" b="0" i="1" dirty="0" smtClean="0">
                            <a:latin typeface="Cambria Math"/>
                          </a:rPr>
                        </m:ctrlPr>
                      </m:sSupPr>
                      <m:e>
                        <m:r>
                          <a:rPr lang="en-US" b="0" i="1" dirty="0" smtClean="0">
                            <a:latin typeface="Cambria Math"/>
                          </a:rPr>
                          <m:t>𝑟</m:t>
                        </m:r>
                      </m:e>
                      <m:sup>
                        <m:r>
                          <a:rPr lang="en-US" b="0" i="1" dirty="0" smtClean="0">
                            <a:latin typeface="Cambria Math"/>
                          </a:rPr>
                          <m:t>′′</m:t>
                        </m:r>
                      </m:sup>
                    </m:sSup>
                    <m:r>
                      <a:rPr lang="en-US" b="0" i="1" dirty="0" smtClean="0">
                        <a:latin typeface="Cambria Math"/>
                      </a:rPr>
                      <m:t>, </m:t>
                    </m:r>
                    <m:d>
                      <m:dPr>
                        <m:begChr m:val="〈"/>
                        <m:endChr m:val="〉"/>
                        <m:ctrlPr>
                          <a:rPr lang="en-US" b="0" i="1" dirty="0" smtClean="0">
                            <a:latin typeface="Cambria Math"/>
                          </a:rPr>
                        </m:ctrlPr>
                      </m:dPr>
                      <m:e>
                        <m:sSub>
                          <m:sSubPr>
                            <m:ctrlPr>
                              <a:rPr lang="en-US" b="0" i="1" dirty="0" smtClean="0">
                                <a:latin typeface="Cambria Math"/>
                              </a:rPr>
                            </m:ctrlPr>
                          </m:sSubPr>
                          <m:e>
                            <m:r>
                              <a:rPr lang="en-US" b="0" i="1" dirty="0" smtClean="0">
                                <a:latin typeface="Cambria Math"/>
                              </a:rPr>
                              <m:t>𝑛</m:t>
                            </m:r>
                          </m:e>
                          <m:sub>
                            <m:r>
                              <a:rPr lang="en-US" b="0" i="1" dirty="0" smtClean="0">
                                <a:latin typeface="Cambria Math"/>
                              </a:rPr>
                              <m:t>𝑑</m:t>
                            </m:r>
                          </m:sub>
                        </m:sSub>
                        <m:r>
                          <a:rPr lang="en-US" b="0" i="1" dirty="0" smtClean="0">
                            <a:latin typeface="Cambria Math"/>
                          </a:rPr>
                          <m:t>, </m:t>
                        </m:r>
                        <m:r>
                          <a:rPr lang="en-US" b="0" i="1" dirty="0" smtClean="0">
                            <a:latin typeface="Cambria Math"/>
                          </a:rPr>
                          <m:t>𝑑</m:t>
                        </m:r>
                        <m:sSub>
                          <m:sSubPr>
                            <m:ctrlPr>
                              <a:rPr lang="en-US" b="0" i="1" dirty="0" smtClean="0">
                                <a:latin typeface="Cambria Math"/>
                              </a:rPr>
                            </m:ctrlPr>
                          </m:sSubPr>
                          <m:e>
                            <m:r>
                              <a:rPr lang="en-US" b="0" i="1" dirty="0" smtClean="0">
                                <a:latin typeface="Cambria Math"/>
                              </a:rPr>
                              <m:t>𝑛</m:t>
                            </m:r>
                          </m:e>
                          <m:sub>
                            <m:r>
                              <a:rPr lang="en-US" b="0" i="1" dirty="0" smtClean="0">
                                <a:latin typeface="Cambria Math"/>
                              </a:rPr>
                              <m:t>𝑥</m:t>
                            </m:r>
                          </m:sub>
                        </m:sSub>
                        <m:r>
                          <a:rPr lang="en-US" b="0" i="1" dirty="0" smtClean="0">
                            <a:latin typeface="Cambria Math"/>
                          </a:rPr>
                          <m:t>, </m:t>
                        </m:r>
                        <m:r>
                          <a:rPr lang="en-US" b="0" i="1" dirty="0" smtClean="0">
                            <a:latin typeface="Cambria Math"/>
                          </a:rPr>
                          <m:t>𝑑</m:t>
                        </m:r>
                        <m:sSub>
                          <m:sSubPr>
                            <m:ctrlPr>
                              <a:rPr lang="en-US" b="0" i="1" dirty="0" smtClean="0">
                                <a:latin typeface="Cambria Math"/>
                              </a:rPr>
                            </m:ctrlPr>
                          </m:sSubPr>
                          <m:e>
                            <m:r>
                              <a:rPr lang="en-US" b="0" i="1" dirty="0" smtClean="0">
                                <a:latin typeface="Cambria Math"/>
                              </a:rPr>
                              <m:t>𝑝</m:t>
                            </m:r>
                          </m:e>
                          <m:sub>
                            <m:r>
                              <a:rPr lang="en-US" b="0" i="1" dirty="0" smtClean="0">
                                <a:latin typeface="Cambria Math"/>
                              </a:rPr>
                              <m:t>𝑥</m:t>
                            </m:r>
                          </m:sub>
                        </m:sSub>
                      </m:e>
                    </m:d>
                    <m:r>
                      <a:rPr lang="en-US" b="0" i="1" dirty="0" smtClean="0">
                        <a:latin typeface="Cambria Math"/>
                      </a:rPr>
                      <m:t>⊕</m:t>
                    </m:r>
                    <m:sSub>
                      <m:sSubPr>
                        <m:ctrlPr>
                          <a:rPr lang="en-US" b="0" i="1" dirty="0" smtClean="0">
                            <a:latin typeface="Cambria Math"/>
                          </a:rPr>
                        </m:ctrlPr>
                      </m:sSubPr>
                      <m:e>
                        <m:r>
                          <a:rPr lang="en-US" b="0" i="1" dirty="0" smtClean="0">
                            <a:latin typeface="Cambria Math"/>
                          </a:rPr>
                          <m:t>𝑓</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𝑑</m:t>
                            </m:r>
                          </m:sub>
                        </m:sSub>
                      </m:sub>
                    </m:sSub>
                    <m:d>
                      <m:dPr>
                        <m:ctrlPr>
                          <a:rPr lang="en-US" b="0" i="1" dirty="0" smtClean="0">
                            <a:latin typeface="Cambria Math"/>
                          </a:rPr>
                        </m:ctrlPr>
                      </m:dPr>
                      <m:e>
                        <m:r>
                          <a:rPr lang="en-US" b="0" i="1" dirty="0" smtClean="0">
                            <a:latin typeface="Cambria Math"/>
                          </a:rPr>
                          <m:t>𝑟</m:t>
                        </m:r>
                      </m:e>
                    </m:d>
                    <m:r>
                      <a:rPr lang="en-US" b="0" i="1" dirty="0" smtClean="0">
                        <a:latin typeface="Cambria Math"/>
                      </a:rPr>
                      <m:t>, </m:t>
                    </m:r>
                    <m:d>
                      <m:dPr>
                        <m:begChr m:val="〈"/>
                        <m:endChr m:val="〉"/>
                        <m:ctrlPr>
                          <a:rPr lang="en-US" b="0" i="1" dirty="0" smtClean="0">
                            <a:latin typeface="Cambria Math"/>
                          </a:rPr>
                        </m:ctrlPr>
                      </m:dPr>
                      <m:e>
                        <m:r>
                          <a:rPr lang="en-US" b="0" i="1" dirty="0" smtClean="0">
                            <a:latin typeface="Cambria Math"/>
                          </a:rPr>
                          <m:t>𝑥</m:t>
                        </m:r>
                        <m:r>
                          <a:rPr lang="en-US" b="0" i="1" dirty="0" smtClean="0">
                            <a:latin typeface="Cambria Math"/>
                          </a:rPr>
                          <m:t>, </m:t>
                        </m:r>
                        <m:r>
                          <a:rPr lang="en-US" b="0" i="1" dirty="0" smtClean="0">
                            <a:latin typeface="Cambria Math"/>
                          </a:rPr>
                          <m:t>𝑝</m:t>
                        </m:r>
                        <m:r>
                          <a:rPr lang="en-US" b="0" i="1" dirty="0" smtClean="0">
                            <a:latin typeface="Cambria Math"/>
                          </a:rPr>
                          <m:t>, </m:t>
                        </m:r>
                        <m:r>
                          <a:rPr lang="en-US" b="0" i="1" dirty="0" smtClean="0">
                            <a:latin typeface="Cambria Math"/>
                          </a:rPr>
                          <m:t>𝑛</m:t>
                        </m:r>
                      </m:e>
                    </m:d>
                    <m:r>
                      <a:rPr lang="en-US" b="0" i="1" dirty="0" smtClean="0">
                        <a:latin typeface="Cambria Math"/>
                      </a:rPr>
                      <m:t>⊕</m:t>
                    </m:r>
                    <m:sSub>
                      <m:sSubPr>
                        <m:ctrlPr>
                          <a:rPr lang="en-US" b="0" i="1" dirty="0" smtClean="0">
                            <a:latin typeface="Cambria Math"/>
                          </a:rPr>
                        </m:ctrlPr>
                      </m:sSubPr>
                      <m:e>
                        <m:r>
                          <a:rPr lang="en-US" b="0" i="1" dirty="0" smtClean="0">
                            <a:latin typeface="Cambria Math"/>
                          </a:rPr>
                          <m:t>𝑓</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𝑑</m:t>
                            </m:r>
                          </m:sub>
                        </m:sSub>
                      </m:sub>
                    </m:sSub>
                    <m:d>
                      <m:dPr>
                        <m:ctrlPr>
                          <a:rPr lang="en-US" b="0" i="1" dirty="0" smtClean="0">
                            <a:latin typeface="Cambria Math"/>
                          </a:rPr>
                        </m:ctrlPr>
                      </m:dPr>
                      <m:e>
                        <m:sSup>
                          <m:sSupPr>
                            <m:ctrlPr>
                              <a:rPr lang="en-US" b="0" i="1" dirty="0" smtClean="0">
                                <a:latin typeface="Cambria Math"/>
                              </a:rPr>
                            </m:ctrlPr>
                          </m:sSupPr>
                          <m:e>
                            <m:r>
                              <a:rPr lang="en-US" b="0" i="1" dirty="0" smtClean="0">
                                <a:latin typeface="Cambria Math"/>
                              </a:rPr>
                              <m:t>𝑟</m:t>
                            </m:r>
                          </m:e>
                          <m:sup>
                            <m:r>
                              <a:rPr lang="en-US" b="0" i="1" dirty="0" smtClean="0">
                                <a:latin typeface="Cambria Math"/>
                              </a:rPr>
                              <m:t>′</m:t>
                            </m:r>
                          </m:sup>
                        </m:sSup>
                      </m:e>
                    </m:d>
                    <m:r>
                      <a:rPr lang="en-US" b="0" i="1" dirty="0" smtClean="0">
                        <a:latin typeface="Cambria Math"/>
                      </a:rPr>
                      <m:t>,</m:t>
                    </m:r>
                  </m:oMath>
                </a14:m>
                <a:r>
                  <a:rPr lang="en-US" b="0" i="1" dirty="0" smtClean="0">
                    <a:latin typeface="Cambria Math"/>
                  </a:rPr>
                  <a:t/>
                </a:r>
                <a:br>
                  <a:rPr lang="en-US" b="0" i="1" dirty="0" smtClean="0">
                    <a:latin typeface="Cambria Math"/>
                  </a:rPr>
                </a:br>
                <a14:m>
                  <m:oMath xmlns:m="http://schemas.openxmlformats.org/officeDocument/2006/math">
                    <m:sSub>
                      <m:sSubPr>
                        <m:ctrlPr>
                          <a:rPr lang="en-US" b="0" i="1" dirty="0" smtClean="0">
                            <a:latin typeface="Cambria Math"/>
                          </a:rPr>
                        </m:ctrlPr>
                      </m:sSubPr>
                      <m:e>
                        <m:r>
                          <a:rPr lang="en-US" b="0" i="1" dirty="0" smtClean="0">
                            <a:latin typeface="Cambria Math"/>
                          </a:rPr>
                          <m:t>𝑓</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𝑐</m:t>
                            </m:r>
                          </m:sub>
                        </m:sSub>
                      </m:sub>
                    </m:sSub>
                    <m:d>
                      <m:dPr>
                        <m:ctrlPr>
                          <a:rPr lang="en-US" b="0" i="1" dirty="0" smtClean="0">
                            <a:latin typeface="Cambria Math"/>
                          </a:rPr>
                        </m:ctrlPr>
                      </m:dPr>
                      <m:e>
                        <m:r>
                          <a:rPr lang="en-US" b="0" i="1" dirty="0" smtClean="0">
                            <a:latin typeface="Cambria Math"/>
                          </a:rPr>
                          <m:t>𝑤</m:t>
                        </m:r>
                      </m:e>
                    </m:d>
                    <m:r>
                      <a:rPr lang="en-US" b="0" i="1" dirty="0" smtClean="0">
                        <a:latin typeface="Cambria Math"/>
                      </a:rPr>
                      <m:t>⊕</m:t>
                    </m:r>
                    <m:sSub>
                      <m:sSubPr>
                        <m:ctrlPr>
                          <a:rPr lang="en-US" b="0" i="1" dirty="0" smtClean="0">
                            <a:latin typeface="Cambria Math"/>
                          </a:rPr>
                        </m:ctrlPr>
                      </m:sSubPr>
                      <m:e>
                        <m:r>
                          <a:rPr lang="en-US" b="0" i="1" dirty="0" smtClean="0">
                            <a:latin typeface="Cambria Math"/>
                          </a:rPr>
                          <m:t>𝑓</m:t>
                        </m:r>
                      </m:e>
                      <m:sub>
                        <m:sSub>
                          <m:sSubPr>
                            <m:ctrlPr>
                              <a:rPr lang="en-US" b="0" i="1" dirty="0" smtClean="0">
                                <a:latin typeface="Cambria Math"/>
                              </a:rPr>
                            </m:ctrlPr>
                          </m:sSubPr>
                          <m:e>
                            <m:r>
                              <a:rPr lang="en-US" b="0" i="1" dirty="0" smtClean="0">
                                <a:latin typeface="Cambria Math"/>
                              </a:rPr>
                              <m:t>𝑘</m:t>
                            </m:r>
                          </m:e>
                          <m:sub>
                            <m:r>
                              <a:rPr lang="en-US" b="0" i="1" dirty="0" smtClean="0">
                                <a:latin typeface="Cambria Math"/>
                              </a:rPr>
                              <m:t>𝑑</m:t>
                            </m:r>
                          </m:sub>
                        </m:sSub>
                      </m:sub>
                    </m:sSub>
                    <m:r>
                      <a:rPr lang="en-US" b="0" i="1" dirty="0" smtClean="0">
                        <a:latin typeface="Cambria Math"/>
                      </a:rPr>
                      <m:t>(</m:t>
                    </m:r>
                    <m:sSup>
                      <m:sSupPr>
                        <m:ctrlPr>
                          <a:rPr lang="en-US" b="0" i="1" dirty="0" smtClean="0">
                            <a:latin typeface="Cambria Math"/>
                          </a:rPr>
                        </m:ctrlPr>
                      </m:sSupPr>
                      <m:e>
                        <m:r>
                          <a:rPr lang="en-US" b="0" i="1" dirty="0" smtClean="0">
                            <a:latin typeface="Cambria Math"/>
                          </a:rPr>
                          <m:t>𝑟</m:t>
                        </m:r>
                      </m:e>
                      <m:sup>
                        <m:r>
                          <a:rPr lang="en-US" b="0" i="1" dirty="0" smtClean="0">
                            <a:latin typeface="Cambria Math"/>
                          </a:rPr>
                          <m:t>′′</m:t>
                        </m:r>
                      </m:sup>
                    </m:sSup>
                    <m:r>
                      <a:rPr lang="en-US" b="0" i="1" dirty="0" smtClean="0">
                        <a:latin typeface="Cambria Math"/>
                      </a:rPr>
                      <m:t>)</m:t>
                    </m:r>
                  </m:oMath>
                </a14:m>
                <a:endParaRPr lang="en-US" dirty="0" smtClean="0"/>
              </a:p>
              <a:p>
                <a:pPr lvl="1"/>
                <a:r>
                  <a:rPr lang="en-US" dirty="0" smtClean="0"/>
                  <a:t>list structure uses </a:t>
                </a:r>
                <a14:m>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𝑑</m:t>
                        </m:r>
                      </m:sub>
                    </m:sSub>
                  </m:oMath>
                </a14:m>
                <a:r>
                  <a:rPr lang="en-US" dirty="0" smtClean="0"/>
                  <a:t> to point to next word for d</a:t>
                </a:r>
              </a:p>
              <a:p>
                <a:pPr lvl="1"/>
                <a14:m>
                  <m:oMath xmlns:m="http://schemas.openxmlformats.org/officeDocument/2006/math">
                    <m:r>
                      <a:rPr lang="en-US" i="1" dirty="0">
                        <a:latin typeface="Cambria Math"/>
                      </a:rPr>
                      <m:t>𝑑</m:t>
                    </m:r>
                    <m:sSub>
                      <m:sSubPr>
                        <m:ctrlPr>
                          <a:rPr lang="en-US" i="1" dirty="0">
                            <a:latin typeface="Cambria Math"/>
                          </a:rPr>
                        </m:ctrlPr>
                      </m:sSubPr>
                      <m:e>
                        <m:r>
                          <a:rPr lang="en-US" i="1" dirty="0">
                            <a:latin typeface="Cambria Math"/>
                          </a:rPr>
                          <m:t>𝑛</m:t>
                        </m:r>
                      </m:e>
                      <m:sub>
                        <m:r>
                          <a:rPr lang="en-US" i="1" dirty="0">
                            <a:latin typeface="Cambria Math"/>
                          </a:rPr>
                          <m:t>𝑥</m:t>
                        </m:r>
                      </m:sub>
                    </m:sSub>
                  </m:oMath>
                </a14:m>
                <a:r>
                  <a:rPr lang="en-US" dirty="0" smtClean="0"/>
                  <a:t> and </a:t>
                </a:r>
                <a14:m>
                  <m:oMath xmlns:m="http://schemas.openxmlformats.org/officeDocument/2006/math">
                    <m:r>
                      <a:rPr lang="en-US" i="1" dirty="0">
                        <a:latin typeface="Cambria Math"/>
                      </a:rPr>
                      <m:t>𝑑</m:t>
                    </m:r>
                    <m:sSub>
                      <m:sSubPr>
                        <m:ctrlPr>
                          <a:rPr lang="en-US" i="1" dirty="0">
                            <a:latin typeface="Cambria Math"/>
                          </a:rPr>
                        </m:ctrlPr>
                      </m:sSubPr>
                      <m:e>
                        <m:r>
                          <a:rPr lang="en-US" i="1" dirty="0">
                            <a:latin typeface="Cambria Math"/>
                          </a:rPr>
                          <m:t>𝑝</m:t>
                        </m:r>
                      </m:e>
                      <m:sub>
                        <m:r>
                          <a:rPr lang="en-US" i="1" dirty="0">
                            <a:latin typeface="Cambria Math"/>
                          </a:rPr>
                          <m:t>𝑥</m:t>
                        </m:r>
                      </m:sub>
                    </m:sSub>
                  </m:oMath>
                </a14:m>
                <a:r>
                  <a:rPr lang="en-US" dirty="0" smtClean="0"/>
                  <a:t> point to del index entries for </a:t>
                </a:r>
                <a14:m>
                  <m:oMath xmlns:m="http://schemas.openxmlformats.org/officeDocument/2006/math">
                    <m:r>
                      <a:rPr lang="en-US" b="0" i="1" smtClean="0">
                        <a:latin typeface="Cambria Math"/>
                      </a:rPr>
                      <m:t>𝑛</m:t>
                    </m:r>
                  </m:oMath>
                </a14:m>
                <a:r>
                  <a:rPr lang="en-US" dirty="0" smtClean="0"/>
                  <a:t> and </a:t>
                </a:r>
                <a14:m>
                  <m:oMath xmlns:m="http://schemas.openxmlformats.org/officeDocument/2006/math">
                    <m:r>
                      <a:rPr lang="en-US" b="0" i="1" smtClean="0">
                        <a:latin typeface="Cambria Math"/>
                      </a:rPr>
                      <m:t>𝑝</m:t>
                    </m:r>
                  </m:oMath>
                </a14:m>
                <a:endParaRPr lang="en-US" b="0" dirty="0" smtClean="0"/>
              </a:p>
              <a:p>
                <a:pPr lvl="1"/>
                <a:r>
                  <a:rPr lang="en-US" dirty="0" smtClean="0"/>
                  <a:t>1-1 correspondence between list entries</a:t>
                </a:r>
                <a:endParaRPr lang="en-US" b="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121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Deletion index</a:t>
            </a:r>
            <a:endParaRPr lang="en-US" dirty="0"/>
          </a:p>
        </p:txBody>
      </p:sp>
    </p:spTree>
    <p:extLst>
      <p:ext uri="{BB962C8B-B14F-4D97-AF65-F5344CB8AC3E}">
        <p14:creationId xmlns:p14="http://schemas.microsoft.com/office/powerpoint/2010/main" val="3413865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Cloud backup</a:t>
            </a:r>
          </a:p>
          <a:p>
            <a:pPr lvl="1"/>
            <a:r>
              <a:rPr lang="en-US" dirty="0" smtClean="0"/>
              <a:t>Users want to back up their data</a:t>
            </a:r>
          </a:p>
          <a:p>
            <a:pPr lvl="1"/>
            <a:r>
              <a:rPr lang="en-US" dirty="0" smtClean="0"/>
              <a:t>The cloud provides storage</a:t>
            </a:r>
          </a:p>
          <a:p>
            <a:r>
              <a:rPr lang="en-US" dirty="0" smtClean="0"/>
              <a:t>Privacy, integrity, and confidentiality</a:t>
            </a:r>
          </a:p>
          <a:p>
            <a:pPr lvl="1"/>
            <a:r>
              <a:rPr lang="en-US" dirty="0" smtClean="0"/>
              <a:t>But servers learn much about users this way</a:t>
            </a:r>
          </a:p>
          <a:p>
            <a:pPr lvl="1"/>
            <a:r>
              <a:rPr lang="en-US" dirty="0" smtClean="0"/>
              <a:t>Honest-but-curious server can read everything</a:t>
            </a:r>
          </a:p>
          <a:p>
            <a:pPr lvl="1"/>
            <a:r>
              <a:rPr lang="en-US" dirty="0" smtClean="0"/>
              <a:t>Malicious server can make arbitrary changes</a:t>
            </a:r>
          </a:p>
          <a:p>
            <a:r>
              <a:rPr lang="en-US" dirty="0" smtClean="0"/>
              <a:t>Naïve solution: store all data encrypted</a:t>
            </a:r>
          </a:p>
          <a:p>
            <a:pPr lvl="1"/>
            <a:r>
              <a:rPr lang="en-US" dirty="0" smtClean="0"/>
              <a:t>User keeps key and decrypts locally</a:t>
            </a:r>
          </a:p>
          <a:p>
            <a:pPr lvl="1"/>
            <a:r>
              <a:rPr lang="en-US" dirty="0" smtClean="0"/>
              <a:t>Problems: key management, search, cloud computation</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Encrypted Cloud Backup</a:t>
            </a:r>
            <a:endParaRPr lang="en-US" dirty="0"/>
          </a:p>
        </p:txBody>
      </p:sp>
    </p:spTree>
    <p:extLst>
      <p:ext uri="{BB962C8B-B14F-4D97-AF65-F5344CB8AC3E}">
        <p14:creationId xmlns:p14="http://schemas.microsoft.com/office/powerpoint/2010/main" val="124964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Doc-Based Index</a:t>
            </a:r>
            <a:endParaRPr lang="en-US" dirty="0"/>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0440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02258" y="3306374"/>
            <a:ext cx="1908699" cy="750041"/>
          </a:xfrm>
          <a:custGeom>
            <a:avLst/>
            <a:gdLst>
              <a:gd name="connsiteX0" fmla="*/ 0 w 1908699"/>
              <a:gd name="connsiteY0" fmla="*/ 13195 h 750041"/>
              <a:gd name="connsiteX1" fmla="*/ 506027 w 1908699"/>
              <a:gd name="connsiteY1" fmla="*/ 75338 h 750041"/>
              <a:gd name="connsiteX2" fmla="*/ 1065321 w 1908699"/>
              <a:gd name="connsiteY2" fmla="*/ 590243 h 750041"/>
              <a:gd name="connsiteX3" fmla="*/ 1908699 w 1908699"/>
              <a:gd name="connsiteY3" fmla="*/ 750041 h 750041"/>
            </a:gdLst>
            <a:ahLst/>
            <a:cxnLst>
              <a:cxn ang="0">
                <a:pos x="connsiteX0" y="connsiteY0"/>
              </a:cxn>
              <a:cxn ang="0">
                <a:pos x="connsiteX1" y="connsiteY1"/>
              </a:cxn>
              <a:cxn ang="0">
                <a:pos x="connsiteX2" y="connsiteY2"/>
              </a:cxn>
              <a:cxn ang="0">
                <a:pos x="connsiteX3" y="connsiteY3"/>
              </a:cxn>
            </a:cxnLst>
            <a:rect l="l" t="t" r="r" b="b"/>
            <a:pathLst>
              <a:path w="1908699" h="750041">
                <a:moveTo>
                  <a:pt x="0" y="13195"/>
                </a:moveTo>
                <a:cubicBezTo>
                  <a:pt x="164237" y="-3821"/>
                  <a:pt x="328474" y="-20837"/>
                  <a:pt x="506027" y="75338"/>
                </a:cubicBezTo>
                <a:cubicBezTo>
                  <a:pt x="683581" y="171513"/>
                  <a:pt x="831542" y="477793"/>
                  <a:pt x="1065321" y="590243"/>
                </a:cubicBezTo>
                <a:cubicBezTo>
                  <a:pt x="1299100" y="702693"/>
                  <a:pt x="1800687" y="693816"/>
                  <a:pt x="1908699" y="75004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40262" y="5076644"/>
            <a:ext cx="484623" cy="684284"/>
          </a:xfrm>
          <a:custGeom>
            <a:avLst/>
            <a:gdLst>
              <a:gd name="connsiteX0" fmla="*/ 8878 w 484623"/>
              <a:gd name="connsiteY0" fmla="*/ 684284 h 684284"/>
              <a:gd name="connsiteX1" fmla="*/ 372862 w 484623"/>
              <a:gd name="connsiteY1" fmla="*/ 311422 h 684284"/>
              <a:gd name="connsiteX2" fmla="*/ 461639 w 484623"/>
              <a:gd name="connsiteY2" fmla="*/ 27336 h 684284"/>
              <a:gd name="connsiteX3" fmla="*/ 0 w 484623"/>
              <a:gd name="connsiteY3" fmla="*/ 27336 h 684284"/>
            </a:gdLst>
            <a:ahLst/>
            <a:cxnLst>
              <a:cxn ang="0">
                <a:pos x="connsiteX0" y="connsiteY0"/>
              </a:cxn>
              <a:cxn ang="0">
                <a:pos x="connsiteX1" y="connsiteY1"/>
              </a:cxn>
              <a:cxn ang="0">
                <a:pos x="connsiteX2" y="connsiteY2"/>
              </a:cxn>
              <a:cxn ang="0">
                <a:pos x="connsiteX3" y="connsiteY3"/>
              </a:cxn>
            </a:cxnLst>
            <a:rect l="l" t="t" r="r" b="b"/>
            <a:pathLst>
              <a:path w="484623" h="684284">
                <a:moveTo>
                  <a:pt x="8878" y="684284"/>
                </a:moveTo>
                <a:cubicBezTo>
                  <a:pt x="153140" y="552598"/>
                  <a:pt x="297402" y="420913"/>
                  <a:pt x="372862" y="311422"/>
                </a:cubicBezTo>
                <a:cubicBezTo>
                  <a:pt x="448322" y="201931"/>
                  <a:pt x="523783" y="74684"/>
                  <a:pt x="461639" y="27336"/>
                </a:cubicBezTo>
                <a:cubicBezTo>
                  <a:pt x="399495" y="-20012"/>
                  <a:pt x="199747" y="3662"/>
                  <a:pt x="0" y="2733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97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Doc-Based Index</a:t>
            </a:r>
            <a:endParaRPr lang="en-US" dirty="0"/>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0440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02258" y="3306374"/>
            <a:ext cx="1908699" cy="750041"/>
          </a:xfrm>
          <a:custGeom>
            <a:avLst/>
            <a:gdLst>
              <a:gd name="connsiteX0" fmla="*/ 0 w 1908699"/>
              <a:gd name="connsiteY0" fmla="*/ 13195 h 750041"/>
              <a:gd name="connsiteX1" fmla="*/ 506027 w 1908699"/>
              <a:gd name="connsiteY1" fmla="*/ 75338 h 750041"/>
              <a:gd name="connsiteX2" fmla="*/ 1065321 w 1908699"/>
              <a:gd name="connsiteY2" fmla="*/ 590243 h 750041"/>
              <a:gd name="connsiteX3" fmla="*/ 1908699 w 1908699"/>
              <a:gd name="connsiteY3" fmla="*/ 750041 h 750041"/>
            </a:gdLst>
            <a:ahLst/>
            <a:cxnLst>
              <a:cxn ang="0">
                <a:pos x="connsiteX0" y="connsiteY0"/>
              </a:cxn>
              <a:cxn ang="0">
                <a:pos x="connsiteX1" y="connsiteY1"/>
              </a:cxn>
              <a:cxn ang="0">
                <a:pos x="connsiteX2" y="connsiteY2"/>
              </a:cxn>
              <a:cxn ang="0">
                <a:pos x="connsiteX3" y="connsiteY3"/>
              </a:cxn>
            </a:cxnLst>
            <a:rect l="l" t="t" r="r" b="b"/>
            <a:pathLst>
              <a:path w="1908699" h="750041">
                <a:moveTo>
                  <a:pt x="0" y="13195"/>
                </a:moveTo>
                <a:cubicBezTo>
                  <a:pt x="164237" y="-3821"/>
                  <a:pt x="328474" y="-20837"/>
                  <a:pt x="506027" y="75338"/>
                </a:cubicBezTo>
                <a:cubicBezTo>
                  <a:pt x="683581" y="171513"/>
                  <a:pt x="831542" y="477793"/>
                  <a:pt x="1065321" y="590243"/>
                </a:cubicBezTo>
                <a:cubicBezTo>
                  <a:pt x="1299100" y="702693"/>
                  <a:pt x="1800687" y="693816"/>
                  <a:pt x="1908699" y="75004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40262" y="5076644"/>
            <a:ext cx="484623" cy="684284"/>
          </a:xfrm>
          <a:custGeom>
            <a:avLst/>
            <a:gdLst>
              <a:gd name="connsiteX0" fmla="*/ 8878 w 484623"/>
              <a:gd name="connsiteY0" fmla="*/ 684284 h 684284"/>
              <a:gd name="connsiteX1" fmla="*/ 372862 w 484623"/>
              <a:gd name="connsiteY1" fmla="*/ 311422 h 684284"/>
              <a:gd name="connsiteX2" fmla="*/ 461639 w 484623"/>
              <a:gd name="connsiteY2" fmla="*/ 27336 h 684284"/>
              <a:gd name="connsiteX3" fmla="*/ 0 w 484623"/>
              <a:gd name="connsiteY3" fmla="*/ 27336 h 684284"/>
            </a:gdLst>
            <a:ahLst/>
            <a:cxnLst>
              <a:cxn ang="0">
                <a:pos x="connsiteX0" y="connsiteY0"/>
              </a:cxn>
              <a:cxn ang="0">
                <a:pos x="connsiteX1" y="connsiteY1"/>
              </a:cxn>
              <a:cxn ang="0">
                <a:pos x="connsiteX2" y="connsiteY2"/>
              </a:cxn>
              <a:cxn ang="0">
                <a:pos x="connsiteX3" y="connsiteY3"/>
              </a:cxn>
            </a:cxnLst>
            <a:rect l="l" t="t" r="r" b="b"/>
            <a:pathLst>
              <a:path w="484623" h="684284">
                <a:moveTo>
                  <a:pt x="8878" y="684284"/>
                </a:moveTo>
                <a:cubicBezTo>
                  <a:pt x="153140" y="552598"/>
                  <a:pt x="297402" y="420913"/>
                  <a:pt x="372862" y="311422"/>
                </a:cubicBezTo>
                <a:cubicBezTo>
                  <a:pt x="448322" y="201931"/>
                  <a:pt x="523783" y="74684"/>
                  <a:pt x="461639" y="27336"/>
                </a:cubicBezTo>
                <a:cubicBezTo>
                  <a:pt x="399495" y="-20012"/>
                  <a:pt x="199747" y="3662"/>
                  <a:pt x="0" y="2733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09600" y="1470061"/>
            <a:ext cx="792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list entries</a:t>
            </a:r>
            <a:endParaRPr lang="en-US" dirty="0"/>
          </a:p>
        </p:txBody>
      </p:sp>
      <p:sp>
        <p:nvSpPr>
          <p:cNvPr id="16" name="Rectangle 15"/>
          <p:cNvSpPr/>
          <p:nvPr/>
        </p:nvSpPr>
        <p:spPr>
          <a:xfrm>
            <a:off x="1600200" y="1470061"/>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859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Doc-Based Index</a:t>
            </a:r>
            <a:endParaRPr lang="en-US" dirty="0"/>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0440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02258" y="3306374"/>
            <a:ext cx="1908699" cy="750041"/>
          </a:xfrm>
          <a:custGeom>
            <a:avLst/>
            <a:gdLst>
              <a:gd name="connsiteX0" fmla="*/ 0 w 1908699"/>
              <a:gd name="connsiteY0" fmla="*/ 13195 h 750041"/>
              <a:gd name="connsiteX1" fmla="*/ 506027 w 1908699"/>
              <a:gd name="connsiteY1" fmla="*/ 75338 h 750041"/>
              <a:gd name="connsiteX2" fmla="*/ 1065321 w 1908699"/>
              <a:gd name="connsiteY2" fmla="*/ 590243 h 750041"/>
              <a:gd name="connsiteX3" fmla="*/ 1908699 w 1908699"/>
              <a:gd name="connsiteY3" fmla="*/ 750041 h 750041"/>
            </a:gdLst>
            <a:ahLst/>
            <a:cxnLst>
              <a:cxn ang="0">
                <a:pos x="connsiteX0" y="connsiteY0"/>
              </a:cxn>
              <a:cxn ang="0">
                <a:pos x="connsiteX1" y="connsiteY1"/>
              </a:cxn>
              <a:cxn ang="0">
                <a:pos x="connsiteX2" y="connsiteY2"/>
              </a:cxn>
              <a:cxn ang="0">
                <a:pos x="connsiteX3" y="connsiteY3"/>
              </a:cxn>
            </a:cxnLst>
            <a:rect l="l" t="t" r="r" b="b"/>
            <a:pathLst>
              <a:path w="1908699" h="750041">
                <a:moveTo>
                  <a:pt x="0" y="13195"/>
                </a:moveTo>
                <a:cubicBezTo>
                  <a:pt x="164237" y="-3821"/>
                  <a:pt x="328474" y="-20837"/>
                  <a:pt x="506027" y="75338"/>
                </a:cubicBezTo>
                <a:cubicBezTo>
                  <a:pt x="683581" y="171513"/>
                  <a:pt x="831542" y="477793"/>
                  <a:pt x="1065321" y="590243"/>
                </a:cubicBezTo>
                <a:cubicBezTo>
                  <a:pt x="1299100" y="702693"/>
                  <a:pt x="1800687" y="693816"/>
                  <a:pt x="1908699" y="75004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40262" y="5076644"/>
            <a:ext cx="484623" cy="684284"/>
          </a:xfrm>
          <a:custGeom>
            <a:avLst/>
            <a:gdLst>
              <a:gd name="connsiteX0" fmla="*/ 8878 w 484623"/>
              <a:gd name="connsiteY0" fmla="*/ 684284 h 684284"/>
              <a:gd name="connsiteX1" fmla="*/ 372862 w 484623"/>
              <a:gd name="connsiteY1" fmla="*/ 311422 h 684284"/>
              <a:gd name="connsiteX2" fmla="*/ 461639 w 484623"/>
              <a:gd name="connsiteY2" fmla="*/ 27336 h 684284"/>
              <a:gd name="connsiteX3" fmla="*/ 0 w 484623"/>
              <a:gd name="connsiteY3" fmla="*/ 27336 h 684284"/>
            </a:gdLst>
            <a:ahLst/>
            <a:cxnLst>
              <a:cxn ang="0">
                <a:pos x="connsiteX0" y="connsiteY0"/>
              </a:cxn>
              <a:cxn ang="0">
                <a:pos x="connsiteX1" y="connsiteY1"/>
              </a:cxn>
              <a:cxn ang="0">
                <a:pos x="connsiteX2" y="connsiteY2"/>
              </a:cxn>
              <a:cxn ang="0">
                <a:pos x="connsiteX3" y="connsiteY3"/>
              </a:cxn>
            </a:cxnLst>
            <a:rect l="l" t="t" r="r" b="b"/>
            <a:pathLst>
              <a:path w="484623" h="684284">
                <a:moveTo>
                  <a:pt x="8878" y="684284"/>
                </a:moveTo>
                <a:cubicBezTo>
                  <a:pt x="153140" y="552598"/>
                  <a:pt x="297402" y="420913"/>
                  <a:pt x="372862" y="311422"/>
                </a:cubicBezTo>
                <a:cubicBezTo>
                  <a:pt x="448322" y="201931"/>
                  <a:pt x="523783" y="74684"/>
                  <a:pt x="461639" y="27336"/>
                </a:cubicBezTo>
                <a:cubicBezTo>
                  <a:pt x="399495" y="-20012"/>
                  <a:pt x="199747" y="3662"/>
                  <a:pt x="0" y="2733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09600" y="1470061"/>
            <a:ext cx="792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list entries</a:t>
            </a:r>
            <a:endParaRPr lang="en-US" dirty="0"/>
          </a:p>
        </p:txBody>
      </p:sp>
      <p:sp>
        <p:nvSpPr>
          <p:cNvPr id="16" name="Rectangle 15"/>
          <p:cNvSpPr/>
          <p:nvPr/>
        </p:nvSpPr>
        <p:spPr>
          <a:xfrm>
            <a:off x="1600200" y="1470061"/>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676400" y="1752600"/>
            <a:ext cx="3117542" cy="1718569"/>
          </a:xfrm>
          <a:custGeom>
            <a:avLst/>
            <a:gdLst>
              <a:gd name="connsiteX0" fmla="*/ 0 w 3116062"/>
              <a:gd name="connsiteY0" fmla="*/ 0 h 1411550"/>
              <a:gd name="connsiteX1" fmla="*/ 3116062 w 3116062"/>
              <a:gd name="connsiteY1" fmla="*/ 1411550 h 1411550"/>
            </a:gdLst>
            <a:ahLst/>
            <a:cxnLst>
              <a:cxn ang="0">
                <a:pos x="connsiteX0" y="connsiteY0"/>
              </a:cxn>
              <a:cxn ang="0">
                <a:pos x="connsiteX1" y="connsiteY1"/>
              </a:cxn>
            </a:cxnLst>
            <a:rect l="l" t="t" r="r" b="b"/>
            <a:pathLst>
              <a:path w="3116062" h="1411550">
                <a:moveTo>
                  <a:pt x="0" y="0"/>
                </a:moveTo>
                <a:lnTo>
                  <a:pt x="3116062" y="1411550"/>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endCxn id="8" idx="1"/>
          </p:cNvCxnSpPr>
          <p:nvPr/>
        </p:nvCxnSpPr>
        <p:spPr>
          <a:xfrm>
            <a:off x="1676400" y="1752600"/>
            <a:ext cx="3124200" cy="230085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9" idx="1"/>
          </p:cNvCxnSpPr>
          <p:nvPr/>
        </p:nvCxnSpPr>
        <p:spPr>
          <a:xfrm>
            <a:off x="1676400" y="1752600"/>
            <a:ext cx="3124200" cy="405345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4422133" y="3259190"/>
                <a:ext cx="3888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b="0" dirty="0" smtClean="0"/>
              </a:p>
            </p:txBody>
          </p:sp>
        </mc:Choice>
        <mc:Fallback xmlns="">
          <p:sp>
            <p:nvSpPr>
              <p:cNvPr id="27" name="TextBox 26"/>
              <p:cNvSpPr txBox="1">
                <a:spLocks noRot="1" noChangeAspect="1" noMove="1" noResize="1" noEditPoints="1" noAdjustHandles="1" noChangeArrowheads="1" noChangeShapeType="1" noTextEdit="1"/>
              </p:cNvSpPr>
              <p:nvPr/>
            </p:nvSpPr>
            <p:spPr>
              <a:xfrm>
                <a:off x="4422133" y="3259190"/>
                <a:ext cx="3888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22061" y="3977256"/>
                <a:ext cx="3894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oMath>
                  </m:oMathPara>
                </a14:m>
                <a:endParaRPr lang="en-US" b="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4522061" y="3977256"/>
                <a:ext cx="389466" cy="369332"/>
              </a:xfrm>
              <a:prstGeom prst="rect">
                <a:avLst/>
              </a:prstGeom>
              <a:blipFill rotWithShape="1">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52093" y="5621390"/>
                <a:ext cx="395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𝑛</m:t>
                      </m:r>
                    </m:oMath>
                  </m:oMathPara>
                </a14:m>
                <a:endParaRPr lang="en-US" b="0" dirty="0" smtClean="0"/>
              </a:p>
            </p:txBody>
          </p:sp>
        </mc:Choice>
        <mc:Fallback xmlns="">
          <p:sp>
            <p:nvSpPr>
              <p:cNvPr id="29" name="TextBox 28"/>
              <p:cNvSpPr txBox="1">
                <a:spLocks noRot="1" noChangeAspect="1" noMove="1" noResize="1" noEditPoints="1" noAdjustHandles="1" noChangeArrowheads="1" noChangeShapeType="1" noTextEdit="1"/>
              </p:cNvSpPr>
              <p:nvPr/>
            </p:nvSpPr>
            <p:spPr>
              <a:xfrm>
                <a:off x="4452093" y="5621390"/>
                <a:ext cx="395428"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0673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Doc-Based Index</a:t>
            </a:r>
            <a:endParaRPr lang="en-US" dirty="0"/>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0440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02258" y="3306374"/>
            <a:ext cx="1908699" cy="750041"/>
          </a:xfrm>
          <a:custGeom>
            <a:avLst/>
            <a:gdLst>
              <a:gd name="connsiteX0" fmla="*/ 0 w 1908699"/>
              <a:gd name="connsiteY0" fmla="*/ 13195 h 750041"/>
              <a:gd name="connsiteX1" fmla="*/ 506027 w 1908699"/>
              <a:gd name="connsiteY1" fmla="*/ 75338 h 750041"/>
              <a:gd name="connsiteX2" fmla="*/ 1065321 w 1908699"/>
              <a:gd name="connsiteY2" fmla="*/ 590243 h 750041"/>
              <a:gd name="connsiteX3" fmla="*/ 1908699 w 1908699"/>
              <a:gd name="connsiteY3" fmla="*/ 750041 h 750041"/>
            </a:gdLst>
            <a:ahLst/>
            <a:cxnLst>
              <a:cxn ang="0">
                <a:pos x="connsiteX0" y="connsiteY0"/>
              </a:cxn>
              <a:cxn ang="0">
                <a:pos x="connsiteX1" y="connsiteY1"/>
              </a:cxn>
              <a:cxn ang="0">
                <a:pos x="connsiteX2" y="connsiteY2"/>
              </a:cxn>
              <a:cxn ang="0">
                <a:pos x="connsiteX3" y="connsiteY3"/>
              </a:cxn>
            </a:cxnLst>
            <a:rect l="l" t="t" r="r" b="b"/>
            <a:pathLst>
              <a:path w="1908699" h="750041">
                <a:moveTo>
                  <a:pt x="0" y="13195"/>
                </a:moveTo>
                <a:cubicBezTo>
                  <a:pt x="164237" y="-3821"/>
                  <a:pt x="328474" y="-20837"/>
                  <a:pt x="506027" y="75338"/>
                </a:cubicBezTo>
                <a:cubicBezTo>
                  <a:pt x="683581" y="171513"/>
                  <a:pt x="831542" y="477793"/>
                  <a:pt x="1065321" y="590243"/>
                </a:cubicBezTo>
                <a:cubicBezTo>
                  <a:pt x="1299100" y="702693"/>
                  <a:pt x="1800687" y="693816"/>
                  <a:pt x="1908699" y="75004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40262" y="5076644"/>
            <a:ext cx="484623" cy="684284"/>
          </a:xfrm>
          <a:custGeom>
            <a:avLst/>
            <a:gdLst>
              <a:gd name="connsiteX0" fmla="*/ 8878 w 484623"/>
              <a:gd name="connsiteY0" fmla="*/ 684284 h 684284"/>
              <a:gd name="connsiteX1" fmla="*/ 372862 w 484623"/>
              <a:gd name="connsiteY1" fmla="*/ 311422 h 684284"/>
              <a:gd name="connsiteX2" fmla="*/ 461639 w 484623"/>
              <a:gd name="connsiteY2" fmla="*/ 27336 h 684284"/>
              <a:gd name="connsiteX3" fmla="*/ 0 w 484623"/>
              <a:gd name="connsiteY3" fmla="*/ 27336 h 684284"/>
            </a:gdLst>
            <a:ahLst/>
            <a:cxnLst>
              <a:cxn ang="0">
                <a:pos x="connsiteX0" y="connsiteY0"/>
              </a:cxn>
              <a:cxn ang="0">
                <a:pos x="connsiteX1" y="connsiteY1"/>
              </a:cxn>
              <a:cxn ang="0">
                <a:pos x="connsiteX2" y="connsiteY2"/>
              </a:cxn>
              <a:cxn ang="0">
                <a:pos x="connsiteX3" y="connsiteY3"/>
              </a:cxn>
            </a:cxnLst>
            <a:rect l="l" t="t" r="r" b="b"/>
            <a:pathLst>
              <a:path w="484623" h="684284">
                <a:moveTo>
                  <a:pt x="8878" y="684284"/>
                </a:moveTo>
                <a:cubicBezTo>
                  <a:pt x="153140" y="552598"/>
                  <a:pt x="297402" y="420913"/>
                  <a:pt x="372862" y="311422"/>
                </a:cubicBezTo>
                <a:cubicBezTo>
                  <a:pt x="448322" y="201931"/>
                  <a:pt x="523783" y="74684"/>
                  <a:pt x="461639" y="27336"/>
                </a:cubicBezTo>
                <a:cubicBezTo>
                  <a:pt x="399495" y="-20012"/>
                  <a:pt x="199747" y="3662"/>
                  <a:pt x="0" y="2733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09600" y="1470061"/>
            <a:ext cx="792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list entries</a:t>
            </a:r>
            <a:endParaRPr lang="en-US" dirty="0"/>
          </a:p>
        </p:txBody>
      </p:sp>
      <p:sp>
        <p:nvSpPr>
          <p:cNvPr id="16" name="Rectangle 15"/>
          <p:cNvSpPr/>
          <p:nvPr/>
        </p:nvSpPr>
        <p:spPr>
          <a:xfrm>
            <a:off x="1600200" y="1470061"/>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60124" y="1255383"/>
            <a:ext cx="2006354" cy="201361"/>
          </a:xfrm>
          <a:custGeom>
            <a:avLst/>
            <a:gdLst>
              <a:gd name="connsiteX0" fmla="*/ 0 w 2006354"/>
              <a:gd name="connsiteY0" fmla="*/ 201361 h 201361"/>
              <a:gd name="connsiteX1" fmla="*/ 550416 w 2006354"/>
              <a:gd name="connsiteY1" fmla="*/ 14930 h 201361"/>
              <a:gd name="connsiteX2" fmla="*/ 1722268 w 2006354"/>
              <a:gd name="connsiteY2" fmla="*/ 32686 h 201361"/>
              <a:gd name="connsiteX3" fmla="*/ 2006354 w 2006354"/>
              <a:gd name="connsiteY3" fmla="*/ 201361 h 201361"/>
            </a:gdLst>
            <a:ahLst/>
            <a:cxnLst>
              <a:cxn ang="0">
                <a:pos x="connsiteX0" y="connsiteY0"/>
              </a:cxn>
              <a:cxn ang="0">
                <a:pos x="connsiteX1" y="connsiteY1"/>
              </a:cxn>
              <a:cxn ang="0">
                <a:pos x="connsiteX2" y="connsiteY2"/>
              </a:cxn>
              <a:cxn ang="0">
                <a:pos x="connsiteX3" y="connsiteY3"/>
              </a:cxn>
            </a:cxnLst>
            <a:rect l="l" t="t" r="r" b="b"/>
            <a:pathLst>
              <a:path w="2006354" h="201361">
                <a:moveTo>
                  <a:pt x="0" y="201361"/>
                </a:moveTo>
                <a:cubicBezTo>
                  <a:pt x="131685" y="122201"/>
                  <a:pt x="263371" y="43042"/>
                  <a:pt x="550416" y="14930"/>
                </a:cubicBezTo>
                <a:cubicBezTo>
                  <a:pt x="837461" y="-13182"/>
                  <a:pt x="1479612" y="1614"/>
                  <a:pt x="1722268" y="32686"/>
                </a:cubicBezTo>
                <a:cubicBezTo>
                  <a:pt x="1964924" y="63758"/>
                  <a:pt x="1985639" y="132559"/>
                  <a:pt x="2006354" y="201361"/>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3590278" y="1470061"/>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3478262" y="1091396"/>
                <a:ext cx="513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𝑑</m:t>
                          </m:r>
                        </m:sub>
                      </m:sSub>
                    </m:oMath>
                  </m:oMathPara>
                </a14:m>
                <a:endParaRPr lang="en-US" b="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3478262" y="1091396"/>
                <a:ext cx="513730" cy="369332"/>
              </a:xfrm>
              <a:prstGeom prst="rect">
                <a:avLst/>
              </a:prstGeom>
              <a:blipFill rotWithShape="1">
                <a:blip r:embed="rId2"/>
                <a:stretch>
                  <a:fillRect/>
                </a:stretch>
              </a:blipFill>
            </p:spPr>
            <p:txBody>
              <a:bodyPr/>
              <a:lstStyle/>
              <a:p>
                <a:r>
                  <a:rPr lang="en-US">
                    <a:noFill/>
                  </a:rPr>
                  <a:t> </a:t>
                </a:r>
              </a:p>
            </p:txBody>
          </p:sp>
        </mc:Fallback>
      </mc:AlternateContent>
      <p:sp>
        <p:nvSpPr>
          <p:cNvPr id="20" name="Freeform 19"/>
          <p:cNvSpPr/>
          <p:nvPr/>
        </p:nvSpPr>
        <p:spPr>
          <a:xfrm>
            <a:off x="1676400" y="1752600"/>
            <a:ext cx="3117542" cy="1718569"/>
          </a:xfrm>
          <a:custGeom>
            <a:avLst/>
            <a:gdLst>
              <a:gd name="connsiteX0" fmla="*/ 0 w 3116062"/>
              <a:gd name="connsiteY0" fmla="*/ 0 h 1411550"/>
              <a:gd name="connsiteX1" fmla="*/ 3116062 w 3116062"/>
              <a:gd name="connsiteY1" fmla="*/ 1411550 h 1411550"/>
            </a:gdLst>
            <a:ahLst/>
            <a:cxnLst>
              <a:cxn ang="0">
                <a:pos x="connsiteX0" y="connsiteY0"/>
              </a:cxn>
              <a:cxn ang="0">
                <a:pos x="connsiteX1" y="connsiteY1"/>
              </a:cxn>
            </a:cxnLst>
            <a:rect l="l" t="t" r="r" b="b"/>
            <a:pathLst>
              <a:path w="3116062" h="1411550">
                <a:moveTo>
                  <a:pt x="0" y="0"/>
                </a:moveTo>
                <a:lnTo>
                  <a:pt x="3116062" y="1411550"/>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endCxn id="8" idx="1"/>
          </p:cNvCxnSpPr>
          <p:nvPr/>
        </p:nvCxnSpPr>
        <p:spPr>
          <a:xfrm>
            <a:off x="1676400" y="1752600"/>
            <a:ext cx="3124200" cy="230085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9" idx="1"/>
          </p:cNvCxnSpPr>
          <p:nvPr/>
        </p:nvCxnSpPr>
        <p:spPr>
          <a:xfrm>
            <a:off x="1676400" y="1752600"/>
            <a:ext cx="3124200" cy="405345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4422133" y="3259190"/>
                <a:ext cx="3888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b="0" dirty="0" smtClean="0"/>
              </a:p>
            </p:txBody>
          </p:sp>
        </mc:Choice>
        <mc:Fallback xmlns="">
          <p:sp>
            <p:nvSpPr>
              <p:cNvPr id="27" name="TextBox 26"/>
              <p:cNvSpPr txBox="1">
                <a:spLocks noRot="1" noChangeAspect="1" noMove="1" noResize="1" noEditPoints="1" noAdjustHandles="1" noChangeArrowheads="1" noChangeShapeType="1" noTextEdit="1"/>
              </p:cNvSpPr>
              <p:nvPr/>
            </p:nvSpPr>
            <p:spPr>
              <a:xfrm>
                <a:off x="4422133" y="3259190"/>
                <a:ext cx="3888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22061" y="3977256"/>
                <a:ext cx="3894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oMath>
                  </m:oMathPara>
                </a14:m>
                <a:endParaRPr lang="en-US" b="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4522061" y="3977256"/>
                <a:ext cx="389466" cy="369332"/>
              </a:xfrm>
              <a:prstGeom prst="rect">
                <a:avLst/>
              </a:prstGeom>
              <a:blipFill rotWithShape="1">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52093" y="5621390"/>
                <a:ext cx="395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𝑛</m:t>
                      </m:r>
                    </m:oMath>
                  </m:oMathPara>
                </a14:m>
                <a:endParaRPr lang="en-US" b="0" dirty="0" smtClean="0"/>
              </a:p>
            </p:txBody>
          </p:sp>
        </mc:Choice>
        <mc:Fallback xmlns="">
          <p:sp>
            <p:nvSpPr>
              <p:cNvPr id="29" name="TextBox 28"/>
              <p:cNvSpPr txBox="1">
                <a:spLocks noRot="1" noChangeAspect="1" noMove="1" noResize="1" noEditPoints="1" noAdjustHandles="1" noChangeArrowheads="1" noChangeShapeType="1" noTextEdit="1"/>
              </p:cNvSpPr>
              <p:nvPr/>
            </p:nvSpPr>
            <p:spPr>
              <a:xfrm>
                <a:off x="4452093" y="5621390"/>
                <a:ext cx="395428"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5003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Doc-Based Index</a:t>
            </a:r>
            <a:endParaRPr lang="en-US" dirty="0"/>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0440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02258" y="3306374"/>
            <a:ext cx="1908699" cy="750041"/>
          </a:xfrm>
          <a:custGeom>
            <a:avLst/>
            <a:gdLst>
              <a:gd name="connsiteX0" fmla="*/ 0 w 1908699"/>
              <a:gd name="connsiteY0" fmla="*/ 13195 h 750041"/>
              <a:gd name="connsiteX1" fmla="*/ 506027 w 1908699"/>
              <a:gd name="connsiteY1" fmla="*/ 75338 h 750041"/>
              <a:gd name="connsiteX2" fmla="*/ 1065321 w 1908699"/>
              <a:gd name="connsiteY2" fmla="*/ 590243 h 750041"/>
              <a:gd name="connsiteX3" fmla="*/ 1908699 w 1908699"/>
              <a:gd name="connsiteY3" fmla="*/ 750041 h 750041"/>
            </a:gdLst>
            <a:ahLst/>
            <a:cxnLst>
              <a:cxn ang="0">
                <a:pos x="connsiteX0" y="connsiteY0"/>
              </a:cxn>
              <a:cxn ang="0">
                <a:pos x="connsiteX1" y="connsiteY1"/>
              </a:cxn>
              <a:cxn ang="0">
                <a:pos x="connsiteX2" y="connsiteY2"/>
              </a:cxn>
              <a:cxn ang="0">
                <a:pos x="connsiteX3" y="connsiteY3"/>
              </a:cxn>
            </a:cxnLst>
            <a:rect l="l" t="t" r="r" b="b"/>
            <a:pathLst>
              <a:path w="1908699" h="750041">
                <a:moveTo>
                  <a:pt x="0" y="13195"/>
                </a:moveTo>
                <a:cubicBezTo>
                  <a:pt x="164237" y="-3821"/>
                  <a:pt x="328474" y="-20837"/>
                  <a:pt x="506027" y="75338"/>
                </a:cubicBezTo>
                <a:cubicBezTo>
                  <a:pt x="683581" y="171513"/>
                  <a:pt x="831542" y="477793"/>
                  <a:pt x="1065321" y="590243"/>
                </a:cubicBezTo>
                <a:cubicBezTo>
                  <a:pt x="1299100" y="702693"/>
                  <a:pt x="1800687" y="693816"/>
                  <a:pt x="1908699" y="75004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40262" y="5076644"/>
            <a:ext cx="484623" cy="684284"/>
          </a:xfrm>
          <a:custGeom>
            <a:avLst/>
            <a:gdLst>
              <a:gd name="connsiteX0" fmla="*/ 8878 w 484623"/>
              <a:gd name="connsiteY0" fmla="*/ 684284 h 684284"/>
              <a:gd name="connsiteX1" fmla="*/ 372862 w 484623"/>
              <a:gd name="connsiteY1" fmla="*/ 311422 h 684284"/>
              <a:gd name="connsiteX2" fmla="*/ 461639 w 484623"/>
              <a:gd name="connsiteY2" fmla="*/ 27336 h 684284"/>
              <a:gd name="connsiteX3" fmla="*/ 0 w 484623"/>
              <a:gd name="connsiteY3" fmla="*/ 27336 h 684284"/>
            </a:gdLst>
            <a:ahLst/>
            <a:cxnLst>
              <a:cxn ang="0">
                <a:pos x="connsiteX0" y="connsiteY0"/>
              </a:cxn>
              <a:cxn ang="0">
                <a:pos x="connsiteX1" y="connsiteY1"/>
              </a:cxn>
              <a:cxn ang="0">
                <a:pos x="connsiteX2" y="connsiteY2"/>
              </a:cxn>
              <a:cxn ang="0">
                <a:pos x="connsiteX3" y="connsiteY3"/>
              </a:cxn>
            </a:cxnLst>
            <a:rect l="l" t="t" r="r" b="b"/>
            <a:pathLst>
              <a:path w="484623" h="684284">
                <a:moveTo>
                  <a:pt x="8878" y="684284"/>
                </a:moveTo>
                <a:cubicBezTo>
                  <a:pt x="153140" y="552598"/>
                  <a:pt x="297402" y="420913"/>
                  <a:pt x="372862" y="311422"/>
                </a:cubicBezTo>
                <a:cubicBezTo>
                  <a:pt x="448322" y="201931"/>
                  <a:pt x="523783" y="74684"/>
                  <a:pt x="461639" y="27336"/>
                </a:cubicBezTo>
                <a:cubicBezTo>
                  <a:pt x="399495" y="-20012"/>
                  <a:pt x="199747" y="3662"/>
                  <a:pt x="0" y="2733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1669742" y="3295966"/>
            <a:ext cx="1225858"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09600" y="1470061"/>
            <a:ext cx="7924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list entries</a:t>
            </a:r>
            <a:endParaRPr lang="en-US" dirty="0"/>
          </a:p>
        </p:txBody>
      </p:sp>
      <p:sp>
        <p:nvSpPr>
          <p:cNvPr id="16" name="Rectangle 15"/>
          <p:cNvSpPr/>
          <p:nvPr/>
        </p:nvSpPr>
        <p:spPr>
          <a:xfrm>
            <a:off x="1600200" y="1470061"/>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60124" y="1255383"/>
            <a:ext cx="2006354" cy="201361"/>
          </a:xfrm>
          <a:custGeom>
            <a:avLst/>
            <a:gdLst>
              <a:gd name="connsiteX0" fmla="*/ 0 w 2006354"/>
              <a:gd name="connsiteY0" fmla="*/ 201361 h 201361"/>
              <a:gd name="connsiteX1" fmla="*/ 550416 w 2006354"/>
              <a:gd name="connsiteY1" fmla="*/ 14930 h 201361"/>
              <a:gd name="connsiteX2" fmla="*/ 1722268 w 2006354"/>
              <a:gd name="connsiteY2" fmla="*/ 32686 h 201361"/>
              <a:gd name="connsiteX3" fmla="*/ 2006354 w 2006354"/>
              <a:gd name="connsiteY3" fmla="*/ 201361 h 201361"/>
            </a:gdLst>
            <a:ahLst/>
            <a:cxnLst>
              <a:cxn ang="0">
                <a:pos x="connsiteX0" y="connsiteY0"/>
              </a:cxn>
              <a:cxn ang="0">
                <a:pos x="connsiteX1" y="connsiteY1"/>
              </a:cxn>
              <a:cxn ang="0">
                <a:pos x="connsiteX2" y="connsiteY2"/>
              </a:cxn>
              <a:cxn ang="0">
                <a:pos x="connsiteX3" y="connsiteY3"/>
              </a:cxn>
            </a:cxnLst>
            <a:rect l="l" t="t" r="r" b="b"/>
            <a:pathLst>
              <a:path w="2006354" h="201361">
                <a:moveTo>
                  <a:pt x="0" y="201361"/>
                </a:moveTo>
                <a:cubicBezTo>
                  <a:pt x="131685" y="122201"/>
                  <a:pt x="263371" y="43042"/>
                  <a:pt x="550416" y="14930"/>
                </a:cubicBezTo>
                <a:cubicBezTo>
                  <a:pt x="837461" y="-13182"/>
                  <a:pt x="1479612" y="1614"/>
                  <a:pt x="1722268" y="32686"/>
                </a:cubicBezTo>
                <a:cubicBezTo>
                  <a:pt x="1964924" y="63758"/>
                  <a:pt x="1985639" y="132559"/>
                  <a:pt x="2006354" y="201361"/>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3590278" y="1470061"/>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3478262" y="1091396"/>
                <a:ext cx="513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𝑑</m:t>
                          </m:r>
                        </m:sub>
                      </m:sSub>
                    </m:oMath>
                  </m:oMathPara>
                </a14:m>
                <a:endParaRPr lang="en-US" b="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3478262" y="1091396"/>
                <a:ext cx="513730" cy="369332"/>
              </a:xfrm>
              <a:prstGeom prst="rect">
                <a:avLst/>
              </a:prstGeom>
              <a:blipFill rotWithShape="1">
                <a:blip r:embed="rId2"/>
                <a:stretch>
                  <a:fillRect/>
                </a:stretch>
              </a:blipFill>
            </p:spPr>
            <p:txBody>
              <a:bodyPr/>
              <a:lstStyle/>
              <a:p>
                <a:r>
                  <a:rPr lang="en-US">
                    <a:noFill/>
                  </a:rPr>
                  <a:t> </a:t>
                </a:r>
              </a:p>
            </p:txBody>
          </p:sp>
        </mc:Fallback>
      </mc:AlternateContent>
      <p:sp>
        <p:nvSpPr>
          <p:cNvPr id="20" name="Freeform 19"/>
          <p:cNvSpPr/>
          <p:nvPr/>
        </p:nvSpPr>
        <p:spPr>
          <a:xfrm>
            <a:off x="1676400" y="1752600"/>
            <a:ext cx="3117542" cy="1718569"/>
          </a:xfrm>
          <a:custGeom>
            <a:avLst/>
            <a:gdLst>
              <a:gd name="connsiteX0" fmla="*/ 0 w 3116062"/>
              <a:gd name="connsiteY0" fmla="*/ 0 h 1411550"/>
              <a:gd name="connsiteX1" fmla="*/ 3116062 w 3116062"/>
              <a:gd name="connsiteY1" fmla="*/ 1411550 h 1411550"/>
            </a:gdLst>
            <a:ahLst/>
            <a:cxnLst>
              <a:cxn ang="0">
                <a:pos x="connsiteX0" y="connsiteY0"/>
              </a:cxn>
              <a:cxn ang="0">
                <a:pos x="connsiteX1" y="connsiteY1"/>
              </a:cxn>
            </a:cxnLst>
            <a:rect l="l" t="t" r="r" b="b"/>
            <a:pathLst>
              <a:path w="3116062" h="1411550">
                <a:moveTo>
                  <a:pt x="0" y="0"/>
                </a:moveTo>
                <a:lnTo>
                  <a:pt x="3116062" y="1411550"/>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endCxn id="8" idx="1"/>
          </p:cNvCxnSpPr>
          <p:nvPr/>
        </p:nvCxnSpPr>
        <p:spPr>
          <a:xfrm>
            <a:off x="1676400" y="1752600"/>
            <a:ext cx="3124200" cy="230085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9" idx="1"/>
          </p:cNvCxnSpPr>
          <p:nvPr/>
        </p:nvCxnSpPr>
        <p:spPr>
          <a:xfrm>
            <a:off x="1676400" y="1752600"/>
            <a:ext cx="3124200" cy="405345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4422133" y="3259190"/>
                <a:ext cx="3888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b="0" dirty="0" smtClean="0"/>
              </a:p>
            </p:txBody>
          </p:sp>
        </mc:Choice>
        <mc:Fallback xmlns="">
          <p:sp>
            <p:nvSpPr>
              <p:cNvPr id="27" name="TextBox 26"/>
              <p:cNvSpPr txBox="1">
                <a:spLocks noRot="1" noChangeAspect="1" noMove="1" noResize="1" noEditPoints="1" noAdjustHandles="1" noChangeArrowheads="1" noChangeShapeType="1" noTextEdit="1"/>
              </p:cNvSpPr>
              <p:nvPr/>
            </p:nvSpPr>
            <p:spPr>
              <a:xfrm>
                <a:off x="4422133" y="3259190"/>
                <a:ext cx="3888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22061" y="3977256"/>
                <a:ext cx="3894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𝑝</m:t>
                      </m:r>
                    </m:oMath>
                  </m:oMathPara>
                </a14:m>
                <a:endParaRPr lang="en-US" b="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4522061" y="3977256"/>
                <a:ext cx="389466" cy="369332"/>
              </a:xfrm>
              <a:prstGeom prst="rect">
                <a:avLst/>
              </a:prstGeom>
              <a:blipFill rotWithShape="1">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52093" y="5621390"/>
                <a:ext cx="395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𝑛</m:t>
                      </m:r>
                    </m:oMath>
                  </m:oMathPara>
                </a14:m>
                <a:endParaRPr lang="en-US" b="0" dirty="0" smtClean="0"/>
              </a:p>
            </p:txBody>
          </p:sp>
        </mc:Choice>
        <mc:Fallback xmlns="">
          <p:sp>
            <p:nvSpPr>
              <p:cNvPr id="29" name="TextBox 28"/>
              <p:cNvSpPr txBox="1">
                <a:spLocks noRot="1" noChangeAspect="1" noMove="1" noResize="1" noEditPoints="1" noAdjustHandles="1" noChangeArrowheads="1" noChangeShapeType="1" noTextEdit="1"/>
              </p:cNvSpPr>
              <p:nvPr/>
            </p:nvSpPr>
            <p:spPr>
              <a:xfrm>
                <a:off x="4452093" y="5621390"/>
                <a:ext cx="395428" cy="369332"/>
              </a:xfrm>
              <a:prstGeom prst="rect">
                <a:avLst/>
              </a:prstGeom>
              <a:blipFill rotWithShape="1">
                <a:blip r:embed="rId5"/>
                <a:stretch>
                  <a:fillRect/>
                </a:stretch>
              </a:blipFill>
            </p:spPr>
            <p:txBody>
              <a:bodyPr/>
              <a:lstStyle/>
              <a:p>
                <a:r>
                  <a:rPr lang="en-US">
                    <a:noFill/>
                  </a:rPr>
                  <a:t> </a:t>
                </a:r>
              </a:p>
            </p:txBody>
          </p:sp>
        </mc:Fallback>
      </mc:AlternateContent>
      <p:sp>
        <p:nvSpPr>
          <p:cNvPr id="30" name="Rectangle 29"/>
          <p:cNvSpPr/>
          <p:nvPr/>
        </p:nvSpPr>
        <p:spPr>
          <a:xfrm>
            <a:off x="7392753" y="1469320"/>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72940" y="1469320"/>
            <a:ext cx="152400" cy="990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669002" y="2459115"/>
            <a:ext cx="4589755" cy="310761"/>
          </a:xfrm>
          <a:custGeom>
            <a:avLst/>
            <a:gdLst>
              <a:gd name="connsiteX0" fmla="*/ 0 w 4589755"/>
              <a:gd name="connsiteY0" fmla="*/ 0 h 310761"/>
              <a:gd name="connsiteX1" fmla="*/ 2530136 w 4589755"/>
              <a:gd name="connsiteY1" fmla="*/ 310718 h 310761"/>
              <a:gd name="connsiteX2" fmla="*/ 4589755 w 4589755"/>
              <a:gd name="connsiteY2" fmla="*/ 17755 h 310761"/>
            </a:gdLst>
            <a:ahLst/>
            <a:cxnLst>
              <a:cxn ang="0">
                <a:pos x="connsiteX0" y="connsiteY0"/>
              </a:cxn>
              <a:cxn ang="0">
                <a:pos x="connsiteX1" y="connsiteY1"/>
              </a:cxn>
              <a:cxn ang="0">
                <a:pos x="connsiteX2" y="connsiteY2"/>
              </a:cxn>
            </a:cxnLst>
            <a:rect l="l" t="t" r="r" b="b"/>
            <a:pathLst>
              <a:path w="4589755" h="310761">
                <a:moveTo>
                  <a:pt x="0" y="0"/>
                </a:moveTo>
                <a:cubicBezTo>
                  <a:pt x="882588" y="153879"/>
                  <a:pt x="1765177" y="307759"/>
                  <a:pt x="2530136" y="310718"/>
                </a:cubicBezTo>
                <a:cubicBezTo>
                  <a:pt x="3295095" y="313677"/>
                  <a:pt x="3942425" y="165716"/>
                  <a:pt x="4589755" y="17755"/>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677880" y="2459115"/>
            <a:ext cx="5797118" cy="497155"/>
          </a:xfrm>
          <a:custGeom>
            <a:avLst/>
            <a:gdLst>
              <a:gd name="connsiteX0" fmla="*/ 0 w 5797118"/>
              <a:gd name="connsiteY0" fmla="*/ 0 h 497155"/>
              <a:gd name="connsiteX1" fmla="*/ 2388093 w 5797118"/>
              <a:gd name="connsiteY1" fmla="*/ 497149 h 497155"/>
              <a:gd name="connsiteX2" fmla="*/ 5797118 w 5797118"/>
              <a:gd name="connsiteY2" fmla="*/ 8877 h 497155"/>
            </a:gdLst>
            <a:ahLst/>
            <a:cxnLst>
              <a:cxn ang="0">
                <a:pos x="connsiteX0" y="connsiteY0"/>
              </a:cxn>
              <a:cxn ang="0">
                <a:pos x="connsiteX1" y="connsiteY1"/>
              </a:cxn>
              <a:cxn ang="0">
                <a:pos x="connsiteX2" y="connsiteY2"/>
              </a:cxn>
            </a:cxnLst>
            <a:rect l="l" t="t" r="r" b="b"/>
            <a:pathLst>
              <a:path w="5797118" h="497155">
                <a:moveTo>
                  <a:pt x="0" y="0"/>
                </a:moveTo>
                <a:cubicBezTo>
                  <a:pt x="710953" y="247835"/>
                  <a:pt x="1421907" y="495670"/>
                  <a:pt x="2388093" y="497149"/>
                </a:cubicBezTo>
                <a:cubicBezTo>
                  <a:pt x="3354279" y="498629"/>
                  <a:pt x="4575698" y="253753"/>
                  <a:pt x="5797118" y="8877"/>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p:cNvSpPr txBox="1"/>
              <p:nvPr/>
            </p:nvSpPr>
            <p:spPr>
              <a:xfrm>
                <a:off x="6006812" y="1068930"/>
                <a:ext cx="6452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sSub>
                        <m:sSubPr>
                          <m:ctrlPr>
                            <a:rPr lang="en-US" b="0" i="1" smtClean="0">
                              <a:latin typeface="Cambria Math"/>
                            </a:rPr>
                          </m:ctrlPr>
                        </m:sSubPr>
                        <m:e>
                          <m:r>
                            <a:rPr lang="en-US" b="0" i="1" smtClean="0">
                              <a:latin typeface="Cambria Math"/>
                            </a:rPr>
                            <m:t>𝑛</m:t>
                          </m:r>
                        </m:e>
                        <m:sub>
                          <m:r>
                            <a:rPr lang="en-US" b="0" i="1" smtClean="0">
                              <a:latin typeface="Cambria Math"/>
                            </a:rPr>
                            <m:t>𝑥</m:t>
                          </m:r>
                        </m:sub>
                      </m:sSub>
                    </m:oMath>
                  </m:oMathPara>
                </a14:m>
                <a:endParaRPr lang="en-US" b="0" dirty="0" smtClean="0"/>
              </a:p>
            </p:txBody>
          </p:sp>
        </mc:Choice>
        <mc:Fallback xmlns="">
          <p:sp>
            <p:nvSpPr>
              <p:cNvPr id="35" name="TextBox 34"/>
              <p:cNvSpPr txBox="1">
                <a:spLocks noRot="1" noChangeAspect="1" noMove="1" noResize="1" noEditPoints="1" noAdjustHandles="1" noChangeArrowheads="1" noChangeShapeType="1" noTextEdit="1"/>
              </p:cNvSpPr>
              <p:nvPr/>
            </p:nvSpPr>
            <p:spPr>
              <a:xfrm>
                <a:off x="6006812" y="1068930"/>
                <a:ext cx="645241"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146332" y="1068930"/>
                <a:ext cx="6313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sSub>
                        <m:sSubPr>
                          <m:ctrlPr>
                            <a:rPr lang="en-US" b="0" i="1" smtClean="0">
                              <a:latin typeface="Cambria Math"/>
                            </a:rPr>
                          </m:ctrlPr>
                        </m:sSubPr>
                        <m:e>
                          <m:r>
                            <a:rPr lang="en-US" b="0" i="1" smtClean="0">
                              <a:latin typeface="Cambria Math"/>
                            </a:rPr>
                            <m:t>𝑝</m:t>
                          </m:r>
                        </m:e>
                        <m:sub>
                          <m:r>
                            <a:rPr lang="en-US" b="0" i="1" smtClean="0">
                              <a:latin typeface="Cambria Math"/>
                            </a:rPr>
                            <m:t>𝑥</m:t>
                          </m:r>
                        </m:sub>
                      </m:sSub>
                    </m:oMath>
                  </m:oMathPara>
                </a14:m>
                <a:endParaRPr lang="en-US" b="0" dirty="0" smtClean="0"/>
              </a:p>
            </p:txBody>
          </p:sp>
        </mc:Choice>
        <mc:Fallback xmlns="">
          <p:sp>
            <p:nvSpPr>
              <p:cNvPr id="36" name="TextBox 35"/>
              <p:cNvSpPr txBox="1">
                <a:spLocks noRot="1" noChangeAspect="1" noMove="1" noResize="1" noEditPoints="1" noAdjustHandles="1" noChangeArrowheads="1" noChangeShapeType="1" noTextEdit="1"/>
              </p:cNvSpPr>
              <p:nvPr/>
            </p:nvSpPr>
            <p:spPr>
              <a:xfrm>
                <a:off x="7146332" y="1068930"/>
                <a:ext cx="631390" cy="369332"/>
              </a:xfrm>
              <a:prstGeom prst="rect">
                <a:avLst/>
              </a:prstGeom>
              <a:blipFill rotWithShape="1">
                <a:blip r:embed="rId7"/>
                <a:stretch>
                  <a:fillRect b="-1639"/>
                </a:stretch>
              </a:blipFill>
            </p:spPr>
            <p:txBody>
              <a:bodyPr/>
              <a:lstStyle/>
              <a:p>
                <a:r>
                  <a:rPr lang="en-US">
                    <a:noFill/>
                  </a:rPr>
                  <a:t> </a:t>
                </a:r>
              </a:p>
            </p:txBody>
          </p:sp>
        </mc:Fallback>
      </mc:AlternateContent>
    </p:spTree>
    <p:extLst>
      <p:ext uri="{BB962C8B-B14F-4D97-AF65-F5344CB8AC3E}">
        <p14:creationId xmlns:p14="http://schemas.microsoft.com/office/powerpoint/2010/main" val="1202584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14272"/>
          </a:xfrm>
        </p:spPr>
        <p:txBody>
          <a:bodyPr/>
          <a:lstStyle/>
          <a:p>
            <a:r>
              <a:rPr lang="en-US" dirty="0" smtClean="0"/>
              <a:t>Add and delete must track unused space</a:t>
            </a:r>
          </a:p>
          <a:p>
            <a:pPr lvl="1"/>
            <a:r>
              <a:rPr lang="en-US" dirty="0" smtClean="0"/>
              <a:t>revealing unused would reveal word * doc</a:t>
            </a:r>
          </a:p>
          <a:p>
            <a:pPr lvl="1"/>
            <a:r>
              <a:rPr lang="en-US" dirty="0" smtClean="0"/>
              <a:t>user must keep track of </a:t>
            </a:r>
            <a:r>
              <a:rPr lang="en-US" dirty="0" err="1" smtClean="0"/>
              <a:t>freelist</a:t>
            </a:r>
            <a:r>
              <a:rPr lang="en-US" dirty="0" smtClean="0"/>
              <a:t> count</a:t>
            </a:r>
            <a:endParaRPr lang="en-US" dirty="0"/>
          </a:p>
        </p:txBody>
      </p:sp>
      <p:sp>
        <p:nvSpPr>
          <p:cNvPr id="3" name="Title 2"/>
          <p:cNvSpPr>
            <a:spLocks noGrp="1"/>
          </p:cNvSpPr>
          <p:nvPr>
            <p:ph type="title"/>
          </p:nvPr>
        </p:nvSpPr>
        <p:spPr/>
        <p:txBody>
          <a:bodyPr/>
          <a:lstStyle/>
          <a:p>
            <a:r>
              <a:rPr lang="en-US" dirty="0" smtClean="0"/>
              <a:t>Free List</a:t>
            </a:r>
            <a:endParaRPr lang="en-US" dirty="0"/>
          </a:p>
        </p:txBody>
      </p:sp>
      <p:sp>
        <p:nvSpPr>
          <p:cNvPr id="4" name="Rounded Rectangle 3"/>
          <p:cNvSpPr/>
          <p:nvPr/>
        </p:nvSpPr>
        <p:spPr>
          <a:xfrm>
            <a:off x="3701273" y="292589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5" name="Rounded Rectangle 4"/>
          <p:cNvSpPr/>
          <p:nvPr/>
        </p:nvSpPr>
        <p:spPr>
          <a:xfrm>
            <a:off x="5606273" y="2925335"/>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6" name="Rounded Rectangle 5"/>
          <p:cNvSpPr/>
          <p:nvPr/>
        </p:nvSpPr>
        <p:spPr>
          <a:xfrm>
            <a:off x="1262873" y="3534935"/>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Tree>
    <p:extLst>
      <p:ext uri="{BB962C8B-B14F-4D97-AF65-F5344CB8AC3E}">
        <p14:creationId xmlns:p14="http://schemas.microsoft.com/office/powerpoint/2010/main" val="642267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14272"/>
          </a:xfrm>
        </p:spPr>
        <p:txBody>
          <a:bodyPr/>
          <a:lstStyle/>
          <a:p>
            <a:r>
              <a:rPr lang="en-US" dirty="0" smtClean="0"/>
              <a:t>Add and delete must track unused space</a:t>
            </a:r>
          </a:p>
          <a:p>
            <a:pPr lvl="1"/>
            <a:r>
              <a:rPr lang="en-US" dirty="0" smtClean="0"/>
              <a:t>revealing unused would reveal word * doc</a:t>
            </a:r>
          </a:p>
          <a:p>
            <a:pPr lvl="1"/>
            <a:r>
              <a:rPr lang="en-US" dirty="0" smtClean="0"/>
              <a:t>user must keep track of </a:t>
            </a:r>
            <a:r>
              <a:rPr lang="en-US" dirty="0" err="1" smtClean="0"/>
              <a:t>freelist</a:t>
            </a:r>
            <a:r>
              <a:rPr lang="en-US" dirty="0" smtClean="0"/>
              <a:t> count</a:t>
            </a:r>
            <a:endParaRPr lang="en-US" dirty="0"/>
          </a:p>
        </p:txBody>
      </p:sp>
      <p:sp>
        <p:nvSpPr>
          <p:cNvPr id="3" name="Title 2"/>
          <p:cNvSpPr>
            <a:spLocks noGrp="1"/>
          </p:cNvSpPr>
          <p:nvPr>
            <p:ph type="title"/>
          </p:nvPr>
        </p:nvSpPr>
        <p:spPr/>
        <p:txBody>
          <a:bodyPr/>
          <a:lstStyle/>
          <a:p>
            <a:r>
              <a:rPr lang="en-US" dirty="0" smtClean="0"/>
              <a:t>Free List</a:t>
            </a:r>
            <a:endParaRPr lang="en-US" dirty="0"/>
          </a:p>
        </p:txBody>
      </p:sp>
      <p:sp>
        <p:nvSpPr>
          <p:cNvPr id="4" name="Rounded Rectangle 3"/>
          <p:cNvSpPr/>
          <p:nvPr/>
        </p:nvSpPr>
        <p:spPr>
          <a:xfrm>
            <a:off x="3701273" y="292589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5" name="Rounded Rectangle 4"/>
          <p:cNvSpPr/>
          <p:nvPr/>
        </p:nvSpPr>
        <p:spPr>
          <a:xfrm>
            <a:off x="5606273" y="2925335"/>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6" name="Rounded Rectangle 5"/>
          <p:cNvSpPr/>
          <p:nvPr/>
        </p:nvSpPr>
        <p:spPr>
          <a:xfrm>
            <a:off x="1262873" y="3534935"/>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14" name="Rectangle 13"/>
          <p:cNvSpPr/>
          <p:nvPr/>
        </p:nvSpPr>
        <p:spPr>
          <a:xfrm>
            <a:off x="3701273" y="343257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46175" y="5068201"/>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46175" y="5068201"/>
                <a:ext cx="1547796" cy="394532"/>
              </a:xfrm>
              <a:prstGeom prst="rect">
                <a:avLst/>
              </a:prstGeom>
              <a:blipFill rotWithShape="1">
                <a:blip r:embed="rId2"/>
                <a:stretch>
                  <a:fillRect b="-6154"/>
                </a:stretch>
              </a:blipFill>
            </p:spPr>
            <p:txBody>
              <a:bodyPr/>
              <a:lstStyle/>
              <a:p>
                <a:r>
                  <a:rPr lang="en-US">
                    <a:noFill/>
                  </a:rPr>
                  <a:t> </a:t>
                </a:r>
              </a:p>
            </p:txBody>
          </p:sp>
        </mc:Fallback>
      </mc:AlternateContent>
      <p:sp>
        <p:nvSpPr>
          <p:cNvPr id="18" name="Freeform 17"/>
          <p:cNvSpPr/>
          <p:nvPr/>
        </p:nvSpPr>
        <p:spPr>
          <a:xfrm>
            <a:off x="1571004" y="3507562"/>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78195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14272"/>
          </a:xfrm>
        </p:spPr>
        <p:txBody>
          <a:bodyPr/>
          <a:lstStyle/>
          <a:p>
            <a:r>
              <a:rPr lang="en-US" dirty="0" smtClean="0"/>
              <a:t>Add and delete must track unused space</a:t>
            </a:r>
          </a:p>
          <a:p>
            <a:pPr lvl="1"/>
            <a:r>
              <a:rPr lang="en-US" dirty="0" smtClean="0"/>
              <a:t>revealing unused would reveal word * doc</a:t>
            </a:r>
          </a:p>
          <a:p>
            <a:pPr lvl="1"/>
            <a:r>
              <a:rPr lang="en-US" dirty="0" smtClean="0"/>
              <a:t>user must keep track of </a:t>
            </a:r>
            <a:r>
              <a:rPr lang="en-US" dirty="0" err="1" smtClean="0"/>
              <a:t>freelist</a:t>
            </a:r>
            <a:r>
              <a:rPr lang="en-US" dirty="0" smtClean="0"/>
              <a:t> count</a:t>
            </a:r>
            <a:endParaRPr lang="en-US" dirty="0"/>
          </a:p>
        </p:txBody>
      </p:sp>
      <p:sp>
        <p:nvSpPr>
          <p:cNvPr id="3" name="Title 2"/>
          <p:cNvSpPr>
            <a:spLocks noGrp="1"/>
          </p:cNvSpPr>
          <p:nvPr>
            <p:ph type="title"/>
          </p:nvPr>
        </p:nvSpPr>
        <p:spPr/>
        <p:txBody>
          <a:bodyPr/>
          <a:lstStyle/>
          <a:p>
            <a:r>
              <a:rPr lang="en-US" dirty="0" smtClean="0"/>
              <a:t>Free List</a:t>
            </a:r>
            <a:endParaRPr lang="en-US" dirty="0"/>
          </a:p>
        </p:txBody>
      </p:sp>
      <p:sp>
        <p:nvSpPr>
          <p:cNvPr id="4" name="Rounded Rectangle 3"/>
          <p:cNvSpPr/>
          <p:nvPr/>
        </p:nvSpPr>
        <p:spPr>
          <a:xfrm>
            <a:off x="3701273" y="292589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5" name="Rounded Rectangle 4"/>
          <p:cNvSpPr/>
          <p:nvPr/>
        </p:nvSpPr>
        <p:spPr>
          <a:xfrm>
            <a:off x="5606273" y="2925335"/>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6" name="Rounded Rectangle 5"/>
          <p:cNvSpPr/>
          <p:nvPr/>
        </p:nvSpPr>
        <p:spPr>
          <a:xfrm>
            <a:off x="1262873" y="3534935"/>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14" name="Rectangle 13"/>
          <p:cNvSpPr/>
          <p:nvPr/>
        </p:nvSpPr>
        <p:spPr>
          <a:xfrm>
            <a:off x="3701273" y="343257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46175" y="5068201"/>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46175" y="5068201"/>
                <a:ext cx="1547796" cy="394532"/>
              </a:xfrm>
              <a:prstGeom prst="rect">
                <a:avLst/>
              </a:prstGeom>
              <a:blipFill rotWithShape="1">
                <a:blip r:embed="rId2"/>
                <a:stretch>
                  <a:fillRect b="-6154"/>
                </a:stretch>
              </a:blipFill>
            </p:spPr>
            <p:txBody>
              <a:bodyPr/>
              <a:lstStyle/>
              <a:p>
                <a:r>
                  <a:rPr lang="en-US">
                    <a:noFill/>
                  </a:rPr>
                  <a:t> </a:t>
                </a:r>
              </a:p>
            </p:txBody>
          </p:sp>
        </mc:Fallback>
      </mc:AlternateContent>
      <p:sp>
        <p:nvSpPr>
          <p:cNvPr id="16" name="Rectangle 15"/>
          <p:cNvSpPr/>
          <p:nvPr/>
        </p:nvSpPr>
        <p:spPr>
          <a:xfrm>
            <a:off x="3701273" y="5786105"/>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691874" y="3375005"/>
            <a:ext cx="533400" cy="2487299"/>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571004" y="3507562"/>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94556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14272"/>
          </a:xfrm>
        </p:spPr>
        <p:txBody>
          <a:bodyPr/>
          <a:lstStyle/>
          <a:p>
            <a:r>
              <a:rPr lang="en-US" dirty="0" smtClean="0"/>
              <a:t>Add and delete must track unused space</a:t>
            </a:r>
          </a:p>
          <a:p>
            <a:pPr lvl="1"/>
            <a:r>
              <a:rPr lang="en-US" dirty="0" smtClean="0"/>
              <a:t>revealing unused would reveal word * doc</a:t>
            </a:r>
          </a:p>
          <a:p>
            <a:pPr lvl="1"/>
            <a:r>
              <a:rPr lang="en-US" dirty="0" smtClean="0"/>
              <a:t>user must keep track of </a:t>
            </a:r>
            <a:r>
              <a:rPr lang="en-US" dirty="0" err="1" smtClean="0"/>
              <a:t>freelist</a:t>
            </a:r>
            <a:r>
              <a:rPr lang="en-US" dirty="0" smtClean="0"/>
              <a:t> count</a:t>
            </a:r>
            <a:endParaRPr lang="en-US" dirty="0"/>
          </a:p>
        </p:txBody>
      </p:sp>
      <p:sp>
        <p:nvSpPr>
          <p:cNvPr id="3" name="Title 2"/>
          <p:cNvSpPr>
            <a:spLocks noGrp="1"/>
          </p:cNvSpPr>
          <p:nvPr>
            <p:ph type="title"/>
          </p:nvPr>
        </p:nvSpPr>
        <p:spPr/>
        <p:txBody>
          <a:bodyPr/>
          <a:lstStyle/>
          <a:p>
            <a:r>
              <a:rPr lang="en-US" dirty="0" smtClean="0"/>
              <a:t>Free List</a:t>
            </a:r>
            <a:endParaRPr lang="en-US" dirty="0"/>
          </a:p>
        </p:txBody>
      </p:sp>
      <p:sp>
        <p:nvSpPr>
          <p:cNvPr id="4" name="Rounded Rectangle 3"/>
          <p:cNvSpPr/>
          <p:nvPr/>
        </p:nvSpPr>
        <p:spPr>
          <a:xfrm>
            <a:off x="3701273" y="292589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5" name="Rounded Rectangle 4"/>
          <p:cNvSpPr/>
          <p:nvPr/>
        </p:nvSpPr>
        <p:spPr>
          <a:xfrm>
            <a:off x="5606273" y="2925335"/>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6" name="Rounded Rectangle 5"/>
          <p:cNvSpPr/>
          <p:nvPr/>
        </p:nvSpPr>
        <p:spPr>
          <a:xfrm>
            <a:off x="1262873" y="3534935"/>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ectangle 8"/>
          <p:cNvSpPr/>
          <p:nvPr/>
        </p:nvSpPr>
        <p:spPr>
          <a:xfrm>
            <a:off x="5606273" y="382393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6273" y="557653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01273" y="343257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46175" y="5068201"/>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46175" y="5068201"/>
                <a:ext cx="1547796" cy="394532"/>
              </a:xfrm>
              <a:prstGeom prst="rect">
                <a:avLst/>
              </a:prstGeom>
              <a:blipFill rotWithShape="1">
                <a:blip r:embed="rId2"/>
                <a:stretch>
                  <a:fillRect b="-6154"/>
                </a:stretch>
              </a:blipFill>
            </p:spPr>
            <p:txBody>
              <a:bodyPr/>
              <a:lstStyle/>
              <a:p>
                <a:r>
                  <a:rPr lang="en-US">
                    <a:noFill/>
                  </a:rPr>
                  <a:t> </a:t>
                </a:r>
              </a:p>
            </p:txBody>
          </p:sp>
        </mc:Fallback>
      </mc:AlternateContent>
      <p:sp>
        <p:nvSpPr>
          <p:cNvPr id="16" name="Rectangle 15"/>
          <p:cNvSpPr/>
          <p:nvPr/>
        </p:nvSpPr>
        <p:spPr>
          <a:xfrm>
            <a:off x="3701273" y="5786105"/>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691874" y="3375005"/>
            <a:ext cx="533400" cy="2487299"/>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571004" y="3507562"/>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17" idx="0"/>
            <a:endCxn id="9" idx="1"/>
          </p:cNvCxnSpPr>
          <p:nvPr/>
        </p:nvCxnSpPr>
        <p:spPr>
          <a:xfrm>
            <a:off x="4691874" y="3520593"/>
            <a:ext cx="914399" cy="379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 idx="1"/>
          </p:cNvCxnSpPr>
          <p:nvPr/>
        </p:nvCxnSpPr>
        <p:spPr>
          <a:xfrm flipV="1">
            <a:off x="4691874" y="5652737"/>
            <a:ext cx="914399" cy="2095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234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14272"/>
          </a:xfrm>
        </p:spPr>
        <p:txBody>
          <a:bodyPr/>
          <a:lstStyle/>
          <a:p>
            <a:r>
              <a:rPr lang="en-US" dirty="0" smtClean="0"/>
              <a:t>Add and delete must track unused space</a:t>
            </a:r>
          </a:p>
          <a:p>
            <a:pPr lvl="1"/>
            <a:r>
              <a:rPr lang="en-US" dirty="0" smtClean="0"/>
              <a:t>revealing unused would reveal word * doc</a:t>
            </a:r>
          </a:p>
          <a:p>
            <a:pPr lvl="1"/>
            <a:r>
              <a:rPr lang="en-US" dirty="0" smtClean="0"/>
              <a:t>user must keep track of </a:t>
            </a:r>
            <a:r>
              <a:rPr lang="en-US" dirty="0" err="1" smtClean="0"/>
              <a:t>freelist</a:t>
            </a:r>
            <a:r>
              <a:rPr lang="en-US" dirty="0" smtClean="0"/>
              <a:t> count</a:t>
            </a:r>
            <a:endParaRPr lang="en-US" dirty="0"/>
          </a:p>
        </p:txBody>
      </p:sp>
      <p:sp>
        <p:nvSpPr>
          <p:cNvPr id="3" name="Title 2"/>
          <p:cNvSpPr>
            <a:spLocks noGrp="1"/>
          </p:cNvSpPr>
          <p:nvPr>
            <p:ph type="title"/>
          </p:nvPr>
        </p:nvSpPr>
        <p:spPr/>
        <p:txBody>
          <a:bodyPr/>
          <a:lstStyle/>
          <a:p>
            <a:r>
              <a:rPr lang="en-US" dirty="0" smtClean="0"/>
              <a:t>Free List</a:t>
            </a:r>
            <a:endParaRPr lang="en-US" dirty="0"/>
          </a:p>
        </p:txBody>
      </p:sp>
      <p:sp>
        <p:nvSpPr>
          <p:cNvPr id="4" name="Rounded Rectangle 3"/>
          <p:cNvSpPr/>
          <p:nvPr/>
        </p:nvSpPr>
        <p:spPr>
          <a:xfrm>
            <a:off x="3701273" y="292589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5" name="Rounded Rectangle 4"/>
          <p:cNvSpPr/>
          <p:nvPr/>
        </p:nvSpPr>
        <p:spPr>
          <a:xfrm>
            <a:off x="5606273" y="2925335"/>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6" name="Rounded Rectangle 5"/>
          <p:cNvSpPr/>
          <p:nvPr/>
        </p:nvSpPr>
        <p:spPr>
          <a:xfrm>
            <a:off x="1262873" y="3534935"/>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ectangle 8"/>
          <p:cNvSpPr/>
          <p:nvPr/>
        </p:nvSpPr>
        <p:spPr>
          <a:xfrm>
            <a:off x="5606273" y="382393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6273" y="557653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01273" y="343257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946175" y="5068201"/>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46175" y="5068201"/>
                <a:ext cx="1547796" cy="394532"/>
              </a:xfrm>
              <a:prstGeom prst="rect">
                <a:avLst/>
              </a:prstGeom>
              <a:blipFill rotWithShape="1">
                <a:blip r:embed="rId2"/>
                <a:stretch>
                  <a:fillRect b="-6154"/>
                </a:stretch>
              </a:blipFill>
            </p:spPr>
            <p:txBody>
              <a:bodyPr/>
              <a:lstStyle/>
              <a:p>
                <a:r>
                  <a:rPr lang="en-US">
                    <a:noFill/>
                  </a:rPr>
                  <a:t> </a:t>
                </a:r>
              </a:p>
            </p:txBody>
          </p:sp>
        </mc:Fallback>
      </mc:AlternateContent>
      <p:sp>
        <p:nvSpPr>
          <p:cNvPr id="16" name="Rectangle 15"/>
          <p:cNvSpPr/>
          <p:nvPr/>
        </p:nvSpPr>
        <p:spPr>
          <a:xfrm>
            <a:off x="3701273" y="5786105"/>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691874" y="3375005"/>
            <a:ext cx="533400" cy="2487299"/>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571004" y="3507562"/>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17" idx="0"/>
            <a:endCxn id="9" idx="1"/>
          </p:cNvCxnSpPr>
          <p:nvPr/>
        </p:nvCxnSpPr>
        <p:spPr>
          <a:xfrm>
            <a:off x="4691874" y="3520593"/>
            <a:ext cx="914399" cy="379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 idx="1"/>
          </p:cNvCxnSpPr>
          <p:nvPr/>
        </p:nvCxnSpPr>
        <p:spPr>
          <a:xfrm flipV="1">
            <a:off x="4691874" y="5652737"/>
            <a:ext cx="914399" cy="2095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9032" y="2931989"/>
                <a:ext cx="2067554" cy="4241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𝑙</m:t>
                              </m:r>
                            </m:e>
                            <m:sub>
                              <m:r>
                                <a:rPr lang="en-US" b="0" i="1" smtClean="0">
                                  <a:latin typeface="Cambria Math"/>
                                </a:rPr>
                                <m:t>𝑖</m:t>
                              </m:r>
                              <m:r>
                                <a:rPr lang="en-US" b="0" i="1" smtClean="0">
                                  <a:latin typeface="Cambria Math"/>
                                </a:rPr>
                                <m:t>−1</m:t>
                              </m:r>
                            </m:sub>
                          </m:sSub>
                          <m:r>
                            <a:rPr lang="en-US" b="0" i="1" smtClean="0">
                              <a:latin typeface="Cambria Math"/>
                            </a:rPr>
                            <m:t>, </m:t>
                          </m:r>
                          <m:r>
                            <a:rPr lang="en-US" b="0" i="1" smtClean="0">
                              <a:latin typeface="Cambria Math"/>
                            </a:rPr>
                            <m:t>𝑙</m:t>
                          </m:r>
                          <m:sSub>
                            <m:sSubPr>
                              <m:ctrlPr>
                                <a:rPr lang="en-US" b="0" i="1" smtClean="0">
                                  <a:latin typeface="Cambria Math"/>
                                </a:rPr>
                              </m:ctrlPr>
                            </m:sSubPr>
                            <m:e>
                              <m:r>
                                <a:rPr lang="en-US" b="0" i="1" smtClean="0">
                                  <a:latin typeface="Cambria Math"/>
                                </a:rPr>
                                <m:t>𝑑</m:t>
                              </m:r>
                            </m:e>
                            <m:sub>
                              <m:r>
                                <a:rPr lang="en-US" b="0" i="1" smtClean="0">
                                  <a:latin typeface="Cambria Math"/>
                                </a:rPr>
                                <m:t>𝑖</m:t>
                              </m:r>
                            </m:sub>
                          </m:sSub>
                        </m:e>
                      </m:d>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𝑓</m:t>
                              </m:r>
                            </m:sub>
                          </m:sSub>
                        </m:sub>
                      </m:sSub>
                      <m:r>
                        <a:rPr lang="en-US" b="0" i="1" smtClean="0">
                          <a:latin typeface="Cambria Math"/>
                        </a:rPr>
                        <m:t>(</m:t>
                      </m:r>
                      <m:r>
                        <a:rPr lang="en-US" b="0" i="1" smtClean="0">
                          <a:latin typeface="Cambria Math"/>
                        </a:rPr>
                        <m:t>𝑖</m:t>
                      </m:r>
                      <m:r>
                        <a:rPr lang="en-US" b="0" i="1" smtClean="0">
                          <a:latin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9032" y="2931989"/>
                <a:ext cx="2067554" cy="424155"/>
              </a:xfrm>
              <a:prstGeom prst="rect">
                <a:avLst/>
              </a:prstGeom>
              <a:blipFill rotWithShape="1">
                <a:blip r:embed="rId3"/>
                <a:stretch>
                  <a:fillRect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29387" y="5717924"/>
                <a:ext cx="2691121" cy="4241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𝑙</m:t>
                              </m:r>
                            </m:e>
                            <m:sub>
                              <m:r>
                                <a:rPr lang="en-US" b="0" i="1" smtClean="0">
                                  <a:latin typeface="Cambria Math"/>
                                </a:rPr>
                                <m:t>𝑖</m:t>
                              </m:r>
                              <m:r>
                                <a:rPr lang="en-US" b="0" i="1" smtClean="0">
                                  <a:latin typeface="Cambria Math"/>
                                </a:rPr>
                                <m:t>−2</m:t>
                              </m:r>
                            </m:sub>
                          </m:sSub>
                          <m:r>
                            <a:rPr lang="en-US" b="0" i="1" smtClean="0">
                              <a:latin typeface="Cambria Math"/>
                            </a:rPr>
                            <m:t>, </m:t>
                          </m:r>
                          <m:r>
                            <a:rPr lang="en-US" b="0" i="1" smtClean="0">
                              <a:latin typeface="Cambria Math"/>
                            </a:rPr>
                            <m:t>𝑙</m:t>
                          </m:r>
                          <m:sSub>
                            <m:sSubPr>
                              <m:ctrlPr>
                                <a:rPr lang="en-US" b="0" i="1" smtClean="0">
                                  <a:latin typeface="Cambria Math"/>
                                </a:rPr>
                              </m:ctrlPr>
                            </m:sSubPr>
                            <m:e>
                              <m:r>
                                <a:rPr lang="en-US" b="0" i="1" smtClean="0">
                                  <a:latin typeface="Cambria Math"/>
                                </a:rPr>
                                <m:t>𝑑</m:t>
                              </m:r>
                            </m:e>
                            <m:sub>
                              <m:r>
                                <a:rPr lang="en-US" b="0" i="1" smtClean="0">
                                  <a:latin typeface="Cambria Math"/>
                                </a:rPr>
                                <m:t>𝑖</m:t>
                              </m:r>
                              <m:r>
                                <a:rPr lang="en-US" b="0" i="1" smtClean="0">
                                  <a:latin typeface="Cambria Math"/>
                                </a:rPr>
                                <m:t>−1</m:t>
                              </m:r>
                            </m:sub>
                          </m:sSub>
                        </m:e>
                      </m:d>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𝑓</m:t>
                              </m:r>
                            </m:sub>
                          </m:sSub>
                        </m:sub>
                      </m:sSub>
                      <m:r>
                        <a:rPr lang="en-US" b="0" i="1" smtClean="0">
                          <a:latin typeface="Cambria Math"/>
                        </a:rPr>
                        <m:t>(</m:t>
                      </m:r>
                      <m:r>
                        <a:rPr lang="en-US" b="0" i="1" smtClean="0">
                          <a:latin typeface="Cambria Math"/>
                        </a:rPr>
                        <m:t>𝑖</m:t>
                      </m:r>
                      <m:r>
                        <a:rPr lang="en-US" b="0" i="1" smtClean="0">
                          <a:latin typeface="Cambria Math"/>
                        </a:rPr>
                        <m:t>−1)</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029387" y="5717924"/>
                <a:ext cx="2691121" cy="424155"/>
              </a:xfrm>
              <a:prstGeom prst="rect">
                <a:avLst/>
              </a:prstGeom>
              <a:blipFill rotWithShape="1">
                <a:blip r:embed="rId4"/>
                <a:stretch>
                  <a:fillRect b="-4286"/>
                </a:stretch>
              </a:blipFill>
            </p:spPr>
            <p:txBody>
              <a:bodyPr/>
              <a:lstStyle/>
              <a:p>
                <a:r>
                  <a:rPr lang="en-US">
                    <a:noFill/>
                  </a:rPr>
                  <a:t> </a:t>
                </a:r>
              </a:p>
            </p:txBody>
          </p:sp>
        </mc:Fallback>
      </mc:AlternateContent>
    </p:spTree>
    <p:extLst>
      <p:ext uri="{BB962C8B-B14F-4D97-AF65-F5344CB8AC3E}">
        <p14:creationId xmlns:p14="http://schemas.microsoft.com/office/powerpoint/2010/main" val="3265487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SSE solves the search problem</a:t>
            </a:r>
          </a:p>
          <a:p>
            <a:pPr lvl="1"/>
            <a:r>
              <a:rPr lang="en-US" dirty="0" smtClean="0"/>
              <a:t>Encrypt an index</a:t>
            </a:r>
          </a:p>
          <a:p>
            <a:pPr lvl="1"/>
            <a:r>
              <a:rPr lang="en-US" dirty="0" smtClean="0"/>
              <a:t>User keeps key and generates search tokens</a:t>
            </a:r>
          </a:p>
          <a:p>
            <a:pPr lvl="1"/>
            <a:r>
              <a:rPr lang="en-US" dirty="0" smtClean="0"/>
              <a:t>Server can use tokens to search encrypted index</a:t>
            </a:r>
          </a:p>
          <a:p>
            <a:r>
              <a:rPr lang="en-US" dirty="0"/>
              <a:t>Practical implementations need update</a:t>
            </a:r>
          </a:p>
          <a:p>
            <a:pPr lvl="1"/>
            <a:r>
              <a:rPr lang="en-US" dirty="0"/>
              <a:t>Current </a:t>
            </a:r>
            <a:r>
              <a:rPr lang="en-US" dirty="0" err="1"/>
              <a:t>impls</a:t>
            </a:r>
            <a:r>
              <a:rPr lang="en-US" dirty="0"/>
              <a:t> do not have efficient update</a:t>
            </a:r>
          </a:p>
          <a:p>
            <a:pPr lvl="1"/>
            <a:r>
              <a:rPr lang="en-US" dirty="0"/>
              <a:t>Either </a:t>
            </a:r>
            <a:r>
              <a:rPr lang="en-US" dirty="0" smtClean="0"/>
              <a:t>no </a:t>
            </a:r>
            <a:r>
              <a:rPr lang="en-US" dirty="0"/>
              <a:t>supported update operations</a:t>
            </a:r>
          </a:p>
          <a:p>
            <a:pPr lvl="1"/>
            <a:r>
              <a:rPr lang="en-US" dirty="0"/>
              <a:t>Or each word has size linear in all documents</a:t>
            </a:r>
          </a:p>
          <a:p>
            <a:r>
              <a:rPr lang="en-US" dirty="0"/>
              <a:t>We provide two schemes with efficient update</a:t>
            </a:r>
          </a:p>
          <a:p>
            <a:pPr marL="850392" lvl="1" indent="-457200">
              <a:buAutoNum type="arabicPeriod"/>
            </a:pPr>
            <a:r>
              <a:rPr lang="en-US" dirty="0"/>
              <a:t>Update (add or delete) </a:t>
            </a:r>
            <a:r>
              <a:rPr lang="en-US" dirty="0" smtClean="0"/>
              <a:t>per </a:t>
            </a:r>
            <a:r>
              <a:rPr lang="en-US" dirty="0"/>
              <a:t>word/doc pair </a:t>
            </a:r>
            <a:endParaRPr lang="en-US" dirty="0" smtClean="0"/>
          </a:p>
          <a:p>
            <a:pPr marL="850392" lvl="1" indent="-457200">
              <a:buAutoNum type="arabicPeriod"/>
            </a:pPr>
            <a:r>
              <a:rPr lang="en-US" dirty="0" smtClean="0"/>
              <a:t>Update </a:t>
            </a:r>
            <a:r>
              <a:rPr lang="en-US" dirty="0"/>
              <a:t>(add or delete) </a:t>
            </a:r>
            <a:r>
              <a:rPr lang="en-US" dirty="0" smtClean="0"/>
              <a:t>per doc</a:t>
            </a:r>
            <a:endParaRPr lang="en-US" dirty="0"/>
          </a:p>
        </p:txBody>
      </p:sp>
      <p:sp>
        <p:nvSpPr>
          <p:cNvPr id="3" name="Title 2"/>
          <p:cNvSpPr>
            <a:spLocks noGrp="1"/>
          </p:cNvSpPr>
          <p:nvPr>
            <p:ph type="title"/>
          </p:nvPr>
        </p:nvSpPr>
        <p:spPr/>
        <p:txBody>
          <a:bodyPr>
            <a:normAutofit fontScale="90000"/>
          </a:bodyPr>
          <a:lstStyle/>
          <a:p>
            <a:r>
              <a:rPr lang="en-US" dirty="0" smtClean="0"/>
              <a:t>Searchable Symmetric Encryption (SSE)</a:t>
            </a:r>
            <a:endParaRPr lang="en-US" dirty="0"/>
          </a:p>
        </p:txBody>
      </p:sp>
    </p:spTree>
    <p:extLst>
      <p:ext uri="{BB962C8B-B14F-4D97-AF65-F5344CB8AC3E}">
        <p14:creationId xmlns:p14="http://schemas.microsoft.com/office/powerpoint/2010/main" val="263989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p:spTree>
    <p:extLst>
      <p:ext uri="{BB962C8B-B14F-4D97-AF65-F5344CB8AC3E}">
        <p14:creationId xmlns:p14="http://schemas.microsoft.com/office/powerpoint/2010/main" val="1789702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4"/>
                <a:stretch>
                  <a:fillRect b="-6154"/>
                </a:stretch>
              </a:blipFill>
            </p:spPr>
            <p:txBody>
              <a:bodyPr/>
              <a:lstStyle/>
              <a:p>
                <a:r>
                  <a:rPr lang="en-US">
                    <a:noFill/>
                  </a:rPr>
                  <a:t> </a:t>
                </a:r>
              </a:p>
            </p:txBody>
          </p:sp>
        </mc:Fallback>
      </mc:AlternateContent>
      <p:cxnSp>
        <p:nvCxnSpPr>
          <p:cNvPr id="12" name="Straight Arrow Connector 11"/>
          <p:cNvCxnSpPr>
            <a:stCxn id="10" idx="2"/>
            <a:endCxn id="9" idx="0"/>
          </p:cNvCxnSpPr>
          <p:nvPr/>
        </p:nvCxnSpPr>
        <p:spPr>
          <a:xfrm>
            <a:off x="7998855" y="2864266"/>
            <a:ext cx="2145" cy="504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905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4"/>
                <a:stretch>
                  <a:fillRect b="-6154"/>
                </a:stretch>
              </a:blipFill>
            </p:spPr>
            <p:txBody>
              <a:bodyPr/>
              <a:lstStyle/>
              <a:p>
                <a:r>
                  <a:rPr lang="en-US">
                    <a:noFill/>
                  </a:rPr>
                  <a:t> </a:t>
                </a:r>
              </a:p>
            </p:txBody>
          </p:sp>
        </mc:Fallback>
      </mc:AlternateContent>
      <p:cxnSp>
        <p:nvCxnSpPr>
          <p:cNvPr id="12" name="Straight Arrow Connector 11"/>
          <p:cNvCxnSpPr>
            <a:stCxn id="10" idx="2"/>
            <a:endCxn id="9" idx="0"/>
          </p:cNvCxnSpPr>
          <p:nvPr/>
        </p:nvCxnSpPr>
        <p:spPr>
          <a:xfrm>
            <a:off x="7998855" y="2864266"/>
            <a:ext cx="2145" cy="504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800" y="317424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16702" y="4809866"/>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702" y="4809866"/>
                <a:ext cx="1547796" cy="394532"/>
              </a:xfrm>
              <a:prstGeom prst="rect">
                <a:avLst/>
              </a:prstGeom>
              <a:blipFill rotWithShape="1">
                <a:blip r:embed="rId5"/>
                <a:stretch>
                  <a:fillRect b="-6154"/>
                </a:stretch>
              </a:blipFill>
            </p:spPr>
            <p:txBody>
              <a:bodyPr/>
              <a:lstStyle/>
              <a:p>
                <a:r>
                  <a:rPr lang="en-US">
                    <a:noFill/>
                  </a:rPr>
                  <a:t> </a:t>
                </a:r>
              </a:p>
            </p:txBody>
          </p:sp>
        </mc:Fallback>
      </mc:AlternateContent>
      <p:sp>
        <p:nvSpPr>
          <p:cNvPr id="30" name="Freeform 29"/>
          <p:cNvSpPr/>
          <p:nvPr/>
        </p:nvSpPr>
        <p:spPr>
          <a:xfrm>
            <a:off x="841531" y="3249227"/>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p:nvPr/>
        </p:nvCxnSpPr>
        <p:spPr>
          <a:xfrm>
            <a:off x="3962401" y="3262258"/>
            <a:ext cx="915139" cy="3838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77540" y="356993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92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4"/>
                <a:stretch>
                  <a:fillRect b="-6154"/>
                </a:stretch>
              </a:blipFill>
            </p:spPr>
            <p:txBody>
              <a:bodyPr/>
              <a:lstStyle/>
              <a:p>
                <a:r>
                  <a:rPr lang="en-US">
                    <a:noFill/>
                  </a:rPr>
                  <a:t> </a:t>
                </a:r>
              </a:p>
            </p:txBody>
          </p:sp>
        </mc:Fallback>
      </mc:AlternateContent>
      <p:cxnSp>
        <p:nvCxnSpPr>
          <p:cNvPr id="12" name="Straight Arrow Connector 11"/>
          <p:cNvCxnSpPr>
            <a:stCxn id="10" idx="2"/>
            <a:endCxn id="9" idx="0"/>
          </p:cNvCxnSpPr>
          <p:nvPr/>
        </p:nvCxnSpPr>
        <p:spPr>
          <a:xfrm>
            <a:off x="7998855" y="2864266"/>
            <a:ext cx="2145" cy="504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800" y="317424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16702" y="4809866"/>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702" y="4809866"/>
                <a:ext cx="1547796" cy="394532"/>
              </a:xfrm>
              <a:prstGeom prst="rect">
                <a:avLst/>
              </a:prstGeom>
              <a:blipFill rotWithShape="1">
                <a:blip r:embed="rId5"/>
                <a:stretch>
                  <a:fillRect b="-6154"/>
                </a:stretch>
              </a:blipFill>
            </p:spPr>
            <p:txBody>
              <a:bodyPr/>
              <a:lstStyle/>
              <a:p>
                <a:r>
                  <a:rPr lang="en-US">
                    <a:noFill/>
                  </a:rPr>
                  <a:t> </a:t>
                </a:r>
              </a:p>
            </p:txBody>
          </p:sp>
        </mc:Fallback>
      </mc:AlternateContent>
      <p:sp>
        <p:nvSpPr>
          <p:cNvPr id="28" name="Rectangle 27"/>
          <p:cNvSpPr/>
          <p:nvPr/>
        </p:nvSpPr>
        <p:spPr>
          <a:xfrm>
            <a:off x="2971800" y="5527770"/>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962401" y="3116670"/>
            <a:ext cx="533400" cy="2487299"/>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41531" y="3249227"/>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p:cNvCxnSpPr>
            <a:stCxn id="29" idx="0"/>
          </p:cNvCxnSpPr>
          <p:nvPr/>
        </p:nvCxnSpPr>
        <p:spPr>
          <a:xfrm>
            <a:off x="3962401" y="3262258"/>
            <a:ext cx="915139" cy="3838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77540" y="356993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794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4"/>
                <a:stretch>
                  <a:fillRect b="-6154"/>
                </a:stretch>
              </a:blipFill>
            </p:spPr>
            <p:txBody>
              <a:bodyPr/>
              <a:lstStyle/>
              <a:p>
                <a:r>
                  <a:rPr lang="en-US">
                    <a:noFill/>
                  </a:rPr>
                  <a:t> </a:t>
                </a:r>
              </a:p>
            </p:txBody>
          </p:sp>
        </mc:Fallback>
      </mc:AlternateContent>
      <p:cxnSp>
        <p:nvCxnSpPr>
          <p:cNvPr id="12" name="Straight Arrow Connector 11"/>
          <p:cNvCxnSpPr>
            <a:stCxn id="10" idx="2"/>
            <a:endCxn id="9" idx="0"/>
          </p:cNvCxnSpPr>
          <p:nvPr/>
        </p:nvCxnSpPr>
        <p:spPr>
          <a:xfrm>
            <a:off x="7998855" y="2864266"/>
            <a:ext cx="2145" cy="504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800" y="317424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16702" y="4809866"/>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702" y="4809866"/>
                <a:ext cx="1547796" cy="394532"/>
              </a:xfrm>
              <a:prstGeom prst="rect">
                <a:avLst/>
              </a:prstGeom>
              <a:blipFill rotWithShape="1">
                <a:blip r:embed="rId5"/>
                <a:stretch>
                  <a:fillRect b="-6154"/>
                </a:stretch>
              </a:blipFill>
            </p:spPr>
            <p:txBody>
              <a:bodyPr/>
              <a:lstStyle/>
              <a:p>
                <a:r>
                  <a:rPr lang="en-US">
                    <a:noFill/>
                  </a:rPr>
                  <a:t> </a:t>
                </a:r>
              </a:p>
            </p:txBody>
          </p:sp>
        </mc:Fallback>
      </mc:AlternateContent>
      <p:sp>
        <p:nvSpPr>
          <p:cNvPr id="28" name="Rectangle 27"/>
          <p:cNvSpPr/>
          <p:nvPr/>
        </p:nvSpPr>
        <p:spPr>
          <a:xfrm>
            <a:off x="2971800" y="5527770"/>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3962401" y="3262258"/>
            <a:ext cx="915139" cy="3838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950416" y="3975344"/>
            <a:ext cx="2005848" cy="1617588"/>
          </a:xfrm>
          <a:custGeom>
            <a:avLst/>
            <a:gdLst>
              <a:gd name="connsiteX0" fmla="*/ 43883 w 2005848"/>
              <a:gd name="connsiteY0" fmla="*/ 871864 h 1617588"/>
              <a:gd name="connsiteX1" fmla="*/ 256947 w 2005848"/>
              <a:gd name="connsiteY1" fmla="*/ 19607 h 1617588"/>
              <a:gd name="connsiteX2" fmla="*/ 2005848 w 2005848"/>
              <a:gd name="connsiteY2" fmla="*/ 1617588 h 1617588"/>
            </a:gdLst>
            <a:ahLst/>
            <a:cxnLst>
              <a:cxn ang="0">
                <a:pos x="connsiteX0" y="connsiteY0"/>
              </a:cxn>
              <a:cxn ang="0">
                <a:pos x="connsiteX1" y="connsiteY1"/>
              </a:cxn>
              <a:cxn ang="0">
                <a:pos x="connsiteX2" y="connsiteY2"/>
              </a:cxn>
            </a:cxnLst>
            <a:rect l="l" t="t" r="r" b="b"/>
            <a:pathLst>
              <a:path w="2005848" h="1617588">
                <a:moveTo>
                  <a:pt x="43883" y="871864"/>
                </a:moveTo>
                <a:cubicBezTo>
                  <a:pt x="-13082" y="383592"/>
                  <a:pt x="-70047" y="-104680"/>
                  <a:pt x="256947" y="19607"/>
                </a:cubicBezTo>
                <a:cubicBezTo>
                  <a:pt x="583941" y="143894"/>
                  <a:pt x="2005848" y="1617588"/>
                  <a:pt x="2005848" y="1617588"/>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4877540" y="356993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612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4"/>
                <a:stretch>
                  <a:fillRect b="-6154"/>
                </a:stretch>
              </a:blipFill>
            </p:spPr>
            <p:txBody>
              <a:bodyPr/>
              <a:lstStyle/>
              <a:p>
                <a:r>
                  <a:rPr lang="en-US">
                    <a:noFill/>
                  </a:rPr>
                  <a:t> </a:t>
                </a:r>
              </a:p>
            </p:txBody>
          </p:sp>
        </mc:Fallback>
      </mc:AlternateContent>
      <p:cxnSp>
        <p:nvCxnSpPr>
          <p:cNvPr id="12" name="Straight Arrow Connector 11"/>
          <p:cNvCxnSpPr>
            <a:stCxn id="10" idx="2"/>
            <a:endCxn id="9" idx="0"/>
          </p:cNvCxnSpPr>
          <p:nvPr/>
        </p:nvCxnSpPr>
        <p:spPr>
          <a:xfrm>
            <a:off x="7998855" y="2864266"/>
            <a:ext cx="2145" cy="504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876800" y="3565602"/>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9" idx="1"/>
          </p:cNvCxnSpPr>
          <p:nvPr/>
        </p:nvCxnSpPr>
        <p:spPr>
          <a:xfrm flipH="1" flipV="1">
            <a:off x="5868140" y="3695700"/>
            <a:ext cx="1675660" cy="924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800" y="317424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16702" y="4809866"/>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702" y="4809866"/>
                <a:ext cx="1547796" cy="394532"/>
              </a:xfrm>
              <a:prstGeom prst="rect">
                <a:avLst/>
              </a:prstGeom>
              <a:blipFill rotWithShape="1">
                <a:blip r:embed="rId5"/>
                <a:stretch>
                  <a:fillRect b="-6154"/>
                </a:stretch>
              </a:blipFill>
            </p:spPr>
            <p:txBody>
              <a:bodyPr/>
              <a:lstStyle/>
              <a:p>
                <a:r>
                  <a:rPr lang="en-US">
                    <a:noFill/>
                  </a:rPr>
                  <a:t> </a:t>
                </a:r>
              </a:p>
            </p:txBody>
          </p:sp>
        </mc:Fallback>
      </mc:AlternateContent>
      <p:sp>
        <p:nvSpPr>
          <p:cNvPr id="28" name="Rectangle 27"/>
          <p:cNvSpPr/>
          <p:nvPr/>
        </p:nvSpPr>
        <p:spPr>
          <a:xfrm>
            <a:off x="2971800" y="5527770"/>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65142" y="3186058"/>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50416" y="3975344"/>
            <a:ext cx="2005848" cy="1617588"/>
          </a:xfrm>
          <a:custGeom>
            <a:avLst/>
            <a:gdLst>
              <a:gd name="connsiteX0" fmla="*/ 43883 w 2005848"/>
              <a:gd name="connsiteY0" fmla="*/ 871864 h 1617588"/>
              <a:gd name="connsiteX1" fmla="*/ 256947 w 2005848"/>
              <a:gd name="connsiteY1" fmla="*/ 19607 h 1617588"/>
              <a:gd name="connsiteX2" fmla="*/ 2005848 w 2005848"/>
              <a:gd name="connsiteY2" fmla="*/ 1617588 h 1617588"/>
            </a:gdLst>
            <a:ahLst/>
            <a:cxnLst>
              <a:cxn ang="0">
                <a:pos x="connsiteX0" y="connsiteY0"/>
              </a:cxn>
              <a:cxn ang="0">
                <a:pos x="connsiteX1" y="connsiteY1"/>
              </a:cxn>
              <a:cxn ang="0">
                <a:pos x="connsiteX2" y="connsiteY2"/>
              </a:cxn>
            </a:cxnLst>
            <a:rect l="l" t="t" r="r" b="b"/>
            <a:pathLst>
              <a:path w="2005848" h="1617588">
                <a:moveTo>
                  <a:pt x="43883" y="871864"/>
                </a:moveTo>
                <a:cubicBezTo>
                  <a:pt x="-13082" y="383592"/>
                  <a:pt x="-70047" y="-104680"/>
                  <a:pt x="256947" y="19607"/>
                </a:cubicBezTo>
                <a:cubicBezTo>
                  <a:pt x="583941" y="143894"/>
                  <a:pt x="2005848" y="1617588"/>
                  <a:pt x="2005848" y="1617588"/>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58124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4"/>
                <a:stretch>
                  <a:fillRect b="-6154"/>
                </a:stretch>
              </a:blipFill>
            </p:spPr>
            <p:txBody>
              <a:bodyPr/>
              <a:lstStyle/>
              <a:p>
                <a:r>
                  <a:rPr lang="en-US">
                    <a:noFill/>
                  </a:rPr>
                  <a:t> </a:t>
                </a:r>
              </a:p>
            </p:txBody>
          </p:sp>
        </mc:Fallback>
      </mc:AlternateContent>
      <p:cxnSp>
        <p:nvCxnSpPr>
          <p:cNvPr id="12" name="Straight Arrow Connector 11"/>
          <p:cNvCxnSpPr>
            <a:stCxn id="10" idx="2"/>
            <a:endCxn id="9" idx="0"/>
          </p:cNvCxnSpPr>
          <p:nvPr/>
        </p:nvCxnSpPr>
        <p:spPr>
          <a:xfrm>
            <a:off x="7998855" y="2864266"/>
            <a:ext cx="2145" cy="504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876800" y="3565602"/>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9" idx="1"/>
          </p:cNvCxnSpPr>
          <p:nvPr/>
        </p:nvCxnSpPr>
        <p:spPr>
          <a:xfrm flipH="1" flipV="1">
            <a:off x="5868140" y="3695700"/>
            <a:ext cx="1675660" cy="924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800" y="317424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16702" y="4809866"/>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702" y="4809866"/>
                <a:ext cx="1547796" cy="394532"/>
              </a:xfrm>
              <a:prstGeom prst="rect">
                <a:avLst/>
              </a:prstGeom>
              <a:blipFill rotWithShape="1">
                <a:blip r:embed="rId5"/>
                <a:stretch>
                  <a:fillRect b="-6154"/>
                </a:stretch>
              </a:blipFill>
            </p:spPr>
            <p:txBody>
              <a:bodyPr/>
              <a:lstStyle/>
              <a:p>
                <a:r>
                  <a:rPr lang="en-US">
                    <a:noFill/>
                  </a:rPr>
                  <a:t> </a:t>
                </a:r>
              </a:p>
            </p:txBody>
          </p:sp>
        </mc:Fallback>
      </mc:AlternateContent>
      <p:sp>
        <p:nvSpPr>
          <p:cNvPr id="28" name="Rectangle 27"/>
          <p:cNvSpPr/>
          <p:nvPr/>
        </p:nvSpPr>
        <p:spPr>
          <a:xfrm>
            <a:off x="2971800" y="5527770"/>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65142" y="3186058"/>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971801" y="4572000"/>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50416" y="3975344"/>
            <a:ext cx="2005848" cy="1617588"/>
          </a:xfrm>
          <a:custGeom>
            <a:avLst/>
            <a:gdLst>
              <a:gd name="connsiteX0" fmla="*/ 43883 w 2005848"/>
              <a:gd name="connsiteY0" fmla="*/ 871864 h 1617588"/>
              <a:gd name="connsiteX1" fmla="*/ 256947 w 2005848"/>
              <a:gd name="connsiteY1" fmla="*/ 19607 h 1617588"/>
              <a:gd name="connsiteX2" fmla="*/ 2005848 w 2005848"/>
              <a:gd name="connsiteY2" fmla="*/ 1617588 h 1617588"/>
            </a:gdLst>
            <a:ahLst/>
            <a:cxnLst>
              <a:cxn ang="0">
                <a:pos x="connsiteX0" y="connsiteY0"/>
              </a:cxn>
              <a:cxn ang="0">
                <a:pos x="connsiteX1" y="connsiteY1"/>
              </a:cxn>
              <a:cxn ang="0">
                <a:pos x="connsiteX2" y="connsiteY2"/>
              </a:cxn>
            </a:cxnLst>
            <a:rect l="l" t="t" r="r" b="b"/>
            <a:pathLst>
              <a:path w="2005848" h="1617588">
                <a:moveTo>
                  <a:pt x="43883" y="871864"/>
                </a:moveTo>
                <a:cubicBezTo>
                  <a:pt x="-13082" y="383592"/>
                  <a:pt x="-70047" y="-104680"/>
                  <a:pt x="256947" y="19607"/>
                </a:cubicBezTo>
                <a:cubicBezTo>
                  <a:pt x="583941" y="143894"/>
                  <a:pt x="2005848" y="1617588"/>
                  <a:pt x="2005848" y="1617588"/>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4879019" y="5148037"/>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3" idx="1"/>
          </p:cNvCxnSpPr>
          <p:nvPr/>
        </p:nvCxnSpPr>
        <p:spPr>
          <a:xfrm flipH="1" flipV="1">
            <a:off x="3962401" y="4643021"/>
            <a:ext cx="916618" cy="58121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962401" y="3262258"/>
            <a:ext cx="918099" cy="40963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94255" y="2504893"/>
                <a:ext cx="99847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94255" y="2504893"/>
                <a:ext cx="998478" cy="394532"/>
              </a:xfrm>
              <a:prstGeom prst="rect">
                <a:avLst/>
              </a:prstGeom>
              <a:blipFill rotWithShape="1">
                <a:blip r:embed="rId6"/>
                <a:stretch>
                  <a:fillRect b="-6154"/>
                </a:stretch>
              </a:blipFill>
            </p:spPr>
            <p:txBody>
              <a:bodyPr/>
              <a:lstStyle/>
              <a:p>
                <a:r>
                  <a:rPr lang="en-US">
                    <a:noFill/>
                  </a:rPr>
                  <a:t> </a:t>
                </a:r>
              </a:p>
            </p:txBody>
          </p:sp>
        </mc:Fallback>
      </mc:AlternateContent>
      <p:sp>
        <p:nvSpPr>
          <p:cNvPr id="26" name="Freeform 25"/>
          <p:cNvSpPr/>
          <p:nvPr/>
        </p:nvSpPr>
        <p:spPr>
          <a:xfrm>
            <a:off x="1038545" y="2867487"/>
            <a:ext cx="1926597" cy="1775534"/>
          </a:xfrm>
          <a:custGeom>
            <a:avLst/>
            <a:gdLst>
              <a:gd name="connsiteX0" fmla="*/ 17898 w 1926597"/>
              <a:gd name="connsiteY0" fmla="*/ 0 h 1775534"/>
              <a:gd name="connsiteX1" fmla="*/ 275350 w 1926597"/>
              <a:gd name="connsiteY1" fmla="*/ 612560 h 1775534"/>
              <a:gd name="connsiteX2" fmla="*/ 1926597 w 1926597"/>
              <a:gd name="connsiteY2" fmla="*/ 1775534 h 1775534"/>
            </a:gdLst>
            <a:ahLst/>
            <a:cxnLst>
              <a:cxn ang="0">
                <a:pos x="connsiteX0" y="connsiteY0"/>
              </a:cxn>
              <a:cxn ang="0">
                <a:pos x="connsiteX1" y="connsiteY1"/>
              </a:cxn>
              <a:cxn ang="0">
                <a:pos x="connsiteX2" y="connsiteY2"/>
              </a:cxn>
            </a:cxnLst>
            <a:rect l="l" t="t" r="r" b="b"/>
            <a:pathLst>
              <a:path w="1926597" h="1775534">
                <a:moveTo>
                  <a:pt x="17898" y="0"/>
                </a:moveTo>
                <a:cubicBezTo>
                  <a:pt x="-12434" y="158319"/>
                  <a:pt x="-42766" y="316638"/>
                  <a:pt x="275350" y="612560"/>
                </a:cubicBezTo>
                <a:cubicBezTo>
                  <a:pt x="593466" y="908482"/>
                  <a:pt x="1260031" y="1342008"/>
                  <a:pt x="1926597" y="1775534"/>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8003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word count</a:t>
                </a:r>
              </a:p>
              <a:p>
                <a:pPr lvl="1"/>
                <a:r>
                  <a:rPr lang="en-US" dirty="0" smtClean="0"/>
                  <a:t>per word: </a:t>
                </a:r>
                <a14:m>
                  <m:oMath xmlns:m="http://schemas.openxmlformats.org/officeDocument/2006/math">
                    <m:r>
                      <a:rPr lang="en-US" b="0" i="1" smtClean="0">
                        <a:latin typeface="Cambria Math"/>
                      </a:rPr>
                      <m:t>〈</m:t>
                    </m:r>
                  </m:oMath>
                </a14:m>
                <a:r>
                  <a:rPr lang="en-US" dirty="0" smtClean="0"/>
                  <a:t>word tokens</a:t>
                </a:r>
                <a14:m>
                  <m:oMath xmlns:m="http://schemas.openxmlformats.org/officeDocument/2006/math">
                    <m:r>
                      <a:rPr lang="en-US" b="0" i="1" smtClean="0">
                        <a:latin typeface="Cambria Math"/>
                      </a:rPr>
                      <m:t>〉</m:t>
                    </m:r>
                  </m:oMath>
                </a14:m>
                <a:r>
                  <a:rPr lang="en-US" dirty="0" smtClean="0"/>
                  <a:t>,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r>
                  <a:rPr lang="en-US" dirty="0" smtClean="0"/>
                  <a:t>, templates</a:t>
                </a:r>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8" name="Rounded Rectangle 7"/>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9" name="Rounded Rectangle 8"/>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4"/>
                <a:stretch>
                  <a:fillRect b="-6154"/>
                </a:stretch>
              </a:blipFill>
            </p:spPr>
            <p:txBody>
              <a:bodyPr/>
              <a:lstStyle/>
              <a:p>
                <a:r>
                  <a:rPr lang="en-US">
                    <a:noFill/>
                  </a:rPr>
                  <a:t> </a:t>
                </a:r>
              </a:p>
            </p:txBody>
          </p:sp>
        </mc:Fallback>
      </mc:AlternateContent>
      <p:cxnSp>
        <p:nvCxnSpPr>
          <p:cNvPr id="12" name="Straight Arrow Connector 11"/>
          <p:cNvCxnSpPr>
            <a:stCxn id="10" idx="2"/>
            <a:endCxn id="9" idx="0"/>
          </p:cNvCxnSpPr>
          <p:nvPr/>
        </p:nvCxnSpPr>
        <p:spPr>
          <a:xfrm>
            <a:off x="7998855" y="2864266"/>
            <a:ext cx="2145" cy="504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876800" y="3565602"/>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9" idx="1"/>
          </p:cNvCxnSpPr>
          <p:nvPr/>
        </p:nvCxnSpPr>
        <p:spPr>
          <a:xfrm flipH="1" flipV="1">
            <a:off x="5868140" y="3695700"/>
            <a:ext cx="1675660" cy="924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800" y="317424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216702" y="4809866"/>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702" y="4809866"/>
                <a:ext cx="1547796" cy="394532"/>
              </a:xfrm>
              <a:prstGeom prst="rect">
                <a:avLst/>
              </a:prstGeom>
              <a:blipFill rotWithShape="1">
                <a:blip r:embed="rId5"/>
                <a:stretch>
                  <a:fillRect b="-6154"/>
                </a:stretch>
              </a:blipFill>
            </p:spPr>
            <p:txBody>
              <a:bodyPr/>
              <a:lstStyle/>
              <a:p>
                <a:r>
                  <a:rPr lang="en-US">
                    <a:noFill/>
                  </a:rPr>
                  <a:t> </a:t>
                </a:r>
              </a:p>
            </p:txBody>
          </p:sp>
        </mc:Fallback>
      </mc:AlternateContent>
      <p:sp>
        <p:nvSpPr>
          <p:cNvPr id="28" name="Rectangle 27"/>
          <p:cNvSpPr/>
          <p:nvPr/>
        </p:nvSpPr>
        <p:spPr>
          <a:xfrm>
            <a:off x="2971800" y="5527770"/>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65142" y="3186058"/>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394255" y="2504893"/>
                <a:ext cx="99847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94255" y="2504893"/>
                <a:ext cx="998478" cy="394532"/>
              </a:xfrm>
              <a:prstGeom prst="rect">
                <a:avLst/>
              </a:prstGeom>
              <a:blipFill rotWithShape="1">
                <a:blip r:embed="rId6"/>
                <a:stretch>
                  <a:fillRect b="-6154"/>
                </a:stretch>
              </a:blipFill>
            </p:spPr>
            <p:txBody>
              <a:bodyPr/>
              <a:lstStyle/>
              <a:p>
                <a:r>
                  <a:rPr lang="en-US">
                    <a:noFill/>
                  </a:rPr>
                  <a:t> </a:t>
                </a:r>
              </a:p>
            </p:txBody>
          </p:sp>
        </mc:Fallback>
      </mc:AlternateContent>
      <p:sp>
        <p:nvSpPr>
          <p:cNvPr id="40" name="Rectangle 39"/>
          <p:cNvSpPr/>
          <p:nvPr/>
        </p:nvSpPr>
        <p:spPr>
          <a:xfrm>
            <a:off x="2971801" y="4572000"/>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50416" y="3975344"/>
            <a:ext cx="2005848" cy="1617588"/>
          </a:xfrm>
          <a:custGeom>
            <a:avLst/>
            <a:gdLst>
              <a:gd name="connsiteX0" fmla="*/ 43883 w 2005848"/>
              <a:gd name="connsiteY0" fmla="*/ 871864 h 1617588"/>
              <a:gd name="connsiteX1" fmla="*/ 256947 w 2005848"/>
              <a:gd name="connsiteY1" fmla="*/ 19607 h 1617588"/>
              <a:gd name="connsiteX2" fmla="*/ 2005848 w 2005848"/>
              <a:gd name="connsiteY2" fmla="*/ 1617588 h 1617588"/>
            </a:gdLst>
            <a:ahLst/>
            <a:cxnLst>
              <a:cxn ang="0">
                <a:pos x="connsiteX0" y="connsiteY0"/>
              </a:cxn>
              <a:cxn ang="0">
                <a:pos x="connsiteX1" y="connsiteY1"/>
              </a:cxn>
              <a:cxn ang="0">
                <a:pos x="connsiteX2" y="connsiteY2"/>
              </a:cxn>
            </a:cxnLst>
            <a:rect l="l" t="t" r="r" b="b"/>
            <a:pathLst>
              <a:path w="2005848" h="1617588">
                <a:moveTo>
                  <a:pt x="43883" y="871864"/>
                </a:moveTo>
                <a:cubicBezTo>
                  <a:pt x="-13082" y="383592"/>
                  <a:pt x="-70047" y="-104680"/>
                  <a:pt x="256947" y="19607"/>
                </a:cubicBezTo>
                <a:cubicBezTo>
                  <a:pt x="583941" y="143894"/>
                  <a:pt x="2005848" y="1617588"/>
                  <a:pt x="2005848" y="1617588"/>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4879019" y="5148037"/>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3" idx="1"/>
          </p:cNvCxnSpPr>
          <p:nvPr/>
        </p:nvCxnSpPr>
        <p:spPr>
          <a:xfrm flipH="1" flipV="1">
            <a:off x="3962401" y="4643021"/>
            <a:ext cx="916618" cy="58121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977546" y="2867487"/>
            <a:ext cx="1996473" cy="556981"/>
          </a:xfrm>
          <a:custGeom>
            <a:avLst/>
            <a:gdLst>
              <a:gd name="connsiteX0" fmla="*/ 87774 w 1996473"/>
              <a:gd name="connsiteY0" fmla="*/ 0 h 556981"/>
              <a:gd name="connsiteX1" fmla="*/ 220939 w 1996473"/>
              <a:gd name="connsiteY1" fmla="*/ 532661 h 556981"/>
              <a:gd name="connsiteX2" fmla="*/ 1996473 w 1996473"/>
              <a:gd name="connsiteY2" fmla="*/ 417251 h 556981"/>
            </a:gdLst>
            <a:ahLst/>
            <a:cxnLst>
              <a:cxn ang="0">
                <a:pos x="connsiteX0" y="connsiteY0"/>
              </a:cxn>
              <a:cxn ang="0">
                <a:pos x="connsiteX1" y="connsiteY1"/>
              </a:cxn>
              <a:cxn ang="0">
                <a:pos x="connsiteX2" y="connsiteY2"/>
              </a:cxn>
            </a:cxnLst>
            <a:rect l="l" t="t" r="r" b="b"/>
            <a:pathLst>
              <a:path w="1996473" h="556981">
                <a:moveTo>
                  <a:pt x="87774" y="0"/>
                </a:moveTo>
                <a:cubicBezTo>
                  <a:pt x="-4702" y="231559"/>
                  <a:pt x="-97178" y="463119"/>
                  <a:pt x="220939" y="532661"/>
                </a:cubicBezTo>
                <a:cubicBezTo>
                  <a:pt x="539056" y="602203"/>
                  <a:pt x="1267764" y="509727"/>
                  <a:pt x="1996473" y="417251"/>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977196" y="3657600"/>
            <a:ext cx="896645" cy="994299"/>
          </a:xfrm>
          <a:custGeom>
            <a:avLst/>
            <a:gdLst>
              <a:gd name="connsiteX0" fmla="*/ 896645 w 896645"/>
              <a:gd name="connsiteY0" fmla="*/ 0 h 994299"/>
              <a:gd name="connsiteX1" fmla="*/ 0 w 896645"/>
              <a:gd name="connsiteY1" fmla="*/ 994299 h 994299"/>
            </a:gdLst>
            <a:ahLst/>
            <a:cxnLst>
              <a:cxn ang="0">
                <a:pos x="connsiteX0" y="connsiteY0"/>
              </a:cxn>
              <a:cxn ang="0">
                <a:pos x="connsiteX1" y="connsiteY1"/>
              </a:cxn>
            </a:cxnLst>
            <a:rect l="l" t="t" r="r" b="b"/>
            <a:pathLst>
              <a:path w="896645" h="994299">
                <a:moveTo>
                  <a:pt x="896645" y="0"/>
                </a:moveTo>
                <a:lnTo>
                  <a:pt x="0" y="994299"/>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977196" y="3293616"/>
            <a:ext cx="905522" cy="1935332"/>
          </a:xfrm>
          <a:custGeom>
            <a:avLst/>
            <a:gdLst>
              <a:gd name="connsiteX0" fmla="*/ 905522 w 905522"/>
              <a:gd name="connsiteY0" fmla="*/ 1935332 h 1935332"/>
              <a:gd name="connsiteX1" fmla="*/ 0 w 905522"/>
              <a:gd name="connsiteY1" fmla="*/ 0 h 1935332"/>
            </a:gdLst>
            <a:ahLst/>
            <a:cxnLst>
              <a:cxn ang="0">
                <a:pos x="connsiteX0" y="connsiteY0"/>
              </a:cxn>
              <a:cxn ang="0">
                <a:pos x="connsiteX1" y="connsiteY1"/>
              </a:cxn>
            </a:cxnLst>
            <a:rect l="l" t="t" r="r" b="b"/>
            <a:pathLst>
              <a:path w="905522" h="1935332">
                <a:moveTo>
                  <a:pt x="905522" y="1935332"/>
                </a:moveTo>
                <a:lnTo>
                  <a:pt x="0" y="0"/>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868140" y="3622089"/>
            <a:ext cx="577071" cy="1597981"/>
          </a:xfrm>
          <a:custGeom>
            <a:avLst/>
            <a:gdLst>
              <a:gd name="connsiteX0" fmla="*/ 0 w 577071"/>
              <a:gd name="connsiteY0" fmla="*/ 0 h 1597981"/>
              <a:gd name="connsiteX1" fmla="*/ 577048 w 577071"/>
              <a:gd name="connsiteY1" fmla="*/ 736847 h 1597981"/>
              <a:gd name="connsiteX2" fmla="*/ 17755 w 577071"/>
              <a:gd name="connsiteY2" fmla="*/ 1597981 h 1597981"/>
            </a:gdLst>
            <a:ahLst/>
            <a:cxnLst>
              <a:cxn ang="0">
                <a:pos x="connsiteX0" y="connsiteY0"/>
              </a:cxn>
              <a:cxn ang="0">
                <a:pos x="connsiteX1" y="connsiteY1"/>
              </a:cxn>
              <a:cxn ang="0">
                <a:pos x="connsiteX2" y="connsiteY2"/>
              </a:cxn>
            </a:cxnLst>
            <a:rect l="l" t="t" r="r" b="b"/>
            <a:pathLst>
              <a:path w="577071" h="1597981">
                <a:moveTo>
                  <a:pt x="0" y="0"/>
                </a:moveTo>
                <a:cubicBezTo>
                  <a:pt x="287044" y="235258"/>
                  <a:pt x="574089" y="470517"/>
                  <a:pt x="577048" y="736847"/>
                </a:cubicBezTo>
                <a:cubicBezTo>
                  <a:pt x="580007" y="1003177"/>
                  <a:pt x="298881" y="1300579"/>
                  <a:pt x="17755" y="1597981"/>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859262" y="3710866"/>
            <a:ext cx="230956" cy="1491449"/>
          </a:xfrm>
          <a:custGeom>
            <a:avLst/>
            <a:gdLst>
              <a:gd name="connsiteX0" fmla="*/ 0 w 230956"/>
              <a:gd name="connsiteY0" fmla="*/ 1491449 h 1491449"/>
              <a:gd name="connsiteX1" fmla="*/ 230820 w 230956"/>
              <a:gd name="connsiteY1" fmla="*/ 798990 h 1491449"/>
              <a:gd name="connsiteX2" fmla="*/ 26633 w 230956"/>
              <a:gd name="connsiteY2" fmla="*/ 0 h 1491449"/>
            </a:gdLst>
            <a:ahLst/>
            <a:cxnLst>
              <a:cxn ang="0">
                <a:pos x="connsiteX0" y="connsiteY0"/>
              </a:cxn>
              <a:cxn ang="0">
                <a:pos x="connsiteX1" y="connsiteY1"/>
              </a:cxn>
              <a:cxn ang="0">
                <a:pos x="connsiteX2" y="connsiteY2"/>
              </a:cxn>
            </a:cxnLst>
            <a:rect l="l" t="t" r="r" b="b"/>
            <a:pathLst>
              <a:path w="230956" h="1491449">
                <a:moveTo>
                  <a:pt x="0" y="1491449"/>
                </a:moveTo>
                <a:cubicBezTo>
                  <a:pt x="113190" y="1269507"/>
                  <a:pt x="226381" y="1047565"/>
                  <a:pt x="230820" y="798990"/>
                </a:cubicBezTo>
                <a:cubicBezTo>
                  <a:pt x="235259" y="550415"/>
                  <a:pt x="130946" y="275207"/>
                  <a:pt x="26633" y="0"/>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610026" y="3284738"/>
            <a:ext cx="363993" cy="1376039"/>
          </a:xfrm>
          <a:custGeom>
            <a:avLst/>
            <a:gdLst>
              <a:gd name="connsiteX0" fmla="*/ 355116 w 363993"/>
              <a:gd name="connsiteY0" fmla="*/ 0 h 1376039"/>
              <a:gd name="connsiteX1" fmla="*/ 9 w 363993"/>
              <a:gd name="connsiteY1" fmla="*/ 683580 h 1376039"/>
              <a:gd name="connsiteX2" fmla="*/ 363993 w 363993"/>
              <a:gd name="connsiteY2" fmla="*/ 1376039 h 1376039"/>
            </a:gdLst>
            <a:ahLst/>
            <a:cxnLst>
              <a:cxn ang="0">
                <a:pos x="connsiteX0" y="connsiteY0"/>
              </a:cxn>
              <a:cxn ang="0">
                <a:pos x="connsiteX1" y="connsiteY1"/>
              </a:cxn>
              <a:cxn ang="0">
                <a:pos x="connsiteX2" y="connsiteY2"/>
              </a:cxn>
            </a:cxnLst>
            <a:rect l="l" t="t" r="r" b="b"/>
            <a:pathLst>
              <a:path w="363993" h="1376039">
                <a:moveTo>
                  <a:pt x="355116" y="0"/>
                </a:moveTo>
                <a:cubicBezTo>
                  <a:pt x="176823" y="227120"/>
                  <a:pt x="-1470" y="454240"/>
                  <a:pt x="9" y="683580"/>
                </a:cubicBezTo>
                <a:cubicBezTo>
                  <a:pt x="1488" y="912920"/>
                  <a:pt x="182740" y="1144479"/>
                  <a:pt x="363993" y="1376039"/>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Explosion 1 54"/>
          <p:cNvSpPr/>
          <p:nvPr/>
        </p:nvSpPr>
        <p:spPr>
          <a:xfrm>
            <a:off x="5317355" y="4856085"/>
            <a:ext cx="1553644" cy="893685"/>
          </a:xfrm>
          <a:prstGeom prst="irregularSeal1">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a:t>
            </a:r>
            <a:endParaRPr lang="en-US" dirty="0"/>
          </a:p>
        </p:txBody>
      </p:sp>
      <p:sp>
        <p:nvSpPr>
          <p:cNvPr id="56" name="Explosion 1 55"/>
          <p:cNvSpPr/>
          <p:nvPr/>
        </p:nvSpPr>
        <p:spPr>
          <a:xfrm>
            <a:off x="3178920" y="4486786"/>
            <a:ext cx="1553644" cy="893685"/>
          </a:xfrm>
          <a:prstGeom prst="irregularSeal1">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a:t>
            </a:r>
            <a:endParaRPr lang="en-US" dirty="0"/>
          </a:p>
        </p:txBody>
      </p:sp>
      <p:cxnSp>
        <p:nvCxnSpPr>
          <p:cNvPr id="35" name="Straight Arrow Connector 34"/>
          <p:cNvCxnSpPr/>
          <p:nvPr/>
        </p:nvCxnSpPr>
        <p:spPr>
          <a:xfrm flipH="1" flipV="1">
            <a:off x="3962401" y="3262258"/>
            <a:ext cx="918099" cy="40963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4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normAutofit/>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doc key,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count</a:t>
                </a:r>
              </a:p>
              <a:p>
                <a:pPr lvl="1"/>
                <a:r>
                  <a:rPr lang="en-US" dirty="0" smtClean="0"/>
                  <a:t>per word: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endParaRPr lang="en-US" dirty="0" smtClean="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7" name="Rounded Rectangle 6"/>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8" name="Rounded Rectangle 7"/>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p:spTree>
    <p:extLst>
      <p:ext uri="{BB962C8B-B14F-4D97-AF65-F5344CB8AC3E}">
        <p14:creationId xmlns:p14="http://schemas.microsoft.com/office/powerpoint/2010/main" val="1241354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normAutofit/>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doc key,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count</a:t>
                </a:r>
              </a:p>
              <a:p>
                <a:pPr lvl="1"/>
                <a:r>
                  <a:rPr lang="en-US" dirty="0" smtClean="0"/>
                  <a:t>per word: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endParaRPr lang="en-US" dirty="0" smtClean="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7" name="Rounded Rectangle 6"/>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8" name="Rounded Rectangle 7"/>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p:sp>
        <p:nvSpPr>
          <p:cNvPr id="11" name="Rectangle 10"/>
          <p:cNvSpPr/>
          <p:nvPr/>
        </p:nvSpPr>
        <p:spPr>
          <a:xfrm>
            <a:off x="4876800" y="3565602"/>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971801" y="4572000"/>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977196" y="3657600"/>
            <a:ext cx="896645" cy="994299"/>
          </a:xfrm>
          <a:custGeom>
            <a:avLst/>
            <a:gdLst>
              <a:gd name="connsiteX0" fmla="*/ 896645 w 896645"/>
              <a:gd name="connsiteY0" fmla="*/ 0 h 994299"/>
              <a:gd name="connsiteX1" fmla="*/ 0 w 896645"/>
              <a:gd name="connsiteY1" fmla="*/ 994299 h 994299"/>
            </a:gdLst>
            <a:ahLst/>
            <a:cxnLst>
              <a:cxn ang="0">
                <a:pos x="connsiteX0" y="connsiteY0"/>
              </a:cxn>
              <a:cxn ang="0">
                <a:pos x="connsiteX1" y="connsiteY1"/>
              </a:cxn>
            </a:cxnLst>
            <a:rect l="l" t="t" r="r" b="b"/>
            <a:pathLst>
              <a:path w="896645" h="994299">
                <a:moveTo>
                  <a:pt x="896645" y="0"/>
                </a:moveTo>
                <a:lnTo>
                  <a:pt x="0" y="994299"/>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5"/>
                <a:stretch>
                  <a:fillRect b="-6154"/>
                </a:stretch>
              </a:blipFill>
            </p:spPr>
            <p:txBody>
              <a:bodyPr/>
              <a:lstStyle/>
              <a:p>
                <a:r>
                  <a:rPr lang="en-US">
                    <a:noFill/>
                  </a:rPr>
                  <a:t> </a:t>
                </a:r>
              </a:p>
            </p:txBody>
          </p:sp>
        </mc:Fallback>
      </mc:AlternateContent>
      <p:sp>
        <p:nvSpPr>
          <p:cNvPr id="51" name="Freeform 50"/>
          <p:cNvSpPr/>
          <p:nvPr/>
        </p:nvSpPr>
        <p:spPr>
          <a:xfrm>
            <a:off x="5859262" y="2858610"/>
            <a:ext cx="2179819" cy="790112"/>
          </a:xfrm>
          <a:custGeom>
            <a:avLst/>
            <a:gdLst>
              <a:gd name="connsiteX0" fmla="*/ 2112886 w 2179819"/>
              <a:gd name="connsiteY0" fmla="*/ 0 h 790112"/>
              <a:gd name="connsiteX1" fmla="*/ 1917577 w 2179819"/>
              <a:gd name="connsiteY1" fmla="*/ 656947 h 790112"/>
              <a:gd name="connsiteX2" fmla="*/ 0 w 2179819"/>
              <a:gd name="connsiteY2" fmla="*/ 790112 h 790112"/>
            </a:gdLst>
            <a:ahLst/>
            <a:cxnLst>
              <a:cxn ang="0">
                <a:pos x="connsiteX0" y="connsiteY0"/>
              </a:cxn>
              <a:cxn ang="0">
                <a:pos x="connsiteX1" y="connsiteY1"/>
              </a:cxn>
              <a:cxn ang="0">
                <a:pos x="connsiteX2" y="connsiteY2"/>
              </a:cxn>
            </a:cxnLst>
            <a:rect l="l" t="t" r="r" b="b"/>
            <a:pathLst>
              <a:path w="2179819" h="790112">
                <a:moveTo>
                  <a:pt x="2112886" y="0"/>
                </a:moveTo>
                <a:cubicBezTo>
                  <a:pt x="2191305" y="262631"/>
                  <a:pt x="2269725" y="525262"/>
                  <a:pt x="1917577" y="656947"/>
                </a:cubicBezTo>
                <a:cubicBezTo>
                  <a:pt x="1565429" y="788632"/>
                  <a:pt x="782714" y="789372"/>
                  <a:pt x="0" y="790112"/>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4672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solidFill>
              </a:rPr>
              <a:t>Introduction</a:t>
            </a:r>
          </a:p>
          <a:p>
            <a:r>
              <a:rPr lang="en-US" dirty="0" smtClean="0"/>
              <a:t>Dynamic SSE Protocols</a:t>
            </a:r>
          </a:p>
          <a:p>
            <a:r>
              <a:rPr lang="en-US" dirty="0" smtClean="0"/>
              <a:t>Security Proofs</a:t>
            </a:r>
          </a:p>
          <a:p>
            <a:r>
              <a:rPr lang="en-US" dirty="0" smtClean="0"/>
              <a:t>Implementation</a:t>
            </a:r>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788199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normAutofit/>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doc key,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count</a:t>
                </a:r>
              </a:p>
              <a:p>
                <a:pPr lvl="1"/>
                <a:r>
                  <a:rPr lang="en-US" dirty="0" smtClean="0"/>
                  <a:t>per word: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endParaRPr lang="en-US" dirty="0" smtClean="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7" name="Rounded Rectangle 6"/>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8" name="Rounded Rectangle 7"/>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p:sp>
        <p:nvSpPr>
          <p:cNvPr id="11" name="Rectangle 10"/>
          <p:cNvSpPr/>
          <p:nvPr/>
        </p:nvSpPr>
        <p:spPr>
          <a:xfrm>
            <a:off x="4876800" y="3565602"/>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71800" y="3216676"/>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394255" y="2504893"/>
                <a:ext cx="99847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𝑓</m:t>
                          </m:r>
                        </m:e>
                        <m:sub>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𝑘</m:t>
                              </m:r>
                            </m:e>
                            <m:sub>
                              <m:r>
                                <a:rPr lang="en-US" b="0" i="1" smtClean="0">
                                  <a:solidFill>
                                    <a:schemeClr val="tx2">
                                      <a:lumMod val="20000"/>
                                      <a:lumOff val="80000"/>
                                    </a:schemeClr>
                                  </a:solidFill>
                                  <a:latin typeface="Cambria Math"/>
                                </a:rPr>
                                <m:t>𝑐</m:t>
                              </m:r>
                            </m:sub>
                          </m:sSub>
                        </m:sub>
                      </m:sSub>
                      <m:r>
                        <a:rPr lang="en-US" b="0" i="1" smtClean="0">
                          <a:solidFill>
                            <a:schemeClr val="tx2">
                              <a:lumMod val="20000"/>
                              <a:lumOff val="80000"/>
                            </a:schemeClr>
                          </a:solidFill>
                          <a:latin typeface="Cambria Math"/>
                        </a:rPr>
                        <m:t>(</m:t>
                      </m:r>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𝑤</m:t>
                          </m:r>
                        </m:e>
                        <m:sub>
                          <m:r>
                            <a:rPr lang="en-US" b="0" i="1" smtClean="0">
                              <a:solidFill>
                                <a:schemeClr val="tx2">
                                  <a:lumMod val="20000"/>
                                  <a:lumOff val="80000"/>
                                </a:schemeClr>
                              </a:solidFill>
                              <a:latin typeface="Cambria Math"/>
                            </a:rPr>
                            <m:t>1</m:t>
                          </m:r>
                        </m:sub>
                      </m:sSub>
                      <m:r>
                        <a:rPr lang="en-US" b="0" i="1" smtClean="0">
                          <a:solidFill>
                            <a:schemeClr val="tx2">
                              <a:lumMod val="20000"/>
                              <a:lumOff val="80000"/>
                            </a:schemeClr>
                          </a:solidFill>
                          <a:latin typeface="Cambria Math"/>
                        </a:rPr>
                        <m:t>)</m:t>
                      </m:r>
                    </m:oMath>
                  </m:oMathPara>
                </a14:m>
                <a:endParaRPr lang="en-US" dirty="0">
                  <a:solidFill>
                    <a:schemeClr val="tx2">
                      <a:lumMod val="20000"/>
                      <a:lumOff val="80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94255" y="2504893"/>
                <a:ext cx="998478" cy="394532"/>
              </a:xfrm>
              <a:prstGeom prst="rect">
                <a:avLst/>
              </a:prstGeom>
              <a:blipFill rotWithShape="1">
                <a:blip r:embed="rId4"/>
                <a:stretch>
                  <a:fillRect b="-6154"/>
                </a:stretch>
              </a:blipFill>
            </p:spPr>
            <p:txBody>
              <a:bodyPr/>
              <a:lstStyle/>
              <a:p>
                <a:r>
                  <a:rPr lang="en-US">
                    <a:noFill/>
                  </a:rPr>
                  <a:t> </a:t>
                </a:r>
              </a:p>
            </p:txBody>
          </p:sp>
        </mc:Fallback>
      </mc:AlternateContent>
      <p:sp>
        <p:nvSpPr>
          <p:cNvPr id="22" name="Rectangle 21"/>
          <p:cNvSpPr/>
          <p:nvPr/>
        </p:nvSpPr>
        <p:spPr>
          <a:xfrm>
            <a:off x="2971801" y="4572000"/>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77546" y="2867487"/>
            <a:ext cx="1996473" cy="556981"/>
          </a:xfrm>
          <a:custGeom>
            <a:avLst/>
            <a:gdLst>
              <a:gd name="connsiteX0" fmla="*/ 87774 w 1996473"/>
              <a:gd name="connsiteY0" fmla="*/ 0 h 556981"/>
              <a:gd name="connsiteX1" fmla="*/ 220939 w 1996473"/>
              <a:gd name="connsiteY1" fmla="*/ 532661 h 556981"/>
              <a:gd name="connsiteX2" fmla="*/ 1996473 w 1996473"/>
              <a:gd name="connsiteY2" fmla="*/ 417251 h 556981"/>
            </a:gdLst>
            <a:ahLst/>
            <a:cxnLst>
              <a:cxn ang="0">
                <a:pos x="connsiteX0" y="connsiteY0"/>
              </a:cxn>
              <a:cxn ang="0">
                <a:pos x="connsiteX1" y="connsiteY1"/>
              </a:cxn>
              <a:cxn ang="0">
                <a:pos x="connsiteX2" y="connsiteY2"/>
              </a:cxn>
            </a:cxnLst>
            <a:rect l="l" t="t" r="r" b="b"/>
            <a:pathLst>
              <a:path w="1996473" h="556981">
                <a:moveTo>
                  <a:pt x="87774" y="0"/>
                </a:moveTo>
                <a:cubicBezTo>
                  <a:pt x="-4702" y="231559"/>
                  <a:pt x="-97178" y="463119"/>
                  <a:pt x="220939" y="532661"/>
                </a:cubicBezTo>
                <a:cubicBezTo>
                  <a:pt x="539056" y="602203"/>
                  <a:pt x="1267764" y="509727"/>
                  <a:pt x="1996473" y="417251"/>
                </a:cubicBezTo>
              </a:path>
            </a:pathLst>
          </a:custGeom>
          <a:ln>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977196" y="3657600"/>
            <a:ext cx="896645" cy="994299"/>
          </a:xfrm>
          <a:custGeom>
            <a:avLst/>
            <a:gdLst>
              <a:gd name="connsiteX0" fmla="*/ 896645 w 896645"/>
              <a:gd name="connsiteY0" fmla="*/ 0 h 994299"/>
              <a:gd name="connsiteX1" fmla="*/ 0 w 896645"/>
              <a:gd name="connsiteY1" fmla="*/ 994299 h 994299"/>
            </a:gdLst>
            <a:ahLst/>
            <a:cxnLst>
              <a:cxn ang="0">
                <a:pos x="connsiteX0" y="connsiteY0"/>
              </a:cxn>
              <a:cxn ang="0">
                <a:pos x="connsiteX1" y="connsiteY1"/>
              </a:cxn>
            </a:cxnLst>
            <a:rect l="l" t="t" r="r" b="b"/>
            <a:pathLst>
              <a:path w="896645" h="994299">
                <a:moveTo>
                  <a:pt x="896645" y="0"/>
                </a:moveTo>
                <a:lnTo>
                  <a:pt x="0" y="994299"/>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610026" y="3284738"/>
            <a:ext cx="363993" cy="1376039"/>
          </a:xfrm>
          <a:custGeom>
            <a:avLst/>
            <a:gdLst>
              <a:gd name="connsiteX0" fmla="*/ 355116 w 363993"/>
              <a:gd name="connsiteY0" fmla="*/ 0 h 1376039"/>
              <a:gd name="connsiteX1" fmla="*/ 9 w 363993"/>
              <a:gd name="connsiteY1" fmla="*/ 683580 h 1376039"/>
              <a:gd name="connsiteX2" fmla="*/ 363993 w 363993"/>
              <a:gd name="connsiteY2" fmla="*/ 1376039 h 1376039"/>
            </a:gdLst>
            <a:ahLst/>
            <a:cxnLst>
              <a:cxn ang="0">
                <a:pos x="connsiteX0" y="connsiteY0"/>
              </a:cxn>
              <a:cxn ang="0">
                <a:pos x="connsiteX1" y="connsiteY1"/>
              </a:cxn>
              <a:cxn ang="0">
                <a:pos x="connsiteX2" y="connsiteY2"/>
              </a:cxn>
            </a:cxnLst>
            <a:rect l="l" t="t" r="r" b="b"/>
            <a:pathLst>
              <a:path w="363993" h="1376039">
                <a:moveTo>
                  <a:pt x="355116" y="0"/>
                </a:moveTo>
                <a:cubicBezTo>
                  <a:pt x="176823" y="227120"/>
                  <a:pt x="-1470" y="454240"/>
                  <a:pt x="9" y="683580"/>
                </a:cubicBezTo>
                <a:cubicBezTo>
                  <a:pt x="1488" y="912920"/>
                  <a:pt x="182740" y="1144479"/>
                  <a:pt x="363993" y="1376039"/>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2974019" y="5315973"/>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716561" y="4651899"/>
            <a:ext cx="266336" cy="736847"/>
          </a:xfrm>
          <a:custGeom>
            <a:avLst/>
            <a:gdLst>
              <a:gd name="connsiteX0" fmla="*/ 266336 w 266336"/>
              <a:gd name="connsiteY0" fmla="*/ 0 h 736847"/>
              <a:gd name="connsiteX1" fmla="*/ 6 w 266336"/>
              <a:gd name="connsiteY1" fmla="*/ 372862 h 736847"/>
              <a:gd name="connsiteX2" fmla="*/ 257458 w 266336"/>
              <a:gd name="connsiteY2" fmla="*/ 736847 h 736847"/>
              <a:gd name="connsiteX3" fmla="*/ 257458 w 266336"/>
              <a:gd name="connsiteY3" fmla="*/ 736847 h 736847"/>
            </a:gdLst>
            <a:ahLst/>
            <a:cxnLst>
              <a:cxn ang="0">
                <a:pos x="connsiteX0" y="connsiteY0"/>
              </a:cxn>
              <a:cxn ang="0">
                <a:pos x="connsiteX1" y="connsiteY1"/>
              </a:cxn>
              <a:cxn ang="0">
                <a:pos x="connsiteX2" y="connsiteY2"/>
              </a:cxn>
              <a:cxn ang="0">
                <a:pos x="connsiteX3" y="connsiteY3"/>
              </a:cxn>
            </a:cxnLst>
            <a:rect l="l" t="t" r="r" b="b"/>
            <a:pathLst>
              <a:path w="266336" h="736847">
                <a:moveTo>
                  <a:pt x="266336" y="0"/>
                </a:moveTo>
                <a:cubicBezTo>
                  <a:pt x="133911" y="125027"/>
                  <a:pt x="1486" y="250054"/>
                  <a:pt x="6" y="372862"/>
                </a:cubicBezTo>
                <a:cubicBezTo>
                  <a:pt x="-1474" y="495670"/>
                  <a:pt x="257458" y="736847"/>
                  <a:pt x="257458" y="736847"/>
                </a:cubicBezTo>
                <a:lnTo>
                  <a:pt x="257458" y="736847"/>
                </a:ln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5"/>
                <a:stretch>
                  <a:fillRect b="-6154"/>
                </a:stretch>
              </a:blipFill>
            </p:spPr>
            <p:txBody>
              <a:bodyPr/>
              <a:lstStyle/>
              <a:p>
                <a:r>
                  <a:rPr lang="en-US">
                    <a:noFill/>
                  </a:rPr>
                  <a:t> </a:t>
                </a:r>
              </a:p>
            </p:txBody>
          </p:sp>
        </mc:Fallback>
      </mc:AlternateContent>
      <p:sp>
        <p:nvSpPr>
          <p:cNvPr id="51" name="Freeform 50"/>
          <p:cNvSpPr/>
          <p:nvPr/>
        </p:nvSpPr>
        <p:spPr>
          <a:xfrm>
            <a:off x="5859262" y="2858610"/>
            <a:ext cx="2179819" cy="790112"/>
          </a:xfrm>
          <a:custGeom>
            <a:avLst/>
            <a:gdLst>
              <a:gd name="connsiteX0" fmla="*/ 2112886 w 2179819"/>
              <a:gd name="connsiteY0" fmla="*/ 0 h 790112"/>
              <a:gd name="connsiteX1" fmla="*/ 1917577 w 2179819"/>
              <a:gd name="connsiteY1" fmla="*/ 656947 h 790112"/>
              <a:gd name="connsiteX2" fmla="*/ 0 w 2179819"/>
              <a:gd name="connsiteY2" fmla="*/ 790112 h 790112"/>
            </a:gdLst>
            <a:ahLst/>
            <a:cxnLst>
              <a:cxn ang="0">
                <a:pos x="connsiteX0" y="connsiteY0"/>
              </a:cxn>
              <a:cxn ang="0">
                <a:pos x="connsiteX1" y="connsiteY1"/>
              </a:cxn>
              <a:cxn ang="0">
                <a:pos x="connsiteX2" y="connsiteY2"/>
              </a:cxn>
            </a:cxnLst>
            <a:rect l="l" t="t" r="r" b="b"/>
            <a:pathLst>
              <a:path w="2179819" h="790112">
                <a:moveTo>
                  <a:pt x="2112886" y="0"/>
                </a:moveTo>
                <a:cubicBezTo>
                  <a:pt x="2191305" y="262631"/>
                  <a:pt x="2269725" y="525262"/>
                  <a:pt x="1917577" y="656947"/>
                </a:cubicBezTo>
                <a:cubicBezTo>
                  <a:pt x="1565429" y="788632"/>
                  <a:pt x="782714" y="789372"/>
                  <a:pt x="0" y="790112"/>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05353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normAutofit/>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doc key,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count</a:t>
                </a:r>
              </a:p>
              <a:p>
                <a:pPr lvl="1"/>
                <a:r>
                  <a:rPr lang="en-US" dirty="0" smtClean="0"/>
                  <a:t>per word: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endParaRPr lang="en-US" dirty="0" smtClean="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7" name="Rounded Rectangle 6"/>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8" name="Rounded Rectangle 7"/>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p:sp>
        <p:nvSpPr>
          <p:cNvPr id="11" name="Rectangle 10"/>
          <p:cNvSpPr/>
          <p:nvPr/>
        </p:nvSpPr>
        <p:spPr>
          <a:xfrm>
            <a:off x="4876800" y="3565602"/>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71800" y="3216676"/>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394255" y="2504893"/>
                <a:ext cx="99847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𝑓</m:t>
                          </m:r>
                        </m:e>
                        <m:sub>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𝑘</m:t>
                              </m:r>
                            </m:e>
                            <m:sub>
                              <m:r>
                                <a:rPr lang="en-US" b="0" i="1" smtClean="0">
                                  <a:solidFill>
                                    <a:schemeClr val="tx2">
                                      <a:lumMod val="20000"/>
                                      <a:lumOff val="80000"/>
                                    </a:schemeClr>
                                  </a:solidFill>
                                  <a:latin typeface="Cambria Math"/>
                                </a:rPr>
                                <m:t>𝑐</m:t>
                              </m:r>
                            </m:sub>
                          </m:sSub>
                        </m:sub>
                      </m:sSub>
                      <m:r>
                        <a:rPr lang="en-US" b="0" i="1" smtClean="0">
                          <a:solidFill>
                            <a:schemeClr val="tx2">
                              <a:lumMod val="20000"/>
                              <a:lumOff val="80000"/>
                            </a:schemeClr>
                          </a:solidFill>
                          <a:latin typeface="Cambria Math"/>
                        </a:rPr>
                        <m:t>(</m:t>
                      </m:r>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𝑤</m:t>
                          </m:r>
                        </m:e>
                        <m:sub>
                          <m:r>
                            <a:rPr lang="en-US" b="0" i="1" smtClean="0">
                              <a:solidFill>
                                <a:schemeClr val="tx2">
                                  <a:lumMod val="20000"/>
                                  <a:lumOff val="80000"/>
                                </a:schemeClr>
                              </a:solidFill>
                              <a:latin typeface="Cambria Math"/>
                            </a:rPr>
                            <m:t>1</m:t>
                          </m:r>
                        </m:sub>
                      </m:sSub>
                      <m:r>
                        <a:rPr lang="en-US" b="0" i="1" smtClean="0">
                          <a:solidFill>
                            <a:schemeClr val="tx2">
                              <a:lumMod val="20000"/>
                              <a:lumOff val="80000"/>
                            </a:schemeClr>
                          </a:solidFill>
                          <a:latin typeface="Cambria Math"/>
                        </a:rPr>
                        <m:t>)</m:t>
                      </m:r>
                    </m:oMath>
                  </m:oMathPara>
                </a14:m>
                <a:endParaRPr lang="en-US" dirty="0">
                  <a:solidFill>
                    <a:schemeClr val="tx2">
                      <a:lumMod val="20000"/>
                      <a:lumOff val="80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94255" y="2504893"/>
                <a:ext cx="998478" cy="394532"/>
              </a:xfrm>
              <a:prstGeom prst="rect">
                <a:avLst/>
              </a:prstGeom>
              <a:blipFill rotWithShape="1">
                <a:blip r:embed="rId4"/>
                <a:stretch>
                  <a:fillRect b="-6154"/>
                </a:stretch>
              </a:blipFill>
            </p:spPr>
            <p:txBody>
              <a:bodyPr/>
              <a:lstStyle/>
              <a:p>
                <a:r>
                  <a:rPr lang="en-US">
                    <a:noFill/>
                  </a:rPr>
                  <a:t> </a:t>
                </a:r>
              </a:p>
            </p:txBody>
          </p:sp>
        </mc:Fallback>
      </mc:AlternateContent>
      <p:sp>
        <p:nvSpPr>
          <p:cNvPr id="22" name="Rectangle 21"/>
          <p:cNvSpPr/>
          <p:nvPr/>
        </p:nvSpPr>
        <p:spPr>
          <a:xfrm>
            <a:off x="2971801" y="4572000"/>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79019" y="5148037"/>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5" idx="1"/>
          </p:cNvCxnSpPr>
          <p:nvPr/>
        </p:nvCxnSpPr>
        <p:spPr>
          <a:xfrm flipH="1" flipV="1">
            <a:off x="3962401" y="4643021"/>
            <a:ext cx="916618" cy="58121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962401" y="3262258"/>
            <a:ext cx="918099" cy="40963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977546" y="2867487"/>
            <a:ext cx="1996473" cy="556981"/>
          </a:xfrm>
          <a:custGeom>
            <a:avLst/>
            <a:gdLst>
              <a:gd name="connsiteX0" fmla="*/ 87774 w 1996473"/>
              <a:gd name="connsiteY0" fmla="*/ 0 h 556981"/>
              <a:gd name="connsiteX1" fmla="*/ 220939 w 1996473"/>
              <a:gd name="connsiteY1" fmla="*/ 532661 h 556981"/>
              <a:gd name="connsiteX2" fmla="*/ 1996473 w 1996473"/>
              <a:gd name="connsiteY2" fmla="*/ 417251 h 556981"/>
            </a:gdLst>
            <a:ahLst/>
            <a:cxnLst>
              <a:cxn ang="0">
                <a:pos x="connsiteX0" y="connsiteY0"/>
              </a:cxn>
              <a:cxn ang="0">
                <a:pos x="connsiteX1" y="connsiteY1"/>
              </a:cxn>
              <a:cxn ang="0">
                <a:pos x="connsiteX2" y="connsiteY2"/>
              </a:cxn>
            </a:cxnLst>
            <a:rect l="l" t="t" r="r" b="b"/>
            <a:pathLst>
              <a:path w="1996473" h="556981">
                <a:moveTo>
                  <a:pt x="87774" y="0"/>
                </a:moveTo>
                <a:cubicBezTo>
                  <a:pt x="-4702" y="231559"/>
                  <a:pt x="-97178" y="463119"/>
                  <a:pt x="220939" y="532661"/>
                </a:cubicBezTo>
                <a:cubicBezTo>
                  <a:pt x="539056" y="602203"/>
                  <a:pt x="1267764" y="509727"/>
                  <a:pt x="1996473" y="417251"/>
                </a:cubicBezTo>
              </a:path>
            </a:pathLst>
          </a:custGeom>
          <a:ln>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977196" y="3657600"/>
            <a:ext cx="896645" cy="994299"/>
          </a:xfrm>
          <a:custGeom>
            <a:avLst/>
            <a:gdLst>
              <a:gd name="connsiteX0" fmla="*/ 896645 w 896645"/>
              <a:gd name="connsiteY0" fmla="*/ 0 h 994299"/>
              <a:gd name="connsiteX1" fmla="*/ 0 w 896645"/>
              <a:gd name="connsiteY1" fmla="*/ 994299 h 994299"/>
            </a:gdLst>
            <a:ahLst/>
            <a:cxnLst>
              <a:cxn ang="0">
                <a:pos x="connsiteX0" y="connsiteY0"/>
              </a:cxn>
              <a:cxn ang="0">
                <a:pos x="connsiteX1" y="connsiteY1"/>
              </a:cxn>
            </a:cxnLst>
            <a:rect l="l" t="t" r="r" b="b"/>
            <a:pathLst>
              <a:path w="896645" h="994299">
                <a:moveTo>
                  <a:pt x="896645" y="0"/>
                </a:moveTo>
                <a:lnTo>
                  <a:pt x="0" y="994299"/>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977196" y="3293616"/>
            <a:ext cx="905522" cy="1935332"/>
          </a:xfrm>
          <a:custGeom>
            <a:avLst/>
            <a:gdLst>
              <a:gd name="connsiteX0" fmla="*/ 905522 w 905522"/>
              <a:gd name="connsiteY0" fmla="*/ 1935332 h 1935332"/>
              <a:gd name="connsiteX1" fmla="*/ 0 w 905522"/>
              <a:gd name="connsiteY1" fmla="*/ 0 h 1935332"/>
            </a:gdLst>
            <a:ahLst/>
            <a:cxnLst>
              <a:cxn ang="0">
                <a:pos x="connsiteX0" y="connsiteY0"/>
              </a:cxn>
              <a:cxn ang="0">
                <a:pos x="connsiteX1" y="connsiteY1"/>
              </a:cxn>
            </a:cxnLst>
            <a:rect l="l" t="t" r="r" b="b"/>
            <a:pathLst>
              <a:path w="905522" h="1935332">
                <a:moveTo>
                  <a:pt x="905522" y="1935332"/>
                </a:moveTo>
                <a:lnTo>
                  <a:pt x="0" y="0"/>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610026" y="3284738"/>
            <a:ext cx="363993" cy="1376039"/>
          </a:xfrm>
          <a:custGeom>
            <a:avLst/>
            <a:gdLst>
              <a:gd name="connsiteX0" fmla="*/ 355116 w 363993"/>
              <a:gd name="connsiteY0" fmla="*/ 0 h 1376039"/>
              <a:gd name="connsiteX1" fmla="*/ 9 w 363993"/>
              <a:gd name="connsiteY1" fmla="*/ 683580 h 1376039"/>
              <a:gd name="connsiteX2" fmla="*/ 363993 w 363993"/>
              <a:gd name="connsiteY2" fmla="*/ 1376039 h 1376039"/>
            </a:gdLst>
            <a:ahLst/>
            <a:cxnLst>
              <a:cxn ang="0">
                <a:pos x="connsiteX0" y="connsiteY0"/>
              </a:cxn>
              <a:cxn ang="0">
                <a:pos x="connsiteX1" y="connsiteY1"/>
              </a:cxn>
              <a:cxn ang="0">
                <a:pos x="connsiteX2" y="connsiteY2"/>
              </a:cxn>
            </a:cxnLst>
            <a:rect l="l" t="t" r="r" b="b"/>
            <a:pathLst>
              <a:path w="363993" h="1376039">
                <a:moveTo>
                  <a:pt x="355116" y="0"/>
                </a:moveTo>
                <a:cubicBezTo>
                  <a:pt x="176823" y="227120"/>
                  <a:pt x="-1470" y="454240"/>
                  <a:pt x="9" y="683580"/>
                </a:cubicBezTo>
                <a:cubicBezTo>
                  <a:pt x="1488" y="912920"/>
                  <a:pt x="182740" y="1144479"/>
                  <a:pt x="363993" y="1376039"/>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4879019" y="3019340"/>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74019" y="5315973"/>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2716561" y="4651899"/>
            <a:ext cx="266336" cy="736847"/>
          </a:xfrm>
          <a:custGeom>
            <a:avLst/>
            <a:gdLst>
              <a:gd name="connsiteX0" fmla="*/ 266336 w 266336"/>
              <a:gd name="connsiteY0" fmla="*/ 0 h 736847"/>
              <a:gd name="connsiteX1" fmla="*/ 6 w 266336"/>
              <a:gd name="connsiteY1" fmla="*/ 372862 h 736847"/>
              <a:gd name="connsiteX2" fmla="*/ 257458 w 266336"/>
              <a:gd name="connsiteY2" fmla="*/ 736847 h 736847"/>
              <a:gd name="connsiteX3" fmla="*/ 257458 w 266336"/>
              <a:gd name="connsiteY3" fmla="*/ 736847 h 736847"/>
            </a:gdLst>
            <a:ahLst/>
            <a:cxnLst>
              <a:cxn ang="0">
                <a:pos x="connsiteX0" y="connsiteY0"/>
              </a:cxn>
              <a:cxn ang="0">
                <a:pos x="connsiteX1" y="connsiteY1"/>
              </a:cxn>
              <a:cxn ang="0">
                <a:pos x="connsiteX2" y="connsiteY2"/>
              </a:cxn>
              <a:cxn ang="0">
                <a:pos x="connsiteX3" y="connsiteY3"/>
              </a:cxn>
            </a:cxnLst>
            <a:rect l="l" t="t" r="r" b="b"/>
            <a:pathLst>
              <a:path w="266336" h="736847">
                <a:moveTo>
                  <a:pt x="266336" y="0"/>
                </a:moveTo>
                <a:cubicBezTo>
                  <a:pt x="133911" y="125027"/>
                  <a:pt x="1486" y="250054"/>
                  <a:pt x="6" y="372862"/>
                </a:cubicBezTo>
                <a:cubicBezTo>
                  <a:pt x="-1474" y="495670"/>
                  <a:pt x="257458" y="736847"/>
                  <a:pt x="257458" y="736847"/>
                </a:cubicBezTo>
                <a:lnTo>
                  <a:pt x="257458" y="736847"/>
                </a:ln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a:stCxn id="36" idx="1"/>
            <a:endCxn id="38" idx="3"/>
          </p:cNvCxnSpPr>
          <p:nvPr/>
        </p:nvCxnSpPr>
        <p:spPr>
          <a:xfrm flipH="1">
            <a:off x="3964619" y="3095540"/>
            <a:ext cx="914400" cy="229663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6" idx="1"/>
            <a:endCxn id="29" idx="1"/>
          </p:cNvCxnSpPr>
          <p:nvPr/>
        </p:nvCxnSpPr>
        <p:spPr>
          <a:xfrm flipH="1">
            <a:off x="3977196" y="3095540"/>
            <a:ext cx="901823" cy="155635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1"/>
          </p:cNvCxnSpPr>
          <p:nvPr/>
        </p:nvCxnSpPr>
        <p:spPr>
          <a:xfrm flipH="1">
            <a:off x="3977196" y="3641802"/>
            <a:ext cx="899604" cy="174694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5"/>
                <a:stretch>
                  <a:fillRect b="-6154"/>
                </a:stretch>
              </a:blipFill>
            </p:spPr>
            <p:txBody>
              <a:bodyPr/>
              <a:lstStyle/>
              <a:p>
                <a:r>
                  <a:rPr lang="en-US">
                    <a:noFill/>
                  </a:rPr>
                  <a:t> </a:t>
                </a:r>
              </a:p>
            </p:txBody>
          </p:sp>
        </mc:Fallback>
      </mc:AlternateContent>
      <p:sp>
        <p:nvSpPr>
          <p:cNvPr id="51" name="Freeform 50"/>
          <p:cNvSpPr/>
          <p:nvPr/>
        </p:nvSpPr>
        <p:spPr>
          <a:xfrm>
            <a:off x="5859262" y="2858610"/>
            <a:ext cx="2179819" cy="790112"/>
          </a:xfrm>
          <a:custGeom>
            <a:avLst/>
            <a:gdLst>
              <a:gd name="connsiteX0" fmla="*/ 2112886 w 2179819"/>
              <a:gd name="connsiteY0" fmla="*/ 0 h 790112"/>
              <a:gd name="connsiteX1" fmla="*/ 1917577 w 2179819"/>
              <a:gd name="connsiteY1" fmla="*/ 656947 h 790112"/>
              <a:gd name="connsiteX2" fmla="*/ 0 w 2179819"/>
              <a:gd name="connsiteY2" fmla="*/ 790112 h 790112"/>
            </a:gdLst>
            <a:ahLst/>
            <a:cxnLst>
              <a:cxn ang="0">
                <a:pos x="connsiteX0" y="connsiteY0"/>
              </a:cxn>
              <a:cxn ang="0">
                <a:pos x="connsiteX1" y="connsiteY1"/>
              </a:cxn>
              <a:cxn ang="0">
                <a:pos x="connsiteX2" y="connsiteY2"/>
              </a:cxn>
            </a:cxnLst>
            <a:rect l="l" t="t" r="r" b="b"/>
            <a:pathLst>
              <a:path w="2179819" h="790112">
                <a:moveTo>
                  <a:pt x="2112886" y="0"/>
                </a:moveTo>
                <a:cubicBezTo>
                  <a:pt x="2191305" y="262631"/>
                  <a:pt x="2269725" y="525262"/>
                  <a:pt x="1917577" y="656947"/>
                </a:cubicBezTo>
                <a:cubicBezTo>
                  <a:pt x="1565429" y="788632"/>
                  <a:pt x="782714" y="789372"/>
                  <a:pt x="0" y="790112"/>
                </a:cubicBez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Arrow Connector 57"/>
          <p:cNvCxnSpPr>
            <a:stCxn id="30" idx="0"/>
          </p:cNvCxnSpPr>
          <p:nvPr/>
        </p:nvCxnSpPr>
        <p:spPr>
          <a:xfrm flipH="1">
            <a:off x="3977196" y="5228948"/>
            <a:ext cx="905522" cy="15092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6" idx="1"/>
            <a:endCxn id="30" idx="1"/>
          </p:cNvCxnSpPr>
          <p:nvPr/>
        </p:nvCxnSpPr>
        <p:spPr>
          <a:xfrm flipH="1">
            <a:off x="3977196" y="3095540"/>
            <a:ext cx="901823" cy="1980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436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normAutofit/>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doc key,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count</a:t>
                </a:r>
              </a:p>
              <a:p>
                <a:pPr lvl="1"/>
                <a:r>
                  <a:rPr lang="en-US" dirty="0" smtClean="0"/>
                  <a:t>per word: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endParaRPr lang="en-US" dirty="0" smtClean="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7" name="Rounded Rectangle 6"/>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8" name="Rounded Rectangle 7"/>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p:sp>
        <p:nvSpPr>
          <p:cNvPr id="11" name="Rectangle 10"/>
          <p:cNvSpPr/>
          <p:nvPr/>
        </p:nvSpPr>
        <p:spPr>
          <a:xfrm>
            <a:off x="4876800" y="3565602"/>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71800" y="3216676"/>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394255" y="2504893"/>
                <a:ext cx="99847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𝑓</m:t>
                          </m:r>
                        </m:e>
                        <m:sub>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𝑘</m:t>
                              </m:r>
                            </m:e>
                            <m:sub>
                              <m:r>
                                <a:rPr lang="en-US" b="0" i="1" smtClean="0">
                                  <a:solidFill>
                                    <a:schemeClr val="tx2">
                                      <a:lumMod val="20000"/>
                                      <a:lumOff val="80000"/>
                                    </a:schemeClr>
                                  </a:solidFill>
                                  <a:latin typeface="Cambria Math"/>
                                </a:rPr>
                                <m:t>𝑐</m:t>
                              </m:r>
                            </m:sub>
                          </m:sSub>
                        </m:sub>
                      </m:sSub>
                      <m:r>
                        <a:rPr lang="en-US" b="0" i="1" smtClean="0">
                          <a:solidFill>
                            <a:schemeClr val="tx2">
                              <a:lumMod val="20000"/>
                              <a:lumOff val="80000"/>
                            </a:schemeClr>
                          </a:solidFill>
                          <a:latin typeface="Cambria Math"/>
                        </a:rPr>
                        <m:t>(</m:t>
                      </m:r>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𝑤</m:t>
                          </m:r>
                        </m:e>
                        <m:sub>
                          <m:r>
                            <a:rPr lang="en-US" b="0" i="1" smtClean="0">
                              <a:solidFill>
                                <a:schemeClr val="tx2">
                                  <a:lumMod val="20000"/>
                                  <a:lumOff val="80000"/>
                                </a:schemeClr>
                              </a:solidFill>
                              <a:latin typeface="Cambria Math"/>
                            </a:rPr>
                            <m:t>1</m:t>
                          </m:r>
                        </m:sub>
                      </m:sSub>
                      <m:r>
                        <a:rPr lang="en-US" b="0" i="1" smtClean="0">
                          <a:solidFill>
                            <a:schemeClr val="tx2">
                              <a:lumMod val="20000"/>
                              <a:lumOff val="80000"/>
                            </a:schemeClr>
                          </a:solidFill>
                          <a:latin typeface="Cambria Math"/>
                        </a:rPr>
                        <m:t>)</m:t>
                      </m:r>
                    </m:oMath>
                  </m:oMathPara>
                </a14:m>
                <a:endParaRPr lang="en-US" dirty="0">
                  <a:solidFill>
                    <a:schemeClr val="tx2">
                      <a:lumMod val="20000"/>
                      <a:lumOff val="80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94255" y="2504893"/>
                <a:ext cx="998478" cy="394532"/>
              </a:xfrm>
              <a:prstGeom prst="rect">
                <a:avLst/>
              </a:prstGeom>
              <a:blipFill rotWithShape="1">
                <a:blip r:embed="rId4"/>
                <a:stretch>
                  <a:fillRect b="-6154"/>
                </a:stretch>
              </a:blipFill>
            </p:spPr>
            <p:txBody>
              <a:bodyPr/>
              <a:lstStyle/>
              <a:p>
                <a:r>
                  <a:rPr lang="en-US">
                    <a:noFill/>
                  </a:rPr>
                  <a:t> </a:t>
                </a:r>
              </a:p>
            </p:txBody>
          </p:sp>
        </mc:Fallback>
      </mc:AlternateContent>
      <p:sp>
        <p:nvSpPr>
          <p:cNvPr id="22" name="Rectangle 21"/>
          <p:cNvSpPr/>
          <p:nvPr/>
        </p:nvSpPr>
        <p:spPr>
          <a:xfrm>
            <a:off x="2971801" y="4572000"/>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79019" y="5148037"/>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77546" y="2867487"/>
            <a:ext cx="1996473" cy="556981"/>
          </a:xfrm>
          <a:custGeom>
            <a:avLst/>
            <a:gdLst>
              <a:gd name="connsiteX0" fmla="*/ 87774 w 1996473"/>
              <a:gd name="connsiteY0" fmla="*/ 0 h 556981"/>
              <a:gd name="connsiteX1" fmla="*/ 220939 w 1996473"/>
              <a:gd name="connsiteY1" fmla="*/ 532661 h 556981"/>
              <a:gd name="connsiteX2" fmla="*/ 1996473 w 1996473"/>
              <a:gd name="connsiteY2" fmla="*/ 417251 h 556981"/>
            </a:gdLst>
            <a:ahLst/>
            <a:cxnLst>
              <a:cxn ang="0">
                <a:pos x="connsiteX0" y="connsiteY0"/>
              </a:cxn>
              <a:cxn ang="0">
                <a:pos x="connsiteX1" y="connsiteY1"/>
              </a:cxn>
              <a:cxn ang="0">
                <a:pos x="connsiteX2" y="connsiteY2"/>
              </a:cxn>
            </a:cxnLst>
            <a:rect l="l" t="t" r="r" b="b"/>
            <a:pathLst>
              <a:path w="1996473" h="556981">
                <a:moveTo>
                  <a:pt x="87774" y="0"/>
                </a:moveTo>
                <a:cubicBezTo>
                  <a:pt x="-4702" y="231559"/>
                  <a:pt x="-97178" y="463119"/>
                  <a:pt x="220939" y="532661"/>
                </a:cubicBezTo>
                <a:cubicBezTo>
                  <a:pt x="539056" y="602203"/>
                  <a:pt x="1267764" y="509727"/>
                  <a:pt x="1996473" y="417251"/>
                </a:cubicBezTo>
              </a:path>
            </a:pathLst>
          </a:custGeom>
          <a:ln>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977196" y="3293616"/>
            <a:ext cx="905522" cy="1935332"/>
          </a:xfrm>
          <a:custGeom>
            <a:avLst/>
            <a:gdLst>
              <a:gd name="connsiteX0" fmla="*/ 905522 w 905522"/>
              <a:gd name="connsiteY0" fmla="*/ 1935332 h 1935332"/>
              <a:gd name="connsiteX1" fmla="*/ 0 w 905522"/>
              <a:gd name="connsiteY1" fmla="*/ 0 h 1935332"/>
            </a:gdLst>
            <a:ahLst/>
            <a:cxnLst>
              <a:cxn ang="0">
                <a:pos x="connsiteX0" y="connsiteY0"/>
              </a:cxn>
              <a:cxn ang="0">
                <a:pos x="connsiteX1" y="connsiteY1"/>
              </a:cxn>
            </a:cxnLst>
            <a:rect l="l" t="t" r="r" b="b"/>
            <a:pathLst>
              <a:path w="905522" h="1935332">
                <a:moveTo>
                  <a:pt x="905522" y="1935332"/>
                </a:moveTo>
                <a:lnTo>
                  <a:pt x="0" y="0"/>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4879019" y="3019340"/>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74019" y="5315973"/>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stCxn id="36" idx="1"/>
            <a:endCxn id="38" idx="3"/>
          </p:cNvCxnSpPr>
          <p:nvPr/>
        </p:nvCxnSpPr>
        <p:spPr>
          <a:xfrm flipH="1">
            <a:off x="3964619" y="3095540"/>
            <a:ext cx="914400" cy="229663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5"/>
                <a:stretch>
                  <a:fillRect b="-6154"/>
                </a:stretch>
              </a:blipFill>
            </p:spPr>
            <p:txBody>
              <a:bodyPr/>
              <a:lstStyle/>
              <a:p>
                <a:r>
                  <a:rPr lang="en-US">
                    <a:noFill/>
                  </a:rPr>
                  <a:t> </a:t>
                </a:r>
              </a:p>
            </p:txBody>
          </p:sp>
        </mc:Fallback>
      </mc:AlternateContent>
      <p:sp>
        <p:nvSpPr>
          <p:cNvPr id="52" name="Explosion 1 51"/>
          <p:cNvSpPr/>
          <p:nvPr/>
        </p:nvSpPr>
        <p:spPr>
          <a:xfrm>
            <a:off x="5304778" y="4993689"/>
            <a:ext cx="1553644" cy="893685"/>
          </a:xfrm>
          <a:prstGeom prst="irregularSeal1">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a:t>
            </a:r>
            <a:endParaRPr lang="en-US" dirty="0"/>
          </a:p>
        </p:txBody>
      </p:sp>
      <p:sp>
        <p:nvSpPr>
          <p:cNvPr id="53" name="Explosion 1 52"/>
          <p:cNvSpPr/>
          <p:nvPr/>
        </p:nvSpPr>
        <p:spPr>
          <a:xfrm>
            <a:off x="1939739" y="5137679"/>
            <a:ext cx="1553644" cy="893685"/>
          </a:xfrm>
          <a:prstGeom prst="irregularSeal1">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a:t>
            </a:r>
            <a:endParaRPr lang="en-US" dirty="0"/>
          </a:p>
        </p:txBody>
      </p:sp>
      <p:sp>
        <p:nvSpPr>
          <p:cNvPr id="54" name="Explosion 1 53"/>
          <p:cNvSpPr/>
          <p:nvPr/>
        </p:nvSpPr>
        <p:spPr>
          <a:xfrm>
            <a:off x="5374319" y="2528291"/>
            <a:ext cx="1553644" cy="893685"/>
          </a:xfrm>
          <a:prstGeom prst="irregularSeal1">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a:t>
            </a:r>
            <a:endParaRPr lang="en-US" dirty="0"/>
          </a:p>
        </p:txBody>
      </p:sp>
      <p:sp>
        <p:nvSpPr>
          <p:cNvPr id="55" name="Explosion 1 54"/>
          <p:cNvSpPr/>
          <p:nvPr/>
        </p:nvSpPr>
        <p:spPr>
          <a:xfrm>
            <a:off x="1913456" y="2689484"/>
            <a:ext cx="1553644" cy="893685"/>
          </a:xfrm>
          <a:prstGeom prst="irregularSeal1">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patch</a:t>
            </a:r>
            <a:endParaRPr lang="en-US" dirty="0"/>
          </a:p>
        </p:txBody>
      </p:sp>
      <p:sp>
        <p:nvSpPr>
          <p:cNvPr id="56" name="Freeform 55"/>
          <p:cNvSpPr/>
          <p:nvPr/>
        </p:nvSpPr>
        <p:spPr>
          <a:xfrm>
            <a:off x="2379216" y="3293616"/>
            <a:ext cx="594803" cy="2086252"/>
          </a:xfrm>
          <a:custGeom>
            <a:avLst/>
            <a:gdLst>
              <a:gd name="connsiteX0" fmla="*/ 594803 w 594803"/>
              <a:gd name="connsiteY0" fmla="*/ 0 h 2086252"/>
              <a:gd name="connsiteX1" fmla="*/ 0 w 594803"/>
              <a:gd name="connsiteY1" fmla="*/ 967666 h 2086252"/>
              <a:gd name="connsiteX2" fmla="*/ 594803 w 594803"/>
              <a:gd name="connsiteY2" fmla="*/ 2086252 h 2086252"/>
            </a:gdLst>
            <a:ahLst/>
            <a:cxnLst>
              <a:cxn ang="0">
                <a:pos x="connsiteX0" y="connsiteY0"/>
              </a:cxn>
              <a:cxn ang="0">
                <a:pos x="connsiteX1" y="connsiteY1"/>
              </a:cxn>
              <a:cxn ang="0">
                <a:pos x="connsiteX2" y="connsiteY2"/>
              </a:cxn>
            </a:cxnLst>
            <a:rect l="l" t="t" r="r" b="b"/>
            <a:pathLst>
              <a:path w="594803" h="2086252">
                <a:moveTo>
                  <a:pt x="594803" y="0"/>
                </a:moveTo>
                <a:cubicBezTo>
                  <a:pt x="297401" y="309978"/>
                  <a:pt x="0" y="619957"/>
                  <a:pt x="0" y="967666"/>
                </a:cubicBezTo>
                <a:cubicBezTo>
                  <a:pt x="0" y="1315375"/>
                  <a:pt x="297401" y="1700813"/>
                  <a:pt x="594803" y="208625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Arrow Connector 57"/>
          <p:cNvCxnSpPr>
            <a:stCxn id="30" idx="0"/>
          </p:cNvCxnSpPr>
          <p:nvPr/>
        </p:nvCxnSpPr>
        <p:spPr>
          <a:xfrm flipH="1">
            <a:off x="3977196" y="5228948"/>
            <a:ext cx="905522" cy="15092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6" idx="1"/>
            <a:endCxn id="30" idx="1"/>
          </p:cNvCxnSpPr>
          <p:nvPr/>
        </p:nvCxnSpPr>
        <p:spPr>
          <a:xfrm flipH="1">
            <a:off x="3977196" y="3095540"/>
            <a:ext cx="901823" cy="1980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962401" y="3657600"/>
            <a:ext cx="911440" cy="9906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225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 a Document</a:t>
            </a:r>
            <a:endParaRPr lang="en-US" dirty="0"/>
          </a:p>
        </p:txBody>
      </p:sp>
      <mc:AlternateContent xmlns:mc="http://schemas.openxmlformats.org/markup-compatibility/2006" xmlns:a14="http://schemas.microsoft.com/office/drawing/2010/main">
        <mc:Choice Requires="a14">
          <p:sp>
            <p:nvSpPr>
              <p:cNvPr id="4" name="Content Placeholder 1"/>
              <p:cNvSpPr>
                <a:spLocks noGrp="1"/>
              </p:cNvSpPr>
              <p:nvPr>
                <p:ph idx="1"/>
              </p:nvPr>
            </p:nvSpPr>
            <p:spPr>
              <a:xfrm>
                <a:off x="457200" y="1481329"/>
                <a:ext cx="8229600" cy="1033272"/>
              </a:xfrm>
            </p:spPr>
            <p:txBody>
              <a:bodyPr>
                <a:normAutofit/>
              </a:bodyPr>
              <a:lstStyle/>
              <a:p>
                <a14:m>
                  <m:oMath xmlns:m="http://schemas.openxmlformats.org/officeDocument/2006/math">
                    <m:r>
                      <a:rPr lang="en-US" b="0" i="1" smtClean="0">
                        <a:latin typeface="Cambria Math"/>
                      </a:rPr>
                      <m:t>〈</m:t>
                    </m:r>
                  </m:oMath>
                </a14:m>
                <a:r>
                  <a:rPr lang="en-US" dirty="0" smtClean="0"/>
                  <a:t>doc tokens</a:t>
                </a:r>
                <a14:m>
                  <m:oMath xmlns:m="http://schemas.openxmlformats.org/officeDocument/2006/math">
                    <m:r>
                      <a:rPr lang="en-US" b="0" i="1" smtClean="0">
                        <a:latin typeface="Cambria Math"/>
                      </a:rPr>
                      <m:t>〉</m:t>
                    </m:r>
                  </m:oMath>
                </a14:m>
                <a:r>
                  <a:rPr lang="en-US" dirty="0" smtClean="0"/>
                  <a:t>, doc key, </a:t>
                </a:r>
                <a14:m>
                  <m:oMath xmlns:m="http://schemas.openxmlformats.org/officeDocument/2006/math">
                    <m:r>
                      <a:rPr lang="en-US" b="0" i="1" dirty="0" smtClean="0">
                        <a:latin typeface="Cambria Math"/>
                      </a:rPr>
                      <m:t>〈</m:t>
                    </m:r>
                  </m:oMath>
                </a14:m>
                <a:r>
                  <a:rPr lang="en-US" dirty="0" err="1" smtClean="0"/>
                  <a:t>freelist</a:t>
                </a:r>
                <a:r>
                  <a:rPr lang="en-US" dirty="0" smtClean="0"/>
                  <a:t> tokens</a:t>
                </a:r>
                <a14:m>
                  <m:oMath xmlns:m="http://schemas.openxmlformats.org/officeDocument/2006/math">
                    <m:r>
                      <a:rPr lang="en-US" b="0" i="1" smtClean="0">
                        <a:latin typeface="Cambria Math"/>
                      </a:rPr>
                      <m:t>〉</m:t>
                    </m:r>
                  </m:oMath>
                </a14:m>
                <a:r>
                  <a:rPr lang="en-US" dirty="0" smtClean="0"/>
                  <a:t>, count</a:t>
                </a:r>
              </a:p>
              <a:p>
                <a:pPr lvl="1"/>
                <a:r>
                  <a:rPr lang="en-US" dirty="0" smtClean="0"/>
                  <a:t>per word: </a:t>
                </a:r>
                <a14:m>
                  <m:oMath xmlns:m="http://schemas.openxmlformats.org/officeDocument/2006/math">
                    <m:r>
                      <a:rPr lang="en-US" b="0" i="1" dirty="0" smtClean="0">
                        <a:latin typeface="Cambria Math"/>
                      </a:rPr>
                      <m:t>〈</m:t>
                    </m:r>
                  </m:oMath>
                </a14:m>
                <a:r>
                  <a:rPr lang="en-US" dirty="0" err="1" smtClean="0"/>
                  <a:t>freelist</a:t>
                </a:r>
                <a:r>
                  <a:rPr lang="en-US" dirty="0" smtClean="0"/>
                  <a:t> mask</a:t>
                </a:r>
                <a14:m>
                  <m:oMath xmlns:m="http://schemas.openxmlformats.org/officeDocument/2006/math">
                    <m:r>
                      <a:rPr lang="en-US" b="0" i="1" smtClean="0">
                        <a:latin typeface="Cambria Math"/>
                      </a:rPr>
                      <m:t>〉</m:t>
                    </m:r>
                  </m:oMath>
                </a14:m>
                <a:endParaRPr lang="en-US" dirty="0" smtClean="0"/>
              </a:p>
            </p:txBody>
          </p:sp>
        </mc:Choice>
        <mc:Fallback xmlns="">
          <p:sp>
            <p:nvSpPr>
              <p:cNvPr id="4" name="Content Placeholder 1"/>
              <p:cNvSpPr>
                <a:spLocks noGrp="1" noRot="1" noChangeAspect="1" noMove="1" noResize="1" noEditPoints="1" noAdjustHandles="1" noChangeArrowheads="1" noChangeShapeType="1" noTextEdit="1"/>
              </p:cNvSpPr>
              <p:nvPr>
                <p:ph idx="1"/>
              </p:nvPr>
            </p:nvSpPr>
            <p:spPr>
              <a:xfrm>
                <a:off x="457200" y="1481329"/>
                <a:ext cx="8229600" cy="1033272"/>
              </a:xfrm>
              <a:blipFill rotWithShape="1">
                <a:blip r:embed="rId3"/>
                <a:stretch>
                  <a:fillRect t="-4118"/>
                </a:stretch>
              </a:blipFill>
            </p:spPr>
            <p:txBody>
              <a:bodyPr/>
              <a:lstStyle/>
              <a:p>
                <a:r>
                  <a:rPr lang="en-US">
                    <a:noFill/>
                  </a:rPr>
                  <a:t> </a:t>
                </a:r>
              </a:p>
            </p:txBody>
          </p:sp>
        </mc:Fallback>
      </mc:AlternateContent>
      <p:sp>
        <p:nvSpPr>
          <p:cNvPr id="5" name="Rounded Rectangle 4"/>
          <p:cNvSpPr/>
          <p:nvPr/>
        </p:nvSpPr>
        <p:spPr>
          <a:xfrm>
            <a:off x="2971800" y="2667562"/>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6" name="Rounded Rectangle 5"/>
          <p:cNvSpPr/>
          <p:nvPr/>
        </p:nvSpPr>
        <p:spPr>
          <a:xfrm>
            <a:off x="4876800" y="2667000"/>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7" name="Rounded Rectangle 6"/>
          <p:cNvSpPr/>
          <p:nvPr/>
        </p:nvSpPr>
        <p:spPr>
          <a:xfrm>
            <a:off x="533400" y="3276600"/>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8" name="Rounded Rectangle 7"/>
          <p:cNvSpPr/>
          <p:nvPr/>
        </p:nvSpPr>
        <p:spPr>
          <a:xfrm>
            <a:off x="7543800" y="3369076"/>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 index</a:t>
            </a:r>
            <a:endParaRPr lang="en-US" dirty="0"/>
          </a:p>
        </p:txBody>
      </p:sp>
      <p:sp>
        <p:nvSpPr>
          <p:cNvPr id="11" name="Rectangle 10"/>
          <p:cNvSpPr/>
          <p:nvPr/>
        </p:nvSpPr>
        <p:spPr>
          <a:xfrm>
            <a:off x="4876800" y="3565602"/>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71800" y="3216676"/>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394255" y="2504893"/>
                <a:ext cx="99847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𝑓</m:t>
                          </m:r>
                        </m:e>
                        <m:sub>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𝑘</m:t>
                              </m:r>
                            </m:e>
                            <m:sub>
                              <m:r>
                                <a:rPr lang="en-US" b="0" i="1" smtClean="0">
                                  <a:solidFill>
                                    <a:schemeClr val="tx2">
                                      <a:lumMod val="20000"/>
                                      <a:lumOff val="80000"/>
                                    </a:schemeClr>
                                  </a:solidFill>
                                  <a:latin typeface="Cambria Math"/>
                                </a:rPr>
                                <m:t>𝑐</m:t>
                              </m:r>
                            </m:sub>
                          </m:sSub>
                        </m:sub>
                      </m:sSub>
                      <m:r>
                        <a:rPr lang="en-US" b="0" i="1" smtClean="0">
                          <a:solidFill>
                            <a:schemeClr val="tx2">
                              <a:lumMod val="20000"/>
                              <a:lumOff val="80000"/>
                            </a:schemeClr>
                          </a:solidFill>
                          <a:latin typeface="Cambria Math"/>
                        </a:rPr>
                        <m:t>(</m:t>
                      </m:r>
                      <m:sSub>
                        <m:sSubPr>
                          <m:ctrlPr>
                            <a:rPr lang="en-US" b="0" i="1" smtClean="0">
                              <a:solidFill>
                                <a:schemeClr val="tx2">
                                  <a:lumMod val="20000"/>
                                  <a:lumOff val="80000"/>
                                </a:schemeClr>
                              </a:solidFill>
                              <a:latin typeface="Cambria Math"/>
                            </a:rPr>
                          </m:ctrlPr>
                        </m:sSubPr>
                        <m:e>
                          <m:r>
                            <a:rPr lang="en-US" b="0" i="1" smtClean="0">
                              <a:solidFill>
                                <a:schemeClr val="tx2">
                                  <a:lumMod val="20000"/>
                                  <a:lumOff val="80000"/>
                                </a:schemeClr>
                              </a:solidFill>
                              <a:latin typeface="Cambria Math"/>
                            </a:rPr>
                            <m:t>𝑤</m:t>
                          </m:r>
                        </m:e>
                        <m:sub>
                          <m:r>
                            <a:rPr lang="en-US" b="0" i="1" smtClean="0">
                              <a:solidFill>
                                <a:schemeClr val="tx2">
                                  <a:lumMod val="20000"/>
                                  <a:lumOff val="80000"/>
                                </a:schemeClr>
                              </a:solidFill>
                              <a:latin typeface="Cambria Math"/>
                            </a:rPr>
                            <m:t>1</m:t>
                          </m:r>
                        </m:sub>
                      </m:sSub>
                      <m:r>
                        <a:rPr lang="en-US" b="0" i="1" smtClean="0">
                          <a:solidFill>
                            <a:schemeClr val="tx2">
                              <a:lumMod val="20000"/>
                              <a:lumOff val="80000"/>
                            </a:schemeClr>
                          </a:solidFill>
                          <a:latin typeface="Cambria Math"/>
                        </a:rPr>
                        <m:t>)</m:t>
                      </m:r>
                    </m:oMath>
                  </m:oMathPara>
                </a14:m>
                <a:endParaRPr lang="en-US" dirty="0">
                  <a:solidFill>
                    <a:schemeClr val="tx2">
                      <a:lumMod val="20000"/>
                      <a:lumOff val="80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94255" y="2504893"/>
                <a:ext cx="998478" cy="394532"/>
              </a:xfrm>
              <a:prstGeom prst="rect">
                <a:avLst/>
              </a:prstGeom>
              <a:blipFill rotWithShape="1">
                <a:blip r:embed="rId4"/>
                <a:stretch>
                  <a:fillRect b="-6154"/>
                </a:stretch>
              </a:blipFill>
            </p:spPr>
            <p:txBody>
              <a:bodyPr/>
              <a:lstStyle/>
              <a:p>
                <a:r>
                  <a:rPr lang="en-US">
                    <a:noFill/>
                  </a:rPr>
                  <a:t> </a:t>
                </a:r>
              </a:p>
            </p:txBody>
          </p:sp>
        </mc:Fallback>
      </mc:AlternateContent>
      <p:sp>
        <p:nvSpPr>
          <p:cNvPr id="22" name="Rectangle 21"/>
          <p:cNvSpPr/>
          <p:nvPr/>
        </p:nvSpPr>
        <p:spPr>
          <a:xfrm>
            <a:off x="2971801" y="4572000"/>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79019" y="5148037"/>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77546" y="2867487"/>
            <a:ext cx="1996473" cy="556981"/>
          </a:xfrm>
          <a:custGeom>
            <a:avLst/>
            <a:gdLst>
              <a:gd name="connsiteX0" fmla="*/ 87774 w 1996473"/>
              <a:gd name="connsiteY0" fmla="*/ 0 h 556981"/>
              <a:gd name="connsiteX1" fmla="*/ 220939 w 1996473"/>
              <a:gd name="connsiteY1" fmla="*/ 532661 h 556981"/>
              <a:gd name="connsiteX2" fmla="*/ 1996473 w 1996473"/>
              <a:gd name="connsiteY2" fmla="*/ 417251 h 556981"/>
            </a:gdLst>
            <a:ahLst/>
            <a:cxnLst>
              <a:cxn ang="0">
                <a:pos x="connsiteX0" y="connsiteY0"/>
              </a:cxn>
              <a:cxn ang="0">
                <a:pos x="connsiteX1" y="connsiteY1"/>
              </a:cxn>
              <a:cxn ang="0">
                <a:pos x="connsiteX2" y="connsiteY2"/>
              </a:cxn>
            </a:cxnLst>
            <a:rect l="l" t="t" r="r" b="b"/>
            <a:pathLst>
              <a:path w="1996473" h="556981">
                <a:moveTo>
                  <a:pt x="87774" y="0"/>
                </a:moveTo>
                <a:cubicBezTo>
                  <a:pt x="-4702" y="231559"/>
                  <a:pt x="-97178" y="463119"/>
                  <a:pt x="220939" y="532661"/>
                </a:cubicBezTo>
                <a:cubicBezTo>
                  <a:pt x="539056" y="602203"/>
                  <a:pt x="1267764" y="509727"/>
                  <a:pt x="1996473" y="417251"/>
                </a:cubicBezTo>
              </a:path>
            </a:pathLst>
          </a:custGeom>
          <a:ln>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977196" y="3293616"/>
            <a:ext cx="905522" cy="1935332"/>
          </a:xfrm>
          <a:custGeom>
            <a:avLst/>
            <a:gdLst>
              <a:gd name="connsiteX0" fmla="*/ 905522 w 905522"/>
              <a:gd name="connsiteY0" fmla="*/ 1935332 h 1935332"/>
              <a:gd name="connsiteX1" fmla="*/ 0 w 905522"/>
              <a:gd name="connsiteY1" fmla="*/ 0 h 1935332"/>
            </a:gdLst>
            <a:ahLst/>
            <a:cxnLst>
              <a:cxn ang="0">
                <a:pos x="connsiteX0" y="connsiteY0"/>
              </a:cxn>
              <a:cxn ang="0">
                <a:pos x="connsiteX1" y="connsiteY1"/>
              </a:cxn>
            </a:cxnLst>
            <a:rect l="l" t="t" r="r" b="b"/>
            <a:pathLst>
              <a:path w="905522" h="1935332">
                <a:moveTo>
                  <a:pt x="905522" y="1935332"/>
                </a:moveTo>
                <a:lnTo>
                  <a:pt x="0" y="0"/>
                </a:lnTo>
              </a:path>
            </a:pathLst>
          </a:cu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4879019" y="3019340"/>
            <a:ext cx="990600"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74019" y="5315973"/>
            <a:ext cx="9906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stCxn id="36" idx="1"/>
            <a:endCxn id="38" idx="3"/>
          </p:cNvCxnSpPr>
          <p:nvPr/>
        </p:nvCxnSpPr>
        <p:spPr>
          <a:xfrm flipH="1">
            <a:off x="3964619" y="3095540"/>
            <a:ext cx="914400" cy="229663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7561556" y="2469734"/>
                <a:ext cx="874598"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𝑑</m:t>
                      </m:r>
                      <m:r>
                        <a:rPr lang="en-US" b="0" i="1" smtClean="0">
                          <a:latin typeface="Cambria Math"/>
                        </a:rPr>
                        <m:t>)</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561556" y="2469734"/>
                <a:ext cx="874598" cy="394532"/>
              </a:xfrm>
              <a:prstGeom prst="rect">
                <a:avLst/>
              </a:prstGeom>
              <a:blipFill rotWithShape="1">
                <a:blip r:embed="rId5"/>
                <a:stretch>
                  <a:fillRect b="-6154"/>
                </a:stretch>
              </a:blipFill>
            </p:spPr>
            <p:txBody>
              <a:bodyPr/>
              <a:lstStyle/>
              <a:p>
                <a:r>
                  <a:rPr lang="en-US">
                    <a:noFill/>
                  </a:rPr>
                  <a:t> </a:t>
                </a:r>
              </a:p>
            </p:txBody>
          </p:sp>
        </mc:Fallback>
      </mc:AlternateContent>
      <p:sp>
        <p:nvSpPr>
          <p:cNvPr id="56" name="Freeform 55"/>
          <p:cNvSpPr/>
          <p:nvPr/>
        </p:nvSpPr>
        <p:spPr>
          <a:xfrm>
            <a:off x="2379216" y="3293616"/>
            <a:ext cx="594803" cy="2086252"/>
          </a:xfrm>
          <a:custGeom>
            <a:avLst/>
            <a:gdLst>
              <a:gd name="connsiteX0" fmla="*/ 594803 w 594803"/>
              <a:gd name="connsiteY0" fmla="*/ 0 h 2086252"/>
              <a:gd name="connsiteX1" fmla="*/ 0 w 594803"/>
              <a:gd name="connsiteY1" fmla="*/ 967666 h 2086252"/>
              <a:gd name="connsiteX2" fmla="*/ 594803 w 594803"/>
              <a:gd name="connsiteY2" fmla="*/ 2086252 h 2086252"/>
            </a:gdLst>
            <a:ahLst/>
            <a:cxnLst>
              <a:cxn ang="0">
                <a:pos x="connsiteX0" y="connsiteY0"/>
              </a:cxn>
              <a:cxn ang="0">
                <a:pos x="connsiteX1" y="connsiteY1"/>
              </a:cxn>
              <a:cxn ang="0">
                <a:pos x="connsiteX2" y="connsiteY2"/>
              </a:cxn>
            </a:cxnLst>
            <a:rect l="l" t="t" r="r" b="b"/>
            <a:pathLst>
              <a:path w="594803" h="2086252">
                <a:moveTo>
                  <a:pt x="594803" y="0"/>
                </a:moveTo>
                <a:cubicBezTo>
                  <a:pt x="297401" y="309978"/>
                  <a:pt x="0" y="619957"/>
                  <a:pt x="0" y="967666"/>
                </a:cubicBezTo>
                <a:cubicBezTo>
                  <a:pt x="0" y="1315375"/>
                  <a:pt x="297401" y="1700813"/>
                  <a:pt x="594803" y="208625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Arrow Connector 57"/>
          <p:cNvCxnSpPr>
            <a:stCxn id="30" idx="0"/>
          </p:cNvCxnSpPr>
          <p:nvPr/>
        </p:nvCxnSpPr>
        <p:spPr>
          <a:xfrm flipH="1">
            <a:off x="3977196" y="5228948"/>
            <a:ext cx="905522" cy="15092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6" idx="1"/>
            <a:endCxn id="30" idx="1"/>
          </p:cNvCxnSpPr>
          <p:nvPr/>
        </p:nvCxnSpPr>
        <p:spPr>
          <a:xfrm flipH="1">
            <a:off x="3977196" y="3095540"/>
            <a:ext cx="901823" cy="1980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971800" y="3768201"/>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p:cNvSpPr txBox="1"/>
              <p:nvPr/>
            </p:nvSpPr>
            <p:spPr>
              <a:xfrm>
                <a:off x="216702" y="4809866"/>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216702" y="4809866"/>
                <a:ext cx="1547796" cy="394532"/>
              </a:xfrm>
              <a:prstGeom prst="rect">
                <a:avLst/>
              </a:prstGeom>
              <a:blipFill rotWithShape="1">
                <a:blip r:embed="rId6"/>
                <a:stretch>
                  <a:fillRect b="-6154"/>
                </a:stretch>
              </a:blipFill>
            </p:spPr>
            <p:txBody>
              <a:bodyPr/>
              <a:lstStyle/>
              <a:p>
                <a:r>
                  <a:rPr lang="en-US">
                    <a:noFill/>
                  </a:rPr>
                  <a:t> </a:t>
                </a:r>
              </a:p>
            </p:txBody>
          </p:sp>
        </mc:Fallback>
      </mc:AlternateContent>
      <p:sp>
        <p:nvSpPr>
          <p:cNvPr id="65" name="Freeform 64"/>
          <p:cNvSpPr/>
          <p:nvPr/>
        </p:nvSpPr>
        <p:spPr>
          <a:xfrm>
            <a:off x="963668" y="3994183"/>
            <a:ext cx="2001474" cy="808636"/>
          </a:xfrm>
          <a:custGeom>
            <a:avLst/>
            <a:gdLst>
              <a:gd name="connsiteX0" fmla="*/ 30631 w 2001474"/>
              <a:gd name="connsiteY0" fmla="*/ 808636 h 808636"/>
              <a:gd name="connsiteX1" fmla="*/ 270328 w 2001474"/>
              <a:gd name="connsiteY1" fmla="*/ 768 h 808636"/>
              <a:gd name="connsiteX2" fmla="*/ 2001474 w 2001474"/>
              <a:gd name="connsiteY2" fmla="*/ 648838 h 808636"/>
              <a:gd name="connsiteX3" fmla="*/ 2001474 w 2001474"/>
              <a:gd name="connsiteY3" fmla="*/ 648838 h 808636"/>
            </a:gdLst>
            <a:ahLst/>
            <a:cxnLst>
              <a:cxn ang="0">
                <a:pos x="connsiteX0" y="connsiteY0"/>
              </a:cxn>
              <a:cxn ang="0">
                <a:pos x="connsiteX1" y="connsiteY1"/>
              </a:cxn>
              <a:cxn ang="0">
                <a:pos x="connsiteX2" y="connsiteY2"/>
              </a:cxn>
              <a:cxn ang="0">
                <a:pos x="connsiteX3" y="connsiteY3"/>
              </a:cxn>
            </a:cxnLst>
            <a:rect l="l" t="t" r="r" b="b"/>
            <a:pathLst>
              <a:path w="2001474" h="808636">
                <a:moveTo>
                  <a:pt x="30631" y="808636"/>
                </a:moveTo>
                <a:cubicBezTo>
                  <a:pt x="-13758" y="418018"/>
                  <a:pt x="-58146" y="27401"/>
                  <a:pt x="270328" y="768"/>
                </a:cubicBezTo>
                <a:cubicBezTo>
                  <a:pt x="598802" y="-25865"/>
                  <a:pt x="2001474" y="648838"/>
                  <a:pt x="2001474" y="648838"/>
                </a:cubicBezTo>
                <a:lnTo>
                  <a:pt x="2001474" y="648838"/>
                </a:ln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654413" y="3816658"/>
            <a:ext cx="319606" cy="781235"/>
          </a:xfrm>
          <a:custGeom>
            <a:avLst/>
            <a:gdLst>
              <a:gd name="connsiteX0" fmla="*/ 310729 w 319606"/>
              <a:gd name="connsiteY0" fmla="*/ 781235 h 781235"/>
              <a:gd name="connsiteX1" fmla="*/ 10 w 319606"/>
              <a:gd name="connsiteY1" fmla="*/ 514905 h 781235"/>
              <a:gd name="connsiteX2" fmla="*/ 319606 w 319606"/>
              <a:gd name="connsiteY2" fmla="*/ 0 h 781235"/>
            </a:gdLst>
            <a:ahLst/>
            <a:cxnLst>
              <a:cxn ang="0">
                <a:pos x="connsiteX0" y="connsiteY0"/>
              </a:cxn>
              <a:cxn ang="0">
                <a:pos x="connsiteX1" y="connsiteY1"/>
              </a:cxn>
              <a:cxn ang="0">
                <a:pos x="connsiteX2" y="connsiteY2"/>
              </a:cxn>
            </a:cxnLst>
            <a:rect l="l" t="t" r="r" b="b"/>
            <a:pathLst>
              <a:path w="319606" h="781235">
                <a:moveTo>
                  <a:pt x="310729" y="781235"/>
                </a:moveTo>
                <a:cubicBezTo>
                  <a:pt x="154630" y="713173"/>
                  <a:pt x="-1469" y="645111"/>
                  <a:pt x="10" y="514905"/>
                </a:cubicBezTo>
                <a:cubicBezTo>
                  <a:pt x="1489" y="384699"/>
                  <a:pt x="160547" y="192349"/>
                  <a:pt x="319606"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flipV="1">
            <a:off x="3962401" y="3657600"/>
            <a:ext cx="911440" cy="9906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52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957072"/>
          </a:xfrm>
        </p:spPr>
        <p:txBody>
          <a:bodyPr/>
          <a:lstStyle/>
          <a:p>
            <a:r>
              <a:rPr lang="en-US" dirty="0" smtClean="0"/>
              <a:t>Index size is fixed at generation time</a:t>
            </a:r>
          </a:p>
          <a:p>
            <a:pPr lvl="1"/>
            <a:r>
              <a:rPr lang="en-US" dirty="0" smtClean="0"/>
              <a:t>So, add to free list for expansion</a:t>
            </a:r>
            <a:endParaRPr lang="en-US" dirty="0"/>
          </a:p>
        </p:txBody>
      </p:sp>
      <p:sp>
        <p:nvSpPr>
          <p:cNvPr id="3" name="Title 2"/>
          <p:cNvSpPr>
            <a:spLocks noGrp="1"/>
          </p:cNvSpPr>
          <p:nvPr>
            <p:ph type="title"/>
          </p:nvPr>
        </p:nvSpPr>
        <p:spPr/>
        <p:txBody>
          <a:bodyPr/>
          <a:lstStyle/>
          <a:p>
            <a:r>
              <a:rPr lang="en-US" dirty="0" smtClean="0"/>
              <a:t>Index Extension</a:t>
            </a:r>
            <a:endParaRPr lang="en-US" dirty="0"/>
          </a:p>
        </p:txBody>
      </p:sp>
      <p:sp>
        <p:nvSpPr>
          <p:cNvPr id="37" name="Rounded Rectangle 36"/>
          <p:cNvSpPr/>
          <p:nvPr/>
        </p:nvSpPr>
        <p:spPr>
          <a:xfrm>
            <a:off x="5251683" y="2376699"/>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38" name="Rounded Rectangle 37"/>
          <p:cNvSpPr/>
          <p:nvPr/>
        </p:nvSpPr>
        <p:spPr>
          <a:xfrm>
            <a:off x="7156683" y="237613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39" name="Rounded Rectangle 38"/>
          <p:cNvSpPr/>
          <p:nvPr/>
        </p:nvSpPr>
        <p:spPr>
          <a:xfrm>
            <a:off x="2813283" y="2985737"/>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40" name="Rectangle 39"/>
          <p:cNvSpPr/>
          <p:nvPr/>
        </p:nvSpPr>
        <p:spPr>
          <a:xfrm>
            <a:off x="7156683" y="327473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56683" y="502733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251683" y="2883381"/>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2496585" y="4519003"/>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496585" y="4519003"/>
                <a:ext cx="1547796" cy="394532"/>
              </a:xfrm>
              <a:prstGeom prst="rect">
                <a:avLst/>
              </a:prstGeom>
              <a:blipFill rotWithShape="1">
                <a:blip r:embed="rId2"/>
                <a:stretch>
                  <a:fillRect b="-6154"/>
                </a:stretch>
              </a:blipFill>
            </p:spPr>
            <p:txBody>
              <a:bodyPr/>
              <a:lstStyle/>
              <a:p>
                <a:r>
                  <a:rPr lang="en-US">
                    <a:noFill/>
                  </a:rPr>
                  <a:t> </a:t>
                </a:r>
              </a:p>
            </p:txBody>
          </p:sp>
        </mc:Fallback>
      </mc:AlternateContent>
      <p:sp>
        <p:nvSpPr>
          <p:cNvPr id="44" name="Rectangle 43"/>
          <p:cNvSpPr/>
          <p:nvPr/>
        </p:nvSpPr>
        <p:spPr>
          <a:xfrm>
            <a:off x="5251683" y="523690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242284" y="2825807"/>
            <a:ext cx="533400" cy="2487299"/>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121414" y="2958364"/>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Arrow Connector 46"/>
          <p:cNvCxnSpPr>
            <a:stCxn id="45" idx="0"/>
            <a:endCxn id="40" idx="1"/>
          </p:cNvCxnSpPr>
          <p:nvPr/>
        </p:nvCxnSpPr>
        <p:spPr>
          <a:xfrm>
            <a:off x="6242284" y="2971395"/>
            <a:ext cx="914399" cy="379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1" idx="1"/>
          </p:cNvCxnSpPr>
          <p:nvPr/>
        </p:nvCxnSpPr>
        <p:spPr>
          <a:xfrm flipV="1">
            <a:off x="6242284" y="5103539"/>
            <a:ext cx="914399" cy="2095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29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957072"/>
          </a:xfrm>
        </p:spPr>
        <p:txBody>
          <a:bodyPr/>
          <a:lstStyle/>
          <a:p>
            <a:r>
              <a:rPr lang="en-US" dirty="0" smtClean="0"/>
              <a:t>Index size is fixed at generation time</a:t>
            </a:r>
          </a:p>
          <a:p>
            <a:pPr lvl="1"/>
            <a:r>
              <a:rPr lang="en-US" dirty="0" smtClean="0"/>
              <a:t>So, add to free list for expansion</a:t>
            </a:r>
            <a:endParaRPr lang="en-US" dirty="0"/>
          </a:p>
        </p:txBody>
      </p:sp>
      <p:sp>
        <p:nvSpPr>
          <p:cNvPr id="3" name="Title 2"/>
          <p:cNvSpPr>
            <a:spLocks noGrp="1"/>
          </p:cNvSpPr>
          <p:nvPr>
            <p:ph type="title"/>
          </p:nvPr>
        </p:nvSpPr>
        <p:spPr/>
        <p:txBody>
          <a:bodyPr/>
          <a:lstStyle/>
          <a:p>
            <a:r>
              <a:rPr lang="en-US" dirty="0" smtClean="0"/>
              <a:t>Index Extension</a:t>
            </a:r>
            <a:endParaRPr lang="en-US" dirty="0"/>
          </a:p>
        </p:txBody>
      </p:sp>
      <p:sp>
        <p:nvSpPr>
          <p:cNvPr id="37" name="Rounded Rectangle 36"/>
          <p:cNvSpPr/>
          <p:nvPr/>
        </p:nvSpPr>
        <p:spPr>
          <a:xfrm>
            <a:off x="5251683" y="2376699"/>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38" name="Rounded Rectangle 37"/>
          <p:cNvSpPr/>
          <p:nvPr/>
        </p:nvSpPr>
        <p:spPr>
          <a:xfrm>
            <a:off x="7156683" y="237613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39" name="Rounded Rectangle 38"/>
          <p:cNvSpPr/>
          <p:nvPr/>
        </p:nvSpPr>
        <p:spPr>
          <a:xfrm>
            <a:off x="2813283" y="2985737"/>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40" name="Rectangle 39"/>
          <p:cNvSpPr/>
          <p:nvPr/>
        </p:nvSpPr>
        <p:spPr>
          <a:xfrm>
            <a:off x="7156683" y="327473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56683" y="502733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251683" y="2883381"/>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2496585" y="4519003"/>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496585" y="4519003"/>
                <a:ext cx="1547796" cy="394532"/>
              </a:xfrm>
              <a:prstGeom prst="rect">
                <a:avLst/>
              </a:prstGeom>
              <a:blipFill rotWithShape="1">
                <a:blip r:embed="rId2"/>
                <a:stretch>
                  <a:fillRect b="-6154"/>
                </a:stretch>
              </a:blipFill>
            </p:spPr>
            <p:txBody>
              <a:bodyPr/>
              <a:lstStyle/>
              <a:p>
                <a:r>
                  <a:rPr lang="en-US">
                    <a:noFill/>
                  </a:rPr>
                  <a:t> </a:t>
                </a:r>
              </a:p>
            </p:txBody>
          </p:sp>
        </mc:Fallback>
      </mc:AlternateContent>
      <p:sp>
        <p:nvSpPr>
          <p:cNvPr id="44" name="Rectangle 43"/>
          <p:cNvSpPr/>
          <p:nvPr/>
        </p:nvSpPr>
        <p:spPr>
          <a:xfrm>
            <a:off x="5251683" y="523690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242284" y="2825807"/>
            <a:ext cx="533400" cy="2487299"/>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121414" y="2958364"/>
            <a:ext cx="2123611" cy="1589103"/>
          </a:xfrm>
          <a:custGeom>
            <a:avLst/>
            <a:gdLst>
              <a:gd name="connsiteX0" fmla="*/ 143890 w 2123611"/>
              <a:gd name="connsiteY0" fmla="*/ 1589103 h 1589103"/>
              <a:gd name="connsiteX1" fmla="*/ 206034 w 2123611"/>
              <a:gd name="connsiteY1" fmla="*/ 798990 h 1589103"/>
              <a:gd name="connsiteX2" fmla="*/ 2123611 w 2123611"/>
              <a:gd name="connsiteY2" fmla="*/ 0 h 1589103"/>
            </a:gdLst>
            <a:ahLst/>
            <a:cxnLst>
              <a:cxn ang="0">
                <a:pos x="connsiteX0" y="connsiteY0"/>
              </a:cxn>
              <a:cxn ang="0">
                <a:pos x="connsiteX1" y="connsiteY1"/>
              </a:cxn>
              <a:cxn ang="0">
                <a:pos x="connsiteX2" y="connsiteY2"/>
              </a:cxn>
            </a:cxnLst>
            <a:rect l="l" t="t" r="r" b="b"/>
            <a:pathLst>
              <a:path w="2123611" h="1589103">
                <a:moveTo>
                  <a:pt x="143890" y="1589103"/>
                </a:moveTo>
                <a:cubicBezTo>
                  <a:pt x="9985" y="1326471"/>
                  <a:pt x="-123920" y="1063840"/>
                  <a:pt x="206034" y="798990"/>
                </a:cubicBezTo>
                <a:cubicBezTo>
                  <a:pt x="535988" y="534139"/>
                  <a:pt x="1329799" y="267069"/>
                  <a:pt x="2123611"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Arrow Connector 46"/>
          <p:cNvCxnSpPr>
            <a:stCxn id="45" idx="0"/>
            <a:endCxn id="40" idx="1"/>
          </p:cNvCxnSpPr>
          <p:nvPr/>
        </p:nvCxnSpPr>
        <p:spPr>
          <a:xfrm>
            <a:off x="6242284" y="2971395"/>
            <a:ext cx="914399" cy="379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1" idx="1"/>
          </p:cNvCxnSpPr>
          <p:nvPr/>
        </p:nvCxnSpPr>
        <p:spPr>
          <a:xfrm flipV="1">
            <a:off x="6242284" y="5103539"/>
            <a:ext cx="914399" cy="2095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48656" y="5653299"/>
            <a:ext cx="987552" cy="105230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156683" y="5652737"/>
            <a:ext cx="987552" cy="105230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892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957072"/>
          </a:xfrm>
        </p:spPr>
        <p:txBody>
          <a:bodyPr/>
          <a:lstStyle/>
          <a:p>
            <a:r>
              <a:rPr lang="en-US" dirty="0" smtClean="0"/>
              <a:t>Index size is fixed at generation time</a:t>
            </a:r>
          </a:p>
          <a:p>
            <a:pPr lvl="1"/>
            <a:r>
              <a:rPr lang="en-US" dirty="0" smtClean="0"/>
              <a:t>So, add to free list for expansion</a:t>
            </a:r>
            <a:endParaRPr lang="en-US" dirty="0"/>
          </a:p>
        </p:txBody>
      </p:sp>
      <p:sp>
        <p:nvSpPr>
          <p:cNvPr id="3" name="Title 2"/>
          <p:cNvSpPr>
            <a:spLocks noGrp="1"/>
          </p:cNvSpPr>
          <p:nvPr>
            <p:ph type="title"/>
          </p:nvPr>
        </p:nvSpPr>
        <p:spPr/>
        <p:txBody>
          <a:bodyPr/>
          <a:lstStyle/>
          <a:p>
            <a:r>
              <a:rPr lang="en-US" dirty="0" smtClean="0"/>
              <a:t>Index Extension</a:t>
            </a:r>
            <a:endParaRPr lang="en-US" dirty="0"/>
          </a:p>
        </p:txBody>
      </p:sp>
      <p:sp>
        <p:nvSpPr>
          <p:cNvPr id="37" name="Rounded Rectangle 36"/>
          <p:cNvSpPr/>
          <p:nvPr/>
        </p:nvSpPr>
        <p:spPr>
          <a:xfrm>
            <a:off x="5251683" y="2376699"/>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a:t>
            </a:r>
            <a:endParaRPr lang="en-US" dirty="0"/>
          </a:p>
        </p:txBody>
      </p:sp>
      <p:sp>
        <p:nvSpPr>
          <p:cNvPr id="38" name="Rounded Rectangle 37"/>
          <p:cNvSpPr/>
          <p:nvPr/>
        </p:nvSpPr>
        <p:spPr>
          <a:xfrm>
            <a:off x="7156683" y="2376137"/>
            <a:ext cx="990600"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a:t>
            </a:r>
          </a:p>
        </p:txBody>
      </p:sp>
      <p:sp>
        <p:nvSpPr>
          <p:cNvPr id="39" name="Rounded Rectangle 38"/>
          <p:cNvSpPr/>
          <p:nvPr/>
        </p:nvSpPr>
        <p:spPr>
          <a:xfrm>
            <a:off x="2813283" y="2985737"/>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index</a:t>
            </a:r>
            <a:endParaRPr lang="en-US" dirty="0"/>
          </a:p>
        </p:txBody>
      </p:sp>
      <p:sp>
        <p:nvSpPr>
          <p:cNvPr id="40" name="Rectangle 39"/>
          <p:cNvSpPr/>
          <p:nvPr/>
        </p:nvSpPr>
        <p:spPr>
          <a:xfrm>
            <a:off x="7156683" y="327473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56683" y="5027339"/>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251683" y="2883381"/>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2496585" y="4519003"/>
                <a:ext cx="154779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r>
                        <a:rPr lang="en-US" b="0" i="1" smtClean="0">
                          <a:latin typeface="Cambria Math"/>
                        </a:rPr>
                        <m:t>(</m:t>
                      </m:r>
                      <m:r>
                        <a:rPr lang="en-US" b="0" i="1" smtClean="0">
                          <a:latin typeface="Cambria Math"/>
                        </a:rPr>
                        <m:t>𝑓𝑟𝑒𝑒𝑙𝑖𝑠𝑡</m:t>
                      </m:r>
                      <m:r>
                        <a:rPr lang="en-US" b="0" i="1" smtClean="0">
                          <a:latin typeface="Cambria Math"/>
                        </a:rPr>
                        <m:t>)</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496585" y="4519003"/>
                <a:ext cx="1547796" cy="394532"/>
              </a:xfrm>
              <a:prstGeom prst="rect">
                <a:avLst/>
              </a:prstGeom>
              <a:blipFill rotWithShape="1">
                <a:blip r:embed="rId2"/>
                <a:stretch>
                  <a:fillRect b="-6154"/>
                </a:stretch>
              </a:blipFill>
            </p:spPr>
            <p:txBody>
              <a:bodyPr/>
              <a:lstStyle/>
              <a:p>
                <a:r>
                  <a:rPr lang="en-US">
                    <a:noFill/>
                  </a:rPr>
                  <a:t> </a:t>
                </a:r>
              </a:p>
            </p:txBody>
          </p:sp>
        </mc:Fallback>
      </mc:AlternateContent>
      <p:sp>
        <p:nvSpPr>
          <p:cNvPr id="44" name="Rectangle 43"/>
          <p:cNvSpPr/>
          <p:nvPr/>
        </p:nvSpPr>
        <p:spPr>
          <a:xfrm>
            <a:off x="5251683" y="523690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242284" y="2825807"/>
            <a:ext cx="533400" cy="2487299"/>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Arrow Connector 46"/>
          <p:cNvCxnSpPr>
            <a:stCxn id="45" idx="0"/>
            <a:endCxn id="40" idx="1"/>
          </p:cNvCxnSpPr>
          <p:nvPr/>
        </p:nvCxnSpPr>
        <p:spPr>
          <a:xfrm>
            <a:off x="6242284" y="2971395"/>
            <a:ext cx="914399" cy="379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1" idx="1"/>
          </p:cNvCxnSpPr>
          <p:nvPr/>
        </p:nvCxnSpPr>
        <p:spPr>
          <a:xfrm flipV="1">
            <a:off x="6242284" y="5103539"/>
            <a:ext cx="914399" cy="2095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48656" y="5653299"/>
            <a:ext cx="987552" cy="105230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7156683" y="5652737"/>
            <a:ext cx="987552" cy="105230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236779" y="3645411"/>
            <a:ext cx="2001046" cy="2426915"/>
          </a:xfrm>
          <a:custGeom>
            <a:avLst/>
            <a:gdLst>
              <a:gd name="connsiteX0" fmla="*/ 39081 w 2001046"/>
              <a:gd name="connsiteY0" fmla="*/ 891078 h 2426915"/>
              <a:gd name="connsiteX1" fmla="*/ 261023 w 2001046"/>
              <a:gd name="connsiteY1" fmla="*/ 65455 h 2426915"/>
              <a:gd name="connsiteX2" fmla="*/ 2001046 w 2001046"/>
              <a:gd name="connsiteY2" fmla="*/ 2426915 h 2426915"/>
            </a:gdLst>
            <a:ahLst/>
            <a:cxnLst>
              <a:cxn ang="0">
                <a:pos x="connsiteX0" y="connsiteY0"/>
              </a:cxn>
              <a:cxn ang="0">
                <a:pos x="connsiteX1" y="connsiteY1"/>
              </a:cxn>
              <a:cxn ang="0">
                <a:pos x="connsiteX2" y="connsiteY2"/>
              </a:cxn>
            </a:cxnLst>
            <a:rect l="l" t="t" r="r" b="b"/>
            <a:pathLst>
              <a:path w="2001046" h="2426915">
                <a:moveTo>
                  <a:pt x="39081" y="891078"/>
                </a:moveTo>
                <a:cubicBezTo>
                  <a:pt x="-13445" y="350280"/>
                  <a:pt x="-65971" y="-190518"/>
                  <a:pt x="261023" y="65455"/>
                </a:cubicBezTo>
                <a:cubicBezTo>
                  <a:pt x="588017" y="321428"/>
                  <a:pt x="1294531" y="1374171"/>
                  <a:pt x="2001046" y="2426915"/>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767303" y="2965142"/>
            <a:ext cx="488278" cy="3497802"/>
          </a:xfrm>
          <a:custGeom>
            <a:avLst/>
            <a:gdLst>
              <a:gd name="connsiteX0" fmla="*/ 479400 w 488278"/>
              <a:gd name="connsiteY0" fmla="*/ 3497802 h 3497802"/>
              <a:gd name="connsiteX1" fmla="*/ 6 w 488278"/>
              <a:gd name="connsiteY1" fmla="*/ 2024108 h 3497802"/>
              <a:gd name="connsiteX2" fmla="*/ 488278 w 488278"/>
              <a:gd name="connsiteY2" fmla="*/ 0 h 3497802"/>
            </a:gdLst>
            <a:ahLst/>
            <a:cxnLst>
              <a:cxn ang="0">
                <a:pos x="connsiteX0" y="connsiteY0"/>
              </a:cxn>
              <a:cxn ang="0">
                <a:pos x="connsiteX1" y="connsiteY1"/>
              </a:cxn>
              <a:cxn ang="0">
                <a:pos x="connsiteX2" y="connsiteY2"/>
              </a:cxn>
            </a:cxnLst>
            <a:rect l="l" t="t" r="r" b="b"/>
            <a:pathLst>
              <a:path w="488278" h="3497802">
                <a:moveTo>
                  <a:pt x="479400" y="3497802"/>
                </a:moveTo>
                <a:cubicBezTo>
                  <a:pt x="238963" y="3052438"/>
                  <a:pt x="-1474" y="2607075"/>
                  <a:pt x="6" y="2024108"/>
                </a:cubicBezTo>
                <a:cubicBezTo>
                  <a:pt x="1486" y="1441141"/>
                  <a:pt x="244882" y="720570"/>
                  <a:pt x="488278" y="0"/>
                </a:cubicBezTo>
              </a:path>
            </a:pathLst>
          </a:cu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p:cNvSpPr/>
          <p:nvPr/>
        </p:nvSpPr>
        <p:spPr>
          <a:xfrm>
            <a:off x="5245025" y="5996126"/>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234031" y="6386744"/>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56683" y="6102687"/>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56683" y="5843726"/>
            <a:ext cx="990600" cy="152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a:stCxn id="56" idx="3"/>
            <a:endCxn id="59" idx="1"/>
          </p:cNvCxnSpPr>
          <p:nvPr/>
        </p:nvCxnSpPr>
        <p:spPr>
          <a:xfrm flipV="1">
            <a:off x="6235625" y="5919926"/>
            <a:ext cx="921058" cy="1524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7" idx="3"/>
            <a:endCxn id="58" idx="1"/>
          </p:cNvCxnSpPr>
          <p:nvPr/>
        </p:nvCxnSpPr>
        <p:spPr>
          <a:xfrm flipV="1">
            <a:off x="6224631" y="6178887"/>
            <a:ext cx="932052" cy="2840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892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Small Example: Indexes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16856"/>
            <a:ext cx="7924737" cy="4800600"/>
          </a:xfrm>
          <a:prstGeom prst="rect">
            <a:avLst/>
          </a:prstGeom>
        </p:spPr>
      </p:pic>
    </p:spTree>
    <p:extLst>
      <p:ext uri="{BB962C8B-B14F-4D97-AF65-F5344CB8AC3E}">
        <p14:creationId xmlns:p14="http://schemas.microsoft.com/office/powerpoint/2010/main" val="6139297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Small Example: Arrays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179003"/>
            <a:ext cx="6333706" cy="2514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447800"/>
            <a:ext cx="6629400" cy="1731203"/>
          </a:xfrm>
          <a:prstGeom prst="rect">
            <a:avLst/>
          </a:prstGeom>
        </p:spPr>
      </p:pic>
    </p:spTree>
    <p:extLst>
      <p:ext uri="{BB962C8B-B14F-4D97-AF65-F5344CB8AC3E}">
        <p14:creationId xmlns:p14="http://schemas.microsoft.com/office/powerpoint/2010/main" val="23276343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Deletion index uses doc/word pairs:</a:t>
                </a:r>
              </a:p>
              <a:p>
                <a:pPr lvl="1"/>
                <a:r>
                  <a:rPr lang="en-US" dirty="0" smtClean="0"/>
                  <a:t>No lists of words per doc</a:t>
                </a:r>
              </a:p>
              <a:p>
                <a:pPr lvl="1"/>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𝑑</m:t>
                        </m:r>
                        <m:r>
                          <a:rPr lang="en-US" b="0" i="1" smtClean="0">
                            <a:latin typeface="Cambria Math"/>
                          </a:rPr>
                          <m:t>, </m:t>
                        </m:r>
                        <m:r>
                          <a:rPr lang="en-US" b="0" i="1" smtClean="0">
                            <a:latin typeface="Cambria Math"/>
                          </a:rPr>
                          <m:t>𝑤</m:t>
                        </m:r>
                      </m:e>
                    </m:d>
                    <m:r>
                      <a:rPr lang="en-US" b="0" i="1" smtClean="0">
                        <a:latin typeface="Cambria Math"/>
                      </a:rPr>
                      <m:t>→</m:t>
                    </m:r>
                    <m:r>
                      <a:rPr lang="en-US" b="0" i="1" smtClean="0">
                        <a:latin typeface="Cambria Math"/>
                      </a:rPr>
                      <m:t>𝑟</m:t>
                    </m:r>
                    <m:r>
                      <a:rPr lang="en-US" b="0" i="1" smtClean="0">
                        <a:latin typeface="Cambria Math"/>
                      </a:rPr>
                      <m:t>,</m:t>
                    </m:r>
                    <m:sSup>
                      <m:sSupPr>
                        <m:ctrlPr>
                          <a:rPr lang="en-US" b="0" i="1" smtClean="0">
                            <a:latin typeface="Cambria Math"/>
                          </a:rPr>
                        </m:ctrlPr>
                      </m:sSupPr>
                      <m:e>
                        <m:r>
                          <a:rPr lang="en-US" b="0" i="1" smtClean="0">
                            <a:latin typeface="Cambria Math"/>
                          </a:rPr>
                          <m:t>𝑟</m:t>
                        </m:r>
                      </m:e>
                      <m:sup>
                        <m:r>
                          <a:rPr lang="en-US" b="0" i="1" smtClean="0">
                            <a:latin typeface="Cambria Math"/>
                          </a:rPr>
                          <m:t>′</m:t>
                        </m:r>
                      </m:sup>
                    </m:sSup>
                    <m:r>
                      <a:rPr lang="en-US" b="0" i="1" smtClean="0">
                        <a:latin typeface="Cambria Math"/>
                      </a:rPr>
                      <m:t>,</m:t>
                    </m:r>
                    <m:sSup>
                      <m:sSupPr>
                        <m:ctrlPr>
                          <a:rPr lang="en-US" b="0" i="1" smtClean="0">
                            <a:latin typeface="Cambria Math"/>
                          </a:rPr>
                        </m:ctrlPr>
                      </m:sSupPr>
                      <m:e>
                        <m:r>
                          <a:rPr lang="en-US" b="0" i="1" smtClean="0">
                            <a:latin typeface="Cambria Math"/>
                          </a:rPr>
                          <m:t>𝑟</m:t>
                        </m:r>
                      </m:e>
                      <m:sup>
                        <m:r>
                          <a:rPr lang="en-US" b="0" i="1" smtClean="0">
                            <a:latin typeface="Cambria Math"/>
                          </a:rPr>
                          <m:t>′′</m:t>
                        </m:r>
                      </m:sup>
                    </m:sSup>
                    <m:r>
                      <a:rPr lang="en-US" b="0" i="1" smtClean="0">
                        <a:latin typeface="Cambria Math"/>
                      </a:rPr>
                      <m:t>, </m:t>
                    </m:r>
                    <m:d>
                      <m:dPr>
                        <m:begChr m:val="〈"/>
                        <m:endChr m:val="〉"/>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𝑛</m:t>
                        </m:r>
                      </m:e>
                    </m:d>
                    <m:r>
                      <a:rPr lang="en-US" b="0" i="1" smtClean="0">
                        <a:latin typeface="Cambria Math"/>
                      </a:rPr>
                      <m:t>⊕</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𝑑</m:t>
                            </m:r>
                            <m:r>
                              <a:rPr lang="en-US" b="0" i="1" smtClean="0">
                                <a:latin typeface="Cambria Math"/>
                              </a:rPr>
                              <m:t>, </m:t>
                            </m:r>
                            <m:r>
                              <a:rPr lang="en-US" b="0" i="1" smtClean="0">
                                <a:latin typeface="Cambria Math"/>
                              </a:rPr>
                              <m:t>𝑤</m:t>
                            </m:r>
                          </m:sub>
                        </m:sSub>
                      </m:sub>
                    </m:sSub>
                    <m:d>
                      <m:dPr>
                        <m:ctrlPr>
                          <a:rPr lang="en-US" b="0" i="1" smtClean="0">
                            <a:latin typeface="Cambria Math"/>
                          </a:rPr>
                        </m:ctrlPr>
                      </m:dPr>
                      <m:e>
                        <m:r>
                          <a:rPr lang="en-US" b="0" i="1" smtClean="0">
                            <a:latin typeface="Cambria Math"/>
                          </a:rPr>
                          <m:t>𝑟</m:t>
                        </m:r>
                      </m:e>
                    </m:d>
                    <m:r>
                      <a:rPr lang="en-US" b="0" i="1" smtClean="0">
                        <a:latin typeface="Cambria Math"/>
                      </a:rPr>
                      <m:t>, </m:t>
                    </m:r>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𝑑</m:t>
                            </m:r>
                          </m:e>
                          <m:sub>
                            <m:r>
                              <a:rPr lang="en-US" b="0" i="1" smtClean="0">
                                <a:latin typeface="Cambria Math"/>
                              </a:rPr>
                              <m:t>𝑝</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𝑝</m:t>
                            </m:r>
                          </m:sub>
                        </m:sSub>
                      </m:e>
                    </m:d>
                    <m:r>
                      <a:rPr lang="en-US" b="0" i="1" smtClean="0">
                        <a:latin typeface="Cambria Math"/>
                      </a:rPr>
                      <m:t>⊕</m:t>
                    </m:r>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𝑑</m:t>
                            </m:r>
                            <m:r>
                              <a:rPr lang="en-US" b="0" i="1" smtClean="0">
                                <a:latin typeface="Cambria Math"/>
                              </a:rPr>
                              <m:t>, </m:t>
                            </m:r>
                            <m:r>
                              <a:rPr lang="en-US" i="1">
                                <a:latin typeface="Cambria Math"/>
                              </a:rPr>
                              <m:t>𝑤</m:t>
                            </m:r>
                          </m:sub>
                        </m:sSub>
                      </m:sub>
                    </m:sSub>
                    <m:d>
                      <m:dPr>
                        <m:ctrlPr>
                          <a:rPr lang="en-US" i="1">
                            <a:latin typeface="Cambria Math"/>
                          </a:rPr>
                        </m:ctrlPr>
                      </m:dPr>
                      <m:e>
                        <m:sSup>
                          <m:sSupPr>
                            <m:ctrlPr>
                              <a:rPr lang="en-US" b="0" i="1" smtClean="0">
                                <a:latin typeface="Cambria Math"/>
                              </a:rPr>
                            </m:ctrlPr>
                          </m:sSupPr>
                          <m:e>
                            <m:r>
                              <a:rPr lang="en-US" i="1">
                                <a:latin typeface="Cambria Math"/>
                              </a:rPr>
                              <m:t>𝑟</m:t>
                            </m:r>
                          </m:e>
                          <m:sup>
                            <m:r>
                              <a:rPr lang="en-US" b="0" i="1" smtClean="0">
                                <a:latin typeface="Cambria Math"/>
                              </a:rPr>
                              <m:t>′</m:t>
                            </m:r>
                          </m:sup>
                        </m:sSup>
                      </m:e>
                    </m:d>
                    <m:r>
                      <a:rPr lang="en-US" b="0" i="1" smtClean="0">
                        <a:latin typeface="Cambria Math"/>
                      </a:rPr>
                      <m:t>,</m:t>
                    </m:r>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𝑐</m:t>
                            </m:r>
                          </m:sub>
                        </m:sSub>
                      </m:sub>
                    </m:sSub>
                    <m:d>
                      <m:dPr>
                        <m:ctrlPr>
                          <a:rPr lang="en-US" i="1">
                            <a:latin typeface="Cambria Math"/>
                          </a:rPr>
                        </m:ctrlPr>
                      </m:dPr>
                      <m:e>
                        <m:sSub>
                          <m:sSubPr>
                            <m:ctrlPr>
                              <a:rPr lang="en-US" i="1">
                                <a:latin typeface="Cambria Math"/>
                              </a:rPr>
                            </m:ctrlPr>
                          </m:sSubPr>
                          <m:e>
                            <m:r>
                              <a:rPr lang="en-US" i="1">
                                <a:latin typeface="Cambria Math"/>
                              </a:rPr>
                              <m:t>𝑑</m:t>
                            </m:r>
                          </m:e>
                          <m:sub>
                            <m:r>
                              <a:rPr lang="en-US" b="0" i="1" smtClean="0">
                                <a:latin typeface="Cambria Math"/>
                              </a:rPr>
                              <m:t>𝑛</m:t>
                            </m:r>
                          </m:sub>
                        </m:sSub>
                        <m:r>
                          <a:rPr lang="en-US" i="1">
                            <a:latin typeface="Cambria Math"/>
                          </a:rPr>
                          <m:t>, </m:t>
                        </m:r>
                        <m:sSub>
                          <m:sSubPr>
                            <m:ctrlPr>
                              <a:rPr lang="en-US" i="1">
                                <a:latin typeface="Cambria Math"/>
                              </a:rPr>
                            </m:ctrlPr>
                          </m:sSubPr>
                          <m:e>
                            <m:r>
                              <a:rPr lang="en-US" i="1">
                                <a:latin typeface="Cambria Math"/>
                              </a:rPr>
                              <m:t>𝑤</m:t>
                            </m:r>
                          </m:e>
                          <m:sub>
                            <m:r>
                              <a:rPr lang="en-US" b="0" i="1" smtClean="0">
                                <a:latin typeface="Cambria Math"/>
                              </a:rPr>
                              <m:t>𝑛</m:t>
                            </m:r>
                          </m:sub>
                        </m:sSub>
                      </m:e>
                    </m:d>
                    <m:r>
                      <a:rPr lang="en-US" i="1">
                        <a:latin typeface="Cambria Math"/>
                      </a:rPr>
                      <m:t>⊕</m:t>
                    </m:r>
                    <m:sSub>
                      <m:sSubPr>
                        <m:ctrlPr>
                          <a:rPr lang="en-US" i="1">
                            <a:latin typeface="Cambria Math"/>
                          </a:rPr>
                        </m:ctrlPr>
                      </m:sSubPr>
                      <m:e>
                        <m:r>
                          <a:rPr lang="en-US" i="1">
                            <a:latin typeface="Cambria Math"/>
                          </a:rPr>
                          <m:t>𝑓</m:t>
                        </m:r>
                      </m:e>
                      <m:sub>
                        <m:sSub>
                          <m:sSubPr>
                            <m:ctrlPr>
                              <a:rPr lang="en-US" i="1">
                                <a:latin typeface="Cambria Math"/>
                              </a:rPr>
                            </m:ctrlPr>
                          </m:sSubPr>
                          <m:e>
                            <m:r>
                              <a:rPr lang="en-US" i="1">
                                <a:latin typeface="Cambria Math"/>
                              </a:rPr>
                              <m:t>𝑘</m:t>
                            </m:r>
                          </m:e>
                          <m:sub>
                            <m:r>
                              <a:rPr lang="en-US" i="1">
                                <a:latin typeface="Cambria Math"/>
                              </a:rPr>
                              <m:t>𝑑</m:t>
                            </m:r>
                            <m:r>
                              <a:rPr lang="en-US" i="1">
                                <a:latin typeface="Cambria Math"/>
                              </a:rPr>
                              <m:t>, </m:t>
                            </m:r>
                            <m:r>
                              <a:rPr lang="en-US" i="1">
                                <a:latin typeface="Cambria Math"/>
                              </a:rPr>
                              <m:t>𝑤</m:t>
                            </m:r>
                          </m:sub>
                        </m:sSub>
                      </m:sub>
                    </m:sSub>
                    <m:d>
                      <m:dPr>
                        <m:ctrlPr>
                          <a:rPr lang="en-US" i="1">
                            <a:latin typeface="Cambria Math"/>
                          </a:rPr>
                        </m:ctrlPr>
                      </m:dPr>
                      <m:e>
                        <m:sSup>
                          <m:sSupPr>
                            <m:ctrlPr>
                              <a:rPr lang="en-US" i="1">
                                <a:latin typeface="Cambria Math"/>
                              </a:rPr>
                            </m:ctrlPr>
                          </m:sSupPr>
                          <m:e>
                            <m:r>
                              <a:rPr lang="en-US" i="1">
                                <a:latin typeface="Cambria Math"/>
                              </a:rPr>
                              <m:t>𝑟</m:t>
                            </m:r>
                          </m:e>
                          <m:sup>
                            <m:r>
                              <a:rPr lang="en-US" i="1">
                                <a:latin typeface="Cambria Math"/>
                              </a:rPr>
                              <m:t>′</m:t>
                            </m:r>
                          </m:sup>
                        </m:sSup>
                        <m:r>
                          <a:rPr lang="en-US" b="0" i="1" smtClean="0">
                            <a:latin typeface="Cambria Math"/>
                          </a:rPr>
                          <m:t>′</m:t>
                        </m:r>
                      </m:e>
                    </m:d>
                  </m:oMath>
                </a14:m>
                <a:endParaRPr lang="en-US" dirty="0" smtClean="0"/>
              </a:p>
              <a:p>
                <a:r>
                  <a:rPr lang="en-US" dirty="0" smtClean="0"/>
                  <a:t>Algorithms similar</a:t>
                </a:r>
              </a:p>
              <a:p>
                <a:pPr lvl="1"/>
                <a:r>
                  <a:rPr lang="en-US" dirty="0" smtClean="0"/>
                  <a:t>Search identical</a:t>
                </a:r>
              </a:p>
              <a:p>
                <a:pPr lvl="1"/>
                <a:r>
                  <a:rPr lang="en-US" dirty="0" smtClean="0"/>
                  <a:t>Add puts new word on front of list</a:t>
                </a:r>
              </a:p>
              <a:p>
                <a:pPr lvl="1"/>
                <a:r>
                  <a:rPr lang="en-US" dirty="0" smtClean="0"/>
                  <a:t>Delete patches to pull word out of list</a:t>
                </a:r>
              </a:p>
              <a:p>
                <a:pPr lvl="1"/>
                <a:r>
                  <a:rPr lang="en-US" dirty="0" smtClean="0"/>
                  <a:t>Extension identical</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t="-121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Word-Based Deletion</a:t>
            </a:r>
            <a:endParaRPr lang="en-US" dirty="0"/>
          </a:p>
        </p:txBody>
      </p:sp>
    </p:spTree>
    <p:extLst>
      <p:ext uri="{BB962C8B-B14F-4D97-AF65-F5344CB8AC3E}">
        <p14:creationId xmlns:p14="http://schemas.microsoft.com/office/powerpoint/2010/main" val="3435702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93837"/>
                <a:ext cx="8229600" cy="3306763"/>
              </a:xfrm>
            </p:spPr>
            <p:txBody>
              <a:bodyPr>
                <a:normAutofit fontScale="92500" lnSpcReduction="10000"/>
              </a:bodyPr>
              <a:lstStyle/>
              <a:p>
                <a:r>
                  <a:rPr lang="en-US" dirty="0" smtClean="0"/>
                  <a:t>User has collection </a:t>
                </a:r>
                <a14:m>
                  <m:oMath xmlns:m="http://schemas.openxmlformats.org/officeDocument/2006/math">
                    <m:sSub>
                      <m:sSubPr>
                        <m:ctrlPr>
                          <a:rPr lang="en-US" b="0" i="1" smtClean="0">
                            <a:latin typeface="Cambria Math"/>
                          </a:rPr>
                        </m:ctrlPr>
                      </m:sSubPr>
                      <m:e>
                        <m:r>
                          <a:rPr lang="en-US" b="0" i="1" smtClean="0">
                            <a:latin typeface="Cambria Math"/>
                          </a:rPr>
                          <m:t>𝑑</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𝑑</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𝑑</m:t>
                        </m:r>
                      </m:e>
                      <m:sub>
                        <m:r>
                          <a:rPr lang="en-US" b="0" i="1" smtClean="0">
                            <a:latin typeface="Cambria Math"/>
                          </a:rPr>
                          <m:t>𝑚</m:t>
                        </m:r>
                      </m:sub>
                    </m:sSub>
                  </m:oMath>
                </a14:m>
                <a:r>
                  <a:rPr lang="en-US" dirty="0" smtClean="0"/>
                  <a:t> of documents</a:t>
                </a:r>
              </a:p>
              <a:p>
                <a:pPr lvl="1"/>
                <a14:m>
                  <m:oMath xmlns:m="http://schemas.openxmlformats.org/officeDocument/2006/math">
                    <m:r>
                      <a:rPr lang="en-US" b="0" i="1" smtClean="0">
                        <a:latin typeface="Cambria Math"/>
                      </a:rPr>
                      <m:t>𝑑</m:t>
                    </m:r>
                  </m:oMath>
                </a14:m>
                <a:r>
                  <a:rPr lang="en-US" dirty="0" smtClean="0"/>
                  <a:t> is a document identifier</a:t>
                </a:r>
              </a:p>
              <a:p>
                <a:pPr lvl="1"/>
                <a:r>
                  <a:rPr lang="en-US" dirty="0" smtClean="0"/>
                  <a:t>Each document </a:t>
                </a:r>
                <a14:m>
                  <m:oMath xmlns:m="http://schemas.openxmlformats.org/officeDocument/2006/math">
                    <m:r>
                      <a:rPr lang="en-US" b="0" i="1" smtClean="0">
                        <a:latin typeface="Cambria Math"/>
                      </a:rPr>
                      <m:t>𝑑</m:t>
                    </m:r>
                    <m:r>
                      <a:rPr lang="en-US" b="0" i="1" smtClean="0">
                        <a:latin typeface="Cambria Math"/>
                      </a:rPr>
                      <m:t> </m:t>
                    </m:r>
                  </m:oMath>
                </a14:m>
                <a:r>
                  <a:rPr lang="en-US" dirty="0" smtClean="0"/>
                  <a:t>has set of unique words </a:t>
                </a:r>
                <a14:m>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𝑑</m:t>
                        </m:r>
                      </m:sub>
                    </m:sSub>
                  </m:oMath>
                </a14:m>
                <a:endParaRPr lang="en-US" dirty="0" smtClean="0"/>
              </a:p>
              <a:p>
                <a:pPr lvl="1"/>
                <a:r>
                  <a:rPr lang="en-US" dirty="0" smtClean="0"/>
                  <a:t>Set of all unique words: </a:t>
                </a:r>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𝑛</m:t>
                        </m:r>
                      </m:sub>
                    </m:sSub>
                  </m:oMath>
                </a14:m>
                <a:endParaRPr lang="en-US" dirty="0" smtClean="0"/>
              </a:p>
              <a:p>
                <a:r>
                  <a:rPr lang="en-US" dirty="0" smtClean="0"/>
                  <a:t>Goal: Produce an encrypted index with ops</a:t>
                </a:r>
              </a:p>
              <a:p>
                <a:pPr lvl="1"/>
                <a:r>
                  <a:rPr lang="en-US" dirty="0" smtClean="0"/>
                  <a:t>Search(</a:t>
                </a:r>
                <a14:m>
                  <m:oMath xmlns:m="http://schemas.openxmlformats.org/officeDocument/2006/math">
                    <m:r>
                      <a:rPr lang="en-US" b="0" i="1" smtClean="0">
                        <a:latin typeface="Cambria Math"/>
                      </a:rPr>
                      <m:t>𝑤</m:t>
                    </m:r>
                  </m:oMath>
                </a14:m>
                <a:r>
                  <a:rPr lang="en-US" dirty="0" smtClean="0"/>
                  <a:t>): returns encrypted doc ids</a:t>
                </a:r>
              </a:p>
              <a:p>
                <a:pPr lvl="1"/>
                <a:r>
                  <a:rPr lang="en-US" dirty="0" smtClean="0"/>
                  <a:t>Add(</a:t>
                </a:r>
                <a14:m>
                  <m:oMath xmlns:m="http://schemas.openxmlformats.org/officeDocument/2006/math">
                    <m:r>
                      <a:rPr lang="en-US" b="0" i="1" smtClean="0">
                        <a:latin typeface="Cambria Math"/>
                      </a:rPr>
                      <m:t>𝑑</m:t>
                    </m:r>
                    <m:r>
                      <a:rPr lang="en-US" b="0" i="1" smtClean="0">
                        <a:latin typeface="Cambria Math"/>
                      </a:rPr>
                      <m:t>, </m:t>
                    </m:r>
                    <m:sSub>
                      <m:sSubPr>
                        <m:ctrlPr>
                          <a:rPr lang="en-US" b="0" i="1" smtClean="0">
                            <a:latin typeface="Cambria Math"/>
                          </a:rPr>
                        </m:ctrlPr>
                      </m:sSubPr>
                      <m:e>
                        <m:r>
                          <a:rPr lang="en-US" b="0" i="1" smtClean="0">
                            <a:latin typeface="Cambria Math"/>
                          </a:rPr>
                          <m:t>𝑊</m:t>
                        </m:r>
                      </m:e>
                      <m:sub>
                        <m:r>
                          <a:rPr lang="en-US" b="0" i="1" smtClean="0">
                            <a:latin typeface="Cambria Math"/>
                          </a:rPr>
                          <m:t>𝑑</m:t>
                        </m:r>
                      </m:sub>
                    </m:sSub>
                  </m:oMath>
                </a14:m>
                <a:r>
                  <a:rPr lang="en-US" dirty="0" smtClean="0"/>
                  <a:t>): adds the doc id with word set</a:t>
                </a:r>
              </a:p>
              <a:p>
                <a:pPr lvl="1"/>
                <a:r>
                  <a:rPr lang="en-US" dirty="0" smtClean="0"/>
                  <a:t>Delete(</a:t>
                </a:r>
                <a14:m>
                  <m:oMath xmlns:m="http://schemas.openxmlformats.org/officeDocument/2006/math">
                    <m:r>
                      <a:rPr lang="en-US" b="0" i="1" smtClean="0">
                        <a:latin typeface="Cambria Math"/>
                      </a:rPr>
                      <m:t>𝑑</m:t>
                    </m:r>
                  </m:oMath>
                </a14:m>
                <a:r>
                  <a:rPr lang="en-US" dirty="0" smtClean="0"/>
                  <a:t>): deletes the doc id and all words</a:t>
                </a:r>
              </a:p>
              <a:p>
                <a:pPr lvl="1"/>
                <a:r>
                  <a:rPr lang="en-US" dirty="0" smtClean="0"/>
                  <a:t>Expand(): expands the index</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93837"/>
                <a:ext cx="8229600" cy="3306763"/>
              </a:xfrm>
              <a:blipFill rotWithShape="1">
                <a:blip r:embed="rId3"/>
                <a:stretch>
                  <a:fillRect t="-2026"/>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smtClean="0"/>
              <a:t>The Encrypted Search Problem</a:t>
            </a:r>
            <a:endParaRPr lang="en-US" dirty="0"/>
          </a:p>
        </p:txBody>
      </p:sp>
      <p:sp>
        <p:nvSpPr>
          <p:cNvPr id="4" name="Rectangle 3"/>
          <p:cNvSpPr/>
          <p:nvPr/>
        </p:nvSpPr>
        <p:spPr>
          <a:xfrm>
            <a:off x="1752600" y="51816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5" name="Rectangle 4"/>
          <p:cNvSpPr/>
          <p:nvPr/>
        </p:nvSpPr>
        <p:spPr>
          <a:xfrm>
            <a:off x="6019800" y="51816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a:t>
            </a:r>
            <a:endParaRPr lang="en-US" dirty="0"/>
          </a:p>
        </p:txBody>
      </p:sp>
    </p:spTree>
    <p:extLst>
      <p:ext uri="{BB962C8B-B14F-4D97-AF65-F5344CB8AC3E}">
        <p14:creationId xmlns:p14="http://schemas.microsoft.com/office/powerpoint/2010/main" val="3083820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Word-Based Update</a:t>
            </a:r>
          </a:p>
          <a:p>
            <a:pPr lvl="1"/>
            <a:r>
              <a:rPr lang="en-US" dirty="0" smtClean="0"/>
              <a:t>Update token linear in number of word changes</a:t>
            </a:r>
          </a:p>
          <a:p>
            <a:pPr lvl="1"/>
            <a:r>
              <a:rPr lang="en-US" dirty="0" smtClean="0"/>
              <a:t>Hides number of unique words in document</a:t>
            </a:r>
          </a:p>
          <a:p>
            <a:pPr lvl="1"/>
            <a:r>
              <a:rPr lang="en-US" dirty="0" smtClean="0"/>
              <a:t>Uses less space for index</a:t>
            </a:r>
          </a:p>
          <a:p>
            <a:pPr lvl="1"/>
            <a:r>
              <a:rPr lang="en-US" dirty="0" smtClean="0"/>
              <a:t>But requires keeping track of diffs on disk</a:t>
            </a:r>
          </a:p>
          <a:p>
            <a:r>
              <a:rPr lang="en-US" dirty="0" smtClean="0"/>
              <a:t>Doc-Based Update</a:t>
            </a:r>
          </a:p>
          <a:p>
            <a:pPr lvl="1"/>
            <a:r>
              <a:rPr lang="en-US" dirty="0" smtClean="0"/>
              <a:t>Stateless for client (except </a:t>
            </a:r>
            <a:r>
              <a:rPr lang="en-US" dirty="0" err="1" smtClean="0"/>
              <a:t>freelist</a:t>
            </a:r>
            <a:r>
              <a:rPr lang="en-US" dirty="0" smtClean="0"/>
              <a:t> count)</a:t>
            </a:r>
          </a:p>
          <a:p>
            <a:pPr lvl="1"/>
            <a:r>
              <a:rPr lang="en-US" dirty="0" smtClean="0"/>
              <a:t>But reveals the unique words in old and new docs</a:t>
            </a:r>
          </a:p>
          <a:p>
            <a:r>
              <a:rPr lang="en-US" dirty="0" smtClean="0"/>
              <a:t>We currently use Doc-Based Update</a:t>
            </a:r>
          </a:p>
          <a:p>
            <a:pPr lvl="1"/>
            <a:r>
              <a:rPr lang="en-US" dirty="0" smtClean="0"/>
              <a:t>Cost of keeping diffs outweighs value of hiding</a:t>
            </a:r>
            <a:endParaRPr lang="en-US" dirty="0"/>
          </a:p>
        </p:txBody>
      </p:sp>
      <p:sp>
        <p:nvSpPr>
          <p:cNvPr id="3" name="Title 2"/>
          <p:cNvSpPr>
            <a:spLocks noGrp="1"/>
          </p:cNvSpPr>
          <p:nvPr>
            <p:ph type="title"/>
          </p:nvPr>
        </p:nvSpPr>
        <p:spPr/>
        <p:txBody>
          <a:bodyPr/>
          <a:lstStyle/>
          <a:p>
            <a:r>
              <a:rPr lang="en-US" dirty="0" smtClean="0"/>
              <a:t>Tradeoffs</a:t>
            </a:r>
            <a:endParaRPr lang="en-US" dirty="0"/>
          </a:p>
        </p:txBody>
      </p:sp>
    </p:spTree>
    <p:extLst>
      <p:ext uri="{BB962C8B-B14F-4D97-AF65-F5344CB8AC3E}">
        <p14:creationId xmlns:p14="http://schemas.microsoft.com/office/powerpoint/2010/main" val="327568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solidFill>
              </a:rPr>
              <a:t>Introduction</a:t>
            </a:r>
          </a:p>
          <a:p>
            <a:r>
              <a:rPr lang="en-US" dirty="0" smtClean="0">
                <a:solidFill>
                  <a:schemeClr val="bg2"/>
                </a:solidFill>
              </a:rPr>
              <a:t>Dynamic SSE Protocols</a:t>
            </a:r>
          </a:p>
          <a:p>
            <a:r>
              <a:rPr lang="en-US" dirty="0" smtClean="0"/>
              <a:t>Security Proofs</a:t>
            </a:r>
          </a:p>
          <a:p>
            <a:r>
              <a:rPr lang="en-US" dirty="0" smtClean="0"/>
              <a:t>Implementation</a:t>
            </a:r>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735977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1490472"/>
              </a:xfrm>
            </p:spPr>
            <p:txBody>
              <a:bodyPr>
                <a:normAutofit lnSpcReduction="10000"/>
              </a:bodyPr>
              <a:lstStyle/>
              <a:p>
                <a:r>
                  <a:rPr lang="en-US" dirty="0" smtClean="0"/>
                  <a:t>Adaptive Simulatability</a:t>
                </a:r>
              </a:p>
              <a:p>
                <a:pPr lvl="1"/>
                <a14:m>
                  <m:oMath xmlns:m="http://schemas.openxmlformats.org/officeDocument/2006/math">
                    <m:r>
                      <m:rPr>
                        <m:sty m:val="p"/>
                      </m:rPr>
                      <a:rPr lang="en-US" i="1" dirty="0" smtClean="0">
                        <a:latin typeface="Cambria Math"/>
                      </a:rPr>
                      <m:t>Σ</m:t>
                    </m:r>
                    <m:r>
                      <a:rPr lang="en-US" i="1" dirty="0" smtClean="0">
                        <a:latin typeface="Cambria Math"/>
                      </a:rPr>
                      <m:t>=(</m:t>
                    </m:r>
                  </m:oMath>
                </a14:m>
                <a:r>
                  <a:rPr lang="en-US" dirty="0" smtClean="0"/>
                  <a:t>Gen, Index, </a:t>
                </a:r>
                <a:r>
                  <a:rPr lang="en-US" dirty="0" err="1" smtClean="0"/>
                  <a:t>TrapS</a:t>
                </a:r>
                <a:r>
                  <a:rPr lang="en-US" dirty="0" smtClean="0"/>
                  <a:t>, Search, Retrieve, </a:t>
                </a:r>
                <a:r>
                  <a:rPr lang="en-US" dirty="0" err="1" smtClean="0"/>
                  <a:t>TrapA</a:t>
                </a:r>
                <a:r>
                  <a:rPr lang="en-US" dirty="0" smtClean="0"/>
                  <a:t>, Add, </a:t>
                </a:r>
                <a:r>
                  <a:rPr lang="en-US" dirty="0" err="1" smtClean="0"/>
                  <a:t>TrapD</a:t>
                </a:r>
                <a:r>
                  <a:rPr lang="en-US" dirty="0" smtClean="0"/>
                  <a:t>, Delete, ExtendIndex</a:t>
                </a:r>
                <a14:m>
                  <m:oMath xmlns:m="http://schemas.openxmlformats.org/officeDocument/2006/math">
                    <m:r>
                      <a:rPr lang="en-US" i="1" dirty="0" smtClean="0">
                        <a:latin typeface="Cambria Math"/>
                      </a:rPr>
                      <m:t>)</m:t>
                    </m:r>
                  </m:oMath>
                </a14:m>
                <a:r>
                  <a:rPr lang="en-US" dirty="0" smtClean="0"/>
                  <a:t> is a dynamic SSE scheme</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1490472"/>
              </a:xfrm>
              <a:blipFill rotWithShape="1">
                <a:blip r:embed="rId3"/>
                <a:stretch>
                  <a:fillRect t="-5714" b="-612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Security Proofs</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886200" y="5151120"/>
                <a:ext cx="114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𝐴</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886200" y="5151120"/>
                <a:ext cx="1143000" cy="99060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7400" y="3276600"/>
                <a:ext cx="114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𝑆</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057400" y="3276600"/>
                <a:ext cx="1143000" cy="990600"/>
              </a:xfrm>
              <a:prstGeom prst="rect">
                <a:avLst/>
              </a:prstGeom>
              <a:blipFill rotWithShape="1">
                <a:blip r:embed="rId5"/>
                <a:stretch>
                  <a:fillRect/>
                </a:stretch>
              </a:blipFill>
            </p:spPr>
            <p:txBody>
              <a:bodyPr/>
              <a:lstStyle/>
              <a:p>
                <a:r>
                  <a:rPr lang="en-US">
                    <a:noFill/>
                  </a:rPr>
                  <a:t> </a:t>
                </a:r>
              </a:p>
            </p:txBody>
          </p:sp>
        </mc:Fallback>
      </mc:AlternateContent>
      <p:sp>
        <p:nvSpPr>
          <p:cNvPr id="7" name="Rectangle 6"/>
          <p:cNvSpPr/>
          <p:nvPr/>
        </p:nvSpPr>
        <p:spPr>
          <a:xfrm>
            <a:off x="5715000" y="3276600"/>
            <a:ext cx="114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SSE</a:t>
            </a:r>
            <a:endParaRPr lang="en-US" dirty="0"/>
          </a:p>
        </p:txBody>
      </p:sp>
      <p:cxnSp>
        <p:nvCxnSpPr>
          <p:cNvPr id="9" name="Straight Connector 8"/>
          <p:cNvCxnSpPr/>
          <p:nvPr/>
        </p:nvCxnSpPr>
        <p:spPr>
          <a:xfrm>
            <a:off x="4457700" y="2712720"/>
            <a:ext cx="0" cy="2057400"/>
          </a:xfrm>
          <a:prstGeom prst="line">
            <a:avLst/>
          </a:prstGeom>
          <a:ln w="793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628900" y="4267200"/>
            <a:ext cx="1245870" cy="1260154"/>
          </a:xfrm>
          <a:custGeom>
            <a:avLst/>
            <a:gdLst>
              <a:gd name="connsiteX0" fmla="*/ 1245870 w 1245870"/>
              <a:gd name="connsiteY0" fmla="*/ 1257300 h 1260154"/>
              <a:gd name="connsiteX1" fmla="*/ 400050 w 1245870"/>
              <a:gd name="connsiteY1" fmla="*/ 1062990 h 1260154"/>
              <a:gd name="connsiteX2" fmla="*/ 0 w 1245870"/>
              <a:gd name="connsiteY2" fmla="*/ 0 h 1260154"/>
            </a:gdLst>
            <a:ahLst/>
            <a:cxnLst>
              <a:cxn ang="0">
                <a:pos x="connsiteX0" y="connsiteY0"/>
              </a:cxn>
              <a:cxn ang="0">
                <a:pos x="connsiteX1" y="connsiteY1"/>
              </a:cxn>
              <a:cxn ang="0">
                <a:pos x="connsiteX2" y="connsiteY2"/>
              </a:cxn>
            </a:cxnLst>
            <a:rect l="l" t="t" r="r" b="b"/>
            <a:pathLst>
              <a:path w="1245870" h="1260154">
                <a:moveTo>
                  <a:pt x="1245870" y="1257300"/>
                </a:moveTo>
                <a:cubicBezTo>
                  <a:pt x="926782" y="1264920"/>
                  <a:pt x="607695" y="1272540"/>
                  <a:pt x="400050" y="1062990"/>
                </a:cubicBezTo>
                <a:cubicBezTo>
                  <a:pt x="192405" y="853440"/>
                  <a:pt x="96202" y="426720"/>
                  <a:pt x="0" y="0"/>
                </a:cubicBezTo>
              </a:path>
            </a:pathLst>
          </a:cu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052060" y="4278630"/>
            <a:ext cx="1257300" cy="1303672"/>
          </a:xfrm>
          <a:custGeom>
            <a:avLst/>
            <a:gdLst>
              <a:gd name="connsiteX0" fmla="*/ 0 w 1257300"/>
              <a:gd name="connsiteY0" fmla="*/ 1280160 h 1303672"/>
              <a:gd name="connsiteX1" fmla="*/ 937260 w 1257300"/>
              <a:gd name="connsiteY1" fmla="*/ 1131570 h 1303672"/>
              <a:gd name="connsiteX2" fmla="*/ 1257300 w 1257300"/>
              <a:gd name="connsiteY2" fmla="*/ 0 h 1303672"/>
            </a:gdLst>
            <a:ahLst/>
            <a:cxnLst>
              <a:cxn ang="0">
                <a:pos x="connsiteX0" y="connsiteY0"/>
              </a:cxn>
              <a:cxn ang="0">
                <a:pos x="connsiteX1" y="connsiteY1"/>
              </a:cxn>
              <a:cxn ang="0">
                <a:pos x="connsiteX2" y="connsiteY2"/>
              </a:cxn>
            </a:cxnLst>
            <a:rect l="l" t="t" r="r" b="b"/>
            <a:pathLst>
              <a:path w="1257300" h="1303672">
                <a:moveTo>
                  <a:pt x="0" y="1280160"/>
                </a:moveTo>
                <a:cubicBezTo>
                  <a:pt x="363855" y="1312545"/>
                  <a:pt x="727710" y="1344930"/>
                  <a:pt x="937260" y="1131570"/>
                </a:cubicBezTo>
                <a:cubicBezTo>
                  <a:pt x="1146810" y="918210"/>
                  <a:pt x="1202055" y="459105"/>
                  <a:pt x="1257300" y="0"/>
                </a:cubicBezTo>
              </a:path>
            </a:pathLst>
          </a:cu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1295400" y="4048299"/>
            <a:ext cx="990600" cy="784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a:t>
            </a:r>
            <a:endParaRPr lang="en-US" dirty="0"/>
          </a:p>
        </p:txBody>
      </p:sp>
      <p:cxnSp>
        <p:nvCxnSpPr>
          <p:cNvPr id="19" name="Straight Arrow Connector 18"/>
          <p:cNvCxnSpPr>
            <a:endCxn id="13" idx="2"/>
          </p:cNvCxnSpPr>
          <p:nvPr/>
        </p:nvCxnSpPr>
        <p:spPr>
          <a:xfrm flipH="1" flipV="1">
            <a:off x="1790700" y="4832833"/>
            <a:ext cx="2095500" cy="11107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loud Callout 20"/>
          <p:cNvSpPr/>
          <p:nvPr/>
        </p:nvSpPr>
        <p:spPr>
          <a:xfrm>
            <a:off x="4000500" y="3654552"/>
            <a:ext cx="914400" cy="612648"/>
          </a:xfrm>
          <a:prstGeom prst="cloudCallout">
            <a:avLst>
              <a:gd name="adj1" fmla="val -5833"/>
              <a:gd name="adj2" fmla="val 180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2837190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Searchable Symmetric Encryption leaks info</a:t>
            </a:r>
          </a:p>
          <a:p>
            <a:pPr lvl="1"/>
            <a:r>
              <a:rPr lang="en-US" dirty="0" smtClean="0"/>
              <a:t>Query pattern: unique terms and result counts</a:t>
            </a:r>
          </a:p>
          <a:p>
            <a:pPr lvl="1"/>
            <a:r>
              <a:rPr lang="en-US" dirty="0" smtClean="0"/>
              <a:t>Access pattern: which documents are retrieved</a:t>
            </a:r>
          </a:p>
          <a:p>
            <a:r>
              <a:rPr lang="en-US" dirty="0" smtClean="0"/>
              <a:t>Our algorithm leaks a little more</a:t>
            </a:r>
          </a:p>
          <a:p>
            <a:pPr lvl="1"/>
            <a:r>
              <a:rPr lang="en-US" dirty="0" smtClean="0"/>
              <a:t>unique ID for words in added and deleted docs</a:t>
            </a:r>
          </a:p>
          <a:p>
            <a:pPr lvl="2"/>
            <a:r>
              <a:rPr lang="en-US" dirty="0" smtClean="0"/>
              <a:t>Update pattern: add to existing, </a:t>
            </a:r>
            <a:r>
              <a:rPr lang="en-US" dirty="0" err="1" smtClean="0"/>
              <a:t>pos</a:t>
            </a:r>
            <a:r>
              <a:rPr lang="en-US" dirty="0" smtClean="0"/>
              <a:t> of delete</a:t>
            </a:r>
          </a:p>
          <a:p>
            <a:pPr lvl="1"/>
            <a:r>
              <a:rPr lang="en-US" dirty="0"/>
              <a:t>t</a:t>
            </a:r>
            <a:r>
              <a:rPr lang="en-US" dirty="0" smtClean="0"/>
              <a:t>ail of the free list</a:t>
            </a:r>
          </a:p>
          <a:p>
            <a:pPr lvl="1"/>
            <a:r>
              <a:rPr lang="en-US" dirty="0" smtClean="0"/>
              <a:t>amount of index expansion</a:t>
            </a:r>
          </a:p>
          <a:p>
            <a:pPr lvl="1"/>
            <a:r>
              <a:rPr lang="en-US" dirty="0" smtClean="0"/>
              <a:t>when the index is full</a:t>
            </a:r>
          </a:p>
        </p:txBody>
      </p:sp>
      <p:sp>
        <p:nvSpPr>
          <p:cNvPr id="3" name="Title 2"/>
          <p:cNvSpPr>
            <a:spLocks noGrp="1"/>
          </p:cNvSpPr>
          <p:nvPr>
            <p:ph type="title"/>
          </p:nvPr>
        </p:nvSpPr>
        <p:spPr/>
        <p:txBody>
          <a:bodyPr/>
          <a:lstStyle/>
          <a:p>
            <a:r>
              <a:rPr lang="en-US" dirty="0" smtClean="0"/>
              <a:t>Leakage </a:t>
            </a:r>
            <a:endParaRPr lang="en-US" dirty="0"/>
          </a:p>
        </p:txBody>
      </p:sp>
    </p:spTree>
    <p:extLst>
      <p:ext uri="{BB962C8B-B14F-4D97-AF65-F5344CB8AC3E}">
        <p14:creationId xmlns:p14="http://schemas.microsoft.com/office/powerpoint/2010/main" val="41377183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3014472"/>
              </a:xfrm>
            </p:spPr>
            <p:txBody>
              <a:bodyPr>
                <a:normAutofit/>
              </a:bodyPr>
              <a:lstStyle/>
              <a:p>
                <a:r>
                  <a:rPr lang="en-US" dirty="0" smtClean="0"/>
                  <a:t>Index Generation and Expansion: random</a:t>
                </a:r>
              </a:p>
              <a:p>
                <a:r>
                  <a:rPr lang="en-US" dirty="0" smtClean="0"/>
                  <a:t>Search: given number of results</a:t>
                </a:r>
              </a:p>
              <a:p>
                <a:pPr lvl="1"/>
                <a:r>
                  <a:rPr lang="en-US" dirty="0" smtClean="0"/>
                  <a:t>If seen search (+ any updates), then repeat</a:t>
                </a:r>
              </a:p>
              <a:p>
                <a:pPr lvl="1"/>
                <a:r>
                  <a:rPr lang="en-US" dirty="0" smtClean="0"/>
                  <a:t>Otherwise, choose a random index entry</a:t>
                </a:r>
              </a:p>
              <a:p>
                <a:pPr lvl="1"/>
                <a:r>
                  <a:rPr lang="en-US" dirty="0" smtClean="0"/>
                  <a:t>Provide random unused location for first element</a:t>
                </a:r>
              </a:p>
              <a:p>
                <a:pPr lvl="1"/>
                <a:r>
                  <a:rPr lang="en-US" dirty="0" smtClean="0"/>
                  <a:t>Choose unused locations for other elements</a:t>
                </a:r>
              </a:p>
              <a:p>
                <a:pPr lvl="1"/>
                <a:r>
                  <a:rPr lang="en-US" dirty="0" smtClean="0"/>
                  <a:t>Program random oracle to “decrypt” list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r>
                  <a:rPr lang="en-US" dirty="0" smtClean="0"/>
                  <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3014472"/>
              </a:xfrm>
              <a:blipFill rotWithShape="1">
                <a:blip r:embed="rId2"/>
                <a:stretch>
                  <a:fillRect t="-1818" b="-101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Proof Outline</a:t>
            </a:r>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5715000" y="4800600"/>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5715000" y="4800600"/>
                <a:ext cx="1143000" cy="914400"/>
              </a:xfrm>
              <a:prstGeom prst="roundRect">
                <a:avLst/>
              </a:prstGeom>
              <a:blipFill rotWithShape="1">
                <a:blip r:embed="rId3"/>
                <a:stretch>
                  <a:fillRect/>
                </a:stretch>
              </a:blipFill>
            </p:spPr>
            <p:txBody>
              <a:bodyPr/>
              <a:lstStyle/>
              <a:p>
                <a:r>
                  <a:rPr lang="en-US">
                    <a:noFill/>
                  </a:rPr>
                  <a:t> </a:t>
                </a:r>
              </a:p>
            </p:txBody>
          </p:sp>
        </mc:Fallback>
      </mc:AlternateContent>
      <p:sp>
        <p:nvSpPr>
          <p:cNvPr id="6" name="Freeform 5"/>
          <p:cNvSpPr/>
          <p:nvPr/>
        </p:nvSpPr>
        <p:spPr>
          <a:xfrm>
            <a:off x="4042299" y="5065278"/>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858000" y="5066412"/>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024544" y="5243004"/>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864659" y="5243004"/>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805311" y="5962139"/>
                <a:ext cx="9623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sSup>
                        <m:sSupPr>
                          <m:ctrlPr>
                            <a:rPr lang="en-US" b="0" i="1" smtClean="0">
                              <a:latin typeface="Cambria Math"/>
                            </a:rPr>
                          </m:ctrlPr>
                        </m:sSupPr>
                        <m:e>
                          <m:r>
                            <a:rPr lang="en-US" b="0" i="1" smtClean="0">
                              <a:latin typeface="Cambria Math"/>
                            </a:rPr>
                            <m:t>𝑟</m:t>
                          </m:r>
                        </m:e>
                        <m:sup>
                          <m:r>
                            <a:rPr lang="en-US" b="0" i="1" smtClean="0">
                              <a:latin typeface="Cambria Math"/>
                            </a:rPr>
                            <m:t>′</m:t>
                          </m:r>
                        </m:sup>
                      </m:sSup>
                      <m:r>
                        <a:rPr lang="en-US" b="0" i="1" smtClean="0">
                          <a:latin typeface="Cambria Math"/>
                        </a:rPr>
                        <m:t>, </m:t>
                      </m:r>
                      <m:r>
                        <a:rPr lang="en-US" b="0" i="1" smtClean="0">
                          <a:latin typeface="Cambria Math"/>
                        </a:rPr>
                        <m:t>𝑟</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805311" y="5962139"/>
                <a:ext cx="962378"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4798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329"/>
                <a:ext cx="8229600" cy="3014472"/>
              </a:xfrm>
            </p:spPr>
            <p:txBody>
              <a:bodyPr>
                <a:normAutofit/>
              </a:bodyPr>
              <a:lstStyle/>
              <a:p>
                <a:r>
                  <a:rPr lang="en-US" dirty="0" smtClean="0"/>
                  <a:t>Index Generation and Expansion: random</a:t>
                </a:r>
              </a:p>
              <a:p>
                <a:r>
                  <a:rPr lang="en-US" dirty="0" smtClean="0"/>
                  <a:t>Search: given number of results</a:t>
                </a:r>
              </a:p>
              <a:p>
                <a:pPr lvl="1"/>
                <a:r>
                  <a:rPr lang="en-US" dirty="0" smtClean="0"/>
                  <a:t>If seen search (+ any updates), then repeat</a:t>
                </a:r>
              </a:p>
              <a:p>
                <a:pPr lvl="1"/>
                <a:r>
                  <a:rPr lang="en-US" dirty="0" smtClean="0"/>
                  <a:t>Otherwise, choose a random index entry</a:t>
                </a:r>
              </a:p>
              <a:p>
                <a:pPr lvl="1"/>
                <a:r>
                  <a:rPr lang="en-US" dirty="0" smtClean="0"/>
                  <a:t>Provide random unused location for first element</a:t>
                </a:r>
              </a:p>
              <a:p>
                <a:pPr lvl="1"/>
                <a:r>
                  <a:rPr lang="en-US" dirty="0" smtClean="0"/>
                  <a:t>Choose unused locations for other elements</a:t>
                </a:r>
              </a:p>
              <a:p>
                <a:pPr lvl="1"/>
                <a:r>
                  <a:rPr lang="en-US" dirty="0" smtClean="0"/>
                  <a:t>Program random oracle to “decrypt” list (</a:t>
                </a:r>
                <a14:m>
                  <m:oMath xmlns:m="http://schemas.openxmlformats.org/officeDocument/2006/math">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oMath>
                </a14:m>
                <a:r>
                  <a:rPr lang="en-US" dirty="0" smtClean="0"/>
                  <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329"/>
                <a:ext cx="8229600" cy="3014472"/>
              </a:xfrm>
              <a:blipFill rotWithShape="1">
                <a:blip r:embed="rId2"/>
                <a:stretch>
                  <a:fillRect t="-1818" b="-101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Proof Outline</a:t>
            </a:r>
            <a:endParaRPr lang="en-US" dirty="0"/>
          </a:p>
        </p:txBody>
      </p:sp>
      <mc:AlternateContent xmlns:mc="http://schemas.openxmlformats.org/markup-compatibility/2006" xmlns:a14="http://schemas.microsoft.com/office/drawing/2010/main">
        <mc:Choice Requires="a14">
          <p:sp>
            <p:nvSpPr>
              <p:cNvPr id="4" name="Rounded Rectangle 3"/>
              <p:cNvSpPr/>
              <p:nvPr/>
            </p:nvSpPr>
            <p:spPr>
              <a:xfrm>
                <a:off x="5715000" y="4800600"/>
                <a:ext cx="1143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5715000" y="4800600"/>
                <a:ext cx="1143000" cy="914400"/>
              </a:xfrm>
              <a:prstGeom prst="round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1282" y="5045899"/>
                <a:ext cx="2217722"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e>
                      </m:d>
                      <m:r>
                        <a:rPr lang="en-US" b="0" i="1" smtClean="0">
                          <a:latin typeface="Cambria Math"/>
                        </a:rPr>
                        <m:t>=</m:t>
                      </m:r>
                      <m:d>
                        <m:dPr>
                          <m:begChr m:val="〈"/>
                          <m:endChr m:val="〉"/>
                          <m:ctrlPr>
                            <a:rPr lang="en-US" b="0" i="1" smtClean="0">
                              <a:latin typeface="Cambria Math"/>
                            </a:rPr>
                          </m:ctrlPr>
                        </m:dPr>
                        <m:e>
                          <m:r>
                            <a:rPr lang="en-US" b="0" i="1" smtClean="0">
                              <a:latin typeface="Cambria Math"/>
                            </a:rPr>
                            <m:t>𝑝</m:t>
                          </m:r>
                          <m:r>
                            <a:rPr lang="en-US" b="0" i="1" smtClean="0">
                              <a:latin typeface="Cambria Math"/>
                            </a:rPr>
                            <m:t>,</m:t>
                          </m:r>
                          <m:r>
                            <a:rPr lang="en-US" b="0" i="1" smtClean="0">
                              <a:latin typeface="Cambria Math"/>
                            </a:rPr>
                            <m:t>𝑛</m:t>
                          </m:r>
                        </m:e>
                      </m:d>
                      <m:r>
                        <a:rPr lang="en-US" b="0" i="1" smtClean="0">
                          <a:latin typeface="Cambria Math"/>
                        </a:rPr>
                        <m:t>⊕</m:t>
                      </m:r>
                      <m:r>
                        <a:rPr lang="en-US" b="0" i="1" smtClean="0">
                          <a:latin typeface="Cambria Math"/>
                        </a:rPr>
                        <m:t>𝑟</m:t>
                      </m:r>
                      <m:r>
                        <a:rPr lang="en-US" b="0" i="1" smtClean="0">
                          <a:latin typeface="Cambria Math"/>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51282" y="5045899"/>
                <a:ext cx="2217722" cy="394210"/>
              </a:xfrm>
              <a:prstGeom prst="rect">
                <a:avLst/>
              </a:prstGeom>
              <a:blipFill rotWithShape="1">
                <a:blip r:embed="rId4"/>
                <a:stretch>
                  <a:fillRect b="-7813"/>
                </a:stretch>
              </a:blipFill>
            </p:spPr>
            <p:txBody>
              <a:bodyPr/>
              <a:lstStyle/>
              <a:p>
                <a:r>
                  <a:rPr lang="en-US">
                    <a:noFill/>
                  </a:rPr>
                  <a:t> </a:t>
                </a:r>
              </a:p>
            </p:txBody>
          </p:sp>
        </mc:Fallback>
      </mc:AlternateContent>
      <p:sp>
        <p:nvSpPr>
          <p:cNvPr id="6" name="Freeform 5"/>
          <p:cNvSpPr/>
          <p:nvPr/>
        </p:nvSpPr>
        <p:spPr>
          <a:xfrm>
            <a:off x="4042299" y="5065278"/>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858000" y="5066412"/>
            <a:ext cx="1677880" cy="186604"/>
          </a:xfrm>
          <a:custGeom>
            <a:avLst/>
            <a:gdLst>
              <a:gd name="connsiteX0" fmla="*/ 0 w 1677880"/>
              <a:gd name="connsiteY0" fmla="*/ 186604 h 186604"/>
              <a:gd name="connsiteX1" fmla="*/ 798990 w 1677880"/>
              <a:gd name="connsiteY1" fmla="*/ 172 h 186604"/>
              <a:gd name="connsiteX2" fmla="*/ 1677880 w 1677880"/>
              <a:gd name="connsiteY2" fmla="*/ 159971 h 186604"/>
            </a:gdLst>
            <a:ahLst/>
            <a:cxnLst>
              <a:cxn ang="0">
                <a:pos x="connsiteX0" y="connsiteY0"/>
              </a:cxn>
              <a:cxn ang="0">
                <a:pos x="connsiteX1" y="connsiteY1"/>
              </a:cxn>
              <a:cxn ang="0">
                <a:pos x="connsiteX2" y="connsiteY2"/>
              </a:cxn>
            </a:cxnLst>
            <a:rect l="l" t="t" r="r" b="b"/>
            <a:pathLst>
              <a:path w="1677880" h="186604">
                <a:moveTo>
                  <a:pt x="0" y="186604"/>
                </a:moveTo>
                <a:cubicBezTo>
                  <a:pt x="259671" y="95607"/>
                  <a:pt x="519343" y="4611"/>
                  <a:pt x="798990" y="172"/>
                </a:cubicBezTo>
                <a:cubicBezTo>
                  <a:pt x="1078637" y="-4267"/>
                  <a:pt x="1378258" y="77852"/>
                  <a:pt x="1677880" y="15997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024544" y="5243004"/>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864659" y="5243004"/>
            <a:ext cx="1686757" cy="169526"/>
          </a:xfrm>
          <a:custGeom>
            <a:avLst/>
            <a:gdLst>
              <a:gd name="connsiteX0" fmla="*/ 1686757 w 1686757"/>
              <a:gd name="connsiteY0" fmla="*/ 0 h 169526"/>
              <a:gd name="connsiteX1" fmla="*/ 870011 w 1686757"/>
              <a:gd name="connsiteY1" fmla="*/ 168676 h 169526"/>
              <a:gd name="connsiteX2" fmla="*/ 0 w 1686757"/>
              <a:gd name="connsiteY2" fmla="*/ 53266 h 169526"/>
            </a:gdLst>
            <a:ahLst/>
            <a:cxnLst>
              <a:cxn ang="0">
                <a:pos x="connsiteX0" y="connsiteY0"/>
              </a:cxn>
              <a:cxn ang="0">
                <a:pos x="connsiteX1" y="connsiteY1"/>
              </a:cxn>
              <a:cxn ang="0">
                <a:pos x="connsiteX2" y="connsiteY2"/>
              </a:cxn>
            </a:cxnLst>
            <a:rect l="l" t="t" r="r" b="b"/>
            <a:pathLst>
              <a:path w="1686757" h="169526">
                <a:moveTo>
                  <a:pt x="1686757" y="0"/>
                </a:moveTo>
                <a:cubicBezTo>
                  <a:pt x="1418947" y="79899"/>
                  <a:pt x="1151137" y="159798"/>
                  <a:pt x="870011" y="168676"/>
                </a:cubicBezTo>
                <a:cubicBezTo>
                  <a:pt x="588885" y="177554"/>
                  <a:pt x="294442" y="115410"/>
                  <a:pt x="0" y="5326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805311" y="5962139"/>
                <a:ext cx="9623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 </m:t>
                      </m:r>
                      <m:sSup>
                        <m:sSupPr>
                          <m:ctrlPr>
                            <a:rPr lang="en-US" b="0" i="1" smtClean="0">
                              <a:latin typeface="Cambria Math"/>
                            </a:rPr>
                          </m:ctrlPr>
                        </m:sSupPr>
                        <m:e>
                          <m:r>
                            <a:rPr lang="en-US" b="0" i="1" smtClean="0">
                              <a:latin typeface="Cambria Math"/>
                            </a:rPr>
                            <m:t>𝑟</m:t>
                          </m:r>
                        </m:e>
                        <m:sup>
                          <m:r>
                            <a:rPr lang="en-US" b="0" i="1" smtClean="0">
                              <a:latin typeface="Cambria Math"/>
                            </a:rPr>
                            <m:t>′</m:t>
                          </m:r>
                        </m:sup>
                      </m:sSup>
                      <m:r>
                        <a:rPr lang="en-US" b="0" i="1" smtClean="0">
                          <a:latin typeface="Cambria Math"/>
                        </a:rPr>
                        <m:t>, </m:t>
                      </m:r>
                      <m:r>
                        <a:rPr lang="en-US" b="0" i="1" smtClean="0">
                          <a:latin typeface="Cambria Math"/>
                        </a:rPr>
                        <m:t>𝑟</m:t>
                      </m:r>
                      <m:r>
                        <a:rPr lang="en-US" b="0" i="1" smtClean="0">
                          <a:latin typeface="Cambria Math"/>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805311" y="5962139"/>
                <a:ext cx="962378"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1282" y="5517895"/>
                <a:ext cx="4103238"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sSup>
                            <m:sSupPr>
                              <m:ctrlPr>
                                <a:rPr lang="en-US" b="0" i="1" smtClean="0">
                                  <a:latin typeface="Cambria Math"/>
                                </a:rPr>
                              </m:ctrlPr>
                            </m:sSupPr>
                            <m:e>
                              <m:r>
                                <a:rPr lang="en-US" b="0" i="1" smtClean="0">
                                  <a:latin typeface="Cambria Math"/>
                                </a:rPr>
                                <m:t>𝑟</m:t>
                              </m:r>
                            </m:e>
                            <m:sup>
                              <m:r>
                                <a:rPr lang="en-US" b="0" i="1" smtClean="0">
                                  <a:latin typeface="Cambria Math"/>
                                </a:rPr>
                                <m:t>′</m:t>
                              </m:r>
                            </m:sup>
                          </m:sSup>
                          <m:r>
                            <a:rPr lang="en-US" b="0" i="1" smtClean="0">
                              <a:latin typeface="Cambria Math"/>
                            </a:rPr>
                            <m:t>⊕</m:t>
                          </m:r>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𝑟</m:t>
                          </m:r>
                        </m:e>
                      </m:d>
                      <m:r>
                        <a:rPr lang="en-US" b="0" i="1" smtClean="0">
                          <a:latin typeface="Cambria Math"/>
                        </a:rPr>
                        <m:t>=</m:t>
                      </m:r>
                      <m:sSup>
                        <m:sSupPr>
                          <m:ctrlPr>
                            <a:rPr lang="en-US" b="0" i="1" smtClean="0">
                              <a:latin typeface="Cambria Math"/>
                            </a:rPr>
                          </m:ctrlPr>
                        </m:sSupPr>
                        <m:e>
                          <m:r>
                            <a:rPr lang="en-US" b="0" i="1" smtClean="0">
                              <a:latin typeface="Cambria Math"/>
                            </a:rPr>
                            <m:t>𝑟</m:t>
                          </m:r>
                        </m:e>
                        <m:sup>
                          <m:r>
                            <a:rPr lang="en-US" b="0" i="1" smtClean="0">
                              <a:latin typeface="Cambria Math"/>
                            </a:rPr>
                            <m:t>′</m:t>
                          </m:r>
                        </m:sup>
                      </m:sSup>
                      <m:r>
                        <a:rPr lang="en-US" b="0" i="1" smtClean="0">
                          <a:latin typeface="Cambria Math"/>
                        </a:rPr>
                        <m:t>⊕</m:t>
                      </m:r>
                      <m:d>
                        <m:dPr>
                          <m:begChr m:val="〈"/>
                          <m:endChr m:val="〉"/>
                          <m:ctrlPr>
                            <a:rPr lang="en-US" b="0" i="1" smtClean="0">
                              <a:latin typeface="Cambria Math"/>
                            </a:rPr>
                          </m:ctrlPr>
                        </m:dPr>
                        <m:e>
                          <m:r>
                            <a:rPr lang="en-US" b="0" i="1" smtClean="0">
                              <a:latin typeface="Cambria Math"/>
                            </a:rPr>
                            <m:t>𝑝</m:t>
                          </m:r>
                          <m:r>
                            <a:rPr lang="en-US" b="0" i="1" smtClean="0">
                              <a:latin typeface="Cambria Math"/>
                            </a:rPr>
                            <m:t>,</m:t>
                          </m:r>
                          <m:r>
                            <a:rPr lang="en-US" b="0" i="1" smtClean="0">
                              <a:latin typeface="Cambria Math"/>
                            </a:rPr>
                            <m:t>𝑛</m:t>
                          </m:r>
                        </m:e>
                      </m:d>
                      <m:r>
                        <a:rPr lang="en-US" b="0" i="1" smtClean="0">
                          <a:latin typeface="Cambria Math"/>
                        </a:rPr>
                        <m:t>⊕</m:t>
                      </m:r>
                      <m:sSup>
                        <m:sSupPr>
                          <m:ctrlPr>
                            <a:rPr lang="en-US" b="0" i="1" smtClean="0">
                              <a:latin typeface="Cambria Math"/>
                            </a:rPr>
                          </m:ctrlPr>
                        </m:sSupPr>
                        <m:e>
                          <m:r>
                            <a:rPr lang="en-US" b="0" i="1" smtClean="0">
                              <a:latin typeface="Cambria Math"/>
                            </a:rPr>
                            <m:t>𝑟</m:t>
                          </m:r>
                        </m:e>
                        <m:sup>
                          <m:r>
                            <a:rPr lang="en-US" b="0" i="1" smtClean="0">
                              <a:latin typeface="Cambria Math"/>
                            </a:rPr>
                            <m:t>′</m:t>
                          </m:r>
                        </m:sup>
                      </m:sSup>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51282" y="5517895"/>
                <a:ext cx="4103238" cy="394210"/>
              </a:xfrm>
              <a:prstGeom prst="rect">
                <a:avLst/>
              </a:prstGeom>
              <a:blipFill rotWithShape="1">
                <a:blip r:embed="rId6"/>
                <a:stretch>
                  <a:fillRect b="-6154"/>
                </a:stretch>
              </a:blipFill>
            </p:spPr>
            <p:txBody>
              <a:bodyPr/>
              <a:lstStyle/>
              <a:p>
                <a:r>
                  <a:rPr lang="en-US">
                    <a:noFill/>
                  </a:rPr>
                  <a:t> </a:t>
                </a:r>
              </a:p>
            </p:txBody>
          </p:sp>
        </mc:Fallback>
      </mc:AlternateContent>
    </p:spTree>
    <p:extLst>
      <p:ext uri="{BB962C8B-B14F-4D97-AF65-F5344CB8AC3E}">
        <p14:creationId xmlns:p14="http://schemas.microsoft.com/office/powerpoint/2010/main" val="12406115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719072"/>
          </a:xfrm>
        </p:spPr>
        <p:txBody>
          <a:bodyPr>
            <a:normAutofit/>
          </a:bodyPr>
          <a:lstStyle/>
          <a:p>
            <a:r>
              <a:rPr lang="en-US" dirty="0" smtClean="0"/>
              <a:t>Add: given unique IDs of added words</a:t>
            </a:r>
          </a:p>
          <a:p>
            <a:pPr lvl="1"/>
            <a:r>
              <a:rPr lang="en-US" dirty="0" smtClean="0"/>
              <a:t>Find random locations and setup </a:t>
            </a:r>
            <a:r>
              <a:rPr lang="en-US" dirty="0" err="1" smtClean="0"/>
              <a:t>freelist</a:t>
            </a:r>
            <a:r>
              <a:rPr lang="en-US" dirty="0" smtClean="0"/>
              <a:t> tokens</a:t>
            </a:r>
          </a:p>
          <a:p>
            <a:pPr lvl="1"/>
            <a:r>
              <a:rPr lang="en-US" dirty="0" smtClean="0"/>
              <a:t>Choose random index entry and get word tokens</a:t>
            </a:r>
          </a:p>
          <a:p>
            <a:pPr lvl="1"/>
            <a:r>
              <a:rPr lang="en-US" dirty="0" smtClean="0"/>
              <a:t>Set masks to XOR to chosen pattern</a:t>
            </a:r>
          </a:p>
        </p:txBody>
      </p:sp>
      <p:sp>
        <p:nvSpPr>
          <p:cNvPr id="3" name="Title 2"/>
          <p:cNvSpPr>
            <a:spLocks noGrp="1"/>
          </p:cNvSpPr>
          <p:nvPr>
            <p:ph type="title"/>
          </p:nvPr>
        </p:nvSpPr>
        <p:spPr/>
        <p:txBody>
          <a:bodyPr/>
          <a:lstStyle/>
          <a:p>
            <a:r>
              <a:rPr lang="en-US" dirty="0" smtClean="0"/>
              <a:t>Proof Outline: Add and Delete</a:t>
            </a:r>
            <a:endParaRPr lang="en-US" dirty="0"/>
          </a:p>
        </p:txBody>
      </p:sp>
      <mc:AlternateContent xmlns:mc="http://schemas.openxmlformats.org/markup-compatibility/2006" xmlns:a14="http://schemas.microsoft.com/office/drawing/2010/main">
        <mc:Choice Requires="a14">
          <p:sp>
            <p:nvSpPr>
              <p:cNvPr id="17" name="Content Placeholder 1"/>
              <p:cNvSpPr txBox="1">
                <a:spLocks/>
              </p:cNvSpPr>
              <p:nvPr/>
            </p:nvSpPr>
            <p:spPr>
              <a:xfrm>
                <a:off x="457200" y="3505200"/>
                <a:ext cx="8229600" cy="1719072"/>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Delete: given unique IDs of deleted words</a:t>
                </a:r>
              </a:p>
              <a:p>
                <a:pPr lvl="1"/>
                <a:r>
                  <a:rPr lang="en-US" dirty="0" smtClean="0"/>
                  <a:t>Choose deletion locations (from </a:t>
                </a:r>
                <a:r>
                  <a:rPr lang="en-US" dirty="0" err="1" smtClean="0"/>
                  <a:t>prev</a:t>
                </a:r>
                <a:r>
                  <a:rPr lang="en-US" dirty="0" smtClean="0"/>
                  <a:t> or random)</a:t>
                </a:r>
              </a:p>
              <a:p>
                <a:pPr lvl="1"/>
                <a:r>
                  <a:rPr lang="en-US" dirty="0" smtClean="0"/>
                  <a:t>Choose index entry to delete (from </a:t>
                </a:r>
                <a:r>
                  <a:rPr lang="en-US" dirty="0" err="1" smtClean="0"/>
                  <a:t>prev</a:t>
                </a:r>
                <a:r>
                  <a:rPr lang="en-US" dirty="0" smtClean="0"/>
                  <a:t> or random)</a:t>
                </a:r>
                <a:endParaRPr lang="en-US" dirty="0"/>
              </a:p>
              <a:p>
                <a:pPr lvl="1"/>
                <a:r>
                  <a:rPr lang="en-US" dirty="0" smtClean="0"/>
                  <a:t>Program random oracle to decrypt chosen pattern (</a:t>
                </a:r>
                <a14:m>
                  <m:oMath xmlns:m="http://schemas.openxmlformats.org/officeDocument/2006/math">
                    <m:sSub>
                      <m:sSubPr>
                        <m:ctrlPr>
                          <a:rPr lang="en-US" i="1" smtClean="0">
                            <a:latin typeface="Cambria Math"/>
                          </a:rPr>
                        </m:ctrlPr>
                      </m:sSubPr>
                      <m:e>
                        <m:r>
                          <a:rPr lang="en-US" i="1" smtClean="0">
                            <a:latin typeface="Cambria Math"/>
                          </a:rPr>
                          <m:t>𝑘</m:t>
                        </m:r>
                      </m:e>
                      <m:sub>
                        <m:r>
                          <a:rPr lang="en-US" i="1" smtClean="0">
                            <a:latin typeface="Cambria Math"/>
                          </a:rPr>
                          <m:t>𝑑</m:t>
                        </m:r>
                      </m:sub>
                    </m:sSub>
                  </m:oMath>
                </a14:m>
                <a:r>
                  <a:rPr lang="en-US" dirty="0" smtClean="0"/>
                  <a:t>)</a:t>
                </a:r>
                <a:endParaRPr lang="en-US" dirty="0"/>
              </a:p>
            </p:txBody>
          </p:sp>
        </mc:Choice>
        <mc:Fallback xmlns="">
          <p:sp>
            <p:nvSpPr>
              <p:cNvPr id="17" name="Content Placeholder 1"/>
              <p:cNvSpPr txBox="1">
                <a:spLocks noRot="1" noChangeAspect="1" noMove="1" noResize="1" noEditPoints="1" noAdjustHandles="1" noChangeArrowheads="1" noChangeShapeType="1" noTextEdit="1"/>
              </p:cNvSpPr>
              <p:nvPr/>
            </p:nvSpPr>
            <p:spPr>
              <a:xfrm>
                <a:off x="457200" y="3505200"/>
                <a:ext cx="8229600" cy="1719072"/>
              </a:xfrm>
              <a:prstGeom prst="rect">
                <a:avLst/>
              </a:prstGeom>
              <a:blipFill rotWithShape="1">
                <a:blip r:embed="rId3"/>
                <a:stretch>
                  <a:fillRect t="-2482"/>
                </a:stretch>
              </a:blipFill>
            </p:spPr>
            <p:txBody>
              <a:bodyPr/>
              <a:lstStyle/>
              <a:p>
                <a:r>
                  <a:rPr lang="en-US">
                    <a:noFill/>
                  </a:rPr>
                  <a:t> </a:t>
                </a:r>
              </a:p>
            </p:txBody>
          </p:sp>
        </mc:Fallback>
      </mc:AlternateContent>
    </p:spTree>
    <p:extLst>
      <p:ext uri="{BB962C8B-B14F-4D97-AF65-F5344CB8AC3E}">
        <p14:creationId xmlns:p14="http://schemas.microsoft.com/office/powerpoint/2010/main" val="3170120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2"/>
                </a:solidFill>
              </a:rPr>
              <a:t>Introduction</a:t>
            </a:r>
          </a:p>
          <a:p>
            <a:r>
              <a:rPr lang="en-US" dirty="0" smtClean="0">
                <a:solidFill>
                  <a:schemeClr val="bg2"/>
                </a:solidFill>
              </a:rPr>
              <a:t>Dynamic SSE Protocols</a:t>
            </a:r>
          </a:p>
          <a:p>
            <a:r>
              <a:rPr lang="en-US" dirty="0" smtClean="0">
                <a:solidFill>
                  <a:schemeClr val="bg2"/>
                </a:solidFill>
              </a:rPr>
              <a:t>Security Proofs</a:t>
            </a:r>
          </a:p>
          <a:p>
            <a:r>
              <a:rPr lang="en-US" dirty="0" smtClean="0"/>
              <a:t>Implementation</a:t>
            </a:r>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347812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Prototype doc-based scheme in C++</a:t>
            </a:r>
          </a:p>
          <a:p>
            <a:r>
              <a:rPr lang="en-US" dirty="0" smtClean="0"/>
              <a:t>Intel Xeon x64 2.26 GHz with Win 2008 R2</a:t>
            </a:r>
          </a:p>
          <a:p>
            <a:pPr lvl="1"/>
            <a:r>
              <a:rPr lang="en-US" dirty="0" err="1" smtClean="0"/>
              <a:t>Zipf</a:t>
            </a:r>
            <a:r>
              <a:rPr lang="en-US" dirty="0" smtClean="0"/>
              <a:t>, Docs, Email datasets</a:t>
            </a:r>
          </a:p>
          <a:p>
            <a:pPr lvl="1"/>
            <a:r>
              <a:rPr lang="en-US" dirty="0" smtClean="0"/>
              <a:t>500k to 1.5M doc/word pairs</a:t>
            </a:r>
          </a:p>
          <a:p>
            <a:r>
              <a:rPr lang="en-US" dirty="0" smtClean="0"/>
              <a:t>Results</a:t>
            </a:r>
          </a:p>
          <a:p>
            <a:pPr lvl="1"/>
            <a:r>
              <a:rPr lang="en-US" dirty="0" smtClean="0"/>
              <a:t>Generation (doc/word pair): 40 µs (c)</a:t>
            </a:r>
          </a:p>
          <a:p>
            <a:pPr lvl="1"/>
            <a:r>
              <a:rPr lang="en-US" dirty="0" smtClean="0"/>
              <a:t>Search (doc): 8 µs (s)</a:t>
            </a:r>
          </a:p>
          <a:p>
            <a:pPr lvl="1"/>
            <a:r>
              <a:rPr lang="en-US" dirty="0" smtClean="0"/>
              <a:t>Add (word): 35 µs (c</a:t>
            </a:r>
            <a:r>
              <a:rPr lang="en-US" dirty="0"/>
              <a:t>), </a:t>
            </a:r>
            <a:r>
              <a:rPr lang="en-US" dirty="0" smtClean="0"/>
              <a:t>2 µs (s)</a:t>
            </a:r>
          </a:p>
          <a:p>
            <a:pPr lvl="1"/>
            <a:r>
              <a:rPr lang="en-US" dirty="0" smtClean="0"/>
              <a:t>Delete (word): 3 µs </a:t>
            </a:r>
            <a:r>
              <a:rPr lang="en-US" dirty="0"/>
              <a:t>(</a:t>
            </a:r>
            <a:r>
              <a:rPr lang="en-US" dirty="0" smtClean="0"/>
              <a:t>c</a:t>
            </a:r>
            <a:r>
              <a:rPr lang="en-US" dirty="0"/>
              <a:t>), </a:t>
            </a:r>
            <a:r>
              <a:rPr lang="en-US" dirty="0" smtClean="0"/>
              <a:t>24 µs (s)</a:t>
            </a:r>
            <a:endParaRPr lang="en-US" dirty="0"/>
          </a:p>
        </p:txBody>
      </p:sp>
      <p:sp>
        <p:nvSpPr>
          <p:cNvPr id="3" name="Title 2"/>
          <p:cNvSpPr>
            <a:spLocks noGrp="1"/>
          </p:cNvSpPr>
          <p:nvPr>
            <p:ph type="title"/>
          </p:nvPr>
        </p:nvSpPr>
        <p:spPr/>
        <p:txBody>
          <a:bodyPr/>
          <a:lstStyle/>
          <a:p>
            <a:r>
              <a:rPr lang="en-US" dirty="0" smtClean="0"/>
              <a:t>Performance</a:t>
            </a:r>
            <a:endParaRPr lang="en-US" dirty="0"/>
          </a:p>
        </p:txBody>
      </p:sp>
    </p:spTree>
    <p:extLst>
      <p:ext uri="{BB962C8B-B14F-4D97-AF65-F5344CB8AC3E}">
        <p14:creationId xmlns:p14="http://schemas.microsoft.com/office/powerpoint/2010/main" val="1793490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[CGKO06]</a:t>
            </a:r>
          </a:p>
          <a:p>
            <a:pPr lvl="1"/>
            <a:r>
              <a:rPr lang="en-US" dirty="0" smtClean="0"/>
              <a:t>Efficient search </a:t>
            </a:r>
          </a:p>
          <a:p>
            <a:pPr lvl="1"/>
            <a:r>
              <a:rPr lang="en-US" dirty="0" smtClean="0"/>
              <a:t>Provides an adaptive scheme in plain model</a:t>
            </a:r>
          </a:p>
          <a:p>
            <a:pPr lvl="1"/>
            <a:r>
              <a:rPr lang="en-US" dirty="0" smtClean="0"/>
              <a:t>Doesn’t provide any update properties</a:t>
            </a:r>
          </a:p>
          <a:p>
            <a:r>
              <a:rPr lang="en-US" dirty="0" smtClean="0"/>
              <a:t>[SLDH09]</a:t>
            </a:r>
          </a:p>
          <a:p>
            <a:pPr lvl="1"/>
            <a:r>
              <a:rPr lang="en-US" dirty="0" smtClean="0"/>
              <a:t>Efficient update via XOR encryption</a:t>
            </a:r>
          </a:p>
          <a:p>
            <a:pPr lvl="1"/>
            <a:r>
              <a:rPr lang="en-US" dirty="0" smtClean="0"/>
              <a:t>Uses padded lists: linear in number of docs</a:t>
            </a:r>
          </a:p>
          <a:p>
            <a:pPr lvl="1"/>
            <a:r>
              <a:rPr lang="en-US" dirty="0" smtClean="0"/>
              <a:t>Large storage cost: O(|w| |d|)</a:t>
            </a:r>
            <a:endParaRPr lang="en-US" dirty="0"/>
          </a:p>
        </p:txBody>
      </p:sp>
      <p:sp>
        <p:nvSpPr>
          <p:cNvPr id="3" name="Title 2"/>
          <p:cNvSpPr>
            <a:spLocks noGrp="1"/>
          </p:cNvSpPr>
          <p:nvPr>
            <p:ph type="title"/>
          </p:nvPr>
        </p:nvSpPr>
        <p:spPr/>
        <p:txBody>
          <a:bodyPr/>
          <a:lstStyle/>
          <a:p>
            <a:r>
              <a:rPr lang="en-US" dirty="0" smtClean="0"/>
              <a:t>Related SSE Schemes</a:t>
            </a:r>
            <a:endParaRPr lang="en-US" dirty="0"/>
          </a:p>
        </p:txBody>
      </p:sp>
    </p:spTree>
    <p:extLst>
      <p:ext uri="{BB962C8B-B14F-4D97-AF65-F5344CB8AC3E}">
        <p14:creationId xmlns:p14="http://schemas.microsoft.com/office/powerpoint/2010/main" val="215597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93837"/>
                <a:ext cx="8229600" cy="3306763"/>
              </a:xfrm>
            </p:spPr>
            <p:txBody>
              <a:bodyPr>
                <a:normAutofit fontScale="92500" lnSpcReduction="10000"/>
              </a:bodyPr>
              <a:lstStyle/>
              <a:p>
                <a:r>
                  <a:rPr lang="en-US" dirty="0" smtClean="0"/>
                  <a:t>User has collection </a:t>
                </a:r>
                <a14:m>
                  <m:oMath xmlns:m="http://schemas.openxmlformats.org/officeDocument/2006/math">
                    <m:sSub>
                      <m:sSubPr>
                        <m:ctrlPr>
                          <a:rPr lang="en-US" b="0" i="1" smtClean="0">
                            <a:latin typeface="Cambria Math"/>
                          </a:rPr>
                        </m:ctrlPr>
                      </m:sSubPr>
                      <m:e>
                        <m:r>
                          <a:rPr lang="en-US" b="0" i="1" smtClean="0">
                            <a:latin typeface="Cambria Math"/>
                          </a:rPr>
                          <m:t>𝑑</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𝑑</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𝑑</m:t>
                        </m:r>
                      </m:e>
                      <m:sub>
                        <m:r>
                          <a:rPr lang="en-US" b="0" i="1" smtClean="0">
                            <a:latin typeface="Cambria Math"/>
                          </a:rPr>
                          <m:t>𝑚</m:t>
                        </m:r>
                      </m:sub>
                    </m:sSub>
                  </m:oMath>
                </a14:m>
                <a:r>
                  <a:rPr lang="en-US" dirty="0" smtClean="0"/>
                  <a:t> of documents</a:t>
                </a:r>
              </a:p>
              <a:p>
                <a:pPr lvl="1"/>
                <a14:m>
                  <m:oMath xmlns:m="http://schemas.openxmlformats.org/officeDocument/2006/math">
                    <m:r>
                      <a:rPr lang="en-US" b="0" i="1" smtClean="0">
                        <a:latin typeface="Cambria Math"/>
                      </a:rPr>
                      <m:t>𝑑</m:t>
                    </m:r>
                  </m:oMath>
                </a14:m>
                <a:r>
                  <a:rPr lang="en-US" dirty="0" smtClean="0"/>
                  <a:t> is a document identifier</a:t>
                </a:r>
              </a:p>
              <a:p>
                <a:pPr lvl="1"/>
                <a:r>
                  <a:rPr lang="en-US" dirty="0" smtClean="0"/>
                  <a:t>Each document </a:t>
                </a:r>
                <a14:m>
                  <m:oMath xmlns:m="http://schemas.openxmlformats.org/officeDocument/2006/math">
                    <m:r>
                      <a:rPr lang="en-US" b="0" i="1" smtClean="0">
                        <a:latin typeface="Cambria Math"/>
                      </a:rPr>
                      <m:t>𝑑</m:t>
                    </m:r>
                    <m:r>
                      <a:rPr lang="en-US" b="0" i="1" smtClean="0">
                        <a:latin typeface="Cambria Math"/>
                      </a:rPr>
                      <m:t> </m:t>
                    </m:r>
                  </m:oMath>
                </a14:m>
                <a:r>
                  <a:rPr lang="en-US" dirty="0" smtClean="0"/>
                  <a:t>has set of unique words </a:t>
                </a:r>
                <a14:m>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𝑑</m:t>
                        </m:r>
                      </m:sub>
                    </m:sSub>
                  </m:oMath>
                </a14:m>
                <a:endParaRPr lang="en-US" dirty="0" smtClean="0"/>
              </a:p>
              <a:p>
                <a:pPr lvl="1"/>
                <a:r>
                  <a:rPr lang="en-US" dirty="0" smtClean="0"/>
                  <a:t>Set of all unique words: </a:t>
                </a:r>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𝑛</m:t>
                        </m:r>
                      </m:sub>
                    </m:sSub>
                  </m:oMath>
                </a14:m>
                <a:endParaRPr lang="en-US" dirty="0" smtClean="0"/>
              </a:p>
              <a:p>
                <a:r>
                  <a:rPr lang="en-US" dirty="0" smtClean="0"/>
                  <a:t>Goal: Produce an encrypted index with ops</a:t>
                </a:r>
              </a:p>
              <a:p>
                <a:pPr lvl="1"/>
                <a:r>
                  <a:rPr lang="en-US" dirty="0" smtClean="0"/>
                  <a:t>Search(</a:t>
                </a:r>
                <a14:m>
                  <m:oMath xmlns:m="http://schemas.openxmlformats.org/officeDocument/2006/math">
                    <m:r>
                      <a:rPr lang="en-US" b="0" i="1" smtClean="0">
                        <a:latin typeface="Cambria Math"/>
                      </a:rPr>
                      <m:t>𝑤</m:t>
                    </m:r>
                  </m:oMath>
                </a14:m>
                <a:r>
                  <a:rPr lang="en-US" dirty="0" smtClean="0"/>
                  <a:t>): returns encrypted doc ids</a:t>
                </a:r>
              </a:p>
              <a:p>
                <a:pPr lvl="1"/>
                <a:r>
                  <a:rPr lang="en-US" dirty="0" smtClean="0"/>
                  <a:t>Add(</a:t>
                </a:r>
                <a14:m>
                  <m:oMath xmlns:m="http://schemas.openxmlformats.org/officeDocument/2006/math">
                    <m:r>
                      <a:rPr lang="en-US" b="0" i="1" smtClean="0">
                        <a:latin typeface="Cambria Math"/>
                      </a:rPr>
                      <m:t>𝑑</m:t>
                    </m:r>
                    <m:r>
                      <a:rPr lang="en-US" b="0" i="1" smtClean="0">
                        <a:latin typeface="Cambria Math"/>
                      </a:rPr>
                      <m:t>, </m:t>
                    </m:r>
                    <m:sSub>
                      <m:sSubPr>
                        <m:ctrlPr>
                          <a:rPr lang="en-US" b="0" i="1" smtClean="0">
                            <a:latin typeface="Cambria Math"/>
                          </a:rPr>
                        </m:ctrlPr>
                      </m:sSubPr>
                      <m:e>
                        <m:r>
                          <a:rPr lang="en-US" b="0" i="1" smtClean="0">
                            <a:latin typeface="Cambria Math"/>
                          </a:rPr>
                          <m:t>𝑊</m:t>
                        </m:r>
                      </m:e>
                      <m:sub>
                        <m:r>
                          <a:rPr lang="en-US" b="0" i="1" smtClean="0">
                            <a:latin typeface="Cambria Math"/>
                          </a:rPr>
                          <m:t>𝑑</m:t>
                        </m:r>
                      </m:sub>
                    </m:sSub>
                  </m:oMath>
                </a14:m>
                <a:r>
                  <a:rPr lang="en-US" dirty="0" smtClean="0"/>
                  <a:t>): adds the doc id with word set</a:t>
                </a:r>
              </a:p>
              <a:p>
                <a:pPr lvl="1"/>
                <a:r>
                  <a:rPr lang="en-US" dirty="0" smtClean="0"/>
                  <a:t>Delete(</a:t>
                </a:r>
                <a14:m>
                  <m:oMath xmlns:m="http://schemas.openxmlformats.org/officeDocument/2006/math">
                    <m:r>
                      <a:rPr lang="en-US" b="0" i="1" smtClean="0">
                        <a:latin typeface="Cambria Math"/>
                      </a:rPr>
                      <m:t>𝑑</m:t>
                    </m:r>
                  </m:oMath>
                </a14:m>
                <a:r>
                  <a:rPr lang="en-US" dirty="0" smtClean="0"/>
                  <a:t>): deletes the doc id and all words</a:t>
                </a:r>
              </a:p>
              <a:p>
                <a:pPr lvl="1"/>
                <a:r>
                  <a:rPr lang="en-US" dirty="0"/>
                  <a:t>Expand(): expands the index</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93837"/>
                <a:ext cx="8229600" cy="3306763"/>
              </a:xfrm>
              <a:blipFill rotWithShape="1">
                <a:blip r:embed="rId3"/>
                <a:stretch>
                  <a:fillRect t="-2026"/>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smtClean="0"/>
              <a:t>The Encrypted Search Problem</a:t>
            </a:r>
            <a:endParaRPr lang="en-US" dirty="0"/>
          </a:p>
        </p:txBody>
      </p:sp>
      <p:sp>
        <p:nvSpPr>
          <p:cNvPr id="4" name="Rectangle 3"/>
          <p:cNvSpPr/>
          <p:nvPr/>
        </p:nvSpPr>
        <p:spPr>
          <a:xfrm>
            <a:off x="1752600" y="51816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5" name="Rectangle 4"/>
          <p:cNvSpPr/>
          <p:nvPr/>
        </p:nvSpPr>
        <p:spPr>
          <a:xfrm>
            <a:off x="6019800" y="51816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a:t>
            </a:r>
            <a:endParaRPr lang="en-US" dirty="0"/>
          </a:p>
        </p:txBody>
      </p:sp>
      <p:sp>
        <p:nvSpPr>
          <p:cNvPr id="6" name="Can 5"/>
          <p:cNvSpPr/>
          <p:nvPr/>
        </p:nvSpPr>
        <p:spPr>
          <a:xfrm>
            <a:off x="7315200" y="4831080"/>
            <a:ext cx="12192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a:t>
            </a:r>
            <a:r>
              <a:rPr lang="en-US" dirty="0" err="1" smtClean="0"/>
              <a:t>nc</a:t>
            </a:r>
            <a:endParaRPr lang="en-US" dirty="0" smtClean="0"/>
          </a:p>
          <a:p>
            <a:pPr algn="ctr"/>
            <a:r>
              <a:rPr lang="en-US" dirty="0" smtClean="0"/>
              <a:t>files</a:t>
            </a:r>
            <a:endParaRPr lang="en-US" dirty="0"/>
          </a:p>
        </p:txBody>
      </p:sp>
      <p:sp>
        <p:nvSpPr>
          <p:cNvPr id="7" name="Can 6"/>
          <p:cNvSpPr/>
          <p:nvPr/>
        </p:nvSpPr>
        <p:spPr>
          <a:xfrm>
            <a:off x="7326630" y="5829300"/>
            <a:ext cx="12192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a:t>
            </a:r>
            <a:r>
              <a:rPr lang="en-US" dirty="0" err="1" smtClean="0"/>
              <a:t>nc</a:t>
            </a:r>
            <a:endParaRPr lang="en-US" dirty="0" smtClean="0"/>
          </a:p>
          <a:p>
            <a:pPr algn="ctr"/>
            <a:r>
              <a:rPr lang="en-US" dirty="0" smtClean="0"/>
              <a:t>index</a:t>
            </a:r>
            <a:endParaRPr lang="en-US" dirty="0"/>
          </a:p>
        </p:txBody>
      </p:sp>
      <p:sp>
        <p:nvSpPr>
          <p:cNvPr id="8" name="Freeform 7"/>
          <p:cNvSpPr/>
          <p:nvPr/>
        </p:nvSpPr>
        <p:spPr>
          <a:xfrm>
            <a:off x="3291840" y="5280646"/>
            <a:ext cx="2731770" cy="388634"/>
          </a:xfrm>
          <a:custGeom>
            <a:avLst/>
            <a:gdLst>
              <a:gd name="connsiteX0" fmla="*/ 0 w 2731770"/>
              <a:gd name="connsiteY0" fmla="*/ 388634 h 388634"/>
              <a:gd name="connsiteX1" fmla="*/ 1005840 w 2731770"/>
              <a:gd name="connsiteY1" fmla="*/ 14 h 388634"/>
              <a:gd name="connsiteX2" fmla="*/ 2731770 w 2731770"/>
              <a:gd name="connsiteY2" fmla="*/ 377204 h 388634"/>
            </a:gdLst>
            <a:ahLst/>
            <a:cxnLst>
              <a:cxn ang="0">
                <a:pos x="connsiteX0" y="connsiteY0"/>
              </a:cxn>
              <a:cxn ang="0">
                <a:pos x="connsiteX1" y="connsiteY1"/>
              </a:cxn>
              <a:cxn ang="0">
                <a:pos x="connsiteX2" y="connsiteY2"/>
              </a:cxn>
            </a:cxnLst>
            <a:rect l="l" t="t" r="r" b="b"/>
            <a:pathLst>
              <a:path w="2731770" h="388634">
                <a:moveTo>
                  <a:pt x="0" y="388634"/>
                </a:moveTo>
                <a:cubicBezTo>
                  <a:pt x="275272" y="195276"/>
                  <a:pt x="550545" y="1919"/>
                  <a:pt x="1005840" y="14"/>
                </a:cubicBezTo>
                <a:cubicBezTo>
                  <a:pt x="1461135" y="-1891"/>
                  <a:pt x="2096452" y="187656"/>
                  <a:pt x="2731770" y="377204"/>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114800" y="4996934"/>
            <a:ext cx="934871" cy="369332"/>
          </a:xfrm>
          <a:prstGeom prst="rect">
            <a:avLst/>
          </a:prstGeom>
          <a:noFill/>
        </p:spPr>
        <p:txBody>
          <a:bodyPr wrap="none" rtlCol="0">
            <a:spAutoFit/>
          </a:bodyPr>
          <a:lstStyle/>
          <a:p>
            <a:r>
              <a:rPr lang="en-US" dirty="0" smtClean="0"/>
              <a:t>tokens</a:t>
            </a:r>
            <a:endParaRPr lang="en-US" dirty="0"/>
          </a:p>
        </p:txBody>
      </p:sp>
    </p:spTree>
    <p:extLst>
      <p:ext uri="{BB962C8B-B14F-4D97-AF65-F5344CB8AC3E}">
        <p14:creationId xmlns:p14="http://schemas.microsoft.com/office/powerpoint/2010/main" val="30838207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Dynamic SSE algorithms</a:t>
            </a:r>
          </a:p>
          <a:p>
            <a:r>
              <a:rPr lang="en-US" dirty="0" smtClean="0"/>
              <a:t>Add and Delete use XOR encryption to modify index</a:t>
            </a:r>
          </a:p>
          <a:p>
            <a:r>
              <a:rPr lang="en-US" dirty="0" smtClean="0"/>
              <a:t>Practical for real-world applications</a:t>
            </a:r>
          </a:p>
          <a:p>
            <a:r>
              <a:rPr lang="en-US" dirty="0" smtClean="0"/>
              <a:t>Can trade off leakage for server operations</a:t>
            </a:r>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376064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93837"/>
                <a:ext cx="8229600" cy="3306763"/>
              </a:xfrm>
            </p:spPr>
            <p:txBody>
              <a:bodyPr>
                <a:normAutofit fontScale="92500" lnSpcReduction="10000"/>
              </a:bodyPr>
              <a:lstStyle/>
              <a:p>
                <a:r>
                  <a:rPr lang="en-US" dirty="0" smtClean="0"/>
                  <a:t>User has collection </a:t>
                </a:r>
                <a14:m>
                  <m:oMath xmlns:m="http://schemas.openxmlformats.org/officeDocument/2006/math">
                    <m:sSub>
                      <m:sSubPr>
                        <m:ctrlPr>
                          <a:rPr lang="en-US" b="0" i="1" smtClean="0">
                            <a:latin typeface="Cambria Math"/>
                          </a:rPr>
                        </m:ctrlPr>
                      </m:sSubPr>
                      <m:e>
                        <m:r>
                          <a:rPr lang="en-US" b="0" i="1" smtClean="0">
                            <a:latin typeface="Cambria Math"/>
                          </a:rPr>
                          <m:t>𝑑</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𝑑</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𝑑</m:t>
                        </m:r>
                      </m:e>
                      <m:sub>
                        <m:r>
                          <a:rPr lang="en-US" b="0" i="1" smtClean="0">
                            <a:latin typeface="Cambria Math"/>
                          </a:rPr>
                          <m:t>𝑚</m:t>
                        </m:r>
                      </m:sub>
                    </m:sSub>
                  </m:oMath>
                </a14:m>
                <a:r>
                  <a:rPr lang="en-US" dirty="0" smtClean="0"/>
                  <a:t> of documents</a:t>
                </a:r>
              </a:p>
              <a:p>
                <a:pPr lvl="1"/>
                <a14:m>
                  <m:oMath xmlns:m="http://schemas.openxmlformats.org/officeDocument/2006/math">
                    <m:r>
                      <a:rPr lang="en-US" b="0" i="1" smtClean="0">
                        <a:latin typeface="Cambria Math"/>
                      </a:rPr>
                      <m:t>𝑑</m:t>
                    </m:r>
                  </m:oMath>
                </a14:m>
                <a:r>
                  <a:rPr lang="en-US" dirty="0" smtClean="0"/>
                  <a:t> is a document identifier</a:t>
                </a:r>
              </a:p>
              <a:p>
                <a:pPr lvl="1"/>
                <a:r>
                  <a:rPr lang="en-US" dirty="0" smtClean="0"/>
                  <a:t>Each document </a:t>
                </a:r>
                <a14:m>
                  <m:oMath xmlns:m="http://schemas.openxmlformats.org/officeDocument/2006/math">
                    <m:r>
                      <a:rPr lang="en-US" b="0" i="1" smtClean="0">
                        <a:latin typeface="Cambria Math"/>
                      </a:rPr>
                      <m:t>𝑑</m:t>
                    </m:r>
                    <m:r>
                      <a:rPr lang="en-US" b="0" i="1" smtClean="0">
                        <a:latin typeface="Cambria Math"/>
                      </a:rPr>
                      <m:t> </m:t>
                    </m:r>
                  </m:oMath>
                </a14:m>
                <a:r>
                  <a:rPr lang="en-US" dirty="0" smtClean="0"/>
                  <a:t>has set of unique words </a:t>
                </a:r>
                <a14:m>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𝑑</m:t>
                        </m:r>
                      </m:sub>
                    </m:sSub>
                  </m:oMath>
                </a14:m>
                <a:endParaRPr lang="en-US" dirty="0" smtClean="0"/>
              </a:p>
              <a:p>
                <a:pPr lvl="1"/>
                <a:r>
                  <a:rPr lang="en-US" dirty="0" smtClean="0"/>
                  <a:t>Set of all unique words: </a:t>
                </a:r>
                <a14:m>
                  <m:oMath xmlns:m="http://schemas.openxmlformats.org/officeDocument/2006/math">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𝑤</m:t>
                        </m:r>
                      </m:e>
                      <m:sub>
                        <m:r>
                          <a:rPr lang="en-US" b="0" i="1" smtClean="0">
                            <a:latin typeface="Cambria Math"/>
                          </a:rPr>
                          <m:t>𝑛</m:t>
                        </m:r>
                      </m:sub>
                    </m:sSub>
                  </m:oMath>
                </a14:m>
                <a:endParaRPr lang="en-US" dirty="0" smtClean="0"/>
              </a:p>
              <a:p>
                <a:r>
                  <a:rPr lang="en-US" dirty="0" smtClean="0"/>
                  <a:t>Goal: Produce an encrypted index with ops</a:t>
                </a:r>
              </a:p>
              <a:p>
                <a:pPr lvl="1"/>
                <a:r>
                  <a:rPr lang="en-US" dirty="0" smtClean="0"/>
                  <a:t>Search(</a:t>
                </a:r>
                <a14:m>
                  <m:oMath xmlns:m="http://schemas.openxmlformats.org/officeDocument/2006/math">
                    <m:r>
                      <a:rPr lang="en-US" b="0" i="1" smtClean="0">
                        <a:latin typeface="Cambria Math"/>
                      </a:rPr>
                      <m:t>𝑤</m:t>
                    </m:r>
                  </m:oMath>
                </a14:m>
                <a:r>
                  <a:rPr lang="en-US" dirty="0" smtClean="0"/>
                  <a:t>): returns encrypted doc ids</a:t>
                </a:r>
              </a:p>
              <a:p>
                <a:pPr lvl="1"/>
                <a:r>
                  <a:rPr lang="en-US" dirty="0" smtClean="0"/>
                  <a:t>Add(</a:t>
                </a:r>
                <a14:m>
                  <m:oMath xmlns:m="http://schemas.openxmlformats.org/officeDocument/2006/math">
                    <m:r>
                      <a:rPr lang="en-US" b="0" i="1" smtClean="0">
                        <a:latin typeface="Cambria Math"/>
                      </a:rPr>
                      <m:t>𝑑</m:t>
                    </m:r>
                    <m:r>
                      <a:rPr lang="en-US" b="0" i="1" smtClean="0">
                        <a:latin typeface="Cambria Math"/>
                      </a:rPr>
                      <m:t>, </m:t>
                    </m:r>
                    <m:sSub>
                      <m:sSubPr>
                        <m:ctrlPr>
                          <a:rPr lang="en-US" b="0" i="1" smtClean="0">
                            <a:latin typeface="Cambria Math"/>
                          </a:rPr>
                        </m:ctrlPr>
                      </m:sSubPr>
                      <m:e>
                        <m:r>
                          <a:rPr lang="en-US" b="0" i="1" smtClean="0">
                            <a:latin typeface="Cambria Math"/>
                          </a:rPr>
                          <m:t>𝑊</m:t>
                        </m:r>
                      </m:e>
                      <m:sub>
                        <m:r>
                          <a:rPr lang="en-US" b="0" i="1" smtClean="0">
                            <a:latin typeface="Cambria Math"/>
                          </a:rPr>
                          <m:t>𝑑</m:t>
                        </m:r>
                      </m:sub>
                    </m:sSub>
                  </m:oMath>
                </a14:m>
                <a:r>
                  <a:rPr lang="en-US" dirty="0" smtClean="0"/>
                  <a:t>): adds the doc id with word set</a:t>
                </a:r>
              </a:p>
              <a:p>
                <a:pPr lvl="1"/>
                <a:r>
                  <a:rPr lang="en-US" dirty="0" smtClean="0"/>
                  <a:t>Delete(</a:t>
                </a:r>
                <a14:m>
                  <m:oMath xmlns:m="http://schemas.openxmlformats.org/officeDocument/2006/math">
                    <m:r>
                      <a:rPr lang="en-US" b="0" i="1" smtClean="0">
                        <a:latin typeface="Cambria Math"/>
                      </a:rPr>
                      <m:t>𝑑</m:t>
                    </m:r>
                  </m:oMath>
                </a14:m>
                <a:r>
                  <a:rPr lang="en-US" dirty="0" smtClean="0"/>
                  <a:t>): deletes the doc id and all words</a:t>
                </a:r>
              </a:p>
              <a:p>
                <a:pPr lvl="1"/>
                <a:r>
                  <a:rPr lang="en-US" dirty="0"/>
                  <a:t>Expand(): expands the index</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93837"/>
                <a:ext cx="8229600" cy="3306763"/>
              </a:xfrm>
              <a:blipFill rotWithShape="1">
                <a:blip r:embed="rId3"/>
                <a:stretch>
                  <a:fillRect t="-2026"/>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smtClean="0"/>
              <a:t>The Encrypted Search Problem</a:t>
            </a:r>
            <a:endParaRPr lang="en-US" dirty="0"/>
          </a:p>
        </p:txBody>
      </p:sp>
      <p:sp>
        <p:nvSpPr>
          <p:cNvPr id="4" name="Rectangle 3"/>
          <p:cNvSpPr/>
          <p:nvPr/>
        </p:nvSpPr>
        <p:spPr>
          <a:xfrm>
            <a:off x="1752600" y="51816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a:t>
            </a:r>
            <a:endParaRPr lang="en-US" dirty="0"/>
          </a:p>
        </p:txBody>
      </p:sp>
      <p:sp>
        <p:nvSpPr>
          <p:cNvPr id="5" name="Rectangle 4"/>
          <p:cNvSpPr/>
          <p:nvPr/>
        </p:nvSpPr>
        <p:spPr>
          <a:xfrm>
            <a:off x="6019800" y="51816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a:t>
            </a:r>
            <a:endParaRPr lang="en-US" dirty="0"/>
          </a:p>
        </p:txBody>
      </p:sp>
      <p:sp>
        <p:nvSpPr>
          <p:cNvPr id="6" name="Can 5"/>
          <p:cNvSpPr/>
          <p:nvPr/>
        </p:nvSpPr>
        <p:spPr>
          <a:xfrm>
            <a:off x="7315200" y="4831080"/>
            <a:ext cx="12192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a:t>
            </a:r>
            <a:r>
              <a:rPr lang="en-US" dirty="0" err="1" smtClean="0"/>
              <a:t>nc</a:t>
            </a:r>
            <a:endParaRPr lang="en-US" dirty="0" smtClean="0"/>
          </a:p>
          <a:p>
            <a:pPr algn="ctr"/>
            <a:r>
              <a:rPr lang="en-US" dirty="0" smtClean="0"/>
              <a:t>files</a:t>
            </a:r>
            <a:endParaRPr lang="en-US" dirty="0"/>
          </a:p>
        </p:txBody>
      </p:sp>
      <p:sp>
        <p:nvSpPr>
          <p:cNvPr id="7" name="Can 6"/>
          <p:cNvSpPr/>
          <p:nvPr/>
        </p:nvSpPr>
        <p:spPr>
          <a:xfrm>
            <a:off x="7326630" y="5829300"/>
            <a:ext cx="12192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a:t>
            </a:r>
            <a:r>
              <a:rPr lang="en-US" dirty="0" err="1" smtClean="0"/>
              <a:t>nc</a:t>
            </a:r>
            <a:endParaRPr lang="en-US" dirty="0" smtClean="0"/>
          </a:p>
          <a:p>
            <a:pPr algn="ctr"/>
            <a:r>
              <a:rPr lang="en-US" dirty="0" smtClean="0"/>
              <a:t>index</a:t>
            </a:r>
            <a:endParaRPr lang="en-US" dirty="0"/>
          </a:p>
        </p:txBody>
      </p:sp>
      <p:sp>
        <p:nvSpPr>
          <p:cNvPr id="8" name="Freeform 7"/>
          <p:cNvSpPr/>
          <p:nvPr/>
        </p:nvSpPr>
        <p:spPr>
          <a:xfrm>
            <a:off x="3291840" y="5280646"/>
            <a:ext cx="2731770" cy="388634"/>
          </a:xfrm>
          <a:custGeom>
            <a:avLst/>
            <a:gdLst>
              <a:gd name="connsiteX0" fmla="*/ 0 w 2731770"/>
              <a:gd name="connsiteY0" fmla="*/ 388634 h 388634"/>
              <a:gd name="connsiteX1" fmla="*/ 1005840 w 2731770"/>
              <a:gd name="connsiteY1" fmla="*/ 14 h 388634"/>
              <a:gd name="connsiteX2" fmla="*/ 2731770 w 2731770"/>
              <a:gd name="connsiteY2" fmla="*/ 377204 h 388634"/>
            </a:gdLst>
            <a:ahLst/>
            <a:cxnLst>
              <a:cxn ang="0">
                <a:pos x="connsiteX0" y="connsiteY0"/>
              </a:cxn>
              <a:cxn ang="0">
                <a:pos x="connsiteX1" y="connsiteY1"/>
              </a:cxn>
              <a:cxn ang="0">
                <a:pos x="connsiteX2" y="connsiteY2"/>
              </a:cxn>
            </a:cxnLst>
            <a:rect l="l" t="t" r="r" b="b"/>
            <a:pathLst>
              <a:path w="2731770" h="388634">
                <a:moveTo>
                  <a:pt x="0" y="388634"/>
                </a:moveTo>
                <a:cubicBezTo>
                  <a:pt x="275272" y="195276"/>
                  <a:pt x="550545" y="1919"/>
                  <a:pt x="1005840" y="14"/>
                </a:cubicBezTo>
                <a:cubicBezTo>
                  <a:pt x="1461135" y="-1891"/>
                  <a:pt x="2096452" y="187656"/>
                  <a:pt x="2731770" y="377204"/>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114800" y="4996934"/>
            <a:ext cx="934871" cy="369332"/>
          </a:xfrm>
          <a:prstGeom prst="rect">
            <a:avLst/>
          </a:prstGeom>
          <a:noFill/>
        </p:spPr>
        <p:txBody>
          <a:bodyPr wrap="none" rtlCol="0">
            <a:spAutoFit/>
          </a:bodyPr>
          <a:lstStyle/>
          <a:p>
            <a:r>
              <a:rPr lang="en-US" dirty="0" smtClean="0"/>
              <a:t>tokens</a:t>
            </a:r>
            <a:endParaRPr lang="en-US" dirty="0"/>
          </a:p>
        </p:txBody>
      </p:sp>
      <p:sp>
        <p:nvSpPr>
          <p:cNvPr id="10" name="Freeform 9"/>
          <p:cNvSpPr/>
          <p:nvPr/>
        </p:nvSpPr>
        <p:spPr>
          <a:xfrm>
            <a:off x="3268980" y="5669280"/>
            <a:ext cx="2754630" cy="435509"/>
          </a:xfrm>
          <a:custGeom>
            <a:avLst/>
            <a:gdLst>
              <a:gd name="connsiteX0" fmla="*/ 2754630 w 2754630"/>
              <a:gd name="connsiteY0" fmla="*/ 0 h 435509"/>
              <a:gd name="connsiteX1" fmla="*/ 1691640 w 2754630"/>
              <a:gd name="connsiteY1" fmla="*/ 434340 h 435509"/>
              <a:gd name="connsiteX2" fmla="*/ 0 w 2754630"/>
              <a:gd name="connsiteY2" fmla="*/ 102870 h 435509"/>
            </a:gdLst>
            <a:ahLst/>
            <a:cxnLst>
              <a:cxn ang="0">
                <a:pos x="connsiteX0" y="connsiteY0"/>
              </a:cxn>
              <a:cxn ang="0">
                <a:pos x="connsiteX1" y="connsiteY1"/>
              </a:cxn>
              <a:cxn ang="0">
                <a:pos x="connsiteX2" y="connsiteY2"/>
              </a:cxn>
            </a:cxnLst>
            <a:rect l="l" t="t" r="r" b="b"/>
            <a:pathLst>
              <a:path w="2754630" h="435509">
                <a:moveTo>
                  <a:pt x="2754630" y="0"/>
                </a:moveTo>
                <a:cubicBezTo>
                  <a:pt x="2452687" y="208597"/>
                  <a:pt x="2150745" y="417195"/>
                  <a:pt x="1691640" y="434340"/>
                </a:cubicBezTo>
                <a:cubicBezTo>
                  <a:pt x="1232535" y="451485"/>
                  <a:pt x="616267" y="277177"/>
                  <a:pt x="0" y="10287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058041" y="6104789"/>
            <a:ext cx="1199367" cy="369332"/>
          </a:xfrm>
          <a:prstGeom prst="rect">
            <a:avLst/>
          </a:prstGeom>
          <a:noFill/>
        </p:spPr>
        <p:txBody>
          <a:bodyPr wrap="none" rtlCol="0">
            <a:spAutoFit/>
          </a:bodyPr>
          <a:lstStyle/>
          <a:p>
            <a:r>
              <a:rPr lang="en-US" dirty="0" smtClean="0"/>
              <a:t>response</a:t>
            </a:r>
            <a:endParaRPr lang="en-US" dirty="0"/>
          </a:p>
        </p:txBody>
      </p:sp>
    </p:spTree>
    <p:extLst>
      <p:ext uri="{BB962C8B-B14F-4D97-AF65-F5344CB8AC3E}">
        <p14:creationId xmlns:p14="http://schemas.microsoft.com/office/powerpoint/2010/main" val="308382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SSE scheme without update operations</a:t>
            </a:r>
          </a:p>
          <a:p>
            <a:r>
              <a:rPr lang="en-US" dirty="0" smtClean="0"/>
              <a:t>Main idea: </a:t>
            </a:r>
          </a:p>
          <a:p>
            <a:pPr lvl="1"/>
            <a:r>
              <a:rPr lang="en-US" dirty="0" smtClean="0"/>
              <a:t>Each word is mapped to a token (</a:t>
            </a:r>
            <a:r>
              <a:rPr lang="en-US" smtClean="0"/>
              <a:t>under PRF</a:t>
            </a:r>
            <a:r>
              <a:rPr lang="en-US" dirty="0" smtClean="0"/>
              <a:t>)</a:t>
            </a:r>
          </a:p>
          <a:p>
            <a:pPr lvl="1"/>
            <a:r>
              <a:rPr lang="en-US" dirty="0" smtClean="0"/>
              <a:t>Tokens map to an initial position in encrypted array</a:t>
            </a:r>
          </a:p>
          <a:p>
            <a:pPr lvl="1"/>
            <a:r>
              <a:rPr lang="en-US" dirty="0" smtClean="0"/>
              <a:t>Each position points to next element in list</a:t>
            </a:r>
          </a:p>
          <a:p>
            <a:r>
              <a:rPr lang="en-US" dirty="0" smtClean="0"/>
              <a:t>The large encrypted, randomized array hides the document count for each word</a:t>
            </a:r>
          </a:p>
          <a:p>
            <a:r>
              <a:rPr lang="en-US" dirty="0" smtClean="0"/>
              <a:t>In original form, only secure against non-adaptive adversaries</a:t>
            </a:r>
          </a:p>
          <a:p>
            <a:r>
              <a:rPr lang="en-US" dirty="0" smtClean="0"/>
              <a:t>Assume honest-but-curious server</a:t>
            </a:r>
            <a:endParaRPr lang="en-US" dirty="0"/>
          </a:p>
        </p:txBody>
      </p:sp>
      <p:sp>
        <p:nvSpPr>
          <p:cNvPr id="3" name="Title 2"/>
          <p:cNvSpPr>
            <a:spLocks noGrp="1"/>
          </p:cNvSpPr>
          <p:nvPr>
            <p:ph type="title"/>
          </p:nvPr>
        </p:nvSpPr>
        <p:spPr/>
        <p:txBody>
          <a:bodyPr/>
          <a:lstStyle/>
          <a:p>
            <a:r>
              <a:rPr lang="en-US" dirty="0" smtClean="0"/>
              <a:t>CGKO</a:t>
            </a:r>
            <a:endParaRPr lang="en-US" dirty="0"/>
          </a:p>
        </p:txBody>
      </p:sp>
    </p:spTree>
    <p:extLst>
      <p:ext uri="{BB962C8B-B14F-4D97-AF65-F5344CB8AC3E}">
        <p14:creationId xmlns:p14="http://schemas.microsoft.com/office/powerpoint/2010/main" val="415034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Modified CGKO</a:t>
            </a:r>
            <a:endParaRPr lang="en-US" dirty="0"/>
          </a:p>
        </p:txBody>
      </p:sp>
      <p:sp>
        <p:nvSpPr>
          <p:cNvPr id="4" name="Rounded Rectangle 3"/>
          <p:cNvSpPr/>
          <p:nvPr/>
        </p:nvSpPr>
        <p:spPr>
          <a:xfrm>
            <a:off x="1676400" y="2986656"/>
            <a:ext cx="1219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5" name="Rounded Rectangle 4"/>
          <p:cNvSpPr/>
          <p:nvPr/>
        </p:nvSpPr>
        <p:spPr>
          <a:xfrm>
            <a:off x="4800600" y="2986656"/>
            <a:ext cx="144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list entries</a:t>
            </a:r>
            <a:endParaRPr lang="en-US" dirty="0"/>
          </a:p>
        </p:txBody>
      </p:sp>
      <p:sp>
        <p:nvSpPr>
          <p:cNvPr id="6" name="Rectangle 5"/>
          <p:cNvSpPr/>
          <p:nvPr/>
        </p:nvSpPr>
        <p:spPr>
          <a:xfrm>
            <a:off x="4800600" y="3443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50440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772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729856"/>
            <a:ext cx="14478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902258" y="3306374"/>
            <a:ext cx="1908699" cy="750041"/>
          </a:xfrm>
          <a:custGeom>
            <a:avLst/>
            <a:gdLst>
              <a:gd name="connsiteX0" fmla="*/ 0 w 1908699"/>
              <a:gd name="connsiteY0" fmla="*/ 13195 h 750041"/>
              <a:gd name="connsiteX1" fmla="*/ 506027 w 1908699"/>
              <a:gd name="connsiteY1" fmla="*/ 75338 h 750041"/>
              <a:gd name="connsiteX2" fmla="*/ 1065321 w 1908699"/>
              <a:gd name="connsiteY2" fmla="*/ 590243 h 750041"/>
              <a:gd name="connsiteX3" fmla="*/ 1908699 w 1908699"/>
              <a:gd name="connsiteY3" fmla="*/ 750041 h 750041"/>
            </a:gdLst>
            <a:ahLst/>
            <a:cxnLst>
              <a:cxn ang="0">
                <a:pos x="connsiteX0" y="connsiteY0"/>
              </a:cxn>
              <a:cxn ang="0">
                <a:pos x="connsiteX1" y="connsiteY1"/>
              </a:cxn>
              <a:cxn ang="0">
                <a:pos x="connsiteX2" y="connsiteY2"/>
              </a:cxn>
              <a:cxn ang="0">
                <a:pos x="connsiteX3" y="connsiteY3"/>
              </a:cxn>
            </a:cxnLst>
            <a:rect l="l" t="t" r="r" b="b"/>
            <a:pathLst>
              <a:path w="1908699" h="750041">
                <a:moveTo>
                  <a:pt x="0" y="13195"/>
                </a:moveTo>
                <a:cubicBezTo>
                  <a:pt x="164237" y="-3821"/>
                  <a:pt x="328474" y="-20837"/>
                  <a:pt x="506027" y="75338"/>
                </a:cubicBezTo>
                <a:cubicBezTo>
                  <a:pt x="683581" y="171513"/>
                  <a:pt x="831542" y="477793"/>
                  <a:pt x="1065321" y="590243"/>
                </a:cubicBezTo>
                <a:cubicBezTo>
                  <a:pt x="1299100" y="702693"/>
                  <a:pt x="1800687" y="693816"/>
                  <a:pt x="1908699" y="75004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49140" y="3520056"/>
            <a:ext cx="542804" cy="536359"/>
          </a:xfrm>
          <a:custGeom>
            <a:avLst/>
            <a:gdLst>
              <a:gd name="connsiteX0" fmla="*/ 0 w 542804"/>
              <a:gd name="connsiteY0" fmla="*/ 573999 h 573999"/>
              <a:gd name="connsiteX1" fmla="*/ 390617 w 542804"/>
              <a:gd name="connsiteY1" fmla="*/ 556244 h 573999"/>
              <a:gd name="connsiteX2" fmla="*/ 541538 w 542804"/>
              <a:gd name="connsiteY2" fmla="*/ 369813 h 573999"/>
              <a:gd name="connsiteX3" fmla="*/ 435006 w 542804"/>
              <a:gd name="connsiteY3" fmla="*/ 32461 h 573999"/>
              <a:gd name="connsiteX4" fmla="*/ 0 w 542804"/>
              <a:gd name="connsiteY4" fmla="*/ 32461 h 57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04" h="573999">
                <a:moveTo>
                  <a:pt x="0" y="573999"/>
                </a:moveTo>
                <a:lnTo>
                  <a:pt x="390617" y="556244"/>
                </a:lnTo>
                <a:cubicBezTo>
                  <a:pt x="480873" y="522213"/>
                  <a:pt x="534140" y="457110"/>
                  <a:pt x="541538" y="369813"/>
                </a:cubicBezTo>
                <a:cubicBezTo>
                  <a:pt x="548936" y="282516"/>
                  <a:pt x="525262" y="88686"/>
                  <a:pt x="435006" y="32461"/>
                </a:cubicBezTo>
                <a:cubicBezTo>
                  <a:pt x="344750" y="-23764"/>
                  <a:pt x="172375" y="4348"/>
                  <a:pt x="0" y="32461"/>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49140" y="3332551"/>
            <a:ext cx="1296013" cy="2508276"/>
          </a:xfrm>
          <a:custGeom>
            <a:avLst/>
            <a:gdLst>
              <a:gd name="connsiteX0" fmla="*/ 0 w 1296013"/>
              <a:gd name="connsiteY0" fmla="*/ 146816 h 2508276"/>
              <a:gd name="connsiteX1" fmla="*/ 585926 w 1296013"/>
              <a:gd name="connsiteY1" fmla="*/ 13651 h 2508276"/>
              <a:gd name="connsiteX2" fmla="*/ 1260629 w 1296013"/>
              <a:gd name="connsiteY2" fmla="*/ 439779 h 2508276"/>
              <a:gd name="connsiteX3" fmla="*/ 1074198 w 1296013"/>
              <a:gd name="connsiteY3" fmla="*/ 1549488 h 2508276"/>
              <a:gd name="connsiteX4" fmla="*/ 0 w 1296013"/>
              <a:gd name="connsiteY4" fmla="*/ 2508276 h 250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13" h="2508276">
                <a:moveTo>
                  <a:pt x="0" y="146816"/>
                </a:moveTo>
                <a:cubicBezTo>
                  <a:pt x="187910" y="55820"/>
                  <a:pt x="375821" y="-35176"/>
                  <a:pt x="585926" y="13651"/>
                </a:cubicBezTo>
                <a:cubicBezTo>
                  <a:pt x="796031" y="62478"/>
                  <a:pt x="1179250" y="183806"/>
                  <a:pt x="1260629" y="439779"/>
                </a:cubicBezTo>
                <a:cubicBezTo>
                  <a:pt x="1342008" y="695752"/>
                  <a:pt x="1284303" y="1204739"/>
                  <a:pt x="1074198" y="1549488"/>
                </a:cubicBezTo>
                <a:cubicBezTo>
                  <a:pt x="864093" y="1894238"/>
                  <a:pt x="432046" y="2201257"/>
                  <a:pt x="0" y="250827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240262" y="5076644"/>
            <a:ext cx="484623" cy="684284"/>
          </a:xfrm>
          <a:custGeom>
            <a:avLst/>
            <a:gdLst>
              <a:gd name="connsiteX0" fmla="*/ 8878 w 484623"/>
              <a:gd name="connsiteY0" fmla="*/ 684284 h 684284"/>
              <a:gd name="connsiteX1" fmla="*/ 372862 w 484623"/>
              <a:gd name="connsiteY1" fmla="*/ 311422 h 684284"/>
              <a:gd name="connsiteX2" fmla="*/ 461639 w 484623"/>
              <a:gd name="connsiteY2" fmla="*/ 27336 h 684284"/>
              <a:gd name="connsiteX3" fmla="*/ 0 w 484623"/>
              <a:gd name="connsiteY3" fmla="*/ 27336 h 684284"/>
            </a:gdLst>
            <a:ahLst/>
            <a:cxnLst>
              <a:cxn ang="0">
                <a:pos x="connsiteX0" y="connsiteY0"/>
              </a:cxn>
              <a:cxn ang="0">
                <a:pos x="connsiteX1" y="connsiteY1"/>
              </a:cxn>
              <a:cxn ang="0">
                <a:pos x="connsiteX2" y="connsiteY2"/>
              </a:cxn>
              <a:cxn ang="0">
                <a:pos x="connsiteX3" y="connsiteY3"/>
              </a:cxn>
            </a:cxnLst>
            <a:rect l="l" t="t" r="r" b="b"/>
            <a:pathLst>
              <a:path w="484623" h="684284">
                <a:moveTo>
                  <a:pt x="8878" y="684284"/>
                </a:moveTo>
                <a:cubicBezTo>
                  <a:pt x="153140" y="552598"/>
                  <a:pt x="297402" y="420913"/>
                  <a:pt x="372862" y="311422"/>
                </a:cubicBezTo>
                <a:cubicBezTo>
                  <a:pt x="448322" y="201931"/>
                  <a:pt x="523783" y="74684"/>
                  <a:pt x="461639" y="27336"/>
                </a:cubicBezTo>
                <a:cubicBezTo>
                  <a:pt x="399495" y="-20012"/>
                  <a:pt x="199747" y="3662"/>
                  <a:pt x="0" y="27336"/>
                </a:cubicBezTo>
              </a:path>
            </a:pathLst>
          </a:cu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1681172" y="3295966"/>
            <a:ext cx="1216152"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Content Placeholder 1"/>
              <p:cNvSpPr>
                <a:spLocks noGrp="1"/>
              </p:cNvSpPr>
              <p:nvPr>
                <p:ph idx="1"/>
              </p:nvPr>
            </p:nvSpPr>
            <p:spPr>
              <a:xfrm>
                <a:off x="457200" y="1481329"/>
                <a:ext cx="8229600" cy="1261872"/>
              </a:xfrm>
            </p:spPr>
            <p:txBody>
              <a:bodyPr>
                <a:normAutofit/>
              </a:bodyPr>
              <a:lstStyle/>
              <a:p>
                <a:r>
                  <a:rPr lang="en-US" dirty="0" smtClean="0"/>
                  <a:t>index </a:t>
                </a:r>
                <a14:m>
                  <m:oMath xmlns:m="http://schemas.openxmlformats.org/officeDocument/2006/math">
                    <m:r>
                      <a:rPr lang="en-US" b="0" i="1" smtClean="0">
                        <a:latin typeface="Cambria Math"/>
                      </a:rPr>
                      <m:t>:</m:t>
                    </m:r>
                  </m:oMath>
                </a14:m>
                <a:r>
                  <a:rPr lang="en-US" dirty="0" smtClean="0"/>
                  <a:t> </a:t>
                </a:r>
                <a14:m>
                  <m:oMath xmlns:m="http://schemas.openxmlformats.org/officeDocument/2006/math">
                    <m:sSub>
                      <m:sSubPr>
                        <m:ctrlPr>
                          <a:rPr lang="en-US" b="0" i="1" smtClean="0">
                            <a:latin typeface="Cambria Math"/>
                          </a:rPr>
                        </m:ctrlPr>
                      </m:sSubPr>
                      <m:e>
                        <m:r>
                          <a:rPr lang="en-US" b="0" i="1" smtClean="0">
                            <a:latin typeface="Cambria Math"/>
                          </a:rPr>
                          <m:t>𝑓</m:t>
                        </m:r>
                      </m:e>
                      <m:sub>
                        <m:sSub>
                          <m:sSubPr>
                            <m:ctrlPr>
                              <a:rPr lang="en-US" b="0" i="1" smtClean="0">
                                <a:latin typeface="Cambria Math"/>
                              </a:rPr>
                            </m:ctrlPr>
                          </m:sSubPr>
                          <m:e>
                            <m:r>
                              <a:rPr lang="en-US" b="0" i="1" smtClean="0">
                                <a:latin typeface="Cambria Math"/>
                              </a:rPr>
                              <m:t>𝑘</m:t>
                            </m:r>
                          </m:e>
                          <m:sub>
                            <m:r>
                              <a:rPr lang="en-US" b="0" i="1" smtClean="0">
                                <a:latin typeface="Cambria Math"/>
                              </a:rPr>
                              <m:t>𝑐</m:t>
                            </m:r>
                          </m:sub>
                        </m:sSub>
                      </m:sub>
                    </m:sSub>
                    <m:d>
                      <m:dPr>
                        <m:ctrlPr>
                          <a:rPr lang="en-US" b="0" i="1" smtClean="0">
                            <a:latin typeface="Cambria Math"/>
                          </a:rPr>
                        </m:ctrlPr>
                      </m:dPr>
                      <m:e>
                        <m:r>
                          <a:rPr lang="en-US" b="0" i="1" smtClean="0">
                            <a:latin typeface="Cambria Math"/>
                          </a:rPr>
                          <m:t>𝑤</m:t>
                        </m:r>
                      </m:e>
                    </m:d>
                    <m:r>
                      <a:rPr lang="en-US" b="0" i="1" smtClean="0">
                        <a:latin typeface="Cambria Math"/>
                      </a:rPr>
                      <m:t>→</m:t>
                    </m:r>
                    <m:d>
                      <m:dPr>
                        <m:begChr m:val="〈"/>
                        <m:endChr m:val="〉"/>
                        <m:ctrlPr>
                          <a:rPr lang="en-US" b="0" i="1" smtClean="0">
                            <a:latin typeface="Cambria Math"/>
                          </a:rPr>
                        </m:ctrlPr>
                      </m:dPr>
                      <m:e>
                        <m:r>
                          <a:rPr lang="en-US" b="0" i="1" smtClean="0">
                            <a:latin typeface="Cambria Math"/>
                          </a:rPr>
                          <m:t>𝑠𝑡𝑎𝑟𝑡</m:t>
                        </m:r>
                      </m:e>
                    </m:d>
                    <m:r>
                      <a:rPr lang="en-US" b="0" i="1" smtClean="0">
                        <a:latin typeface="Cambria Math"/>
                      </a:rPr>
                      <m:t>⊕</m:t>
                    </m:r>
                    <m:sSub>
                      <m:sSubPr>
                        <m:ctrlPr>
                          <a:rPr lang="en-US" b="0" i="1" smtClean="0">
                            <a:latin typeface="Cambria Math"/>
                          </a:rPr>
                        </m:ctrlPr>
                      </m:sSubPr>
                      <m:e>
                        <m:r>
                          <a:rPr lang="en-US" b="0" i="1" smtClean="0">
                            <a:latin typeface="Cambria Math"/>
                          </a:rPr>
                          <m:t>𝑓</m:t>
                        </m:r>
                      </m:e>
                      <m:sub>
                        <m:sSubSup>
                          <m:sSubSupPr>
                            <m:ctrlPr>
                              <a:rPr lang="en-US" b="0" i="1" smtClean="0">
                                <a:latin typeface="Cambria Math"/>
                              </a:rPr>
                            </m:ctrlPr>
                          </m:sSubSupPr>
                          <m:e>
                            <m:r>
                              <a:rPr lang="en-US" b="0" i="1" smtClean="0">
                                <a:latin typeface="Cambria Math"/>
                              </a:rPr>
                              <m:t>𝑘</m:t>
                            </m:r>
                          </m:e>
                          <m:sub>
                            <m:r>
                              <a:rPr lang="en-US" b="0" i="1" smtClean="0">
                                <a:latin typeface="Cambria Math"/>
                              </a:rPr>
                              <m:t>𝑏</m:t>
                            </m:r>
                          </m:sub>
                          <m:sup/>
                        </m:sSubSup>
                      </m:sub>
                    </m:sSub>
                    <m:r>
                      <a:rPr lang="en-US" b="0" i="1" smtClean="0">
                        <a:latin typeface="Cambria Math"/>
                      </a:rPr>
                      <m:t>(</m:t>
                    </m:r>
                    <m:r>
                      <a:rPr lang="en-US" b="0" i="1" smtClean="0">
                        <a:latin typeface="Cambria Math"/>
                      </a:rPr>
                      <m:t>𝑤</m:t>
                    </m:r>
                    <m:r>
                      <a:rPr lang="en-US" b="0" i="1" smtClean="0">
                        <a:latin typeface="Cambria Math"/>
                      </a:rPr>
                      <m:t>)</m:t>
                    </m:r>
                  </m:oMath>
                </a14:m>
                <a:r>
                  <a:rPr lang="en-US" b="0" i="1" dirty="0" smtClean="0"/>
                  <a:t> </a:t>
                </a:r>
              </a:p>
              <a:p>
                <a:r>
                  <a:rPr lang="en-US" b="0" dirty="0" smtClean="0"/>
                  <a:t>list entry </a:t>
                </a:r>
                <a14:m>
                  <m:oMath xmlns:m="http://schemas.openxmlformats.org/officeDocument/2006/math">
                    <m:r>
                      <a:rPr lang="en-US" b="0" i="1" smtClean="0">
                        <a:latin typeface="Cambria Math"/>
                      </a:rPr>
                      <m:t>:</m:t>
                    </m:r>
                    <m:r>
                      <a:rPr lang="en-US" b="0" i="1" smtClean="0">
                        <a:latin typeface="Cambria Math"/>
                      </a:rPr>
                      <m:t>𝐸𝑛</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𝑤</m:t>
                            </m:r>
                          </m:sub>
                        </m:sSub>
                      </m:sub>
                    </m:sSub>
                    <m:d>
                      <m:dPr>
                        <m:ctrlPr>
                          <a:rPr lang="en-US" b="0" i="1" smtClean="0">
                            <a:latin typeface="Cambria Math"/>
                          </a:rPr>
                        </m:ctrlPr>
                      </m:dPr>
                      <m:e>
                        <m:r>
                          <a:rPr lang="en-US" b="0" i="1" smtClean="0">
                            <a:latin typeface="Cambria Math"/>
                          </a:rPr>
                          <m:t>𝑛𝑒𝑥𝑡</m:t>
                        </m:r>
                      </m:e>
                    </m:d>
                    <m:r>
                      <a:rPr lang="en-US" b="0" i="1" smtClean="0">
                        <a:latin typeface="Cambria Math"/>
                      </a:rPr>
                      <m:t>, </m:t>
                    </m:r>
                    <m:r>
                      <a:rPr lang="en-US" b="0" i="1" smtClean="0">
                        <a:latin typeface="Cambria Math"/>
                      </a:rPr>
                      <m:t>𝐸𝑛</m:t>
                    </m:r>
                    <m:sSub>
                      <m:sSubPr>
                        <m:ctrlPr>
                          <a:rPr lang="en-US" b="0" i="1" smtClean="0">
                            <a:latin typeface="Cambria Math"/>
                          </a:rPr>
                        </m:ctrlPr>
                      </m:sSubPr>
                      <m:e>
                        <m:r>
                          <a:rPr lang="en-US" b="0" i="1" smtClean="0">
                            <a:latin typeface="Cambria Math"/>
                          </a:rPr>
                          <m:t>𝑐</m:t>
                        </m:r>
                      </m:e>
                      <m:sub>
                        <m:sSub>
                          <m:sSubPr>
                            <m:ctrlPr>
                              <a:rPr lang="en-US" b="0" i="1" smtClean="0">
                                <a:latin typeface="Cambria Math"/>
                              </a:rPr>
                            </m:ctrlPr>
                          </m:sSubPr>
                          <m:e>
                            <m:r>
                              <a:rPr lang="en-US" b="0" i="1" smtClean="0">
                                <a:latin typeface="Cambria Math"/>
                              </a:rPr>
                              <m:t>𝑘</m:t>
                            </m:r>
                          </m:e>
                          <m:sub>
                            <m:r>
                              <a:rPr lang="en-US" b="0" i="1" smtClean="0">
                                <a:latin typeface="Cambria Math"/>
                              </a:rPr>
                              <m:t>𝑒</m:t>
                            </m:r>
                          </m:sub>
                        </m:sSub>
                      </m:sub>
                    </m:sSub>
                    <m:r>
                      <a:rPr lang="en-US" b="0" i="1" smtClean="0">
                        <a:latin typeface="Cambria Math"/>
                      </a:rPr>
                      <m:t>(</m:t>
                    </m:r>
                    <m:r>
                      <a:rPr lang="en-US" b="0" i="1" smtClean="0">
                        <a:latin typeface="Cambria Math"/>
                      </a:rPr>
                      <m:t>𝑑</m:t>
                    </m:r>
                    <m:r>
                      <a:rPr lang="en-US" b="0" i="1" smtClean="0">
                        <a:latin typeface="Cambria Math"/>
                      </a:rPr>
                      <m:t>)</m:t>
                    </m:r>
                  </m:oMath>
                </a14:m>
                <a:endParaRPr lang="en-US" b="0" dirty="0" smtClean="0"/>
              </a:p>
              <a:p>
                <a:endParaRPr lang="en-US" dirty="0" smtClean="0"/>
              </a:p>
            </p:txBody>
          </p:sp>
        </mc:Choice>
        <mc:Fallback xmlns="">
          <p:sp>
            <p:nvSpPr>
              <p:cNvPr id="17" name="Content Placeholder 1"/>
              <p:cNvSpPr>
                <a:spLocks noGrp="1" noRot="1" noChangeAspect="1" noMove="1" noResize="1" noEditPoints="1" noAdjustHandles="1" noChangeArrowheads="1" noChangeShapeType="1" noTextEdit="1"/>
              </p:cNvSpPr>
              <p:nvPr>
                <p:ph idx="1"/>
              </p:nvPr>
            </p:nvSpPr>
            <p:spPr>
              <a:xfrm>
                <a:off x="457200" y="1481329"/>
                <a:ext cx="8229600" cy="1261872"/>
              </a:xfrm>
              <a:blipFill rotWithShape="1">
                <a:blip r:embed="rId3"/>
                <a:stretch>
                  <a:fillRect t="-1932"/>
                </a:stretch>
              </a:blipFill>
            </p:spPr>
            <p:txBody>
              <a:bodyPr/>
              <a:lstStyle/>
              <a:p>
                <a:r>
                  <a:rPr lang="en-US">
                    <a:noFill/>
                  </a:rPr>
                  <a:t> </a:t>
                </a:r>
              </a:p>
            </p:txBody>
          </p:sp>
        </mc:Fallback>
      </mc:AlternateContent>
    </p:spTree>
    <p:extLst>
      <p:ext uri="{BB962C8B-B14F-4D97-AF65-F5344CB8AC3E}">
        <p14:creationId xmlns:p14="http://schemas.microsoft.com/office/powerpoint/2010/main" val="2898634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EBEXPORTGUID" val="16cfd2d0-4370-427b-a443-dced93723ba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E2675F28D994EB6AA92AB3837DAD7" ma:contentTypeVersion="0" ma:contentTypeDescription="Create a new document." ma:contentTypeScope="" ma:versionID="f973961b855103d0f1bb28f8f5b0a174">
  <xsd:schema xmlns:xsd="http://www.w3.org/2001/XMLSchema" xmlns:xs="http://www.w3.org/2001/XMLSchema" xmlns:p="http://schemas.microsoft.com/office/2006/metadata/properties" xmlns:ns2="230e9df3-be65-4c73-a93b-d1236ebd677e" targetNamespace="http://schemas.microsoft.com/office/2006/metadata/properties" ma:root="true" ma:fieldsID="05a9d123b055e6bbe9ee7c27e228c742"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be6baca3-08c7-43e0-9162-afa57c06a51f}" ma:internalName="TaxCatchAll" ma:showField="CatchAllData" ma:web="aa2a2517-a4fb-4be5-8eb3-344dac73c50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e6baca3-08c7-43e0-9162-afa57c06a51f}" ma:internalName="TaxCatchAllLabel" ma:readOnly="true" ma:showField="CatchAllDataLabel" ma:web="aa2a2517-a4fb-4be5-8eb3-344dac73c5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E90B3-D681-441C-92CF-F21FF3246FD4}">
  <ds:schemaRefs>
    <ds:schemaRef ds:uri="http://schemas.microsoft.com/office/2006/documentManagement/types"/>
    <ds:schemaRef ds:uri="http://purl.org/dc/terms/"/>
    <ds:schemaRef ds:uri="http://schemas.microsoft.com/office/infopath/2007/PartnerControls"/>
    <ds:schemaRef ds:uri="http://purl.org/dc/elements/1.1/"/>
    <ds:schemaRef ds:uri="http://schemas.microsoft.com/office/2006/metadata/properties"/>
    <ds:schemaRef ds:uri="http://purl.org/dc/dcmitype/"/>
    <ds:schemaRef ds:uri="http://schemas.openxmlformats.org/package/2006/metadata/core-properties"/>
    <ds:schemaRef ds:uri="230e9df3-be65-4c73-a93b-d1236ebd677e"/>
    <ds:schemaRef ds:uri="http://www.w3.org/XML/1998/namespace"/>
  </ds:schemaRefs>
</ds:datastoreItem>
</file>

<file path=customXml/itemProps2.xml><?xml version="1.0" encoding="utf-8"?>
<ds:datastoreItem xmlns:ds="http://schemas.openxmlformats.org/officeDocument/2006/customXml" ds:itemID="{E128DF73-B5CE-4747-A852-C4EA2BC357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FBE8FD-5008-494C-A425-8D4B870446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1798</TotalTime>
  <Words>3540</Words>
  <Application>Microsoft Office PowerPoint</Application>
  <PresentationFormat>On-screen Show (4:3)</PresentationFormat>
  <Paragraphs>564</Paragraphs>
  <Slides>60</Slides>
  <Notes>33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Concourse</vt:lpstr>
      <vt:lpstr>Dynamic Searchable Symmetric Encryption</vt:lpstr>
      <vt:lpstr>Encrypted Cloud Backup</vt:lpstr>
      <vt:lpstr>Searchable Symmetric Encryption (SSE)</vt:lpstr>
      <vt:lpstr>Overview</vt:lpstr>
      <vt:lpstr>The Encrypted Search Problem</vt:lpstr>
      <vt:lpstr>The Encrypted Search Problem</vt:lpstr>
      <vt:lpstr>The Encrypted Search Problem</vt:lpstr>
      <vt:lpstr>CGKO</vt:lpstr>
      <vt:lpstr>Modified CGKO</vt:lpstr>
      <vt:lpstr>Modified CGKO: Search</vt:lpstr>
      <vt:lpstr>Modified CGKO: Search</vt:lpstr>
      <vt:lpstr>Modified CGKO: Search</vt:lpstr>
      <vt:lpstr>Modified CGKO: Search</vt:lpstr>
      <vt:lpstr>Modified CGKO: Search</vt:lpstr>
      <vt:lpstr>Modified CGKO: Search</vt:lpstr>
      <vt:lpstr>List Patching</vt:lpstr>
      <vt:lpstr>List Patching</vt:lpstr>
      <vt:lpstr>List Patching</vt:lpstr>
      <vt:lpstr>Deletion index</vt:lpstr>
      <vt:lpstr>Doc-Based Index</vt:lpstr>
      <vt:lpstr>Doc-Based Index</vt:lpstr>
      <vt:lpstr>Doc-Based Index</vt:lpstr>
      <vt:lpstr>Doc-Based Index</vt:lpstr>
      <vt:lpstr>Doc-Based Index</vt:lpstr>
      <vt:lpstr>Free List</vt:lpstr>
      <vt:lpstr>Free List</vt:lpstr>
      <vt:lpstr>Free List</vt:lpstr>
      <vt:lpstr>Free List</vt:lpstr>
      <vt:lpstr>Free List</vt:lpstr>
      <vt:lpstr>Add a Document</vt:lpstr>
      <vt:lpstr>Add a Document</vt:lpstr>
      <vt:lpstr>Add a Document</vt:lpstr>
      <vt:lpstr>Add a Document</vt:lpstr>
      <vt:lpstr>Add a Document</vt:lpstr>
      <vt:lpstr>Add a Document</vt:lpstr>
      <vt:lpstr>Add a Document</vt:lpstr>
      <vt:lpstr>Add a Document</vt:lpstr>
      <vt:lpstr>Delete a Document</vt:lpstr>
      <vt:lpstr>Delete a Document</vt:lpstr>
      <vt:lpstr>Delete a Document</vt:lpstr>
      <vt:lpstr>Delete a Document</vt:lpstr>
      <vt:lpstr>Delete a Document</vt:lpstr>
      <vt:lpstr>Delete a Document</vt:lpstr>
      <vt:lpstr>Index Extension</vt:lpstr>
      <vt:lpstr>Index Extension</vt:lpstr>
      <vt:lpstr>Index Extension</vt:lpstr>
      <vt:lpstr>A Small Example: Indexes</vt:lpstr>
      <vt:lpstr>A Small Example: Arrays</vt:lpstr>
      <vt:lpstr>Word-Based Deletion</vt:lpstr>
      <vt:lpstr>Tradeoffs</vt:lpstr>
      <vt:lpstr>Overview</vt:lpstr>
      <vt:lpstr>Security Proofs</vt:lpstr>
      <vt:lpstr>Leakage </vt:lpstr>
      <vt:lpstr>Proof Outline</vt:lpstr>
      <vt:lpstr>Proof Outline</vt:lpstr>
      <vt:lpstr>Proof Outline: Add and Delete</vt:lpstr>
      <vt:lpstr>Overview</vt:lpstr>
      <vt:lpstr>Performance</vt:lpstr>
      <vt:lpstr>Related SSE Schemes</vt:lpstr>
      <vt:lpstr>Conclusions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Encrypted Indexes</dc:title>
  <dc:creator>throeder</dc:creator>
  <cp:lastModifiedBy>Fred Videon</cp:lastModifiedBy>
  <cp:revision>151</cp:revision>
  <dcterms:created xsi:type="dcterms:W3CDTF">2010-07-15T21:05:36Z</dcterms:created>
  <dcterms:modified xsi:type="dcterms:W3CDTF">2011-02-17T22:23:33Z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0x01010080DE2675F28D994EB6AA92AB3837DAD7</vt:lpwstr>
  </property>
  <property fmtid="{D5CDD505-2E9C-101B-9397-08002B2CF9AE}" pid="3" name="TaxKeyword">
    <vt:lpwstr/>
  </property>
</Properties>
</file>