
<file path=[Content_Types].xml><?xml version="1.0" encoding="utf-8"?>
<Types xmlns="http://schemas.openxmlformats.org/package/2006/content-types">
  <Default Extension="xml" ContentType="application/xml"/>
  <Default Extension="wmf" ContentType="image/x-wmf"/>
  <Default Extension="wmv" ContentType="video/unknown"/>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ppt/embeddings/oleObject3.bin" ContentType="application/vnd.openxmlformats-officedocument.oleObject"/>
  <Override PartName="/ppt/notesSlides/notesSlide4.xml" ContentType="application/vnd.openxmlformats-officedocument.presentationml.notesSlide+xml"/>
  <Override PartName="/ppt/embeddings/oleObject4.bin" ContentType="application/vnd.openxmlformats-officedocument.oleObject"/>
  <Override PartName="/ppt/notesSlides/notesSlide5.xml" ContentType="application/vnd.openxmlformats-officedocument.presentationml.notesSlide+xml"/>
  <Override PartName="/ppt/embeddings/oleObject5.bin" ContentType="application/vnd.openxmlformats-officedocument.oleObject"/>
  <Override PartName="/ppt/notesSlides/notesSlide6.xml" ContentType="application/vnd.openxmlformats-officedocument.presentationml.notesSlide+xml"/>
  <Override PartName="/ppt/embeddings/oleObject6.bin" ContentType="application/vnd.openxmlformats-officedocument.oleObject"/>
  <Override PartName="/ppt/notesSlides/notesSlide7.xml" ContentType="application/vnd.openxmlformats-officedocument.presentationml.notesSlide+xml"/>
  <Override PartName="/ppt/embeddings/oleObject7.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257" r:id="rId3"/>
    <p:sldId id="258" r:id="rId4"/>
    <p:sldId id="259" r:id="rId5"/>
    <p:sldId id="260" r:id="rId6"/>
    <p:sldId id="261" r:id="rId7"/>
    <p:sldId id="262" r:id="rId8"/>
    <p:sldId id="265" r:id="rId9"/>
    <p:sldId id="266" r:id="rId10"/>
    <p:sldId id="267" r:id="rId11"/>
    <p:sldId id="329" r:id="rId12"/>
    <p:sldId id="330" r:id="rId13"/>
    <p:sldId id="331" r:id="rId14"/>
    <p:sldId id="332" r:id="rId15"/>
    <p:sldId id="333" r:id="rId16"/>
    <p:sldId id="334" r:id="rId17"/>
    <p:sldId id="335" r:id="rId18"/>
    <p:sldId id="364" r:id="rId19"/>
    <p:sldId id="365" r:id="rId20"/>
    <p:sldId id="338" r:id="rId21"/>
    <p:sldId id="328" r:id="rId22"/>
    <p:sldId id="268" r:id="rId23"/>
    <p:sldId id="269" r:id="rId24"/>
    <p:sldId id="271" r:id="rId25"/>
    <p:sldId id="272" r:id="rId26"/>
    <p:sldId id="273" r:id="rId27"/>
    <p:sldId id="274" r:id="rId28"/>
    <p:sldId id="275" r:id="rId29"/>
    <p:sldId id="346" r:id="rId30"/>
    <p:sldId id="345" r:id="rId31"/>
    <p:sldId id="347" r:id="rId32"/>
    <p:sldId id="348" r:id="rId33"/>
    <p:sldId id="349" r:id="rId34"/>
    <p:sldId id="352" r:id="rId35"/>
    <p:sldId id="350" r:id="rId36"/>
    <p:sldId id="351" r:id="rId37"/>
    <p:sldId id="356" r:id="rId38"/>
    <p:sldId id="358" r:id="rId39"/>
    <p:sldId id="359" r:id="rId40"/>
    <p:sldId id="360" r:id="rId41"/>
    <p:sldId id="361" r:id="rId42"/>
    <p:sldId id="343" r:id="rId43"/>
    <p:sldId id="344" r:id="rId44"/>
    <p:sldId id="300" r:id="rId45"/>
    <p:sldId id="301" r:id="rId46"/>
    <p:sldId id="302" r:id="rId47"/>
    <p:sldId id="303" r:id="rId48"/>
    <p:sldId id="304" r:id="rId49"/>
    <p:sldId id="305" r:id="rId50"/>
    <p:sldId id="306" r:id="rId51"/>
    <p:sldId id="307" r:id="rId52"/>
    <p:sldId id="308" r:id="rId53"/>
    <p:sldId id="309" r:id="rId54"/>
    <p:sldId id="316" r:id="rId55"/>
    <p:sldId id="317" r:id="rId56"/>
    <p:sldId id="320" r:id="rId57"/>
    <p:sldId id="321" r:id="rId58"/>
    <p:sldId id="322" r:id="rId59"/>
    <p:sldId id="323" r:id="rId60"/>
    <p:sldId id="324" r:id="rId61"/>
    <p:sldId id="325" r:id="rId62"/>
    <p:sldId id="326"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57" d="100"/>
          <a:sy n="157" d="100"/>
        </p:scale>
        <p:origin x="-11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04EF8D-C2BE-024E-A51A-D0FB89F0A90C}" type="datetimeFigureOut">
              <a:rPr lang="en-US" smtClean="0"/>
              <a:t>4/24/13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BC64E-8B17-8849-B520-D892FF52A0F1}" type="slidenum">
              <a:rPr lang="en-US" smtClean="0"/>
              <a:t>‹#›</a:t>
            </a:fld>
            <a:endParaRPr lang="en-US"/>
          </a:p>
        </p:txBody>
      </p:sp>
    </p:spTree>
    <p:extLst>
      <p:ext uri="{BB962C8B-B14F-4D97-AF65-F5344CB8AC3E}">
        <p14:creationId xmlns:p14="http://schemas.microsoft.com/office/powerpoint/2010/main" val="39779918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r>
              <a:rPr lang="en-US" sz="900">
                <a:solidFill>
                  <a:srgbClr val="000000"/>
                </a:solidFill>
                <a:latin typeface="Arial" charset="0"/>
                <a:cs typeface="Arial" charset="0"/>
                <a:sym typeface="Arial" charset="0"/>
              </a:rPr>
              <a:t>Structure from motion solves the following problem:</a:t>
            </a:r>
          </a:p>
          <a:p>
            <a:pPr marL="39688"/>
            <a:endParaRPr lang="en-US" sz="900">
              <a:solidFill>
                <a:srgbClr val="000000"/>
              </a:solidFill>
              <a:latin typeface="Arial" charset="0"/>
              <a:cs typeface="Arial" charset="0"/>
              <a:sym typeface="Arial" charset="0"/>
            </a:endParaRPr>
          </a:p>
          <a:p>
            <a:pPr marL="39688"/>
            <a:r>
              <a:rPr lang="en-US" sz="900">
                <a:solidFill>
                  <a:srgbClr val="000000"/>
                </a:solidFill>
                <a:latin typeface="Arial" charset="0"/>
                <a:cs typeface="Arial" charset="0"/>
                <a:sym typeface="Arial" charset="0"/>
              </a:rPr>
              <a:t>Given a set of images of a static scene with 2D points in correspondence, shown here as color-coded points, find…</a:t>
            </a:r>
          </a:p>
          <a:p>
            <a:pPr marL="39688"/>
            <a:endParaRPr lang="en-US" sz="900">
              <a:solidFill>
                <a:srgbClr val="000000"/>
              </a:solidFill>
              <a:latin typeface="Arial" charset="0"/>
              <a:cs typeface="Arial" charset="0"/>
              <a:sym typeface="Arial" charset="0"/>
            </a:endParaRPr>
          </a:p>
          <a:p>
            <a:pPr marL="39688"/>
            <a:r>
              <a:rPr lang="en-US" sz="900">
                <a:solidFill>
                  <a:srgbClr val="000000"/>
                </a:solidFill>
                <a:latin typeface="Arial" charset="0"/>
                <a:cs typeface="Arial" charset="0"/>
                <a:sym typeface="Arial" charset="0"/>
              </a:rPr>
              <a:t>a set of 3D points P and </a:t>
            </a:r>
          </a:p>
          <a:p>
            <a:pPr marL="39688"/>
            <a:r>
              <a:rPr lang="en-US" sz="900">
                <a:solidFill>
                  <a:srgbClr val="000000"/>
                </a:solidFill>
                <a:latin typeface="Arial" charset="0"/>
                <a:cs typeface="Arial" charset="0"/>
                <a:sym typeface="Arial" charset="0"/>
              </a:rPr>
              <a:t>a rotation R and position t of the cameras that explain the observed correspondences.  In other words, when we project a point into any of the cameras, the reprojection error between the projected and observed 2D points is low.</a:t>
            </a:r>
          </a:p>
          <a:p>
            <a:pPr marL="39688"/>
            <a:r>
              <a:rPr lang="en-US" sz="900">
                <a:solidFill>
                  <a:srgbClr val="000000"/>
                </a:solidFill>
                <a:latin typeface="Arial" charset="0"/>
                <a:cs typeface="Arial" charset="0"/>
                <a:sym typeface="Arial" charset="0"/>
              </a:rPr>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a:t>
            </a:r>
            <a:r>
              <a:rPr lang="ja-JP" altLang="en-US" sz="900">
                <a:solidFill>
                  <a:srgbClr val="000000"/>
                </a:solidFill>
                <a:latin typeface="Arial"/>
                <a:cs typeface="Arial" charset="0"/>
                <a:sym typeface="Arial" charset="0"/>
              </a:rPr>
              <a:t>’</a:t>
            </a:r>
            <a:r>
              <a:rPr lang="en-US" sz="900">
                <a:solidFill>
                  <a:srgbClr val="000000"/>
                </a:solidFill>
                <a:latin typeface="Arial" charset="0"/>
                <a:cs typeface="Arial" charset="0"/>
                <a:sym typeface="Arial" charset="0"/>
              </a:rPr>
              <a:t>s important to initialize the parameters of the system carefully.  In addition, we need to be able to deal with erroneous correspondences.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TextEdit="1"/>
          </p:cNvSpPr>
          <p:nvPr>
            <p:ph type="sldImg"/>
          </p:nvPr>
        </p:nvSpPr>
        <p:spPr>
          <a:ln/>
        </p:spPr>
      </p:sp>
      <p:sp>
        <p:nvSpPr>
          <p:cNvPr id="199683" name="Rectangle 3"/>
          <p:cNvSpPr>
            <a:spLocks noGrp="1" noChangeArrowheads="1"/>
          </p:cNvSpPr>
          <p:nvPr>
            <p:ph type="body" idx="1"/>
          </p:nvPr>
        </p:nvSpPr>
        <p:spPr/>
        <p:txBody>
          <a:bodyPr/>
          <a:lstStyle/>
          <a:p>
            <a:r>
              <a:rPr lang="en-US"/>
              <a:t>The core of the reconstruction process is the ability to reliably match feature points between images.  Fortunately, over the last few years feature detection and matching techniques have improved dramatically.  Many different technique exist – we use SIFT, or scale-invariant feature transform, developed by David Lowe.  SIFT is designed to be invariant to image scale and rotation, as well as affine changes in image intensity.  </a:t>
            </a:r>
          </a:p>
          <a:p>
            <a:endParaRPr lang="en-US"/>
          </a:p>
          <a:p>
            <a:r>
              <a:rPr lang="en-US"/>
              <a:t>Here is an image from the Trevi Fountain, and here are the features SIFT detects in the image, shown as square patches.  The squares are scaled and rotated to reflect the scale and orientation of the features.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TextEdit="1"/>
          </p:cNvSpPr>
          <p:nvPr>
            <p:ph type="sldImg"/>
          </p:nvPr>
        </p:nvSpPr>
        <p:spPr>
          <a:ln/>
        </p:spPr>
      </p:sp>
      <p:sp>
        <p:nvSpPr>
          <p:cNvPr id="191491" name="Rectangle 3"/>
          <p:cNvSpPr>
            <a:spLocks noGrp="1" noChangeArrowheads="1"/>
          </p:cNvSpPr>
          <p:nvPr>
            <p:ph type="body" idx="1"/>
          </p:nvPr>
        </p:nvSpPr>
        <p:spPr/>
        <p:txBody>
          <a:bodyPr/>
          <a:lstStyle/>
          <a:p>
            <a:r>
              <a:rPr lang="en-US"/>
              <a:t>So, we begin by detecting SIFT features in each photo.</a:t>
            </a:r>
          </a:p>
          <a:p>
            <a:endParaRPr lang="en-US"/>
          </a:p>
          <a:p>
            <a:r>
              <a:rPr lang="en-US"/>
              <a:t>[We detect SIFT features in each photo, resulting in a set of feature locations and 128-byte feature descriptors…]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a:ln/>
        </p:spPr>
      </p:sp>
      <p:sp>
        <p:nvSpPr>
          <p:cNvPr id="94211" name="Rectangle 3"/>
          <p:cNvSpPr>
            <a:spLocks noGrp="1" noChangeArrowheads="1"/>
          </p:cNvSpPr>
          <p:nvPr>
            <p:ph type="body" idx="1"/>
          </p:nvPr>
        </p:nvSpPr>
        <p:spPr/>
        <p:txBody>
          <a:bodyPr/>
          <a:lstStyle/>
          <a:p>
            <a:r>
              <a:rPr 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TextEdit="1"/>
          </p:cNvSpPr>
          <p:nvPr>
            <p:ph type="sldImg"/>
          </p:nvPr>
        </p:nvSpPr>
        <p:spPr>
          <a:ln/>
        </p:spPr>
      </p:sp>
      <p:sp>
        <p:nvSpPr>
          <p:cNvPr id="195587" name="Rectangle 3"/>
          <p:cNvSpPr>
            <a:spLocks noGrp="1" noChangeArrowheads="1"/>
          </p:cNvSpPr>
          <p:nvPr>
            <p:ph type="body" idx="1"/>
          </p:nvPr>
        </p:nvSpPr>
        <p:spPr/>
        <p:txBody>
          <a:bodyPr/>
          <a:lstStyle/>
          <a:p>
            <a:r>
              <a:rPr lang="en-US"/>
              <a:t>Next, we match features across each pair of photos using approximate nearest neighbor matching.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a:ln/>
        </p:spPr>
      </p:sp>
      <p:sp>
        <p:nvSpPr>
          <p:cNvPr id="197635" name="Rectangle 3"/>
          <p:cNvSpPr>
            <a:spLocks noGrp="1" noChangeArrowheads="1"/>
          </p:cNvSpPr>
          <p:nvPr>
            <p:ph type="body" idx="1"/>
          </p:nvPr>
        </p:nvSpPr>
        <p:spPr/>
        <p:txBody>
          <a:bodyPr/>
          <a:lstStyle/>
          <a:p>
            <a:r>
              <a:rPr lang="en-US"/>
              <a:t>The matches are refined by using RANSAC, which is a robust model-fitting technique, to estimate a fundamental matrix between each pair of matching images and keeping only matches consistent with that fundamental matrix.</a:t>
            </a:r>
          </a:p>
          <a:p>
            <a:r>
              <a:rPr lang="en-US"/>
              <a:t>We then link connected components of pairwise feature matches together to form correspondences across multiple images.</a:t>
            </a:r>
          </a:p>
          <a:p>
            <a:r>
              <a:rPr lang="en-US"/>
              <a:t>Once we have correspondences, we run structure from motion to recover the camera and scene geometry.  Structure from motion solves the following problem:</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TextEdit="1"/>
          </p:cNvSpPr>
          <p:nvPr>
            <p:ph type="sldImg"/>
          </p:nvPr>
        </p:nvSpPr>
        <p:spPr>
          <a:ln/>
        </p:spPr>
      </p:sp>
      <p:sp>
        <p:nvSpPr>
          <p:cNvPr id="241667" name="Rectangle 3"/>
          <p:cNvSpPr>
            <a:spLocks noGrp="1" noChangeArrowheads="1"/>
          </p:cNvSpPr>
          <p:nvPr>
            <p:ph type="body" idx="1"/>
          </p:nvPr>
        </p:nvSpPr>
        <p:spPr/>
        <p:txBody>
          <a:bodyPr/>
          <a:lstStyle/>
          <a:p>
            <a:r>
              <a:rPr lang="en-US"/>
              <a:t>To help get good initializations for all of the parameters of the system, we reconstruct the scene incrementally, starting from two photographs and the points they observe.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TextEdit="1"/>
          </p:cNvSpPr>
          <p:nvPr>
            <p:ph type="sldImg"/>
          </p:nvPr>
        </p:nvSpPr>
        <p:spPr>
          <a:ln/>
        </p:spPr>
      </p:sp>
      <p:sp>
        <p:nvSpPr>
          <p:cNvPr id="233475" name="Rectangle 3"/>
          <p:cNvSpPr>
            <a:spLocks noGrp="1" noChangeArrowheads="1"/>
          </p:cNvSpPr>
          <p:nvPr>
            <p:ph type="body" idx="1"/>
          </p:nvPr>
        </p:nvSpPr>
        <p:spPr/>
        <p:txBody>
          <a:bodyPr/>
          <a:lstStyle/>
          <a:p>
            <a:r>
              <a:rPr lang="en-US"/>
              <a:t>We then add several photos at a time to the reconstruction, refine the model, and repeat until no more photos match any points in the scene.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TextEdit="1"/>
          </p:cNvSpPr>
          <p:nvPr>
            <p:ph type="sldImg"/>
          </p:nvPr>
        </p:nvSpPr>
        <p:spPr bwMode="auto">
          <a:noFill/>
          <a:ln>
            <a:solidFill>
              <a:srgbClr val="000000"/>
            </a:solidFill>
            <a:miter lim="800000"/>
            <a:headEnd/>
            <a:tailEnd/>
          </a:ln>
        </p:spPr>
      </p:sp>
      <p:sp>
        <p:nvSpPr>
          <p:cNvPr id="686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we’ll move on to another dataset to demonstrate some more of the navigation features of our system.  </a:t>
            </a:r>
          </a:p>
          <a:p>
            <a:pPr eaLnBrk="1" hangingPunct="1">
              <a:spcBef>
                <a:spcPct val="0"/>
              </a:spcBef>
            </a:pPr>
            <a:r>
              <a:rPr lang="en-US" smtClean="0"/>
              <a:t>This is a reconstruction of the Old Town Square in Prague from about 200 photos, shown inside our photo explorer.  An overhead map is shown in the upper right corner.</a:t>
            </a:r>
          </a:p>
          <a:p>
            <a:pPr eaLnBrk="1" hangingPunct="1">
              <a:spcBef>
                <a:spcPct val="0"/>
              </a:spcBef>
            </a:pPr>
            <a:r>
              <a:rPr lang="en-US" smtClean="0"/>
              <a:t>For this dataset, we render the scene using 3D line segments and add color to the scene by projecting blurred, partially transparent versions of the photos onto detected planes.</a:t>
            </a:r>
          </a:p>
          <a:p>
            <a:pPr eaLnBrk="1" hangingPunct="1">
              <a:spcBef>
                <a:spcPct val="0"/>
              </a:spcBef>
            </a:pPr>
            <a:r>
              <a:rPr lang="en-US" smtClean="0"/>
              <a:t>The user can select photos from the map, and the map tracks the movement of the virtual camera.  Here the user selects a building to see a better picture.  </a:t>
            </a:r>
          </a:p>
          <a:p>
            <a:pPr eaLnBrk="1" hangingPunct="1">
              <a:spcBef>
                <a:spcPct val="0"/>
              </a:spcBef>
            </a:pPr>
            <a:r>
              <a:rPr lang="en-US" smtClean="0"/>
              <a:t>Now here’s another example of relation-based browsing – the user can click on the “move right” button to move right to the next building in the row of façades.  </a:t>
            </a:r>
          </a:p>
          <a:p>
            <a:pPr eaLnBrk="1" hangingPunct="1">
              <a:spcBef>
                <a:spcPct val="0"/>
              </a:spcBef>
            </a:pPr>
            <a:r>
              <a:rPr lang="en-US" smtClean="0"/>
              <a:t>Now the user clicks on the zoom out button to see more of the scene.</a:t>
            </a:r>
          </a:p>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p:txBody>
          <a:bodyPr/>
          <a:lstStyle/>
          <a:p>
            <a:pPr>
              <a:defRPr/>
            </a:pPr>
            <a:fld id="{F3F7C7B0-8B11-4484-9354-E1D8ACC628A7}" type="slidenum">
              <a:rPr lang="en-US" smtClean="0"/>
              <a:pPr>
                <a:defRPr/>
              </a:pPr>
              <a:t>12</a:t>
            </a:fld>
            <a:endParaRPr lang="en-US" smtClean="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14303"/>
            <a:r>
              <a:rPr lang="en-US" dirty="0"/>
              <a:t>The measurement matrix</a:t>
            </a:r>
            <a:r>
              <a:rPr lang="en-US" b="1" dirty="0">
                <a:latin typeface="Times New Roman" pitchFamily="18" charset="0"/>
              </a:rPr>
              <a:t> D = MS </a:t>
            </a:r>
            <a:r>
              <a:rPr lang="en-US" dirty="0"/>
              <a:t>must have rank 3!</a:t>
            </a:r>
            <a:endParaRPr lang="en-US" b="1" dirty="0">
              <a:latin typeface="Times New Roman" pitchFamily="18" charset="0"/>
            </a:endParaRPr>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4646A3-2EC8-4C5D-AF5E-380B7C7256F3}" type="slidenum">
              <a:rPr lang="en-US"/>
              <a:pPr fontAlgn="base">
                <a:spcBef>
                  <a:spcPct val="0"/>
                </a:spcBef>
                <a:spcAft>
                  <a:spcPct val="0"/>
                </a:spcAft>
                <a:defRPr/>
              </a:pPr>
              <a:t>46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DC40BD-EB43-4BC3-B290-5B63E5D1421E}" type="slidenum">
              <a:rPr lang="en-US"/>
              <a:pPr fontAlgn="base">
                <a:spcBef>
                  <a:spcPct val="0"/>
                </a:spcBef>
                <a:spcAft>
                  <a:spcPct val="0"/>
                </a:spcAft>
                <a:defRPr/>
              </a:pPr>
              <a:t>47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TextEdit="1"/>
          </p:cNvSpPr>
          <p:nvPr>
            <p:ph type="sldImg"/>
          </p:nvPr>
        </p:nvSpPr>
        <p:spPr bwMode="auto">
          <a:noFill/>
          <a:ln>
            <a:solidFill>
              <a:srgbClr val="000000"/>
            </a:solidFill>
            <a:miter lim="800000"/>
            <a:headEnd/>
            <a:tailEnd/>
          </a:ln>
        </p:spPr>
      </p:sp>
      <p:sp>
        <p:nvSpPr>
          <p:cNvPr id="2037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8F8FB6EF-DE17-4933-9D15-DAB2AA72AE8A}" type="slidenum">
              <a:rPr lang="en-US" smtClean="0"/>
              <a:pPr/>
              <a:t>13</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D6C90538-73F2-4258-80E5-5780C8E6F8DE}" type="slidenum">
              <a:rPr lang="en-US" smtClean="0"/>
              <a:pPr/>
              <a:t>14</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39EC56AF-7F97-4713-92F2-B7340FE001D5}" type="slidenum">
              <a:rPr lang="en-US" smtClean="0"/>
              <a:pPr/>
              <a:t>15</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2B5D7C99-7CFA-4ADA-BED8-67790B256A04}" type="slidenum">
              <a:rPr lang="en-US" smtClean="0"/>
              <a:pPr/>
              <a:t>16</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a:noFill/>
        </p:spPr>
        <p:txBody>
          <a:bodyPr/>
          <a:lstStyle/>
          <a:p>
            <a:fld id="{E783AAED-50BC-4446-B95E-B7290925CB22}" type="slidenum">
              <a:rPr lang="en-US" smtClean="0"/>
              <a:pPr/>
              <a:t>17</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31"/>
          <p:cNvSpPr>
            <a:spLocks noGrp="1" noChangeArrowheads="1"/>
          </p:cNvSpPr>
          <p:nvPr>
            <p:ph type="sldNum" sz="quarter" idx="5"/>
          </p:nvPr>
        </p:nvSpPr>
        <p:spPr>
          <a:noFill/>
        </p:spPr>
        <p:txBody>
          <a:bodyPr/>
          <a:lstStyle/>
          <a:p>
            <a:fld id="{205D9A6F-0E51-4717-BEB1-14CBDB1826C7}" type="slidenum">
              <a:rPr lang="en-US" smtClean="0"/>
              <a:pPr/>
              <a:t>20</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noChangeArrowheads="1"/>
          </p:cNvSpPr>
          <p:nvPr>
            <p:ph type="body" idx="1"/>
          </p:nvPr>
        </p:nvSpPr>
        <p:spPr/>
        <p:txBody>
          <a:bodyPr/>
          <a:lstStyle/>
          <a:p>
            <a:r>
              <a:rPr lang="en-US"/>
              <a:t>Again, the goal of the reconstruction procedure is to automatically estimate the relative positions and orientations, as well as the focal length or zoom, of each of the photographs in a connected component of the scene.  The process consists of four steps: detecting features in each of the input photos; matching features between each pair of photos; grouping the matches into correspondences across multiple photos; and using the correspondences to estimate the geometry of the scene and the cameras in a technique known as structure from motion.</a:t>
            </a:r>
          </a:p>
          <a:p>
            <a:r>
              <a:rPr lang="en-US"/>
              <a:t>I’ll now describe each of these steps in more detail.</a:t>
            </a:r>
          </a:p>
          <a:p>
            <a:endParaRPr lang="en-US"/>
          </a:p>
          <a:p>
            <a:r>
              <a:rPr lang="en-US"/>
              <a:t>[Structure from motion techniques for unordered image collections have also been developed by others, such as Brown and Lowe and Schaffalitzky and Zisserman, and the basic pipeline of our system closely follows that of Brown and Lowe.  To our knowledge, our system is the first to have been demonstrated on large collections of photos from the Internet.]</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4/24/13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344125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4/24/13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28729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4/24/13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629516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62F49-6CF8-BB4A-B31F-A424B02E39DA}" type="datetimeFigureOut">
              <a:rPr lang="en-US" smtClean="0"/>
              <a:t>4/24/13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09381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362F49-6CF8-BB4A-B31F-A424B02E39DA}" type="datetimeFigureOut">
              <a:rPr lang="en-US" smtClean="0"/>
              <a:t>4/24/13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89548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362F49-6CF8-BB4A-B31F-A424B02E39DA}" type="datetimeFigureOut">
              <a:rPr lang="en-US" smtClean="0"/>
              <a:t>4/24/13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3465205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362F49-6CF8-BB4A-B31F-A424B02E39DA}" type="datetimeFigureOut">
              <a:rPr lang="en-US" smtClean="0"/>
              <a:t>4/24/13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79019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362F49-6CF8-BB4A-B31F-A424B02E39DA}" type="datetimeFigureOut">
              <a:rPr lang="en-US" smtClean="0"/>
              <a:t>4/24/13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202508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62F49-6CF8-BB4A-B31F-A424B02E39DA}" type="datetimeFigureOut">
              <a:rPr lang="en-US" smtClean="0"/>
              <a:t>4/24/13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516956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62F49-6CF8-BB4A-B31F-A424B02E39DA}" type="datetimeFigureOut">
              <a:rPr lang="en-US" smtClean="0"/>
              <a:t>4/24/13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1676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62F49-6CF8-BB4A-B31F-A424B02E39DA}" type="datetimeFigureOut">
              <a:rPr lang="en-US" smtClean="0"/>
              <a:t>4/24/13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A9FF0-67FE-5B46-8ABD-AF30DBEE1BDE}" type="slidenum">
              <a:rPr lang="en-US" smtClean="0"/>
              <a:t>‹#›</a:t>
            </a:fld>
            <a:endParaRPr lang="en-US"/>
          </a:p>
        </p:txBody>
      </p:sp>
    </p:spTree>
    <p:extLst>
      <p:ext uri="{BB962C8B-B14F-4D97-AF65-F5344CB8AC3E}">
        <p14:creationId xmlns:p14="http://schemas.microsoft.com/office/powerpoint/2010/main" val="8835001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62F49-6CF8-BB4A-B31F-A424B02E39DA}" type="datetimeFigureOut">
              <a:rPr lang="en-US" smtClean="0"/>
              <a:t>4/24/13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A9FF0-67FE-5B46-8ABD-AF30DBEE1BDE}" type="slidenum">
              <a:rPr lang="en-US" smtClean="0"/>
              <a:t>‹#›</a:t>
            </a:fld>
            <a:endParaRPr lang="en-US"/>
          </a:p>
        </p:txBody>
      </p:sp>
    </p:spTree>
    <p:extLst>
      <p:ext uri="{BB962C8B-B14F-4D97-AF65-F5344CB8AC3E}">
        <p14:creationId xmlns:p14="http://schemas.microsoft.com/office/powerpoint/2010/main" val="2026096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phototour.cs.washington.edu/bundler/" TargetMode="External"/><Relationship Id="rId4" Type="http://schemas.openxmlformats.org/officeDocument/2006/relationships/hyperlink" Target="http://grail.cs.washington.edu/projects/mcba/" TargetMode="External"/><Relationship Id="rId1" Type="http://schemas.openxmlformats.org/officeDocument/2006/relationships/slideLayout" Target="../slideLayouts/slideLayout2.xml"/><Relationship Id="rId2" Type="http://schemas.openxmlformats.org/officeDocument/2006/relationships/hyperlink" Target="http://en.wikipedia.org/wiki/Levenberg-Marquardt_algorithm" TargetMode="Externa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6.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image" Target="../media/image17.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5" Type="http://schemas.openxmlformats.org/officeDocument/2006/relationships/image" Target="../media/image1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4.bin"/><Relationship Id="rId5" Type="http://schemas.openxmlformats.org/officeDocument/2006/relationships/image" Target="../media/image19.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5.bin"/><Relationship Id="rId5" Type="http://schemas.openxmlformats.org/officeDocument/2006/relationships/image" Target="../media/image19.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6.bin"/><Relationship Id="rId5" Type="http://schemas.openxmlformats.org/officeDocument/2006/relationships/image" Target="../media/image20.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7.bin"/><Relationship Id="rId5" Type="http://schemas.openxmlformats.org/officeDocument/2006/relationships/image" Target="../media/image20.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0" Type="http://schemas.openxmlformats.org/officeDocument/2006/relationships/image" Target="../media/image39.jpeg"/><Relationship Id="rId21" Type="http://schemas.openxmlformats.org/officeDocument/2006/relationships/image" Target="../media/image40.jpeg"/><Relationship Id="rId22" Type="http://schemas.openxmlformats.org/officeDocument/2006/relationships/image" Target="../media/image41.jpeg"/><Relationship Id="rId23" Type="http://schemas.openxmlformats.org/officeDocument/2006/relationships/image" Target="../media/image42.jpeg"/><Relationship Id="rId24" Type="http://schemas.openxmlformats.org/officeDocument/2006/relationships/image" Target="../media/image43.jpeg"/><Relationship Id="rId25" Type="http://schemas.openxmlformats.org/officeDocument/2006/relationships/image" Target="../media/image44.jpeg"/><Relationship Id="rId26" Type="http://schemas.openxmlformats.org/officeDocument/2006/relationships/image" Target="../media/image45.jpeg"/><Relationship Id="rId27" Type="http://schemas.openxmlformats.org/officeDocument/2006/relationships/image" Target="../media/image46.jpeg"/><Relationship Id="rId28" Type="http://schemas.openxmlformats.org/officeDocument/2006/relationships/image" Target="../media/image47.jpeg"/><Relationship Id="rId29"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30" Type="http://schemas.openxmlformats.org/officeDocument/2006/relationships/image" Target="../media/image49.jpeg"/><Relationship Id="rId31" Type="http://schemas.openxmlformats.org/officeDocument/2006/relationships/image" Target="../media/image50.jpeg"/><Relationship Id="rId32" Type="http://schemas.openxmlformats.org/officeDocument/2006/relationships/image" Target="../media/image51.jpeg"/><Relationship Id="rId9" Type="http://schemas.openxmlformats.org/officeDocument/2006/relationships/image" Target="../media/image28.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33" Type="http://schemas.openxmlformats.org/officeDocument/2006/relationships/image" Target="../media/image52.jpeg"/><Relationship Id="rId34" Type="http://schemas.openxmlformats.org/officeDocument/2006/relationships/image" Target="../media/image53.jpeg"/><Relationship Id="rId35" Type="http://schemas.openxmlformats.org/officeDocument/2006/relationships/image" Target="../media/image54.jpeg"/><Relationship Id="rId36" Type="http://schemas.openxmlformats.org/officeDocument/2006/relationships/image" Target="../media/image55.jpeg"/><Relationship Id="rId10" Type="http://schemas.openxmlformats.org/officeDocument/2006/relationships/image" Target="../media/image29.jpeg"/><Relationship Id="rId11" Type="http://schemas.openxmlformats.org/officeDocument/2006/relationships/image" Target="../media/image30.jpeg"/><Relationship Id="rId12" Type="http://schemas.openxmlformats.org/officeDocument/2006/relationships/image" Target="../media/image31.jpeg"/><Relationship Id="rId13" Type="http://schemas.openxmlformats.org/officeDocument/2006/relationships/image" Target="../media/image32.jpeg"/><Relationship Id="rId14" Type="http://schemas.openxmlformats.org/officeDocument/2006/relationships/image" Target="../media/image33.jpeg"/><Relationship Id="rId15" Type="http://schemas.openxmlformats.org/officeDocument/2006/relationships/image" Target="../media/image34.jpeg"/><Relationship Id="rId16" Type="http://schemas.openxmlformats.org/officeDocument/2006/relationships/image" Target="../media/image35.jpeg"/><Relationship Id="rId17" Type="http://schemas.openxmlformats.org/officeDocument/2006/relationships/image" Target="../media/image36.jpeg"/><Relationship Id="rId18" Type="http://schemas.openxmlformats.org/officeDocument/2006/relationships/image" Target="../media/image37.jpeg"/><Relationship Id="rId19" Type="http://schemas.openxmlformats.org/officeDocument/2006/relationships/image" Target="../media/image38.jpeg"/><Relationship Id="rId37" Type="http://schemas.openxmlformats.org/officeDocument/2006/relationships/image" Target="../media/image56.jpeg"/><Relationship Id="rId38" Type="http://schemas.openxmlformats.org/officeDocument/2006/relationships/image" Target="../media/image5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hyperlink" Target="http://photosynth.net" TargetMode="External"/><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hyperlink" Target="http://www.youtube.com/watch?v=5Ji84zb2r8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7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3.png"/><Relationship Id="rId1" Type="http://schemas.microsoft.com/office/2007/relationships/media" Target="../media/media1.wmv"/><Relationship Id="rId2" Type="http://schemas.openxmlformats.org/officeDocument/2006/relationships/video" Target="../media/media1.wm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4" Type="http://schemas.openxmlformats.org/officeDocument/2006/relationships/image" Target="../media/image87.png"/><Relationship Id="rId15" Type="http://schemas.openxmlformats.org/officeDocument/2006/relationships/image" Target="../media/image88.png"/><Relationship Id="rId16" Type="http://schemas.openxmlformats.org/officeDocument/2006/relationships/image" Target="../media/image89.png"/><Relationship Id="rId17" Type="http://schemas.openxmlformats.org/officeDocument/2006/relationships/image" Target="../media/image90.png"/><Relationship Id="rId18"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33.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4" Type="http://schemas.openxmlformats.org/officeDocument/2006/relationships/image" Target="../media/image87.png"/><Relationship Id="rId15" Type="http://schemas.openxmlformats.org/officeDocument/2006/relationships/image" Target="../media/image88.png"/><Relationship Id="rId16" Type="http://schemas.openxmlformats.org/officeDocument/2006/relationships/image" Target="../media/image89.png"/><Relationship Id="rId17" Type="http://schemas.openxmlformats.org/officeDocument/2006/relationships/image" Target="../media/image90.png"/><Relationship Id="rId18"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83.pn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4" Type="http://schemas.openxmlformats.org/officeDocument/2006/relationships/image" Target="../media/image87.png"/><Relationship Id="rId15" Type="http://schemas.openxmlformats.org/officeDocument/2006/relationships/image" Target="../media/image88.png"/><Relationship Id="rId16" Type="http://schemas.openxmlformats.org/officeDocument/2006/relationships/image" Target="../media/image89.png"/><Relationship Id="rId17" Type="http://schemas.openxmlformats.org/officeDocument/2006/relationships/image" Target="../media/image90.png"/><Relationship Id="rId18"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36.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4" Type="http://schemas.openxmlformats.org/officeDocument/2006/relationships/image" Target="../media/image87.png"/><Relationship Id="rId15" Type="http://schemas.openxmlformats.org/officeDocument/2006/relationships/image" Target="../media/image88.png"/><Relationship Id="rId16" Type="http://schemas.openxmlformats.org/officeDocument/2006/relationships/image" Target="../media/image89.png"/><Relationship Id="rId17" Type="http://schemas.openxmlformats.org/officeDocument/2006/relationships/image" Target="../media/image90.png"/><Relationship Id="rId18"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37.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8.png"/><Relationship Id="rId14" Type="http://schemas.openxmlformats.org/officeDocument/2006/relationships/image" Target="../media/image89.png"/><Relationship Id="rId15" Type="http://schemas.openxmlformats.org/officeDocument/2006/relationships/image" Target="../media/image90.png"/><Relationship Id="rId16" Type="http://schemas.openxmlformats.org/officeDocument/2006/relationships/image" Target="../media/image91.png"/><Relationship Id="rId17" Type="http://schemas.openxmlformats.org/officeDocument/2006/relationships/image" Target="../media/image86.png"/><Relationship Id="rId18"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94.png"/><Relationship Id="rId1" Type="http://schemas.microsoft.com/office/2007/relationships/media" Target="file://localhost/Users/alifarhadi/Dropbox/Classes/CSEP576_SP13/TreviReconstruct2b.wmv" TargetMode="External"/><Relationship Id="rId2" Type="http://schemas.openxmlformats.org/officeDocument/2006/relationships/video" Target="file://localhost/Users/alifarhadi/Dropbox/Classes/CSEP576_SP13/TreviReconstruct2b.wmv"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5.png"/><Relationship Id="rId1" Type="http://schemas.microsoft.com/office/2007/relationships/media" Target="file://localhost/Users/alifarhadi/Dropbox/Classes/CSEP576_SP13/TreviInteract2.wmv" TargetMode="External"/><Relationship Id="rId2" Type="http://schemas.openxmlformats.org/officeDocument/2006/relationships/video" Target="file://localhost/Users/alifarhadi/Dropbox/Classes/CSEP576_SP13/TreviInteract2.wm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97.png"/><Relationship Id="rId1" Type="http://schemas.microsoft.com/office/2007/relationships/media" Target="file://localhost/Users/alifarhadi/Dropbox/Classes/CSEP576_SP13/PragueInteract3.wmv" TargetMode="External"/><Relationship Id="rId2" Type="http://schemas.openxmlformats.org/officeDocument/2006/relationships/video" Target="file://localhost/Users/alifarhadi/Dropbox/Classes/CSEP576_SP13/PragueInteract3.wmv"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98.png"/><Relationship Id="rId1" Type="http://schemas.microsoft.com/office/2007/relationships/media" Target="file:///C:\szeliski\talks\PhotoTourism\Noahs_Job_Talk08\NotreDameAnnotate2e.wmv" TargetMode="External"/><Relationship Id="rId2" Type="http://schemas.openxmlformats.org/officeDocument/2006/relationships/video" Target="file:///C:\szeliski\talks\PhotoTourism\Noahs_Job_Talk08\NotreDameAnnotate2e.wmv"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9.png"/><Relationship Id="rId1" Type="http://schemas.microsoft.com/office/2007/relationships/media" Target="file:///C:\szeliski\talks\PhotoTourism\Noahs_Job_Talk08\HalfDomeInteract4.wmv" TargetMode="External"/><Relationship Id="rId2" Type="http://schemas.openxmlformats.org/officeDocument/2006/relationships/video" Target="file:///C:\szeliski\talks\PhotoTourism\Noahs_Job_Talk08\HalfDomeInteract4.wmv"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11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21.png"/><Relationship Id="rId1" Type="http://schemas.microsoft.com/office/2007/relationships/media" Target="file:///C:\papers\PhotoTourism\Sameer\videos\dubrovnik.avi" TargetMode="External"/><Relationship Id="rId2" Type="http://schemas.openxmlformats.org/officeDocument/2006/relationships/video" Target="file:///C:\papers\PhotoTourism\Sameer\videos\dubrovnik.avi"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photocitygame.com/" TargetMode="External"/><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hyperlink" Target="http://www.geograph.org.uk/"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26.wmf"/><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hyperlink" Target="http://en.wikipedia.org/wiki/St._Peter's_Basilica" TargetMode="External"/><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 Id="rId9" Type="http://schemas.openxmlformats.org/officeDocument/2006/relationships/image" Target="../media/image133.png"/><Relationship Id="rId10"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png"/><Relationship Id="rId5" Type="http://schemas.openxmlformats.org/officeDocument/2006/relationships/image" Target="../media/image138.jpeg"/><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1" Type="http://schemas.openxmlformats.org/officeDocument/2006/relationships/slideLayout" Target="../slideLayouts/slideLayout6.xml"/><Relationship Id="rId2" Type="http://schemas.openxmlformats.org/officeDocument/2006/relationships/image" Target="../media/image139.png"/></Relationships>
</file>

<file path=ppt/slides/_rels/slide62.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hyperlink" Target="http://www.robots.ox.ac.uk/~vgg/hzbook/hzbook1.html" TargetMode="External"/><Relationship Id="rId8" Type="http://schemas.openxmlformats.org/officeDocument/2006/relationships/hyperlink" Target="http://mitpress.mit.edu/catalog/item/default.asp?sid=05880509-232D-489C-869B-91D6543A5B96&amp;ttype=2&amp;tid=4147"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Structure From Motion</a:t>
            </a:r>
            <a:endParaRPr lang="en-US" dirty="0"/>
          </a:p>
        </p:txBody>
      </p:sp>
      <p:sp>
        <p:nvSpPr>
          <p:cNvPr id="3" name="Subtitle 2"/>
          <p:cNvSpPr>
            <a:spLocks noGrp="1"/>
          </p:cNvSpPr>
          <p:nvPr>
            <p:ph type="subTitle" idx="1"/>
          </p:nvPr>
        </p:nvSpPr>
        <p:spPr>
          <a:xfrm>
            <a:off x="331663" y="3886200"/>
            <a:ext cx="8469551" cy="2797422"/>
          </a:xfrm>
        </p:spPr>
        <p:txBody>
          <a:bodyPr>
            <a:normAutofit fontScale="92500"/>
          </a:bodyPr>
          <a:lstStyle/>
          <a:p>
            <a:r>
              <a:rPr lang="en-US" dirty="0" smtClean="0"/>
              <a:t>Ali Farhadi</a:t>
            </a:r>
          </a:p>
          <a:p>
            <a:r>
              <a:rPr lang="en-US" dirty="0" smtClean="0"/>
              <a:t>CSEP576</a:t>
            </a:r>
          </a:p>
          <a:p>
            <a:endParaRPr lang="en-US" dirty="0" smtClean="0"/>
          </a:p>
          <a:p>
            <a:endParaRPr lang="en-US" dirty="0"/>
          </a:p>
          <a:p>
            <a:r>
              <a:rPr lang="en-US" sz="2200" dirty="0" smtClean="0"/>
              <a:t>Several slides from Steve Seitz, Rick </a:t>
            </a:r>
            <a:r>
              <a:rPr lang="en-US" sz="2200" dirty="0" err="1" smtClean="0"/>
              <a:t>Szeliski</a:t>
            </a:r>
            <a:r>
              <a:rPr lang="en-US" sz="2200" dirty="0" smtClean="0"/>
              <a:t>, Martial Hebert, and </a:t>
            </a:r>
            <a:r>
              <a:rPr lang="en-US" sz="2200" dirty="0" err="1" smtClean="0"/>
              <a:t>Noha</a:t>
            </a:r>
            <a:r>
              <a:rPr lang="en-US" sz="2200" dirty="0" smtClean="0"/>
              <a:t> </a:t>
            </a:r>
            <a:r>
              <a:rPr lang="en-US" sz="2200" dirty="0" err="1" smtClean="0"/>
              <a:t>Snavely</a:t>
            </a:r>
            <a:endParaRPr lang="en-US" sz="2200" dirty="0"/>
          </a:p>
        </p:txBody>
      </p:sp>
    </p:spTree>
    <p:extLst>
      <p:ext uri="{BB962C8B-B14F-4D97-AF65-F5344CB8AC3E}">
        <p14:creationId xmlns:p14="http://schemas.microsoft.com/office/powerpoint/2010/main" val="28307462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06" name="Rectangle 2"/>
          <p:cNvSpPr>
            <a:spLocks noGrp="1" noChangeArrowheads="1"/>
          </p:cNvSpPr>
          <p:nvPr>
            <p:ph type="title"/>
          </p:nvPr>
        </p:nvSpPr>
        <p:spPr>
          <a:xfrm>
            <a:off x="457200" y="-131391"/>
            <a:ext cx="8229600" cy="1143000"/>
          </a:xfrm>
          <a:ln/>
        </p:spPr>
        <p:txBody>
          <a:bodyPr rIns="132080"/>
          <a:lstStyle/>
          <a:p>
            <a:r>
              <a:rPr lang="en-US" dirty="0"/>
              <a:t>Solving structure from motion</a:t>
            </a:r>
          </a:p>
        </p:txBody>
      </p:sp>
      <p:sp>
        <p:nvSpPr>
          <p:cNvPr id="21507" name="Rectangle 3"/>
          <p:cNvSpPr>
            <a:spLocks noGrp="1" noChangeArrowheads="1"/>
          </p:cNvSpPr>
          <p:nvPr>
            <p:ph type="body" idx="1"/>
          </p:nvPr>
        </p:nvSpPr>
        <p:spPr>
          <a:ln/>
        </p:spPr>
        <p:txBody>
          <a:bodyPr rIns="132080">
            <a:normAutofit lnSpcReduction="10000"/>
          </a:bodyPr>
          <a:lstStyle/>
          <a:p>
            <a:pPr marL="382588" indent="-342900">
              <a:lnSpc>
                <a:spcPct val="80000"/>
              </a:lnSpc>
            </a:pPr>
            <a:r>
              <a:rPr lang="en-US" sz="2500"/>
              <a:t>Minimizing </a:t>
            </a:r>
            <a:r>
              <a:rPr lang="en-US" sz="2500">
                <a:latin typeface="Lucida Grande" charset="0"/>
                <a:cs typeface="Lucida Grande" charset="0"/>
                <a:sym typeface="Lucida Grande" charset="0"/>
              </a:rPr>
              <a:t>g </a:t>
            </a:r>
            <a:r>
              <a:rPr lang="en-US" sz="2500"/>
              <a:t>is difficult:</a:t>
            </a:r>
          </a:p>
          <a:p>
            <a:pPr marL="782638" lvl="1">
              <a:lnSpc>
                <a:spcPct val="80000"/>
              </a:lnSpc>
              <a:buClr>
                <a:srgbClr val="000000"/>
              </a:buClr>
              <a:buFont typeface="Arial" charset="0"/>
              <a:buChar char="–"/>
            </a:pPr>
            <a:r>
              <a:rPr lang="en-US" sz="1800">
                <a:latin typeface="Lucida Grande" charset="0"/>
                <a:cs typeface="Lucida Grande" charset="0"/>
                <a:sym typeface="Lucida Grande" charset="0"/>
              </a:rPr>
              <a:t>g</a:t>
            </a:r>
            <a:r>
              <a:rPr lang="en-US" sz="1800"/>
              <a:t> is non-linear due to rotations, perspective division</a:t>
            </a:r>
          </a:p>
          <a:p>
            <a:pPr marL="782638" lvl="1">
              <a:lnSpc>
                <a:spcPct val="80000"/>
              </a:lnSpc>
              <a:buClr>
                <a:srgbClr val="000000"/>
              </a:buClr>
              <a:buFont typeface="Arial" charset="0"/>
              <a:buChar char="–"/>
            </a:pPr>
            <a:r>
              <a:rPr lang="en-US" sz="1800"/>
              <a:t>lots of parameters: 3 for each 3D point, 6 for each camera</a:t>
            </a:r>
          </a:p>
          <a:p>
            <a:pPr marL="782638" lvl="1">
              <a:lnSpc>
                <a:spcPct val="80000"/>
              </a:lnSpc>
              <a:buClr>
                <a:srgbClr val="000000"/>
              </a:buClr>
              <a:buFont typeface="Arial" charset="0"/>
              <a:buChar char="–"/>
            </a:pPr>
            <a:r>
              <a:rPr lang="en-US" sz="1800"/>
              <a:t>difficult to initialize</a:t>
            </a:r>
          </a:p>
          <a:p>
            <a:pPr marL="782638" lvl="1">
              <a:lnSpc>
                <a:spcPct val="80000"/>
              </a:lnSpc>
              <a:buClr>
                <a:srgbClr val="000000"/>
              </a:buClr>
              <a:buFont typeface="Arial" charset="0"/>
              <a:buChar char="–"/>
            </a:pPr>
            <a:r>
              <a:rPr lang="en-US" sz="1800"/>
              <a:t>gauge ambiguity: error is invariant to a similarity transform (translation, rotation, uniform scale) </a:t>
            </a:r>
          </a:p>
          <a:p>
            <a:pPr marL="382588" indent="-342900">
              <a:lnSpc>
                <a:spcPct val="80000"/>
              </a:lnSpc>
              <a:buClr>
                <a:srgbClr val="000000"/>
              </a:buClr>
              <a:buFontTx/>
              <a:buChar char="•"/>
            </a:pPr>
            <a:endParaRPr lang="en-US"/>
          </a:p>
          <a:p>
            <a:pPr marL="382588" indent="-342900">
              <a:lnSpc>
                <a:spcPct val="80000"/>
              </a:lnSpc>
            </a:pPr>
            <a:r>
              <a:rPr lang="en-US"/>
              <a:t>Many techniques use non-linear least-squares optimization (</a:t>
            </a:r>
            <a:r>
              <a:rPr lang="en-US">
                <a:latin typeface="Arial Italic" charset="0"/>
                <a:cs typeface="Arial Italic" charset="0"/>
                <a:sym typeface="Arial Italic" charset="0"/>
              </a:rPr>
              <a:t>bundle adjustment</a:t>
            </a:r>
            <a:r>
              <a:rPr lang="en-US"/>
              <a:t>)</a:t>
            </a:r>
          </a:p>
          <a:p>
            <a:pPr marL="782638" lvl="1">
              <a:lnSpc>
                <a:spcPct val="80000"/>
              </a:lnSpc>
              <a:buClr>
                <a:srgbClr val="000000"/>
              </a:buClr>
              <a:buFont typeface="Arial" charset="0"/>
              <a:buChar char="–"/>
            </a:pPr>
            <a:r>
              <a:rPr lang="en-US" sz="1800"/>
              <a:t>Levenberg-Marquardt is a popular algorithm</a:t>
            </a:r>
          </a:p>
          <a:p>
            <a:pPr marL="782638" lvl="1">
              <a:lnSpc>
                <a:spcPct val="80000"/>
              </a:lnSpc>
              <a:buClr>
                <a:srgbClr val="000000"/>
              </a:buClr>
              <a:buFont typeface="Arial" charset="0"/>
              <a:buChar char="–"/>
            </a:pPr>
            <a:r>
              <a:rPr lang="en-US" sz="1800" u="sng">
                <a:solidFill>
                  <a:srgbClr val="0000FF"/>
                </a:solidFill>
                <a:hlinkClick r:id="rId2"/>
              </a:rPr>
              <a:t>http://en.wikipedia.org/wiki/Levenberg-Marquardt_algorithm</a:t>
            </a:r>
            <a:endParaRPr lang="en-US" sz="1800"/>
          </a:p>
          <a:p>
            <a:pPr marL="782638" lvl="1">
              <a:lnSpc>
                <a:spcPct val="80000"/>
              </a:lnSpc>
              <a:buClr>
                <a:srgbClr val="000000"/>
              </a:buClr>
              <a:buFont typeface="Arial" charset="0"/>
              <a:buChar char="–"/>
            </a:pPr>
            <a:endParaRPr lang="en-US" sz="1800"/>
          </a:p>
          <a:p>
            <a:pPr marL="382588" indent="-342900">
              <a:lnSpc>
                <a:spcPct val="80000"/>
              </a:lnSpc>
            </a:pPr>
            <a:r>
              <a:rPr lang="en-US"/>
              <a:t>Good code online</a:t>
            </a:r>
          </a:p>
          <a:p>
            <a:pPr marL="782638" lvl="1">
              <a:lnSpc>
                <a:spcPct val="80000"/>
              </a:lnSpc>
              <a:buClr>
                <a:srgbClr val="000000"/>
              </a:buClr>
              <a:buFont typeface="Arial" charset="0"/>
              <a:buChar char="–"/>
            </a:pPr>
            <a:r>
              <a:rPr lang="en-US" sz="1800"/>
              <a:t>Bundler:  </a:t>
            </a:r>
            <a:r>
              <a:rPr lang="en-US" sz="1800" u="sng">
                <a:solidFill>
                  <a:srgbClr val="0000FF"/>
                </a:solidFill>
                <a:hlinkClick r:id="rId3"/>
              </a:rPr>
              <a:t>http://phototour.cs.washington.edu/bundler/</a:t>
            </a:r>
            <a:endParaRPr lang="en-US" sz="1800"/>
          </a:p>
          <a:p>
            <a:pPr marL="782638" lvl="1">
              <a:lnSpc>
                <a:spcPct val="80000"/>
              </a:lnSpc>
              <a:buClr>
                <a:srgbClr val="000000"/>
              </a:buClr>
              <a:buFont typeface="Arial" charset="0"/>
              <a:buChar char="–"/>
            </a:pPr>
            <a:r>
              <a:rPr lang="en-US" sz="1800"/>
              <a:t>Multicore:  </a:t>
            </a:r>
            <a:r>
              <a:rPr lang="en-US" sz="1800" u="sng">
                <a:solidFill>
                  <a:srgbClr val="0000FF"/>
                </a:solidFill>
                <a:hlinkClick r:id="rId4"/>
              </a:rPr>
              <a:t>http://grail.cs.washington.edu/projects/mcba/</a:t>
            </a:r>
            <a:endParaRPr lang="en-US" sz="1800" u="sng">
              <a:solidFill>
                <a:srgbClr val="0000FF"/>
              </a:solidFill>
            </a:endParaRPr>
          </a:p>
        </p:txBody>
      </p:sp>
    </p:spTree>
    <p:extLst>
      <p:ext uri="{BB962C8B-B14F-4D97-AF65-F5344CB8AC3E}">
        <p14:creationId xmlns:p14="http://schemas.microsoft.com/office/powerpoint/2010/main" val="2005457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Suppose we know 3D points and affine camera parameters …</a:t>
            </a:r>
            <a:endParaRPr lang="en-US" dirty="0"/>
          </a:p>
        </p:txBody>
      </p:sp>
      <p:sp>
        <p:nvSpPr>
          <p:cNvPr id="3076" name="Content Placeholder 2"/>
          <p:cNvSpPr>
            <a:spLocks noGrp="1"/>
          </p:cNvSpPr>
          <p:nvPr>
            <p:ph idx="1"/>
          </p:nvPr>
        </p:nvSpPr>
        <p:spPr/>
        <p:txBody>
          <a:bodyPr/>
          <a:lstStyle/>
          <a:p>
            <a:pPr>
              <a:buFont typeface="Arial" charset="0"/>
              <a:buNone/>
            </a:pPr>
            <a:r>
              <a:rPr lang="en-US" sz="3600" smtClean="0"/>
              <a:t>	then, we can compute the observed 2d positions of each point</a:t>
            </a:r>
          </a:p>
        </p:txBody>
      </p:sp>
      <p:graphicFrame>
        <p:nvGraphicFramePr>
          <p:cNvPr id="3074" name="Object 4"/>
          <p:cNvGraphicFramePr>
            <a:graphicFrameLocks noChangeAspect="1"/>
          </p:cNvGraphicFramePr>
          <p:nvPr/>
        </p:nvGraphicFramePr>
        <p:xfrm>
          <a:off x="579438" y="2590800"/>
          <a:ext cx="7980362" cy="2490788"/>
        </p:xfrm>
        <a:graphic>
          <a:graphicData uri="http://schemas.openxmlformats.org/presentationml/2006/ole">
            <mc:AlternateContent xmlns:mc="http://schemas.openxmlformats.org/markup-compatibility/2006">
              <mc:Choice xmlns:v="urn:schemas-microsoft-com:vml" Requires="v">
                <p:oleObj spid="_x0000_s30756" name="Equation" r:id="rId3" imgW="3009600" imgH="939600" progId="Equation.3">
                  <p:embed/>
                </p:oleObj>
              </mc:Choice>
              <mc:Fallback>
                <p:oleObj name="Equation" r:id="rId3" imgW="3009600" imgH="939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8" y="2590800"/>
                        <a:ext cx="7980362" cy="2490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Box 4"/>
          <p:cNvSpPr txBox="1">
            <a:spLocks noChangeArrowheads="1"/>
          </p:cNvSpPr>
          <p:nvPr/>
        </p:nvSpPr>
        <p:spPr bwMode="auto">
          <a:xfrm>
            <a:off x="76200" y="5562600"/>
            <a:ext cx="4038600" cy="461963"/>
          </a:xfrm>
          <a:prstGeom prst="rect">
            <a:avLst/>
          </a:prstGeom>
          <a:noFill/>
          <a:ln w="9525">
            <a:noFill/>
            <a:miter lim="800000"/>
            <a:headEnd/>
            <a:tailEnd/>
          </a:ln>
        </p:spPr>
        <p:txBody>
          <a:bodyPr>
            <a:spAutoFit/>
          </a:bodyPr>
          <a:lstStyle/>
          <a:p>
            <a:r>
              <a:rPr lang="en-US" sz="2400"/>
              <a:t>Camera Parameters (2mx3)</a:t>
            </a:r>
          </a:p>
        </p:txBody>
      </p:sp>
      <p:cxnSp>
        <p:nvCxnSpPr>
          <p:cNvPr id="7" name="Straight Arrow Connector 6"/>
          <p:cNvCxnSpPr/>
          <p:nvPr/>
        </p:nvCxnSpPr>
        <p:spPr>
          <a:xfrm rot="5400000" flipH="1" flipV="1">
            <a:off x="839788" y="5334000"/>
            <a:ext cx="455612"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3124201" y="4419600"/>
            <a:ext cx="457200"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080" name="TextBox 8"/>
          <p:cNvSpPr txBox="1">
            <a:spLocks noChangeArrowheads="1"/>
          </p:cNvSpPr>
          <p:nvPr/>
        </p:nvSpPr>
        <p:spPr bwMode="auto">
          <a:xfrm>
            <a:off x="2189163" y="4648200"/>
            <a:ext cx="2306637" cy="461963"/>
          </a:xfrm>
          <a:prstGeom prst="rect">
            <a:avLst/>
          </a:prstGeom>
          <a:solidFill>
            <a:schemeClr val="bg1"/>
          </a:solidFill>
          <a:ln w="9525">
            <a:noFill/>
            <a:miter lim="800000"/>
            <a:headEnd/>
            <a:tailEnd/>
          </a:ln>
        </p:spPr>
        <p:txBody>
          <a:bodyPr wrap="none">
            <a:spAutoFit/>
          </a:bodyPr>
          <a:lstStyle/>
          <a:p>
            <a:r>
              <a:rPr lang="en-US" sz="2400"/>
              <a:t>3D Points (3xn)</a:t>
            </a:r>
          </a:p>
        </p:txBody>
      </p:sp>
      <p:sp>
        <p:nvSpPr>
          <p:cNvPr id="3081" name="TextBox 9"/>
          <p:cNvSpPr txBox="1">
            <a:spLocks noChangeArrowheads="1"/>
          </p:cNvSpPr>
          <p:nvPr/>
        </p:nvSpPr>
        <p:spPr bwMode="auto">
          <a:xfrm>
            <a:off x="5105400" y="5562600"/>
            <a:ext cx="3581400" cy="461963"/>
          </a:xfrm>
          <a:prstGeom prst="rect">
            <a:avLst/>
          </a:prstGeom>
          <a:noFill/>
          <a:ln w="9525">
            <a:noFill/>
            <a:miter lim="800000"/>
            <a:headEnd/>
            <a:tailEnd/>
          </a:ln>
        </p:spPr>
        <p:txBody>
          <a:bodyPr>
            <a:spAutoFit/>
          </a:bodyPr>
          <a:lstStyle/>
          <a:p>
            <a:r>
              <a:rPr lang="en-US" sz="2400"/>
              <a:t>2D Image Points (2mxn)</a:t>
            </a:r>
          </a:p>
        </p:txBody>
      </p:sp>
      <p:cxnSp>
        <p:nvCxnSpPr>
          <p:cNvPr id="11" name="Straight Arrow Connector 10"/>
          <p:cNvCxnSpPr/>
          <p:nvPr/>
        </p:nvCxnSpPr>
        <p:spPr>
          <a:xfrm rot="5400000" flipH="1" flipV="1">
            <a:off x="6743701" y="5219700"/>
            <a:ext cx="533400"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648200" y="2438400"/>
            <a:ext cx="4191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37294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rmAutofit fontScale="90000"/>
          </a:bodyPr>
          <a:lstStyle/>
          <a:p>
            <a:pPr>
              <a:defRPr/>
            </a:pPr>
            <a:r>
              <a:rPr lang="en-US" dirty="0" smtClean="0"/>
              <a:t>What if we instead observe corresponding 2d image points?</a:t>
            </a:r>
          </a:p>
        </p:txBody>
      </p:sp>
      <p:sp>
        <p:nvSpPr>
          <p:cNvPr id="11268" name="Rectangle 3"/>
          <p:cNvSpPr>
            <a:spLocks noGrp="1" noChangeArrowheads="1"/>
          </p:cNvSpPr>
          <p:nvPr>
            <p:ph type="body" idx="1"/>
          </p:nvPr>
        </p:nvSpPr>
        <p:spPr/>
        <p:txBody>
          <a:bodyPr/>
          <a:lstStyle/>
          <a:p>
            <a:pPr>
              <a:buFont typeface="Arial" charset="0"/>
              <a:buNone/>
              <a:defRPr/>
            </a:pPr>
            <a:endParaRPr lang="en-US" sz="1600" dirty="0" smtClean="0"/>
          </a:p>
          <a:p>
            <a:pPr marL="0">
              <a:buFont typeface="Arial" charset="0"/>
              <a:buNone/>
              <a:defRPr/>
            </a:pPr>
            <a:r>
              <a:rPr lang="en-US" dirty="0" smtClean="0"/>
              <a:t>Can we recover the camera parameters and 3d points?</a:t>
            </a:r>
          </a:p>
        </p:txBody>
      </p:sp>
      <p:sp>
        <p:nvSpPr>
          <p:cNvPr id="6149" name="Line 6"/>
          <p:cNvSpPr>
            <a:spLocks noChangeShapeType="1"/>
          </p:cNvSpPr>
          <p:nvPr/>
        </p:nvSpPr>
        <p:spPr bwMode="auto">
          <a:xfrm>
            <a:off x="4405313" y="2743200"/>
            <a:ext cx="0" cy="2743200"/>
          </a:xfrm>
          <a:prstGeom prst="line">
            <a:avLst/>
          </a:prstGeom>
          <a:noFill/>
          <a:ln w="9525">
            <a:solidFill>
              <a:srgbClr val="FF0000"/>
            </a:solidFill>
            <a:round/>
            <a:headEnd/>
            <a:tailEnd type="triangle" w="med" len="med"/>
          </a:ln>
        </p:spPr>
        <p:txBody>
          <a:bodyPr/>
          <a:lstStyle/>
          <a:p>
            <a:endParaRPr lang="en-US"/>
          </a:p>
        </p:txBody>
      </p:sp>
      <p:sp>
        <p:nvSpPr>
          <p:cNvPr id="6150" name="Text Box 7"/>
          <p:cNvSpPr txBox="1">
            <a:spLocks noChangeArrowheads="1"/>
          </p:cNvSpPr>
          <p:nvPr/>
        </p:nvSpPr>
        <p:spPr bwMode="auto">
          <a:xfrm>
            <a:off x="2466975" y="2514600"/>
            <a:ext cx="2405063" cy="369888"/>
          </a:xfrm>
          <a:prstGeom prst="rect">
            <a:avLst/>
          </a:prstGeom>
          <a:noFill/>
          <a:ln w="9525">
            <a:noFill/>
            <a:miter lim="800000"/>
            <a:headEnd/>
            <a:tailEnd/>
          </a:ln>
        </p:spPr>
        <p:txBody>
          <a:bodyPr>
            <a:spAutoFit/>
          </a:bodyPr>
          <a:lstStyle/>
          <a:p>
            <a:pPr algn="ctr"/>
            <a:r>
              <a:rPr lang="en-US">
                <a:solidFill>
                  <a:srgbClr val="FF0000"/>
                </a:solidFill>
              </a:rPr>
              <a:t>cameras (2</a:t>
            </a:r>
            <a:r>
              <a:rPr lang="en-US" sz="800">
                <a:solidFill>
                  <a:srgbClr val="FF0000"/>
                </a:solidFill>
              </a:rPr>
              <a:t> </a:t>
            </a:r>
            <a:r>
              <a:rPr lang="en-US" i="1">
                <a:solidFill>
                  <a:srgbClr val="FF0000"/>
                </a:solidFill>
              </a:rPr>
              <a:t>m</a:t>
            </a:r>
            <a:r>
              <a:rPr lang="en-US">
                <a:solidFill>
                  <a:srgbClr val="FF0000"/>
                </a:solidFill>
              </a:rPr>
              <a:t>)</a:t>
            </a:r>
          </a:p>
        </p:txBody>
      </p:sp>
      <p:sp>
        <p:nvSpPr>
          <p:cNvPr id="6151" name="Line 8"/>
          <p:cNvSpPr>
            <a:spLocks noChangeShapeType="1"/>
          </p:cNvSpPr>
          <p:nvPr/>
        </p:nvSpPr>
        <p:spPr bwMode="auto">
          <a:xfrm>
            <a:off x="1100138" y="5486400"/>
            <a:ext cx="3124200" cy="0"/>
          </a:xfrm>
          <a:prstGeom prst="line">
            <a:avLst/>
          </a:prstGeom>
          <a:noFill/>
          <a:ln w="9525">
            <a:solidFill>
              <a:srgbClr val="FF0000"/>
            </a:solidFill>
            <a:round/>
            <a:headEnd/>
            <a:tailEnd type="triangle" w="med" len="med"/>
          </a:ln>
        </p:spPr>
        <p:txBody>
          <a:bodyPr/>
          <a:lstStyle/>
          <a:p>
            <a:endParaRPr lang="en-US"/>
          </a:p>
        </p:txBody>
      </p:sp>
      <p:sp>
        <p:nvSpPr>
          <p:cNvPr id="6152" name="Text Box 9"/>
          <p:cNvSpPr txBox="1">
            <a:spLocks noChangeArrowheads="1"/>
          </p:cNvSpPr>
          <p:nvPr/>
        </p:nvSpPr>
        <p:spPr bwMode="auto">
          <a:xfrm>
            <a:off x="1897063" y="5486400"/>
            <a:ext cx="1455737" cy="457200"/>
          </a:xfrm>
          <a:prstGeom prst="rect">
            <a:avLst/>
          </a:prstGeom>
          <a:noFill/>
          <a:ln w="9525">
            <a:noFill/>
            <a:miter lim="800000"/>
            <a:headEnd/>
            <a:tailEnd/>
          </a:ln>
        </p:spPr>
        <p:txBody>
          <a:bodyPr wrap="none">
            <a:spAutoFit/>
          </a:bodyPr>
          <a:lstStyle/>
          <a:p>
            <a:r>
              <a:rPr lang="en-US">
                <a:solidFill>
                  <a:srgbClr val="FF0000"/>
                </a:solidFill>
              </a:rPr>
              <a:t>points (</a:t>
            </a:r>
            <a:r>
              <a:rPr lang="en-US" i="1">
                <a:solidFill>
                  <a:srgbClr val="FF0000"/>
                </a:solidFill>
              </a:rPr>
              <a:t>n</a:t>
            </a:r>
            <a:r>
              <a:rPr lang="en-US">
                <a:solidFill>
                  <a:srgbClr val="FF0000"/>
                </a:solidFill>
              </a:rPr>
              <a:t>)</a:t>
            </a:r>
          </a:p>
        </p:txBody>
      </p:sp>
      <p:graphicFrame>
        <p:nvGraphicFramePr>
          <p:cNvPr id="6146" name="Object 4"/>
          <p:cNvGraphicFramePr>
            <a:graphicFrameLocks noChangeAspect="1"/>
          </p:cNvGraphicFramePr>
          <p:nvPr/>
        </p:nvGraphicFramePr>
        <p:xfrm>
          <a:off x="625475" y="2924175"/>
          <a:ext cx="8137525" cy="2325688"/>
        </p:xfrm>
        <a:graphic>
          <a:graphicData uri="http://schemas.openxmlformats.org/presentationml/2006/ole">
            <mc:AlternateContent xmlns:mc="http://schemas.openxmlformats.org/markup-compatibility/2006">
              <mc:Choice xmlns:v="urn:schemas-microsoft-com:vml" Requires="v">
                <p:oleObj spid="_x0000_s31780" name="Equation" r:id="rId4" imgW="3288960" imgH="939600" progId="Equation.3">
                  <p:embed/>
                </p:oleObj>
              </mc:Choice>
              <mc:Fallback>
                <p:oleObj name="Equation" r:id="rId4" imgW="3288960" imgH="939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2924175"/>
                        <a:ext cx="8137525" cy="2325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828800" y="6172200"/>
            <a:ext cx="6402388" cy="584200"/>
          </a:xfrm>
          <a:prstGeom prst="rect">
            <a:avLst/>
          </a:prstGeom>
          <a:noFill/>
        </p:spPr>
        <p:txBody>
          <a:bodyPr wrap="none">
            <a:spAutoFit/>
          </a:bodyPr>
          <a:lstStyle/>
          <a:p>
            <a:pPr>
              <a:defRPr/>
            </a:pPr>
            <a:r>
              <a:rPr lang="en-US" sz="3200" dirty="0">
                <a:latin typeface="+mn-lt"/>
              </a:rPr>
              <a:t>What rank is the matrix of 2D points?</a:t>
            </a:r>
          </a:p>
        </p:txBody>
      </p:sp>
    </p:spTree>
    <p:extLst>
      <p:ext uri="{BB962C8B-B14F-4D97-AF65-F5344CB8AC3E}">
        <p14:creationId xmlns:p14="http://schemas.microsoft.com/office/powerpoint/2010/main" val="2701051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5"/>
          <p:cNvSpPr>
            <a:spLocks noGrp="1" noChangeArrowheads="1"/>
          </p:cNvSpPr>
          <p:nvPr>
            <p:ph type="title"/>
          </p:nvPr>
        </p:nvSpPr>
        <p:spPr/>
        <p:txBody>
          <a:bodyPr>
            <a:normAutofit fontScale="90000"/>
          </a:bodyPr>
          <a:lstStyle/>
          <a:p>
            <a:r>
              <a:rPr lang="en-US" smtClean="0"/>
              <a:t>Factorizing the measurement matrix</a:t>
            </a:r>
          </a:p>
        </p:txBody>
      </p:sp>
      <p:graphicFrame>
        <p:nvGraphicFramePr>
          <p:cNvPr id="13314" name="Object 4"/>
          <p:cNvGraphicFramePr>
            <a:graphicFrameLocks noGrp="1" noChangeAspect="1"/>
          </p:cNvGraphicFramePr>
          <p:nvPr>
            <p:ph idx="1"/>
          </p:nvPr>
        </p:nvGraphicFramePr>
        <p:xfrm>
          <a:off x="685800" y="1484313"/>
          <a:ext cx="7772400" cy="5086350"/>
        </p:xfrm>
        <a:graphic>
          <a:graphicData uri="http://schemas.openxmlformats.org/presentationml/2006/ole">
            <mc:AlternateContent xmlns:mc="http://schemas.openxmlformats.org/markup-compatibility/2006">
              <mc:Choice xmlns:v="urn:schemas-microsoft-com:vml" Requires="v">
                <p:oleObj spid="_x0000_s32804" name="Image" r:id="rId4" imgW="11949206" imgH="7911111" progId="Photoshop.Image.10">
                  <p:embed/>
                </p:oleObj>
              </mc:Choice>
              <mc:Fallback>
                <p:oleObj name="Image" r:id="rId4" imgW="11949206" imgH="7911111"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1155"/>
                      <a:stretch>
                        <a:fillRect/>
                      </a:stretch>
                    </p:blipFill>
                    <p:spPr bwMode="auto">
                      <a:xfrm>
                        <a:off x="685800" y="1484313"/>
                        <a:ext cx="77724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6" name="Text Box 7"/>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extLst>
      <p:ext uri="{BB962C8B-B14F-4D97-AF65-F5344CB8AC3E}">
        <p14:creationId xmlns:p14="http://schemas.microsoft.com/office/powerpoint/2010/main" val="25977208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title"/>
          </p:nvPr>
        </p:nvSpPr>
        <p:spPr>
          <a:xfrm>
            <a:off x="457200" y="23859"/>
            <a:ext cx="8229600" cy="1143000"/>
          </a:xfrm>
        </p:spPr>
        <p:txBody>
          <a:bodyPr>
            <a:normAutofit fontScale="90000"/>
          </a:bodyPr>
          <a:lstStyle/>
          <a:p>
            <a:r>
              <a:rPr lang="en-US" dirty="0" smtClean="0"/>
              <a:t>Factorizing the measurement matrix</a:t>
            </a:r>
          </a:p>
        </p:txBody>
      </p:sp>
      <p:sp>
        <p:nvSpPr>
          <p:cNvPr id="14340" name="Rectangle 7"/>
          <p:cNvSpPr>
            <a:spLocks noGrp="1" noChangeArrowheads="1"/>
          </p:cNvSpPr>
          <p:nvPr>
            <p:ph type="body" idx="1"/>
          </p:nvPr>
        </p:nvSpPr>
        <p:spPr>
          <a:xfrm>
            <a:off x="457200" y="872100"/>
            <a:ext cx="8229600" cy="4525963"/>
          </a:xfrm>
        </p:spPr>
        <p:txBody>
          <a:bodyPr/>
          <a:lstStyle/>
          <a:p>
            <a:pPr>
              <a:buFontTx/>
              <a:buChar char="•"/>
            </a:pPr>
            <a:r>
              <a:rPr lang="en-US" dirty="0" smtClean="0"/>
              <a:t>Singular value decomposition of D:</a:t>
            </a:r>
          </a:p>
        </p:txBody>
      </p:sp>
      <p:graphicFrame>
        <p:nvGraphicFramePr>
          <p:cNvPr id="14338" name="Object 4"/>
          <p:cNvGraphicFramePr>
            <a:graphicFrameLocks noGrp="1" noChangeAspect="1"/>
          </p:cNvGraphicFramePr>
          <p:nvPr>
            <p:ph idx="4294967295"/>
            <p:extLst>
              <p:ext uri="{D42A27DB-BD31-4B8C-83A1-F6EECF244321}">
                <p14:modId xmlns:p14="http://schemas.microsoft.com/office/powerpoint/2010/main" val="2438007965"/>
              </p:ext>
            </p:extLst>
          </p:nvPr>
        </p:nvGraphicFramePr>
        <p:xfrm>
          <a:off x="1054100" y="1476770"/>
          <a:ext cx="7175500" cy="5257800"/>
        </p:xfrm>
        <a:graphic>
          <a:graphicData uri="http://schemas.openxmlformats.org/presentationml/2006/ole">
            <mc:AlternateContent xmlns:mc="http://schemas.openxmlformats.org/markup-compatibility/2006">
              <mc:Choice xmlns:v="urn:schemas-microsoft-com:vml" Requires="v">
                <p:oleObj spid="_x0000_s33828" name="Image" r:id="rId4" imgW="10311111" imgH="7555556" progId="Photoshop.Image.10">
                  <p:embed/>
                </p:oleObj>
              </mc:Choice>
              <mc:Fallback>
                <p:oleObj name="Image" r:id="rId4" imgW="10311111" imgH="7555556"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00" y="1476770"/>
                        <a:ext cx="71755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1" name="Text Box 8"/>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
        <p:nvSpPr>
          <p:cNvPr id="14342" name="Rectangle 9"/>
          <p:cNvSpPr>
            <a:spLocks noChangeArrowheads="1"/>
          </p:cNvSpPr>
          <p:nvPr/>
        </p:nvSpPr>
        <p:spPr bwMode="auto">
          <a:xfrm>
            <a:off x="5348598" y="3621992"/>
            <a:ext cx="3200400" cy="1316038"/>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35663459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normAutofit fontScale="90000"/>
          </a:bodyPr>
          <a:lstStyle/>
          <a:p>
            <a:r>
              <a:rPr lang="en-US" smtClean="0"/>
              <a:t>Factorizing the measurement matrix</a:t>
            </a:r>
          </a:p>
        </p:txBody>
      </p:sp>
      <p:sp>
        <p:nvSpPr>
          <p:cNvPr id="15364" name="Rectangle 3"/>
          <p:cNvSpPr>
            <a:spLocks noGrp="1" noChangeArrowheads="1"/>
          </p:cNvSpPr>
          <p:nvPr>
            <p:ph type="body" idx="1"/>
          </p:nvPr>
        </p:nvSpPr>
        <p:spPr/>
        <p:txBody>
          <a:bodyPr/>
          <a:lstStyle/>
          <a:p>
            <a:pPr>
              <a:buFontTx/>
              <a:buChar char="•"/>
            </a:pPr>
            <a:r>
              <a:rPr lang="en-US" smtClean="0"/>
              <a:t>Singular value decomposition of D:</a:t>
            </a:r>
          </a:p>
        </p:txBody>
      </p:sp>
      <p:graphicFrame>
        <p:nvGraphicFramePr>
          <p:cNvPr id="15362" name="Object 4"/>
          <p:cNvGraphicFramePr>
            <a:graphicFrameLocks noGrp="1" noChangeAspect="1"/>
          </p:cNvGraphicFramePr>
          <p:nvPr>
            <p:ph idx="4294967295"/>
          </p:nvPr>
        </p:nvGraphicFramePr>
        <p:xfrm>
          <a:off x="1054100" y="1371600"/>
          <a:ext cx="7175500" cy="5257800"/>
        </p:xfrm>
        <a:graphic>
          <a:graphicData uri="http://schemas.openxmlformats.org/presentationml/2006/ole">
            <mc:AlternateContent xmlns:mc="http://schemas.openxmlformats.org/markup-compatibility/2006">
              <mc:Choice xmlns:v="urn:schemas-microsoft-com:vml" Requires="v">
                <p:oleObj spid="_x0000_s34852" name="Image" r:id="rId4" imgW="10311111" imgH="7555556" progId="Photoshop.Image.10">
                  <p:embed/>
                </p:oleObj>
              </mc:Choice>
              <mc:Fallback>
                <p:oleObj name="Image" r:id="rId4" imgW="10311111" imgH="7555556"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00" y="1371600"/>
                        <a:ext cx="71755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Text Box 5"/>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extLst>
      <p:ext uri="{BB962C8B-B14F-4D97-AF65-F5344CB8AC3E}">
        <p14:creationId xmlns:p14="http://schemas.microsoft.com/office/powerpoint/2010/main" val="39928804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normAutofit fontScale="90000"/>
          </a:bodyPr>
          <a:lstStyle/>
          <a:p>
            <a:r>
              <a:rPr lang="en-US" smtClean="0"/>
              <a:t>Factorizing the measurement matrix</a:t>
            </a:r>
          </a:p>
        </p:txBody>
      </p:sp>
      <p:sp>
        <p:nvSpPr>
          <p:cNvPr id="16388" name="Rectangle 3"/>
          <p:cNvSpPr>
            <a:spLocks noGrp="1" noChangeArrowheads="1"/>
          </p:cNvSpPr>
          <p:nvPr>
            <p:ph type="body" idx="1"/>
          </p:nvPr>
        </p:nvSpPr>
        <p:spPr/>
        <p:txBody>
          <a:bodyPr/>
          <a:lstStyle/>
          <a:p>
            <a:pPr marL="457200" indent="-457200">
              <a:buFontTx/>
              <a:buChar char="•"/>
            </a:pPr>
            <a:r>
              <a:rPr lang="en-US" smtClean="0"/>
              <a:t>Obtaining a factorization from SVD:</a:t>
            </a:r>
          </a:p>
        </p:txBody>
      </p:sp>
      <p:graphicFrame>
        <p:nvGraphicFramePr>
          <p:cNvPr id="16386" name="Object 4"/>
          <p:cNvGraphicFramePr>
            <a:graphicFrameLocks noGrp="1" noChangeAspect="1"/>
          </p:cNvGraphicFramePr>
          <p:nvPr>
            <p:ph idx="4294967295"/>
          </p:nvPr>
        </p:nvGraphicFramePr>
        <p:xfrm>
          <a:off x="685800" y="1371600"/>
          <a:ext cx="7086600" cy="5014913"/>
        </p:xfrm>
        <a:graphic>
          <a:graphicData uri="http://schemas.openxmlformats.org/presentationml/2006/ole">
            <mc:AlternateContent xmlns:mc="http://schemas.openxmlformats.org/markup-compatibility/2006">
              <mc:Choice xmlns:v="urn:schemas-microsoft-com:vml" Requires="v">
                <p:oleObj spid="_x0000_s35876" name="Image" r:id="rId4" imgW="11250794" imgH="7961905" progId="Photoshop.Image.10">
                  <p:embed/>
                </p:oleObj>
              </mc:Choice>
              <mc:Fallback>
                <p:oleObj name="Image" r:id="rId4" imgW="11250794" imgH="7961905"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71600"/>
                        <a:ext cx="7086600"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Text Box 5"/>
          <p:cNvSpPr txBox="1">
            <a:spLocks noChangeArrowheads="1"/>
          </p:cNvSpPr>
          <p:nvPr/>
        </p:nvSpPr>
        <p:spPr bwMode="auto">
          <a:xfrm>
            <a:off x="7648575" y="6583363"/>
            <a:ext cx="1419225" cy="274637"/>
          </a:xfrm>
          <a:prstGeom prst="rect">
            <a:avLst/>
          </a:prstGeom>
          <a:noFill/>
          <a:ln w="9525">
            <a:noFill/>
            <a:miter lim="800000"/>
            <a:headEnd/>
            <a:tailEnd/>
          </a:ln>
        </p:spPr>
        <p:txBody>
          <a:bodyPr wrap="none">
            <a:spAutoFit/>
          </a:bodyPr>
          <a:lstStyle/>
          <a:p>
            <a:r>
              <a:rPr lang="en-US" sz="1200"/>
              <a:t>Source: M. Hebert</a:t>
            </a:r>
          </a:p>
        </p:txBody>
      </p:sp>
      <p:sp>
        <p:nvSpPr>
          <p:cNvPr id="16390" name="Rectangle 9"/>
          <p:cNvSpPr>
            <a:spLocks noChangeArrowheads="1"/>
          </p:cNvSpPr>
          <p:nvPr/>
        </p:nvSpPr>
        <p:spPr bwMode="auto">
          <a:xfrm>
            <a:off x="4114800" y="3124200"/>
            <a:ext cx="4038600" cy="1189038"/>
          </a:xfrm>
          <a:prstGeom prst="rect">
            <a:avLst/>
          </a:prstGeom>
          <a:solidFill>
            <a:schemeClr val="bg1"/>
          </a:solidFill>
          <a:ln w="9525">
            <a:noFill/>
            <a:miter lim="800000"/>
            <a:headEnd/>
            <a:tailEnd/>
          </a:ln>
        </p:spPr>
        <p:txBody>
          <a:bodyPr wrap="none" anchor="ctr"/>
          <a:lstStyle/>
          <a:p>
            <a:endParaRPr lang="en-US"/>
          </a:p>
        </p:txBody>
      </p:sp>
      <p:sp>
        <p:nvSpPr>
          <p:cNvPr id="16391" name="Rectangle 10"/>
          <p:cNvSpPr>
            <a:spLocks noChangeArrowheads="1"/>
          </p:cNvSpPr>
          <p:nvPr/>
        </p:nvSpPr>
        <p:spPr bwMode="auto">
          <a:xfrm>
            <a:off x="762000" y="4191000"/>
            <a:ext cx="6858000" cy="24384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33728870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fontScale="90000"/>
          </a:bodyPr>
          <a:lstStyle/>
          <a:p>
            <a:r>
              <a:rPr lang="en-US" smtClean="0"/>
              <a:t>Factorizing the measurement matrix</a:t>
            </a:r>
          </a:p>
        </p:txBody>
      </p:sp>
      <p:sp>
        <p:nvSpPr>
          <p:cNvPr id="17412" name="Rectangle 3"/>
          <p:cNvSpPr>
            <a:spLocks noGrp="1" noChangeArrowheads="1"/>
          </p:cNvSpPr>
          <p:nvPr>
            <p:ph type="body" idx="1"/>
          </p:nvPr>
        </p:nvSpPr>
        <p:spPr/>
        <p:txBody>
          <a:bodyPr/>
          <a:lstStyle/>
          <a:p>
            <a:pPr marL="457200" indent="-457200">
              <a:buFontTx/>
              <a:buChar char="•"/>
            </a:pPr>
            <a:r>
              <a:rPr lang="en-US" smtClean="0"/>
              <a:t>Obtaining a factorization from SVD:</a:t>
            </a:r>
          </a:p>
        </p:txBody>
      </p:sp>
      <p:graphicFrame>
        <p:nvGraphicFramePr>
          <p:cNvPr id="17410" name="Object 4"/>
          <p:cNvGraphicFramePr>
            <a:graphicFrameLocks noGrp="1" noChangeAspect="1"/>
          </p:cNvGraphicFramePr>
          <p:nvPr>
            <p:ph idx="4294967295"/>
          </p:nvPr>
        </p:nvGraphicFramePr>
        <p:xfrm>
          <a:off x="685800" y="1371600"/>
          <a:ext cx="7086600" cy="5014913"/>
        </p:xfrm>
        <a:graphic>
          <a:graphicData uri="http://schemas.openxmlformats.org/presentationml/2006/ole">
            <mc:AlternateContent xmlns:mc="http://schemas.openxmlformats.org/markup-compatibility/2006">
              <mc:Choice xmlns:v="urn:schemas-microsoft-com:vml" Requires="v">
                <p:oleObj spid="_x0000_s36900" name="Image" r:id="rId4" imgW="11250794" imgH="7961905" progId="Photoshop.Image.10">
                  <p:embed/>
                </p:oleObj>
              </mc:Choice>
              <mc:Fallback>
                <p:oleObj name="Image" r:id="rId4" imgW="11250794" imgH="7961905"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71600"/>
                        <a:ext cx="7086600"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3" name="Text Box 5"/>
          <p:cNvSpPr txBox="1">
            <a:spLocks noChangeArrowheads="1"/>
          </p:cNvSpPr>
          <p:nvPr/>
        </p:nvSpPr>
        <p:spPr bwMode="auto">
          <a:xfrm>
            <a:off x="7648575" y="6583363"/>
            <a:ext cx="1419225" cy="274637"/>
          </a:xfrm>
          <a:prstGeom prst="rect">
            <a:avLst/>
          </a:prstGeom>
          <a:noFill/>
          <a:ln w="9525">
            <a:noFill/>
            <a:miter lim="800000"/>
            <a:headEnd/>
            <a:tailEnd/>
          </a:ln>
        </p:spPr>
        <p:txBody>
          <a:bodyPr wrap="none">
            <a:spAutoFit/>
          </a:bodyPr>
          <a:lstStyle/>
          <a:p>
            <a:r>
              <a:rPr lang="en-US" sz="1200"/>
              <a:t>Source: M. Hebert</a:t>
            </a:r>
          </a:p>
        </p:txBody>
      </p:sp>
      <p:sp>
        <p:nvSpPr>
          <p:cNvPr id="1099782" name="Text Box 6"/>
          <p:cNvSpPr txBox="1">
            <a:spLocks noChangeArrowheads="1"/>
          </p:cNvSpPr>
          <p:nvPr/>
        </p:nvSpPr>
        <p:spPr bwMode="auto">
          <a:xfrm>
            <a:off x="4800600" y="5638800"/>
            <a:ext cx="3937000" cy="822325"/>
          </a:xfrm>
          <a:prstGeom prst="rect">
            <a:avLst/>
          </a:prstGeom>
          <a:solidFill>
            <a:srgbClr val="CCCCFF"/>
          </a:solidFill>
          <a:ln w="9525">
            <a:noFill/>
            <a:miter lim="800000"/>
            <a:headEnd/>
            <a:tailEnd/>
          </a:ln>
        </p:spPr>
        <p:txBody>
          <a:bodyPr wrap="none">
            <a:spAutoFit/>
          </a:bodyPr>
          <a:lstStyle/>
          <a:p>
            <a:pPr algn="ctr"/>
            <a:r>
              <a:rPr lang="en-US" dirty="0">
                <a:latin typeface="Times New Roman" pitchFamily="18" charset="0"/>
              </a:rPr>
              <a:t>This decomposition minimizes</a:t>
            </a:r>
            <a:br>
              <a:rPr lang="en-US" dirty="0">
                <a:latin typeface="Times New Roman" pitchFamily="18" charset="0"/>
              </a:rPr>
            </a:br>
            <a:r>
              <a:rPr lang="en-US" b="1" dirty="0">
                <a:latin typeface="Times New Roman" pitchFamily="18" charset="0"/>
              </a:rPr>
              <a:t>|D-MS|</a:t>
            </a:r>
            <a:r>
              <a:rPr lang="en-US" b="1" baseline="30000" dirty="0">
                <a:latin typeface="Times New Roman" pitchFamily="18" charset="0"/>
              </a:rPr>
              <a:t>2</a:t>
            </a:r>
          </a:p>
        </p:txBody>
      </p:sp>
    </p:spTree>
    <p:extLst>
      <p:ext uri="{BB962C8B-B14F-4D97-AF65-F5344CB8AC3E}">
        <p14:creationId xmlns:p14="http://schemas.microsoft.com/office/powerpoint/2010/main" val="745392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9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t>Bundle Adjustment</a:t>
            </a:r>
          </a:p>
        </p:txBody>
      </p:sp>
      <p:sp>
        <p:nvSpPr>
          <p:cNvPr id="46083" name="Rectangle 3"/>
          <p:cNvSpPr>
            <a:spLocks noGrp="1" noChangeArrowheads="1"/>
          </p:cNvSpPr>
          <p:nvPr>
            <p:ph type="body" idx="1"/>
          </p:nvPr>
        </p:nvSpPr>
        <p:spPr/>
        <p:txBody>
          <a:bodyPr/>
          <a:lstStyle/>
          <a:p>
            <a:pPr eaLnBrk="1" hangingPunct="1"/>
            <a:r>
              <a:rPr lang="en-US" smtClean="0"/>
              <a:t>New images initialised with rotation, focal length of best matching image</a:t>
            </a:r>
          </a:p>
          <a:p>
            <a:pPr eaLnBrk="1" hangingPunct="1">
              <a:buFontTx/>
              <a:buNone/>
            </a:pPr>
            <a:endParaRPr lang="en-US" smtClean="0"/>
          </a:p>
        </p:txBody>
      </p:sp>
      <p:pic>
        <p:nvPicPr>
          <p:cNvPr id="46084" name="Picture 5" descr="C:\WINDOWS\Desktop\iccv2003\greenAll\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C:\WINDOWS\Desktop\iccv2003\greenAll\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7" descr="C:\WINDOWS\Desktop\iccv2003\greenAll\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8" descr="C:\WINDOWS\Desktop\iccv2003\greenAll\0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9" descr="C:\WINDOWS\Desktop\iccv2003\greenAll\0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10" descr="C:\WINDOWS\Desktop\iccv2003\greenAll\00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1" descr="C:\WINDOWS\Desktop\iccv2003\greenAll\00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12" descr="C:\WINDOWS\Desktop\iccv2003\greenAll\00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Picture 13" descr="C:\WINDOWS\Desktop\iccv2003\greenAll\00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8" name="Picture 14" descr="C:\WINDOWS\Desktop\iccv2003\greenAll\00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9" name="Picture 15" descr="C:\WINDOWS\Desktop\iccv2003\greenAll\01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0" name="Picture 16" descr="C:\WINDOWS\Desktop\iccv2003\greenAll\01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1" name="Picture 17" descr="C:\WINDOWS\Desktop\iccv2003\greenAll\01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2" name="Picture 18" descr="C:\WINDOWS\Desktop\iccv2003\greenAll\01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3" name="Picture 19" descr="C:\WINDOWS\Desktop\iccv2003\greenAll\014.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4" name="Picture 20" descr="C:\WINDOWS\Desktop\iccv2003\greenAll\015.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5" name="Picture 21" descr="C:\WINDOWS\Desktop\iccv2003\greenAll\016.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6" name="Picture 22" descr="C:\WINDOWS\Desktop\iccv2003\greenAll\017.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747" y="3751212"/>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8" name="Picture 24" descr="C:\mbrown\iccv2003\images\all\018.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9" name="Picture 25" descr="C:\mbrown\iccv2003\images\all\019.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26" descr="C:\mbrown\iccv2003\images\all\020.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1" name="Picture 27" descr="C:\mbrown\iccv2003\images\all\02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2" name="Picture 28" descr="C:\mbrown\iccv2003\images\all\022.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3" name="Picture 29" descr="C:\mbrown\iccv2003\images\all\023.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4" name="Picture 30" descr="C:\mbrown\iccv2003\images\all\024.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5" name="Picture 31" descr="C:\mbrown\iccv2003\images\all\025.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6" name="Picture 32" descr="C:\mbrown\iccv2003\images\all\026.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7" name="Picture 33" descr="C:\mbrown\iccv2003\images\all\027.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8" name="Picture 34" descr="C:\mbrown\iccv2003\images\all\028.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9" name="Picture 35" descr="C:\mbrown\iccv2003\images\all\029.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0" name="Picture 36" descr="C:\mbrown\iccv2003\images\all\030.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1" name="Picture 37" descr="C:\mbrown\iccv2003\images\all\031.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2" name="Picture 38" descr="C:\mbrown\iccv2003\images\all\032.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3" name="Picture 39" descr="C:\mbrown\iccv2003\images\all\033.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4" name="Picture 40" descr="C:\mbrown\iccv2003\images\all\034.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5" name="Picture 41" descr="C:\mbrown\iccv2003\images\all\035.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6" name="Picture 42" descr="C:\mbrown\iccv2003\images\all\036.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5747" y="3752800"/>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72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783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200"/>
                                  </p:stCondLst>
                                  <p:childTnLst>
                                    <p:set>
                                      <p:cBhvr>
                                        <p:cTn id="9" dur="1" fill="hold">
                                          <p:stCondLst>
                                            <p:cond delay="499"/>
                                          </p:stCondLst>
                                        </p:cTn>
                                        <p:tgtEl>
                                          <p:spTgt spid="77831"/>
                                        </p:tgtEl>
                                        <p:attrNameLst>
                                          <p:attrName>style.visibility</p:attrName>
                                        </p:attrNameLst>
                                      </p:cBhvr>
                                      <p:to>
                                        <p:strVal val="visible"/>
                                      </p:to>
                                    </p:set>
                                  </p:childTnLst>
                                </p:cTn>
                              </p:par>
                            </p:childTnLst>
                          </p:cTn>
                        </p:par>
                        <p:par>
                          <p:cTn id="10" fill="hold" nodeType="afterGroup">
                            <p:stCondLst>
                              <p:cond delay="1200"/>
                            </p:stCondLst>
                            <p:childTnLst>
                              <p:par>
                                <p:cTn id="11" presetID="1" presetClass="entr" presetSubtype="0" fill="hold" nodeType="afterEffect">
                                  <p:stCondLst>
                                    <p:cond delay="200"/>
                                  </p:stCondLst>
                                  <p:childTnLst>
                                    <p:set>
                                      <p:cBhvr>
                                        <p:cTn id="12" dur="1" fill="hold">
                                          <p:stCondLst>
                                            <p:cond delay="499"/>
                                          </p:stCondLst>
                                        </p:cTn>
                                        <p:tgtEl>
                                          <p:spTgt spid="77832"/>
                                        </p:tgtEl>
                                        <p:attrNameLst>
                                          <p:attrName>style.visibility</p:attrName>
                                        </p:attrNameLst>
                                      </p:cBhvr>
                                      <p:to>
                                        <p:strVal val="visible"/>
                                      </p:to>
                                    </p:set>
                                  </p:childTnLst>
                                </p:cTn>
                              </p:par>
                            </p:childTnLst>
                          </p:cTn>
                        </p:par>
                        <p:par>
                          <p:cTn id="13" fill="hold" nodeType="afterGroup">
                            <p:stCondLst>
                              <p:cond delay="1900"/>
                            </p:stCondLst>
                            <p:childTnLst>
                              <p:par>
                                <p:cTn id="14" presetID="1" presetClass="entr" presetSubtype="0" fill="hold" nodeType="afterEffect">
                                  <p:stCondLst>
                                    <p:cond delay="200"/>
                                  </p:stCondLst>
                                  <p:childTnLst>
                                    <p:set>
                                      <p:cBhvr>
                                        <p:cTn id="15" dur="1" fill="hold">
                                          <p:stCondLst>
                                            <p:cond delay="499"/>
                                          </p:stCondLst>
                                        </p:cTn>
                                        <p:tgtEl>
                                          <p:spTgt spid="77833"/>
                                        </p:tgtEl>
                                        <p:attrNameLst>
                                          <p:attrName>style.visibility</p:attrName>
                                        </p:attrNameLst>
                                      </p:cBhvr>
                                      <p:to>
                                        <p:strVal val="visible"/>
                                      </p:to>
                                    </p:set>
                                  </p:childTnLst>
                                </p:cTn>
                              </p:par>
                            </p:childTnLst>
                          </p:cTn>
                        </p:par>
                        <p:par>
                          <p:cTn id="16" fill="hold" nodeType="afterGroup">
                            <p:stCondLst>
                              <p:cond delay="2600"/>
                            </p:stCondLst>
                            <p:childTnLst>
                              <p:par>
                                <p:cTn id="17" presetID="1" presetClass="entr" presetSubtype="0" fill="hold" nodeType="afterEffect">
                                  <p:stCondLst>
                                    <p:cond delay="200"/>
                                  </p:stCondLst>
                                  <p:childTnLst>
                                    <p:set>
                                      <p:cBhvr>
                                        <p:cTn id="18" dur="1" fill="hold">
                                          <p:stCondLst>
                                            <p:cond delay="499"/>
                                          </p:stCondLst>
                                        </p:cTn>
                                        <p:tgtEl>
                                          <p:spTgt spid="77834"/>
                                        </p:tgtEl>
                                        <p:attrNameLst>
                                          <p:attrName>style.visibility</p:attrName>
                                        </p:attrNameLst>
                                      </p:cBhvr>
                                      <p:to>
                                        <p:strVal val="visible"/>
                                      </p:to>
                                    </p:set>
                                  </p:childTnLst>
                                </p:cTn>
                              </p:par>
                            </p:childTnLst>
                          </p:cTn>
                        </p:par>
                        <p:par>
                          <p:cTn id="19" fill="hold" nodeType="afterGroup">
                            <p:stCondLst>
                              <p:cond delay="3300"/>
                            </p:stCondLst>
                            <p:childTnLst>
                              <p:par>
                                <p:cTn id="20" presetID="1" presetClass="entr" presetSubtype="0" fill="hold" nodeType="afterEffect">
                                  <p:stCondLst>
                                    <p:cond delay="200"/>
                                  </p:stCondLst>
                                  <p:childTnLst>
                                    <p:set>
                                      <p:cBhvr>
                                        <p:cTn id="21" dur="1" fill="hold">
                                          <p:stCondLst>
                                            <p:cond delay="499"/>
                                          </p:stCondLst>
                                        </p:cTn>
                                        <p:tgtEl>
                                          <p:spTgt spid="77835"/>
                                        </p:tgtEl>
                                        <p:attrNameLst>
                                          <p:attrName>style.visibility</p:attrName>
                                        </p:attrNameLst>
                                      </p:cBhvr>
                                      <p:to>
                                        <p:strVal val="visible"/>
                                      </p:to>
                                    </p:set>
                                  </p:childTnLst>
                                </p:cTn>
                              </p:par>
                            </p:childTnLst>
                          </p:cTn>
                        </p:par>
                        <p:par>
                          <p:cTn id="22" fill="hold" nodeType="afterGroup">
                            <p:stCondLst>
                              <p:cond delay="4000"/>
                            </p:stCondLst>
                            <p:childTnLst>
                              <p:par>
                                <p:cTn id="23" presetID="1" presetClass="entr" presetSubtype="0" fill="hold" nodeType="afterEffect">
                                  <p:stCondLst>
                                    <p:cond delay="200"/>
                                  </p:stCondLst>
                                  <p:childTnLst>
                                    <p:set>
                                      <p:cBhvr>
                                        <p:cTn id="24" dur="1" fill="hold">
                                          <p:stCondLst>
                                            <p:cond delay="499"/>
                                          </p:stCondLst>
                                        </p:cTn>
                                        <p:tgtEl>
                                          <p:spTgt spid="77836"/>
                                        </p:tgtEl>
                                        <p:attrNameLst>
                                          <p:attrName>style.visibility</p:attrName>
                                        </p:attrNameLst>
                                      </p:cBhvr>
                                      <p:to>
                                        <p:strVal val="visible"/>
                                      </p:to>
                                    </p:set>
                                  </p:childTnLst>
                                </p:cTn>
                              </p:par>
                            </p:childTnLst>
                          </p:cTn>
                        </p:par>
                        <p:par>
                          <p:cTn id="25" fill="hold" nodeType="afterGroup">
                            <p:stCondLst>
                              <p:cond delay="4700"/>
                            </p:stCondLst>
                            <p:childTnLst>
                              <p:par>
                                <p:cTn id="26" presetID="1" presetClass="entr" presetSubtype="0" fill="hold" nodeType="afterEffect">
                                  <p:stCondLst>
                                    <p:cond delay="200"/>
                                  </p:stCondLst>
                                  <p:childTnLst>
                                    <p:set>
                                      <p:cBhvr>
                                        <p:cTn id="27" dur="1" fill="hold">
                                          <p:stCondLst>
                                            <p:cond delay="499"/>
                                          </p:stCondLst>
                                        </p:cTn>
                                        <p:tgtEl>
                                          <p:spTgt spid="77837"/>
                                        </p:tgtEl>
                                        <p:attrNameLst>
                                          <p:attrName>style.visibility</p:attrName>
                                        </p:attrNameLst>
                                      </p:cBhvr>
                                      <p:to>
                                        <p:strVal val="visible"/>
                                      </p:to>
                                    </p:set>
                                  </p:childTnLst>
                                </p:cTn>
                              </p:par>
                            </p:childTnLst>
                          </p:cTn>
                        </p:par>
                        <p:par>
                          <p:cTn id="28" fill="hold" nodeType="afterGroup">
                            <p:stCondLst>
                              <p:cond delay="5400"/>
                            </p:stCondLst>
                            <p:childTnLst>
                              <p:par>
                                <p:cTn id="29" presetID="1" presetClass="entr" presetSubtype="0" fill="hold" nodeType="afterEffect">
                                  <p:stCondLst>
                                    <p:cond delay="200"/>
                                  </p:stCondLst>
                                  <p:childTnLst>
                                    <p:set>
                                      <p:cBhvr>
                                        <p:cTn id="30" dur="1" fill="hold">
                                          <p:stCondLst>
                                            <p:cond delay="499"/>
                                          </p:stCondLst>
                                        </p:cTn>
                                        <p:tgtEl>
                                          <p:spTgt spid="77838"/>
                                        </p:tgtEl>
                                        <p:attrNameLst>
                                          <p:attrName>style.visibility</p:attrName>
                                        </p:attrNameLst>
                                      </p:cBhvr>
                                      <p:to>
                                        <p:strVal val="visible"/>
                                      </p:to>
                                    </p:set>
                                  </p:childTnLst>
                                </p:cTn>
                              </p:par>
                            </p:childTnLst>
                          </p:cTn>
                        </p:par>
                        <p:par>
                          <p:cTn id="31" fill="hold" nodeType="afterGroup">
                            <p:stCondLst>
                              <p:cond delay="6100"/>
                            </p:stCondLst>
                            <p:childTnLst>
                              <p:par>
                                <p:cTn id="32" presetID="1" presetClass="entr" presetSubtype="0" fill="hold" nodeType="afterEffect">
                                  <p:stCondLst>
                                    <p:cond delay="200"/>
                                  </p:stCondLst>
                                  <p:childTnLst>
                                    <p:set>
                                      <p:cBhvr>
                                        <p:cTn id="33" dur="1" fill="hold">
                                          <p:stCondLst>
                                            <p:cond delay="499"/>
                                          </p:stCondLst>
                                        </p:cTn>
                                        <p:tgtEl>
                                          <p:spTgt spid="77839"/>
                                        </p:tgtEl>
                                        <p:attrNameLst>
                                          <p:attrName>style.visibility</p:attrName>
                                        </p:attrNameLst>
                                      </p:cBhvr>
                                      <p:to>
                                        <p:strVal val="visible"/>
                                      </p:to>
                                    </p:set>
                                  </p:childTnLst>
                                </p:cTn>
                              </p:par>
                            </p:childTnLst>
                          </p:cTn>
                        </p:par>
                        <p:par>
                          <p:cTn id="34" fill="hold" nodeType="afterGroup">
                            <p:stCondLst>
                              <p:cond delay="6800"/>
                            </p:stCondLst>
                            <p:childTnLst>
                              <p:par>
                                <p:cTn id="35" presetID="1" presetClass="entr" presetSubtype="0" fill="hold" nodeType="afterEffect">
                                  <p:stCondLst>
                                    <p:cond delay="200"/>
                                  </p:stCondLst>
                                  <p:childTnLst>
                                    <p:set>
                                      <p:cBhvr>
                                        <p:cTn id="36" dur="1" fill="hold">
                                          <p:stCondLst>
                                            <p:cond delay="499"/>
                                          </p:stCondLst>
                                        </p:cTn>
                                        <p:tgtEl>
                                          <p:spTgt spid="77840"/>
                                        </p:tgtEl>
                                        <p:attrNameLst>
                                          <p:attrName>style.visibility</p:attrName>
                                        </p:attrNameLst>
                                      </p:cBhvr>
                                      <p:to>
                                        <p:strVal val="visible"/>
                                      </p:to>
                                    </p:set>
                                  </p:childTnLst>
                                </p:cTn>
                              </p:par>
                            </p:childTnLst>
                          </p:cTn>
                        </p:par>
                        <p:par>
                          <p:cTn id="37" fill="hold" nodeType="afterGroup">
                            <p:stCondLst>
                              <p:cond delay="7500"/>
                            </p:stCondLst>
                            <p:childTnLst>
                              <p:par>
                                <p:cTn id="38" presetID="1" presetClass="entr" presetSubtype="0" fill="hold" nodeType="afterEffect">
                                  <p:stCondLst>
                                    <p:cond delay="200"/>
                                  </p:stCondLst>
                                  <p:childTnLst>
                                    <p:set>
                                      <p:cBhvr>
                                        <p:cTn id="39" dur="1" fill="hold">
                                          <p:stCondLst>
                                            <p:cond delay="499"/>
                                          </p:stCondLst>
                                        </p:cTn>
                                        <p:tgtEl>
                                          <p:spTgt spid="77841"/>
                                        </p:tgtEl>
                                        <p:attrNameLst>
                                          <p:attrName>style.visibility</p:attrName>
                                        </p:attrNameLst>
                                      </p:cBhvr>
                                      <p:to>
                                        <p:strVal val="visible"/>
                                      </p:to>
                                    </p:set>
                                  </p:childTnLst>
                                </p:cTn>
                              </p:par>
                            </p:childTnLst>
                          </p:cTn>
                        </p:par>
                        <p:par>
                          <p:cTn id="40" fill="hold" nodeType="afterGroup">
                            <p:stCondLst>
                              <p:cond delay="8200"/>
                            </p:stCondLst>
                            <p:childTnLst>
                              <p:par>
                                <p:cTn id="41" presetID="1" presetClass="entr" presetSubtype="0" fill="hold" nodeType="afterEffect">
                                  <p:stCondLst>
                                    <p:cond delay="200"/>
                                  </p:stCondLst>
                                  <p:childTnLst>
                                    <p:set>
                                      <p:cBhvr>
                                        <p:cTn id="42" dur="1" fill="hold">
                                          <p:stCondLst>
                                            <p:cond delay="499"/>
                                          </p:stCondLst>
                                        </p:cTn>
                                        <p:tgtEl>
                                          <p:spTgt spid="77842"/>
                                        </p:tgtEl>
                                        <p:attrNameLst>
                                          <p:attrName>style.visibility</p:attrName>
                                        </p:attrNameLst>
                                      </p:cBhvr>
                                      <p:to>
                                        <p:strVal val="visible"/>
                                      </p:to>
                                    </p:set>
                                  </p:childTnLst>
                                </p:cTn>
                              </p:par>
                            </p:childTnLst>
                          </p:cTn>
                        </p:par>
                        <p:par>
                          <p:cTn id="43" fill="hold" nodeType="afterGroup">
                            <p:stCondLst>
                              <p:cond delay="8900"/>
                            </p:stCondLst>
                            <p:childTnLst>
                              <p:par>
                                <p:cTn id="44" presetID="1" presetClass="entr" presetSubtype="0" fill="hold" nodeType="afterEffect">
                                  <p:stCondLst>
                                    <p:cond delay="200"/>
                                  </p:stCondLst>
                                  <p:childTnLst>
                                    <p:set>
                                      <p:cBhvr>
                                        <p:cTn id="45" dur="1" fill="hold">
                                          <p:stCondLst>
                                            <p:cond delay="499"/>
                                          </p:stCondLst>
                                        </p:cTn>
                                        <p:tgtEl>
                                          <p:spTgt spid="77843"/>
                                        </p:tgtEl>
                                        <p:attrNameLst>
                                          <p:attrName>style.visibility</p:attrName>
                                        </p:attrNameLst>
                                      </p:cBhvr>
                                      <p:to>
                                        <p:strVal val="visible"/>
                                      </p:to>
                                    </p:set>
                                  </p:childTnLst>
                                </p:cTn>
                              </p:par>
                            </p:childTnLst>
                          </p:cTn>
                        </p:par>
                        <p:par>
                          <p:cTn id="46" fill="hold" nodeType="afterGroup">
                            <p:stCondLst>
                              <p:cond delay="9600"/>
                            </p:stCondLst>
                            <p:childTnLst>
                              <p:par>
                                <p:cTn id="47" presetID="1" presetClass="entr" presetSubtype="0" fill="hold" nodeType="afterEffect">
                                  <p:stCondLst>
                                    <p:cond delay="200"/>
                                  </p:stCondLst>
                                  <p:childTnLst>
                                    <p:set>
                                      <p:cBhvr>
                                        <p:cTn id="48" dur="1" fill="hold">
                                          <p:stCondLst>
                                            <p:cond delay="499"/>
                                          </p:stCondLst>
                                        </p:cTn>
                                        <p:tgtEl>
                                          <p:spTgt spid="77844"/>
                                        </p:tgtEl>
                                        <p:attrNameLst>
                                          <p:attrName>style.visibility</p:attrName>
                                        </p:attrNameLst>
                                      </p:cBhvr>
                                      <p:to>
                                        <p:strVal val="visible"/>
                                      </p:to>
                                    </p:set>
                                  </p:childTnLst>
                                </p:cTn>
                              </p:par>
                            </p:childTnLst>
                          </p:cTn>
                        </p:par>
                        <p:par>
                          <p:cTn id="49" fill="hold" nodeType="afterGroup">
                            <p:stCondLst>
                              <p:cond delay="10300"/>
                            </p:stCondLst>
                            <p:childTnLst>
                              <p:par>
                                <p:cTn id="50" presetID="1" presetClass="entr" presetSubtype="0" fill="hold" nodeType="afterEffect">
                                  <p:stCondLst>
                                    <p:cond delay="200"/>
                                  </p:stCondLst>
                                  <p:childTnLst>
                                    <p:set>
                                      <p:cBhvr>
                                        <p:cTn id="51" dur="1" fill="hold">
                                          <p:stCondLst>
                                            <p:cond delay="499"/>
                                          </p:stCondLst>
                                        </p:cTn>
                                        <p:tgtEl>
                                          <p:spTgt spid="77845"/>
                                        </p:tgtEl>
                                        <p:attrNameLst>
                                          <p:attrName>style.visibility</p:attrName>
                                        </p:attrNameLst>
                                      </p:cBhvr>
                                      <p:to>
                                        <p:strVal val="visible"/>
                                      </p:to>
                                    </p:set>
                                  </p:childTnLst>
                                </p:cTn>
                              </p:par>
                            </p:childTnLst>
                          </p:cTn>
                        </p:par>
                        <p:par>
                          <p:cTn id="52" fill="hold" nodeType="afterGroup">
                            <p:stCondLst>
                              <p:cond delay="11000"/>
                            </p:stCondLst>
                            <p:childTnLst>
                              <p:par>
                                <p:cTn id="53" presetID="1" presetClass="entr" presetSubtype="0" fill="hold" nodeType="afterEffect">
                                  <p:stCondLst>
                                    <p:cond delay="200"/>
                                  </p:stCondLst>
                                  <p:childTnLst>
                                    <p:set>
                                      <p:cBhvr>
                                        <p:cTn id="54" dur="1" fill="hold">
                                          <p:stCondLst>
                                            <p:cond delay="499"/>
                                          </p:stCondLst>
                                        </p:cTn>
                                        <p:tgtEl>
                                          <p:spTgt spid="77846"/>
                                        </p:tgtEl>
                                        <p:attrNameLst>
                                          <p:attrName>style.visibility</p:attrName>
                                        </p:attrNameLst>
                                      </p:cBhvr>
                                      <p:to>
                                        <p:strVal val="visible"/>
                                      </p:to>
                                    </p:set>
                                  </p:childTnLst>
                                </p:cTn>
                              </p:par>
                            </p:childTnLst>
                          </p:cTn>
                        </p:par>
                        <p:par>
                          <p:cTn id="55" fill="hold" nodeType="afterGroup">
                            <p:stCondLst>
                              <p:cond delay="11700"/>
                            </p:stCondLst>
                            <p:childTnLst>
                              <p:par>
                                <p:cTn id="56" presetID="1" presetClass="entr" presetSubtype="0" fill="hold" nodeType="afterEffect">
                                  <p:stCondLst>
                                    <p:cond delay="200"/>
                                  </p:stCondLst>
                                  <p:childTnLst>
                                    <p:set>
                                      <p:cBhvr>
                                        <p:cTn id="57" dur="1" fill="hold">
                                          <p:stCondLst>
                                            <p:cond delay="499"/>
                                          </p:stCondLst>
                                        </p:cTn>
                                        <p:tgtEl>
                                          <p:spTgt spid="77848"/>
                                        </p:tgtEl>
                                        <p:attrNameLst>
                                          <p:attrName>style.visibility</p:attrName>
                                        </p:attrNameLst>
                                      </p:cBhvr>
                                      <p:to>
                                        <p:strVal val="visible"/>
                                      </p:to>
                                    </p:set>
                                  </p:childTnLst>
                                </p:cTn>
                              </p:par>
                            </p:childTnLst>
                          </p:cTn>
                        </p:par>
                        <p:par>
                          <p:cTn id="58" fill="hold" nodeType="afterGroup">
                            <p:stCondLst>
                              <p:cond delay="12400"/>
                            </p:stCondLst>
                            <p:childTnLst>
                              <p:par>
                                <p:cTn id="59" presetID="1" presetClass="entr" presetSubtype="0" fill="hold" nodeType="afterEffect">
                                  <p:stCondLst>
                                    <p:cond delay="200"/>
                                  </p:stCondLst>
                                  <p:childTnLst>
                                    <p:set>
                                      <p:cBhvr>
                                        <p:cTn id="60" dur="1" fill="hold">
                                          <p:stCondLst>
                                            <p:cond delay="499"/>
                                          </p:stCondLst>
                                        </p:cTn>
                                        <p:tgtEl>
                                          <p:spTgt spid="77849"/>
                                        </p:tgtEl>
                                        <p:attrNameLst>
                                          <p:attrName>style.visibility</p:attrName>
                                        </p:attrNameLst>
                                      </p:cBhvr>
                                      <p:to>
                                        <p:strVal val="visible"/>
                                      </p:to>
                                    </p:set>
                                  </p:childTnLst>
                                </p:cTn>
                              </p:par>
                            </p:childTnLst>
                          </p:cTn>
                        </p:par>
                        <p:par>
                          <p:cTn id="61" fill="hold" nodeType="afterGroup">
                            <p:stCondLst>
                              <p:cond delay="13100"/>
                            </p:stCondLst>
                            <p:childTnLst>
                              <p:par>
                                <p:cTn id="62" presetID="1" presetClass="entr" presetSubtype="0" fill="hold" nodeType="afterEffect">
                                  <p:stCondLst>
                                    <p:cond delay="200"/>
                                  </p:stCondLst>
                                  <p:childTnLst>
                                    <p:set>
                                      <p:cBhvr>
                                        <p:cTn id="63" dur="1" fill="hold">
                                          <p:stCondLst>
                                            <p:cond delay="499"/>
                                          </p:stCondLst>
                                        </p:cTn>
                                        <p:tgtEl>
                                          <p:spTgt spid="77850"/>
                                        </p:tgtEl>
                                        <p:attrNameLst>
                                          <p:attrName>style.visibility</p:attrName>
                                        </p:attrNameLst>
                                      </p:cBhvr>
                                      <p:to>
                                        <p:strVal val="visible"/>
                                      </p:to>
                                    </p:set>
                                  </p:childTnLst>
                                </p:cTn>
                              </p:par>
                            </p:childTnLst>
                          </p:cTn>
                        </p:par>
                        <p:par>
                          <p:cTn id="64" fill="hold" nodeType="afterGroup">
                            <p:stCondLst>
                              <p:cond delay="13800"/>
                            </p:stCondLst>
                            <p:childTnLst>
                              <p:par>
                                <p:cTn id="65" presetID="1" presetClass="entr" presetSubtype="0" fill="hold" nodeType="afterEffect">
                                  <p:stCondLst>
                                    <p:cond delay="200"/>
                                  </p:stCondLst>
                                  <p:childTnLst>
                                    <p:set>
                                      <p:cBhvr>
                                        <p:cTn id="66" dur="1" fill="hold">
                                          <p:stCondLst>
                                            <p:cond delay="499"/>
                                          </p:stCondLst>
                                        </p:cTn>
                                        <p:tgtEl>
                                          <p:spTgt spid="77851"/>
                                        </p:tgtEl>
                                        <p:attrNameLst>
                                          <p:attrName>style.visibility</p:attrName>
                                        </p:attrNameLst>
                                      </p:cBhvr>
                                      <p:to>
                                        <p:strVal val="visible"/>
                                      </p:to>
                                    </p:set>
                                  </p:childTnLst>
                                </p:cTn>
                              </p:par>
                            </p:childTnLst>
                          </p:cTn>
                        </p:par>
                        <p:par>
                          <p:cTn id="67" fill="hold" nodeType="afterGroup">
                            <p:stCondLst>
                              <p:cond delay="14500"/>
                            </p:stCondLst>
                            <p:childTnLst>
                              <p:par>
                                <p:cTn id="68" presetID="1" presetClass="entr" presetSubtype="0" fill="hold" nodeType="afterEffect">
                                  <p:stCondLst>
                                    <p:cond delay="200"/>
                                  </p:stCondLst>
                                  <p:childTnLst>
                                    <p:set>
                                      <p:cBhvr>
                                        <p:cTn id="69" dur="1" fill="hold">
                                          <p:stCondLst>
                                            <p:cond delay="499"/>
                                          </p:stCondLst>
                                        </p:cTn>
                                        <p:tgtEl>
                                          <p:spTgt spid="77852"/>
                                        </p:tgtEl>
                                        <p:attrNameLst>
                                          <p:attrName>style.visibility</p:attrName>
                                        </p:attrNameLst>
                                      </p:cBhvr>
                                      <p:to>
                                        <p:strVal val="visible"/>
                                      </p:to>
                                    </p:set>
                                  </p:childTnLst>
                                </p:cTn>
                              </p:par>
                            </p:childTnLst>
                          </p:cTn>
                        </p:par>
                        <p:par>
                          <p:cTn id="70" fill="hold" nodeType="afterGroup">
                            <p:stCondLst>
                              <p:cond delay="15200"/>
                            </p:stCondLst>
                            <p:childTnLst>
                              <p:par>
                                <p:cTn id="71" presetID="1" presetClass="entr" presetSubtype="0" fill="hold" nodeType="afterEffect">
                                  <p:stCondLst>
                                    <p:cond delay="200"/>
                                  </p:stCondLst>
                                  <p:childTnLst>
                                    <p:set>
                                      <p:cBhvr>
                                        <p:cTn id="72" dur="1" fill="hold">
                                          <p:stCondLst>
                                            <p:cond delay="499"/>
                                          </p:stCondLst>
                                        </p:cTn>
                                        <p:tgtEl>
                                          <p:spTgt spid="77853"/>
                                        </p:tgtEl>
                                        <p:attrNameLst>
                                          <p:attrName>style.visibility</p:attrName>
                                        </p:attrNameLst>
                                      </p:cBhvr>
                                      <p:to>
                                        <p:strVal val="visible"/>
                                      </p:to>
                                    </p:set>
                                  </p:childTnLst>
                                </p:cTn>
                              </p:par>
                            </p:childTnLst>
                          </p:cTn>
                        </p:par>
                        <p:par>
                          <p:cTn id="73" fill="hold" nodeType="afterGroup">
                            <p:stCondLst>
                              <p:cond delay="15900"/>
                            </p:stCondLst>
                            <p:childTnLst>
                              <p:par>
                                <p:cTn id="74" presetID="1" presetClass="entr" presetSubtype="0" fill="hold" nodeType="afterEffect">
                                  <p:stCondLst>
                                    <p:cond delay="200"/>
                                  </p:stCondLst>
                                  <p:childTnLst>
                                    <p:set>
                                      <p:cBhvr>
                                        <p:cTn id="75" dur="1" fill="hold">
                                          <p:stCondLst>
                                            <p:cond delay="499"/>
                                          </p:stCondLst>
                                        </p:cTn>
                                        <p:tgtEl>
                                          <p:spTgt spid="77854"/>
                                        </p:tgtEl>
                                        <p:attrNameLst>
                                          <p:attrName>style.visibility</p:attrName>
                                        </p:attrNameLst>
                                      </p:cBhvr>
                                      <p:to>
                                        <p:strVal val="visible"/>
                                      </p:to>
                                    </p:set>
                                  </p:childTnLst>
                                </p:cTn>
                              </p:par>
                            </p:childTnLst>
                          </p:cTn>
                        </p:par>
                        <p:par>
                          <p:cTn id="76" fill="hold" nodeType="afterGroup">
                            <p:stCondLst>
                              <p:cond delay="16600"/>
                            </p:stCondLst>
                            <p:childTnLst>
                              <p:par>
                                <p:cTn id="77" presetID="1" presetClass="entr" presetSubtype="0" fill="hold" nodeType="afterEffect">
                                  <p:stCondLst>
                                    <p:cond delay="200"/>
                                  </p:stCondLst>
                                  <p:childTnLst>
                                    <p:set>
                                      <p:cBhvr>
                                        <p:cTn id="78" dur="1" fill="hold">
                                          <p:stCondLst>
                                            <p:cond delay="499"/>
                                          </p:stCondLst>
                                        </p:cTn>
                                        <p:tgtEl>
                                          <p:spTgt spid="77855"/>
                                        </p:tgtEl>
                                        <p:attrNameLst>
                                          <p:attrName>style.visibility</p:attrName>
                                        </p:attrNameLst>
                                      </p:cBhvr>
                                      <p:to>
                                        <p:strVal val="visible"/>
                                      </p:to>
                                    </p:set>
                                  </p:childTnLst>
                                </p:cTn>
                              </p:par>
                            </p:childTnLst>
                          </p:cTn>
                        </p:par>
                        <p:par>
                          <p:cTn id="79" fill="hold" nodeType="afterGroup">
                            <p:stCondLst>
                              <p:cond delay="17300"/>
                            </p:stCondLst>
                            <p:childTnLst>
                              <p:par>
                                <p:cTn id="80" presetID="1" presetClass="entr" presetSubtype="0" fill="hold" nodeType="afterEffect">
                                  <p:stCondLst>
                                    <p:cond delay="200"/>
                                  </p:stCondLst>
                                  <p:childTnLst>
                                    <p:set>
                                      <p:cBhvr>
                                        <p:cTn id="81" dur="1" fill="hold">
                                          <p:stCondLst>
                                            <p:cond delay="499"/>
                                          </p:stCondLst>
                                        </p:cTn>
                                        <p:tgtEl>
                                          <p:spTgt spid="77856"/>
                                        </p:tgtEl>
                                        <p:attrNameLst>
                                          <p:attrName>style.visibility</p:attrName>
                                        </p:attrNameLst>
                                      </p:cBhvr>
                                      <p:to>
                                        <p:strVal val="visible"/>
                                      </p:to>
                                    </p:set>
                                  </p:childTnLst>
                                </p:cTn>
                              </p:par>
                            </p:childTnLst>
                          </p:cTn>
                        </p:par>
                        <p:par>
                          <p:cTn id="82" fill="hold" nodeType="afterGroup">
                            <p:stCondLst>
                              <p:cond delay="18000"/>
                            </p:stCondLst>
                            <p:childTnLst>
                              <p:par>
                                <p:cTn id="83" presetID="1" presetClass="entr" presetSubtype="0" fill="hold" nodeType="afterEffect">
                                  <p:stCondLst>
                                    <p:cond delay="200"/>
                                  </p:stCondLst>
                                  <p:childTnLst>
                                    <p:set>
                                      <p:cBhvr>
                                        <p:cTn id="84" dur="1" fill="hold">
                                          <p:stCondLst>
                                            <p:cond delay="499"/>
                                          </p:stCondLst>
                                        </p:cTn>
                                        <p:tgtEl>
                                          <p:spTgt spid="77857"/>
                                        </p:tgtEl>
                                        <p:attrNameLst>
                                          <p:attrName>style.visibility</p:attrName>
                                        </p:attrNameLst>
                                      </p:cBhvr>
                                      <p:to>
                                        <p:strVal val="visible"/>
                                      </p:to>
                                    </p:set>
                                  </p:childTnLst>
                                </p:cTn>
                              </p:par>
                            </p:childTnLst>
                          </p:cTn>
                        </p:par>
                        <p:par>
                          <p:cTn id="85" fill="hold" nodeType="afterGroup">
                            <p:stCondLst>
                              <p:cond delay="18700"/>
                            </p:stCondLst>
                            <p:childTnLst>
                              <p:par>
                                <p:cTn id="86" presetID="1" presetClass="entr" presetSubtype="0" fill="hold" nodeType="afterEffect">
                                  <p:stCondLst>
                                    <p:cond delay="200"/>
                                  </p:stCondLst>
                                  <p:childTnLst>
                                    <p:set>
                                      <p:cBhvr>
                                        <p:cTn id="87" dur="1" fill="hold">
                                          <p:stCondLst>
                                            <p:cond delay="499"/>
                                          </p:stCondLst>
                                        </p:cTn>
                                        <p:tgtEl>
                                          <p:spTgt spid="77858"/>
                                        </p:tgtEl>
                                        <p:attrNameLst>
                                          <p:attrName>style.visibility</p:attrName>
                                        </p:attrNameLst>
                                      </p:cBhvr>
                                      <p:to>
                                        <p:strVal val="visible"/>
                                      </p:to>
                                    </p:set>
                                  </p:childTnLst>
                                </p:cTn>
                              </p:par>
                            </p:childTnLst>
                          </p:cTn>
                        </p:par>
                        <p:par>
                          <p:cTn id="88" fill="hold" nodeType="afterGroup">
                            <p:stCondLst>
                              <p:cond delay="19400"/>
                            </p:stCondLst>
                            <p:childTnLst>
                              <p:par>
                                <p:cTn id="89" presetID="1" presetClass="entr" presetSubtype="0" fill="hold" nodeType="afterEffect">
                                  <p:stCondLst>
                                    <p:cond delay="200"/>
                                  </p:stCondLst>
                                  <p:childTnLst>
                                    <p:set>
                                      <p:cBhvr>
                                        <p:cTn id="90" dur="1" fill="hold">
                                          <p:stCondLst>
                                            <p:cond delay="499"/>
                                          </p:stCondLst>
                                        </p:cTn>
                                        <p:tgtEl>
                                          <p:spTgt spid="77859"/>
                                        </p:tgtEl>
                                        <p:attrNameLst>
                                          <p:attrName>style.visibility</p:attrName>
                                        </p:attrNameLst>
                                      </p:cBhvr>
                                      <p:to>
                                        <p:strVal val="visible"/>
                                      </p:to>
                                    </p:set>
                                  </p:childTnLst>
                                </p:cTn>
                              </p:par>
                            </p:childTnLst>
                          </p:cTn>
                        </p:par>
                        <p:par>
                          <p:cTn id="91" fill="hold" nodeType="afterGroup">
                            <p:stCondLst>
                              <p:cond delay="20100"/>
                            </p:stCondLst>
                            <p:childTnLst>
                              <p:par>
                                <p:cTn id="92" presetID="1" presetClass="entr" presetSubtype="0" fill="hold" nodeType="afterEffect">
                                  <p:stCondLst>
                                    <p:cond delay="200"/>
                                  </p:stCondLst>
                                  <p:childTnLst>
                                    <p:set>
                                      <p:cBhvr>
                                        <p:cTn id="93" dur="1" fill="hold">
                                          <p:stCondLst>
                                            <p:cond delay="499"/>
                                          </p:stCondLst>
                                        </p:cTn>
                                        <p:tgtEl>
                                          <p:spTgt spid="77860"/>
                                        </p:tgtEl>
                                        <p:attrNameLst>
                                          <p:attrName>style.visibility</p:attrName>
                                        </p:attrNameLst>
                                      </p:cBhvr>
                                      <p:to>
                                        <p:strVal val="visible"/>
                                      </p:to>
                                    </p:set>
                                  </p:childTnLst>
                                </p:cTn>
                              </p:par>
                            </p:childTnLst>
                          </p:cTn>
                        </p:par>
                        <p:par>
                          <p:cTn id="94" fill="hold" nodeType="afterGroup">
                            <p:stCondLst>
                              <p:cond delay="20800"/>
                            </p:stCondLst>
                            <p:childTnLst>
                              <p:par>
                                <p:cTn id="95" presetID="1" presetClass="entr" presetSubtype="0" fill="hold" nodeType="afterEffect">
                                  <p:stCondLst>
                                    <p:cond delay="200"/>
                                  </p:stCondLst>
                                  <p:childTnLst>
                                    <p:set>
                                      <p:cBhvr>
                                        <p:cTn id="96" dur="1" fill="hold">
                                          <p:stCondLst>
                                            <p:cond delay="499"/>
                                          </p:stCondLst>
                                        </p:cTn>
                                        <p:tgtEl>
                                          <p:spTgt spid="77861"/>
                                        </p:tgtEl>
                                        <p:attrNameLst>
                                          <p:attrName>style.visibility</p:attrName>
                                        </p:attrNameLst>
                                      </p:cBhvr>
                                      <p:to>
                                        <p:strVal val="visible"/>
                                      </p:to>
                                    </p:set>
                                  </p:childTnLst>
                                </p:cTn>
                              </p:par>
                            </p:childTnLst>
                          </p:cTn>
                        </p:par>
                        <p:par>
                          <p:cTn id="97" fill="hold" nodeType="afterGroup">
                            <p:stCondLst>
                              <p:cond delay="21500"/>
                            </p:stCondLst>
                            <p:childTnLst>
                              <p:par>
                                <p:cTn id="98" presetID="1" presetClass="entr" presetSubtype="0" fill="hold" nodeType="afterEffect">
                                  <p:stCondLst>
                                    <p:cond delay="200"/>
                                  </p:stCondLst>
                                  <p:childTnLst>
                                    <p:set>
                                      <p:cBhvr>
                                        <p:cTn id="99" dur="1" fill="hold">
                                          <p:stCondLst>
                                            <p:cond delay="499"/>
                                          </p:stCondLst>
                                        </p:cTn>
                                        <p:tgtEl>
                                          <p:spTgt spid="77862"/>
                                        </p:tgtEl>
                                        <p:attrNameLst>
                                          <p:attrName>style.visibility</p:attrName>
                                        </p:attrNameLst>
                                      </p:cBhvr>
                                      <p:to>
                                        <p:strVal val="visible"/>
                                      </p:to>
                                    </p:set>
                                  </p:childTnLst>
                                </p:cTn>
                              </p:par>
                            </p:childTnLst>
                          </p:cTn>
                        </p:par>
                        <p:par>
                          <p:cTn id="100" fill="hold" nodeType="afterGroup">
                            <p:stCondLst>
                              <p:cond delay="22200"/>
                            </p:stCondLst>
                            <p:childTnLst>
                              <p:par>
                                <p:cTn id="101" presetID="1" presetClass="entr" presetSubtype="0" fill="hold" nodeType="afterEffect">
                                  <p:stCondLst>
                                    <p:cond delay="200"/>
                                  </p:stCondLst>
                                  <p:childTnLst>
                                    <p:set>
                                      <p:cBhvr>
                                        <p:cTn id="102" dur="1" fill="hold">
                                          <p:stCondLst>
                                            <p:cond delay="499"/>
                                          </p:stCondLst>
                                        </p:cTn>
                                        <p:tgtEl>
                                          <p:spTgt spid="77863"/>
                                        </p:tgtEl>
                                        <p:attrNameLst>
                                          <p:attrName>style.visibility</p:attrName>
                                        </p:attrNameLst>
                                      </p:cBhvr>
                                      <p:to>
                                        <p:strVal val="visible"/>
                                      </p:to>
                                    </p:set>
                                  </p:childTnLst>
                                </p:cTn>
                              </p:par>
                            </p:childTnLst>
                          </p:cTn>
                        </p:par>
                        <p:par>
                          <p:cTn id="103" fill="hold" nodeType="afterGroup">
                            <p:stCondLst>
                              <p:cond delay="22900"/>
                            </p:stCondLst>
                            <p:childTnLst>
                              <p:par>
                                <p:cTn id="104" presetID="1" presetClass="entr" presetSubtype="0" fill="hold" nodeType="afterEffect">
                                  <p:stCondLst>
                                    <p:cond delay="200"/>
                                  </p:stCondLst>
                                  <p:childTnLst>
                                    <p:set>
                                      <p:cBhvr>
                                        <p:cTn id="105" dur="1" fill="hold">
                                          <p:stCondLst>
                                            <p:cond delay="499"/>
                                          </p:stCondLst>
                                        </p:cTn>
                                        <p:tgtEl>
                                          <p:spTgt spid="77864"/>
                                        </p:tgtEl>
                                        <p:attrNameLst>
                                          <p:attrName>style.visibility</p:attrName>
                                        </p:attrNameLst>
                                      </p:cBhvr>
                                      <p:to>
                                        <p:strVal val="visible"/>
                                      </p:to>
                                    </p:set>
                                  </p:childTnLst>
                                </p:cTn>
                              </p:par>
                            </p:childTnLst>
                          </p:cTn>
                        </p:par>
                        <p:par>
                          <p:cTn id="106" fill="hold" nodeType="afterGroup">
                            <p:stCondLst>
                              <p:cond delay="23600"/>
                            </p:stCondLst>
                            <p:childTnLst>
                              <p:par>
                                <p:cTn id="107" presetID="1" presetClass="entr" presetSubtype="0" fill="hold" nodeType="afterEffect">
                                  <p:stCondLst>
                                    <p:cond delay="200"/>
                                  </p:stCondLst>
                                  <p:childTnLst>
                                    <p:set>
                                      <p:cBhvr>
                                        <p:cTn id="108" dur="1" fill="hold">
                                          <p:stCondLst>
                                            <p:cond delay="499"/>
                                          </p:stCondLst>
                                        </p:cTn>
                                        <p:tgtEl>
                                          <p:spTgt spid="77865"/>
                                        </p:tgtEl>
                                        <p:attrNameLst>
                                          <p:attrName>style.visibility</p:attrName>
                                        </p:attrNameLst>
                                      </p:cBhvr>
                                      <p:to>
                                        <p:strVal val="visible"/>
                                      </p:to>
                                    </p:set>
                                  </p:childTnLst>
                                </p:cTn>
                              </p:par>
                            </p:childTnLst>
                          </p:cTn>
                        </p:par>
                        <p:par>
                          <p:cTn id="109" fill="hold" nodeType="afterGroup">
                            <p:stCondLst>
                              <p:cond delay="24300"/>
                            </p:stCondLst>
                            <p:childTnLst>
                              <p:par>
                                <p:cTn id="110" presetID="1" presetClass="entr" presetSubtype="0" fill="hold" nodeType="afterEffect">
                                  <p:stCondLst>
                                    <p:cond delay="200"/>
                                  </p:stCondLst>
                                  <p:childTnLst>
                                    <p:set>
                                      <p:cBhvr>
                                        <p:cTn id="111" dur="1" fill="hold">
                                          <p:stCondLst>
                                            <p:cond delay="499"/>
                                          </p:stCondLst>
                                        </p:cTn>
                                        <p:tgtEl>
                                          <p:spTgt spid="77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Bundle Adjustment</a:t>
            </a:r>
          </a:p>
        </p:txBody>
      </p:sp>
      <p:sp>
        <p:nvSpPr>
          <p:cNvPr id="47107" name="Rectangle 3"/>
          <p:cNvSpPr>
            <a:spLocks noGrp="1" noChangeArrowheads="1"/>
          </p:cNvSpPr>
          <p:nvPr>
            <p:ph type="body" idx="1"/>
          </p:nvPr>
        </p:nvSpPr>
        <p:spPr/>
        <p:txBody>
          <a:bodyPr/>
          <a:lstStyle/>
          <a:p>
            <a:pPr eaLnBrk="1" hangingPunct="1"/>
            <a:r>
              <a:rPr lang="en-US" smtClean="0"/>
              <a:t>New images initialised with rotation, focal length of best matching image</a:t>
            </a:r>
          </a:p>
          <a:p>
            <a:pPr eaLnBrk="1" hangingPunct="1">
              <a:buFontTx/>
              <a:buNone/>
            </a:pPr>
            <a:endParaRPr lang="en-US" smtClean="0"/>
          </a:p>
        </p:txBody>
      </p:sp>
      <p:pic>
        <p:nvPicPr>
          <p:cNvPr id="47108" name="Picture 22" descr="C:\WINDOWS\Desktop\iccv2003\greenAll\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13" y="3486814"/>
            <a:ext cx="91963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86922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18" name="Rectangle 2"/>
          <p:cNvSpPr>
            <a:spLocks noGrp="1" noChangeArrowheads="1"/>
          </p:cNvSpPr>
          <p:nvPr>
            <p:ph type="title"/>
          </p:nvPr>
        </p:nvSpPr>
        <p:spPr>
          <a:xfrm>
            <a:off x="685800" y="0"/>
            <a:ext cx="7772400" cy="990600"/>
          </a:xfrm>
          <a:ln/>
        </p:spPr>
        <p:txBody>
          <a:bodyPr rIns="132080"/>
          <a:lstStyle/>
          <a:p>
            <a:r>
              <a:rPr lang="en-US"/>
              <a:t>Problem:  Drift</a:t>
            </a:r>
          </a:p>
        </p:txBody>
      </p:sp>
      <p:sp>
        <p:nvSpPr>
          <p:cNvPr id="9219" name="Rectangle 3"/>
          <p:cNvSpPr>
            <a:spLocks noGrp="1" noChangeArrowheads="1"/>
          </p:cNvSpPr>
          <p:nvPr>
            <p:ph type="body" idx="1"/>
          </p:nvPr>
        </p:nvSpPr>
        <p:spPr>
          <a:xfrm>
            <a:off x="685800" y="3886200"/>
            <a:ext cx="7772400" cy="2971800"/>
          </a:xfrm>
          <a:ln/>
        </p:spPr>
        <p:txBody>
          <a:bodyPr rIns="132080">
            <a:normAutofit fontScale="85000" lnSpcReduction="20000"/>
          </a:bodyPr>
          <a:lstStyle/>
          <a:p>
            <a:pPr marL="382588" indent="-342900">
              <a:lnSpc>
                <a:spcPct val="90000"/>
              </a:lnSpc>
            </a:pPr>
            <a:r>
              <a:rPr lang="en-US"/>
              <a:t>Solution</a:t>
            </a:r>
          </a:p>
          <a:p>
            <a:pPr marL="782638" lvl="1">
              <a:lnSpc>
                <a:spcPct val="90000"/>
              </a:lnSpc>
              <a:buClr>
                <a:srgbClr val="000000"/>
              </a:buClr>
            </a:pPr>
            <a:r>
              <a:rPr lang="en-US"/>
              <a:t>add another copy of first image at the end</a:t>
            </a:r>
          </a:p>
          <a:p>
            <a:pPr marL="782638" lvl="1">
              <a:lnSpc>
                <a:spcPct val="90000"/>
              </a:lnSpc>
              <a:buClr>
                <a:srgbClr val="000000"/>
              </a:buClr>
            </a:pPr>
            <a:r>
              <a:rPr lang="en-US"/>
              <a:t>this gives a constraint:  y</a:t>
            </a:r>
            <a:r>
              <a:rPr lang="en-US" baseline="-25000"/>
              <a:t>n</a:t>
            </a:r>
            <a:r>
              <a:rPr lang="en-US"/>
              <a:t> = y</a:t>
            </a:r>
            <a:r>
              <a:rPr lang="en-US" baseline="-25000"/>
              <a:t>1</a:t>
            </a:r>
          </a:p>
          <a:p>
            <a:pPr marL="782638" lvl="1">
              <a:lnSpc>
                <a:spcPct val="90000"/>
              </a:lnSpc>
              <a:buClr>
                <a:srgbClr val="000000"/>
              </a:buClr>
            </a:pPr>
            <a:r>
              <a:rPr lang="en-US"/>
              <a:t>there are a bunch of ways to solve this problem</a:t>
            </a:r>
          </a:p>
          <a:p>
            <a:pPr marL="1182688" lvl="2">
              <a:lnSpc>
                <a:spcPct val="90000"/>
              </a:lnSpc>
              <a:buClr>
                <a:srgbClr val="000000"/>
              </a:buClr>
            </a:pPr>
            <a:r>
              <a:rPr lang="en-US"/>
              <a:t>add displacement of (y</a:t>
            </a:r>
            <a:r>
              <a:rPr lang="en-US" baseline="-25000"/>
              <a:t>1</a:t>
            </a:r>
            <a:r>
              <a:rPr lang="en-US"/>
              <a:t> – y</a:t>
            </a:r>
            <a:r>
              <a:rPr lang="en-US" baseline="-25000"/>
              <a:t>n</a:t>
            </a:r>
            <a:r>
              <a:rPr lang="en-US"/>
              <a:t>)/(n -1) to each image after the first</a:t>
            </a:r>
          </a:p>
          <a:p>
            <a:pPr marL="1182688" lvl="2">
              <a:lnSpc>
                <a:spcPct val="90000"/>
              </a:lnSpc>
              <a:buClr>
                <a:srgbClr val="000000"/>
              </a:buClr>
            </a:pPr>
            <a:r>
              <a:rPr lang="en-US"/>
              <a:t>compute a global warp:  y</a:t>
            </a:r>
            <a:r>
              <a:rPr lang="ja-JP" altLang="en-US">
                <a:latin typeface="Arial"/>
              </a:rPr>
              <a:t>’</a:t>
            </a:r>
            <a:r>
              <a:rPr lang="en-US"/>
              <a:t> = y + ax</a:t>
            </a:r>
          </a:p>
          <a:p>
            <a:pPr marL="1182688" lvl="2">
              <a:lnSpc>
                <a:spcPct val="90000"/>
              </a:lnSpc>
              <a:buClr>
                <a:srgbClr val="000000"/>
              </a:buClr>
            </a:pPr>
            <a:r>
              <a:rPr lang="en-US">
                <a:solidFill>
                  <a:srgbClr val="0000FF"/>
                </a:solidFill>
              </a:rPr>
              <a:t>run a big optimization problem, incorporating this constraint</a:t>
            </a:r>
          </a:p>
          <a:p>
            <a:pPr marL="1639888" lvl="3">
              <a:lnSpc>
                <a:spcPct val="90000"/>
              </a:lnSpc>
              <a:buClr>
                <a:srgbClr val="000000"/>
              </a:buClr>
            </a:pPr>
            <a:r>
              <a:rPr lang="en-US">
                <a:solidFill>
                  <a:srgbClr val="0000FF"/>
                </a:solidFill>
              </a:rPr>
              <a:t>best solution, but more complicated</a:t>
            </a:r>
          </a:p>
          <a:p>
            <a:pPr marL="1639888" lvl="3">
              <a:lnSpc>
                <a:spcPct val="90000"/>
              </a:lnSpc>
              <a:buClr>
                <a:srgbClr val="000000"/>
              </a:buClr>
            </a:pPr>
            <a:r>
              <a:rPr lang="en-US">
                <a:solidFill>
                  <a:srgbClr val="0000FF"/>
                </a:solidFill>
              </a:rPr>
              <a:t>known as </a:t>
            </a:r>
            <a:r>
              <a:rPr lang="ja-JP" altLang="en-US">
                <a:solidFill>
                  <a:srgbClr val="0000FF"/>
                </a:solidFill>
                <a:latin typeface="Arial"/>
              </a:rPr>
              <a:t>“</a:t>
            </a:r>
            <a:r>
              <a:rPr lang="en-US">
                <a:solidFill>
                  <a:srgbClr val="0000FF"/>
                </a:solidFill>
              </a:rPr>
              <a:t>bundle adjustment</a:t>
            </a:r>
            <a:r>
              <a:rPr lang="ja-JP" altLang="en-US">
                <a:solidFill>
                  <a:srgbClr val="0000FF"/>
                </a:solidFill>
                <a:latin typeface="Arial"/>
              </a:rPr>
              <a:t>”</a:t>
            </a:r>
            <a:endParaRPr lang="en-US">
              <a:solidFill>
                <a:srgbClr val="0000FF"/>
              </a:solidFill>
            </a:endParaRPr>
          </a:p>
        </p:txBody>
      </p:sp>
      <p:sp>
        <p:nvSpPr>
          <p:cNvPr id="9220" name="Rectangle 4"/>
          <p:cNvSpPr>
            <a:spLocks/>
          </p:cNvSpPr>
          <p:nvPr/>
        </p:nvSpPr>
        <p:spPr bwMode="auto">
          <a:xfrm>
            <a:off x="914400" y="1524000"/>
            <a:ext cx="1219200" cy="990600"/>
          </a:xfrm>
          <a:prstGeom prst="rect">
            <a:avLst/>
          </a:prstGeom>
          <a:solidFill>
            <a:srgbClr val="FFFFFF"/>
          </a:solidFill>
          <a:ln w="28575" cap="flat">
            <a:solidFill>
              <a:srgbClr val="0000FF"/>
            </a:solidFill>
            <a:prstDash val="solid"/>
            <a:miter lim="800000"/>
            <a:headEnd type="none" w="med" len="med"/>
            <a:tailEnd type="none" w="med" len="med"/>
          </a:ln>
        </p:spPr>
        <p:txBody>
          <a:bodyPr lIns="0" tIns="0" rIns="0" bIns="0"/>
          <a:lstStyle/>
          <a:p>
            <a:endParaRPr lang="en-US"/>
          </a:p>
        </p:txBody>
      </p:sp>
      <p:sp>
        <p:nvSpPr>
          <p:cNvPr id="9221" name="Rectangle 5"/>
          <p:cNvSpPr>
            <a:spLocks/>
          </p:cNvSpPr>
          <p:nvPr/>
        </p:nvSpPr>
        <p:spPr bwMode="auto">
          <a:xfrm>
            <a:off x="1676400" y="17526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9222" name="Rectangle 6"/>
          <p:cNvSpPr>
            <a:spLocks/>
          </p:cNvSpPr>
          <p:nvPr/>
        </p:nvSpPr>
        <p:spPr bwMode="auto">
          <a:xfrm>
            <a:off x="2362200" y="1600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9223" name="Rectangle 7"/>
          <p:cNvSpPr>
            <a:spLocks/>
          </p:cNvSpPr>
          <p:nvPr/>
        </p:nvSpPr>
        <p:spPr bwMode="auto">
          <a:xfrm>
            <a:off x="3352800" y="18288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9224" name="Rectangle 8"/>
          <p:cNvSpPr>
            <a:spLocks/>
          </p:cNvSpPr>
          <p:nvPr/>
        </p:nvSpPr>
        <p:spPr bwMode="auto">
          <a:xfrm>
            <a:off x="4038600" y="20574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9225" name="Rectangle 9"/>
          <p:cNvSpPr>
            <a:spLocks/>
          </p:cNvSpPr>
          <p:nvPr/>
        </p:nvSpPr>
        <p:spPr bwMode="auto">
          <a:xfrm>
            <a:off x="4953000" y="1981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grpSp>
        <p:nvGrpSpPr>
          <p:cNvPr id="9230" name="Group 14"/>
          <p:cNvGrpSpPr>
            <a:grpSpLocks/>
          </p:cNvGrpSpPr>
          <p:nvPr/>
        </p:nvGrpSpPr>
        <p:grpSpPr bwMode="auto">
          <a:xfrm>
            <a:off x="990600" y="1981200"/>
            <a:ext cx="228600" cy="304800"/>
            <a:chOff x="0" y="0"/>
            <a:chExt cx="144" cy="192"/>
          </a:xfrm>
        </p:grpSpPr>
        <p:sp>
          <p:nvSpPr>
            <p:cNvPr id="9226" name="AutoShape 10"/>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9227" name="AutoShape 11"/>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9228" name="AutoShape 12"/>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9229" name="AutoShape 13"/>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9237" name="Group 21"/>
          <p:cNvGrpSpPr>
            <a:grpSpLocks/>
          </p:cNvGrpSpPr>
          <p:nvPr/>
        </p:nvGrpSpPr>
        <p:grpSpPr bwMode="auto">
          <a:xfrm>
            <a:off x="5562600" y="2286000"/>
            <a:ext cx="1219200" cy="990600"/>
            <a:chOff x="0" y="0"/>
            <a:chExt cx="768" cy="624"/>
          </a:xfrm>
        </p:grpSpPr>
        <p:sp>
          <p:nvSpPr>
            <p:cNvPr id="9231" name="Rectangle 15"/>
            <p:cNvSpPr>
              <a:spLocks/>
            </p:cNvSpPr>
            <p:nvPr/>
          </p:nvSpPr>
          <p:spPr bwMode="auto">
            <a:xfrm>
              <a:off x="0" y="0"/>
              <a:ext cx="768" cy="624"/>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grpSp>
          <p:nvGrpSpPr>
            <p:cNvPr id="9236" name="Group 20"/>
            <p:cNvGrpSpPr>
              <a:grpSpLocks/>
            </p:cNvGrpSpPr>
            <p:nvPr/>
          </p:nvGrpSpPr>
          <p:grpSpPr bwMode="auto">
            <a:xfrm>
              <a:off x="576" y="336"/>
              <a:ext cx="144" cy="192"/>
              <a:chOff x="0" y="0"/>
              <a:chExt cx="144" cy="192"/>
            </a:xfrm>
          </p:grpSpPr>
          <p:sp>
            <p:nvSpPr>
              <p:cNvPr id="9232" name="AutoShape 16"/>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9233" name="AutoShape 17"/>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9234" name="AutoShape 18"/>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9235" name="AutoShape 19"/>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sp>
        <p:nvSpPr>
          <p:cNvPr id="9238" name="Line 22"/>
          <p:cNvSpPr>
            <a:spLocks noChangeShapeType="1"/>
          </p:cNvSpPr>
          <p:nvPr/>
        </p:nvSpPr>
        <p:spPr bwMode="auto">
          <a:xfrm rot="10800000" flipH="1">
            <a:off x="7010400" y="1524000"/>
            <a:ext cx="1588" cy="762000"/>
          </a:xfrm>
          <a:prstGeom prst="line">
            <a:avLst/>
          </a:prstGeom>
          <a:noFill/>
          <a:ln w="28575" cap="flat">
            <a:solidFill>
              <a:srgbClr val="0000F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39" name="Rectangle 23"/>
          <p:cNvSpPr>
            <a:spLocks/>
          </p:cNvSpPr>
          <p:nvPr/>
        </p:nvSpPr>
        <p:spPr bwMode="auto">
          <a:xfrm>
            <a:off x="228600" y="1431925"/>
            <a:ext cx="85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900"/>
              </a:spcBef>
            </a:pPr>
            <a:r>
              <a:rPr lang="en-US" sz="1600">
                <a:solidFill>
                  <a:schemeClr val="tx1"/>
                </a:solidFill>
                <a:latin typeface="Arial" charset="0"/>
                <a:ea typeface="ＭＳ Ｐゴシック" charset="0"/>
                <a:cs typeface="Arial" charset="0"/>
                <a:sym typeface="Arial" charset="0"/>
              </a:rPr>
              <a:t>(x</a:t>
            </a:r>
            <a:r>
              <a:rPr lang="en-US" sz="1600" baseline="-25000">
                <a:solidFill>
                  <a:schemeClr val="tx1"/>
                </a:solidFill>
                <a:latin typeface="Arial" charset="0"/>
                <a:ea typeface="ＭＳ Ｐゴシック" charset="0"/>
                <a:cs typeface="Arial" charset="0"/>
                <a:sym typeface="Arial" charset="0"/>
              </a:rPr>
              <a:t>1</a:t>
            </a:r>
            <a:r>
              <a:rPr lang="en-US" sz="1600">
                <a:solidFill>
                  <a:schemeClr val="tx1"/>
                </a:solidFill>
                <a:latin typeface="Arial" charset="0"/>
                <a:ea typeface="ＭＳ Ｐゴシック" charset="0"/>
                <a:cs typeface="Arial" charset="0"/>
                <a:sym typeface="Arial" charset="0"/>
              </a:rPr>
              <a:t>,y</a:t>
            </a:r>
            <a:r>
              <a:rPr lang="en-US" sz="1600" baseline="-25000">
                <a:solidFill>
                  <a:schemeClr val="tx1"/>
                </a:solidFill>
                <a:latin typeface="Arial" charset="0"/>
                <a:ea typeface="ＭＳ Ｐゴシック" charset="0"/>
                <a:cs typeface="Arial" charset="0"/>
                <a:sym typeface="Arial" charset="0"/>
              </a:rPr>
              <a:t>1</a:t>
            </a:r>
            <a:r>
              <a:rPr lang="en-US" sz="1600">
                <a:solidFill>
                  <a:schemeClr val="tx1"/>
                </a:solidFill>
                <a:latin typeface="Arial" charset="0"/>
                <a:ea typeface="ＭＳ Ｐゴシック" charset="0"/>
                <a:cs typeface="Arial" charset="0"/>
                <a:sym typeface="Arial" charset="0"/>
              </a:rPr>
              <a:t>)</a:t>
            </a:r>
          </a:p>
        </p:txBody>
      </p:sp>
      <p:grpSp>
        <p:nvGrpSpPr>
          <p:cNvPr id="9244" name="Group 28"/>
          <p:cNvGrpSpPr>
            <a:grpSpLocks/>
          </p:cNvGrpSpPr>
          <p:nvPr/>
        </p:nvGrpSpPr>
        <p:grpSpPr bwMode="auto">
          <a:xfrm>
            <a:off x="5715000" y="2270125"/>
            <a:ext cx="2298700" cy="1387475"/>
            <a:chOff x="0" y="0"/>
            <a:chExt cx="1448" cy="874"/>
          </a:xfrm>
        </p:grpSpPr>
        <p:grpSp>
          <p:nvGrpSpPr>
            <p:cNvPr id="9242" name="Group 26"/>
            <p:cNvGrpSpPr>
              <a:grpSpLocks/>
            </p:cNvGrpSpPr>
            <p:nvPr/>
          </p:nvGrpSpPr>
          <p:grpSpPr bwMode="auto">
            <a:xfrm>
              <a:off x="336" y="58"/>
              <a:ext cx="1112" cy="816"/>
              <a:chOff x="0" y="0"/>
              <a:chExt cx="1112" cy="816"/>
            </a:xfrm>
          </p:grpSpPr>
          <p:sp>
            <p:nvSpPr>
              <p:cNvPr id="9240" name="Rectangle 24"/>
              <p:cNvSpPr>
                <a:spLocks/>
              </p:cNvSpPr>
              <p:nvPr/>
            </p:nvSpPr>
            <p:spPr bwMode="auto">
              <a:xfrm>
                <a:off x="96" y="0"/>
                <a:ext cx="768" cy="624"/>
              </a:xfrm>
              <a:prstGeom prst="rect">
                <a:avLst/>
              </a:prstGeom>
              <a:noFill/>
              <a:ln w="28575" cap="flat">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41" name="Rectangle 25"/>
              <p:cNvSpPr>
                <a:spLocks/>
              </p:cNvSpPr>
              <p:nvPr/>
            </p:nvSpPr>
            <p:spPr bwMode="auto">
              <a:xfrm>
                <a:off x="0" y="624"/>
                <a:ext cx="11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spcBef>
                    <a:spcPts val="313"/>
                  </a:spcBef>
                </a:pPr>
                <a:r>
                  <a:rPr lang="en-US" sz="1400">
                    <a:solidFill>
                      <a:schemeClr val="tx1"/>
                    </a:solidFill>
                    <a:latin typeface="Arial" charset="0"/>
                    <a:ea typeface="ＭＳ Ｐゴシック" charset="0"/>
                    <a:cs typeface="Arial" charset="0"/>
                    <a:sym typeface="Arial" charset="0"/>
                  </a:rPr>
                  <a:t>copy of first image</a:t>
                </a:r>
              </a:p>
            </p:txBody>
          </p:sp>
        </p:grpSp>
        <p:sp>
          <p:nvSpPr>
            <p:cNvPr id="9243" name="Rectangle 27"/>
            <p:cNvSpPr>
              <a:spLocks/>
            </p:cNvSpPr>
            <p:nvPr/>
          </p:nvSpPr>
          <p:spPr bwMode="auto">
            <a:xfrm>
              <a:off x="0" y="0"/>
              <a:ext cx="53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900"/>
                </a:spcBef>
              </a:pPr>
              <a:r>
                <a:rPr lang="en-US" sz="1600">
                  <a:solidFill>
                    <a:schemeClr val="tx1"/>
                  </a:solidFill>
                  <a:latin typeface="Arial" charset="0"/>
                  <a:ea typeface="ＭＳ Ｐゴシック" charset="0"/>
                  <a:cs typeface="Arial" charset="0"/>
                  <a:sym typeface="Arial" charset="0"/>
                </a:rPr>
                <a:t>(x</a:t>
              </a:r>
              <a:r>
                <a:rPr lang="en-US" sz="1600" baseline="-25000">
                  <a:solidFill>
                    <a:schemeClr val="tx1"/>
                  </a:solidFill>
                  <a:latin typeface="Arial" charset="0"/>
                  <a:ea typeface="ＭＳ Ｐゴシック" charset="0"/>
                  <a:cs typeface="Arial" charset="0"/>
                  <a:sym typeface="Arial" charset="0"/>
                </a:rPr>
                <a:t>n</a:t>
              </a:r>
              <a:r>
                <a:rPr lang="en-US" sz="1600">
                  <a:solidFill>
                    <a:schemeClr val="tx1"/>
                  </a:solidFill>
                  <a:latin typeface="Arial" charset="0"/>
                  <a:ea typeface="ＭＳ Ｐゴシック" charset="0"/>
                  <a:cs typeface="Arial" charset="0"/>
                  <a:sym typeface="Arial" charset="0"/>
                </a:rPr>
                <a:t>,y</a:t>
              </a:r>
              <a:r>
                <a:rPr lang="en-US" sz="1600" baseline="-25000">
                  <a:solidFill>
                    <a:schemeClr val="tx1"/>
                  </a:solidFill>
                  <a:latin typeface="Arial" charset="0"/>
                  <a:ea typeface="ＭＳ Ｐゴシック" charset="0"/>
                  <a:cs typeface="Arial" charset="0"/>
                  <a:sym typeface="Arial" charset="0"/>
                </a:rPr>
                <a:t>n</a:t>
              </a:r>
              <a:r>
                <a:rPr lang="en-US" sz="1600">
                  <a:solidFill>
                    <a:schemeClr val="tx1"/>
                  </a:solidFill>
                  <a:latin typeface="Arial" charset="0"/>
                  <a:ea typeface="ＭＳ Ｐゴシック" charset="0"/>
                  <a:cs typeface="Arial" charset="0"/>
                  <a:sym typeface="Arial" charset="0"/>
                </a:rPr>
                <a:t>)</a:t>
              </a:r>
            </a:p>
          </p:txBody>
        </p:sp>
      </p:grpSp>
    </p:spTree>
    <p:extLst>
      <p:ext uri="{BB962C8B-B14F-4D97-AF65-F5344CB8AC3E}">
        <p14:creationId xmlns:p14="http://schemas.microsoft.com/office/powerpoint/2010/main" val="358335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16714"/>
            <a:ext cx="8229600" cy="1143000"/>
          </a:xfrm>
        </p:spPr>
        <p:txBody>
          <a:bodyPr/>
          <a:lstStyle/>
          <a:p>
            <a:r>
              <a:rPr lang="en-US" dirty="0" smtClean="0"/>
              <a:t>Algorithm summary</a:t>
            </a:r>
          </a:p>
        </p:txBody>
      </p:sp>
      <p:sp>
        <p:nvSpPr>
          <p:cNvPr id="1019907" name="Rectangle 3"/>
          <p:cNvSpPr>
            <a:spLocks noGrp="1" noChangeArrowheads="1"/>
          </p:cNvSpPr>
          <p:nvPr>
            <p:ph type="body" idx="1"/>
          </p:nvPr>
        </p:nvSpPr>
        <p:spPr>
          <a:xfrm>
            <a:off x="685800" y="914400"/>
            <a:ext cx="7772400" cy="5715000"/>
          </a:xfrm>
        </p:spPr>
        <p:txBody>
          <a:bodyPr>
            <a:normAutofit fontScale="85000" lnSpcReduction="10000"/>
          </a:bodyPr>
          <a:lstStyle/>
          <a:p>
            <a:pPr>
              <a:buFontTx/>
              <a:buChar char="•"/>
            </a:pPr>
            <a:r>
              <a:rPr lang="en-US" dirty="0" smtClean="0"/>
              <a:t>Given: </a:t>
            </a:r>
            <a:r>
              <a:rPr lang="en-US" i="1" dirty="0" smtClean="0"/>
              <a:t>m </a:t>
            </a:r>
            <a:r>
              <a:rPr lang="en-US" dirty="0" smtClean="0"/>
              <a:t>images and </a:t>
            </a:r>
            <a:r>
              <a:rPr lang="en-US" i="1" dirty="0" smtClean="0"/>
              <a:t>n </a:t>
            </a:r>
            <a:r>
              <a:rPr lang="en-US" dirty="0" smtClean="0"/>
              <a:t>features </a:t>
            </a:r>
            <a:r>
              <a:rPr lang="en-US" b="1" dirty="0" smtClean="0"/>
              <a:t>x</a:t>
            </a:r>
            <a:r>
              <a:rPr lang="en-US" i="1" baseline="-25000" dirty="0" smtClean="0"/>
              <a:t>ij</a:t>
            </a:r>
          </a:p>
          <a:p>
            <a:pPr>
              <a:buFontTx/>
              <a:buChar char="•"/>
            </a:pPr>
            <a:r>
              <a:rPr lang="en-US" dirty="0" smtClean="0"/>
              <a:t>For each image </a:t>
            </a:r>
            <a:r>
              <a:rPr lang="en-US" i="1" dirty="0" err="1" smtClean="0"/>
              <a:t>i</a:t>
            </a:r>
            <a:r>
              <a:rPr lang="en-US" i="1" dirty="0" smtClean="0"/>
              <a:t>, c</a:t>
            </a:r>
            <a:r>
              <a:rPr lang="en-US" dirty="0" smtClean="0"/>
              <a:t>enter the feature coordinates</a:t>
            </a:r>
          </a:p>
          <a:p>
            <a:pPr>
              <a:buFontTx/>
              <a:buChar char="•"/>
            </a:pPr>
            <a:r>
              <a:rPr lang="en-US" dirty="0" smtClean="0"/>
              <a:t>Construct a 2</a:t>
            </a:r>
            <a:r>
              <a:rPr lang="en-US" i="1" dirty="0" smtClean="0"/>
              <a:t>m </a:t>
            </a:r>
            <a:r>
              <a:rPr lang="en-US" dirty="0" smtClean="0">
                <a:cs typeface="Arial" charset="0"/>
              </a:rPr>
              <a:t>×</a:t>
            </a:r>
            <a:r>
              <a:rPr lang="en-US" dirty="0" smtClean="0"/>
              <a:t> </a:t>
            </a:r>
            <a:r>
              <a:rPr lang="en-US" i="1" dirty="0" smtClean="0"/>
              <a:t>n </a:t>
            </a:r>
            <a:r>
              <a:rPr lang="en-US" dirty="0" smtClean="0"/>
              <a:t>measurement matrix </a:t>
            </a:r>
            <a:r>
              <a:rPr lang="en-US" b="1" dirty="0" smtClean="0"/>
              <a:t>D</a:t>
            </a:r>
            <a:r>
              <a:rPr lang="en-US" dirty="0" smtClean="0"/>
              <a:t>:</a:t>
            </a:r>
          </a:p>
          <a:p>
            <a:pPr lvl="1"/>
            <a:r>
              <a:rPr lang="en-US" dirty="0" smtClean="0"/>
              <a:t>Column </a:t>
            </a:r>
            <a:r>
              <a:rPr lang="en-US" i="1" dirty="0" smtClean="0"/>
              <a:t>j </a:t>
            </a:r>
            <a:r>
              <a:rPr lang="en-US" dirty="0" smtClean="0"/>
              <a:t>contains the projection of point </a:t>
            </a:r>
            <a:r>
              <a:rPr lang="en-US" i="1" dirty="0" smtClean="0"/>
              <a:t>j </a:t>
            </a:r>
            <a:r>
              <a:rPr lang="en-US" dirty="0" smtClean="0"/>
              <a:t>in all views</a:t>
            </a:r>
          </a:p>
          <a:p>
            <a:pPr lvl="1"/>
            <a:r>
              <a:rPr lang="en-US" dirty="0" smtClean="0"/>
              <a:t>Row </a:t>
            </a:r>
            <a:r>
              <a:rPr lang="en-US" i="1" dirty="0" err="1" smtClean="0"/>
              <a:t>i</a:t>
            </a:r>
            <a:r>
              <a:rPr lang="en-US" i="1" dirty="0" smtClean="0"/>
              <a:t> </a:t>
            </a:r>
            <a:r>
              <a:rPr lang="en-US" dirty="0" smtClean="0"/>
              <a:t>contains one coordinate of the projections of all the </a:t>
            </a:r>
            <a:r>
              <a:rPr lang="en-US" i="1" dirty="0" smtClean="0"/>
              <a:t>n </a:t>
            </a:r>
            <a:r>
              <a:rPr lang="en-US" dirty="0" smtClean="0"/>
              <a:t>points in image </a:t>
            </a:r>
            <a:r>
              <a:rPr lang="en-US" i="1" dirty="0" err="1" smtClean="0"/>
              <a:t>i</a:t>
            </a:r>
            <a:endParaRPr lang="en-US" i="1" dirty="0" smtClean="0"/>
          </a:p>
          <a:p>
            <a:pPr>
              <a:buFontTx/>
              <a:buChar char="•"/>
            </a:pPr>
            <a:r>
              <a:rPr lang="en-US" dirty="0" smtClean="0"/>
              <a:t>Factorize </a:t>
            </a:r>
            <a:r>
              <a:rPr lang="en-US" b="1" dirty="0" smtClean="0"/>
              <a:t>D</a:t>
            </a:r>
            <a:r>
              <a:rPr lang="en-US" dirty="0" smtClean="0"/>
              <a:t>:</a:t>
            </a:r>
          </a:p>
          <a:p>
            <a:pPr lvl="1"/>
            <a:r>
              <a:rPr lang="en-US" dirty="0" smtClean="0"/>
              <a:t>Compute SVD: </a:t>
            </a:r>
            <a:r>
              <a:rPr lang="en-US" b="1" dirty="0" smtClean="0"/>
              <a:t>D </a:t>
            </a:r>
            <a:r>
              <a:rPr lang="en-US" dirty="0" smtClean="0"/>
              <a:t>=</a:t>
            </a:r>
            <a:r>
              <a:rPr lang="en-US" b="1" dirty="0" smtClean="0"/>
              <a:t> U W V</a:t>
            </a:r>
            <a:r>
              <a:rPr lang="en-US" b="1" baseline="30000" dirty="0" smtClean="0"/>
              <a:t>T</a:t>
            </a:r>
          </a:p>
          <a:p>
            <a:pPr lvl="1"/>
            <a:r>
              <a:rPr lang="en-US" dirty="0" smtClean="0"/>
              <a:t>Create </a:t>
            </a:r>
            <a:r>
              <a:rPr lang="en-US" b="1" dirty="0" smtClean="0"/>
              <a:t>U</a:t>
            </a:r>
            <a:r>
              <a:rPr lang="en-US" baseline="-25000" dirty="0" smtClean="0"/>
              <a:t>3</a:t>
            </a:r>
            <a:r>
              <a:rPr lang="en-US" dirty="0" smtClean="0"/>
              <a:t> by taking the first 3 columns of </a:t>
            </a:r>
            <a:r>
              <a:rPr lang="en-US" b="1" dirty="0" smtClean="0"/>
              <a:t>U</a:t>
            </a:r>
          </a:p>
          <a:p>
            <a:pPr lvl="1"/>
            <a:r>
              <a:rPr lang="en-US" dirty="0" smtClean="0"/>
              <a:t>Create </a:t>
            </a:r>
            <a:r>
              <a:rPr lang="en-US" b="1" dirty="0" smtClean="0"/>
              <a:t>V</a:t>
            </a:r>
            <a:r>
              <a:rPr lang="en-US" baseline="-25000" dirty="0" smtClean="0"/>
              <a:t>3</a:t>
            </a:r>
            <a:r>
              <a:rPr lang="en-US" dirty="0" smtClean="0"/>
              <a:t> by taking the first 3 columns of </a:t>
            </a:r>
            <a:r>
              <a:rPr lang="en-US" b="1" dirty="0" smtClean="0"/>
              <a:t>V</a:t>
            </a:r>
          </a:p>
          <a:p>
            <a:pPr lvl="1"/>
            <a:r>
              <a:rPr lang="en-US" dirty="0" smtClean="0"/>
              <a:t>Create </a:t>
            </a:r>
            <a:r>
              <a:rPr lang="en-US" b="1" dirty="0" smtClean="0"/>
              <a:t>W</a:t>
            </a:r>
            <a:r>
              <a:rPr lang="en-US" baseline="-25000" dirty="0" smtClean="0"/>
              <a:t>3</a:t>
            </a:r>
            <a:r>
              <a:rPr lang="en-US" dirty="0" smtClean="0"/>
              <a:t> by taking the upper left 3 </a:t>
            </a:r>
            <a:r>
              <a:rPr lang="en-US" dirty="0" smtClean="0">
                <a:cs typeface="Arial" charset="0"/>
              </a:rPr>
              <a:t>×</a:t>
            </a:r>
            <a:r>
              <a:rPr lang="en-US" dirty="0" smtClean="0"/>
              <a:t> 3 block of</a:t>
            </a:r>
            <a:r>
              <a:rPr lang="en-US" i="1" dirty="0" smtClean="0"/>
              <a:t> </a:t>
            </a:r>
            <a:r>
              <a:rPr lang="en-US" b="1" dirty="0" smtClean="0"/>
              <a:t>W</a:t>
            </a:r>
          </a:p>
          <a:p>
            <a:pPr>
              <a:buFontTx/>
              <a:buChar char="•"/>
            </a:pPr>
            <a:r>
              <a:rPr lang="en-US" dirty="0" smtClean="0"/>
              <a:t>Create the motion and shape matrices:</a:t>
            </a:r>
          </a:p>
          <a:p>
            <a:pPr lvl="1"/>
            <a:r>
              <a:rPr lang="en-US" b="1" dirty="0" smtClean="0"/>
              <a:t>M</a:t>
            </a:r>
            <a:r>
              <a:rPr lang="en-US" dirty="0" smtClean="0"/>
              <a:t> = </a:t>
            </a:r>
            <a:r>
              <a:rPr lang="en-US" b="1" dirty="0" smtClean="0"/>
              <a:t>U</a:t>
            </a:r>
            <a:r>
              <a:rPr lang="en-US" baseline="-25000" dirty="0" smtClean="0"/>
              <a:t>3</a:t>
            </a:r>
            <a:r>
              <a:rPr lang="en-US" b="1" dirty="0" smtClean="0"/>
              <a:t>W</a:t>
            </a:r>
            <a:r>
              <a:rPr lang="en-US" baseline="-25000" dirty="0" smtClean="0"/>
              <a:t>3</a:t>
            </a:r>
            <a:r>
              <a:rPr lang="en-US" baseline="30000" dirty="0" smtClean="0"/>
              <a:t>½  </a:t>
            </a:r>
            <a:r>
              <a:rPr lang="en-US" dirty="0" smtClean="0"/>
              <a:t>and </a:t>
            </a:r>
            <a:r>
              <a:rPr lang="en-US" b="1" dirty="0" smtClean="0"/>
              <a:t>S</a:t>
            </a:r>
            <a:r>
              <a:rPr lang="en-US" dirty="0" smtClean="0"/>
              <a:t> = </a:t>
            </a:r>
            <a:r>
              <a:rPr lang="en-US" b="1" dirty="0" smtClean="0"/>
              <a:t>W</a:t>
            </a:r>
            <a:r>
              <a:rPr lang="en-US" baseline="-25000" dirty="0" smtClean="0"/>
              <a:t>3</a:t>
            </a:r>
            <a:r>
              <a:rPr lang="en-US" baseline="30000" dirty="0" smtClean="0"/>
              <a:t>½</a:t>
            </a:r>
            <a:r>
              <a:rPr lang="en-US" dirty="0" smtClean="0"/>
              <a:t> </a:t>
            </a:r>
            <a:r>
              <a:rPr lang="en-US" b="1" dirty="0" smtClean="0"/>
              <a:t>V</a:t>
            </a:r>
            <a:r>
              <a:rPr lang="en-US" baseline="-25000" dirty="0" smtClean="0"/>
              <a:t>3</a:t>
            </a:r>
            <a:r>
              <a:rPr lang="en-US" baseline="30000" dirty="0" smtClean="0"/>
              <a:t>T</a:t>
            </a:r>
            <a:r>
              <a:rPr lang="en-US" b="1" dirty="0" smtClean="0"/>
              <a:t> </a:t>
            </a:r>
            <a:r>
              <a:rPr lang="en-US" dirty="0" smtClean="0"/>
              <a:t>(</a:t>
            </a:r>
            <a:r>
              <a:rPr lang="en-US" b="1" dirty="0" smtClean="0"/>
              <a:t>or M </a:t>
            </a:r>
            <a:r>
              <a:rPr lang="en-US" dirty="0" smtClean="0"/>
              <a:t>= </a:t>
            </a:r>
            <a:r>
              <a:rPr lang="en-US" b="1" dirty="0" smtClean="0"/>
              <a:t>U</a:t>
            </a:r>
            <a:r>
              <a:rPr lang="en-US" baseline="-25000" dirty="0" smtClean="0"/>
              <a:t>3</a:t>
            </a:r>
            <a:r>
              <a:rPr lang="en-US" dirty="0" smtClean="0"/>
              <a:t> and </a:t>
            </a:r>
            <a:r>
              <a:rPr lang="en-US" b="1" dirty="0" smtClean="0"/>
              <a:t>S</a:t>
            </a:r>
            <a:r>
              <a:rPr lang="en-US" dirty="0" smtClean="0"/>
              <a:t> = </a:t>
            </a:r>
            <a:r>
              <a:rPr lang="en-US" b="1" dirty="0" smtClean="0"/>
              <a:t>W</a:t>
            </a:r>
            <a:r>
              <a:rPr lang="en-US" baseline="-25000" dirty="0" smtClean="0"/>
              <a:t>3</a:t>
            </a:r>
            <a:r>
              <a:rPr lang="en-US" b="1" dirty="0" smtClean="0"/>
              <a:t>V</a:t>
            </a:r>
            <a:r>
              <a:rPr lang="en-US" baseline="-25000" dirty="0" smtClean="0"/>
              <a:t>3</a:t>
            </a:r>
            <a:r>
              <a:rPr lang="en-US" baseline="30000" dirty="0" smtClean="0"/>
              <a:t>T</a:t>
            </a:r>
            <a:r>
              <a:rPr lang="en-US" dirty="0" smtClean="0"/>
              <a:t>)</a:t>
            </a:r>
          </a:p>
        </p:txBody>
      </p:sp>
      <p:sp>
        <p:nvSpPr>
          <p:cNvPr id="36868" name="Text Box 4"/>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extLst>
      <p:ext uri="{BB962C8B-B14F-4D97-AF65-F5344CB8AC3E}">
        <p14:creationId xmlns:p14="http://schemas.microsoft.com/office/powerpoint/2010/main" val="1661850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99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99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99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990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990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990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1990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990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1990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1990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9907">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1990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304800" y="179388"/>
            <a:ext cx="8839200" cy="906462"/>
          </a:xfrm>
          <a:ln/>
        </p:spPr>
        <p:txBody>
          <a:bodyPr rIns="132080"/>
          <a:lstStyle/>
          <a:p>
            <a:r>
              <a:rPr lang="en-US" sz="4000"/>
              <a:t>Structure from motion</a:t>
            </a:r>
          </a:p>
        </p:txBody>
      </p:sp>
      <p:pic>
        <p:nvPicPr>
          <p:cNvPr id="1638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755775"/>
            <a:ext cx="3994150" cy="3175000"/>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pic>
      <p:grpSp>
        <p:nvGrpSpPr>
          <p:cNvPr id="16389" name="Group 5"/>
          <p:cNvGrpSpPr>
            <a:grpSpLocks/>
          </p:cNvGrpSpPr>
          <p:nvPr/>
        </p:nvGrpSpPr>
        <p:grpSpPr bwMode="auto">
          <a:xfrm>
            <a:off x="4379913" y="1851025"/>
            <a:ext cx="4735512" cy="4041775"/>
            <a:chOff x="0" y="0"/>
            <a:chExt cx="2983" cy="2546"/>
          </a:xfrm>
        </p:grpSpPr>
        <p:pic>
          <p:nvPicPr>
            <p:cNvPr id="16387" name="Picture 3"/>
            <p:cNvPicPr>
              <a:picLocks noChangeArrowheads="1"/>
            </p:cNvPicPr>
            <p:nvPr/>
          </p:nvPicPr>
          <p:blipFill>
            <a:blip r:embed="rId3">
              <a:extLst>
                <a:ext uri="{28A0092B-C50C-407E-A947-70E740481C1C}">
                  <a14:useLocalDpi xmlns:a14="http://schemas.microsoft.com/office/drawing/2010/main" val="0"/>
                </a:ext>
              </a:extLst>
            </a:blip>
            <a:srcRect l="2313" t="5002" r="1703" b="967"/>
            <a:stretch>
              <a:fillRect/>
            </a:stretch>
          </p:blipFill>
          <p:spPr bwMode="auto">
            <a:xfrm>
              <a:off x="0" y="0"/>
              <a:ext cx="2983"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16388" name="Rectangle 4"/>
            <p:cNvSpPr>
              <a:spLocks/>
            </p:cNvSpPr>
            <p:nvPr/>
          </p:nvSpPr>
          <p:spPr bwMode="auto">
            <a:xfrm>
              <a:off x="664" y="2322"/>
              <a:ext cx="158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wrap="none" lIns="0" tIns="0" rIns="40640" bIns="0">
              <a:spAutoFit/>
            </a:bodyPr>
            <a:lstStyle/>
            <a:p>
              <a:pPr marL="382588" indent="-342900">
                <a:spcBef>
                  <a:spcPts val="450"/>
                </a:spcBef>
              </a:pPr>
              <a:r>
                <a:rPr lang="en-US" sz="1800">
                  <a:latin typeface="Arial" charset="0"/>
                  <a:ea typeface="ＭＳ Ｐゴシック" charset="0"/>
                  <a:cs typeface="Arial" charset="0"/>
                  <a:sym typeface="Arial" charset="0"/>
                </a:rPr>
                <a:t>Computed 3D structure</a:t>
              </a:r>
            </a:p>
          </p:txBody>
        </p:sp>
      </p:grpSp>
      <p:sp>
        <p:nvSpPr>
          <p:cNvPr id="16390" name="Rectangle 6"/>
          <p:cNvSpPr>
            <a:spLocks/>
          </p:cNvSpPr>
          <p:nvPr/>
        </p:nvSpPr>
        <p:spPr bwMode="auto">
          <a:xfrm>
            <a:off x="387350" y="5502275"/>
            <a:ext cx="35814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40640" bIns="0"/>
          <a:lstStyle/>
          <a:p>
            <a:pPr marL="382588" indent="-342900" algn="ctr">
              <a:spcBef>
                <a:spcPts val="450"/>
              </a:spcBef>
            </a:pPr>
            <a:r>
              <a:rPr lang="en-US" sz="1800">
                <a:latin typeface="Arial" charset="0"/>
                <a:ea typeface="ＭＳ Ｐゴシック" charset="0"/>
                <a:cs typeface="Arial" charset="0"/>
                <a:sym typeface="Arial" charset="0"/>
              </a:rPr>
              <a:t>Images on the Internet</a:t>
            </a:r>
          </a:p>
        </p:txBody>
      </p:sp>
    </p:spTree>
    <p:extLst>
      <p:ext uri="{BB962C8B-B14F-4D97-AF65-F5344CB8AC3E}">
        <p14:creationId xmlns:p14="http://schemas.microsoft.com/office/powerpoint/2010/main" val="2014046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685800" y="4711700"/>
            <a:ext cx="7772400" cy="2146300"/>
          </a:xfrm>
          <a:ln/>
        </p:spPr>
        <p:txBody>
          <a:bodyPr rIns="132080"/>
          <a:lstStyle/>
          <a:p>
            <a:pPr marL="382588" indent="-342900"/>
            <a:r>
              <a:rPr lang="en-US"/>
              <a:t>Photo tourism video:  </a:t>
            </a:r>
            <a:r>
              <a:rPr lang="en-US" sz="1400" u="sng">
                <a:solidFill>
                  <a:srgbClr val="0000FF"/>
                </a:solidFill>
                <a:hlinkClick r:id="rId2"/>
              </a:rPr>
              <a:t>http://www.youtube.com/watch?v=5Ji84zb2r8s</a:t>
            </a:r>
            <a:endParaRPr lang="en-US"/>
          </a:p>
          <a:p>
            <a:pPr marL="382588" indent="-342900"/>
            <a:r>
              <a:rPr lang="en-US"/>
              <a:t>Photosynth:  </a:t>
            </a:r>
            <a:r>
              <a:rPr lang="en-US" sz="1800" u="sng">
                <a:solidFill>
                  <a:srgbClr val="0000FF"/>
                </a:solidFill>
                <a:hlinkClick r:id="rId3"/>
              </a:rPr>
              <a:t>http://photosynth.net/</a:t>
            </a:r>
            <a:endParaRPr lang="en-US" sz="1800" u="sng">
              <a:solidFill>
                <a:srgbClr val="0000FF"/>
              </a:solidFill>
            </a:endParaRPr>
          </a:p>
        </p:txBody>
      </p:sp>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1130300"/>
            <a:ext cx="79660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extLst>
      <p:ext uri="{BB962C8B-B14F-4D97-AF65-F5344CB8AC3E}">
        <p14:creationId xmlns:p14="http://schemas.microsoft.com/office/powerpoint/2010/main" val="3476831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50800"/>
            <a:ext cx="90582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554" name="Rectangle 2"/>
          <p:cNvSpPr>
            <a:spLocks/>
          </p:cNvSpPr>
          <p:nvPr/>
        </p:nvSpPr>
        <p:spPr bwMode="auto">
          <a:xfrm>
            <a:off x="1922463" y="2139950"/>
            <a:ext cx="998537" cy="203200"/>
          </a:xfrm>
          <a:prstGeom prst="rect">
            <a:avLst/>
          </a:prstGeom>
          <a:noFill/>
          <a:ln w="381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1754157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ln/>
        </p:spPr>
        <p:txBody>
          <a:bodyPr rIns="132080"/>
          <a:lstStyle/>
          <a:p>
            <a:endParaRPr lang="en-US"/>
          </a:p>
        </p:txBody>
      </p:sp>
      <p:sp>
        <p:nvSpPr>
          <p:cNvPr id="25602" name="Rectangle 2"/>
          <p:cNvSpPr>
            <a:spLocks noGrp="1" noChangeArrowheads="1"/>
          </p:cNvSpPr>
          <p:nvPr>
            <p:ph type="body" idx="1"/>
          </p:nvPr>
        </p:nvSpPr>
        <p:spPr>
          <a:ln/>
        </p:spPr>
        <p:txBody>
          <a:bodyPr rIns="132080"/>
          <a:lstStyle/>
          <a:p>
            <a:endParaRPr lang="en-US"/>
          </a:p>
        </p:txBody>
      </p:sp>
      <p:pic>
        <p:nvPicPr>
          <p:cNvPr id="2560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5400"/>
            <a:ext cx="91805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5604" name="Line 4"/>
          <p:cNvSpPr>
            <a:spLocks noChangeShapeType="1"/>
          </p:cNvSpPr>
          <p:nvPr/>
        </p:nvSpPr>
        <p:spPr bwMode="auto">
          <a:xfrm rot="10800000" flipH="1">
            <a:off x="3497263" y="4119563"/>
            <a:ext cx="1190625" cy="1189037"/>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5" name="Line 5"/>
          <p:cNvSpPr>
            <a:spLocks noChangeShapeType="1"/>
          </p:cNvSpPr>
          <p:nvPr/>
        </p:nvSpPr>
        <p:spPr bwMode="auto">
          <a:xfrm rot="10800000">
            <a:off x="3227388" y="663575"/>
            <a:ext cx="1190625" cy="1190625"/>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6" name="Line 6"/>
          <p:cNvSpPr>
            <a:spLocks noChangeShapeType="1"/>
          </p:cNvSpPr>
          <p:nvPr/>
        </p:nvSpPr>
        <p:spPr bwMode="auto">
          <a:xfrm rot="10800000">
            <a:off x="6684963" y="3275013"/>
            <a:ext cx="1190625" cy="1189037"/>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7" name="Line 7"/>
          <p:cNvSpPr>
            <a:spLocks noChangeShapeType="1"/>
          </p:cNvSpPr>
          <p:nvPr/>
        </p:nvSpPr>
        <p:spPr bwMode="auto">
          <a:xfrm>
            <a:off x="193675" y="4159250"/>
            <a:ext cx="1190625" cy="1190625"/>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56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6096000"/>
            <a:ext cx="52339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1570153790"/>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56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256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06" grpId="0" animBg="1"/>
      <p:bldP spid="2560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ln/>
        </p:spPr>
        <p:txBody>
          <a:bodyPr rIns="132080"/>
          <a:lstStyle/>
          <a:p>
            <a:endParaRPr lang="en-US"/>
          </a:p>
        </p:txBody>
      </p:sp>
      <p:sp>
        <p:nvSpPr>
          <p:cNvPr id="26626" name="Rectangle 2"/>
          <p:cNvSpPr>
            <a:spLocks noGrp="1" noChangeArrowheads="1"/>
          </p:cNvSpPr>
          <p:nvPr>
            <p:ph type="body" idx="1"/>
          </p:nvPr>
        </p:nvSpPr>
        <p:spPr>
          <a:ln/>
        </p:spPr>
        <p:txBody>
          <a:bodyPr rIns="132080"/>
          <a:lstStyle/>
          <a:p>
            <a:endParaRPr lang="en-US"/>
          </a:p>
        </p:txBody>
      </p:sp>
      <p:pic>
        <p:nvPicPr>
          <p:cNvPr id="2662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5400"/>
            <a:ext cx="9180513"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6628" name="Line 4"/>
          <p:cNvSpPr>
            <a:spLocks noChangeShapeType="1"/>
          </p:cNvSpPr>
          <p:nvPr/>
        </p:nvSpPr>
        <p:spPr bwMode="auto">
          <a:xfrm rot="10800000">
            <a:off x="5686425" y="817563"/>
            <a:ext cx="1190625" cy="1190625"/>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6070600"/>
            <a:ext cx="52339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3305295838"/>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ppt_x"/>
                                          </p:val>
                                        </p:tav>
                                        <p:tav tm="100000">
                                          <p:val>
                                            <p:strVal val="#ppt_x"/>
                                          </p:val>
                                        </p:tav>
                                      </p:tavLst>
                                    </p:anim>
                                    <p:anim calcmode="lin" valueType="num">
                                      <p:cBhvr additive="base">
                                        <p:cTn id="8"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ln/>
        </p:spPr>
        <p:txBody>
          <a:bodyPr rIns="132080"/>
          <a:lstStyle/>
          <a:p>
            <a:endParaRPr lang="en-US"/>
          </a:p>
        </p:txBody>
      </p:sp>
      <p:sp>
        <p:nvSpPr>
          <p:cNvPr id="27650" name="Rectangle 2"/>
          <p:cNvSpPr>
            <a:spLocks noGrp="1" noChangeArrowheads="1"/>
          </p:cNvSpPr>
          <p:nvPr>
            <p:ph type="body" idx="1"/>
          </p:nvPr>
        </p:nvSpPr>
        <p:spPr>
          <a:ln/>
        </p:spPr>
        <p:txBody>
          <a:bodyPr rIns="132080"/>
          <a:lstStyle/>
          <a:p>
            <a:endParaRPr lang="en-US"/>
          </a:p>
        </p:txBody>
      </p:sp>
      <p:pic>
        <p:nvPicPr>
          <p:cNvPr id="2765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2" name="Line 4"/>
          <p:cNvSpPr>
            <a:spLocks noChangeShapeType="1"/>
          </p:cNvSpPr>
          <p:nvPr/>
        </p:nvSpPr>
        <p:spPr bwMode="auto">
          <a:xfrm>
            <a:off x="3113088" y="3352800"/>
            <a:ext cx="1190625" cy="1190625"/>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53" name="Line 5"/>
          <p:cNvSpPr>
            <a:spLocks noChangeShapeType="1"/>
          </p:cNvSpPr>
          <p:nvPr/>
        </p:nvSpPr>
        <p:spPr bwMode="auto">
          <a:xfrm flipH="1">
            <a:off x="5110163" y="3967163"/>
            <a:ext cx="1190625" cy="1190625"/>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54" name="Line 6"/>
          <p:cNvSpPr>
            <a:spLocks noChangeShapeType="1"/>
          </p:cNvSpPr>
          <p:nvPr/>
        </p:nvSpPr>
        <p:spPr bwMode="auto">
          <a:xfrm flipH="1">
            <a:off x="269875" y="5272088"/>
            <a:ext cx="1190625" cy="1189037"/>
          </a:xfrm>
          <a:prstGeom prst="line">
            <a:avLst/>
          </a:prstGeom>
          <a:noFill/>
          <a:ln w="1905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6057900"/>
            <a:ext cx="52578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537732143"/>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76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7653"/>
                                        </p:tgtEl>
                                        <p:attrNameLst>
                                          <p:attrName>style.visibility</p:attrName>
                                        </p:attrNameLst>
                                      </p:cBhvr>
                                      <p:to>
                                        <p:strVal val="visible"/>
                                      </p:to>
                                    </p:set>
                                  </p:childTnLst>
                                </p:cTn>
                              </p:par>
                            </p:childTnLst>
                          </p:cTn>
                        </p:par>
                        <p:par>
                          <p:cTn id="11" fill="hold" nodeType="afterGroup">
                            <p:stCondLst>
                              <p:cond delay="500"/>
                            </p:stCondLst>
                            <p:childTnLst>
                              <p:par>
                                <p:cTn id="12" presetID="168" presetClass="entr" presetSubtype="0" fill="hold" grpId="0" nodeType="afterEffect">
                                  <p:stCondLst>
                                    <p:cond delay="500"/>
                                  </p:stCondLst>
                                  <p:childTnLst>
                                    <p:set>
                                      <p:cBhvr>
                                        <p:cTn id="13" dur="1" fill="hold">
                                          <p:stCondLst>
                                            <p:cond delay="499"/>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3" grpId="0" animBg="1"/>
      <p:bldP spid="276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ln/>
        </p:spPr>
        <p:txBody>
          <a:bodyPr rIns="132080"/>
          <a:lstStyle/>
          <a:p>
            <a:endParaRPr lang="en-US"/>
          </a:p>
        </p:txBody>
      </p:sp>
      <p:sp>
        <p:nvSpPr>
          <p:cNvPr id="28674" name="Rectangle 2"/>
          <p:cNvSpPr>
            <a:spLocks noGrp="1" noChangeArrowheads="1"/>
          </p:cNvSpPr>
          <p:nvPr>
            <p:ph type="body" idx="1"/>
          </p:nvPr>
        </p:nvSpPr>
        <p:spPr>
          <a:ln/>
        </p:spPr>
        <p:txBody>
          <a:bodyPr rIns="132080"/>
          <a:lstStyle/>
          <a:p>
            <a:endParaRPr lang="en-US"/>
          </a:p>
        </p:txBody>
      </p:sp>
      <p:pic>
        <p:nvPicPr>
          <p:cNvPr id="2867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5994400"/>
            <a:ext cx="52578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72606339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ln/>
        </p:spPr>
        <p:txBody>
          <a:bodyPr rIns="132080"/>
          <a:lstStyle/>
          <a:p>
            <a:endParaRPr lang="en-US"/>
          </a:p>
        </p:txBody>
      </p:sp>
      <p:sp>
        <p:nvSpPr>
          <p:cNvPr id="29698" name="Rectangle 2"/>
          <p:cNvSpPr>
            <a:spLocks noGrp="1" noChangeArrowheads="1"/>
          </p:cNvSpPr>
          <p:nvPr>
            <p:ph type="body" idx="1"/>
          </p:nvPr>
        </p:nvSpPr>
        <p:spPr>
          <a:ln/>
        </p:spPr>
        <p:txBody>
          <a:bodyPr rIns="132080"/>
          <a:lstStyle/>
          <a:p>
            <a:endParaRPr lang="en-US"/>
          </a:p>
        </p:txBody>
      </p:sp>
      <p:pic>
        <p:nvPicPr>
          <p:cNvPr id="2969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5969000"/>
            <a:ext cx="60833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9701" name="Rectangle 5"/>
          <p:cNvSpPr>
            <a:spLocks/>
          </p:cNvSpPr>
          <p:nvPr/>
        </p:nvSpPr>
        <p:spPr bwMode="auto">
          <a:xfrm>
            <a:off x="3771900" y="1968500"/>
            <a:ext cx="1581150" cy="29718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20200">
                <a:solidFill>
                  <a:srgbClr val="FF2712"/>
                </a:solidFill>
                <a:latin typeface="Arial" charset="0"/>
                <a:ea typeface="ＭＳ Ｐゴシック" charset="0"/>
                <a:cs typeface="Arial" charset="0"/>
                <a:sym typeface="Arial" charset="0"/>
              </a:rPr>
              <a:t>?</a:t>
            </a:r>
          </a:p>
        </p:txBody>
      </p:sp>
    </p:spTree>
    <p:extLst>
      <p:ext uri="{BB962C8B-B14F-4D97-AF65-F5344CB8AC3E}">
        <p14:creationId xmlns:p14="http://schemas.microsoft.com/office/powerpoint/2010/main" val="2860064348"/>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eviFlythrough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7471" y="606724"/>
            <a:ext cx="7790045" cy="5842534"/>
          </a:xfrm>
          <a:prstGeom prst="rect">
            <a:avLst/>
          </a:prstGeom>
        </p:spPr>
      </p:pic>
    </p:spTree>
    <p:extLst>
      <p:ext uri="{BB962C8B-B14F-4D97-AF65-F5344CB8AC3E}">
        <p14:creationId xmlns:p14="http://schemas.microsoft.com/office/powerpoint/2010/main" val="6934628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42" name="Rectangle 2"/>
          <p:cNvSpPr>
            <a:spLocks/>
          </p:cNvSpPr>
          <p:nvPr/>
        </p:nvSpPr>
        <p:spPr bwMode="auto">
          <a:xfrm>
            <a:off x="3098800" y="14478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0243" name="Rectangle 3"/>
          <p:cNvSpPr>
            <a:spLocks/>
          </p:cNvSpPr>
          <p:nvPr/>
        </p:nvSpPr>
        <p:spPr bwMode="auto">
          <a:xfrm>
            <a:off x="4597400" y="14478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0244" name="Rectangle 4"/>
          <p:cNvSpPr>
            <a:spLocks/>
          </p:cNvSpPr>
          <p:nvPr/>
        </p:nvSpPr>
        <p:spPr bwMode="auto">
          <a:xfrm>
            <a:off x="6096000" y="14478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0245" name="Rectangle 5"/>
          <p:cNvSpPr>
            <a:spLocks/>
          </p:cNvSpPr>
          <p:nvPr/>
        </p:nvSpPr>
        <p:spPr bwMode="auto">
          <a:xfrm>
            <a:off x="1600200" y="1447800"/>
            <a:ext cx="1219200" cy="990600"/>
          </a:xfrm>
          <a:prstGeom prst="rect">
            <a:avLst/>
          </a:prstGeom>
          <a:solidFill>
            <a:srgbClr val="FFFFFF"/>
          </a:solidFill>
          <a:ln w="9525" cap="flat">
            <a:solidFill>
              <a:schemeClr val="tx1"/>
            </a:solidFill>
            <a:prstDash val="solid"/>
            <a:miter lim="800000"/>
            <a:headEnd type="none" w="med" len="med"/>
            <a:tailEnd type="none" w="med" len="med"/>
          </a:ln>
        </p:spPr>
        <p:txBody>
          <a:bodyPr lIns="0" tIns="0" rIns="0" bIns="0"/>
          <a:lstStyle/>
          <a:p>
            <a:endParaRPr lang="en-US"/>
          </a:p>
        </p:txBody>
      </p:sp>
      <p:grpSp>
        <p:nvGrpSpPr>
          <p:cNvPr id="10250" name="Group 10"/>
          <p:cNvGrpSpPr>
            <a:grpSpLocks/>
          </p:cNvGrpSpPr>
          <p:nvPr/>
        </p:nvGrpSpPr>
        <p:grpSpPr bwMode="auto">
          <a:xfrm>
            <a:off x="1676400" y="1968500"/>
            <a:ext cx="228600" cy="304800"/>
            <a:chOff x="0" y="0"/>
            <a:chExt cx="144" cy="192"/>
          </a:xfrm>
        </p:grpSpPr>
        <p:sp>
          <p:nvSpPr>
            <p:cNvPr id="10246" name="AutoShape 6"/>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0247" name="AutoShape 7"/>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0248" name="AutoShape 8"/>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0249" name="AutoShape 9"/>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0251" name="Oval 11"/>
          <p:cNvSpPr>
            <a:spLocks/>
          </p:cNvSpPr>
          <p:nvPr/>
        </p:nvSpPr>
        <p:spPr bwMode="auto">
          <a:xfrm>
            <a:off x="2514600" y="16764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0252" name="Oval 12"/>
          <p:cNvSpPr>
            <a:spLocks/>
          </p:cNvSpPr>
          <p:nvPr/>
        </p:nvSpPr>
        <p:spPr bwMode="auto">
          <a:xfrm>
            <a:off x="3627438" y="15240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0253" name="Oval 13"/>
          <p:cNvSpPr>
            <a:spLocks/>
          </p:cNvSpPr>
          <p:nvPr/>
        </p:nvSpPr>
        <p:spPr bwMode="auto">
          <a:xfrm>
            <a:off x="4692650" y="16764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0254" name="Oval 14"/>
          <p:cNvSpPr>
            <a:spLocks/>
          </p:cNvSpPr>
          <p:nvPr/>
        </p:nvSpPr>
        <p:spPr bwMode="auto">
          <a:xfrm>
            <a:off x="4114800" y="2087563"/>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0255" name="Oval 15"/>
          <p:cNvSpPr>
            <a:spLocks/>
          </p:cNvSpPr>
          <p:nvPr/>
        </p:nvSpPr>
        <p:spPr bwMode="auto">
          <a:xfrm>
            <a:off x="5181600" y="2239963"/>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0256" name="Oval 16"/>
          <p:cNvSpPr>
            <a:spLocks/>
          </p:cNvSpPr>
          <p:nvPr/>
        </p:nvSpPr>
        <p:spPr bwMode="auto">
          <a:xfrm>
            <a:off x="6172200" y="2163763"/>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0257" name="Oval 17"/>
          <p:cNvSpPr>
            <a:spLocks/>
          </p:cNvSpPr>
          <p:nvPr/>
        </p:nvSpPr>
        <p:spPr bwMode="auto">
          <a:xfrm>
            <a:off x="5486400" y="1600200"/>
            <a:ext cx="152400" cy="152400"/>
          </a:xfrm>
          <a:prstGeom prst="ellipse">
            <a:avLst/>
          </a:prstGeom>
          <a:solidFill>
            <a:srgbClr val="00B050"/>
          </a:solidFill>
          <a:ln w="12700" cap="flat">
            <a:solidFill>
              <a:schemeClr val="tx1"/>
            </a:solidFill>
            <a:prstDash val="solid"/>
            <a:round/>
            <a:headEnd type="none" w="med" len="med"/>
            <a:tailEnd type="none" w="med" len="med"/>
          </a:ln>
        </p:spPr>
        <p:txBody>
          <a:bodyPr lIns="0" tIns="0" rIns="0" bIns="0"/>
          <a:lstStyle/>
          <a:p>
            <a:endParaRPr lang="en-US"/>
          </a:p>
        </p:txBody>
      </p:sp>
      <p:sp>
        <p:nvSpPr>
          <p:cNvPr id="10258" name="Oval 18"/>
          <p:cNvSpPr>
            <a:spLocks/>
          </p:cNvSpPr>
          <p:nvPr/>
        </p:nvSpPr>
        <p:spPr bwMode="auto">
          <a:xfrm>
            <a:off x="6477000" y="1524000"/>
            <a:ext cx="152400" cy="152400"/>
          </a:xfrm>
          <a:prstGeom prst="ellipse">
            <a:avLst/>
          </a:prstGeom>
          <a:solidFill>
            <a:srgbClr val="00B050"/>
          </a:solidFill>
          <a:ln w="12700" cap="flat">
            <a:solidFill>
              <a:schemeClr val="tx1"/>
            </a:solidFill>
            <a:prstDash val="solid"/>
            <a:round/>
            <a:headEnd type="none" w="med" len="med"/>
            <a:tailEnd type="none" w="med" len="med"/>
          </a:ln>
        </p:spPr>
        <p:txBody>
          <a:bodyPr lIns="0" tIns="0" rIns="0" bIns="0"/>
          <a:lstStyle/>
          <a:p>
            <a:endParaRPr lang="en-US"/>
          </a:p>
        </p:txBody>
      </p:sp>
      <p:cxnSp>
        <p:nvCxnSpPr>
          <p:cNvPr id="10259" name="AutoShape 19"/>
          <p:cNvCxnSpPr>
            <a:cxnSpLocks noChangeShapeType="1"/>
            <a:stCxn id="10251" idx="0"/>
            <a:endCxn id="10252" idx="0"/>
          </p:cNvCxnSpPr>
          <p:nvPr/>
        </p:nvCxnSpPr>
        <p:spPr bwMode="auto">
          <a:xfrm rot="10800000" flipH="1">
            <a:off x="2590800" y="1600200"/>
            <a:ext cx="1112838" cy="1524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0260" name="AutoShape 20"/>
          <p:cNvCxnSpPr>
            <a:cxnSpLocks noChangeShapeType="1"/>
            <a:stCxn id="10252" idx="0"/>
            <a:endCxn id="10253" idx="0"/>
          </p:cNvCxnSpPr>
          <p:nvPr/>
        </p:nvCxnSpPr>
        <p:spPr bwMode="auto">
          <a:xfrm>
            <a:off x="3703638" y="1600200"/>
            <a:ext cx="1065212" cy="1524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0261" name="AutoShape 21"/>
          <p:cNvCxnSpPr>
            <a:cxnSpLocks noChangeShapeType="1"/>
            <a:stCxn id="10254" idx="0"/>
            <a:endCxn id="10255" idx="0"/>
          </p:cNvCxnSpPr>
          <p:nvPr/>
        </p:nvCxnSpPr>
        <p:spPr bwMode="auto">
          <a:xfrm>
            <a:off x="4191000" y="2163763"/>
            <a:ext cx="1066800" cy="1524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0262" name="AutoShape 22"/>
          <p:cNvCxnSpPr>
            <a:cxnSpLocks noChangeShapeType="1"/>
            <a:stCxn id="10255" idx="0"/>
            <a:endCxn id="10256" idx="0"/>
          </p:cNvCxnSpPr>
          <p:nvPr/>
        </p:nvCxnSpPr>
        <p:spPr bwMode="auto">
          <a:xfrm rot="10800000" flipH="1">
            <a:off x="5257800" y="2239963"/>
            <a:ext cx="990600" cy="762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0263" name="AutoShape 23"/>
          <p:cNvCxnSpPr>
            <a:cxnSpLocks noChangeShapeType="1"/>
            <a:stCxn id="10257" idx="0"/>
            <a:endCxn id="10258" idx="0"/>
          </p:cNvCxnSpPr>
          <p:nvPr/>
        </p:nvCxnSpPr>
        <p:spPr bwMode="auto">
          <a:xfrm rot="10800000" flipH="1">
            <a:off x="5562600" y="1600200"/>
            <a:ext cx="990600" cy="762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grpSp>
        <p:nvGrpSpPr>
          <p:cNvPr id="10268" name="Group 28"/>
          <p:cNvGrpSpPr>
            <a:grpSpLocks/>
          </p:cNvGrpSpPr>
          <p:nvPr/>
        </p:nvGrpSpPr>
        <p:grpSpPr bwMode="auto">
          <a:xfrm>
            <a:off x="6883400" y="1727200"/>
            <a:ext cx="228600" cy="304800"/>
            <a:chOff x="0" y="0"/>
            <a:chExt cx="144" cy="192"/>
          </a:xfrm>
        </p:grpSpPr>
        <p:sp>
          <p:nvSpPr>
            <p:cNvPr id="10264" name="AutoShape 24"/>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0265" name="AutoShape 25"/>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0266" name="AutoShape 26"/>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0267" name="AutoShape 27"/>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0269" name="Oval 29"/>
          <p:cNvSpPr>
            <a:spLocks/>
          </p:cNvSpPr>
          <p:nvPr/>
        </p:nvSpPr>
        <p:spPr bwMode="auto">
          <a:xfrm>
            <a:off x="7086600" y="1524000"/>
            <a:ext cx="152400" cy="152400"/>
          </a:xfrm>
          <a:prstGeom prst="ellipse">
            <a:avLst/>
          </a:prstGeom>
          <a:solidFill>
            <a:srgbClr val="FFC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0270" name="Oval 30"/>
          <p:cNvSpPr>
            <a:spLocks/>
          </p:cNvSpPr>
          <p:nvPr/>
        </p:nvSpPr>
        <p:spPr bwMode="auto">
          <a:xfrm>
            <a:off x="1752600" y="1614488"/>
            <a:ext cx="152400" cy="152400"/>
          </a:xfrm>
          <a:prstGeom prst="ellipse">
            <a:avLst/>
          </a:prstGeom>
          <a:solidFill>
            <a:srgbClr val="FFC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0271" name="Line 31"/>
          <p:cNvSpPr>
            <a:spLocks noChangeShapeType="1"/>
          </p:cNvSpPr>
          <p:nvPr/>
        </p:nvSpPr>
        <p:spPr bwMode="auto">
          <a:xfrm>
            <a:off x="7239000" y="1600200"/>
            <a:ext cx="228600" cy="12700"/>
          </a:xfrm>
          <a:prstGeom prst="line">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72" name="Line 32"/>
          <p:cNvSpPr>
            <a:spLocks noChangeShapeType="1"/>
          </p:cNvSpPr>
          <p:nvPr/>
        </p:nvSpPr>
        <p:spPr bwMode="auto">
          <a:xfrm>
            <a:off x="1447800" y="1655763"/>
            <a:ext cx="304800" cy="20637"/>
          </a:xfrm>
          <a:prstGeom prst="line">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73" name="Rectangle 33"/>
          <p:cNvSpPr>
            <a:spLocks/>
          </p:cNvSpPr>
          <p:nvPr/>
        </p:nvSpPr>
        <p:spPr bwMode="auto">
          <a:xfrm>
            <a:off x="2025650" y="2438400"/>
            <a:ext cx="3571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1</a:t>
            </a:r>
          </a:p>
        </p:txBody>
      </p:sp>
      <p:sp>
        <p:nvSpPr>
          <p:cNvPr id="10274" name="Rectangle 34"/>
          <p:cNvSpPr>
            <a:spLocks/>
          </p:cNvSpPr>
          <p:nvPr/>
        </p:nvSpPr>
        <p:spPr bwMode="auto">
          <a:xfrm>
            <a:off x="3548063" y="2438400"/>
            <a:ext cx="35718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2</a:t>
            </a:r>
          </a:p>
        </p:txBody>
      </p:sp>
      <p:sp>
        <p:nvSpPr>
          <p:cNvPr id="10275" name="Rectangle 35"/>
          <p:cNvSpPr>
            <a:spLocks/>
          </p:cNvSpPr>
          <p:nvPr/>
        </p:nvSpPr>
        <p:spPr bwMode="auto">
          <a:xfrm>
            <a:off x="5105400" y="2438400"/>
            <a:ext cx="3571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3</a:t>
            </a:r>
          </a:p>
        </p:txBody>
      </p:sp>
      <p:sp>
        <p:nvSpPr>
          <p:cNvPr id="10276" name="Rectangle 36"/>
          <p:cNvSpPr>
            <a:spLocks/>
          </p:cNvSpPr>
          <p:nvPr/>
        </p:nvSpPr>
        <p:spPr bwMode="auto">
          <a:xfrm>
            <a:off x="6553200" y="2438400"/>
            <a:ext cx="3571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4</a:t>
            </a:r>
          </a:p>
        </p:txBody>
      </p:sp>
      <p:sp>
        <p:nvSpPr>
          <p:cNvPr id="10277" name="Rectangle 37"/>
          <p:cNvSpPr>
            <a:spLocks/>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nchor="ctr"/>
          <a:lstStyle/>
          <a:p>
            <a:pPr marL="39688"/>
            <a:r>
              <a:rPr lang="en-US" sz="3400">
                <a:solidFill>
                  <a:schemeClr val="tx1"/>
                </a:solidFill>
                <a:latin typeface="Arial" charset="0"/>
                <a:ea typeface="ＭＳ Ｐゴシック" charset="0"/>
                <a:cs typeface="Arial" charset="0"/>
                <a:sym typeface="Arial" charset="0"/>
              </a:rPr>
              <a:t>Global optimization</a:t>
            </a:r>
          </a:p>
        </p:txBody>
      </p:sp>
      <p:sp>
        <p:nvSpPr>
          <p:cNvPr id="10278" name="Rectangle 38"/>
          <p:cNvSpPr>
            <a:spLocks/>
          </p:cNvSpPr>
          <p:nvPr/>
        </p:nvSpPr>
        <p:spPr bwMode="auto">
          <a:xfrm>
            <a:off x="2946400" y="3556000"/>
            <a:ext cx="1219200" cy="990600"/>
          </a:xfrm>
          <a:prstGeom prst="rect">
            <a:avLst/>
          </a:prstGeom>
          <a:solidFill>
            <a:srgbClr val="FFFFFF"/>
          </a:solidFill>
          <a:ln w="9525" cap="flat">
            <a:solidFill>
              <a:schemeClr val="tx1"/>
            </a:solidFill>
            <a:prstDash val="solid"/>
            <a:miter lim="800000"/>
            <a:headEnd type="none" w="med" len="med"/>
            <a:tailEnd type="none" w="med" len="med"/>
          </a:ln>
        </p:spPr>
        <p:txBody>
          <a:bodyPr lIns="0" tIns="0" rIns="0" bIns="0"/>
          <a:lstStyle/>
          <a:p>
            <a:endParaRPr lang="en-US"/>
          </a:p>
        </p:txBody>
      </p:sp>
      <p:sp>
        <p:nvSpPr>
          <p:cNvPr id="10279" name="Rectangle 39"/>
          <p:cNvSpPr>
            <a:spLocks/>
          </p:cNvSpPr>
          <p:nvPr/>
        </p:nvSpPr>
        <p:spPr bwMode="auto">
          <a:xfrm>
            <a:off x="3708400" y="36703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0280" name="Rectangle 40"/>
          <p:cNvSpPr>
            <a:spLocks/>
          </p:cNvSpPr>
          <p:nvPr/>
        </p:nvSpPr>
        <p:spPr bwMode="auto">
          <a:xfrm>
            <a:off x="4394200" y="3632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grpSp>
        <p:nvGrpSpPr>
          <p:cNvPr id="10285" name="Group 45"/>
          <p:cNvGrpSpPr>
            <a:grpSpLocks/>
          </p:cNvGrpSpPr>
          <p:nvPr/>
        </p:nvGrpSpPr>
        <p:grpSpPr bwMode="auto">
          <a:xfrm>
            <a:off x="3022600" y="4013200"/>
            <a:ext cx="228600" cy="304800"/>
            <a:chOff x="0" y="0"/>
            <a:chExt cx="144" cy="192"/>
          </a:xfrm>
        </p:grpSpPr>
        <p:sp>
          <p:nvSpPr>
            <p:cNvPr id="10281" name="AutoShape 41"/>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0282" name="AutoShape 42"/>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0283" name="AutoShape 43"/>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0284" name="AutoShape 44"/>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0286" name="Rectangle 46"/>
          <p:cNvSpPr>
            <a:spLocks/>
          </p:cNvSpPr>
          <p:nvPr/>
        </p:nvSpPr>
        <p:spPr bwMode="auto">
          <a:xfrm>
            <a:off x="5143500" y="37846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0287" name="Rectangle 47"/>
          <p:cNvSpPr>
            <a:spLocks/>
          </p:cNvSpPr>
          <p:nvPr/>
        </p:nvSpPr>
        <p:spPr bwMode="auto">
          <a:xfrm>
            <a:off x="2870200" y="4264025"/>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900"/>
              </a:spcBef>
            </a:pPr>
            <a:r>
              <a:rPr lang="en-US" sz="1600">
                <a:solidFill>
                  <a:schemeClr val="tx1"/>
                </a:solidFill>
                <a:latin typeface="Arial Bold" charset="0"/>
                <a:ea typeface="ＭＳ Ｐゴシック" charset="0"/>
                <a:cs typeface="Arial Bold" charset="0"/>
                <a:sym typeface="Arial Bold" charset="0"/>
              </a:rPr>
              <a:t>t</a:t>
            </a:r>
            <a:r>
              <a:rPr lang="en-US" sz="1600" baseline="-25000">
                <a:solidFill>
                  <a:schemeClr val="tx1"/>
                </a:solidFill>
                <a:latin typeface="Arial Bold" charset="0"/>
                <a:ea typeface="ＭＳ Ｐゴシック" charset="0"/>
                <a:cs typeface="Arial Bold" charset="0"/>
                <a:sym typeface="Arial Bold" charset="0"/>
              </a:rPr>
              <a:t>1</a:t>
            </a:r>
          </a:p>
        </p:txBody>
      </p:sp>
      <p:sp>
        <p:nvSpPr>
          <p:cNvPr id="10288" name="Rectangle 48"/>
          <p:cNvSpPr>
            <a:spLocks/>
          </p:cNvSpPr>
          <p:nvPr/>
        </p:nvSpPr>
        <p:spPr bwMode="auto">
          <a:xfrm>
            <a:off x="1981200" y="3251200"/>
            <a:ext cx="4813300" cy="1905000"/>
          </a:xfrm>
          <a:prstGeom prst="rect">
            <a:avLst/>
          </a:pr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89" name="Rectangle 49"/>
          <p:cNvSpPr>
            <a:spLocks/>
          </p:cNvSpPr>
          <p:nvPr/>
        </p:nvSpPr>
        <p:spPr bwMode="auto">
          <a:xfrm>
            <a:off x="1574800" y="5143500"/>
            <a:ext cx="850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900"/>
              </a:spcBef>
            </a:pPr>
            <a:r>
              <a:rPr lang="en-US" sz="1600">
                <a:solidFill>
                  <a:schemeClr val="tx1"/>
                </a:solidFill>
                <a:latin typeface="Arial" charset="0"/>
                <a:ea typeface="ＭＳ Ｐゴシック" charset="0"/>
                <a:cs typeface="Arial" charset="0"/>
                <a:sym typeface="Arial" charset="0"/>
              </a:rPr>
              <a:t>(0,0)</a:t>
            </a:r>
          </a:p>
        </p:txBody>
      </p:sp>
      <p:sp>
        <p:nvSpPr>
          <p:cNvPr id="10290" name="Line 50"/>
          <p:cNvSpPr>
            <a:spLocks noChangeShapeType="1"/>
          </p:cNvSpPr>
          <p:nvPr/>
        </p:nvSpPr>
        <p:spPr bwMode="auto">
          <a:xfrm flipH="1">
            <a:off x="1984375" y="4530725"/>
            <a:ext cx="974725" cy="627063"/>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0293" name="Group 53"/>
          <p:cNvGrpSpPr>
            <a:grpSpLocks/>
          </p:cNvGrpSpPr>
          <p:nvPr/>
        </p:nvGrpSpPr>
        <p:grpSpPr bwMode="auto">
          <a:xfrm>
            <a:off x="1981200" y="4343400"/>
            <a:ext cx="2032000" cy="809625"/>
            <a:chOff x="0" y="0"/>
            <a:chExt cx="1279" cy="510"/>
          </a:xfrm>
        </p:grpSpPr>
        <p:sp>
          <p:nvSpPr>
            <p:cNvPr id="10291" name="Line 51"/>
            <p:cNvSpPr>
              <a:spLocks noChangeShapeType="1"/>
            </p:cNvSpPr>
            <p:nvPr/>
          </p:nvSpPr>
          <p:spPr bwMode="auto">
            <a:xfrm flipH="1">
              <a:off x="0" y="200"/>
              <a:ext cx="1086" cy="310"/>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92" name="Rectangle 52"/>
            <p:cNvSpPr>
              <a:spLocks/>
            </p:cNvSpPr>
            <p:nvPr/>
          </p:nvSpPr>
          <p:spPr bwMode="auto">
            <a:xfrm>
              <a:off x="1047" y="0"/>
              <a:ext cx="232"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900"/>
                </a:spcBef>
              </a:pPr>
              <a:r>
                <a:rPr lang="en-US" sz="1600">
                  <a:solidFill>
                    <a:schemeClr val="tx1"/>
                  </a:solidFill>
                  <a:latin typeface="Arial Bold" charset="0"/>
                  <a:ea typeface="ＭＳ Ｐゴシック" charset="0"/>
                  <a:cs typeface="Arial Bold" charset="0"/>
                  <a:sym typeface="Arial Bold" charset="0"/>
                </a:rPr>
                <a:t>t</a:t>
              </a:r>
              <a:r>
                <a:rPr lang="en-US" sz="1600" baseline="-25000">
                  <a:solidFill>
                    <a:schemeClr val="tx1"/>
                  </a:solidFill>
                  <a:latin typeface="Arial Bold" charset="0"/>
                  <a:ea typeface="ＭＳ Ｐゴシック" charset="0"/>
                  <a:cs typeface="Arial Bold" charset="0"/>
                  <a:sym typeface="Arial Bold" charset="0"/>
                </a:rPr>
                <a:t>2</a:t>
              </a:r>
            </a:p>
          </p:txBody>
        </p:sp>
      </p:grpSp>
      <p:sp>
        <p:nvSpPr>
          <p:cNvPr id="10294" name="Line 54"/>
          <p:cNvSpPr>
            <a:spLocks noChangeShapeType="1"/>
          </p:cNvSpPr>
          <p:nvPr/>
        </p:nvSpPr>
        <p:spPr bwMode="auto">
          <a:xfrm flipH="1">
            <a:off x="1981200" y="4606925"/>
            <a:ext cx="2416175" cy="546100"/>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95" name="Line 55"/>
          <p:cNvSpPr>
            <a:spLocks noChangeShapeType="1"/>
          </p:cNvSpPr>
          <p:nvPr/>
        </p:nvSpPr>
        <p:spPr bwMode="auto">
          <a:xfrm flipH="1">
            <a:off x="1979613" y="4781550"/>
            <a:ext cx="3181350" cy="369888"/>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96" name="Rectangle 56"/>
          <p:cNvSpPr>
            <a:spLocks/>
          </p:cNvSpPr>
          <p:nvPr/>
        </p:nvSpPr>
        <p:spPr bwMode="auto">
          <a:xfrm>
            <a:off x="4330700" y="4330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900"/>
              </a:spcBef>
            </a:pPr>
            <a:r>
              <a:rPr lang="en-US" sz="1600">
                <a:solidFill>
                  <a:schemeClr val="tx1"/>
                </a:solidFill>
                <a:latin typeface="Arial Bold" charset="0"/>
                <a:ea typeface="ＭＳ Ｐゴシック" charset="0"/>
                <a:cs typeface="Arial Bold" charset="0"/>
                <a:sym typeface="Arial Bold" charset="0"/>
              </a:rPr>
              <a:t>t</a:t>
            </a:r>
            <a:r>
              <a:rPr lang="en-US" sz="1600" baseline="-25000">
                <a:solidFill>
                  <a:schemeClr val="tx1"/>
                </a:solidFill>
                <a:latin typeface="Arial Bold" charset="0"/>
                <a:ea typeface="ＭＳ Ｐゴシック" charset="0"/>
                <a:cs typeface="Arial Bold" charset="0"/>
                <a:sym typeface="Arial Bold" charset="0"/>
              </a:rPr>
              <a:t>3</a:t>
            </a:r>
          </a:p>
        </p:txBody>
      </p:sp>
      <p:sp>
        <p:nvSpPr>
          <p:cNvPr id="10297" name="Rectangle 57"/>
          <p:cNvSpPr>
            <a:spLocks/>
          </p:cNvSpPr>
          <p:nvPr/>
        </p:nvSpPr>
        <p:spPr bwMode="auto">
          <a:xfrm>
            <a:off x="5080000" y="44704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900"/>
              </a:spcBef>
            </a:pPr>
            <a:r>
              <a:rPr lang="en-US" sz="1600">
                <a:solidFill>
                  <a:schemeClr val="tx1"/>
                </a:solidFill>
                <a:latin typeface="Arial Bold" charset="0"/>
                <a:ea typeface="ＭＳ Ｐゴシック" charset="0"/>
                <a:cs typeface="Arial Bold" charset="0"/>
                <a:sym typeface="Arial Bold" charset="0"/>
              </a:rPr>
              <a:t>t</a:t>
            </a:r>
            <a:r>
              <a:rPr lang="en-US" sz="1600" baseline="-25000">
                <a:solidFill>
                  <a:schemeClr val="tx1"/>
                </a:solidFill>
                <a:latin typeface="Arial Bold" charset="0"/>
                <a:ea typeface="ＭＳ Ｐゴシック" charset="0"/>
                <a:cs typeface="Arial Bold" charset="0"/>
                <a:sym typeface="Arial Bold" charset="0"/>
              </a:rPr>
              <a:t>4</a:t>
            </a:r>
          </a:p>
        </p:txBody>
      </p:sp>
      <p:grpSp>
        <p:nvGrpSpPr>
          <p:cNvPr id="10302" name="Group 62"/>
          <p:cNvGrpSpPr>
            <a:grpSpLocks/>
          </p:cNvGrpSpPr>
          <p:nvPr/>
        </p:nvGrpSpPr>
        <p:grpSpPr bwMode="auto">
          <a:xfrm>
            <a:off x="5943600" y="4013200"/>
            <a:ext cx="228600" cy="304800"/>
            <a:chOff x="0" y="0"/>
            <a:chExt cx="144" cy="192"/>
          </a:xfrm>
        </p:grpSpPr>
        <p:sp>
          <p:nvSpPr>
            <p:cNvPr id="10298" name="AutoShape 58"/>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0299" name="AutoShape 59"/>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0300" name="AutoShape 60"/>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0301" name="AutoShape 61"/>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0303" name="Rectangle 63"/>
          <p:cNvSpPr>
            <a:spLocks/>
          </p:cNvSpPr>
          <p:nvPr/>
        </p:nvSpPr>
        <p:spPr bwMode="auto">
          <a:xfrm>
            <a:off x="520700" y="1828800"/>
            <a:ext cx="8318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Input</a:t>
            </a:r>
          </a:p>
        </p:txBody>
      </p:sp>
      <p:sp>
        <p:nvSpPr>
          <p:cNvPr id="10304" name="Rectangle 64"/>
          <p:cNvSpPr>
            <a:spLocks/>
          </p:cNvSpPr>
          <p:nvPr/>
        </p:nvSpPr>
        <p:spPr bwMode="auto">
          <a:xfrm>
            <a:off x="571500" y="3975100"/>
            <a:ext cx="106838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Output</a:t>
            </a:r>
          </a:p>
        </p:txBody>
      </p:sp>
      <p:sp>
        <p:nvSpPr>
          <p:cNvPr id="10305" name="Rectangle 65"/>
          <p:cNvSpPr>
            <a:spLocks/>
          </p:cNvSpPr>
          <p:nvPr/>
        </p:nvSpPr>
        <p:spPr bwMode="auto">
          <a:xfrm>
            <a:off x="2279650" y="1654175"/>
            <a:ext cx="3984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1</a:t>
            </a:r>
          </a:p>
        </p:txBody>
      </p:sp>
      <p:sp>
        <p:nvSpPr>
          <p:cNvPr id="10306" name="Rectangle 66"/>
          <p:cNvSpPr>
            <a:spLocks/>
          </p:cNvSpPr>
          <p:nvPr/>
        </p:nvSpPr>
        <p:spPr bwMode="auto">
          <a:xfrm>
            <a:off x="3367088" y="1524000"/>
            <a:ext cx="398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2</a:t>
            </a:r>
          </a:p>
        </p:txBody>
      </p:sp>
      <p:sp>
        <p:nvSpPr>
          <p:cNvPr id="10307" name="Rectangle 67"/>
          <p:cNvSpPr>
            <a:spLocks/>
          </p:cNvSpPr>
          <p:nvPr/>
        </p:nvSpPr>
        <p:spPr bwMode="auto">
          <a:xfrm>
            <a:off x="4532313" y="1684338"/>
            <a:ext cx="398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3</a:t>
            </a:r>
          </a:p>
        </p:txBody>
      </p:sp>
      <p:sp>
        <p:nvSpPr>
          <p:cNvPr id="10308" name="Rectangle 68"/>
          <p:cNvSpPr>
            <a:spLocks/>
          </p:cNvSpPr>
          <p:nvPr/>
        </p:nvSpPr>
        <p:spPr bwMode="auto">
          <a:xfrm>
            <a:off x="685800" y="5524500"/>
            <a:ext cx="77724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spcBef>
                <a:spcPts val="550"/>
              </a:spcBef>
            </a:pPr>
            <a:r>
              <a:rPr lang="en-US">
                <a:solidFill>
                  <a:schemeClr val="tx1"/>
                </a:solidFill>
                <a:latin typeface="Arial" charset="0"/>
                <a:ea typeface="ＭＳ Ｐゴシック" charset="0"/>
                <a:cs typeface="Arial" charset="0"/>
                <a:sym typeface="Arial" charset="0"/>
              </a:rPr>
              <a:t>We want to estimate </a:t>
            </a:r>
            <a:r>
              <a:rPr lang="en-US">
                <a:solidFill>
                  <a:schemeClr val="tx1"/>
                </a:solidFill>
                <a:latin typeface="Arial Bold" charset="0"/>
                <a:ea typeface="ＭＳ Ｐゴシック" charset="0"/>
                <a:cs typeface="Arial Bold" charset="0"/>
                <a:sym typeface="Arial Bold" charset="0"/>
              </a:rPr>
              <a:t>t</a:t>
            </a:r>
            <a:r>
              <a:rPr lang="en-US" baseline="-6000">
                <a:solidFill>
                  <a:schemeClr val="tx1"/>
                </a:solidFill>
                <a:latin typeface="Arial Bold" charset="0"/>
                <a:ea typeface="ＭＳ Ｐゴシック" charset="0"/>
                <a:cs typeface="Arial Bold" charset="0"/>
                <a:sym typeface="Arial Bold" charset="0"/>
              </a:rPr>
              <a:t>i</a:t>
            </a:r>
            <a:r>
              <a:rPr lang="en-US">
                <a:solidFill>
                  <a:schemeClr val="tx1"/>
                </a:solidFill>
                <a:latin typeface="Arial" charset="0"/>
                <a:ea typeface="ＭＳ Ｐゴシック" charset="0"/>
                <a:cs typeface="Arial" charset="0"/>
                <a:sym typeface="Arial" charset="0"/>
              </a:rPr>
              <a:t> .  We know </a:t>
            </a:r>
            <a:r>
              <a:rPr lang="en-US">
                <a:solidFill>
                  <a:schemeClr val="tx1"/>
                </a:solidFill>
                <a:latin typeface="Arial Bold" charset="0"/>
                <a:ea typeface="ＭＳ Ｐゴシック" charset="0"/>
                <a:cs typeface="Arial Bold" charset="0"/>
                <a:sym typeface="Arial Bold" charset="0"/>
              </a:rPr>
              <a:t>p</a:t>
            </a:r>
            <a:r>
              <a:rPr lang="en-US" baseline="-6000">
                <a:solidFill>
                  <a:schemeClr val="tx1"/>
                </a:solidFill>
                <a:latin typeface="Arial Bold" charset="0"/>
                <a:ea typeface="ＭＳ Ｐゴシック" charset="0"/>
                <a:cs typeface="Arial Bold" charset="0"/>
                <a:sym typeface="Arial Bold" charset="0"/>
              </a:rPr>
              <a:t>i</a:t>
            </a:r>
            <a:endParaRPr lang="en-US">
              <a:solidFill>
                <a:schemeClr val="tx1"/>
              </a:solidFill>
              <a:latin typeface="Arial" charset="0"/>
              <a:ea typeface="ＭＳ Ｐゴシック" charset="0"/>
              <a:cs typeface="Lucida Grande" charset="0"/>
              <a:sym typeface="Arial" charset="0"/>
            </a:endParaRPr>
          </a:p>
          <a:p>
            <a:pPr marL="782638" lvl="1" indent="-285750">
              <a:spcBef>
                <a:spcPts val="450"/>
              </a:spcBef>
              <a:buSzPct val="125000"/>
              <a:buFont typeface="Arial" charset="0"/>
              <a:buChar char="•"/>
            </a:pPr>
            <a:r>
              <a:rPr lang="en-US" sz="1800">
                <a:solidFill>
                  <a:schemeClr val="tx1"/>
                </a:solidFill>
                <a:latin typeface="Arial" charset="0"/>
                <a:ea typeface="ＭＳ Ｐゴシック" charset="0"/>
                <a:cs typeface="Arial" charset="0"/>
                <a:sym typeface="Arial" charset="0"/>
              </a:rPr>
              <a:t>how do </a:t>
            </a:r>
            <a:r>
              <a:rPr lang="en-US" sz="1800">
                <a:solidFill>
                  <a:schemeClr val="tx1"/>
                </a:solidFill>
                <a:latin typeface="Arial Bold" charset="0"/>
                <a:ea typeface="ＭＳ Ｐゴシック" charset="0"/>
                <a:cs typeface="Arial Bold" charset="0"/>
                <a:sym typeface="Arial Bold" charset="0"/>
              </a:rPr>
              <a:t>t</a:t>
            </a:r>
            <a:r>
              <a:rPr lang="en-US" sz="1800" baseline="-6000">
                <a:solidFill>
                  <a:schemeClr val="tx1"/>
                </a:solidFill>
                <a:latin typeface="Arial Bold" charset="0"/>
                <a:ea typeface="ＭＳ Ｐゴシック" charset="0"/>
                <a:cs typeface="Arial Bold" charset="0"/>
                <a:sym typeface="Arial Bold" charset="0"/>
              </a:rPr>
              <a:t>i</a:t>
            </a:r>
            <a:r>
              <a:rPr lang="en-US" sz="1800">
                <a:solidFill>
                  <a:schemeClr val="tx1"/>
                </a:solidFill>
                <a:latin typeface="Arial" charset="0"/>
                <a:ea typeface="ＭＳ Ｐゴシック" charset="0"/>
                <a:cs typeface="Arial" charset="0"/>
                <a:sym typeface="Arial" charset="0"/>
              </a:rPr>
              <a:t> relate to </a:t>
            </a:r>
            <a:r>
              <a:rPr lang="en-US" sz="1800">
                <a:solidFill>
                  <a:schemeClr val="tx1"/>
                </a:solidFill>
                <a:latin typeface="Arial Bold" charset="0"/>
                <a:ea typeface="ＭＳ Ｐゴシック" charset="0"/>
                <a:cs typeface="Arial Bold" charset="0"/>
                <a:sym typeface="Arial Bold" charset="0"/>
              </a:rPr>
              <a:t>p</a:t>
            </a:r>
            <a:r>
              <a:rPr lang="en-US" sz="1800" baseline="-6000">
                <a:solidFill>
                  <a:schemeClr val="tx1"/>
                </a:solidFill>
                <a:latin typeface="Arial Bold" charset="0"/>
                <a:ea typeface="ＭＳ Ｐゴシック" charset="0"/>
                <a:cs typeface="Arial Bold" charset="0"/>
                <a:sym typeface="Arial Bold" charset="0"/>
              </a:rPr>
              <a:t>i</a:t>
            </a:r>
            <a:r>
              <a:rPr lang="en-US" sz="1800">
                <a:solidFill>
                  <a:schemeClr val="tx1"/>
                </a:solidFill>
                <a:latin typeface="Arial" charset="0"/>
                <a:ea typeface="ＭＳ Ｐゴシック" charset="0"/>
                <a:cs typeface="Arial" charset="0"/>
                <a:sym typeface="Arial" charset="0"/>
              </a:rPr>
              <a:t>?</a:t>
            </a:r>
          </a:p>
          <a:p>
            <a:pPr marL="382588" indent="-342900">
              <a:spcBef>
                <a:spcPts val="550"/>
              </a:spcBef>
            </a:pPr>
            <a:endParaRPr lang="en-US" sz="1800">
              <a:solidFill>
                <a:schemeClr val="tx1"/>
              </a:solidFill>
              <a:latin typeface="Arial" charset="0"/>
              <a:ea typeface="ＭＳ Ｐゴシック" charset="0"/>
              <a:cs typeface="Arial" charset="0"/>
              <a:sym typeface="Arial" charset="0"/>
            </a:endParaRPr>
          </a:p>
        </p:txBody>
      </p:sp>
    </p:spTree>
    <p:extLst>
      <p:ext uri="{BB962C8B-B14F-4D97-AF65-F5344CB8AC3E}">
        <p14:creationId xmlns:p14="http://schemas.microsoft.com/office/powerpoint/2010/main" val="1167860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Scene reconstruction</a:t>
            </a:r>
          </a:p>
        </p:txBody>
      </p:sp>
      <p:sp>
        <p:nvSpPr>
          <p:cNvPr id="25603" name="Rectangle 3"/>
          <p:cNvSpPr>
            <a:spLocks noGrp="1" noChangeArrowheads="1"/>
          </p:cNvSpPr>
          <p:nvPr>
            <p:ph type="body" idx="1"/>
          </p:nvPr>
        </p:nvSpPr>
        <p:spPr>
          <a:xfrm>
            <a:off x="347663" y="1239838"/>
            <a:ext cx="8415337" cy="5237162"/>
          </a:xfrm>
        </p:spPr>
        <p:txBody>
          <a:bodyPr/>
          <a:lstStyle/>
          <a:p>
            <a:r>
              <a:rPr lang="en-US" sz="2300"/>
              <a:t>Automatically estimate </a:t>
            </a:r>
          </a:p>
          <a:p>
            <a:pPr lvl="1"/>
            <a:r>
              <a:rPr lang="en-US" sz="2000"/>
              <a:t>position, orientation, and focal length of cameras</a:t>
            </a:r>
          </a:p>
          <a:p>
            <a:pPr lvl="1"/>
            <a:r>
              <a:rPr lang="en-US" sz="2000"/>
              <a:t>3D positions of feature points</a:t>
            </a:r>
          </a:p>
        </p:txBody>
      </p:sp>
      <p:sp>
        <p:nvSpPr>
          <p:cNvPr id="25604" name="AutoShape 4"/>
          <p:cNvSpPr>
            <a:spLocks noChangeArrowheads="1"/>
          </p:cNvSpPr>
          <p:nvPr/>
        </p:nvSpPr>
        <p:spPr bwMode="auto">
          <a:xfrm>
            <a:off x="2003425" y="3044825"/>
            <a:ext cx="2743200" cy="762000"/>
          </a:xfrm>
          <a:prstGeom prst="roundRect">
            <a:avLst>
              <a:gd name="adj" fmla="val 16667"/>
            </a:avLst>
          </a:prstGeom>
          <a:solidFill>
            <a:srgbClr val="FFCCCC"/>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Feature detection</a:t>
            </a:r>
          </a:p>
        </p:txBody>
      </p:sp>
      <p:sp>
        <p:nvSpPr>
          <p:cNvPr id="25608" name="AutoShape 8"/>
          <p:cNvSpPr>
            <a:spLocks noChangeArrowheads="1"/>
          </p:cNvSpPr>
          <p:nvPr/>
        </p:nvSpPr>
        <p:spPr bwMode="auto">
          <a:xfrm>
            <a:off x="2003425" y="4187825"/>
            <a:ext cx="2743200" cy="838200"/>
          </a:xfrm>
          <a:prstGeom prst="roundRect">
            <a:avLst>
              <a:gd name="adj" fmla="val 16667"/>
            </a:avLst>
          </a:prstGeom>
          <a:solidFill>
            <a:srgbClr val="FFCC99"/>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Pairwise</a:t>
            </a:r>
          </a:p>
          <a:p>
            <a:pPr algn="ctr"/>
            <a:r>
              <a:rPr lang="en-US" sz="2400"/>
              <a:t>feature matching</a:t>
            </a:r>
          </a:p>
        </p:txBody>
      </p:sp>
      <p:sp>
        <p:nvSpPr>
          <p:cNvPr id="25609" name="AutoShape 9"/>
          <p:cNvSpPr>
            <a:spLocks noChangeArrowheads="1"/>
          </p:cNvSpPr>
          <p:nvPr/>
        </p:nvSpPr>
        <p:spPr bwMode="auto">
          <a:xfrm>
            <a:off x="5280025" y="3654425"/>
            <a:ext cx="2057400" cy="1905000"/>
          </a:xfrm>
          <a:prstGeom prst="roundRect">
            <a:avLst>
              <a:gd name="adj" fmla="val 16667"/>
            </a:avLst>
          </a:prstGeom>
          <a:solidFill>
            <a:srgbClr val="CCECFF"/>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Incremental structure from motion</a:t>
            </a:r>
          </a:p>
        </p:txBody>
      </p:sp>
      <p:sp>
        <p:nvSpPr>
          <p:cNvPr id="25610" name="AutoShape 10"/>
          <p:cNvSpPr>
            <a:spLocks noChangeArrowheads="1"/>
          </p:cNvSpPr>
          <p:nvPr/>
        </p:nvSpPr>
        <p:spPr bwMode="auto">
          <a:xfrm>
            <a:off x="2003425" y="5407025"/>
            <a:ext cx="2743200" cy="838200"/>
          </a:xfrm>
          <a:prstGeom prst="roundRect">
            <a:avLst>
              <a:gd name="adj" fmla="val 16667"/>
            </a:avLst>
          </a:prstGeom>
          <a:solidFill>
            <a:srgbClr val="CCFFCC"/>
          </a:solidFill>
          <a:ln w="38100">
            <a:solidFill>
              <a:schemeClr val="tx1"/>
            </a:solidFill>
            <a:round/>
            <a:headEnd/>
            <a:tailEnd/>
          </a:ln>
          <a:effectLst>
            <a:outerShdw blurRad="63500" dist="38099" dir="2700000" algn="ctr" rotWithShape="0">
              <a:schemeClr val="bg2">
                <a:alpha val="50000"/>
              </a:schemeClr>
            </a:outerShdw>
          </a:effectLst>
        </p:spPr>
        <p:txBody>
          <a:bodyPr anchor="ctr"/>
          <a:lstStyle/>
          <a:p>
            <a:pPr algn="ctr"/>
            <a:r>
              <a:rPr lang="en-US" sz="2400"/>
              <a:t>Correspondence estimation</a:t>
            </a:r>
          </a:p>
        </p:txBody>
      </p:sp>
      <p:sp>
        <p:nvSpPr>
          <p:cNvPr id="25611" name="Line 11"/>
          <p:cNvSpPr>
            <a:spLocks noChangeShapeType="1"/>
          </p:cNvSpPr>
          <p:nvPr/>
        </p:nvSpPr>
        <p:spPr bwMode="auto">
          <a:xfrm>
            <a:off x="3375025" y="38068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612" name="Line 12"/>
          <p:cNvSpPr>
            <a:spLocks noChangeShapeType="1"/>
          </p:cNvSpPr>
          <p:nvPr/>
        </p:nvSpPr>
        <p:spPr bwMode="auto">
          <a:xfrm>
            <a:off x="3375025" y="50260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cxnSp>
        <p:nvCxnSpPr>
          <p:cNvPr id="25613" name="AutoShape 13"/>
          <p:cNvCxnSpPr>
            <a:cxnSpLocks noChangeShapeType="1"/>
            <a:stCxn id="25610" idx="2"/>
            <a:endCxn id="25609" idx="2"/>
          </p:cNvCxnSpPr>
          <p:nvPr/>
        </p:nvCxnSpPr>
        <p:spPr bwMode="auto">
          <a:xfrm rot="5400000" flipH="1" flipV="1">
            <a:off x="4498975" y="4454525"/>
            <a:ext cx="685800" cy="2933700"/>
          </a:xfrm>
          <a:prstGeom prst="bentConnector3">
            <a:avLst>
              <a:gd name="adj1" fmla="val -30556"/>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73466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603">
                                            <p:txEl>
                                              <p:pRg st="1" end="1"/>
                                            </p:txEl>
                                          </p:spTgt>
                                        </p:tgtEl>
                                        <p:attrNameLst>
                                          <p:attrName>style.visibility</p:attrName>
                                        </p:attrNameLst>
                                      </p:cBhvr>
                                      <p:to>
                                        <p:strVal val="visible"/>
                                      </p:to>
                                    </p:set>
                                    <p:animEffect transition="in" filter="fade">
                                      <p:cBhvr>
                                        <p:cTn id="10" dur="500"/>
                                        <p:tgtEl>
                                          <p:spTgt spid="2560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Effect transition="in" filter="fade">
                                      <p:cBhvr>
                                        <p:cTn id="13" dur="500"/>
                                        <p:tgtEl>
                                          <p:spTgt spid="2560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fade">
                                      <p:cBhvr>
                                        <p:cTn id="18" dur="500"/>
                                        <p:tgtEl>
                                          <p:spTgt spid="2560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608"/>
                                        </p:tgtEl>
                                        <p:attrNameLst>
                                          <p:attrName>style.visibility</p:attrName>
                                        </p:attrNameLst>
                                      </p:cBhvr>
                                      <p:to>
                                        <p:strVal val="visible"/>
                                      </p:to>
                                    </p:set>
                                    <p:animEffect transition="in" filter="fade">
                                      <p:cBhvr>
                                        <p:cTn id="23" dur="500"/>
                                        <p:tgtEl>
                                          <p:spTgt spid="2560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611"/>
                                        </p:tgtEl>
                                        <p:attrNameLst>
                                          <p:attrName>style.visibility</p:attrName>
                                        </p:attrNameLst>
                                      </p:cBhvr>
                                      <p:to>
                                        <p:strVal val="visible"/>
                                      </p:to>
                                    </p:set>
                                    <p:animEffect transition="in" filter="fade">
                                      <p:cBhvr>
                                        <p:cTn id="26" dur="500"/>
                                        <p:tgtEl>
                                          <p:spTgt spid="256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610"/>
                                        </p:tgtEl>
                                        <p:attrNameLst>
                                          <p:attrName>style.visibility</p:attrName>
                                        </p:attrNameLst>
                                      </p:cBhvr>
                                      <p:to>
                                        <p:strVal val="visible"/>
                                      </p:to>
                                    </p:set>
                                    <p:animEffect transition="in" filter="fade">
                                      <p:cBhvr>
                                        <p:cTn id="31" dur="500"/>
                                        <p:tgtEl>
                                          <p:spTgt spid="256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fade">
                                      <p:cBhvr>
                                        <p:cTn id="34" dur="500"/>
                                        <p:tgtEl>
                                          <p:spTgt spid="256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5613"/>
                                        </p:tgtEl>
                                        <p:attrNameLst>
                                          <p:attrName>style.visibility</p:attrName>
                                        </p:attrNameLst>
                                      </p:cBhvr>
                                      <p:to>
                                        <p:strVal val="visible"/>
                                      </p:to>
                                    </p:set>
                                    <p:animEffect transition="in" filter="fade">
                                      <p:cBhvr>
                                        <p:cTn id="39" dur="500"/>
                                        <p:tgtEl>
                                          <p:spTgt spid="256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609"/>
                                        </p:tgtEl>
                                        <p:attrNameLst>
                                          <p:attrName>style.visibility</p:attrName>
                                        </p:attrNameLst>
                                      </p:cBhvr>
                                      <p:to>
                                        <p:strVal val="visible"/>
                                      </p:to>
                                    </p:set>
                                    <p:animEffect transition="in" filter="fade">
                                      <p:cBhvr>
                                        <p:cTn id="42" dur="500"/>
                                        <p:tgtEl>
                                          <p:spTgt spid="25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25604" grpId="0" animBg="1"/>
      <p:bldP spid="25608" grpId="0" animBg="1"/>
      <p:bldP spid="25609" grpId="0" animBg="1"/>
      <p:bldP spid="25610" grpId="0" animBg="1"/>
      <p:bldP spid="25611" grpId="0" animBg="1"/>
      <p:bldP spid="256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t>Feature detection</a:t>
            </a:r>
          </a:p>
        </p:txBody>
      </p:sp>
      <p:sp>
        <p:nvSpPr>
          <p:cNvPr id="198660" name="Rectangle 4"/>
          <p:cNvSpPr>
            <a:spLocks noChangeArrowheads="1"/>
          </p:cNvSpPr>
          <p:nvPr/>
        </p:nvSpPr>
        <p:spPr bwMode="auto">
          <a:xfrm>
            <a:off x="1384300" y="1355725"/>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a:lnSpc>
                <a:spcPct val="110000"/>
              </a:lnSpc>
              <a:spcBef>
                <a:spcPts val="600"/>
              </a:spcBef>
              <a:spcAft>
                <a:spcPts val="600"/>
              </a:spcAft>
              <a:buClr>
                <a:schemeClr val="accent2"/>
              </a:buClr>
              <a:buSzPct val="110000"/>
            </a:pPr>
            <a:r>
              <a:rPr lang="en-US" sz="2400"/>
              <a:t>Detect features using SIFT [Lowe, IJCV 2004]</a:t>
            </a:r>
          </a:p>
        </p:txBody>
      </p:sp>
      <p:pic>
        <p:nvPicPr>
          <p:cNvPr id="198665" name="Picture 9" descr="SIFT_or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588" y="2008188"/>
            <a:ext cx="5991225" cy="4494212"/>
          </a:xfrm>
          <a:prstGeom prst="rect">
            <a:avLst/>
          </a:prstGeom>
          <a:noFill/>
          <a:extLst>
            <a:ext uri="{909E8E84-426E-40dd-AFC4-6F175D3DCCD1}">
              <a14:hiddenFill xmlns:a14="http://schemas.microsoft.com/office/drawing/2010/main">
                <a:solidFill>
                  <a:srgbClr val="FFFFFF"/>
                </a:solidFill>
              </a14:hiddenFill>
            </a:ext>
          </a:extLst>
        </p:spPr>
      </p:pic>
      <p:pic>
        <p:nvPicPr>
          <p:cNvPr id="198667" name="Picture 11" descr="SIFT_fa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588" y="2008188"/>
            <a:ext cx="5991225" cy="449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026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8665"/>
                                        </p:tgtEl>
                                        <p:attrNameLst>
                                          <p:attrName>style.visibility</p:attrName>
                                        </p:attrNameLst>
                                      </p:cBhvr>
                                      <p:to>
                                        <p:strVal val="visible"/>
                                      </p:to>
                                    </p:set>
                                    <p:animEffect transition="in" filter="fade">
                                      <p:cBhvr>
                                        <p:cTn id="7" dur="500"/>
                                        <p:tgtEl>
                                          <p:spTgt spid="198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8667"/>
                                        </p:tgtEl>
                                        <p:attrNameLst>
                                          <p:attrName>style.visibility</p:attrName>
                                        </p:attrNameLst>
                                      </p:cBhvr>
                                      <p:to>
                                        <p:strVal val="visible"/>
                                      </p:to>
                                    </p:set>
                                    <p:animEffect transition="in" filter="fade">
                                      <p:cBhvr>
                                        <p:cTn id="12" dur="500"/>
                                        <p:tgtEl>
                                          <p:spTgt spid="198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t>Feature detection</a:t>
            </a:r>
          </a:p>
        </p:txBody>
      </p:sp>
      <p:grpSp>
        <p:nvGrpSpPr>
          <p:cNvPr id="190501" name="Group 37"/>
          <p:cNvGrpSpPr>
            <a:grpSpLocks/>
          </p:cNvGrpSpPr>
          <p:nvPr/>
        </p:nvGrpSpPr>
        <p:grpSpPr bwMode="auto">
          <a:xfrm>
            <a:off x="2413000" y="2392363"/>
            <a:ext cx="4232275" cy="3711575"/>
            <a:chOff x="1300" y="1670"/>
            <a:chExt cx="2049" cy="1800"/>
          </a:xfrm>
        </p:grpSpPr>
        <p:pic>
          <p:nvPicPr>
            <p:cNvPr id="190471"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72"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73"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1" name="Picture 17"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0482"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3"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6"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7" name="Picture 2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0488"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9"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90" name="Picture 2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0491" name="Picture 27"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0493"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0497" name="Picture 3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0498"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99" name="Picture 3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grpSp>
      <p:sp>
        <p:nvSpPr>
          <p:cNvPr id="190503" name="Rectangle 39"/>
          <p:cNvSpPr>
            <a:spLocks noChangeArrowheads="1"/>
          </p:cNvSpPr>
          <p:nvPr/>
        </p:nvSpPr>
        <p:spPr bwMode="auto">
          <a:xfrm>
            <a:off x="1384300" y="1355725"/>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a:lnSpc>
                <a:spcPct val="110000"/>
              </a:lnSpc>
              <a:spcBef>
                <a:spcPts val="600"/>
              </a:spcBef>
              <a:spcAft>
                <a:spcPts val="600"/>
              </a:spcAft>
              <a:buClr>
                <a:schemeClr val="accent2"/>
              </a:buClr>
              <a:buSzPct val="110000"/>
            </a:pPr>
            <a:r>
              <a:rPr lang="en-US" sz="2400"/>
              <a:t>Detect features using SIFT [Lowe, IJCV 2004]</a:t>
            </a:r>
          </a:p>
        </p:txBody>
      </p:sp>
    </p:spTree>
    <p:extLst>
      <p:ext uri="{BB962C8B-B14F-4D97-AF65-F5344CB8AC3E}">
        <p14:creationId xmlns:p14="http://schemas.microsoft.com/office/powerpoint/2010/main" val="669104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t>Feature detection</a:t>
            </a:r>
          </a:p>
        </p:txBody>
      </p:sp>
      <p:sp>
        <p:nvSpPr>
          <p:cNvPr id="192515" name="Rectangle 3"/>
          <p:cNvSpPr>
            <a:spLocks noGrp="1" noChangeArrowheads="1"/>
          </p:cNvSpPr>
          <p:nvPr>
            <p:ph type="body" idx="1"/>
          </p:nvPr>
        </p:nvSpPr>
        <p:spPr>
          <a:xfrm>
            <a:off x="1384300" y="1355725"/>
            <a:ext cx="6529388" cy="550863"/>
          </a:xfrm>
        </p:spPr>
        <p:txBody>
          <a:bodyPr/>
          <a:lstStyle/>
          <a:p>
            <a:pPr>
              <a:buFontTx/>
              <a:buNone/>
            </a:pPr>
            <a:r>
              <a:rPr lang="en-US" sz="2400"/>
              <a:t>Detect features using SIFT [Lowe, IJCV 2004]</a:t>
            </a:r>
          </a:p>
        </p:txBody>
      </p:sp>
      <p:grpSp>
        <p:nvGrpSpPr>
          <p:cNvPr id="192763" name="Group 251"/>
          <p:cNvGrpSpPr>
            <a:grpSpLocks/>
          </p:cNvGrpSpPr>
          <p:nvPr/>
        </p:nvGrpSpPr>
        <p:grpSpPr bwMode="auto">
          <a:xfrm>
            <a:off x="2413000" y="2392363"/>
            <a:ext cx="4232275" cy="3711575"/>
            <a:chOff x="1300" y="1670"/>
            <a:chExt cx="2049" cy="1800"/>
          </a:xfrm>
        </p:grpSpPr>
        <p:pic>
          <p:nvPicPr>
            <p:cNvPr id="192520"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21"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22"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0" name="Picture 18"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2531"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2"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5"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6" name="Picture 24"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2537"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8"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9" name="Picture 27"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2540" name="Picture 28"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2542"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2546" name="Picture 34"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2547"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48" name="Picture 36"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2549"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0"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1"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2"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3"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4"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2555"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6"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7"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8"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59"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0"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1"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2"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3"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4"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5"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6"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7"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8"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69"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0"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1"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2"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3"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4"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5"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6"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7"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8"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79"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0"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1"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2"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3"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4"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5"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87"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09"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11"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2"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5"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6"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7"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8"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29"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0"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1"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2"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3"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4"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5"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6"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7"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8"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39"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0"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1"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2"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3"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4"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45"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6"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7"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8"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79"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0"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1"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2"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8"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89"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0"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4"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5"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6"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7"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8"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699"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0"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1"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2"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3"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04"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2"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3"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4"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5"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6"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7"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8"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39"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5"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6"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7"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8"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49"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0"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1"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2"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3"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4"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5"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6"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7"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8"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59"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60"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61"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762"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953458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Correspondence estimation</a:t>
            </a:r>
          </a:p>
        </p:txBody>
      </p:sp>
      <p:sp>
        <p:nvSpPr>
          <p:cNvPr id="34819" name="Rectangle 3"/>
          <p:cNvSpPr>
            <a:spLocks noGrp="1" noChangeArrowheads="1"/>
          </p:cNvSpPr>
          <p:nvPr>
            <p:ph type="body" idx="1"/>
          </p:nvPr>
        </p:nvSpPr>
        <p:spPr/>
        <p:txBody>
          <a:bodyPr/>
          <a:lstStyle/>
          <a:p>
            <a:r>
              <a:rPr lang="en-US" sz="2400"/>
              <a:t>Link up pairwise matches to form connected components of matches across several images</a:t>
            </a:r>
          </a:p>
        </p:txBody>
      </p:sp>
      <p:sp>
        <p:nvSpPr>
          <p:cNvPr id="34824" name="Text Box 8"/>
          <p:cNvSpPr txBox="1">
            <a:spLocks noChangeArrowheads="1"/>
          </p:cNvSpPr>
          <p:nvPr/>
        </p:nvSpPr>
        <p:spPr bwMode="auto">
          <a:xfrm>
            <a:off x="6858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1</a:t>
            </a:r>
          </a:p>
        </p:txBody>
      </p:sp>
      <p:sp>
        <p:nvSpPr>
          <p:cNvPr id="34825" name="Text Box 9"/>
          <p:cNvSpPr txBox="1">
            <a:spLocks noChangeArrowheads="1"/>
          </p:cNvSpPr>
          <p:nvPr/>
        </p:nvSpPr>
        <p:spPr bwMode="auto">
          <a:xfrm>
            <a:off x="28956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2</a:t>
            </a:r>
          </a:p>
        </p:txBody>
      </p:sp>
      <p:sp>
        <p:nvSpPr>
          <p:cNvPr id="34826" name="Text Box 10"/>
          <p:cNvSpPr txBox="1">
            <a:spLocks noChangeArrowheads="1"/>
          </p:cNvSpPr>
          <p:nvPr/>
        </p:nvSpPr>
        <p:spPr bwMode="auto">
          <a:xfrm>
            <a:off x="51054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3</a:t>
            </a:r>
          </a:p>
        </p:txBody>
      </p:sp>
      <p:sp>
        <p:nvSpPr>
          <p:cNvPr id="34827" name="Text Box 11"/>
          <p:cNvSpPr txBox="1">
            <a:spLocks noChangeArrowheads="1"/>
          </p:cNvSpPr>
          <p:nvPr/>
        </p:nvSpPr>
        <p:spPr bwMode="auto">
          <a:xfrm>
            <a:off x="7386638" y="5222875"/>
            <a:ext cx="919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extLst>
            <a:ext uri="{909E8E84-426E-40dd-AFC4-6F175D3DCCD1}">
              <a14:hiddenFill xmlns:a14="http://schemas.microsoft.com/office/drawing/2010/main">
                <a:solidFill>
                  <a:srgbClr val="FFFFFF"/>
                </a:solidFill>
              </a14:hiddenFill>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extLst>
            <a:ext uri="{909E8E84-426E-40dd-AFC4-6F175D3DCCD1}">
              <a14:hiddenFill xmlns:a14="http://schemas.microsoft.com/office/drawing/2010/main">
                <a:solidFill>
                  <a:srgbClr val="FFFFFF"/>
                </a:solidFill>
              </a14:hiddenFill>
            </a:ext>
          </a:extLst>
        </p:spPr>
      </p:pic>
      <p:sp>
        <p:nvSpPr>
          <p:cNvPr id="34844"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45" name="Line 29"/>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46" name="Line 30"/>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36"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37"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39"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40"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6949782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fade">
                                      <p:cBhvr>
                                        <p:cTn id="12" dur="500"/>
                                        <p:tgtEl>
                                          <p:spTgt spid="348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25"/>
                                        </p:tgtEl>
                                        <p:attrNameLst>
                                          <p:attrName>style.visibility</p:attrName>
                                        </p:attrNameLst>
                                      </p:cBhvr>
                                      <p:to>
                                        <p:strVal val="visible"/>
                                      </p:to>
                                    </p:set>
                                    <p:animEffect transition="in" filter="fade">
                                      <p:cBhvr>
                                        <p:cTn id="15" dur="500"/>
                                        <p:tgtEl>
                                          <p:spTgt spid="348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6"/>
                                        </p:tgtEl>
                                        <p:attrNameLst>
                                          <p:attrName>style.visibility</p:attrName>
                                        </p:attrNameLst>
                                      </p:cBhvr>
                                      <p:to>
                                        <p:strVal val="visible"/>
                                      </p:to>
                                    </p:set>
                                    <p:animEffect transition="in" filter="fade">
                                      <p:cBhvr>
                                        <p:cTn id="18" dur="500"/>
                                        <p:tgtEl>
                                          <p:spTgt spid="348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27"/>
                                        </p:tgtEl>
                                        <p:attrNameLst>
                                          <p:attrName>style.visibility</p:attrName>
                                        </p:attrNameLst>
                                      </p:cBhvr>
                                      <p:to>
                                        <p:strVal val="visible"/>
                                      </p:to>
                                    </p:set>
                                    <p:animEffect transition="in" filter="fade">
                                      <p:cBhvr>
                                        <p:cTn id="21" dur="500"/>
                                        <p:tgtEl>
                                          <p:spTgt spid="34827"/>
                                        </p:tgtEl>
                                      </p:cBhvr>
                                    </p:animEffect>
                                  </p:childTnLst>
                                </p:cTn>
                              </p:par>
                              <p:par>
                                <p:cTn id="22" presetID="10" presetClass="entr" presetSubtype="0" fill="hold" nodeType="withEffect">
                                  <p:stCondLst>
                                    <p:cond delay="0"/>
                                  </p:stCondLst>
                                  <p:childTnLst>
                                    <p:set>
                                      <p:cBhvr>
                                        <p:cTn id="23" dur="1" fill="hold">
                                          <p:stCondLst>
                                            <p:cond delay="0"/>
                                          </p:stCondLst>
                                        </p:cTn>
                                        <p:tgtEl>
                                          <p:spTgt spid="34830"/>
                                        </p:tgtEl>
                                        <p:attrNameLst>
                                          <p:attrName>style.visibility</p:attrName>
                                        </p:attrNameLst>
                                      </p:cBhvr>
                                      <p:to>
                                        <p:strVal val="visible"/>
                                      </p:to>
                                    </p:set>
                                    <p:animEffect transition="in" filter="fade">
                                      <p:cBhvr>
                                        <p:cTn id="24" dur="500"/>
                                        <p:tgtEl>
                                          <p:spTgt spid="34830"/>
                                        </p:tgtEl>
                                      </p:cBhvr>
                                    </p:animEffect>
                                  </p:childTnLst>
                                </p:cTn>
                              </p:par>
                              <p:par>
                                <p:cTn id="25" presetID="10" presetClass="entr" presetSubtype="0" fill="hold" nodeType="withEffect">
                                  <p:stCondLst>
                                    <p:cond delay="0"/>
                                  </p:stCondLst>
                                  <p:childTnLst>
                                    <p:set>
                                      <p:cBhvr>
                                        <p:cTn id="26" dur="1" fill="hold">
                                          <p:stCondLst>
                                            <p:cond delay="0"/>
                                          </p:stCondLst>
                                        </p:cTn>
                                        <p:tgtEl>
                                          <p:spTgt spid="34831"/>
                                        </p:tgtEl>
                                        <p:attrNameLst>
                                          <p:attrName>style.visibility</p:attrName>
                                        </p:attrNameLst>
                                      </p:cBhvr>
                                      <p:to>
                                        <p:strVal val="visible"/>
                                      </p:to>
                                    </p:set>
                                    <p:animEffect transition="in" filter="fade">
                                      <p:cBhvr>
                                        <p:cTn id="27" dur="500"/>
                                        <p:tgtEl>
                                          <p:spTgt spid="34831"/>
                                        </p:tgtEl>
                                      </p:cBhvr>
                                    </p:animEffect>
                                  </p:childTnLst>
                                </p:cTn>
                              </p:par>
                              <p:par>
                                <p:cTn id="28" presetID="10" presetClass="entr" presetSubtype="0" fill="hold" nodeType="withEffect">
                                  <p:stCondLst>
                                    <p:cond delay="0"/>
                                  </p:stCondLst>
                                  <p:childTnLst>
                                    <p:set>
                                      <p:cBhvr>
                                        <p:cTn id="29" dur="1" fill="hold">
                                          <p:stCondLst>
                                            <p:cond delay="0"/>
                                          </p:stCondLst>
                                        </p:cTn>
                                        <p:tgtEl>
                                          <p:spTgt spid="34828"/>
                                        </p:tgtEl>
                                        <p:attrNameLst>
                                          <p:attrName>style.visibility</p:attrName>
                                        </p:attrNameLst>
                                      </p:cBhvr>
                                      <p:to>
                                        <p:strVal val="visible"/>
                                      </p:to>
                                    </p:set>
                                    <p:animEffect transition="in" filter="fade">
                                      <p:cBhvr>
                                        <p:cTn id="30" dur="500"/>
                                        <p:tgtEl>
                                          <p:spTgt spid="34828"/>
                                        </p:tgtEl>
                                      </p:cBhvr>
                                    </p:animEffect>
                                  </p:childTnLst>
                                </p:cTn>
                              </p:par>
                              <p:par>
                                <p:cTn id="31" presetID="10" presetClass="entr" presetSubtype="0" fill="hold" nodeType="withEffect">
                                  <p:stCondLst>
                                    <p:cond delay="0"/>
                                  </p:stCondLst>
                                  <p:childTnLst>
                                    <p:set>
                                      <p:cBhvr>
                                        <p:cTn id="32" dur="1" fill="hold">
                                          <p:stCondLst>
                                            <p:cond delay="0"/>
                                          </p:stCondLst>
                                        </p:cTn>
                                        <p:tgtEl>
                                          <p:spTgt spid="34829"/>
                                        </p:tgtEl>
                                        <p:attrNameLst>
                                          <p:attrName>style.visibility</p:attrName>
                                        </p:attrNameLst>
                                      </p:cBhvr>
                                      <p:to>
                                        <p:strVal val="visible"/>
                                      </p:to>
                                    </p:set>
                                    <p:animEffect transition="in" filter="fade">
                                      <p:cBhvr>
                                        <p:cTn id="33" dur="500"/>
                                        <p:tgtEl>
                                          <p:spTgt spid="348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37"/>
                                        </p:tgtEl>
                                        <p:attrNameLst>
                                          <p:attrName>style.visibility</p:attrName>
                                        </p:attrNameLst>
                                      </p:cBhvr>
                                      <p:to>
                                        <p:strVal val="visible"/>
                                      </p:to>
                                    </p:set>
                                    <p:animEffect transition="in" filter="fade">
                                      <p:cBhvr>
                                        <p:cTn id="38" dur="500"/>
                                        <p:tgtEl>
                                          <p:spTgt spid="348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836"/>
                                        </p:tgtEl>
                                        <p:attrNameLst>
                                          <p:attrName>style.visibility</p:attrName>
                                        </p:attrNameLst>
                                      </p:cBhvr>
                                      <p:to>
                                        <p:strVal val="visible"/>
                                      </p:to>
                                    </p:set>
                                    <p:animEffect transition="in" filter="fade">
                                      <p:cBhvr>
                                        <p:cTn id="41" dur="500"/>
                                        <p:tgtEl>
                                          <p:spTgt spid="348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839"/>
                                        </p:tgtEl>
                                        <p:attrNameLst>
                                          <p:attrName>style.visibility</p:attrName>
                                        </p:attrNameLst>
                                      </p:cBhvr>
                                      <p:to>
                                        <p:strVal val="visible"/>
                                      </p:to>
                                    </p:set>
                                    <p:animEffect transition="in" filter="fade">
                                      <p:cBhvr>
                                        <p:cTn id="44" dur="500"/>
                                        <p:tgtEl>
                                          <p:spTgt spid="348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840"/>
                                        </p:tgtEl>
                                        <p:attrNameLst>
                                          <p:attrName>style.visibility</p:attrName>
                                        </p:attrNameLst>
                                      </p:cBhvr>
                                      <p:to>
                                        <p:strVal val="visible"/>
                                      </p:to>
                                    </p:set>
                                    <p:animEffect transition="in" filter="fade">
                                      <p:cBhvr>
                                        <p:cTn id="47" dur="500"/>
                                        <p:tgtEl>
                                          <p:spTgt spid="348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844"/>
                                        </p:tgtEl>
                                        <p:attrNameLst>
                                          <p:attrName>style.visibility</p:attrName>
                                        </p:attrNameLst>
                                      </p:cBhvr>
                                      <p:to>
                                        <p:strVal val="visible"/>
                                      </p:to>
                                    </p:set>
                                    <p:animEffect transition="in" filter="fade">
                                      <p:cBhvr>
                                        <p:cTn id="52" dur="500"/>
                                        <p:tgtEl>
                                          <p:spTgt spid="348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845"/>
                                        </p:tgtEl>
                                        <p:attrNameLst>
                                          <p:attrName>style.visibility</p:attrName>
                                        </p:attrNameLst>
                                      </p:cBhvr>
                                      <p:to>
                                        <p:strVal val="visible"/>
                                      </p:to>
                                    </p:set>
                                    <p:animEffect transition="in" filter="fade">
                                      <p:cBhvr>
                                        <p:cTn id="57" dur="500"/>
                                        <p:tgtEl>
                                          <p:spTgt spid="348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846"/>
                                        </p:tgtEl>
                                        <p:attrNameLst>
                                          <p:attrName>style.visibility</p:attrName>
                                        </p:attrNameLst>
                                      </p:cBhvr>
                                      <p:to>
                                        <p:strVal val="visible"/>
                                      </p:to>
                                    </p:set>
                                    <p:animEffect transition="in" filter="fade">
                                      <p:cBhvr>
                                        <p:cTn id="62" dur="500"/>
                                        <p:tgtEl>
                                          <p:spTgt spid="3484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500" fill="hold"/>
                                        <p:tgtEl>
                                          <p:spTgt spid="34837"/>
                                        </p:tgtEl>
                                        <p:attrNameLst>
                                          <p:attrName>fillcolor</p:attrName>
                                        </p:attrNameLst>
                                      </p:cBhvr>
                                      <p:to>
                                        <a:srgbClr val="FF0101"/>
                                      </p:to>
                                    </p:animClr>
                                    <p:set>
                                      <p:cBhvr>
                                        <p:cTn id="67" dur="500" fill="hold"/>
                                        <p:tgtEl>
                                          <p:spTgt spid="34837"/>
                                        </p:tgtEl>
                                        <p:attrNameLst>
                                          <p:attrName>fill.type</p:attrName>
                                        </p:attrNameLst>
                                      </p:cBhvr>
                                      <p:to>
                                        <p:strVal val="solid"/>
                                      </p:to>
                                    </p:set>
                                    <p:set>
                                      <p:cBhvr>
                                        <p:cTn id="68" dur="500" fill="hold"/>
                                        <p:tgtEl>
                                          <p:spTgt spid="3483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34836"/>
                                        </p:tgtEl>
                                        <p:attrNameLst>
                                          <p:attrName>fillcolor</p:attrName>
                                        </p:attrNameLst>
                                      </p:cBhvr>
                                      <p:to>
                                        <a:srgbClr val="FF0101"/>
                                      </p:to>
                                    </p:animClr>
                                    <p:set>
                                      <p:cBhvr>
                                        <p:cTn id="71" dur="500" fill="hold"/>
                                        <p:tgtEl>
                                          <p:spTgt spid="34836"/>
                                        </p:tgtEl>
                                        <p:attrNameLst>
                                          <p:attrName>fill.type</p:attrName>
                                        </p:attrNameLst>
                                      </p:cBhvr>
                                      <p:to>
                                        <p:strVal val="solid"/>
                                      </p:to>
                                    </p:set>
                                    <p:set>
                                      <p:cBhvr>
                                        <p:cTn id="72" dur="500" fill="hold"/>
                                        <p:tgtEl>
                                          <p:spTgt spid="3483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34839"/>
                                        </p:tgtEl>
                                        <p:attrNameLst>
                                          <p:attrName>fillcolor</p:attrName>
                                        </p:attrNameLst>
                                      </p:cBhvr>
                                      <p:to>
                                        <a:srgbClr val="FF0101"/>
                                      </p:to>
                                    </p:animClr>
                                    <p:set>
                                      <p:cBhvr>
                                        <p:cTn id="75" dur="500" fill="hold"/>
                                        <p:tgtEl>
                                          <p:spTgt spid="34839"/>
                                        </p:tgtEl>
                                        <p:attrNameLst>
                                          <p:attrName>fill.type</p:attrName>
                                        </p:attrNameLst>
                                      </p:cBhvr>
                                      <p:to>
                                        <p:strVal val="solid"/>
                                      </p:to>
                                    </p:set>
                                    <p:set>
                                      <p:cBhvr>
                                        <p:cTn id="76" dur="500" fill="hold"/>
                                        <p:tgtEl>
                                          <p:spTgt spid="34839"/>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34840"/>
                                        </p:tgtEl>
                                        <p:attrNameLst>
                                          <p:attrName>fillcolor</p:attrName>
                                        </p:attrNameLst>
                                      </p:cBhvr>
                                      <p:to>
                                        <a:srgbClr val="FF0101"/>
                                      </p:to>
                                    </p:animClr>
                                    <p:set>
                                      <p:cBhvr>
                                        <p:cTn id="79" dur="500" fill="hold"/>
                                        <p:tgtEl>
                                          <p:spTgt spid="34840"/>
                                        </p:tgtEl>
                                        <p:attrNameLst>
                                          <p:attrName>fill.type</p:attrName>
                                        </p:attrNameLst>
                                      </p:cBhvr>
                                      <p:to>
                                        <p:strVal val="solid"/>
                                      </p:to>
                                    </p:set>
                                    <p:set>
                                      <p:cBhvr>
                                        <p:cTn id="80" dur="500" fill="hold"/>
                                        <p:tgtEl>
                                          <p:spTgt spid="34840"/>
                                        </p:tgtEl>
                                        <p:attrNameLst>
                                          <p:attrName>fill.on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34844"/>
                                        </p:tgtEl>
                                        <p:attrNameLst>
                                          <p:attrName>stroke.color</p:attrName>
                                        </p:attrNameLst>
                                      </p:cBhvr>
                                      <p:to>
                                        <a:srgbClr val="3366FF"/>
                                      </p:to>
                                    </p:animClr>
                                    <p:set>
                                      <p:cBhvr>
                                        <p:cTn id="83" dur="500" fill="hold"/>
                                        <p:tgtEl>
                                          <p:spTgt spid="34844"/>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34845"/>
                                        </p:tgtEl>
                                        <p:attrNameLst>
                                          <p:attrName>stroke.color</p:attrName>
                                        </p:attrNameLst>
                                      </p:cBhvr>
                                      <p:to>
                                        <a:srgbClr val="3366FF"/>
                                      </p:to>
                                    </p:animClr>
                                    <p:set>
                                      <p:cBhvr>
                                        <p:cTn id="86" dur="500" fill="hold"/>
                                        <p:tgtEl>
                                          <p:spTgt spid="34845"/>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34846"/>
                                        </p:tgtEl>
                                        <p:attrNameLst>
                                          <p:attrName>stroke.color</p:attrName>
                                        </p:attrNameLst>
                                      </p:cBhvr>
                                      <p:to>
                                        <a:srgbClr val="3366FF"/>
                                      </p:to>
                                    </p:animClr>
                                    <p:set>
                                      <p:cBhvr>
                                        <p:cTn id="8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2" name="Rectangle 2"/>
          <p:cNvSpPr>
            <a:spLocks noGrp="1" noChangeArrowheads="1"/>
          </p:cNvSpPr>
          <p:nvPr>
            <p:ph type="title"/>
          </p:nvPr>
        </p:nvSpPr>
        <p:spPr/>
        <p:txBody>
          <a:bodyPr/>
          <a:lstStyle/>
          <a:p>
            <a:r>
              <a:rPr lang="en-US"/>
              <a:t>Feature matching</a:t>
            </a:r>
          </a:p>
        </p:txBody>
      </p:sp>
      <p:sp>
        <p:nvSpPr>
          <p:cNvPr id="194563" name="Rectangle 3"/>
          <p:cNvSpPr>
            <a:spLocks noGrp="1" noChangeArrowheads="1"/>
          </p:cNvSpPr>
          <p:nvPr>
            <p:ph type="body" idx="1"/>
          </p:nvPr>
        </p:nvSpPr>
        <p:spPr>
          <a:xfrm>
            <a:off x="1500188" y="1355725"/>
            <a:ext cx="6297612" cy="588963"/>
          </a:xfrm>
        </p:spPr>
        <p:txBody>
          <a:bodyPr/>
          <a:lstStyle/>
          <a:p>
            <a:pPr>
              <a:buFontTx/>
              <a:buNone/>
            </a:pPr>
            <a:r>
              <a:rPr lang="en-US" sz="2400"/>
              <a:t>Match features between each pair of images</a:t>
            </a:r>
          </a:p>
        </p:txBody>
      </p:sp>
      <p:grpSp>
        <p:nvGrpSpPr>
          <p:cNvPr id="195108" name="Group 548"/>
          <p:cNvGrpSpPr>
            <a:grpSpLocks/>
          </p:cNvGrpSpPr>
          <p:nvPr/>
        </p:nvGrpSpPr>
        <p:grpSpPr bwMode="auto">
          <a:xfrm>
            <a:off x="2413000" y="2395538"/>
            <a:ext cx="4232275" cy="3711575"/>
            <a:chOff x="1300" y="1670"/>
            <a:chExt cx="2049" cy="1800"/>
          </a:xfrm>
        </p:grpSpPr>
        <p:sp>
          <p:nvSpPr>
            <p:cNvPr id="195107" name="Line 547"/>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5106" name="Line 546"/>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5105" name="Line 545"/>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5104" name="Line 544"/>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5" name="Line 5"/>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6" name="Line 6"/>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7" name="Line 7"/>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68" name="Line 8"/>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0" name="Line 10"/>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5" name="Line 15"/>
            <p:cNvSpPr>
              <a:spLocks noChangeShapeType="1"/>
            </p:cNvSpPr>
            <p:nvPr/>
          </p:nvSpPr>
          <p:spPr bwMode="auto">
            <a:xfrm flipH="1">
              <a:off x="1606" y="1892"/>
              <a:ext cx="1029" cy="751"/>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7" name="Line 17"/>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8" name="Line 18"/>
            <p:cNvSpPr>
              <a:spLocks noChangeShapeType="1"/>
            </p:cNvSpPr>
            <p:nvPr/>
          </p:nvSpPr>
          <p:spPr bwMode="auto">
            <a:xfrm>
              <a:off x="1550" y="2699"/>
              <a:ext cx="1363" cy="58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79" name="Line 19"/>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87" name="Line 27"/>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598" name="Line 38"/>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601" name="Line 41"/>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603" name="Line 43"/>
            <p:cNvSpPr>
              <a:spLocks noChangeShapeType="1"/>
            </p:cNvSpPr>
            <p:nvPr/>
          </p:nvSpPr>
          <p:spPr bwMode="auto">
            <a:xfrm flipH="1">
              <a:off x="1967" y="2365"/>
              <a:ext cx="1140"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94607"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08"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09"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17" name="Picture 57"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618"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19"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2"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3" name="Picture 6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4"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5"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6" name="Picture 6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7" name="Picture 67"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9"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4633" name="Picture 7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4634"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35" name="Picture 7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4638" name="Picture 78"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39" name="Picture 79"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41" name="Picture 8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4642"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3"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4"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5"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6"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7"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4648"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9"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0"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1"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2"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3"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4"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5"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6"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7"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8"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9"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0"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1"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2"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3"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4"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5"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6"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7"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8"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9"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0"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1"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2"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3"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4"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5"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6"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7"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8"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80"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02"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04"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15"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18"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19"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0"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1"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2"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3"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4"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5"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6"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7"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8"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29"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0"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1"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2"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3"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4"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5"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6"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7"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38"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69"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0"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1"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2"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3"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4"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75"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1"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2"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3"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7"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8"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89"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0"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1"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2"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3"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4"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5"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6"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797"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5"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6"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7"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8"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29"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0"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1"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2"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8"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39"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0"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1"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2"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3"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4"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5"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6"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7"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8"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49"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0"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1"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2"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3"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4"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855"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5109" name="Group 549"/>
          <p:cNvGrpSpPr>
            <a:grpSpLocks/>
          </p:cNvGrpSpPr>
          <p:nvPr/>
        </p:nvGrpSpPr>
        <p:grpSpPr bwMode="auto">
          <a:xfrm>
            <a:off x="2413000" y="2392363"/>
            <a:ext cx="4232275" cy="3711575"/>
            <a:chOff x="1300" y="1670"/>
            <a:chExt cx="2049" cy="1800"/>
          </a:xfrm>
        </p:grpSpPr>
        <p:pic>
          <p:nvPicPr>
            <p:cNvPr id="195110" name="Picture 550"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1"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2"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3" name="Picture 553"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5114" name="Picture 554"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5"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6"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7" name="Picture 557"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5118"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9" name="Picture 559"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20" name="Picture 560"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5121" name="Picture 561"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5122" name="Picture 562"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5123" name="Picture 56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5124"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25" name="Picture 56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5126"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27"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28"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29"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0"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1"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5132"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3"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4"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5"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6"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7"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8"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39"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0"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1"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2"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3"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4"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5"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6"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7"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8"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49"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0"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1"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2"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3"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4"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5"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6"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7"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8"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59"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0"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1"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2"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3"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4"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5"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6"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7"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8"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69"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0"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1"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2"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3"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4"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5"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6"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7"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8"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79"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0"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1"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2"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3"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4"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5"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6"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7"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8"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89"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0"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1"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2"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3"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4"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5"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6"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7"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8"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199"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0"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1"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2"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3"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4"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5"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6"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7"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8"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09"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0"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1"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2"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3"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4"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5"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6"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7"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8"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19"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0"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1"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2"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3"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4"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5"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6"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7"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8"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29"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0"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1"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2"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3"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234"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12179383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5108"/>
                                        </p:tgtEl>
                                        <p:attrNameLst>
                                          <p:attrName>style.visibility</p:attrName>
                                        </p:attrNameLst>
                                      </p:cBhvr>
                                      <p:to>
                                        <p:strVal val="visible"/>
                                      </p:to>
                                    </p:set>
                                    <p:animEffect transition="in" filter="fade">
                                      <p:cBhvr>
                                        <p:cTn id="7" dur="500"/>
                                        <p:tgtEl>
                                          <p:spTgt spid="195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342"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0" name="Rectangle 2"/>
          <p:cNvSpPr>
            <a:spLocks noGrp="1" noChangeArrowheads="1"/>
          </p:cNvSpPr>
          <p:nvPr>
            <p:ph type="title"/>
          </p:nvPr>
        </p:nvSpPr>
        <p:spPr/>
        <p:txBody>
          <a:bodyPr/>
          <a:lstStyle/>
          <a:p>
            <a:r>
              <a:rPr lang="en-US"/>
              <a:t>Feature matching</a:t>
            </a:r>
          </a:p>
        </p:txBody>
      </p:sp>
      <p:grpSp>
        <p:nvGrpSpPr>
          <p:cNvPr id="197193" name="Group 585"/>
          <p:cNvGrpSpPr>
            <a:grpSpLocks/>
          </p:cNvGrpSpPr>
          <p:nvPr/>
        </p:nvGrpSpPr>
        <p:grpSpPr bwMode="auto">
          <a:xfrm>
            <a:off x="2413000" y="2395538"/>
            <a:ext cx="4232275" cy="3711575"/>
            <a:chOff x="1300" y="1670"/>
            <a:chExt cx="2049" cy="1800"/>
          </a:xfrm>
        </p:grpSpPr>
        <p:sp>
          <p:nvSpPr>
            <p:cNvPr id="197192" name="Line 584"/>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90" name="Line 582"/>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88" name="Line 580"/>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89" name="Line 581"/>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3" name="Line 5"/>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4" name="Line 6"/>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5" name="Line 7"/>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6" name="Line 8"/>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18" name="Line 10"/>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24" name="Line 16"/>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25" name="Line 17"/>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32" name="Line 24"/>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40" name="Line 32"/>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642" name="Line 34"/>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96647"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48"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49"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57" name="Picture 49"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6658"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59"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2"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3" name="Picture 55"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4"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5"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6" name="Picture 58"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7" name="Picture 59"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9"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6673" name="Picture 65"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6674"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75" name="Picture 67"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667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7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81" name="Picture 73"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6682"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3"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4"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5"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6"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7"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6688"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89"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0"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1"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2"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3"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4"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5"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6"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7"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8"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99"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0"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1"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2"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3"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4"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5"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6"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7"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8"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09"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0"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1"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2"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3"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4"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5"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6"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7"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18"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20"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42"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44"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55"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58"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59"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0"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1"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2"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3"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4"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5"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6"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7"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8"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69"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0"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1"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2"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3"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4"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5"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6"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7"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778"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09"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0"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1"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2"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3"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4"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15"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1"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2"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3"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7"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8"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29"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0"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1"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2"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3"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4"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5"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6"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37"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5"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6"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7"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8"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69"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0"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1"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2"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8"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79"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0"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1"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2"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3"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4"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5"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6"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7"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8"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89"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0"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1"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2"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3"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4"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895"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97195" name="Rectangle 587"/>
          <p:cNvSpPr>
            <a:spLocks noChangeArrowheads="1"/>
          </p:cNvSpPr>
          <p:nvPr/>
        </p:nvSpPr>
        <p:spPr bwMode="auto">
          <a:xfrm>
            <a:off x="808038" y="1277938"/>
            <a:ext cx="79105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a:lnSpc>
                <a:spcPct val="110000"/>
              </a:lnSpc>
              <a:spcBef>
                <a:spcPts val="600"/>
              </a:spcBef>
              <a:spcAft>
                <a:spcPts val="600"/>
              </a:spcAft>
              <a:buClr>
                <a:schemeClr val="accent2"/>
              </a:buClr>
              <a:buSzPct val="110000"/>
            </a:pPr>
            <a:r>
              <a:rPr lang="en-US" sz="2400" dirty="0"/>
              <a:t>Refine matching using RANSAC [</a:t>
            </a:r>
            <a:r>
              <a:rPr lang="en-US" sz="2400" dirty="0" err="1"/>
              <a:t>Fischler</a:t>
            </a:r>
            <a:r>
              <a:rPr lang="en-US" sz="2400" dirty="0"/>
              <a:t> &amp; </a:t>
            </a:r>
            <a:r>
              <a:rPr lang="en-US" sz="2400" dirty="0" err="1"/>
              <a:t>Bolles</a:t>
            </a:r>
            <a:r>
              <a:rPr lang="en-US" sz="2400" dirty="0"/>
              <a:t> 1987</a:t>
            </a:r>
            <a:r>
              <a:rPr lang="en-US" sz="2400" dirty="0" smtClean="0"/>
              <a:t>]</a:t>
            </a:r>
            <a:endParaRPr lang="en-US" sz="2400" dirty="0"/>
          </a:p>
        </p:txBody>
      </p:sp>
      <p:grpSp>
        <p:nvGrpSpPr>
          <p:cNvPr id="197196" name="Group 588"/>
          <p:cNvGrpSpPr>
            <a:grpSpLocks/>
          </p:cNvGrpSpPr>
          <p:nvPr/>
        </p:nvGrpSpPr>
        <p:grpSpPr bwMode="auto">
          <a:xfrm>
            <a:off x="2413000" y="2392363"/>
            <a:ext cx="4232275" cy="3711575"/>
            <a:chOff x="1300" y="1670"/>
            <a:chExt cx="2049" cy="1800"/>
          </a:xfrm>
        </p:grpSpPr>
        <p:sp>
          <p:nvSpPr>
            <p:cNvPr id="197197" name="Line 589"/>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98" name="Line 590"/>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199" name="Line 591"/>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0" name="Line 592"/>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1" name="Line 593"/>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2" name="Line 594"/>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3" name="Line 595"/>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4" name="Line 596"/>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5" name="Line 597"/>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6" name="Line 598"/>
            <p:cNvSpPr>
              <a:spLocks noChangeShapeType="1"/>
            </p:cNvSpPr>
            <p:nvPr/>
          </p:nvSpPr>
          <p:spPr bwMode="auto">
            <a:xfrm flipH="1">
              <a:off x="1606" y="1892"/>
              <a:ext cx="1029" cy="751"/>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7" name="Line 599"/>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8" name="Line 600"/>
            <p:cNvSpPr>
              <a:spLocks noChangeShapeType="1"/>
            </p:cNvSpPr>
            <p:nvPr/>
          </p:nvSpPr>
          <p:spPr bwMode="auto">
            <a:xfrm>
              <a:off x="1550" y="2699"/>
              <a:ext cx="1363" cy="58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09" name="Line 601"/>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0" name="Line 602"/>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1" name="Line 603"/>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2" name="Line 604"/>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213" name="Line 605"/>
            <p:cNvSpPr>
              <a:spLocks noChangeShapeType="1"/>
            </p:cNvSpPr>
            <p:nvPr/>
          </p:nvSpPr>
          <p:spPr bwMode="auto">
            <a:xfrm flipH="1">
              <a:off x="1967" y="2365"/>
              <a:ext cx="1140"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97214"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5"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6"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7" name="Picture 609"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7218"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9"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0"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1" name="Picture 61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2" name="Picture 61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3"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4" name="Picture 61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5" name="Picture 617" descr="kurtnaks_312647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6"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7227" name="Picture 619"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7228"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9" name="Picture 62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7230"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31"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32" name="Picture 624"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7233"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4"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5"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6"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7"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38"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197239"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0"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1"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2"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3"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4"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5"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6"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7"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8"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49"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0"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1"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2"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3"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4"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5"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6"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7"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8"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59"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0"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1"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2"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3"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4"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5"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6"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7"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8"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69"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0"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1"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2"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3"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4"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5"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6"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7"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8"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79"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0"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1"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2"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3"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4"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5"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6"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7"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8"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89"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0"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1"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2"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3"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4"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5"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6"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7"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8"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299"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0"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1"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2"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3"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4"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5"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6"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7"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8"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09"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0"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1"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2"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3"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4"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5"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6"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7"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8"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19"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0"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1"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2"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3"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4"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5"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6"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7"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8"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29"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0"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1"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2"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3"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4"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5"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6"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7"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8"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39"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40"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7341"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6351071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7196"/>
                                        </p:tgtEl>
                                      </p:cBhvr>
                                    </p:animEffect>
                                    <p:set>
                                      <p:cBhvr>
                                        <p:cTn id="7" dur="1" fill="hold">
                                          <p:stCondLst>
                                            <p:cond delay="499"/>
                                          </p:stCondLst>
                                        </p:cTn>
                                        <p:tgtEl>
                                          <p:spTgt spid="197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797" name="Line 157"/>
          <p:cNvSpPr>
            <a:spLocks noChangeShapeType="1"/>
          </p:cNvSpPr>
          <p:nvPr/>
        </p:nvSpPr>
        <p:spPr bwMode="auto">
          <a:xfrm flipH="1" flipV="1">
            <a:off x="2959100" y="3967163"/>
            <a:ext cx="3455988" cy="134302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2" name="Rectangle 2"/>
          <p:cNvSpPr>
            <a:spLocks noGrp="1" noChangeArrowheads="1"/>
          </p:cNvSpPr>
          <p:nvPr>
            <p:ph type="title"/>
          </p:nvPr>
        </p:nvSpPr>
        <p:spPr/>
        <p:txBody>
          <a:bodyPr/>
          <a:lstStyle/>
          <a:p>
            <a:r>
              <a:rPr lang="en-US"/>
              <a:t>Incremental structure from motion</a:t>
            </a:r>
          </a:p>
        </p:txBody>
      </p:sp>
      <p:grpSp>
        <p:nvGrpSpPr>
          <p:cNvPr id="240792" name="Group 152"/>
          <p:cNvGrpSpPr>
            <a:grpSpLocks/>
          </p:cNvGrpSpPr>
          <p:nvPr/>
        </p:nvGrpSpPr>
        <p:grpSpPr bwMode="auto">
          <a:xfrm>
            <a:off x="2413000" y="1944688"/>
            <a:ext cx="4192588" cy="3711575"/>
            <a:chOff x="1520" y="1225"/>
            <a:chExt cx="2641" cy="2338"/>
          </a:xfrm>
        </p:grpSpPr>
        <p:sp>
          <p:nvSpPr>
            <p:cNvPr id="240646" name="Line 6"/>
            <p:cNvSpPr>
              <a:spLocks noChangeShapeType="1"/>
            </p:cNvSpPr>
            <p:nvPr/>
          </p:nvSpPr>
          <p:spPr bwMode="auto">
            <a:xfrm flipH="1">
              <a:off x="3859" y="2113"/>
              <a:ext cx="32" cy="56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7" name="Line 7"/>
            <p:cNvSpPr>
              <a:spLocks noChangeShapeType="1"/>
            </p:cNvSpPr>
            <p:nvPr/>
          </p:nvSpPr>
          <p:spPr bwMode="auto">
            <a:xfrm>
              <a:off x="3828" y="2710"/>
              <a:ext cx="156" cy="56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8" name="Line 8"/>
            <p:cNvSpPr>
              <a:spLocks noChangeShapeType="1"/>
            </p:cNvSpPr>
            <p:nvPr/>
          </p:nvSpPr>
          <p:spPr bwMode="auto">
            <a:xfrm flipV="1">
              <a:off x="2505" y="2008"/>
              <a:ext cx="755" cy="60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49" name="Line 9"/>
            <p:cNvSpPr>
              <a:spLocks noChangeShapeType="1"/>
            </p:cNvSpPr>
            <p:nvPr/>
          </p:nvSpPr>
          <p:spPr bwMode="auto">
            <a:xfrm>
              <a:off x="3261" y="2019"/>
              <a:ext cx="628" cy="5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0" name="Line 10"/>
            <p:cNvSpPr>
              <a:spLocks noChangeShapeType="1"/>
            </p:cNvSpPr>
            <p:nvPr/>
          </p:nvSpPr>
          <p:spPr bwMode="auto">
            <a:xfrm>
              <a:off x="2316" y="1406"/>
              <a:ext cx="216" cy="61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1" name="Line 11"/>
            <p:cNvSpPr>
              <a:spLocks noChangeShapeType="1"/>
            </p:cNvSpPr>
            <p:nvPr/>
          </p:nvSpPr>
          <p:spPr bwMode="auto">
            <a:xfrm>
              <a:off x="2316" y="1406"/>
              <a:ext cx="181" cy="126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2" name="Line 12"/>
            <p:cNvSpPr>
              <a:spLocks noChangeShapeType="1"/>
            </p:cNvSpPr>
            <p:nvPr/>
          </p:nvSpPr>
          <p:spPr bwMode="auto">
            <a:xfrm flipH="1">
              <a:off x="2497" y="2020"/>
              <a:ext cx="35" cy="649"/>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3" name="Line 13"/>
            <p:cNvSpPr>
              <a:spLocks noChangeShapeType="1"/>
            </p:cNvSpPr>
            <p:nvPr/>
          </p:nvSpPr>
          <p:spPr bwMode="auto">
            <a:xfrm>
              <a:off x="1809" y="2452"/>
              <a:ext cx="688" cy="21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4" name="Line 14"/>
            <p:cNvSpPr>
              <a:spLocks noChangeShapeType="1"/>
            </p:cNvSpPr>
            <p:nvPr/>
          </p:nvSpPr>
          <p:spPr bwMode="auto">
            <a:xfrm>
              <a:off x="1809" y="3140"/>
              <a:ext cx="615" cy="25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5" name="Line 15"/>
            <p:cNvSpPr>
              <a:spLocks noChangeShapeType="1"/>
            </p:cNvSpPr>
            <p:nvPr/>
          </p:nvSpPr>
          <p:spPr bwMode="auto">
            <a:xfrm flipH="1">
              <a:off x="1918" y="1513"/>
              <a:ext cx="1339" cy="97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6" name="Line 16"/>
            <p:cNvSpPr>
              <a:spLocks noChangeShapeType="1"/>
            </p:cNvSpPr>
            <p:nvPr/>
          </p:nvSpPr>
          <p:spPr bwMode="auto">
            <a:xfrm>
              <a:off x="3003" y="3247"/>
              <a:ext cx="616" cy="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7" name="Line 17"/>
            <p:cNvSpPr>
              <a:spLocks noChangeShapeType="1"/>
            </p:cNvSpPr>
            <p:nvPr/>
          </p:nvSpPr>
          <p:spPr bwMode="auto">
            <a:xfrm>
              <a:off x="1845" y="2562"/>
              <a:ext cx="1774" cy="75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8" name="Line 18"/>
            <p:cNvSpPr>
              <a:spLocks noChangeShapeType="1"/>
            </p:cNvSpPr>
            <p:nvPr/>
          </p:nvSpPr>
          <p:spPr bwMode="auto">
            <a:xfrm flipV="1">
              <a:off x="1737" y="2669"/>
              <a:ext cx="724" cy="39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59" name="Line 19"/>
            <p:cNvSpPr>
              <a:spLocks noChangeShapeType="1"/>
            </p:cNvSpPr>
            <p:nvPr/>
          </p:nvSpPr>
          <p:spPr bwMode="auto">
            <a:xfrm flipV="1">
              <a:off x="3003" y="2669"/>
              <a:ext cx="833" cy="57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60" name="Line 20"/>
            <p:cNvSpPr>
              <a:spLocks noChangeShapeType="1"/>
            </p:cNvSpPr>
            <p:nvPr/>
          </p:nvSpPr>
          <p:spPr bwMode="auto">
            <a:xfrm flipV="1">
              <a:off x="3184" y="1659"/>
              <a:ext cx="579" cy="32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61" name="Line 21"/>
            <p:cNvSpPr>
              <a:spLocks noChangeShapeType="1"/>
            </p:cNvSpPr>
            <p:nvPr/>
          </p:nvSpPr>
          <p:spPr bwMode="auto">
            <a:xfrm flipH="1" flipV="1">
              <a:off x="2532" y="2598"/>
              <a:ext cx="689" cy="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662" name="Line 22"/>
            <p:cNvSpPr>
              <a:spLocks noChangeShapeType="1"/>
            </p:cNvSpPr>
            <p:nvPr/>
          </p:nvSpPr>
          <p:spPr bwMode="auto">
            <a:xfrm flipH="1">
              <a:off x="2388" y="2128"/>
              <a:ext cx="1483" cy="126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40663" name="Picture 23"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 y="3211"/>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4" name="Picture 24"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 y="1478"/>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5" name="Picture 25"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 y="2959"/>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6" name="Picture 26" descr="amos_330044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 y="1225"/>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240667" name="Picture 27"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 y="1730"/>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8" name="Picture 28"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0" y="3103"/>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9" name="Picture 29"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0" name="Picture 30"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1" y="3067"/>
              <a:ext cx="317" cy="470"/>
            </a:xfrm>
            <a:prstGeom prst="rect">
              <a:avLst/>
            </a:prstGeom>
            <a:noFill/>
            <a:extLst>
              <a:ext uri="{909E8E84-426E-40dd-AFC4-6F175D3DCCD1}">
                <a14:hiddenFill xmlns:a14="http://schemas.microsoft.com/office/drawing/2010/main">
                  <a:solidFill>
                    <a:srgbClr val="FFFFFF"/>
                  </a:solidFill>
                </a14:hiddenFill>
              </a:ext>
            </a:extLst>
          </p:spPr>
        </p:pic>
        <p:pic>
          <p:nvPicPr>
            <p:cNvPr id="240671" name="Picture 31"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0" y="2452"/>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2" name="Picture 32"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5" name="Picture 35" descr="kurtnaks_312682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7" y="1406"/>
              <a:ext cx="471" cy="314"/>
            </a:xfrm>
            <a:prstGeom prst="rect">
              <a:avLst/>
            </a:prstGeom>
            <a:noFill/>
            <a:extLst>
              <a:ext uri="{909E8E84-426E-40dd-AFC4-6F175D3DCCD1}">
                <a14:hiddenFill xmlns:a14="http://schemas.microsoft.com/office/drawing/2010/main">
                  <a:solidFill>
                    <a:srgbClr val="FFFFFF"/>
                  </a:solidFill>
                </a14:hiddenFill>
              </a:ext>
            </a:extLst>
          </p:spPr>
        </p:pic>
        <p:pic>
          <p:nvPicPr>
            <p:cNvPr id="240676" name="Picture 36" descr="mrjennings_232990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0" y="2417"/>
              <a:ext cx="352" cy="469"/>
            </a:xfrm>
            <a:prstGeom prst="rect">
              <a:avLst/>
            </a:prstGeom>
            <a:noFill/>
            <a:extLst>
              <a:ext uri="{909E8E84-426E-40dd-AFC4-6F175D3DCCD1}">
                <a14:hiddenFill xmlns:a14="http://schemas.microsoft.com/office/drawing/2010/main">
                  <a:solidFill>
                    <a:srgbClr val="FFFFFF"/>
                  </a:solidFill>
                </a14:hiddenFill>
              </a:ext>
            </a:extLst>
          </p:spPr>
        </p:pic>
        <p:pic>
          <p:nvPicPr>
            <p:cNvPr id="240677" name="Picture 37" descr="mrjennings_6262446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9" y="2489"/>
              <a:ext cx="469"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8" name="Picture 38"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extLst>
              <a:ext uri="{909E8E84-426E-40dd-AFC4-6F175D3DCCD1}">
                <a14:hiddenFill xmlns:a14="http://schemas.microsoft.com/office/drawing/2010/main">
                  <a:solidFill>
                    <a:srgbClr val="FFFFFF"/>
                  </a:solidFill>
                </a14:hiddenFill>
              </a:ext>
            </a:extLst>
          </p:spPr>
        </p:pic>
        <p:pic>
          <p:nvPicPr>
            <p:cNvPr id="240679" name="Picture 39"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80" name="Picture 40"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81" name="Picture 41"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extLst>
              <a:ext uri="{909E8E84-426E-40dd-AFC4-6F175D3DCCD1}">
                <a14:hiddenFill xmlns:a14="http://schemas.microsoft.com/office/drawing/2010/main">
                  <a:solidFill>
                    <a:srgbClr val="FFFFFF"/>
                  </a:solidFill>
                </a14:hiddenFill>
              </a:ext>
            </a:extLst>
          </p:spPr>
        </p:pic>
        <p:sp>
          <p:nvSpPr>
            <p:cNvPr id="240682" name="Oval 42"/>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3" name="Oval 43"/>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4" name="Oval 44"/>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5" name="Oval 45"/>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6" name="Oval 46"/>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7" name="Oval 47"/>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p>
          </p:txBody>
        </p:sp>
        <p:sp>
          <p:nvSpPr>
            <p:cNvPr id="240688" name="Oval 48"/>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89" name="Oval 49"/>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0" name="Oval 50"/>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1" name="Oval 51"/>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2" name="Oval 52"/>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3" name="Oval 53"/>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4" name="Oval 54"/>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5" name="Oval 55"/>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6" name="Oval 56"/>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7" name="Oval 57"/>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698" name="Oval 58"/>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1" name="Oval 61"/>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2" name="Oval 62"/>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3" name="Oval 63"/>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4" name="Oval 64"/>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6" name="Oval 66"/>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7" name="Oval 67"/>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8" name="Oval 68"/>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9" name="Oval 69"/>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0" name="Oval 70"/>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1" name="Oval 71"/>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2" name="Oval 72"/>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4" name="Oval 74"/>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5" name="Oval 75"/>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6" name="Oval 76"/>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7" name="Oval 77"/>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8" name="Oval 78"/>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9" name="Oval 79"/>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0" name="Oval 80"/>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1" name="Oval 81"/>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2" name="Oval 82"/>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3" name="Oval 83"/>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4" name="Oval 84"/>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5" name="Oval 85"/>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6" name="Oval 86"/>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7" name="Oval 87"/>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8" name="Oval 88"/>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29" name="Oval 89"/>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0" name="Oval 90"/>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1" name="Oval 91"/>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2" name="Oval 92"/>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3" name="Oval 93"/>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4" name="Oval 94"/>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5" name="Oval 95"/>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6" name="Oval 96"/>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7" name="Oval 97"/>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8" name="Oval 98"/>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39" name="Oval 99"/>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0" name="Oval 100"/>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1" name="Oval 101"/>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2" name="Oval 102"/>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3" name="Oval 103"/>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6" name="Oval 106"/>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7" name="Oval 107"/>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8" name="Oval 108"/>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9" name="Oval 109"/>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0" name="Oval 110"/>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1" name="Oval 111"/>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2" name="Oval 112"/>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3" name="Oval 113"/>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4" name="Oval 114"/>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5" name="Oval 115"/>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9" name="Oval 119"/>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0" name="Oval 120"/>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1" name="Oval 121"/>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2" name="Oval 122"/>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3" name="Oval 123"/>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4" name="Oval 124"/>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5" name="Oval 125"/>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6" name="Oval 126"/>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7" name="Oval 127"/>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8" name="Oval 128"/>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69" name="Oval 129"/>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0" name="Oval 130"/>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1" name="Oval 131"/>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2" name="Oval 132"/>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3" name="Oval 133"/>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4" name="Oval 134"/>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5" name="Oval 135"/>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8" name="Oval 138"/>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9" name="Oval 139"/>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0" name="Oval 140"/>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1" name="Oval 141"/>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2" name="Oval 142"/>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3" name="Oval 143"/>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4" name="Oval 144"/>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5" name="Oval 145"/>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6" name="Oval 146"/>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7" name="Oval 147"/>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8" name="Oval 148"/>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89" name="Oval 149"/>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90" name="Oval 150"/>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0931" name="Rectangle 291"/>
          <p:cNvSpPr>
            <a:spLocks noChangeArrowheads="1"/>
          </p:cNvSpPr>
          <p:nvPr/>
        </p:nvSpPr>
        <p:spPr bwMode="auto">
          <a:xfrm>
            <a:off x="1844675" y="1585913"/>
            <a:ext cx="5799138" cy="4722812"/>
          </a:xfrm>
          <a:prstGeom prst="rect">
            <a:avLst/>
          </a:prstGeom>
          <a:solidFill>
            <a:srgbClr val="FFFFFF">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40793" name="Group 153"/>
          <p:cNvGrpSpPr>
            <a:grpSpLocks/>
          </p:cNvGrpSpPr>
          <p:nvPr/>
        </p:nvGrpSpPr>
        <p:grpSpPr bwMode="auto">
          <a:xfrm>
            <a:off x="2700338" y="3606800"/>
            <a:ext cx="496887" cy="746125"/>
            <a:chOff x="1701" y="2272"/>
            <a:chExt cx="313" cy="470"/>
          </a:xfrm>
        </p:grpSpPr>
        <p:pic>
          <p:nvPicPr>
            <p:cNvPr id="240673" name="Picture 33" descr="kurtnaks_312632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1" y="2272"/>
              <a:ext cx="313" cy="470"/>
            </a:xfrm>
            <a:prstGeom prst="rect">
              <a:avLst/>
            </a:prstGeom>
            <a:noFill/>
            <a:extLst>
              <a:ext uri="{909E8E84-426E-40dd-AFC4-6F175D3DCCD1}">
                <a14:hiddenFill xmlns:a14="http://schemas.microsoft.com/office/drawing/2010/main">
                  <a:solidFill>
                    <a:srgbClr val="FFFFFF"/>
                  </a:solidFill>
                </a14:hiddenFill>
              </a:ext>
            </a:extLst>
          </p:spPr>
        </p:pic>
        <p:sp>
          <p:nvSpPr>
            <p:cNvPr id="240699" name="Oval 59"/>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00" name="Oval 60"/>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6" name="Oval 116"/>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7" name="Oval 117"/>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58" name="Oval 118"/>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6" name="Oval 136"/>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77" name="Oval 137"/>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0795" name="Rectangle 155"/>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40794" name="Group 154"/>
          <p:cNvGrpSpPr>
            <a:grpSpLocks/>
          </p:cNvGrpSpPr>
          <p:nvPr/>
        </p:nvGrpSpPr>
        <p:grpSpPr bwMode="auto">
          <a:xfrm>
            <a:off x="6145213" y="4868863"/>
            <a:ext cx="500062" cy="746125"/>
            <a:chOff x="3871" y="3067"/>
            <a:chExt cx="315" cy="470"/>
          </a:xfrm>
        </p:grpSpPr>
        <p:pic>
          <p:nvPicPr>
            <p:cNvPr id="240674" name="Picture 34" descr="kurtnaks_3126473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71" y="3067"/>
              <a:ext cx="315" cy="470"/>
            </a:xfrm>
            <a:prstGeom prst="rect">
              <a:avLst/>
            </a:prstGeom>
            <a:noFill/>
            <a:extLst>
              <a:ext uri="{909E8E84-426E-40dd-AFC4-6F175D3DCCD1}">
                <a14:hiddenFill xmlns:a14="http://schemas.microsoft.com/office/drawing/2010/main">
                  <a:solidFill>
                    <a:srgbClr val="FFFFFF"/>
                  </a:solidFill>
                </a14:hiddenFill>
              </a:ext>
            </a:extLst>
          </p:spPr>
        </p:pic>
        <p:sp>
          <p:nvSpPr>
            <p:cNvPr id="240705" name="Oval 65"/>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13" name="Oval 73"/>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4" name="Oval 104"/>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745" name="Oval 105"/>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0796" name="Rectangle 156"/>
          <p:cNvSpPr>
            <a:spLocks noChangeArrowheads="1"/>
          </p:cNvSpPr>
          <p:nvPr/>
        </p:nvSpPr>
        <p:spPr bwMode="auto">
          <a:xfrm>
            <a:off x="5992813" y="4773613"/>
            <a:ext cx="806450" cy="960437"/>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4059772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795"/>
                                        </p:tgtEl>
                                        <p:attrNameLst>
                                          <p:attrName>style.visibility</p:attrName>
                                        </p:attrNameLst>
                                      </p:cBhvr>
                                      <p:to>
                                        <p:strVal val="visible"/>
                                      </p:to>
                                    </p:set>
                                    <p:animEffect transition="in" filter="fade">
                                      <p:cBhvr>
                                        <p:cTn id="7" dur="500"/>
                                        <p:tgtEl>
                                          <p:spTgt spid="240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796"/>
                                        </p:tgtEl>
                                        <p:attrNameLst>
                                          <p:attrName>style.visibility</p:attrName>
                                        </p:attrNameLst>
                                      </p:cBhvr>
                                      <p:to>
                                        <p:strVal val="visible"/>
                                      </p:to>
                                    </p:set>
                                    <p:animEffect transition="in" filter="fade">
                                      <p:cBhvr>
                                        <p:cTn id="10" dur="500"/>
                                        <p:tgtEl>
                                          <p:spTgt spid="2407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0931"/>
                                        </p:tgtEl>
                                        <p:attrNameLst>
                                          <p:attrName>style.visibility</p:attrName>
                                        </p:attrNameLst>
                                      </p:cBhvr>
                                      <p:to>
                                        <p:strVal val="visible"/>
                                      </p:to>
                                    </p:set>
                                    <p:animEffect transition="in" filter="fade">
                                      <p:cBhvr>
                                        <p:cTn id="13" dur="500"/>
                                        <p:tgtEl>
                                          <p:spTgt spid="24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31" grpId="0" animBg="1"/>
      <p:bldP spid="240795" grpId="0" animBg="1"/>
      <p:bldP spid="24079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t>Incremental structure from motion</a:t>
            </a:r>
          </a:p>
        </p:txBody>
      </p:sp>
      <p:pic>
        <p:nvPicPr>
          <p:cNvPr id="224264" name="TreviReconstruct2b.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17675" y="1598613"/>
            <a:ext cx="5695950" cy="427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0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8333" fill="hold"/>
                                        <p:tgtEl>
                                          <p:spTgt spid="2242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426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80486"/>
            <a:ext cx="8229600" cy="1143000"/>
          </a:xfrm>
        </p:spPr>
        <p:txBody>
          <a:bodyPr/>
          <a:lstStyle/>
          <a:p>
            <a:r>
              <a:rPr lang="en-US" dirty="0"/>
              <a:t>Photo Explorer</a:t>
            </a:r>
          </a:p>
        </p:txBody>
      </p:sp>
      <p:pic>
        <p:nvPicPr>
          <p:cNvPr id="292868" name="TreviInteract2.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043209" y="1051428"/>
            <a:ext cx="7151687" cy="536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8328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3165" fill="hold"/>
                                        <p:tgtEl>
                                          <p:spTgt spid="2928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92868"/>
                </p:tgtEl>
              </p:cMediaNode>
            </p:video>
            <p:seq concurrent="1" nextAc="seek">
              <p:cTn id="8" restart="whenNotActive" fill="hold" evtFilter="cancelBubble" nodeType="interactiveSeq">
                <p:stCondLst>
                  <p:cond evt="onClick" delay="0">
                    <p:tgtEl>
                      <p:spTgt spid="29286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2868"/>
                                        </p:tgtEl>
                                      </p:cBhvr>
                                    </p:cmd>
                                  </p:childTnLst>
                                </p:cTn>
                              </p:par>
                            </p:childTnLst>
                          </p:cTn>
                        </p:par>
                      </p:childTnLst>
                    </p:cTn>
                  </p:par>
                </p:childTnLst>
              </p:cTn>
              <p:nextCondLst>
                <p:cond evt="onClick" delay="0">
                  <p:tgtEl>
                    <p:spTgt spid="29286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66" name="Rectangle 2"/>
          <p:cNvSpPr>
            <a:spLocks/>
          </p:cNvSpPr>
          <p:nvPr/>
        </p:nvSpPr>
        <p:spPr bwMode="auto">
          <a:xfrm>
            <a:off x="3098800" y="1600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1267" name="Rectangle 3"/>
          <p:cNvSpPr>
            <a:spLocks/>
          </p:cNvSpPr>
          <p:nvPr/>
        </p:nvSpPr>
        <p:spPr bwMode="auto">
          <a:xfrm>
            <a:off x="4597400" y="1600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1268" name="Rectangle 4"/>
          <p:cNvSpPr>
            <a:spLocks/>
          </p:cNvSpPr>
          <p:nvPr/>
        </p:nvSpPr>
        <p:spPr bwMode="auto">
          <a:xfrm>
            <a:off x="6096000" y="1600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1269" name="Rectangle 5"/>
          <p:cNvSpPr>
            <a:spLocks/>
          </p:cNvSpPr>
          <p:nvPr/>
        </p:nvSpPr>
        <p:spPr bwMode="auto">
          <a:xfrm>
            <a:off x="1600200" y="1600200"/>
            <a:ext cx="1219200" cy="990600"/>
          </a:xfrm>
          <a:prstGeom prst="rect">
            <a:avLst/>
          </a:prstGeom>
          <a:solidFill>
            <a:srgbClr val="FFFFFF"/>
          </a:solidFill>
          <a:ln w="9525" cap="flat">
            <a:solidFill>
              <a:schemeClr val="tx1"/>
            </a:solidFill>
            <a:prstDash val="solid"/>
            <a:miter lim="800000"/>
            <a:headEnd type="none" w="med" len="med"/>
            <a:tailEnd type="none" w="med" len="med"/>
          </a:ln>
        </p:spPr>
        <p:txBody>
          <a:bodyPr lIns="0" tIns="0" rIns="0" bIns="0"/>
          <a:lstStyle/>
          <a:p>
            <a:endParaRPr lang="en-US"/>
          </a:p>
        </p:txBody>
      </p:sp>
      <p:grpSp>
        <p:nvGrpSpPr>
          <p:cNvPr id="11274" name="Group 10"/>
          <p:cNvGrpSpPr>
            <a:grpSpLocks/>
          </p:cNvGrpSpPr>
          <p:nvPr/>
        </p:nvGrpSpPr>
        <p:grpSpPr bwMode="auto">
          <a:xfrm>
            <a:off x="1676400" y="2209800"/>
            <a:ext cx="228600" cy="304800"/>
            <a:chOff x="0" y="0"/>
            <a:chExt cx="144" cy="192"/>
          </a:xfrm>
        </p:grpSpPr>
        <p:sp>
          <p:nvSpPr>
            <p:cNvPr id="11270" name="AutoShape 6"/>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1271" name="AutoShape 7"/>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1272" name="AutoShape 8"/>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1273" name="AutoShape 9"/>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1275" name="Oval 11"/>
          <p:cNvSpPr>
            <a:spLocks/>
          </p:cNvSpPr>
          <p:nvPr/>
        </p:nvSpPr>
        <p:spPr bwMode="auto">
          <a:xfrm>
            <a:off x="2514600" y="18288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1276" name="Oval 12"/>
          <p:cNvSpPr>
            <a:spLocks/>
          </p:cNvSpPr>
          <p:nvPr/>
        </p:nvSpPr>
        <p:spPr bwMode="auto">
          <a:xfrm>
            <a:off x="3627438" y="16764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1277" name="Oval 13"/>
          <p:cNvSpPr>
            <a:spLocks/>
          </p:cNvSpPr>
          <p:nvPr/>
        </p:nvSpPr>
        <p:spPr bwMode="auto">
          <a:xfrm>
            <a:off x="4692650" y="18288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1278" name="Oval 14"/>
          <p:cNvSpPr>
            <a:spLocks/>
          </p:cNvSpPr>
          <p:nvPr/>
        </p:nvSpPr>
        <p:spPr bwMode="auto">
          <a:xfrm>
            <a:off x="4114800" y="2239963"/>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1279" name="Oval 15"/>
          <p:cNvSpPr>
            <a:spLocks/>
          </p:cNvSpPr>
          <p:nvPr/>
        </p:nvSpPr>
        <p:spPr bwMode="auto">
          <a:xfrm>
            <a:off x="5181600" y="2392363"/>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1280" name="Oval 16"/>
          <p:cNvSpPr>
            <a:spLocks/>
          </p:cNvSpPr>
          <p:nvPr/>
        </p:nvSpPr>
        <p:spPr bwMode="auto">
          <a:xfrm>
            <a:off x="6172200" y="2316163"/>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1281" name="Oval 17"/>
          <p:cNvSpPr>
            <a:spLocks/>
          </p:cNvSpPr>
          <p:nvPr/>
        </p:nvSpPr>
        <p:spPr bwMode="auto">
          <a:xfrm>
            <a:off x="5486400" y="1752600"/>
            <a:ext cx="152400" cy="152400"/>
          </a:xfrm>
          <a:prstGeom prst="ellipse">
            <a:avLst/>
          </a:prstGeom>
          <a:solidFill>
            <a:srgbClr val="00B050"/>
          </a:solidFill>
          <a:ln w="12700" cap="flat">
            <a:solidFill>
              <a:schemeClr val="tx1"/>
            </a:solidFill>
            <a:prstDash val="solid"/>
            <a:round/>
            <a:headEnd type="none" w="med" len="med"/>
            <a:tailEnd type="none" w="med" len="med"/>
          </a:ln>
        </p:spPr>
        <p:txBody>
          <a:bodyPr lIns="0" tIns="0" rIns="0" bIns="0"/>
          <a:lstStyle/>
          <a:p>
            <a:endParaRPr lang="en-US"/>
          </a:p>
        </p:txBody>
      </p:sp>
      <p:sp>
        <p:nvSpPr>
          <p:cNvPr id="11282" name="Oval 18"/>
          <p:cNvSpPr>
            <a:spLocks/>
          </p:cNvSpPr>
          <p:nvPr/>
        </p:nvSpPr>
        <p:spPr bwMode="auto">
          <a:xfrm>
            <a:off x="6477000" y="1676400"/>
            <a:ext cx="152400" cy="152400"/>
          </a:xfrm>
          <a:prstGeom prst="ellipse">
            <a:avLst/>
          </a:prstGeom>
          <a:solidFill>
            <a:srgbClr val="00B050"/>
          </a:solidFill>
          <a:ln w="12700" cap="flat">
            <a:solidFill>
              <a:schemeClr val="tx1"/>
            </a:solidFill>
            <a:prstDash val="solid"/>
            <a:round/>
            <a:headEnd type="none" w="med" len="med"/>
            <a:tailEnd type="none" w="med" len="med"/>
          </a:ln>
        </p:spPr>
        <p:txBody>
          <a:bodyPr lIns="0" tIns="0" rIns="0" bIns="0"/>
          <a:lstStyle/>
          <a:p>
            <a:endParaRPr lang="en-US"/>
          </a:p>
        </p:txBody>
      </p:sp>
      <p:cxnSp>
        <p:nvCxnSpPr>
          <p:cNvPr id="11283" name="AutoShape 19"/>
          <p:cNvCxnSpPr>
            <a:cxnSpLocks noChangeShapeType="1"/>
            <a:stCxn id="11275" idx="0"/>
            <a:endCxn id="11276" idx="0"/>
          </p:cNvCxnSpPr>
          <p:nvPr/>
        </p:nvCxnSpPr>
        <p:spPr bwMode="auto">
          <a:xfrm rot="10800000" flipH="1">
            <a:off x="2590800" y="1752600"/>
            <a:ext cx="1112838" cy="1524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1284" name="AutoShape 20"/>
          <p:cNvCxnSpPr>
            <a:cxnSpLocks noChangeShapeType="1"/>
            <a:stCxn id="11276" idx="0"/>
            <a:endCxn id="11277" idx="0"/>
          </p:cNvCxnSpPr>
          <p:nvPr/>
        </p:nvCxnSpPr>
        <p:spPr bwMode="auto">
          <a:xfrm>
            <a:off x="3703638" y="1752600"/>
            <a:ext cx="1065212" cy="1524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1285" name="AutoShape 21"/>
          <p:cNvCxnSpPr>
            <a:cxnSpLocks noChangeShapeType="1"/>
            <a:stCxn id="11278" idx="0"/>
            <a:endCxn id="11279" idx="0"/>
          </p:cNvCxnSpPr>
          <p:nvPr/>
        </p:nvCxnSpPr>
        <p:spPr bwMode="auto">
          <a:xfrm>
            <a:off x="4191000" y="2316163"/>
            <a:ext cx="1066800" cy="1524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1286" name="AutoShape 22"/>
          <p:cNvCxnSpPr>
            <a:cxnSpLocks noChangeShapeType="1"/>
            <a:stCxn id="11279" idx="0"/>
            <a:endCxn id="11280" idx="0"/>
          </p:cNvCxnSpPr>
          <p:nvPr/>
        </p:nvCxnSpPr>
        <p:spPr bwMode="auto">
          <a:xfrm rot="10800000" flipH="1">
            <a:off x="5257800" y="2392363"/>
            <a:ext cx="990600" cy="762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1287" name="AutoShape 23"/>
          <p:cNvCxnSpPr>
            <a:cxnSpLocks noChangeShapeType="1"/>
            <a:stCxn id="11281" idx="0"/>
            <a:endCxn id="11282" idx="0"/>
          </p:cNvCxnSpPr>
          <p:nvPr/>
        </p:nvCxnSpPr>
        <p:spPr bwMode="auto">
          <a:xfrm rot="10800000" flipH="1">
            <a:off x="5562600" y="1752600"/>
            <a:ext cx="990600" cy="762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grpSp>
        <p:nvGrpSpPr>
          <p:cNvPr id="11292" name="Group 28"/>
          <p:cNvGrpSpPr>
            <a:grpSpLocks/>
          </p:cNvGrpSpPr>
          <p:nvPr/>
        </p:nvGrpSpPr>
        <p:grpSpPr bwMode="auto">
          <a:xfrm>
            <a:off x="7010400" y="2133600"/>
            <a:ext cx="228600" cy="304800"/>
            <a:chOff x="0" y="0"/>
            <a:chExt cx="144" cy="192"/>
          </a:xfrm>
        </p:grpSpPr>
        <p:sp>
          <p:nvSpPr>
            <p:cNvPr id="11288" name="AutoShape 24"/>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1289" name="AutoShape 25"/>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1290" name="AutoShape 26"/>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1291" name="AutoShape 27"/>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1293" name="Oval 29"/>
          <p:cNvSpPr>
            <a:spLocks/>
          </p:cNvSpPr>
          <p:nvPr/>
        </p:nvSpPr>
        <p:spPr bwMode="auto">
          <a:xfrm>
            <a:off x="7086600" y="1676400"/>
            <a:ext cx="152400" cy="152400"/>
          </a:xfrm>
          <a:prstGeom prst="ellipse">
            <a:avLst/>
          </a:prstGeom>
          <a:solidFill>
            <a:srgbClr val="FFC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1294" name="Oval 30"/>
          <p:cNvSpPr>
            <a:spLocks/>
          </p:cNvSpPr>
          <p:nvPr/>
        </p:nvSpPr>
        <p:spPr bwMode="auto">
          <a:xfrm>
            <a:off x="1752600" y="1766888"/>
            <a:ext cx="152400" cy="152400"/>
          </a:xfrm>
          <a:prstGeom prst="ellipse">
            <a:avLst/>
          </a:prstGeom>
          <a:solidFill>
            <a:srgbClr val="FFC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1295" name="Line 31"/>
          <p:cNvSpPr>
            <a:spLocks noChangeShapeType="1"/>
          </p:cNvSpPr>
          <p:nvPr/>
        </p:nvSpPr>
        <p:spPr bwMode="auto">
          <a:xfrm>
            <a:off x="7239000" y="1752600"/>
            <a:ext cx="228600" cy="12700"/>
          </a:xfrm>
          <a:prstGeom prst="line">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96" name="Line 32"/>
          <p:cNvSpPr>
            <a:spLocks noChangeShapeType="1"/>
          </p:cNvSpPr>
          <p:nvPr/>
        </p:nvSpPr>
        <p:spPr bwMode="auto">
          <a:xfrm>
            <a:off x="1447800" y="1808163"/>
            <a:ext cx="304800" cy="20637"/>
          </a:xfrm>
          <a:prstGeom prst="line">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97" name="Rectangle 33"/>
          <p:cNvSpPr>
            <a:spLocks/>
          </p:cNvSpPr>
          <p:nvPr/>
        </p:nvSpPr>
        <p:spPr bwMode="auto">
          <a:xfrm>
            <a:off x="2025650" y="2590800"/>
            <a:ext cx="3571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1</a:t>
            </a:r>
          </a:p>
        </p:txBody>
      </p:sp>
      <p:sp>
        <p:nvSpPr>
          <p:cNvPr id="11298" name="Rectangle 34"/>
          <p:cNvSpPr>
            <a:spLocks/>
          </p:cNvSpPr>
          <p:nvPr/>
        </p:nvSpPr>
        <p:spPr bwMode="auto">
          <a:xfrm>
            <a:off x="3548063" y="2590800"/>
            <a:ext cx="35718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2</a:t>
            </a:r>
          </a:p>
        </p:txBody>
      </p:sp>
      <p:sp>
        <p:nvSpPr>
          <p:cNvPr id="11299" name="Rectangle 35"/>
          <p:cNvSpPr>
            <a:spLocks/>
          </p:cNvSpPr>
          <p:nvPr/>
        </p:nvSpPr>
        <p:spPr bwMode="auto">
          <a:xfrm>
            <a:off x="5105400" y="2590800"/>
            <a:ext cx="3571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3</a:t>
            </a:r>
          </a:p>
        </p:txBody>
      </p:sp>
      <p:sp>
        <p:nvSpPr>
          <p:cNvPr id="11300" name="Rectangle 36"/>
          <p:cNvSpPr>
            <a:spLocks/>
          </p:cNvSpPr>
          <p:nvPr/>
        </p:nvSpPr>
        <p:spPr bwMode="auto">
          <a:xfrm>
            <a:off x="6553200" y="2590800"/>
            <a:ext cx="3571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4</a:t>
            </a:r>
          </a:p>
        </p:txBody>
      </p:sp>
      <p:sp>
        <p:nvSpPr>
          <p:cNvPr id="11301" name="Rectangle 37"/>
          <p:cNvSpPr>
            <a:spLocks/>
          </p:cNvSpPr>
          <p:nvPr/>
        </p:nvSpPr>
        <p:spPr bwMode="auto">
          <a:xfrm>
            <a:off x="2279650" y="1806575"/>
            <a:ext cx="3984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1</a:t>
            </a:r>
          </a:p>
        </p:txBody>
      </p:sp>
      <p:sp>
        <p:nvSpPr>
          <p:cNvPr id="11302" name="Rectangle 38"/>
          <p:cNvSpPr>
            <a:spLocks/>
          </p:cNvSpPr>
          <p:nvPr/>
        </p:nvSpPr>
        <p:spPr bwMode="auto">
          <a:xfrm>
            <a:off x="3367088" y="1676400"/>
            <a:ext cx="398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2</a:t>
            </a:r>
          </a:p>
        </p:txBody>
      </p:sp>
      <p:sp>
        <p:nvSpPr>
          <p:cNvPr id="11303" name="Rectangle 39"/>
          <p:cNvSpPr>
            <a:spLocks/>
          </p:cNvSpPr>
          <p:nvPr/>
        </p:nvSpPr>
        <p:spPr bwMode="auto">
          <a:xfrm>
            <a:off x="4532313" y="1836738"/>
            <a:ext cx="398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3</a:t>
            </a:r>
          </a:p>
        </p:txBody>
      </p:sp>
      <p:sp>
        <p:nvSpPr>
          <p:cNvPr id="11304" name="Rectangle 40"/>
          <p:cNvSpPr>
            <a:spLocks/>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nchor="ctr"/>
          <a:lstStyle/>
          <a:p>
            <a:pPr marL="39688"/>
            <a:r>
              <a:rPr lang="en-US" sz="3400">
                <a:solidFill>
                  <a:schemeClr val="tx1"/>
                </a:solidFill>
                <a:latin typeface="Arial" charset="0"/>
                <a:ea typeface="ＭＳ Ｐゴシック" charset="0"/>
                <a:cs typeface="Arial" charset="0"/>
                <a:sym typeface="Arial" charset="0"/>
              </a:rPr>
              <a:t>Global optimization</a:t>
            </a:r>
          </a:p>
        </p:txBody>
      </p:sp>
      <p:sp>
        <p:nvSpPr>
          <p:cNvPr id="11305" name="Rectangle 41"/>
          <p:cNvSpPr>
            <a:spLocks/>
          </p:cNvSpPr>
          <p:nvPr/>
        </p:nvSpPr>
        <p:spPr bwMode="auto">
          <a:xfrm>
            <a:off x="685800" y="3035300"/>
            <a:ext cx="7772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spcBef>
                <a:spcPts val="550"/>
              </a:spcBef>
            </a:pPr>
            <a:r>
              <a:rPr lang="en-US">
                <a:solidFill>
                  <a:schemeClr val="tx1"/>
                </a:solidFill>
                <a:latin typeface="Arial" charset="0"/>
                <a:ea typeface="ＭＳ Ｐゴシック" charset="0"/>
                <a:cs typeface="Arial" charset="0"/>
                <a:sym typeface="Arial" charset="0"/>
              </a:rPr>
              <a:t>Recipe</a:t>
            </a:r>
          </a:p>
          <a:p>
            <a:pPr marL="782638" lvl="1" indent="-285750">
              <a:spcBef>
                <a:spcPts val="450"/>
              </a:spcBef>
              <a:buFontTx/>
              <a:buAutoNum type="arabicPeriod"/>
            </a:pPr>
            <a:r>
              <a:rPr lang="en-US" sz="1800">
                <a:solidFill>
                  <a:schemeClr val="tx1"/>
                </a:solidFill>
                <a:latin typeface="Arial" charset="0"/>
                <a:ea typeface="ＭＳ Ｐゴシック" charset="0"/>
                <a:cs typeface="Arial" charset="0"/>
                <a:sym typeface="Arial" charset="0"/>
              </a:rPr>
              <a:t>Identify the </a:t>
            </a:r>
            <a:r>
              <a:rPr lang="en-US" sz="1800">
                <a:solidFill>
                  <a:schemeClr val="tx1"/>
                </a:solidFill>
                <a:latin typeface="Arial Bold" charset="0"/>
                <a:ea typeface="ＭＳ Ｐゴシック" charset="0"/>
                <a:cs typeface="Arial Bold" charset="0"/>
                <a:sym typeface="Arial Bold" charset="0"/>
              </a:rPr>
              <a:t>variables</a:t>
            </a:r>
            <a:r>
              <a:rPr lang="en-US" sz="1800">
                <a:solidFill>
                  <a:schemeClr val="tx1"/>
                </a:solidFill>
                <a:latin typeface="Arial" charset="0"/>
                <a:ea typeface="ＭＳ Ｐゴシック" charset="0"/>
                <a:cs typeface="Arial" charset="0"/>
                <a:sym typeface="Arial" charset="0"/>
              </a:rPr>
              <a:t> you want to estimate</a:t>
            </a:r>
          </a:p>
          <a:p>
            <a:pPr marL="1239838" lvl="2" indent="-285750">
              <a:spcBef>
                <a:spcPts val="450"/>
              </a:spcBef>
              <a:buSzPct val="100000"/>
              <a:buFont typeface="Arial" charset="0"/>
              <a:buChar char="•"/>
            </a:pPr>
            <a:r>
              <a:rPr lang="en-US" sz="1800">
                <a:solidFill>
                  <a:schemeClr val="tx1"/>
                </a:solidFill>
                <a:latin typeface="Arial" charset="0"/>
                <a:ea typeface="ＭＳ Ｐゴシック" charset="0"/>
                <a:cs typeface="Arial" charset="0"/>
                <a:sym typeface="Arial" charset="0"/>
              </a:rPr>
              <a:t>in our case:  </a:t>
            </a:r>
            <a:r>
              <a:rPr lang="en-US" sz="1800">
                <a:solidFill>
                  <a:schemeClr val="tx1"/>
                </a:solidFill>
                <a:latin typeface="Arial Bold" charset="0"/>
                <a:ea typeface="ＭＳ Ｐゴシック" charset="0"/>
                <a:cs typeface="Arial Bold" charset="0"/>
                <a:sym typeface="Arial Bold" charset="0"/>
              </a:rPr>
              <a:t>t</a:t>
            </a:r>
            <a:r>
              <a:rPr lang="en-US" sz="1800" baseline="-6000">
                <a:solidFill>
                  <a:schemeClr val="tx1"/>
                </a:solidFill>
                <a:latin typeface="Arial Bold" charset="0"/>
                <a:ea typeface="ＭＳ Ｐゴシック" charset="0"/>
                <a:cs typeface="Arial Bold" charset="0"/>
                <a:sym typeface="Arial Bold" charset="0"/>
              </a:rPr>
              <a:t>i</a:t>
            </a:r>
            <a:endParaRPr lang="en-US" sz="1800">
              <a:solidFill>
                <a:schemeClr val="tx1"/>
              </a:solidFill>
              <a:latin typeface="Arial" charset="0"/>
              <a:ea typeface="ＭＳ Ｐゴシック" charset="0"/>
              <a:cs typeface="Lucida Grande" charset="0"/>
              <a:sym typeface="Arial" charset="0"/>
            </a:endParaRPr>
          </a:p>
          <a:p>
            <a:pPr marL="782638" lvl="1" indent="-285750">
              <a:spcBef>
                <a:spcPts val="450"/>
              </a:spcBef>
              <a:buFontTx/>
              <a:buChar char="•"/>
            </a:pPr>
            <a:r>
              <a:rPr lang="en-US" sz="1800">
                <a:solidFill>
                  <a:schemeClr val="tx1"/>
                </a:solidFill>
                <a:latin typeface="Arial" charset="0"/>
                <a:ea typeface="ＭＳ Ｐゴシック" charset="0"/>
                <a:cs typeface="Arial" charset="0"/>
                <a:sym typeface="Arial" charset="0"/>
              </a:rPr>
              <a:t>Identify a set of </a:t>
            </a:r>
            <a:r>
              <a:rPr lang="en-US" sz="1800">
                <a:solidFill>
                  <a:schemeClr val="tx1"/>
                </a:solidFill>
                <a:latin typeface="Arial Bold" charset="0"/>
                <a:ea typeface="ＭＳ Ｐゴシック" charset="0"/>
                <a:cs typeface="Arial Bold" charset="0"/>
                <a:sym typeface="Arial Bold" charset="0"/>
              </a:rPr>
              <a:t>objectives</a:t>
            </a:r>
            <a:r>
              <a:rPr lang="en-US" sz="1800">
                <a:solidFill>
                  <a:schemeClr val="tx1"/>
                </a:solidFill>
                <a:latin typeface="Arial" charset="0"/>
                <a:ea typeface="ＭＳ Ｐゴシック" charset="0"/>
                <a:cs typeface="Arial" charset="0"/>
                <a:sym typeface="Arial" charset="0"/>
              </a:rPr>
              <a:t> you want to satisfy</a:t>
            </a:r>
          </a:p>
          <a:p>
            <a:pPr marL="1239838" lvl="2" indent="-285750">
              <a:spcBef>
                <a:spcPts val="450"/>
              </a:spcBef>
              <a:buSzPct val="125000"/>
              <a:buFont typeface="Arial" charset="0"/>
              <a:buAutoNum type="arabicPeriod"/>
            </a:pPr>
            <a:r>
              <a:rPr lang="en-US" sz="1800">
                <a:solidFill>
                  <a:schemeClr val="tx1"/>
                </a:solidFill>
                <a:latin typeface="Arial" charset="0"/>
                <a:ea typeface="ＭＳ Ｐゴシック" charset="0"/>
                <a:cs typeface="Arial" charset="0"/>
                <a:sym typeface="Arial" charset="0"/>
              </a:rPr>
              <a:t>in our case:  </a:t>
            </a:r>
            <a:r>
              <a:rPr lang="en-US" sz="1800">
                <a:solidFill>
                  <a:schemeClr val="tx1"/>
                </a:solidFill>
                <a:latin typeface="Arial Bold" charset="0"/>
                <a:ea typeface="ＭＳ Ｐゴシック" charset="0"/>
                <a:cs typeface="Arial Bold" charset="0"/>
                <a:sym typeface="Arial Bold" charset="0"/>
              </a:rPr>
              <a:t>p</a:t>
            </a:r>
            <a:r>
              <a:rPr lang="en-US" sz="1800" baseline="-6000">
                <a:solidFill>
                  <a:schemeClr val="tx1"/>
                </a:solidFill>
                <a:latin typeface="Arial Bold" charset="0"/>
                <a:ea typeface="ＭＳ Ｐゴシック" charset="0"/>
                <a:cs typeface="Arial Bold" charset="0"/>
                <a:sym typeface="Arial Bold" charset="0"/>
              </a:rPr>
              <a:t>i</a:t>
            </a:r>
            <a:r>
              <a:rPr lang="en-US" sz="1800">
                <a:solidFill>
                  <a:schemeClr val="tx1"/>
                </a:solidFill>
                <a:latin typeface="Arial" charset="0"/>
                <a:ea typeface="ＭＳ Ｐゴシック" charset="0"/>
                <a:cs typeface="Arial" charset="0"/>
                <a:sym typeface="Arial" charset="0"/>
              </a:rPr>
              <a:t> - </a:t>
            </a:r>
            <a:r>
              <a:rPr lang="en-US" sz="1800">
                <a:solidFill>
                  <a:schemeClr val="tx1"/>
                </a:solidFill>
                <a:latin typeface="Arial Bold" charset="0"/>
                <a:ea typeface="ＭＳ Ｐゴシック" charset="0"/>
                <a:cs typeface="Arial Bold" charset="0"/>
                <a:sym typeface="Arial Bold" charset="0"/>
              </a:rPr>
              <a:t>p</a:t>
            </a:r>
            <a:r>
              <a:rPr lang="en-US" sz="1800" baseline="-6000">
                <a:solidFill>
                  <a:schemeClr val="tx1"/>
                </a:solidFill>
                <a:latin typeface="Arial Bold" charset="0"/>
                <a:ea typeface="ＭＳ Ｐゴシック" charset="0"/>
                <a:cs typeface="Arial Bold" charset="0"/>
                <a:sym typeface="Arial Bold" charset="0"/>
              </a:rPr>
              <a:t>j</a:t>
            </a:r>
            <a:r>
              <a:rPr lang="en-US" sz="1800">
                <a:solidFill>
                  <a:schemeClr val="tx1"/>
                </a:solidFill>
                <a:latin typeface="Arial" charset="0"/>
                <a:ea typeface="ＭＳ Ｐゴシック" charset="0"/>
                <a:cs typeface="Arial" charset="0"/>
                <a:sym typeface="Arial" charset="0"/>
              </a:rPr>
              <a:t> = </a:t>
            </a:r>
            <a:r>
              <a:rPr lang="en-US" sz="1800">
                <a:solidFill>
                  <a:schemeClr val="tx1"/>
                </a:solidFill>
                <a:latin typeface="Arial Bold" charset="0"/>
                <a:ea typeface="ＭＳ Ｐゴシック" charset="0"/>
                <a:cs typeface="Arial Bold" charset="0"/>
                <a:sym typeface="Arial Bold" charset="0"/>
              </a:rPr>
              <a:t>t</a:t>
            </a:r>
            <a:r>
              <a:rPr lang="en-US" sz="1800" baseline="-6000">
                <a:solidFill>
                  <a:schemeClr val="tx1"/>
                </a:solidFill>
                <a:latin typeface="Arial Bold" charset="0"/>
                <a:ea typeface="ＭＳ Ｐゴシック" charset="0"/>
                <a:cs typeface="Arial Bold" charset="0"/>
                <a:sym typeface="Arial Bold" charset="0"/>
              </a:rPr>
              <a:t>i</a:t>
            </a:r>
            <a:r>
              <a:rPr lang="en-US" sz="1800">
                <a:solidFill>
                  <a:schemeClr val="tx1"/>
                </a:solidFill>
                <a:latin typeface="Arial" charset="0"/>
                <a:ea typeface="ＭＳ Ｐゴシック" charset="0"/>
                <a:cs typeface="Arial" charset="0"/>
                <a:sym typeface="Arial" charset="0"/>
              </a:rPr>
              <a:t> - </a:t>
            </a:r>
            <a:r>
              <a:rPr lang="en-US" sz="1800">
                <a:solidFill>
                  <a:schemeClr val="tx1"/>
                </a:solidFill>
                <a:latin typeface="Arial Bold" charset="0"/>
                <a:ea typeface="ＭＳ Ｐゴシック" charset="0"/>
                <a:cs typeface="Arial Bold" charset="0"/>
                <a:sym typeface="Arial Bold" charset="0"/>
              </a:rPr>
              <a:t>t</a:t>
            </a:r>
            <a:r>
              <a:rPr lang="en-US" sz="1800" baseline="-6000">
                <a:solidFill>
                  <a:schemeClr val="tx1"/>
                </a:solidFill>
                <a:latin typeface="Arial Bold" charset="0"/>
                <a:ea typeface="ＭＳ Ｐゴシック" charset="0"/>
                <a:cs typeface="Arial Bold" charset="0"/>
                <a:sym typeface="Arial Bold" charset="0"/>
              </a:rPr>
              <a:t>j   </a:t>
            </a:r>
            <a:r>
              <a:rPr lang="en-US" sz="1800">
                <a:solidFill>
                  <a:schemeClr val="tx1"/>
                </a:solidFill>
                <a:latin typeface="Arial" charset="0"/>
                <a:ea typeface="ＭＳ Ｐゴシック" charset="0"/>
                <a:cs typeface="Arial" charset="0"/>
                <a:sym typeface="Arial" charset="0"/>
              </a:rPr>
              <a:t>and similar for </a:t>
            </a:r>
            <a:r>
              <a:rPr lang="en-US" sz="1800">
                <a:solidFill>
                  <a:schemeClr val="tx1"/>
                </a:solidFill>
                <a:latin typeface="Arial Bold" charset="0"/>
                <a:ea typeface="ＭＳ Ｐゴシック" charset="0"/>
                <a:cs typeface="Arial Bold" charset="0"/>
                <a:sym typeface="Arial Bold" charset="0"/>
              </a:rPr>
              <a:t>q</a:t>
            </a:r>
            <a:r>
              <a:rPr lang="en-US" sz="1800">
                <a:solidFill>
                  <a:schemeClr val="tx1"/>
                </a:solidFill>
                <a:latin typeface="Arial" charset="0"/>
                <a:ea typeface="ＭＳ Ｐゴシック" charset="0"/>
                <a:cs typeface="Arial" charset="0"/>
                <a:sym typeface="Arial" charset="0"/>
              </a:rPr>
              <a:t>, </a:t>
            </a:r>
            <a:r>
              <a:rPr lang="en-US" sz="1800">
                <a:solidFill>
                  <a:schemeClr val="tx1"/>
                </a:solidFill>
                <a:latin typeface="Arial Bold" charset="0"/>
                <a:ea typeface="ＭＳ Ｐゴシック" charset="0"/>
                <a:cs typeface="Arial Bold" charset="0"/>
                <a:sym typeface="Arial Bold" charset="0"/>
              </a:rPr>
              <a:t>r</a:t>
            </a:r>
            <a:r>
              <a:rPr lang="en-US" sz="1800">
                <a:solidFill>
                  <a:schemeClr val="tx1"/>
                </a:solidFill>
                <a:latin typeface="Arial" charset="0"/>
                <a:ea typeface="ＭＳ Ｐゴシック" charset="0"/>
                <a:cs typeface="Arial" charset="0"/>
                <a:sym typeface="Arial" charset="0"/>
              </a:rPr>
              <a:t>, </a:t>
            </a:r>
            <a:r>
              <a:rPr lang="en-US" sz="1800">
                <a:solidFill>
                  <a:schemeClr val="tx1"/>
                </a:solidFill>
                <a:latin typeface="Arial Bold" charset="0"/>
                <a:ea typeface="ＭＳ Ｐゴシック" charset="0"/>
                <a:cs typeface="Arial Bold" charset="0"/>
                <a:sym typeface="Arial Bold" charset="0"/>
              </a:rPr>
              <a:t>s</a:t>
            </a:r>
            <a:endParaRPr lang="en-US" sz="1800">
              <a:solidFill>
                <a:schemeClr val="tx1"/>
              </a:solidFill>
              <a:latin typeface="Arial" charset="0"/>
              <a:ea typeface="ＭＳ Ｐゴシック" charset="0"/>
              <a:cs typeface="Lucida Grande" charset="0"/>
              <a:sym typeface="Arial" charset="0"/>
            </a:endParaRPr>
          </a:p>
          <a:p>
            <a:pPr marL="782638" lvl="1" indent="-285750">
              <a:spcBef>
                <a:spcPts val="450"/>
              </a:spcBef>
              <a:buFontTx/>
              <a:buChar char="•"/>
            </a:pPr>
            <a:r>
              <a:rPr lang="en-US" sz="1800">
                <a:solidFill>
                  <a:schemeClr val="tx1"/>
                </a:solidFill>
                <a:latin typeface="Arial" charset="0"/>
                <a:ea typeface="ＭＳ Ｐゴシック" charset="0"/>
                <a:cs typeface="Arial" charset="0"/>
                <a:sym typeface="Arial" charset="0"/>
              </a:rPr>
              <a:t>Define an </a:t>
            </a:r>
            <a:r>
              <a:rPr lang="en-US" sz="1800">
                <a:solidFill>
                  <a:schemeClr val="tx1"/>
                </a:solidFill>
                <a:latin typeface="Arial Bold" charset="0"/>
                <a:ea typeface="ＭＳ Ｐゴシック" charset="0"/>
                <a:cs typeface="Arial Bold" charset="0"/>
                <a:sym typeface="Arial Bold" charset="0"/>
              </a:rPr>
              <a:t>objective function</a:t>
            </a:r>
            <a:r>
              <a:rPr lang="en-US" sz="1800">
                <a:solidFill>
                  <a:schemeClr val="tx1"/>
                </a:solidFill>
                <a:latin typeface="Arial" charset="0"/>
                <a:ea typeface="ＭＳ Ｐゴシック" charset="0"/>
                <a:cs typeface="Arial" charset="0"/>
                <a:sym typeface="Arial" charset="0"/>
              </a:rPr>
              <a:t> F over these variables, whose minimum occurs at the </a:t>
            </a:r>
            <a:r>
              <a:rPr lang="ja-JP" altLang="en-US" sz="1800">
                <a:solidFill>
                  <a:schemeClr val="tx1"/>
                </a:solidFill>
                <a:latin typeface="Arial"/>
                <a:ea typeface="ＭＳ Ｐゴシック" charset="0"/>
                <a:cs typeface="Arial" charset="0"/>
                <a:sym typeface="Arial" charset="0"/>
              </a:rPr>
              <a:t>“</a:t>
            </a:r>
            <a:r>
              <a:rPr lang="en-US" sz="1800">
                <a:solidFill>
                  <a:schemeClr val="tx1"/>
                </a:solidFill>
                <a:latin typeface="Arial" charset="0"/>
                <a:ea typeface="ＭＳ Ｐゴシック" charset="0"/>
                <a:cs typeface="Arial" charset="0"/>
                <a:sym typeface="Arial" charset="0"/>
              </a:rPr>
              <a:t>answer</a:t>
            </a:r>
            <a:r>
              <a:rPr lang="ja-JP" altLang="en-US" sz="1800">
                <a:solidFill>
                  <a:schemeClr val="tx1"/>
                </a:solidFill>
                <a:latin typeface="Arial"/>
                <a:ea typeface="ＭＳ Ｐゴシック" charset="0"/>
                <a:cs typeface="Arial" charset="0"/>
                <a:sym typeface="Arial" charset="0"/>
              </a:rPr>
              <a:t>”</a:t>
            </a:r>
            <a:r>
              <a:rPr lang="en-US" sz="1800">
                <a:solidFill>
                  <a:schemeClr val="tx1"/>
                </a:solidFill>
                <a:latin typeface="Arial" charset="0"/>
                <a:ea typeface="ＭＳ Ｐゴシック" charset="0"/>
                <a:cs typeface="Arial" charset="0"/>
                <a:sym typeface="Arial" charset="0"/>
              </a:rPr>
              <a:t> for these variables</a:t>
            </a:r>
          </a:p>
          <a:p>
            <a:pPr marL="782638" lvl="1" indent="-285750">
              <a:spcBef>
                <a:spcPts val="450"/>
              </a:spcBef>
              <a:buFontTx/>
              <a:buChar char="•"/>
            </a:pPr>
            <a:r>
              <a:rPr lang="en-US" sz="1800">
                <a:solidFill>
                  <a:schemeClr val="tx1"/>
                </a:solidFill>
                <a:latin typeface="Arial" charset="0"/>
                <a:ea typeface="ＭＳ Ｐゴシック" charset="0"/>
                <a:cs typeface="Arial" charset="0"/>
                <a:sym typeface="Arial" charset="0"/>
              </a:rPr>
              <a:t>Find the </a:t>
            </a:r>
            <a:r>
              <a:rPr lang="en-US" sz="1800">
                <a:solidFill>
                  <a:schemeClr val="tx1"/>
                </a:solidFill>
                <a:latin typeface="Arial Bold" charset="0"/>
                <a:ea typeface="ＭＳ Ｐゴシック" charset="0"/>
                <a:cs typeface="Arial Bold" charset="0"/>
                <a:sym typeface="Arial Bold" charset="0"/>
              </a:rPr>
              <a:t>minimum</a:t>
            </a:r>
            <a:r>
              <a:rPr lang="en-US" sz="1800">
                <a:solidFill>
                  <a:schemeClr val="tx1"/>
                </a:solidFill>
                <a:latin typeface="Arial" charset="0"/>
                <a:ea typeface="ＭＳ Ｐゴシック" charset="0"/>
                <a:cs typeface="Arial" charset="0"/>
                <a:sym typeface="Arial" charset="0"/>
              </a:rPr>
              <a:t> of F</a:t>
            </a:r>
          </a:p>
        </p:txBody>
      </p:sp>
      <p:sp>
        <p:nvSpPr>
          <p:cNvPr id="11306" name="Rectangle 42"/>
          <p:cNvSpPr>
            <a:spLocks/>
          </p:cNvSpPr>
          <p:nvPr/>
        </p:nvSpPr>
        <p:spPr bwMode="auto">
          <a:xfrm>
            <a:off x="3898900" y="2222500"/>
            <a:ext cx="3984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q</a:t>
            </a:r>
            <a:r>
              <a:rPr lang="en-US" sz="2000" baseline="-25000">
                <a:solidFill>
                  <a:schemeClr val="tx1"/>
                </a:solidFill>
                <a:ea typeface="ＭＳ Ｐゴシック" charset="0"/>
                <a:cs typeface="Times New Roman" charset="0"/>
              </a:rPr>
              <a:t>2</a:t>
            </a:r>
          </a:p>
        </p:txBody>
      </p:sp>
      <p:sp>
        <p:nvSpPr>
          <p:cNvPr id="11307" name="Rectangle 43"/>
          <p:cNvSpPr>
            <a:spLocks/>
          </p:cNvSpPr>
          <p:nvPr/>
        </p:nvSpPr>
        <p:spPr bwMode="auto">
          <a:xfrm>
            <a:off x="5194300" y="2070100"/>
            <a:ext cx="3984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q</a:t>
            </a:r>
            <a:r>
              <a:rPr lang="en-US" sz="2000" baseline="-25000">
                <a:solidFill>
                  <a:schemeClr val="tx1"/>
                </a:solidFill>
                <a:ea typeface="ＭＳ Ｐゴシック" charset="0"/>
                <a:cs typeface="Times New Roman" charset="0"/>
              </a:rPr>
              <a:t>3</a:t>
            </a:r>
          </a:p>
        </p:txBody>
      </p:sp>
      <p:sp>
        <p:nvSpPr>
          <p:cNvPr id="11308" name="Rectangle 44"/>
          <p:cNvSpPr>
            <a:spLocks/>
          </p:cNvSpPr>
          <p:nvPr/>
        </p:nvSpPr>
        <p:spPr bwMode="auto">
          <a:xfrm>
            <a:off x="6184900" y="2006600"/>
            <a:ext cx="3984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q</a:t>
            </a:r>
            <a:r>
              <a:rPr lang="en-US" sz="2000" baseline="-25000">
                <a:solidFill>
                  <a:schemeClr val="tx1"/>
                </a:solidFill>
                <a:ea typeface="ＭＳ Ｐゴシック" charset="0"/>
                <a:cs typeface="Times New Roman" charset="0"/>
              </a:rPr>
              <a:t>4</a:t>
            </a:r>
          </a:p>
        </p:txBody>
      </p:sp>
      <p:sp>
        <p:nvSpPr>
          <p:cNvPr id="11309" name="Rectangle 45"/>
          <p:cNvSpPr>
            <a:spLocks/>
          </p:cNvSpPr>
          <p:nvPr/>
        </p:nvSpPr>
        <p:spPr bwMode="auto">
          <a:xfrm>
            <a:off x="5270500" y="1739900"/>
            <a:ext cx="3429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r</a:t>
            </a:r>
            <a:r>
              <a:rPr lang="en-US" sz="2000" baseline="-25000">
                <a:solidFill>
                  <a:schemeClr val="tx1"/>
                </a:solidFill>
                <a:ea typeface="ＭＳ Ｐゴシック" charset="0"/>
                <a:cs typeface="Times New Roman" charset="0"/>
              </a:rPr>
              <a:t>3</a:t>
            </a:r>
          </a:p>
        </p:txBody>
      </p:sp>
      <p:sp>
        <p:nvSpPr>
          <p:cNvPr id="11310" name="Rectangle 46"/>
          <p:cNvSpPr>
            <a:spLocks/>
          </p:cNvSpPr>
          <p:nvPr/>
        </p:nvSpPr>
        <p:spPr bwMode="auto">
          <a:xfrm>
            <a:off x="6311900" y="1689100"/>
            <a:ext cx="3429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r</a:t>
            </a:r>
            <a:r>
              <a:rPr lang="en-US" sz="2000" baseline="-25000">
                <a:solidFill>
                  <a:schemeClr val="tx1"/>
                </a:solidFill>
                <a:ea typeface="ＭＳ Ｐゴシック" charset="0"/>
                <a:cs typeface="Times New Roman" charset="0"/>
              </a:rPr>
              <a:t>4</a:t>
            </a:r>
          </a:p>
        </p:txBody>
      </p:sp>
      <p:sp>
        <p:nvSpPr>
          <p:cNvPr id="11311" name="Rectangle 47"/>
          <p:cNvSpPr>
            <a:spLocks/>
          </p:cNvSpPr>
          <p:nvPr/>
        </p:nvSpPr>
        <p:spPr bwMode="auto">
          <a:xfrm>
            <a:off x="6921500" y="1689100"/>
            <a:ext cx="368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s</a:t>
            </a:r>
            <a:r>
              <a:rPr lang="en-US" sz="2000" baseline="-25000">
                <a:solidFill>
                  <a:schemeClr val="tx1"/>
                </a:solidFill>
                <a:ea typeface="ＭＳ Ｐゴシック" charset="0"/>
                <a:cs typeface="Times New Roman" charset="0"/>
              </a:rPr>
              <a:t>4</a:t>
            </a:r>
          </a:p>
        </p:txBody>
      </p:sp>
      <p:sp>
        <p:nvSpPr>
          <p:cNvPr id="11312" name="Rectangle 48"/>
          <p:cNvSpPr>
            <a:spLocks/>
          </p:cNvSpPr>
          <p:nvPr/>
        </p:nvSpPr>
        <p:spPr bwMode="auto">
          <a:xfrm>
            <a:off x="1574800" y="1752600"/>
            <a:ext cx="368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s</a:t>
            </a:r>
            <a:r>
              <a:rPr lang="en-US" sz="2000" baseline="-25000">
                <a:solidFill>
                  <a:schemeClr val="tx1"/>
                </a:solidFill>
                <a:ea typeface="ＭＳ Ｐゴシック" charset="0"/>
                <a:cs typeface="Times New Roman" charset="0"/>
              </a:rPr>
              <a:t>1</a:t>
            </a:r>
          </a:p>
        </p:txBody>
      </p:sp>
    </p:spTree>
    <p:extLst>
      <p:ext uri="{BB962C8B-B14F-4D97-AF65-F5344CB8AC3E}">
        <p14:creationId xmlns:p14="http://schemas.microsoft.com/office/powerpoint/2010/main" val="1727878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304800"/>
            <a:ext cx="9142412"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1746" name="Rectangle 2"/>
          <p:cNvSpPr>
            <a:spLocks/>
          </p:cNvSpPr>
          <p:nvPr/>
        </p:nvSpPr>
        <p:spPr bwMode="auto">
          <a:xfrm>
            <a:off x="1985963" y="2527300"/>
            <a:ext cx="1543050"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St. Peters (inside)</a:t>
            </a:r>
          </a:p>
        </p:txBody>
      </p:sp>
      <p:sp>
        <p:nvSpPr>
          <p:cNvPr id="31747" name="Rectangle 3"/>
          <p:cNvSpPr>
            <a:spLocks/>
          </p:cNvSpPr>
          <p:nvPr/>
        </p:nvSpPr>
        <p:spPr bwMode="auto">
          <a:xfrm>
            <a:off x="2039938" y="4627563"/>
            <a:ext cx="1241425"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Trevi Fountain</a:t>
            </a:r>
          </a:p>
        </p:txBody>
      </p:sp>
      <p:sp>
        <p:nvSpPr>
          <p:cNvPr id="31748" name="Rectangle 4"/>
          <p:cNvSpPr>
            <a:spLocks/>
          </p:cNvSpPr>
          <p:nvPr/>
        </p:nvSpPr>
        <p:spPr bwMode="auto">
          <a:xfrm>
            <a:off x="7102475" y="2784475"/>
            <a:ext cx="1662113"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St. Peters (outside)</a:t>
            </a:r>
          </a:p>
        </p:txBody>
      </p:sp>
      <p:sp>
        <p:nvSpPr>
          <p:cNvPr id="31749" name="Rectangle 5"/>
          <p:cNvSpPr>
            <a:spLocks/>
          </p:cNvSpPr>
          <p:nvPr/>
        </p:nvSpPr>
        <p:spPr bwMode="auto">
          <a:xfrm>
            <a:off x="6656388" y="4471988"/>
            <a:ext cx="1046162"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Il Vittoriano</a:t>
            </a:r>
          </a:p>
        </p:txBody>
      </p:sp>
      <p:sp>
        <p:nvSpPr>
          <p:cNvPr id="31750" name="Rectangle 6"/>
          <p:cNvSpPr>
            <a:spLocks/>
          </p:cNvSpPr>
          <p:nvPr/>
        </p:nvSpPr>
        <p:spPr bwMode="auto">
          <a:xfrm>
            <a:off x="5413375" y="2667000"/>
            <a:ext cx="823913" cy="4318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Coliseum</a:t>
            </a:r>
          </a:p>
          <a:p>
            <a:pPr marL="39688" algn="ctr"/>
            <a:r>
              <a:rPr lang="en-US" sz="1200">
                <a:solidFill>
                  <a:srgbClr val="D7E300"/>
                </a:solidFill>
                <a:latin typeface="Arial Black" charset="0"/>
                <a:ea typeface="ＭＳ Ｐゴシック" charset="0"/>
                <a:cs typeface="Arial Black" charset="0"/>
                <a:sym typeface="Arial Black" charset="0"/>
              </a:rPr>
              <a:t>(inside)</a:t>
            </a:r>
          </a:p>
        </p:txBody>
      </p:sp>
      <p:sp>
        <p:nvSpPr>
          <p:cNvPr id="31751" name="Rectangle 7"/>
          <p:cNvSpPr>
            <a:spLocks/>
          </p:cNvSpPr>
          <p:nvPr/>
        </p:nvSpPr>
        <p:spPr bwMode="auto">
          <a:xfrm>
            <a:off x="6842125" y="419100"/>
            <a:ext cx="823913" cy="4318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Coliseum</a:t>
            </a:r>
          </a:p>
          <a:p>
            <a:pPr marL="39688" algn="ctr"/>
            <a:r>
              <a:rPr lang="en-US" sz="1200">
                <a:solidFill>
                  <a:srgbClr val="D7E300"/>
                </a:solidFill>
                <a:latin typeface="Arial Black" charset="0"/>
                <a:ea typeface="ＭＳ Ｐゴシック" charset="0"/>
                <a:cs typeface="Arial Black" charset="0"/>
                <a:sym typeface="Arial Black" charset="0"/>
              </a:rPr>
              <a:t>(outside)</a:t>
            </a:r>
          </a:p>
        </p:txBody>
      </p:sp>
      <p:sp>
        <p:nvSpPr>
          <p:cNvPr id="31752" name="Rectangle 8"/>
          <p:cNvSpPr>
            <a:spLocks/>
          </p:cNvSpPr>
          <p:nvPr/>
        </p:nvSpPr>
        <p:spPr bwMode="auto">
          <a:xfrm>
            <a:off x="4973638" y="5075238"/>
            <a:ext cx="577850" cy="215900"/>
          </a:xfrm>
          <a:prstGeom prst="rect">
            <a:avLst/>
          </a:prstGeom>
          <a:solidFill>
            <a:srgbClr val="000000">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wrap="none" lIns="0" tIns="0" rIns="40640" bIns="0" anchorCtr="1">
            <a:spAutoFit/>
          </a:bodyPr>
          <a:lstStyle/>
          <a:p>
            <a:pPr marL="39688" algn="ctr"/>
            <a:r>
              <a:rPr lang="en-US" sz="1200">
                <a:solidFill>
                  <a:srgbClr val="D7E300"/>
                </a:solidFill>
                <a:latin typeface="Arial Black" charset="0"/>
                <a:ea typeface="ＭＳ Ｐゴシック" charset="0"/>
                <a:cs typeface="Arial Black" charset="0"/>
                <a:sym typeface="Arial Black" charset="0"/>
              </a:rPr>
              <a:t>Forum</a:t>
            </a:r>
          </a:p>
        </p:txBody>
      </p:sp>
    </p:spTree>
    <p:extLst>
      <p:ext uri="{BB962C8B-B14F-4D97-AF65-F5344CB8AC3E}">
        <p14:creationId xmlns:p14="http://schemas.microsoft.com/office/powerpoint/2010/main" val="1261744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1746"/>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grpId="0" nodeType="afterEffect">
                                  <p:stCondLst>
                                    <p:cond delay="500"/>
                                  </p:stCondLst>
                                  <p:childTnLst>
                                    <p:set>
                                      <p:cBhvr>
                                        <p:cTn id="9" dur="1" fill="hold">
                                          <p:stCondLst>
                                            <p:cond delay="499"/>
                                          </p:stCondLst>
                                        </p:cTn>
                                        <p:tgtEl>
                                          <p:spTgt spid="31750"/>
                                        </p:tgtEl>
                                        <p:attrNameLst>
                                          <p:attrName>style.visibility</p:attrName>
                                        </p:attrNameLst>
                                      </p:cBhvr>
                                      <p:to>
                                        <p:strVal val="visible"/>
                                      </p:to>
                                    </p:set>
                                  </p:childTnLst>
                                </p:cTn>
                              </p:par>
                            </p:childTnLst>
                          </p:cTn>
                        </p:par>
                        <p:par>
                          <p:cTn id="10" fill="hold" nodeType="afterGroup">
                            <p:stCondLst>
                              <p:cond delay="1500"/>
                            </p:stCondLst>
                            <p:childTnLst>
                              <p:par>
                                <p:cTn id="11" presetID="168" presetClass="entr" presetSubtype="0" fill="hold" grpId="0" nodeType="afterEffect">
                                  <p:stCondLst>
                                    <p:cond delay="500"/>
                                  </p:stCondLst>
                                  <p:childTnLst>
                                    <p:set>
                                      <p:cBhvr>
                                        <p:cTn id="12" dur="1" fill="hold">
                                          <p:stCondLst>
                                            <p:cond delay="499"/>
                                          </p:stCondLst>
                                        </p:cTn>
                                        <p:tgtEl>
                                          <p:spTgt spid="31747"/>
                                        </p:tgtEl>
                                        <p:attrNameLst>
                                          <p:attrName>style.visibility</p:attrName>
                                        </p:attrNameLst>
                                      </p:cBhvr>
                                      <p:to>
                                        <p:strVal val="visible"/>
                                      </p:to>
                                    </p:set>
                                  </p:childTnLst>
                                </p:cTn>
                              </p:par>
                            </p:childTnLst>
                          </p:cTn>
                        </p:par>
                        <p:par>
                          <p:cTn id="13" fill="hold" nodeType="afterGroup">
                            <p:stCondLst>
                              <p:cond delay="2500"/>
                            </p:stCondLst>
                            <p:childTnLst>
                              <p:par>
                                <p:cTn id="14" presetID="168" presetClass="entr" presetSubtype="0" fill="hold" grpId="0" nodeType="afterEffect">
                                  <p:stCondLst>
                                    <p:cond delay="500"/>
                                  </p:stCondLst>
                                  <p:childTnLst>
                                    <p:set>
                                      <p:cBhvr>
                                        <p:cTn id="15" dur="1" fill="hold">
                                          <p:stCondLst>
                                            <p:cond delay="499"/>
                                          </p:stCondLst>
                                        </p:cTn>
                                        <p:tgtEl>
                                          <p:spTgt spid="31752"/>
                                        </p:tgtEl>
                                        <p:attrNameLst>
                                          <p:attrName>style.visibility</p:attrName>
                                        </p:attrNameLst>
                                      </p:cBhvr>
                                      <p:to>
                                        <p:strVal val="visible"/>
                                      </p:to>
                                    </p:set>
                                  </p:childTnLst>
                                </p:cTn>
                              </p:par>
                            </p:childTnLst>
                          </p:cTn>
                        </p:par>
                        <p:par>
                          <p:cTn id="16" fill="hold" nodeType="afterGroup">
                            <p:stCondLst>
                              <p:cond delay="3500"/>
                            </p:stCondLst>
                            <p:childTnLst>
                              <p:par>
                                <p:cTn id="17" presetID="168" presetClass="entr" presetSubtype="0" fill="hold" grpId="0" nodeType="afterEffect">
                                  <p:stCondLst>
                                    <p:cond delay="500"/>
                                  </p:stCondLst>
                                  <p:childTnLst>
                                    <p:set>
                                      <p:cBhvr>
                                        <p:cTn id="18" dur="1" fill="hold">
                                          <p:stCondLst>
                                            <p:cond delay="499"/>
                                          </p:stCondLst>
                                        </p:cTn>
                                        <p:tgtEl>
                                          <p:spTgt spid="31749"/>
                                        </p:tgtEl>
                                        <p:attrNameLst>
                                          <p:attrName>style.visibility</p:attrName>
                                        </p:attrNameLst>
                                      </p:cBhvr>
                                      <p:to>
                                        <p:strVal val="visible"/>
                                      </p:to>
                                    </p:set>
                                  </p:childTnLst>
                                </p:cTn>
                              </p:par>
                            </p:childTnLst>
                          </p:cTn>
                        </p:par>
                        <p:par>
                          <p:cTn id="19" fill="hold" nodeType="afterGroup">
                            <p:stCondLst>
                              <p:cond delay="4500"/>
                            </p:stCondLst>
                            <p:childTnLst>
                              <p:par>
                                <p:cTn id="20" presetID="168" presetClass="entr" presetSubtype="0" fill="hold" grpId="0" nodeType="afterEffect">
                                  <p:stCondLst>
                                    <p:cond delay="500"/>
                                  </p:stCondLst>
                                  <p:childTnLst>
                                    <p:set>
                                      <p:cBhvr>
                                        <p:cTn id="21" dur="1" fill="hold">
                                          <p:stCondLst>
                                            <p:cond delay="499"/>
                                          </p:stCondLst>
                                        </p:cTn>
                                        <p:tgtEl>
                                          <p:spTgt spid="31748"/>
                                        </p:tgtEl>
                                        <p:attrNameLst>
                                          <p:attrName>style.visibility</p:attrName>
                                        </p:attrNameLst>
                                      </p:cBhvr>
                                      <p:to>
                                        <p:strVal val="visible"/>
                                      </p:to>
                                    </p:set>
                                  </p:childTnLst>
                                </p:cTn>
                              </p:par>
                            </p:childTnLst>
                          </p:cTn>
                        </p:par>
                        <p:par>
                          <p:cTn id="22" fill="hold" nodeType="afterGroup">
                            <p:stCondLst>
                              <p:cond delay="5500"/>
                            </p:stCondLst>
                            <p:childTnLst>
                              <p:par>
                                <p:cTn id="23" presetID="168" presetClass="entr" presetSubtype="0" fill="hold" grpId="0" nodeType="afterEffect">
                                  <p:stCondLst>
                                    <p:cond delay="500"/>
                                  </p:stCondLst>
                                  <p:childTnLst>
                                    <p:set>
                                      <p:cBhvr>
                                        <p:cTn id="24" dur="1" fill="hold">
                                          <p:stCondLst>
                                            <p:cond delay="499"/>
                                          </p:stCondLst>
                                        </p:cTn>
                                        <p:tgtEl>
                                          <p:spTgt spid="3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31747" grpId="0" animBg="1" autoUpdateAnimBg="0"/>
      <p:bldP spid="31748" grpId="0" animBg="1" autoUpdateAnimBg="0"/>
      <p:bldP spid="31749" grpId="0" animBg="1" autoUpdateAnimBg="0"/>
      <p:bldP spid="31750" grpId="0" animBg="1" autoUpdateAnimBg="0"/>
      <p:bldP spid="31751" grpId="0" animBg="1" autoUpdateAnimBg="0"/>
      <p:bldP spid="31752"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pPr eaLnBrk="1" hangingPunct="1"/>
            <a:r>
              <a:rPr lang="en-US" sz="4000" smtClean="0"/>
              <a:t>Navigation: Prague Old Town Square</a:t>
            </a:r>
          </a:p>
        </p:txBody>
      </p:sp>
      <p:pic>
        <p:nvPicPr>
          <p:cNvPr id="57348" name="PragueInteract3.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1095375" y="1257300"/>
            <a:ext cx="6705600" cy="5029200"/>
          </a:xfrm>
          <a:prstGeom prst="rect">
            <a:avLst/>
          </a:prstGeom>
          <a:noFill/>
          <a:ln w="9525">
            <a:noFill/>
            <a:miter lim="800000"/>
            <a:headEnd/>
            <a:tailEnd/>
          </a:ln>
        </p:spPr>
      </p:pic>
    </p:spTree>
    <p:extLst>
      <p:ext uri="{BB962C8B-B14F-4D97-AF65-F5344CB8AC3E}">
        <p14:creationId xmlns:p14="http://schemas.microsoft.com/office/powerpoint/2010/main" val="38348271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33"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8"/>
                </p:tgtEl>
              </p:cMediaNode>
            </p:video>
            <p:seq concurrent="1" nextAc="seek">
              <p:cTn id="8" restart="whenNotActive" fill="hold" evtFilter="cancelBubble" nodeType="interactiveSeq">
                <p:stCondLst>
                  <p:cond evt="onClick" delay="0">
                    <p:tgtEl>
                      <p:spTgt spid="573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7348"/>
                                        </p:tgtEl>
                                      </p:cBhvr>
                                    </p:cmd>
                                  </p:childTnLst>
                                </p:cTn>
                              </p:par>
                            </p:childTnLst>
                          </p:cTn>
                        </p:par>
                      </p:childTnLst>
                    </p:cTn>
                  </p:par>
                </p:childTnLst>
              </p:cTn>
              <p:nextCondLst>
                <p:cond evt="onClick" delay="0">
                  <p:tgtEl>
                    <p:spTgt spid="5734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457200" y="152400"/>
            <a:ext cx="8229600" cy="1143000"/>
          </a:xfrm>
        </p:spPr>
        <p:txBody>
          <a:bodyPr/>
          <a:lstStyle/>
          <a:p>
            <a:pPr eaLnBrk="1" hangingPunct="1"/>
            <a:r>
              <a:rPr lang="en-US" dirty="0" smtClean="0"/>
              <a:t>Hierarchical annotations</a:t>
            </a:r>
          </a:p>
        </p:txBody>
      </p:sp>
      <p:pic>
        <p:nvPicPr>
          <p:cNvPr id="659459" name="NotreDameAnnotate2e.wmv">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5" cstate="print"/>
          <a:srcRect/>
          <a:stretch>
            <a:fillRect/>
          </a:stretch>
        </p:blipFill>
        <p:spPr>
          <a:xfrm>
            <a:off x="1009650" y="1317625"/>
            <a:ext cx="7143750" cy="5357813"/>
          </a:xfrm>
        </p:spPr>
      </p:pic>
    </p:spTree>
    <p:extLst>
      <p:ext uri="{BB962C8B-B14F-4D97-AF65-F5344CB8AC3E}">
        <p14:creationId xmlns:p14="http://schemas.microsoft.com/office/powerpoint/2010/main" val="7086835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33" fill="hold"/>
                                        <p:tgtEl>
                                          <p:spTgt spid="6594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59459"/>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57200" y="0"/>
            <a:ext cx="8229600" cy="1143000"/>
          </a:xfrm>
        </p:spPr>
        <p:txBody>
          <a:bodyPr/>
          <a:lstStyle/>
          <a:p>
            <a:pPr eaLnBrk="1" hangingPunct="1"/>
            <a:r>
              <a:rPr lang="en-US" dirty="0" smtClean="0"/>
              <a:t>Locking the camera (stabilization)</a:t>
            </a:r>
          </a:p>
        </p:txBody>
      </p:sp>
      <p:pic>
        <p:nvPicPr>
          <p:cNvPr id="4" name="HalfDomeInteract4.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rcRect/>
          <a:stretch>
            <a:fillRect/>
          </a:stretch>
        </p:blipFill>
        <p:spPr bwMode="auto">
          <a:xfrm>
            <a:off x="1009650" y="1066800"/>
            <a:ext cx="7143750" cy="5357813"/>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972840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3" name="Title 1"/>
          <p:cNvSpPr>
            <a:spLocks noGrp="1"/>
          </p:cNvSpPr>
          <p:nvPr>
            <p:ph type="title"/>
          </p:nvPr>
        </p:nvSpPr>
        <p:spPr/>
        <p:txBody>
          <a:bodyPr/>
          <a:lstStyle/>
          <a:p>
            <a:pPr eaLnBrk="1" hangingPunct="1"/>
            <a:r>
              <a:rPr lang="en-US" smtClean="0"/>
              <a:t>Skeletal set</a:t>
            </a:r>
          </a:p>
        </p:txBody>
      </p:sp>
      <p:sp>
        <p:nvSpPr>
          <p:cNvPr id="3" name="Content Placeholder 2"/>
          <p:cNvSpPr>
            <a:spLocks noGrp="1"/>
          </p:cNvSpPr>
          <p:nvPr>
            <p:ph idx="1"/>
          </p:nvPr>
        </p:nvSpPr>
        <p:spPr/>
        <p:txBody>
          <a:bodyPr/>
          <a:lstStyle/>
          <a:p>
            <a:pPr eaLnBrk="1" hangingPunct="1"/>
            <a:r>
              <a:rPr lang="en-US" smtClean="0"/>
              <a:t>Goal: select a smaller set of images to reconstruct, without sacrificing </a:t>
            </a:r>
            <a:r>
              <a:rPr lang="en-US" i="1" smtClean="0"/>
              <a:t>quality</a:t>
            </a:r>
            <a:r>
              <a:rPr lang="en-US" smtClean="0"/>
              <a:t> of reconstruction</a:t>
            </a:r>
          </a:p>
          <a:p>
            <a:pPr eaLnBrk="1" hangingPunct="1"/>
            <a:endParaRPr lang="en-US" smtClean="0"/>
          </a:p>
          <a:p>
            <a:pPr eaLnBrk="1" hangingPunct="1"/>
            <a:r>
              <a:rPr lang="en-US" smtClean="0"/>
              <a:t>Two problems:</a:t>
            </a:r>
          </a:p>
          <a:p>
            <a:pPr lvl="1" eaLnBrk="1" hangingPunct="1"/>
            <a:r>
              <a:rPr lang="en-US" smtClean="0"/>
              <a:t>How do we measure quality?</a:t>
            </a:r>
          </a:p>
          <a:p>
            <a:pPr lvl="1" eaLnBrk="1" hangingPunct="1"/>
            <a:r>
              <a:rPr lang="en-US" smtClean="0"/>
              <a:t>How do we find a subset of images with bounded quality loss?</a:t>
            </a:r>
          </a:p>
        </p:txBody>
      </p:sp>
    </p:spTree>
    <p:extLst>
      <p:ext uri="{BB962C8B-B14F-4D97-AF65-F5344CB8AC3E}">
        <p14:creationId xmlns:p14="http://schemas.microsoft.com/office/powerpoint/2010/main" val="34898864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p:nvPr>
        </p:nvSpPr>
        <p:spPr/>
        <p:txBody>
          <a:bodyPr/>
          <a:lstStyle/>
          <a:p>
            <a:pPr eaLnBrk="1" hangingPunct="1"/>
            <a:r>
              <a:rPr lang="en-US" smtClean="0"/>
              <a:t>Skeletal set</a:t>
            </a:r>
          </a:p>
        </p:txBody>
      </p:sp>
      <p:sp>
        <p:nvSpPr>
          <p:cNvPr id="3" name="Content Placeholder 2"/>
          <p:cNvSpPr>
            <a:spLocks noGrp="1"/>
          </p:cNvSpPr>
          <p:nvPr>
            <p:ph idx="1"/>
          </p:nvPr>
        </p:nvSpPr>
        <p:spPr/>
        <p:txBody>
          <a:bodyPr/>
          <a:lstStyle/>
          <a:p>
            <a:pPr eaLnBrk="1" hangingPunct="1"/>
            <a:r>
              <a:rPr lang="en-US" smtClean="0"/>
              <a:t>Goal: given an image graph       ,</a:t>
            </a:r>
          </a:p>
          <a:p>
            <a:pPr eaLnBrk="1" hangingPunct="1">
              <a:buFont typeface="Arial" charset="0"/>
              <a:buNone/>
            </a:pPr>
            <a:r>
              <a:rPr lang="en-US" smtClean="0"/>
              <a:t>	select a small set </a:t>
            </a:r>
            <a:r>
              <a:rPr lang="en-US" i="1" smtClean="0"/>
              <a:t>S</a:t>
            </a:r>
            <a:r>
              <a:rPr lang="en-US" smtClean="0"/>
              <a:t> of </a:t>
            </a:r>
            <a:r>
              <a:rPr lang="en-US" b="1" i="1" smtClean="0"/>
              <a:t>important</a:t>
            </a:r>
            <a:r>
              <a:rPr lang="en-US" smtClean="0"/>
              <a:t> images to reconstruct, bounding the loss in </a:t>
            </a:r>
            <a:r>
              <a:rPr lang="en-US" b="1" i="1" smtClean="0"/>
              <a:t>quality</a:t>
            </a:r>
            <a:r>
              <a:rPr lang="en-US" smtClean="0"/>
              <a:t> of the reconstruction</a:t>
            </a:r>
          </a:p>
          <a:p>
            <a:pPr eaLnBrk="1" hangingPunct="1"/>
            <a:endParaRPr lang="en-US" smtClean="0"/>
          </a:p>
          <a:p>
            <a:pPr eaLnBrk="1" hangingPunct="1"/>
            <a:r>
              <a:rPr lang="en-US" smtClean="0"/>
              <a:t>Reconstruct the skeletal set </a:t>
            </a:r>
            <a:r>
              <a:rPr lang="en-US" i="1" smtClean="0"/>
              <a:t>S </a:t>
            </a:r>
          </a:p>
          <a:p>
            <a:pPr eaLnBrk="1" hangingPunct="1"/>
            <a:r>
              <a:rPr lang="en-US" smtClean="0"/>
              <a:t>Estimate the remaining images with much faster pose estimation steps</a:t>
            </a:r>
          </a:p>
        </p:txBody>
      </p:sp>
      <p:pic>
        <p:nvPicPr>
          <p:cNvPr id="137219" name="Picture 3"/>
          <p:cNvPicPr>
            <a:picLocks noChangeAspect="1" noChangeArrowheads="1"/>
          </p:cNvPicPr>
          <p:nvPr/>
        </p:nvPicPr>
        <p:blipFill>
          <a:blip r:embed="rId2" cstate="print"/>
          <a:srcRect/>
          <a:stretch>
            <a:fillRect/>
          </a:stretch>
        </p:blipFill>
        <p:spPr bwMode="auto">
          <a:xfrm>
            <a:off x="5443538" y="1684338"/>
            <a:ext cx="533400" cy="449262"/>
          </a:xfrm>
          <a:prstGeom prst="rect">
            <a:avLst/>
          </a:prstGeom>
          <a:noFill/>
          <a:ln w="9525">
            <a:noFill/>
            <a:miter lim="800000"/>
            <a:headEnd/>
            <a:tailEnd/>
          </a:ln>
        </p:spPr>
      </p:pic>
    </p:spTree>
    <p:extLst>
      <p:ext uri="{BB962C8B-B14F-4D97-AF65-F5344CB8AC3E}">
        <p14:creationId xmlns:p14="http://schemas.microsoft.com/office/powerpoint/2010/main" val="1081607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1" name="Title 1"/>
          <p:cNvSpPr>
            <a:spLocks noGrp="1"/>
          </p:cNvSpPr>
          <p:nvPr>
            <p:ph type="title"/>
          </p:nvPr>
        </p:nvSpPr>
        <p:spPr/>
        <p:txBody>
          <a:bodyPr/>
          <a:lstStyle/>
          <a:p>
            <a:pPr eaLnBrk="1" hangingPunct="1"/>
            <a:r>
              <a:rPr lang="en-US" smtClean="0"/>
              <a:t>Properties of the skeletal set</a:t>
            </a:r>
          </a:p>
        </p:txBody>
      </p:sp>
      <p:sp>
        <p:nvSpPr>
          <p:cNvPr id="3" name="Content Placeholder 2"/>
          <p:cNvSpPr>
            <a:spLocks noGrp="1"/>
          </p:cNvSpPr>
          <p:nvPr>
            <p:ph idx="1"/>
          </p:nvPr>
        </p:nvSpPr>
        <p:spPr>
          <a:xfrm>
            <a:off x="2293938" y="1524000"/>
            <a:ext cx="4191000" cy="5135563"/>
          </a:xfrm>
        </p:spPr>
        <p:txBody>
          <a:bodyPr/>
          <a:lstStyle/>
          <a:p>
            <a:pPr eaLnBrk="1" hangingPunct="1"/>
            <a:r>
              <a:rPr lang="en-US" sz="2800" smtClean="0"/>
              <a:t>Should touch all parts of</a:t>
            </a:r>
          </a:p>
          <a:p>
            <a:pPr lvl="1" eaLnBrk="1" hangingPunct="1">
              <a:buFont typeface="Arial" charset="0"/>
              <a:buNone/>
            </a:pPr>
            <a:r>
              <a:rPr lang="en-US" sz="2400" i="1" smtClean="0"/>
              <a:t>Dominating set</a:t>
            </a:r>
          </a:p>
          <a:p>
            <a:pPr eaLnBrk="1" hangingPunct="1"/>
            <a:endParaRPr lang="en-US" sz="2800" smtClean="0"/>
          </a:p>
          <a:p>
            <a:pPr eaLnBrk="1" hangingPunct="1"/>
            <a:r>
              <a:rPr lang="en-US" sz="2800" smtClean="0"/>
              <a:t>Should form a single reconstruction</a:t>
            </a:r>
          </a:p>
          <a:p>
            <a:pPr lvl="1" eaLnBrk="1" hangingPunct="1">
              <a:buFont typeface="Arial" charset="0"/>
              <a:buNone/>
            </a:pPr>
            <a:r>
              <a:rPr lang="en-US" sz="2400" i="1" smtClean="0"/>
              <a:t>Connected dominating set</a:t>
            </a:r>
          </a:p>
          <a:p>
            <a:pPr lvl="1" eaLnBrk="1" hangingPunct="1"/>
            <a:endParaRPr lang="en-US" sz="2400" smtClean="0"/>
          </a:p>
          <a:p>
            <a:pPr eaLnBrk="1" hangingPunct="1"/>
            <a:r>
              <a:rPr lang="en-US" sz="2800" smtClean="0"/>
              <a:t>Should result in an </a:t>
            </a:r>
            <a:r>
              <a:rPr lang="en-US" sz="2800" i="1" smtClean="0"/>
              <a:t>accurate</a:t>
            </a:r>
            <a:r>
              <a:rPr lang="en-US" sz="2800" smtClean="0"/>
              <a:t> reconstruction</a:t>
            </a:r>
          </a:p>
        </p:txBody>
      </p:sp>
      <p:pic>
        <p:nvPicPr>
          <p:cNvPr id="9" name="Picture 2"/>
          <p:cNvPicPr>
            <a:picLocks noChangeAspect="1" noChangeArrowheads="1"/>
          </p:cNvPicPr>
          <p:nvPr/>
        </p:nvPicPr>
        <p:blipFill>
          <a:blip r:embed="rId3" cstate="print"/>
          <a:srcRect/>
          <a:stretch>
            <a:fillRect/>
          </a:stretch>
        </p:blipFill>
        <p:spPr bwMode="auto">
          <a:xfrm>
            <a:off x="6321425" y="1574800"/>
            <a:ext cx="307975" cy="398463"/>
          </a:xfrm>
          <a:prstGeom prst="rect">
            <a:avLst/>
          </a:prstGeom>
          <a:noFill/>
          <a:ln w="9525">
            <a:noFill/>
            <a:miter lim="800000"/>
            <a:headEnd/>
            <a:tailEnd/>
          </a:ln>
        </p:spPr>
      </p:pic>
      <p:grpSp>
        <p:nvGrpSpPr>
          <p:cNvPr id="2" name="Group 10"/>
          <p:cNvGrpSpPr>
            <a:grpSpLocks/>
          </p:cNvGrpSpPr>
          <p:nvPr/>
        </p:nvGrpSpPr>
        <p:grpSpPr bwMode="auto">
          <a:xfrm>
            <a:off x="344488" y="2819400"/>
            <a:ext cx="1484312" cy="1787525"/>
            <a:chOff x="228600" y="2895600"/>
            <a:chExt cx="1483866" cy="1787515"/>
          </a:xfrm>
        </p:grpSpPr>
        <p:pic>
          <p:nvPicPr>
            <p:cNvPr id="138248" name="Picture 2"/>
            <p:cNvPicPr>
              <a:picLocks noChangeAspect="1" noChangeArrowheads="1"/>
            </p:cNvPicPr>
            <p:nvPr/>
          </p:nvPicPr>
          <p:blipFill>
            <a:blip r:embed="rId3" cstate="print"/>
            <a:srcRect/>
            <a:stretch>
              <a:fillRect/>
            </a:stretch>
          </p:blipFill>
          <p:spPr bwMode="auto">
            <a:xfrm>
              <a:off x="880493" y="4343400"/>
              <a:ext cx="262507" cy="339715"/>
            </a:xfrm>
            <a:prstGeom prst="rect">
              <a:avLst/>
            </a:prstGeom>
            <a:noFill/>
            <a:ln w="9525">
              <a:noFill/>
              <a:miter lim="800000"/>
              <a:headEnd/>
              <a:tailEnd/>
            </a:ln>
          </p:spPr>
        </p:pic>
        <p:pic>
          <p:nvPicPr>
            <p:cNvPr id="138249" name="Picture 2" descr="C:\snavely\talks\MSRMarch2008\images\graph0.png"/>
            <p:cNvPicPr>
              <a:picLocks noChangeAspect="1" noChangeArrowheads="1"/>
            </p:cNvPicPr>
            <p:nvPr/>
          </p:nvPicPr>
          <p:blipFill>
            <a:blip r:embed="rId4" cstate="print"/>
            <a:srcRect/>
            <a:stretch>
              <a:fillRect/>
            </a:stretch>
          </p:blipFill>
          <p:spPr bwMode="auto">
            <a:xfrm>
              <a:off x="228600" y="2895600"/>
              <a:ext cx="1483866" cy="1447800"/>
            </a:xfrm>
            <a:prstGeom prst="rect">
              <a:avLst/>
            </a:prstGeom>
            <a:noFill/>
            <a:ln w="9525">
              <a:noFill/>
              <a:miter lim="800000"/>
              <a:headEnd/>
              <a:tailEnd/>
            </a:ln>
          </p:spPr>
        </p:pic>
      </p:grpSp>
      <p:pic>
        <p:nvPicPr>
          <p:cNvPr id="1027" name="Picture 3" descr="C:\snavely\talks\MSRMarch2008\images\graph1.png"/>
          <p:cNvPicPr>
            <a:picLocks noChangeAspect="1" noChangeArrowheads="1"/>
          </p:cNvPicPr>
          <p:nvPr/>
        </p:nvPicPr>
        <p:blipFill>
          <a:blip r:embed="rId5" cstate="print"/>
          <a:srcRect/>
          <a:stretch>
            <a:fillRect/>
          </a:stretch>
        </p:blipFill>
        <p:spPr bwMode="auto">
          <a:xfrm>
            <a:off x="7239000" y="1374775"/>
            <a:ext cx="1404938" cy="1370013"/>
          </a:xfrm>
          <a:prstGeom prst="rect">
            <a:avLst/>
          </a:prstGeom>
          <a:noFill/>
          <a:ln w="9525">
            <a:noFill/>
            <a:miter lim="800000"/>
            <a:headEnd/>
            <a:tailEnd/>
          </a:ln>
        </p:spPr>
      </p:pic>
      <p:pic>
        <p:nvPicPr>
          <p:cNvPr id="1028" name="Picture 4" descr="C:\snavely\talks\MSRMarch2008\images\mlst1.png"/>
          <p:cNvPicPr>
            <a:picLocks noChangeAspect="1" noChangeArrowheads="1"/>
          </p:cNvPicPr>
          <p:nvPr/>
        </p:nvPicPr>
        <p:blipFill>
          <a:blip r:embed="rId6" cstate="print"/>
          <a:srcRect/>
          <a:stretch>
            <a:fillRect/>
          </a:stretch>
        </p:blipFill>
        <p:spPr bwMode="auto">
          <a:xfrm>
            <a:off x="7281863" y="3119438"/>
            <a:ext cx="1404937" cy="1376362"/>
          </a:xfrm>
          <a:prstGeom prst="rect">
            <a:avLst/>
          </a:prstGeom>
          <a:noFill/>
          <a:ln w="9525">
            <a:noFill/>
            <a:miter lim="800000"/>
            <a:headEnd/>
            <a:tailEnd/>
          </a:ln>
        </p:spPr>
      </p:pic>
      <p:sp>
        <p:nvSpPr>
          <p:cNvPr id="14" name="TextBox 13"/>
          <p:cNvSpPr txBox="1">
            <a:spLocks noChangeArrowheads="1"/>
          </p:cNvSpPr>
          <p:nvPr/>
        </p:nvSpPr>
        <p:spPr bwMode="auto">
          <a:xfrm>
            <a:off x="7772400" y="4724400"/>
            <a:ext cx="577850" cy="1108075"/>
          </a:xfrm>
          <a:prstGeom prst="rect">
            <a:avLst/>
          </a:prstGeom>
          <a:noFill/>
          <a:ln w="9525">
            <a:noFill/>
            <a:miter lim="800000"/>
            <a:headEnd/>
            <a:tailEnd/>
          </a:ln>
        </p:spPr>
        <p:txBody>
          <a:bodyPr wrap="none">
            <a:spAutoFit/>
          </a:bodyPr>
          <a:lstStyle/>
          <a:p>
            <a:r>
              <a:rPr lang="en-US" sz="6600">
                <a:latin typeface="Calibri" pitchFamily="34" charset="0"/>
              </a:rPr>
              <a:t>?</a:t>
            </a:r>
          </a:p>
        </p:txBody>
      </p:sp>
    </p:spTree>
    <p:extLst>
      <p:ext uri="{BB962C8B-B14F-4D97-AF65-F5344CB8AC3E}">
        <p14:creationId xmlns:p14="http://schemas.microsoft.com/office/powerpoint/2010/main" val="40735696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500"/>
                                        <p:tgtEl>
                                          <p:spTgt spid="10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500"/>
                                        <p:tgtEl>
                                          <p:spTgt spid="10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snavely\talks\AdobeFeb2008\Stonehenge.skeletal.png"/>
          <p:cNvPicPr>
            <a:picLocks noChangeAspect="1" noChangeArrowheads="1"/>
          </p:cNvPicPr>
          <p:nvPr/>
        </p:nvPicPr>
        <p:blipFill>
          <a:blip r:embed="rId3" cstate="print"/>
          <a:srcRect/>
          <a:stretch>
            <a:fillRect/>
          </a:stretch>
        </p:blipFill>
        <p:spPr bwMode="auto">
          <a:xfrm>
            <a:off x="5170488" y="1866900"/>
            <a:ext cx="3043237" cy="3690938"/>
          </a:xfrm>
          <a:prstGeom prst="rect">
            <a:avLst/>
          </a:prstGeom>
          <a:noFill/>
          <a:ln w="9525">
            <a:noFill/>
            <a:miter lim="800000"/>
            <a:headEnd/>
            <a:tailEnd/>
          </a:ln>
        </p:spPr>
      </p:pic>
      <p:sp>
        <p:nvSpPr>
          <p:cNvPr id="140290" name="Title 1"/>
          <p:cNvSpPr>
            <a:spLocks noGrp="1"/>
          </p:cNvSpPr>
          <p:nvPr>
            <p:ph type="title"/>
          </p:nvPr>
        </p:nvSpPr>
        <p:spPr/>
        <p:txBody>
          <a:bodyPr/>
          <a:lstStyle/>
          <a:p>
            <a:pPr eaLnBrk="1" hangingPunct="1"/>
            <a:r>
              <a:rPr lang="en-US" smtClean="0"/>
              <a:t>Example</a:t>
            </a:r>
          </a:p>
        </p:txBody>
      </p:sp>
      <p:pic>
        <p:nvPicPr>
          <p:cNvPr id="11266" name="Picture 2" descr="C:\Documents and Settings\v-noahs\My Documents\Nokia\images\Stonehenge\Stonehenge.tsp.png"/>
          <p:cNvPicPr>
            <a:picLocks noChangeAspect="1" noChangeArrowheads="1"/>
          </p:cNvPicPr>
          <p:nvPr/>
        </p:nvPicPr>
        <p:blipFill>
          <a:blip r:embed="rId4" cstate="print"/>
          <a:srcRect/>
          <a:stretch>
            <a:fillRect/>
          </a:stretch>
        </p:blipFill>
        <p:spPr bwMode="auto">
          <a:xfrm>
            <a:off x="4943475" y="1600200"/>
            <a:ext cx="3514725" cy="4191000"/>
          </a:xfrm>
          <a:prstGeom prst="rect">
            <a:avLst/>
          </a:prstGeom>
          <a:noFill/>
          <a:ln w="9525">
            <a:noFill/>
            <a:miter lim="800000"/>
            <a:headEnd/>
            <a:tailEnd/>
          </a:ln>
        </p:spPr>
      </p:pic>
      <p:pic>
        <p:nvPicPr>
          <p:cNvPr id="140292" name="Picture 3" descr="C:\Documents and Settings\v-noahs\My Documents\Nokia\images\Stonehenge\Stonehenge.full.png"/>
          <p:cNvPicPr>
            <a:picLocks noChangeAspect="1" noChangeArrowheads="1"/>
          </p:cNvPicPr>
          <p:nvPr/>
        </p:nvPicPr>
        <p:blipFill>
          <a:blip r:embed="rId5" cstate="print"/>
          <a:srcRect/>
          <a:stretch>
            <a:fillRect/>
          </a:stretch>
        </p:blipFill>
        <p:spPr bwMode="auto">
          <a:xfrm>
            <a:off x="752475" y="1524000"/>
            <a:ext cx="3743325" cy="4237038"/>
          </a:xfrm>
          <a:prstGeom prst="rect">
            <a:avLst/>
          </a:prstGeom>
          <a:noFill/>
          <a:ln w="9525">
            <a:noFill/>
            <a:miter lim="800000"/>
            <a:headEnd/>
            <a:tailEnd/>
          </a:ln>
        </p:spPr>
      </p:pic>
      <p:sp>
        <p:nvSpPr>
          <p:cNvPr id="140293" name="TextBox 5"/>
          <p:cNvSpPr txBox="1">
            <a:spLocks noChangeArrowheads="1"/>
          </p:cNvSpPr>
          <p:nvPr/>
        </p:nvSpPr>
        <p:spPr bwMode="auto">
          <a:xfrm>
            <a:off x="1828800" y="5938838"/>
            <a:ext cx="1414463" cy="461962"/>
          </a:xfrm>
          <a:prstGeom prst="rect">
            <a:avLst/>
          </a:prstGeom>
          <a:noFill/>
          <a:ln w="9525">
            <a:noFill/>
            <a:miter lim="800000"/>
            <a:headEnd/>
            <a:tailEnd/>
          </a:ln>
        </p:spPr>
        <p:txBody>
          <a:bodyPr wrap="none">
            <a:spAutoFit/>
          </a:bodyPr>
          <a:lstStyle/>
          <a:p>
            <a:r>
              <a:rPr lang="en-US" sz="2400">
                <a:latin typeface="Calibri" pitchFamily="34" charset="0"/>
              </a:rPr>
              <a:t>Full graph</a:t>
            </a:r>
          </a:p>
        </p:txBody>
      </p:sp>
      <p:sp>
        <p:nvSpPr>
          <p:cNvPr id="7" name="TextBox 6"/>
          <p:cNvSpPr txBox="1">
            <a:spLocks noChangeArrowheads="1"/>
          </p:cNvSpPr>
          <p:nvPr/>
        </p:nvSpPr>
        <p:spPr bwMode="auto">
          <a:xfrm>
            <a:off x="5838825" y="5938838"/>
            <a:ext cx="1933575" cy="461962"/>
          </a:xfrm>
          <a:prstGeom prst="rect">
            <a:avLst/>
          </a:prstGeom>
          <a:noFill/>
          <a:ln w="9525">
            <a:noFill/>
            <a:miter lim="800000"/>
            <a:headEnd/>
            <a:tailEnd/>
          </a:ln>
        </p:spPr>
        <p:txBody>
          <a:bodyPr wrap="none">
            <a:spAutoFit/>
          </a:bodyPr>
          <a:lstStyle/>
          <a:p>
            <a:r>
              <a:rPr lang="en-US" sz="2400">
                <a:latin typeface="Calibri" pitchFamily="34" charset="0"/>
              </a:rPr>
              <a:t>Skeletal graph</a:t>
            </a:r>
          </a:p>
        </p:txBody>
      </p:sp>
    </p:spTree>
    <p:extLst>
      <p:ext uri="{BB962C8B-B14F-4D97-AF65-F5344CB8AC3E}">
        <p14:creationId xmlns:p14="http://schemas.microsoft.com/office/powerpoint/2010/main" val="636450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fade">
                                      <p:cBhvr>
                                        <p:cTn id="7" dur="500"/>
                                        <p:tgtEl>
                                          <p:spTgt spid="131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 name="Straight Connector 11"/>
          <p:cNvCxnSpPr/>
          <p:nvPr/>
        </p:nvCxnSpPr>
        <p:spPr>
          <a:xfrm>
            <a:off x="1905000" y="3810000"/>
            <a:ext cx="2438400" cy="1588"/>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24400" y="3810000"/>
            <a:ext cx="2438400" cy="1588"/>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sp>
        <p:nvSpPr>
          <p:cNvPr id="142339" name="Title 1"/>
          <p:cNvSpPr>
            <a:spLocks noGrp="1"/>
          </p:cNvSpPr>
          <p:nvPr>
            <p:ph type="title"/>
          </p:nvPr>
        </p:nvSpPr>
        <p:spPr>
          <a:xfrm>
            <a:off x="457200" y="0"/>
            <a:ext cx="8229600" cy="990600"/>
          </a:xfrm>
        </p:spPr>
        <p:txBody>
          <a:bodyPr/>
          <a:lstStyle/>
          <a:p>
            <a:pPr eaLnBrk="1" hangingPunct="1"/>
            <a:r>
              <a:rPr lang="en-US" sz="4000" smtClean="0"/>
              <a:t>Representing information in a graph</a:t>
            </a:r>
          </a:p>
        </p:txBody>
      </p:sp>
      <p:sp>
        <p:nvSpPr>
          <p:cNvPr id="4" name="Content Placeholder 3"/>
          <p:cNvSpPr>
            <a:spLocks noGrp="1"/>
          </p:cNvSpPr>
          <p:nvPr>
            <p:ph idx="1"/>
          </p:nvPr>
        </p:nvSpPr>
        <p:spPr>
          <a:xfrm>
            <a:off x="457200" y="990600"/>
            <a:ext cx="8229600" cy="5486400"/>
          </a:xfrm>
        </p:spPr>
        <p:txBody>
          <a:bodyPr/>
          <a:lstStyle/>
          <a:p>
            <a:pPr eaLnBrk="1" hangingPunct="1"/>
            <a:r>
              <a:rPr lang="en-US" sz="2800" smtClean="0"/>
              <a:t>What kind of information?</a:t>
            </a:r>
          </a:p>
          <a:p>
            <a:pPr lvl="1" eaLnBrk="1" hangingPunct="1"/>
            <a:r>
              <a:rPr lang="en-US" sz="2400" smtClean="0"/>
              <a:t>No absolute information about camera positions</a:t>
            </a:r>
          </a:p>
          <a:p>
            <a:pPr lvl="1" eaLnBrk="1" hangingPunct="1"/>
            <a:r>
              <a:rPr lang="en-US" sz="2400" smtClean="0"/>
              <a:t>Each edge provides information about the relative positions of two images</a:t>
            </a:r>
          </a:p>
          <a:p>
            <a:pPr eaLnBrk="1" hangingPunct="1"/>
            <a:endParaRPr lang="en-US" sz="2800" smtClean="0"/>
          </a:p>
          <a:p>
            <a:pPr eaLnBrk="1" hangingPunct="1"/>
            <a:endParaRPr lang="en-US" sz="2800" smtClean="0"/>
          </a:p>
          <a:p>
            <a:pPr eaLnBrk="1" hangingPunct="1">
              <a:buFont typeface="Arial" charset="0"/>
              <a:buNone/>
            </a:pPr>
            <a:r>
              <a:rPr lang="en-US" sz="2800" smtClean="0"/>
              <a:t>	</a:t>
            </a:r>
          </a:p>
          <a:p>
            <a:pPr eaLnBrk="1" hangingPunct="1">
              <a:buFont typeface="Arial" charset="0"/>
              <a:buNone/>
            </a:pPr>
            <a:endParaRPr lang="en-US" sz="2800" smtClean="0"/>
          </a:p>
          <a:p>
            <a:pPr lvl="1" eaLnBrk="1" hangingPunct="1"/>
            <a:r>
              <a:rPr lang="en-US" sz="2400" smtClean="0"/>
              <a:t>… but not all edges are equally informative</a:t>
            </a:r>
          </a:p>
          <a:p>
            <a:pPr eaLnBrk="1" hangingPunct="1"/>
            <a:r>
              <a:rPr lang="en-US" sz="2800" smtClean="0"/>
              <a:t>We model information with the uncertainty (covariance) in pairwise camera positions</a:t>
            </a:r>
          </a:p>
        </p:txBody>
      </p:sp>
      <p:pic>
        <p:nvPicPr>
          <p:cNvPr id="2052" name="Picture 4" descr="C:\snavely\demos\ObjMovies\data\Pantheon\images\088253837.jpg"/>
          <p:cNvPicPr>
            <a:picLocks noChangeAspect="1" noChangeArrowheads="1"/>
          </p:cNvPicPr>
          <p:nvPr/>
        </p:nvPicPr>
        <p:blipFill>
          <a:blip r:embed="rId2" cstate="print"/>
          <a:srcRect/>
          <a:stretch>
            <a:fillRect/>
          </a:stretch>
        </p:blipFill>
        <p:spPr bwMode="auto">
          <a:xfrm>
            <a:off x="3479800" y="3048000"/>
            <a:ext cx="1930400" cy="1447800"/>
          </a:xfrm>
          <a:prstGeom prst="rect">
            <a:avLst/>
          </a:prstGeom>
          <a:noFill/>
          <a:ln>
            <a:solidFill>
              <a:srgbClr val="000000"/>
            </a:solidFill>
          </a:ln>
          <a:effectLst>
            <a:outerShdw blurRad="50800" dist="38100" dir="2700000" algn="tl" rotWithShape="0">
              <a:prstClr val="black">
                <a:alpha val="40000"/>
              </a:prstClr>
            </a:outerShdw>
          </a:effectLst>
        </p:spPr>
      </p:pic>
      <p:pic>
        <p:nvPicPr>
          <p:cNvPr id="2054" name="Picture 6" descr="C:\snavely\talks\AdobeFeb2008\068616609.small.jpg"/>
          <p:cNvPicPr>
            <a:picLocks noChangeAspect="1" noChangeArrowheads="1"/>
          </p:cNvPicPr>
          <p:nvPr/>
        </p:nvPicPr>
        <p:blipFill>
          <a:blip r:embed="rId3" cstate="print"/>
          <a:srcRect/>
          <a:stretch>
            <a:fillRect/>
          </a:stretch>
        </p:blipFill>
        <p:spPr bwMode="auto">
          <a:xfrm>
            <a:off x="914400" y="3048000"/>
            <a:ext cx="1930400" cy="1447800"/>
          </a:xfrm>
          <a:prstGeom prst="rect">
            <a:avLst/>
          </a:prstGeom>
          <a:noFill/>
          <a:ln>
            <a:solidFill>
              <a:srgbClr val="000000"/>
            </a:solidFill>
          </a:ln>
          <a:effectLst>
            <a:outerShdw blurRad="50800" dist="38100" dir="2700000" algn="tl" rotWithShape="0">
              <a:prstClr val="black">
                <a:alpha val="40000"/>
              </a:prstClr>
            </a:outerShdw>
          </a:effectLst>
        </p:spPr>
      </p:pic>
      <p:pic>
        <p:nvPicPr>
          <p:cNvPr id="2055" name="Picture 7" descr="C:\snavely\talks\AdobeFeb2008\105133359.small.jpg"/>
          <p:cNvPicPr>
            <a:picLocks noChangeAspect="1" noChangeArrowheads="1"/>
          </p:cNvPicPr>
          <p:nvPr/>
        </p:nvPicPr>
        <p:blipFill>
          <a:blip r:embed="rId4" cstate="print"/>
          <a:srcRect r="11025"/>
          <a:stretch>
            <a:fillRect/>
          </a:stretch>
        </p:blipFill>
        <p:spPr bwMode="auto">
          <a:xfrm>
            <a:off x="6019800" y="3048000"/>
            <a:ext cx="1981200" cy="1482725"/>
          </a:xfrm>
          <a:prstGeom prst="rect">
            <a:avLst/>
          </a:prstGeom>
          <a:noFill/>
          <a:ln>
            <a:solidFill>
              <a:srgbClr val="000000"/>
            </a:solidFill>
          </a:ln>
          <a:effectLst>
            <a:outerShdw blurRad="50800" dist="38100" dir="2700000" algn="tl" rotWithShape="0">
              <a:prstClr val="black">
                <a:alpha val="40000"/>
              </a:prstClr>
            </a:outerShdw>
          </a:effectLst>
        </p:spPr>
      </p:pic>
      <p:sp>
        <p:nvSpPr>
          <p:cNvPr id="9" name="Oval 8"/>
          <p:cNvSpPr/>
          <p:nvPr/>
        </p:nvSpPr>
        <p:spPr>
          <a:xfrm rot="700769">
            <a:off x="5568950" y="3449638"/>
            <a:ext cx="280988" cy="703262"/>
          </a:xfrm>
          <a:prstGeom prst="ellipse">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rot="21401285">
            <a:off x="3090863" y="3636963"/>
            <a:ext cx="142875" cy="360362"/>
          </a:xfrm>
          <a:prstGeom prst="ellipse">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2047936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par>
                                <p:cTn id="18" presetID="10" presetClass="entr" presetSubtype="0"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fade">
                                      <p:cBhvr>
                                        <p:cTn id="20" dur="500"/>
                                        <p:tgtEl>
                                          <p:spTgt spid="205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5"/>
                                        </p:tgtEl>
                                        <p:attrNameLst>
                                          <p:attrName>style.visibility</p:attrName>
                                        </p:attrNameLst>
                                      </p:cBhvr>
                                      <p:to>
                                        <p:strVal val="visible"/>
                                      </p:to>
                                    </p:set>
                                    <p:animEffect transition="in" filter="fade">
                                      <p:cBhvr>
                                        <p:cTn id="33" dur="500"/>
                                        <p:tgtEl>
                                          <p:spTgt spid="2055"/>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pPr eaLnBrk="1" hangingPunct="1"/>
            <a:r>
              <a:rPr lang="en-US" smtClean="0"/>
              <a:t>Estimating certainty</a:t>
            </a:r>
          </a:p>
        </p:txBody>
      </p:sp>
      <p:sp>
        <p:nvSpPr>
          <p:cNvPr id="3" name="Content Placeholder 2"/>
          <p:cNvSpPr>
            <a:spLocks noGrp="1"/>
          </p:cNvSpPr>
          <p:nvPr>
            <p:ph idx="1"/>
          </p:nvPr>
        </p:nvSpPr>
        <p:spPr/>
        <p:txBody>
          <a:bodyPr/>
          <a:lstStyle/>
          <a:p>
            <a:pPr eaLnBrk="1" hangingPunct="1"/>
            <a:r>
              <a:rPr lang="en-US" smtClean="0"/>
              <a:t>Usually measured with covariance matrix</a:t>
            </a:r>
          </a:p>
          <a:p>
            <a:pPr eaLnBrk="1" hangingPunct="1"/>
            <a:endParaRPr lang="en-US" smtClean="0"/>
          </a:p>
          <a:p>
            <a:pPr eaLnBrk="1" hangingPunct="1"/>
            <a:endParaRPr lang="en-US" smtClean="0"/>
          </a:p>
          <a:p>
            <a:pPr eaLnBrk="1" hangingPunct="1"/>
            <a:endParaRPr lang="en-US" smtClean="0"/>
          </a:p>
          <a:p>
            <a:pPr eaLnBrk="1" hangingPunct="1"/>
            <a:r>
              <a:rPr lang="en-US" smtClean="0"/>
              <a:t>SfM has thousands or millions of parameters</a:t>
            </a:r>
          </a:p>
          <a:p>
            <a:pPr eaLnBrk="1" hangingPunct="1"/>
            <a:r>
              <a:rPr lang="en-US" smtClean="0"/>
              <a:t>We only measure covariance in camera positions (3x3 matrix for every camera)</a:t>
            </a:r>
          </a:p>
        </p:txBody>
      </p:sp>
      <p:sp>
        <p:nvSpPr>
          <p:cNvPr id="4" name="Oval 3"/>
          <p:cNvSpPr/>
          <p:nvPr/>
        </p:nvSpPr>
        <p:spPr>
          <a:xfrm rot="1605190">
            <a:off x="2292350" y="2493963"/>
            <a:ext cx="1981200" cy="838200"/>
          </a:xfrm>
          <a:prstGeom prst="ellipse">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4"/>
          <p:cNvSpPr/>
          <p:nvPr/>
        </p:nvSpPr>
        <p:spPr>
          <a:xfrm>
            <a:off x="3224213" y="2855913"/>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6" name="Oval 5"/>
          <p:cNvSpPr/>
          <p:nvPr/>
        </p:nvSpPr>
        <p:spPr>
          <a:xfrm rot="7019053">
            <a:off x="5359400" y="2816226"/>
            <a:ext cx="611187" cy="258762"/>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5624513" y="2909888"/>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extLst>
      <p:ext uri="{BB962C8B-B14F-4D97-AF65-F5344CB8AC3E}">
        <p14:creationId xmlns:p14="http://schemas.microsoft.com/office/powerpoint/2010/main" val="1272988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0" name="Rectangle 2"/>
          <p:cNvSpPr>
            <a:spLocks/>
          </p:cNvSpPr>
          <p:nvPr/>
        </p:nvSpPr>
        <p:spPr bwMode="auto">
          <a:xfrm>
            <a:off x="3098800" y="1600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2291" name="Rectangle 3"/>
          <p:cNvSpPr>
            <a:spLocks/>
          </p:cNvSpPr>
          <p:nvPr/>
        </p:nvSpPr>
        <p:spPr bwMode="auto">
          <a:xfrm>
            <a:off x="4597400" y="1600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2292" name="Rectangle 4"/>
          <p:cNvSpPr>
            <a:spLocks/>
          </p:cNvSpPr>
          <p:nvPr/>
        </p:nvSpPr>
        <p:spPr bwMode="auto">
          <a:xfrm>
            <a:off x="6096000" y="1600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2293" name="Rectangle 5"/>
          <p:cNvSpPr>
            <a:spLocks/>
          </p:cNvSpPr>
          <p:nvPr/>
        </p:nvSpPr>
        <p:spPr bwMode="auto">
          <a:xfrm>
            <a:off x="1600200" y="1600200"/>
            <a:ext cx="1219200" cy="990600"/>
          </a:xfrm>
          <a:prstGeom prst="rect">
            <a:avLst/>
          </a:prstGeom>
          <a:solidFill>
            <a:srgbClr val="FFFFFF"/>
          </a:solidFill>
          <a:ln w="9525" cap="flat">
            <a:solidFill>
              <a:schemeClr val="tx1"/>
            </a:solidFill>
            <a:prstDash val="solid"/>
            <a:miter lim="800000"/>
            <a:headEnd type="none" w="med" len="med"/>
            <a:tailEnd type="none" w="med" len="med"/>
          </a:ln>
        </p:spPr>
        <p:txBody>
          <a:bodyPr lIns="0" tIns="0" rIns="0" bIns="0"/>
          <a:lstStyle/>
          <a:p>
            <a:endParaRPr lang="en-US"/>
          </a:p>
        </p:txBody>
      </p:sp>
      <p:grpSp>
        <p:nvGrpSpPr>
          <p:cNvPr id="12298" name="Group 10"/>
          <p:cNvGrpSpPr>
            <a:grpSpLocks/>
          </p:cNvGrpSpPr>
          <p:nvPr/>
        </p:nvGrpSpPr>
        <p:grpSpPr bwMode="auto">
          <a:xfrm>
            <a:off x="1676400" y="2209800"/>
            <a:ext cx="228600" cy="304800"/>
            <a:chOff x="0" y="0"/>
            <a:chExt cx="144" cy="192"/>
          </a:xfrm>
        </p:grpSpPr>
        <p:sp>
          <p:nvSpPr>
            <p:cNvPr id="12294" name="AutoShape 6"/>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2295" name="AutoShape 7"/>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2296" name="AutoShape 8"/>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2297" name="AutoShape 9"/>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2299" name="Oval 11"/>
          <p:cNvSpPr>
            <a:spLocks/>
          </p:cNvSpPr>
          <p:nvPr/>
        </p:nvSpPr>
        <p:spPr bwMode="auto">
          <a:xfrm>
            <a:off x="2514600" y="18288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2300" name="Oval 12"/>
          <p:cNvSpPr>
            <a:spLocks/>
          </p:cNvSpPr>
          <p:nvPr/>
        </p:nvSpPr>
        <p:spPr bwMode="auto">
          <a:xfrm>
            <a:off x="3627438" y="16764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2301" name="Oval 13"/>
          <p:cNvSpPr>
            <a:spLocks/>
          </p:cNvSpPr>
          <p:nvPr/>
        </p:nvSpPr>
        <p:spPr bwMode="auto">
          <a:xfrm>
            <a:off x="4692650" y="18288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2302" name="Oval 14"/>
          <p:cNvSpPr>
            <a:spLocks/>
          </p:cNvSpPr>
          <p:nvPr/>
        </p:nvSpPr>
        <p:spPr bwMode="auto">
          <a:xfrm>
            <a:off x="4114800" y="2239963"/>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2303" name="Oval 15"/>
          <p:cNvSpPr>
            <a:spLocks/>
          </p:cNvSpPr>
          <p:nvPr/>
        </p:nvSpPr>
        <p:spPr bwMode="auto">
          <a:xfrm>
            <a:off x="5181600" y="2392363"/>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2304" name="Oval 16"/>
          <p:cNvSpPr>
            <a:spLocks/>
          </p:cNvSpPr>
          <p:nvPr/>
        </p:nvSpPr>
        <p:spPr bwMode="auto">
          <a:xfrm>
            <a:off x="6172200" y="2316163"/>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2305" name="Oval 17"/>
          <p:cNvSpPr>
            <a:spLocks/>
          </p:cNvSpPr>
          <p:nvPr/>
        </p:nvSpPr>
        <p:spPr bwMode="auto">
          <a:xfrm>
            <a:off x="5486400" y="1752600"/>
            <a:ext cx="152400" cy="152400"/>
          </a:xfrm>
          <a:prstGeom prst="ellipse">
            <a:avLst/>
          </a:prstGeom>
          <a:solidFill>
            <a:srgbClr val="00B050"/>
          </a:solidFill>
          <a:ln w="12700" cap="flat">
            <a:solidFill>
              <a:schemeClr val="tx1"/>
            </a:solidFill>
            <a:prstDash val="solid"/>
            <a:round/>
            <a:headEnd type="none" w="med" len="med"/>
            <a:tailEnd type="none" w="med" len="med"/>
          </a:ln>
        </p:spPr>
        <p:txBody>
          <a:bodyPr lIns="0" tIns="0" rIns="0" bIns="0"/>
          <a:lstStyle/>
          <a:p>
            <a:endParaRPr lang="en-US"/>
          </a:p>
        </p:txBody>
      </p:sp>
      <p:sp>
        <p:nvSpPr>
          <p:cNvPr id="12306" name="Oval 18"/>
          <p:cNvSpPr>
            <a:spLocks/>
          </p:cNvSpPr>
          <p:nvPr/>
        </p:nvSpPr>
        <p:spPr bwMode="auto">
          <a:xfrm>
            <a:off x="6477000" y="1676400"/>
            <a:ext cx="152400" cy="152400"/>
          </a:xfrm>
          <a:prstGeom prst="ellipse">
            <a:avLst/>
          </a:prstGeom>
          <a:solidFill>
            <a:srgbClr val="00B050"/>
          </a:solidFill>
          <a:ln w="12700" cap="flat">
            <a:solidFill>
              <a:schemeClr val="tx1"/>
            </a:solidFill>
            <a:prstDash val="solid"/>
            <a:round/>
            <a:headEnd type="none" w="med" len="med"/>
            <a:tailEnd type="none" w="med" len="med"/>
          </a:ln>
        </p:spPr>
        <p:txBody>
          <a:bodyPr lIns="0" tIns="0" rIns="0" bIns="0"/>
          <a:lstStyle/>
          <a:p>
            <a:endParaRPr lang="en-US"/>
          </a:p>
        </p:txBody>
      </p:sp>
      <p:cxnSp>
        <p:nvCxnSpPr>
          <p:cNvPr id="12307" name="AutoShape 19"/>
          <p:cNvCxnSpPr>
            <a:cxnSpLocks noChangeShapeType="1"/>
            <a:stCxn id="12299" idx="0"/>
            <a:endCxn id="12300" idx="0"/>
          </p:cNvCxnSpPr>
          <p:nvPr/>
        </p:nvCxnSpPr>
        <p:spPr bwMode="auto">
          <a:xfrm rot="10800000" flipH="1">
            <a:off x="2590800" y="1752600"/>
            <a:ext cx="1112838" cy="1524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2308" name="AutoShape 20"/>
          <p:cNvCxnSpPr>
            <a:cxnSpLocks noChangeShapeType="1"/>
            <a:stCxn id="12300" idx="0"/>
            <a:endCxn id="12301" idx="0"/>
          </p:cNvCxnSpPr>
          <p:nvPr/>
        </p:nvCxnSpPr>
        <p:spPr bwMode="auto">
          <a:xfrm>
            <a:off x="3703638" y="1752600"/>
            <a:ext cx="1065212" cy="1524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2309" name="AutoShape 21"/>
          <p:cNvCxnSpPr>
            <a:cxnSpLocks noChangeShapeType="1"/>
            <a:stCxn id="12302" idx="0"/>
            <a:endCxn id="12303" idx="0"/>
          </p:cNvCxnSpPr>
          <p:nvPr/>
        </p:nvCxnSpPr>
        <p:spPr bwMode="auto">
          <a:xfrm>
            <a:off x="4191000" y="2316163"/>
            <a:ext cx="1066800" cy="1524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2310" name="AutoShape 22"/>
          <p:cNvCxnSpPr>
            <a:cxnSpLocks noChangeShapeType="1"/>
            <a:stCxn id="12303" idx="0"/>
            <a:endCxn id="12304" idx="0"/>
          </p:cNvCxnSpPr>
          <p:nvPr/>
        </p:nvCxnSpPr>
        <p:spPr bwMode="auto">
          <a:xfrm rot="10800000" flipH="1">
            <a:off x="5257800" y="2392363"/>
            <a:ext cx="990600" cy="762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2311" name="AutoShape 23"/>
          <p:cNvCxnSpPr>
            <a:cxnSpLocks noChangeShapeType="1"/>
            <a:stCxn id="12305" idx="0"/>
            <a:endCxn id="12306" idx="0"/>
          </p:cNvCxnSpPr>
          <p:nvPr/>
        </p:nvCxnSpPr>
        <p:spPr bwMode="auto">
          <a:xfrm rot="10800000" flipH="1">
            <a:off x="5562600" y="1752600"/>
            <a:ext cx="990600" cy="762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grpSp>
        <p:nvGrpSpPr>
          <p:cNvPr id="12316" name="Group 28"/>
          <p:cNvGrpSpPr>
            <a:grpSpLocks/>
          </p:cNvGrpSpPr>
          <p:nvPr/>
        </p:nvGrpSpPr>
        <p:grpSpPr bwMode="auto">
          <a:xfrm>
            <a:off x="7010400" y="2133600"/>
            <a:ext cx="228600" cy="304800"/>
            <a:chOff x="0" y="0"/>
            <a:chExt cx="144" cy="192"/>
          </a:xfrm>
        </p:grpSpPr>
        <p:sp>
          <p:nvSpPr>
            <p:cNvPr id="12312" name="AutoShape 24"/>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2313" name="AutoShape 25"/>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2314" name="AutoShape 26"/>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2315" name="AutoShape 27"/>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2317" name="Oval 29"/>
          <p:cNvSpPr>
            <a:spLocks/>
          </p:cNvSpPr>
          <p:nvPr/>
        </p:nvSpPr>
        <p:spPr bwMode="auto">
          <a:xfrm>
            <a:off x="7086600" y="1676400"/>
            <a:ext cx="152400" cy="152400"/>
          </a:xfrm>
          <a:prstGeom prst="ellipse">
            <a:avLst/>
          </a:prstGeom>
          <a:solidFill>
            <a:srgbClr val="FFC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2318" name="Oval 30"/>
          <p:cNvSpPr>
            <a:spLocks/>
          </p:cNvSpPr>
          <p:nvPr/>
        </p:nvSpPr>
        <p:spPr bwMode="auto">
          <a:xfrm>
            <a:off x="1752600" y="1766888"/>
            <a:ext cx="152400" cy="152400"/>
          </a:xfrm>
          <a:prstGeom prst="ellipse">
            <a:avLst/>
          </a:prstGeom>
          <a:solidFill>
            <a:srgbClr val="FFC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2319" name="Line 31"/>
          <p:cNvSpPr>
            <a:spLocks noChangeShapeType="1"/>
          </p:cNvSpPr>
          <p:nvPr/>
        </p:nvSpPr>
        <p:spPr bwMode="auto">
          <a:xfrm>
            <a:off x="7239000" y="1752600"/>
            <a:ext cx="228600" cy="12700"/>
          </a:xfrm>
          <a:prstGeom prst="line">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320" name="Line 32"/>
          <p:cNvSpPr>
            <a:spLocks noChangeShapeType="1"/>
          </p:cNvSpPr>
          <p:nvPr/>
        </p:nvSpPr>
        <p:spPr bwMode="auto">
          <a:xfrm>
            <a:off x="1447800" y="1808163"/>
            <a:ext cx="304800" cy="20637"/>
          </a:xfrm>
          <a:prstGeom prst="line">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321" name="Rectangle 33"/>
          <p:cNvSpPr>
            <a:spLocks/>
          </p:cNvSpPr>
          <p:nvPr/>
        </p:nvSpPr>
        <p:spPr bwMode="auto">
          <a:xfrm>
            <a:off x="2025650" y="2590800"/>
            <a:ext cx="3571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1</a:t>
            </a:r>
          </a:p>
        </p:txBody>
      </p:sp>
      <p:sp>
        <p:nvSpPr>
          <p:cNvPr id="12322" name="Rectangle 34"/>
          <p:cNvSpPr>
            <a:spLocks/>
          </p:cNvSpPr>
          <p:nvPr/>
        </p:nvSpPr>
        <p:spPr bwMode="auto">
          <a:xfrm>
            <a:off x="3548063" y="2590800"/>
            <a:ext cx="35718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2</a:t>
            </a:r>
          </a:p>
        </p:txBody>
      </p:sp>
      <p:sp>
        <p:nvSpPr>
          <p:cNvPr id="12323" name="Rectangle 35"/>
          <p:cNvSpPr>
            <a:spLocks/>
          </p:cNvSpPr>
          <p:nvPr/>
        </p:nvSpPr>
        <p:spPr bwMode="auto">
          <a:xfrm>
            <a:off x="5105400" y="2590800"/>
            <a:ext cx="3571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3</a:t>
            </a:r>
          </a:p>
        </p:txBody>
      </p:sp>
      <p:sp>
        <p:nvSpPr>
          <p:cNvPr id="12324" name="Rectangle 36"/>
          <p:cNvSpPr>
            <a:spLocks/>
          </p:cNvSpPr>
          <p:nvPr/>
        </p:nvSpPr>
        <p:spPr bwMode="auto">
          <a:xfrm>
            <a:off x="6553200" y="2590800"/>
            <a:ext cx="3571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Times New Roman Italic" charset="0"/>
                <a:ea typeface="ＭＳ Ｐゴシック" charset="0"/>
                <a:cs typeface="Times New Roman Italic" charset="0"/>
                <a:sym typeface="Times New Roman Italic" charset="0"/>
              </a:rPr>
              <a:t>I</a:t>
            </a:r>
            <a:r>
              <a:rPr lang="en-US" baseline="-20000">
                <a:solidFill>
                  <a:schemeClr val="tx1"/>
                </a:solidFill>
                <a:ea typeface="ＭＳ Ｐゴシック" charset="0"/>
                <a:cs typeface="Times New Roman" charset="0"/>
              </a:rPr>
              <a:t>4</a:t>
            </a:r>
          </a:p>
        </p:txBody>
      </p:sp>
      <p:sp>
        <p:nvSpPr>
          <p:cNvPr id="12325" name="Rectangle 37"/>
          <p:cNvSpPr>
            <a:spLocks/>
          </p:cNvSpPr>
          <p:nvPr/>
        </p:nvSpPr>
        <p:spPr bwMode="auto">
          <a:xfrm>
            <a:off x="2279650" y="1806575"/>
            <a:ext cx="3984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1</a:t>
            </a:r>
          </a:p>
        </p:txBody>
      </p:sp>
      <p:sp>
        <p:nvSpPr>
          <p:cNvPr id="12326" name="Rectangle 38"/>
          <p:cNvSpPr>
            <a:spLocks/>
          </p:cNvSpPr>
          <p:nvPr/>
        </p:nvSpPr>
        <p:spPr bwMode="auto">
          <a:xfrm>
            <a:off x="3367088" y="1676400"/>
            <a:ext cx="398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2</a:t>
            </a:r>
          </a:p>
        </p:txBody>
      </p:sp>
      <p:sp>
        <p:nvSpPr>
          <p:cNvPr id="12327" name="Rectangle 39"/>
          <p:cNvSpPr>
            <a:spLocks/>
          </p:cNvSpPr>
          <p:nvPr/>
        </p:nvSpPr>
        <p:spPr bwMode="auto">
          <a:xfrm>
            <a:off x="4532313" y="1836738"/>
            <a:ext cx="398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3</a:t>
            </a:r>
          </a:p>
        </p:txBody>
      </p:sp>
      <p:sp>
        <p:nvSpPr>
          <p:cNvPr id="12328" name="Rectangle 40"/>
          <p:cNvSpPr>
            <a:spLocks/>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nchor="ctr"/>
          <a:lstStyle/>
          <a:p>
            <a:pPr marL="39688"/>
            <a:r>
              <a:rPr lang="en-US" sz="3400">
                <a:solidFill>
                  <a:schemeClr val="tx1"/>
                </a:solidFill>
                <a:latin typeface="Arial" charset="0"/>
                <a:ea typeface="ＭＳ Ｐゴシック" charset="0"/>
                <a:cs typeface="Arial" charset="0"/>
                <a:sym typeface="Arial" charset="0"/>
              </a:rPr>
              <a:t>Objective function</a:t>
            </a:r>
          </a:p>
        </p:txBody>
      </p:sp>
      <p:sp>
        <p:nvSpPr>
          <p:cNvPr id="12329" name="Rectangle 41"/>
          <p:cNvSpPr>
            <a:spLocks/>
          </p:cNvSpPr>
          <p:nvPr/>
        </p:nvSpPr>
        <p:spPr bwMode="auto">
          <a:xfrm>
            <a:off x="685800" y="3454400"/>
            <a:ext cx="77724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spcBef>
                <a:spcPts val="550"/>
              </a:spcBef>
            </a:pPr>
            <a:r>
              <a:rPr lang="en-US">
                <a:solidFill>
                  <a:schemeClr val="tx1"/>
                </a:solidFill>
                <a:latin typeface="Arial" charset="0"/>
                <a:ea typeface="ＭＳ Ｐゴシック" charset="0"/>
                <a:cs typeface="Arial" charset="0"/>
                <a:sym typeface="Arial" charset="0"/>
              </a:rPr>
              <a:t>Objective function</a:t>
            </a:r>
          </a:p>
          <a:p>
            <a:pPr marL="382588" indent="-342900">
              <a:spcBef>
                <a:spcPts val="550"/>
              </a:spcBef>
            </a:pPr>
            <a:endParaRPr lang="en-US">
              <a:solidFill>
                <a:schemeClr val="tx1"/>
              </a:solidFill>
              <a:latin typeface="Arial" charset="0"/>
              <a:ea typeface="ＭＳ Ｐゴシック" charset="0"/>
              <a:cs typeface="Arial" charset="0"/>
              <a:sym typeface="Arial" charset="0"/>
            </a:endParaRPr>
          </a:p>
          <a:p>
            <a:pPr marL="382588" indent="-342900">
              <a:spcBef>
                <a:spcPts val="550"/>
              </a:spcBef>
            </a:pPr>
            <a:endParaRPr lang="en-US">
              <a:solidFill>
                <a:schemeClr val="tx1"/>
              </a:solidFill>
              <a:latin typeface="Arial" charset="0"/>
              <a:ea typeface="ＭＳ Ｐゴシック" charset="0"/>
              <a:cs typeface="Arial" charset="0"/>
              <a:sym typeface="Arial" charset="0"/>
            </a:endParaRPr>
          </a:p>
          <a:p>
            <a:pPr marL="382588" indent="-342900">
              <a:spcBef>
                <a:spcPts val="550"/>
              </a:spcBef>
            </a:pPr>
            <a:endParaRPr lang="en-US">
              <a:solidFill>
                <a:schemeClr val="tx1"/>
              </a:solidFill>
              <a:latin typeface="Arial" charset="0"/>
              <a:ea typeface="ＭＳ Ｐゴシック" charset="0"/>
              <a:cs typeface="Arial" charset="0"/>
              <a:sym typeface="Arial" charset="0"/>
            </a:endParaRPr>
          </a:p>
          <a:p>
            <a:pPr marL="1411288" lvl="2" indent="-342900">
              <a:spcBef>
                <a:spcPts val="550"/>
              </a:spcBef>
            </a:pPr>
            <a:r>
              <a:rPr lang="en-US">
                <a:solidFill>
                  <a:schemeClr val="tx1"/>
                </a:solidFill>
                <a:latin typeface="Arial" charset="0"/>
                <a:ea typeface="ＭＳ Ｐゴシック" charset="0"/>
                <a:cs typeface="Arial" charset="0"/>
                <a:sym typeface="Arial" charset="0"/>
              </a:rPr>
              <a:t>+ similar terms for </a:t>
            </a:r>
            <a:r>
              <a:rPr lang="en-US">
                <a:solidFill>
                  <a:schemeClr val="tx1"/>
                </a:solidFill>
                <a:latin typeface="Arial Bold" charset="0"/>
                <a:ea typeface="ＭＳ Ｐゴシック" charset="0"/>
                <a:cs typeface="Arial Bold" charset="0"/>
                <a:sym typeface="Arial Bold" charset="0"/>
              </a:rPr>
              <a:t>q</a:t>
            </a:r>
            <a:r>
              <a:rPr lang="en-US">
                <a:solidFill>
                  <a:schemeClr val="tx1"/>
                </a:solidFill>
                <a:latin typeface="Arial" charset="0"/>
                <a:ea typeface="ＭＳ Ｐゴシック" charset="0"/>
                <a:cs typeface="Arial" charset="0"/>
                <a:sym typeface="Arial" charset="0"/>
              </a:rPr>
              <a:t>, </a:t>
            </a:r>
            <a:r>
              <a:rPr lang="en-US">
                <a:solidFill>
                  <a:schemeClr val="tx1"/>
                </a:solidFill>
                <a:latin typeface="Arial Bold" charset="0"/>
                <a:ea typeface="ＭＳ Ｐゴシック" charset="0"/>
                <a:cs typeface="Arial Bold" charset="0"/>
                <a:sym typeface="Arial Bold" charset="0"/>
              </a:rPr>
              <a:t>r</a:t>
            </a:r>
            <a:r>
              <a:rPr lang="en-US">
                <a:solidFill>
                  <a:schemeClr val="tx1"/>
                </a:solidFill>
                <a:latin typeface="Arial" charset="0"/>
                <a:ea typeface="ＭＳ Ｐゴシック" charset="0"/>
                <a:cs typeface="Arial" charset="0"/>
                <a:sym typeface="Arial" charset="0"/>
              </a:rPr>
              <a:t>, </a:t>
            </a:r>
            <a:r>
              <a:rPr lang="en-US">
                <a:solidFill>
                  <a:schemeClr val="tx1"/>
                </a:solidFill>
                <a:latin typeface="Arial Bold" charset="0"/>
                <a:ea typeface="ＭＳ Ｐゴシック" charset="0"/>
                <a:cs typeface="Arial Bold" charset="0"/>
                <a:sym typeface="Arial Bold" charset="0"/>
              </a:rPr>
              <a:t>s</a:t>
            </a:r>
          </a:p>
        </p:txBody>
      </p:sp>
      <p:sp>
        <p:nvSpPr>
          <p:cNvPr id="12330" name="Rectangle 42"/>
          <p:cNvSpPr>
            <a:spLocks/>
          </p:cNvSpPr>
          <p:nvPr/>
        </p:nvSpPr>
        <p:spPr bwMode="auto">
          <a:xfrm>
            <a:off x="3898900" y="2222500"/>
            <a:ext cx="3984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q</a:t>
            </a:r>
            <a:r>
              <a:rPr lang="en-US" sz="2000" baseline="-25000">
                <a:solidFill>
                  <a:schemeClr val="tx1"/>
                </a:solidFill>
                <a:ea typeface="ＭＳ Ｐゴシック" charset="0"/>
                <a:cs typeface="Times New Roman" charset="0"/>
              </a:rPr>
              <a:t>2</a:t>
            </a:r>
          </a:p>
        </p:txBody>
      </p:sp>
      <p:sp>
        <p:nvSpPr>
          <p:cNvPr id="12331" name="Rectangle 43"/>
          <p:cNvSpPr>
            <a:spLocks/>
          </p:cNvSpPr>
          <p:nvPr/>
        </p:nvSpPr>
        <p:spPr bwMode="auto">
          <a:xfrm>
            <a:off x="5194300" y="2070100"/>
            <a:ext cx="3984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q</a:t>
            </a:r>
            <a:r>
              <a:rPr lang="en-US" sz="2000" baseline="-25000">
                <a:solidFill>
                  <a:schemeClr val="tx1"/>
                </a:solidFill>
                <a:ea typeface="ＭＳ Ｐゴシック" charset="0"/>
                <a:cs typeface="Times New Roman" charset="0"/>
              </a:rPr>
              <a:t>3</a:t>
            </a:r>
          </a:p>
        </p:txBody>
      </p:sp>
      <p:sp>
        <p:nvSpPr>
          <p:cNvPr id="12332" name="Rectangle 44"/>
          <p:cNvSpPr>
            <a:spLocks/>
          </p:cNvSpPr>
          <p:nvPr/>
        </p:nvSpPr>
        <p:spPr bwMode="auto">
          <a:xfrm>
            <a:off x="6184900" y="2006600"/>
            <a:ext cx="3984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q</a:t>
            </a:r>
            <a:r>
              <a:rPr lang="en-US" sz="2000" baseline="-25000">
                <a:solidFill>
                  <a:schemeClr val="tx1"/>
                </a:solidFill>
                <a:ea typeface="ＭＳ Ｐゴシック" charset="0"/>
                <a:cs typeface="Times New Roman" charset="0"/>
              </a:rPr>
              <a:t>4</a:t>
            </a:r>
          </a:p>
        </p:txBody>
      </p:sp>
      <p:sp>
        <p:nvSpPr>
          <p:cNvPr id="12333" name="Rectangle 45"/>
          <p:cNvSpPr>
            <a:spLocks/>
          </p:cNvSpPr>
          <p:nvPr/>
        </p:nvSpPr>
        <p:spPr bwMode="auto">
          <a:xfrm>
            <a:off x="5270500" y="1739900"/>
            <a:ext cx="3429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r</a:t>
            </a:r>
            <a:r>
              <a:rPr lang="en-US" sz="2000" baseline="-25000">
                <a:solidFill>
                  <a:schemeClr val="tx1"/>
                </a:solidFill>
                <a:ea typeface="ＭＳ Ｐゴシック" charset="0"/>
                <a:cs typeface="Times New Roman" charset="0"/>
              </a:rPr>
              <a:t>3</a:t>
            </a:r>
          </a:p>
        </p:txBody>
      </p:sp>
      <p:sp>
        <p:nvSpPr>
          <p:cNvPr id="12334" name="Rectangle 46"/>
          <p:cNvSpPr>
            <a:spLocks/>
          </p:cNvSpPr>
          <p:nvPr/>
        </p:nvSpPr>
        <p:spPr bwMode="auto">
          <a:xfrm>
            <a:off x="6311900" y="1689100"/>
            <a:ext cx="3429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r</a:t>
            </a:r>
            <a:r>
              <a:rPr lang="en-US" sz="2000" baseline="-25000">
                <a:solidFill>
                  <a:schemeClr val="tx1"/>
                </a:solidFill>
                <a:ea typeface="ＭＳ Ｐゴシック" charset="0"/>
                <a:cs typeface="Times New Roman" charset="0"/>
              </a:rPr>
              <a:t>4</a:t>
            </a:r>
          </a:p>
        </p:txBody>
      </p:sp>
      <p:sp>
        <p:nvSpPr>
          <p:cNvPr id="12335" name="Rectangle 47"/>
          <p:cNvSpPr>
            <a:spLocks/>
          </p:cNvSpPr>
          <p:nvPr/>
        </p:nvSpPr>
        <p:spPr bwMode="auto">
          <a:xfrm>
            <a:off x="6921500" y="1689100"/>
            <a:ext cx="368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s</a:t>
            </a:r>
            <a:r>
              <a:rPr lang="en-US" sz="2000" baseline="-25000">
                <a:solidFill>
                  <a:schemeClr val="tx1"/>
                </a:solidFill>
                <a:ea typeface="ＭＳ Ｐゴシック" charset="0"/>
                <a:cs typeface="Times New Roman" charset="0"/>
              </a:rPr>
              <a:t>4</a:t>
            </a:r>
          </a:p>
        </p:txBody>
      </p:sp>
      <p:sp>
        <p:nvSpPr>
          <p:cNvPr id="12336" name="Rectangle 48"/>
          <p:cNvSpPr>
            <a:spLocks/>
          </p:cNvSpPr>
          <p:nvPr/>
        </p:nvSpPr>
        <p:spPr bwMode="auto">
          <a:xfrm>
            <a:off x="1574800" y="1752600"/>
            <a:ext cx="368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s</a:t>
            </a:r>
            <a:r>
              <a:rPr lang="en-US" sz="2000" baseline="-25000">
                <a:solidFill>
                  <a:schemeClr val="tx1"/>
                </a:solidFill>
                <a:ea typeface="ＭＳ Ｐゴシック" charset="0"/>
                <a:cs typeface="Times New Roman" charset="0"/>
              </a:rPr>
              <a:t>1</a:t>
            </a:r>
          </a:p>
        </p:txBody>
      </p:sp>
      <p:pic>
        <p:nvPicPr>
          <p:cNvPr id="12337" name="Picture 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911600"/>
            <a:ext cx="40767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extLst>
      <p:ext uri="{BB962C8B-B14F-4D97-AF65-F5344CB8AC3E}">
        <p14:creationId xmlns:p14="http://schemas.microsoft.com/office/powerpoint/2010/main" val="1297091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p:txBody>
          <a:bodyPr/>
          <a:lstStyle/>
          <a:p>
            <a:pPr eaLnBrk="1" hangingPunct="1"/>
            <a:r>
              <a:rPr lang="en-US" smtClean="0"/>
              <a:t>Pantheon</a:t>
            </a:r>
          </a:p>
        </p:txBody>
      </p:sp>
      <p:pic>
        <p:nvPicPr>
          <p:cNvPr id="173058" name="Picture 2" descr="C:\Documents and Settings\v-noahs\My Documents\Nokia\images\Pantheon\Pantheon.full.4.png"/>
          <p:cNvPicPr>
            <a:picLocks noChangeAspect="1" noChangeArrowheads="1"/>
          </p:cNvPicPr>
          <p:nvPr/>
        </p:nvPicPr>
        <p:blipFill>
          <a:blip r:embed="rId2" cstate="print"/>
          <a:srcRect/>
          <a:stretch>
            <a:fillRect/>
          </a:stretch>
        </p:blipFill>
        <p:spPr bwMode="auto">
          <a:xfrm>
            <a:off x="457200" y="1268413"/>
            <a:ext cx="3581400" cy="5360987"/>
          </a:xfrm>
          <a:prstGeom prst="rect">
            <a:avLst/>
          </a:prstGeom>
          <a:noFill/>
          <a:ln w="9525">
            <a:noFill/>
            <a:miter lim="800000"/>
            <a:headEnd/>
            <a:tailEnd/>
          </a:ln>
        </p:spPr>
      </p:pic>
      <p:pic>
        <p:nvPicPr>
          <p:cNvPr id="8195" name="Picture 3" descr="C:\Documents and Settings\v-noahs\My Documents\Nokia\images\Pantheon\Pantheon.ss.4.png"/>
          <p:cNvPicPr>
            <a:picLocks noChangeAspect="1" noChangeArrowheads="1"/>
          </p:cNvPicPr>
          <p:nvPr/>
        </p:nvPicPr>
        <p:blipFill>
          <a:blip r:embed="rId3" cstate="print"/>
          <a:srcRect/>
          <a:stretch>
            <a:fillRect/>
          </a:stretch>
        </p:blipFill>
        <p:spPr bwMode="auto">
          <a:xfrm>
            <a:off x="4876800" y="1295400"/>
            <a:ext cx="3563938" cy="5334000"/>
          </a:xfrm>
          <a:prstGeom prst="rect">
            <a:avLst/>
          </a:prstGeom>
          <a:noFill/>
          <a:ln w="9525">
            <a:noFill/>
            <a:miter lim="800000"/>
            <a:headEnd/>
            <a:tailEnd/>
          </a:ln>
        </p:spPr>
      </p:pic>
      <p:sp>
        <p:nvSpPr>
          <p:cNvPr id="173060" name="TextBox 5"/>
          <p:cNvSpPr txBox="1">
            <a:spLocks noChangeArrowheads="1"/>
          </p:cNvSpPr>
          <p:nvPr/>
        </p:nvSpPr>
        <p:spPr bwMode="auto">
          <a:xfrm>
            <a:off x="2286000" y="5638800"/>
            <a:ext cx="1211263" cy="400050"/>
          </a:xfrm>
          <a:prstGeom prst="rect">
            <a:avLst/>
          </a:prstGeom>
          <a:noFill/>
          <a:ln w="9525">
            <a:noFill/>
            <a:miter lim="800000"/>
            <a:headEnd/>
            <a:tailEnd/>
          </a:ln>
        </p:spPr>
        <p:txBody>
          <a:bodyPr wrap="none">
            <a:spAutoFit/>
          </a:bodyPr>
          <a:lstStyle/>
          <a:p>
            <a:r>
              <a:rPr lang="en-US" sz="2000">
                <a:latin typeface="Calibri" pitchFamily="34" charset="0"/>
              </a:rPr>
              <a:t>Full graph</a:t>
            </a:r>
          </a:p>
        </p:txBody>
      </p:sp>
      <p:sp>
        <p:nvSpPr>
          <p:cNvPr id="7" name="TextBox 6"/>
          <p:cNvSpPr txBox="1">
            <a:spLocks noChangeArrowheads="1"/>
          </p:cNvSpPr>
          <p:nvPr/>
        </p:nvSpPr>
        <p:spPr bwMode="auto">
          <a:xfrm>
            <a:off x="6502400" y="5638800"/>
            <a:ext cx="2336800" cy="400050"/>
          </a:xfrm>
          <a:prstGeom prst="rect">
            <a:avLst/>
          </a:prstGeom>
          <a:noFill/>
          <a:ln w="9525">
            <a:noFill/>
            <a:miter lim="800000"/>
            <a:headEnd/>
            <a:tailEnd/>
          </a:ln>
        </p:spPr>
        <p:txBody>
          <a:bodyPr wrap="none">
            <a:spAutoFit/>
          </a:bodyPr>
          <a:lstStyle/>
          <a:p>
            <a:r>
              <a:rPr lang="en-US" sz="2000">
                <a:latin typeface="Calibri" pitchFamily="34" charset="0"/>
              </a:rPr>
              <a:t>Skeletal graph (</a:t>
            </a:r>
            <a:r>
              <a:rPr lang="en-US" sz="2000" i="1">
                <a:latin typeface="Calibri" pitchFamily="34" charset="0"/>
              </a:rPr>
              <a:t>t</a:t>
            </a:r>
            <a:r>
              <a:rPr lang="en-US" sz="2000">
                <a:latin typeface="Calibri" pitchFamily="34" charset="0"/>
              </a:rPr>
              <a:t>=16)</a:t>
            </a:r>
          </a:p>
        </p:txBody>
      </p:sp>
    </p:spTree>
    <p:extLst>
      <p:ext uri="{BB962C8B-B14F-4D97-AF65-F5344CB8AC3E}">
        <p14:creationId xmlns:p14="http://schemas.microsoft.com/office/powerpoint/2010/main" val="333937336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C:\Documents and Settings\v-noahs\My Documents\Nokia\images\Pantheon\Pantheon.final.2.png"/>
          <p:cNvPicPr>
            <a:picLocks noChangeAspect="1" noChangeArrowheads="1"/>
          </p:cNvPicPr>
          <p:nvPr/>
        </p:nvPicPr>
        <p:blipFill>
          <a:blip r:embed="rId2" cstate="print"/>
          <a:srcRect/>
          <a:stretch>
            <a:fillRect/>
          </a:stretch>
        </p:blipFill>
        <p:spPr bwMode="auto">
          <a:xfrm>
            <a:off x="6172200" y="1600200"/>
            <a:ext cx="2743200" cy="3657600"/>
          </a:xfrm>
          <a:prstGeom prst="rect">
            <a:avLst/>
          </a:prstGeom>
          <a:noFill/>
          <a:ln w="9525">
            <a:noFill/>
            <a:miter lim="800000"/>
            <a:headEnd/>
            <a:tailEnd/>
          </a:ln>
        </p:spPr>
      </p:pic>
      <p:pic>
        <p:nvPicPr>
          <p:cNvPr id="174082" name="Picture 3" descr="C:\Documents and Settings\v-noahs\My Documents\Nokia\images\Pantheon\Pantheon.pre.2.png"/>
          <p:cNvPicPr>
            <a:picLocks noChangeAspect="1" noChangeArrowheads="1"/>
          </p:cNvPicPr>
          <p:nvPr/>
        </p:nvPicPr>
        <p:blipFill>
          <a:blip r:embed="rId3" cstate="print"/>
          <a:srcRect/>
          <a:stretch>
            <a:fillRect/>
          </a:stretch>
        </p:blipFill>
        <p:spPr bwMode="auto">
          <a:xfrm>
            <a:off x="3162300" y="1600200"/>
            <a:ext cx="2743200" cy="3657600"/>
          </a:xfrm>
          <a:prstGeom prst="rect">
            <a:avLst/>
          </a:prstGeom>
          <a:noFill/>
          <a:ln w="9525">
            <a:noFill/>
            <a:miter lim="800000"/>
            <a:headEnd/>
            <a:tailEnd/>
          </a:ln>
        </p:spPr>
      </p:pic>
      <p:pic>
        <p:nvPicPr>
          <p:cNvPr id="174083" name="Picture 4" descr="C:\Documents and Settings\v-noahs\My Documents\Nokia\images\Pantheon\Pantheon.tsp.2.png"/>
          <p:cNvPicPr>
            <a:picLocks noChangeAspect="1" noChangeArrowheads="1"/>
          </p:cNvPicPr>
          <p:nvPr/>
        </p:nvPicPr>
        <p:blipFill>
          <a:blip r:embed="rId4" cstate="print"/>
          <a:srcRect/>
          <a:stretch>
            <a:fillRect/>
          </a:stretch>
        </p:blipFill>
        <p:spPr bwMode="auto">
          <a:xfrm>
            <a:off x="152400" y="1600200"/>
            <a:ext cx="2743200" cy="3657600"/>
          </a:xfrm>
          <a:prstGeom prst="rect">
            <a:avLst/>
          </a:prstGeom>
          <a:noFill/>
          <a:ln w="9525">
            <a:noFill/>
            <a:miter lim="800000"/>
            <a:headEnd/>
            <a:tailEnd/>
          </a:ln>
        </p:spPr>
      </p:pic>
      <p:sp>
        <p:nvSpPr>
          <p:cNvPr id="174084" name="TextBox 6"/>
          <p:cNvSpPr txBox="1">
            <a:spLocks noChangeArrowheads="1"/>
          </p:cNvSpPr>
          <p:nvPr/>
        </p:nvSpPr>
        <p:spPr bwMode="auto">
          <a:xfrm>
            <a:off x="381000" y="5562600"/>
            <a:ext cx="2330450" cy="646113"/>
          </a:xfrm>
          <a:prstGeom prst="rect">
            <a:avLst/>
          </a:prstGeom>
          <a:noFill/>
          <a:ln w="9525">
            <a:noFill/>
            <a:miter lim="800000"/>
            <a:headEnd/>
            <a:tailEnd/>
          </a:ln>
        </p:spPr>
        <p:txBody>
          <a:bodyPr>
            <a:spAutoFit/>
          </a:bodyPr>
          <a:lstStyle/>
          <a:p>
            <a:pPr algn="ctr"/>
            <a:r>
              <a:rPr lang="en-US">
                <a:latin typeface="Calibri" pitchFamily="34" charset="0"/>
              </a:rPr>
              <a:t>Skeletal reconstruction</a:t>
            </a:r>
          </a:p>
          <a:p>
            <a:pPr algn="ctr"/>
            <a:r>
              <a:rPr lang="en-US">
                <a:latin typeface="Calibri" pitchFamily="34" charset="0"/>
              </a:rPr>
              <a:t>101 images</a:t>
            </a:r>
          </a:p>
        </p:txBody>
      </p:sp>
      <p:sp>
        <p:nvSpPr>
          <p:cNvPr id="174085" name="TextBox 7"/>
          <p:cNvSpPr txBox="1">
            <a:spLocks noChangeArrowheads="1"/>
          </p:cNvSpPr>
          <p:nvPr/>
        </p:nvSpPr>
        <p:spPr bwMode="auto">
          <a:xfrm>
            <a:off x="3578225" y="5562600"/>
            <a:ext cx="1984375" cy="646113"/>
          </a:xfrm>
          <a:prstGeom prst="rect">
            <a:avLst/>
          </a:prstGeom>
          <a:noFill/>
          <a:ln w="9525">
            <a:noFill/>
            <a:miter lim="800000"/>
            <a:headEnd/>
            <a:tailEnd/>
          </a:ln>
        </p:spPr>
        <p:txBody>
          <a:bodyPr wrap="none">
            <a:spAutoFit/>
          </a:bodyPr>
          <a:lstStyle/>
          <a:p>
            <a:pPr algn="ctr"/>
            <a:r>
              <a:rPr lang="en-US">
                <a:latin typeface="Calibri" pitchFamily="34" charset="0"/>
              </a:rPr>
              <a:t>After adding leaves</a:t>
            </a:r>
          </a:p>
          <a:p>
            <a:pPr algn="ctr"/>
            <a:r>
              <a:rPr lang="en-US">
                <a:latin typeface="Calibri" pitchFamily="34" charset="0"/>
              </a:rPr>
              <a:t>579 images</a:t>
            </a:r>
          </a:p>
        </p:txBody>
      </p:sp>
      <p:sp>
        <p:nvSpPr>
          <p:cNvPr id="174086" name="TextBox 8"/>
          <p:cNvSpPr txBox="1">
            <a:spLocks noChangeArrowheads="1"/>
          </p:cNvSpPr>
          <p:nvPr/>
        </p:nvSpPr>
        <p:spPr bwMode="auto">
          <a:xfrm>
            <a:off x="6400800" y="5562600"/>
            <a:ext cx="2352675" cy="646113"/>
          </a:xfrm>
          <a:prstGeom prst="rect">
            <a:avLst/>
          </a:prstGeom>
          <a:noFill/>
          <a:ln w="9525">
            <a:noFill/>
            <a:miter lim="800000"/>
            <a:headEnd/>
            <a:tailEnd/>
          </a:ln>
        </p:spPr>
        <p:txBody>
          <a:bodyPr wrap="none">
            <a:spAutoFit/>
          </a:bodyPr>
          <a:lstStyle/>
          <a:p>
            <a:pPr algn="ctr"/>
            <a:r>
              <a:rPr lang="en-US">
                <a:latin typeface="Calibri" pitchFamily="34" charset="0"/>
              </a:rPr>
              <a:t>After final optimization</a:t>
            </a:r>
          </a:p>
          <a:p>
            <a:pPr algn="ctr"/>
            <a:r>
              <a:rPr lang="en-US">
                <a:latin typeface="Calibri" pitchFamily="34" charset="0"/>
              </a:rPr>
              <a:t>579 images</a:t>
            </a:r>
          </a:p>
        </p:txBody>
      </p:sp>
      <p:sp>
        <p:nvSpPr>
          <p:cNvPr id="174087" name="Rectangle 8"/>
          <p:cNvSpPr>
            <a:spLocks noGrp="1"/>
          </p:cNvSpPr>
          <p:nvPr>
            <p:ph type="title" idx="4294967295"/>
          </p:nvPr>
        </p:nvSpPr>
        <p:spPr/>
        <p:txBody>
          <a:bodyPr/>
          <a:lstStyle/>
          <a:p>
            <a:r>
              <a:rPr lang="en-US" smtClean="0"/>
              <a:t>Pantheon</a:t>
            </a:r>
          </a:p>
        </p:txBody>
      </p:sp>
    </p:spTree>
    <p:extLst>
      <p:ext uri="{BB962C8B-B14F-4D97-AF65-F5344CB8AC3E}">
        <p14:creationId xmlns:p14="http://schemas.microsoft.com/office/powerpoint/2010/main" val="22612308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3" descr="C:\Documents and Settings\v-noahs\My Documents\Nokia\images\Trafalgar\TrafalgarOverhead.png"/>
          <p:cNvPicPr>
            <a:picLocks noChangeAspect="1" noChangeArrowheads="1"/>
          </p:cNvPicPr>
          <p:nvPr/>
        </p:nvPicPr>
        <p:blipFill>
          <a:blip r:embed="rId2" cstate="print"/>
          <a:srcRect/>
          <a:stretch>
            <a:fillRect/>
          </a:stretch>
        </p:blipFill>
        <p:spPr bwMode="auto">
          <a:xfrm>
            <a:off x="990600" y="1066800"/>
            <a:ext cx="6934200" cy="5200650"/>
          </a:xfrm>
          <a:prstGeom prst="rect">
            <a:avLst/>
          </a:prstGeom>
          <a:noFill/>
          <a:ln w="9525">
            <a:noFill/>
            <a:miter lim="800000"/>
            <a:headEnd/>
            <a:tailEnd/>
          </a:ln>
        </p:spPr>
      </p:pic>
      <p:pic>
        <p:nvPicPr>
          <p:cNvPr id="5122" name="Picture 2" descr="C:\Documents and Settings\v-noahs\My Documents\Nokia\images\Trafalgar\TrafalgarOverheadCropped2.png"/>
          <p:cNvPicPr>
            <a:picLocks noChangeAspect="1" noChangeArrowheads="1"/>
          </p:cNvPicPr>
          <p:nvPr/>
        </p:nvPicPr>
        <p:blipFill>
          <a:blip r:embed="rId3" cstate="print"/>
          <a:srcRect/>
          <a:stretch>
            <a:fillRect/>
          </a:stretch>
        </p:blipFill>
        <p:spPr bwMode="auto">
          <a:xfrm>
            <a:off x="6477000" y="152400"/>
            <a:ext cx="2514600" cy="2124075"/>
          </a:xfrm>
          <a:prstGeom prst="rect">
            <a:avLst/>
          </a:prstGeom>
          <a:noFill/>
          <a:ln>
            <a:solidFill>
              <a:srgbClr val="000000"/>
            </a:solidFill>
          </a:ln>
          <a:effectLst>
            <a:outerShdw blurRad="50800" dist="38100" dir="2700000" algn="tl" rotWithShape="0">
              <a:prstClr val="black">
                <a:alpha val="40000"/>
              </a:prstClr>
            </a:outerShdw>
          </a:effectLst>
        </p:spPr>
      </p:pic>
      <p:sp>
        <p:nvSpPr>
          <p:cNvPr id="179203" name="Title 1"/>
          <p:cNvSpPr>
            <a:spLocks noGrp="1"/>
          </p:cNvSpPr>
          <p:nvPr>
            <p:ph type="title"/>
          </p:nvPr>
        </p:nvSpPr>
        <p:spPr>
          <a:xfrm>
            <a:off x="76200" y="0"/>
            <a:ext cx="4038600" cy="1143000"/>
          </a:xfrm>
        </p:spPr>
        <p:txBody>
          <a:bodyPr/>
          <a:lstStyle/>
          <a:p>
            <a:pPr eaLnBrk="1" hangingPunct="1"/>
            <a:r>
              <a:rPr lang="en-US" smtClean="0"/>
              <a:t>Trafalgar Square</a:t>
            </a:r>
          </a:p>
        </p:txBody>
      </p:sp>
      <p:sp>
        <p:nvSpPr>
          <p:cNvPr id="179204" name="TextBox 6"/>
          <p:cNvSpPr txBox="1">
            <a:spLocks noChangeArrowheads="1"/>
          </p:cNvSpPr>
          <p:nvPr/>
        </p:nvSpPr>
        <p:spPr bwMode="auto">
          <a:xfrm>
            <a:off x="1905000" y="6319838"/>
            <a:ext cx="5564188" cy="461962"/>
          </a:xfrm>
          <a:prstGeom prst="rect">
            <a:avLst/>
          </a:prstGeom>
          <a:noFill/>
          <a:ln w="9525">
            <a:noFill/>
            <a:miter lim="800000"/>
            <a:headEnd/>
            <a:tailEnd/>
          </a:ln>
        </p:spPr>
        <p:txBody>
          <a:bodyPr wrap="none">
            <a:spAutoFit/>
          </a:bodyPr>
          <a:lstStyle/>
          <a:p>
            <a:r>
              <a:rPr lang="en-US" sz="2400">
                <a:latin typeface="Calibri" pitchFamily="34" charset="0"/>
              </a:rPr>
              <a:t>2973 images registered (277 in skeletal set)</a:t>
            </a:r>
          </a:p>
        </p:txBody>
      </p:sp>
    </p:spTree>
    <p:extLst>
      <p:ext uri="{BB962C8B-B14F-4D97-AF65-F5344CB8AC3E}">
        <p14:creationId xmlns:p14="http://schemas.microsoft.com/office/powerpoint/2010/main" val="13033978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Content Placeholder 2"/>
          <p:cNvSpPr>
            <a:spLocks noGrp="1"/>
          </p:cNvSpPr>
          <p:nvPr>
            <p:ph idx="1"/>
          </p:nvPr>
        </p:nvSpPr>
        <p:spPr/>
        <p:txBody>
          <a:bodyPr/>
          <a:lstStyle/>
          <a:p>
            <a:pPr eaLnBrk="1" hangingPunct="1"/>
            <a:endParaRPr lang="en-US" smtClean="0"/>
          </a:p>
        </p:txBody>
      </p:sp>
      <p:pic>
        <p:nvPicPr>
          <p:cNvPr id="180227" name="Picture 3" descr="C:\Documents and Settings\v-noahs\My Documents\Nokia\images\Trafalgar\TrafalgarView1.png"/>
          <p:cNvPicPr>
            <a:picLocks noChangeAspect="1" noChangeArrowheads="1"/>
          </p:cNvPicPr>
          <p:nvPr/>
        </p:nvPicPr>
        <p:blipFill>
          <a:blip r:embed="rId2" cstate="print"/>
          <a:srcRect/>
          <a:stretch>
            <a:fillRect/>
          </a:stretch>
        </p:blipFill>
        <p:spPr bwMode="auto">
          <a:xfrm>
            <a:off x="762000" y="1778000"/>
            <a:ext cx="7620000" cy="3784600"/>
          </a:xfrm>
          <a:prstGeom prst="rect">
            <a:avLst/>
          </a:prstGeom>
          <a:noFill/>
          <a:ln w="9525">
            <a:noFill/>
            <a:miter lim="800000"/>
            <a:headEnd/>
            <a:tailEnd/>
          </a:ln>
        </p:spPr>
      </p:pic>
      <p:pic>
        <p:nvPicPr>
          <p:cNvPr id="6146" name="Picture 2" descr="C:\Documents and Settings\v-noahs\My Documents\Nokia\images\Trafalgar\TrafalgarImageCropped.png"/>
          <p:cNvPicPr>
            <a:picLocks noChangeAspect="1" noChangeArrowheads="1"/>
          </p:cNvPicPr>
          <p:nvPr/>
        </p:nvPicPr>
        <p:blipFill>
          <a:blip r:embed="rId3" cstate="print"/>
          <a:srcRect/>
          <a:stretch>
            <a:fillRect/>
          </a:stretch>
        </p:blipFill>
        <p:spPr bwMode="auto">
          <a:xfrm>
            <a:off x="6248400" y="152400"/>
            <a:ext cx="2743200" cy="2019300"/>
          </a:xfrm>
          <a:prstGeom prst="rect">
            <a:avLst/>
          </a:prstGeom>
          <a:noFill/>
          <a:ln>
            <a:solidFill>
              <a:srgbClr val="000000"/>
            </a:solidFill>
          </a:ln>
          <a:effectLst>
            <a:outerShdw blurRad="50800" dist="38100" dir="2700000" algn="tl" rotWithShape="0">
              <a:prstClr val="black">
                <a:alpha val="40000"/>
              </a:prstClr>
            </a:outerShdw>
          </a:effectLst>
        </p:spPr>
      </p:pic>
      <p:sp>
        <p:nvSpPr>
          <p:cNvPr id="180229" name="Title 1"/>
          <p:cNvSpPr>
            <a:spLocks/>
          </p:cNvSpPr>
          <p:nvPr/>
        </p:nvSpPr>
        <p:spPr bwMode="auto">
          <a:xfrm>
            <a:off x="76200" y="0"/>
            <a:ext cx="4038600" cy="1143000"/>
          </a:xfrm>
          <a:prstGeom prst="rect">
            <a:avLst/>
          </a:prstGeom>
          <a:noFill/>
          <a:ln w="9525">
            <a:noFill/>
            <a:miter lim="800000"/>
            <a:headEnd/>
            <a:tailEnd/>
          </a:ln>
        </p:spPr>
        <p:txBody>
          <a:bodyPr anchor="ctr"/>
          <a:lstStyle/>
          <a:p>
            <a:pPr algn="ctr"/>
            <a:r>
              <a:rPr lang="en-US" sz="4400">
                <a:solidFill>
                  <a:schemeClr val="tx2"/>
                </a:solidFill>
                <a:latin typeface="Calibri" pitchFamily="34" charset="0"/>
              </a:rPr>
              <a:t>Trafalgar Square</a:t>
            </a:r>
          </a:p>
        </p:txBody>
      </p:sp>
    </p:spTree>
    <p:extLst>
      <p:ext uri="{BB962C8B-B14F-4D97-AF65-F5344CB8AC3E}">
        <p14:creationId xmlns:p14="http://schemas.microsoft.com/office/powerpoint/2010/main" val="9218216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Dubrovnik</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431610" y="2521851"/>
            <a:ext cx="8220944" cy="3034888"/>
          </a:xfrm>
          <a:prstGeom prst="rect">
            <a:avLst/>
          </a:prstGeom>
          <a:noFill/>
          <a:ln w="9525">
            <a:noFill/>
            <a:miter lim="800000"/>
            <a:headEnd/>
            <a:tailEnd/>
          </a:ln>
        </p:spPr>
      </p:pic>
    </p:spTree>
    <p:extLst>
      <p:ext uri="{BB962C8B-B14F-4D97-AF65-F5344CB8AC3E}">
        <p14:creationId xmlns:p14="http://schemas.microsoft.com/office/powerpoint/2010/main" val="124552271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ubrovnik.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1420838" y="1190354"/>
            <a:ext cx="6217920" cy="4406400"/>
          </a:xfrm>
          <a:prstGeom prst="rect">
            <a:avLst/>
          </a:prstGeom>
        </p:spPr>
      </p:pic>
    </p:spTree>
    <p:extLst>
      <p:ext uri="{BB962C8B-B14F-4D97-AF65-F5344CB8AC3E}">
        <p14:creationId xmlns:p14="http://schemas.microsoft.com/office/powerpoint/2010/main" val="4146951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Applications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614874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nvPr>
        </p:nvSpPr>
        <p:spPr/>
        <p:txBody>
          <a:bodyPr/>
          <a:lstStyle/>
          <a:p>
            <a:pPr eaLnBrk="1" hangingPunct="1"/>
            <a:r>
              <a:rPr lang="en-US" smtClean="0"/>
              <a:t>Community photo collections</a:t>
            </a:r>
          </a:p>
        </p:txBody>
      </p:sp>
      <p:sp>
        <p:nvSpPr>
          <p:cNvPr id="3" name="Content Placeholder 2"/>
          <p:cNvSpPr>
            <a:spLocks noGrp="1"/>
          </p:cNvSpPr>
          <p:nvPr>
            <p:ph idx="1"/>
          </p:nvPr>
        </p:nvSpPr>
        <p:spPr>
          <a:xfrm>
            <a:off x="2247900" y="1600200"/>
            <a:ext cx="6438900" cy="4525963"/>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“Wikipedia for photos” – visual record of world through community of photographers</a:t>
            </a:r>
          </a:p>
          <a:p>
            <a:pPr lvl="1" eaLnBrk="1" fontAlgn="auto" hangingPunct="1">
              <a:spcAft>
                <a:spcPts val="0"/>
              </a:spcAft>
              <a:buFont typeface="Arial" pitchFamily="34" charset="0"/>
              <a:buChar char="–"/>
              <a:defRPr/>
            </a:pPr>
            <a:r>
              <a:rPr lang="en-US" i="1" dirty="0" err="1" smtClean="0"/>
              <a:t>Geograph</a:t>
            </a:r>
            <a:r>
              <a:rPr lang="en-US" i="1" dirty="0" smtClean="0"/>
              <a:t> British Isles </a:t>
            </a:r>
            <a:r>
              <a:rPr lang="en-US" dirty="0" smtClean="0">
                <a:hlinkClick r:id="rId2"/>
              </a:rPr>
              <a:t>http://www.geograph.org.uk/</a:t>
            </a: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Users can tag and comment on photos, link to other content</a:t>
            </a:r>
          </a:p>
          <a:p>
            <a:pPr lvl="1" eaLnBrk="1" fontAlgn="auto" hangingPunct="1">
              <a:spcAft>
                <a:spcPts val="0"/>
              </a:spcAft>
              <a:buFont typeface="Arial" pitchFamily="34" charset="0"/>
              <a:buChar char="–"/>
              <a:defRPr/>
            </a:pPr>
            <a:r>
              <a:rPr lang="en-US" i="1" dirty="0" smtClean="0"/>
              <a:t>World-wide telescope</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“Where should I take a photo?”</a:t>
            </a:r>
          </a:p>
          <a:p>
            <a:pPr lvl="1" eaLnBrk="1" fontAlgn="auto" hangingPunct="1">
              <a:spcAft>
                <a:spcPts val="0"/>
              </a:spcAft>
              <a:buNone/>
              <a:defRPr/>
            </a:pPr>
            <a:r>
              <a:rPr lang="en-US" dirty="0" smtClean="0">
                <a:hlinkClick r:id="rId3"/>
              </a:rPr>
              <a:t>http://photocitygame.com/</a:t>
            </a: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None/>
              <a:defRPr/>
            </a:pPr>
            <a:endParaRPr lang="en-US" dirty="0"/>
          </a:p>
        </p:txBody>
      </p:sp>
      <p:pic>
        <p:nvPicPr>
          <p:cNvPr id="1029" name="Picture 5"/>
          <p:cNvPicPr>
            <a:picLocks noChangeAspect="1" noChangeArrowheads="1"/>
          </p:cNvPicPr>
          <p:nvPr/>
        </p:nvPicPr>
        <p:blipFill>
          <a:blip r:embed="rId4" cstate="print"/>
          <a:srcRect/>
          <a:stretch>
            <a:fillRect/>
          </a:stretch>
        </p:blipFill>
        <p:spPr bwMode="auto">
          <a:xfrm>
            <a:off x="333375" y="1936750"/>
            <a:ext cx="1663700" cy="11303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31" name="Picture 7"/>
          <p:cNvPicPr>
            <a:picLocks noChangeAspect="1" noChangeArrowheads="1"/>
          </p:cNvPicPr>
          <p:nvPr/>
        </p:nvPicPr>
        <p:blipFill>
          <a:blip r:embed="rId5" cstate="print"/>
          <a:srcRect/>
          <a:stretch>
            <a:fillRect/>
          </a:stretch>
        </p:blipFill>
        <p:spPr bwMode="auto">
          <a:xfrm>
            <a:off x="180975" y="3886200"/>
            <a:ext cx="1990725" cy="9810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2"/>
          <p:cNvPicPr>
            <a:picLocks noChangeAspect="1" noChangeArrowheads="1"/>
          </p:cNvPicPr>
          <p:nvPr/>
        </p:nvPicPr>
        <p:blipFill>
          <a:blip r:embed="rId6" cstate="print"/>
          <a:srcRect/>
          <a:stretch>
            <a:fillRect/>
          </a:stretch>
        </p:blipFill>
        <p:spPr bwMode="auto">
          <a:xfrm>
            <a:off x="600075" y="5410200"/>
            <a:ext cx="1285875" cy="989013"/>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sp>
        <p:nvSpPr>
          <p:cNvPr id="14" name="Oval 13"/>
          <p:cNvSpPr/>
          <p:nvPr/>
        </p:nvSpPr>
        <p:spPr>
          <a:xfrm>
            <a:off x="1066800" y="6048375"/>
            <a:ext cx="142875" cy="142875"/>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Arrow Connector 12"/>
          <p:cNvCxnSpPr/>
          <p:nvPr/>
        </p:nvCxnSpPr>
        <p:spPr>
          <a:xfrm>
            <a:off x="514350" y="5610225"/>
            <a:ext cx="628650" cy="523875"/>
          </a:xfrm>
          <a:prstGeom prst="straightConnector1">
            <a:avLst/>
          </a:prstGeom>
          <a:ln w="63500">
            <a:solidFill>
              <a:srgbClr val="000099"/>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96024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500"/>
                                        <p:tgtEl>
                                          <p:spTgt spid="10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p:txBody>
          <a:bodyPr/>
          <a:lstStyle/>
          <a:p>
            <a:pPr eaLnBrk="1" hangingPunct="1"/>
            <a:r>
              <a:rPr lang="en-US" smtClean="0"/>
              <a:t>Community photo collections</a:t>
            </a:r>
          </a:p>
        </p:txBody>
      </p:sp>
      <p:sp>
        <p:nvSpPr>
          <p:cNvPr id="197634" name="Content Placeholder 2"/>
          <p:cNvSpPr>
            <a:spLocks noGrp="1"/>
          </p:cNvSpPr>
          <p:nvPr>
            <p:ph idx="1"/>
          </p:nvPr>
        </p:nvSpPr>
        <p:spPr/>
        <p:txBody>
          <a:bodyPr/>
          <a:lstStyle/>
          <a:p>
            <a:pPr eaLnBrk="1" hangingPunct="1"/>
            <a:r>
              <a:rPr lang="en-US" smtClean="0"/>
              <a:t>Leveraging large databases of photos, large number of users</a:t>
            </a:r>
          </a:p>
          <a:p>
            <a:pPr lvl="1" eaLnBrk="1" hangingPunct="1"/>
            <a:r>
              <a:rPr lang="en-US" smtClean="0"/>
              <a:t>Annotations / augmented reality</a:t>
            </a:r>
          </a:p>
        </p:txBody>
      </p:sp>
      <p:pic>
        <p:nvPicPr>
          <p:cNvPr id="197635" name="Picture 4"/>
          <p:cNvPicPr>
            <a:picLocks noChangeAspect="1" noChangeArrowheads="1"/>
          </p:cNvPicPr>
          <p:nvPr/>
        </p:nvPicPr>
        <p:blipFill>
          <a:blip r:embed="rId2" cstate="print"/>
          <a:srcRect/>
          <a:stretch>
            <a:fillRect/>
          </a:stretch>
        </p:blipFill>
        <p:spPr bwMode="auto">
          <a:xfrm>
            <a:off x="3641725" y="3429000"/>
            <a:ext cx="2590800" cy="2325688"/>
          </a:xfrm>
          <a:prstGeom prst="rect">
            <a:avLst/>
          </a:prstGeom>
          <a:noFill/>
          <a:ln w="9525">
            <a:noFill/>
            <a:miter lim="800000"/>
            <a:headEnd/>
            <a:tailEnd/>
          </a:ln>
        </p:spPr>
      </p:pic>
      <p:pic>
        <p:nvPicPr>
          <p:cNvPr id="197636" name="Picture 6"/>
          <p:cNvPicPr>
            <a:picLocks noChangeAspect="1" noChangeArrowheads="1"/>
          </p:cNvPicPr>
          <p:nvPr/>
        </p:nvPicPr>
        <p:blipFill>
          <a:blip r:embed="rId3" cstate="print"/>
          <a:srcRect/>
          <a:stretch>
            <a:fillRect/>
          </a:stretch>
        </p:blipFill>
        <p:spPr bwMode="auto">
          <a:xfrm>
            <a:off x="261938" y="3429000"/>
            <a:ext cx="3074987" cy="2300288"/>
          </a:xfrm>
          <a:prstGeom prst="rect">
            <a:avLst/>
          </a:prstGeom>
          <a:noFill/>
          <a:ln w="9525">
            <a:noFill/>
            <a:miter lim="800000"/>
            <a:headEnd/>
            <a:tailEnd/>
          </a:ln>
        </p:spPr>
      </p:pic>
      <p:pic>
        <p:nvPicPr>
          <p:cNvPr id="197637" name="Picture 2"/>
          <p:cNvPicPr>
            <a:picLocks noChangeAspect="1" noChangeArrowheads="1"/>
          </p:cNvPicPr>
          <p:nvPr/>
        </p:nvPicPr>
        <p:blipFill>
          <a:blip r:embed="rId4" cstate="print"/>
          <a:srcRect/>
          <a:stretch>
            <a:fillRect/>
          </a:stretch>
        </p:blipFill>
        <p:spPr bwMode="auto">
          <a:xfrm>
            <a:off x="6461125" y="3243263"/>
            <a:ext cx="2378075" cy="2624137"/>
          </a:xfrm>
          <a:prstGeom prst="rect">
            <a:avLst/>
          </a:prstGeom>
          <a:noFill/>
          <a:ln w="9525">
            <a:noFill/>
            <a:miter lim="800000"/>
            <a:headEnd/>
            <a:tailEnd/>
          </a:ln>
        </p:spPr>
      </p:pic>
      <p:sp>
        <p:nvSpPr>
          <p:cNvPr id="7" name="Right Arrow 6"/>
          <p:cNvSpPr/>
          <p:nvPr/>
        </p:nvSpPr>
        <p:spPr>
          <a:xfrm>
            <a:off x="6156325" y="4343400"/>
            <a:ext cx="533400" cy="711200"/>
          </a:xfrm>
          <a:prstGeom prst="rightArrow">
            <a:avLst>
              <a:gd name="adj1" fmla="val 50000"/>
              <a:gd name="adj2" fmla="val 62121"/>
            </a:avLst>
          </a:prstGeom>
          <a:solidFill>
            <a:schemeClr val="tx2">
              <a:lumMod val="40000"/>
              <a:lumOff val="60000"/>
              <a:alpha val="4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513560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3"/>
          <p:cNvSpPr>
            <a:spLocks noGrp="1" noChangeArrowheads="1"/>
          </p:cNvSpPr>
          <p:nvPr>
            <p:ph type="title"/>
          </p:nvPr>
        </p:nvSpPr>
        <p:spPr/>
        <p:txBody>
          <a:bodyPr/>
          <a:lstStyle/>
          <a:p>
            <a:pPr eaLnBrk="1" hangingPunct="1"/>
            <a:r>
              <a:rPr lang="en-US" smtClean="0"/>
              <a:t>Virtual tour guide scenario</a:t>
            </a:r>
          </a:p>
        </p:txBody>
      </p:sp>
      <p:pic>
        <p:nvPicPr>
          <p:cNvPr id="202754" name="Picture 4"/>
          <p:cNvPicPr>
            <a:picLocks noChangeAspect="1" noChangeArrowheads="1"/>
          </p:cNvPicPr>
          <p:nvPr/>
        </p:nvPicPr>
        <p:blipFill>
          <a:blip r:embed="rId3" cstate="print"/>
          <a:srcRect/>
          <a:stretch>
            <a:fillRect/>
          </a:stretch>
        </p:blipFill>
        <p:spPr bwMode="auto">
          <a:xfrm>
            <a:off x="6172200" y="2446338"/>
            <a:ext cx="2867025" cy="1935162"/>
          </a:xfrm>
          <a:prstGeom prst="rect">
            <a:avLst/>
          </a:prstGeom>
          <a:noFill/>
          <a:ln w="9525">
            <a:noFill/>
            <a:miter lim="800000"/>
            <a:headEnd/>
            <a:tailEnd/>
          </a:ln>
        </p:spPr>
      </p:pic>
      <p:sp>
        <p:nvSpPr>
          <p:cNvPr id="677893" name="Text Box 5"/>
          <p:cNvSpPr txBox="1">
            <a:spLocks noChangeArrowheads="1"/>
          </p:cNvSpPr>
          <p:nvPr/>
        </p:nvSpPr>
        <p:spPr bwMode="auto">
          <a:xfrm>
            <a:off x="2389188" y="2120900"/>
            <a:ext cx="3733800" cy="639763"/>
          </a:xfrm>
          <a:prstGeom prst="rect">
            <a:avLst/>
          </a:prstGeom>
          <a:noFill/>
          <a:ln w="9525">
            <a:noFill/>
            <a:miter lim="800000"/>
            <a:headEnd/>
            <a:tailEnd/>
          </a:ln>
        </p:spPr>
        <p:txBody>
          <a:bodyPr>
            <a:spAutoFit/>
          </a:bodyPr>
          <a:lstStyle/>
          <a:p>
            <a:r>
              <a:rPr lang="en-US" sz="1200" b="1">
                <a:solidFill>
                  <a:srgbClr val="000000"/>
                </a:solidFill>
                <a:latin typeface="Calibri" pitchFamily="34" charset="0"/>
              </a:rPr>
              <a:t>St. Peter’s Basilica</a:t>
            </a:r>
          </a:p>
          <a:p>
            <a:pPr>
              <a:buFontTx/>
              <a:buChar char="•"/>
            </a:pPr>
            <a:r>
              <a:rPr lang="en-US" sz="1200">
                <a:solidFill>
                  <a:srgbClr val="000000"/>
                </a:solidFill>
                <a:latin typeface="Calibri" pitchFamily="34" charset="0"/>
              </a:rPr>
              <a:t>  Built: 1506-1626</a:t>
            </a:r>
          </a:p>
          <a:p>
            <a:pPr>
              <a:buFontTx/>
              <a:buChar char="•"/>
            </a:pPr>
            <a:r>
              <a:rPr lang="en-US" sz="1200">
                <a:solidFill>
                  <a:srgbClr val="000000"/>
                </a:solidFill>
                <a:latin typeface="Calibri" pitchFamily="34" charset="0"/>
              </a:rPr>
              <a:t>  </a:t>
            </a:r>
            <a:r>
              <a:rPr lang="en-US" sz="1200">
                <a:solidFill>
                  <a:srgbClr val="000000"/>
                </a:solidFill>
                <a:latin typeface="Calibri" pitchFamily="34" charset="0"/>
                <a:hlinkClick r:id="rId4"/>
              </a:rPr>
              <a:t>http://en.wikipedia.org/wiki/St._Peter's_Basilica</a:t>
            </a:r>
            <a:endParaRPr lang="en-US" sz="1200">
              <a:solidFill>
                <a:srgbClr val="000000"/>
              </a:solidFill>
              <a:latin typeface="Calibri" pitchFamily="34" charset="0"/>
            </a:endParaRPr>
          </a:p>
        </p:txBody>
      </p:sp>
      <p:pic>
        <p:nvPicPr>
          <p:cNvPr id="677894" name="Picture 6"/>
          <p:cNvPicPr>
            <a:picLocks noChangeAspect="1" noChangeArrowheads="1"/>
          </p:cNvPicPr>
          <p:nvPr/>
        </p:nvPicPr>
        <p:blipFill>
          <a:blip r:embed="rId5" cstate="print"/>
          <a:srcRect/>
          <a:stretch>
            <a:fillRect/>
          </a:stretch>
        </p:blipFill>
        <p:spPr bwMode="auto">
          <a:xfrm>
            <a:off x="3252788" y="2860675"/>
            <a:ext cx="1627187" cy="822325"/>
          </a:xfrm>
          <a:prstGeom prst="rect">
            <a:avLst/>
          </a:prstGeom>
          <a:noFill/>
          <a:ln w="9525">
            <a:noFill/>
            <a:miter lim="800000"/>
            <a:headEnd/>
            <a:tailEnd/>
          </a:ln>
        </p:spPr>
      </p:pic>
      <p:sp>
        <p:nvSpPr>
          <p:cNvPr id="677895" name="Rectangle 7"/>
          <p:cNvSpPr>
            <a:spLocks noChangeArrowheads="1"/>
          </p:cNvSpPr>
          <p:nvPr/>
        </p:nvSpPr>
        <p:spPr bwMode="auto">
          <a:xfrm>
            <a:off x="2362200" y="2082800"/>
            <a:ext cx="3525838" cy="2990850"/>
          </a:xfrm>
          <a:prstGeom prst="rect">
            <a:avLst/>
          </a:prstGeom>
          <a:noFill/>
          <a:ln w="38100">
            <a:solidFill>
              <a:srgbClr val="FF0000"/>
            </a:solidFill>
            <a:miter lim="800000"/>
            <a:headEnd/>
            <a:tailEnd/>
          </a:ln>
        </p:spPr>
        <p:txBody>
          <a:bodyPr wrap="none" anchor="ctr"/>
          <a:lstStyle/>
          <a:p>
            <a:endParaRPr lang="en-US">
              <a:latin typeface="Calibri" pitchFamily="34" charset="0"/>
            </a:endParaRPr>
          </a:p>
        </p:txBody>
      </p:sp>
      <p:sp>
        <p:nvSpPr>
          <p:cNvPr id="677900" name="Line 12"/>
          <p:cNvSpPr>
            <a:spLocks noChangeShapeType="1"/>
          </p:cNvSpPr>
          <p:nvPr/>
        </p:nvSpPr>
        <p:spPr bwMode="auto">
          <a:xfrm flipV="1">
            <a:off x="3530600" y="3284538"/>
            <a:ext cx="835025" cy="85725"/>
          </a:xfrm>
          <a:prstGeom prst="line">
            <a:avLst/>
          </a:prstGeom>
          <a:noFill/>
          <a:ln w="41275">
            <a:solidFill>
              <a:srgbClr val="0000FF"/>
            </a:solidFill>
            <a:round/>
            <a:headEnd/>
            <a:tailEnd type="triangle" w="med" len="med"/>
          </a:ln>
        </p:spPr>
        <p:txBody>
          <a:bodyPr/>
          <a:lstStyle/>
          <a:p>
            <a:endParaRPr lang="en-US"/>
          </a:p>
        </p:txBody>
      </p:sp>
      <p:sp>
        <p:nvSpPr>
          <p:cNvPr id="677901" name="Oval 13"/>
          <p:cNvSpPr>
            <a:spLocks noChangeArrowheads="1"/>
          </p:cNvSpPr>
          <p:nvPr/>
        </p:nvSpPr>
        <p:spPr bwMode="auto">
          <a:xfrm>
            <a:off x="3482975" y="3322638"/>
            <a:ext cx="114300" cy="114300"/>
          </a:xfrm>
          <a:prstGeom prst="ellipse">
            <a:avLst/>
          </a:prstGeom>
          <a:solidFill>
            <a:srgbClr val="FF0000"/>
          </a:solidFill>
          <a:ln w="19050">
            <a:solidFill>
              <a:srgbClr val="000000"/>
            </a:solidFill>
            <a:round/>
            <a:headEnd/>
            <a:tailEnd/>
          </a:ln>
        </p:spPr>
        <p:txBody>
          <a:bodyPr wrap="none" anchor="ctr"/>
          <a:lstStyle/>
          <a:p>
            <a:endParaRPr lang="en-US">
              <a:latin typeface="Calibri" pitchFamily="34" charset="0"/>
            </a:endParaRPr>
          </a:p>
        </p:txBody>
      </p:sp>
      <p:pic>
        <p:nvPicPr>
          <p:cNvPr id="677902" name="Picture 14"/>
          <p:cNvPicPr>
            <a:picLocks noChangeAspect="1" noChangeArrowheads="1"/>
          </p:cNvPicPr>
          <p:nvPr/>
        </p:nvPicPr>
        <p:blipFill>
          <a:blip r:embed="rId6" cstate="print"/>
          <a:srcRect/>
          <a:stretch>
            <a:fillRect/>
          </a:stretch>
        </p:blipFill>
        <p:spPr bwMode="auto">
          <a:xfrm>
            <a:off x="2506663" y="4062413"/>
            <a:ext cx="952500" cy="642937"/>
          </a:xfrm>
          <a:prstGeom prst="rect">
            <a:avLst/>
          </a:prstGeom>
          <a:noFill/>
          <a:ln w="9525">
            <a:noFill/>
            <a:miter lim="800000"/>
            <a:headEnd/>
            <a:tailEnd/>
          </a:ln>
        </p:spPr>
      </p:pic>
      <p:pic>
        <p:nvPicPr>
          <p:cNvPr id="677903" name="Picture 15"/>
          <p:cNvPicPr>
            <a:picLocks noChangeAspect="1" noChangeArrowheads="1"/>
          </p:cNvPicPr>
          <p:nvPr/>
        </p:nvPicPr>
        <p:blipFill>
          <a:blip r:embed="rId7" cstate="print"/>
          <a:srcRect/>
          <a:stretch>
            <a:fillRect/>
          </a:stretch>
        </p:blipFill>
        <p:spPr bwMode="auto">
          <a:xfrm>
            <a:off x="3598863" y="3813175"/>
            <a:ext cx="968375" cy="1111250"/>
          </a:xfrm>
          <a:prstGeom prst="rect">
            <a:avLst/>
          </a:prstGeom>
          <a:noFill/>
          <a:ln w="9525">
            <a:noFill/>
            <a:miter lim="800000"/>
            <a:headEnd/>
            <a:tailEnd/>
          </a:ln>
        </p:spPr>
      </p:pic>
      <p:sp>
        <p:nvSpPr>
          <p:cNvPr id="677904" name="AutoShape 16"/>
          <p:cNvSpPr>
            <a:spLocks noChangeArrowheads="1"/>
          </p:cNvSpPr>
          <p:nvPr/>
        </p:nvSpPr>
        <p:spPr bwMode="auto">
          <a:xfrm>
            <a:off x="3303588" y="4203700"/>
            <a:ext cx="452437" cy="311150"/>
          </a:xfrm>
          <a:prstGeom prst="rightArrow">
            <a:avLst>
              <a:gd name="adj1" fmla="val 50000"/>
              <a:gd name="adj2" fmla="val 65306"/>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cs typeface="+mn-cs"/>
            </a:endParaRPr>
          </a:p>
        </p:txBody>
      </p:sp>
      <p:pic>
        <p:nvPicPr>
          <p:cNvPr id="677905" name="Picture 17"/>
          <p:cNvPicPr>
            <a:picLocks noChangeAspect="1" noChangeArrowheads="1"/>
          </p:cNvPicPr>
          <p:nvPr/>
        </p:nvPicPr>
        <p:blipFill>
          <a:blip r:embed="rId8" cstate="print"/>
          <a:srcRect/>
          <a:stretch>
            <a:fillRect/>
          </a:stretch>
        </p:blipFill>
        <p:spPr bwMode="auto">
          <a:xfrm>
            <a:off x="4725988" y="3833813"/>
            <a:ext cx="1004887" cy="1050925"/>
          </a:xfrm>
          <a:prstGeom prst="rect">
            <a:avLst/>
          </a:prstGeom>
          <a:noFill/>
          <a:ln w="9525">
            <a:noFill/>
            <a:miter lim="800000"/>
            <a:headEnd/>
            <a:tailEnd/>
          </a:ln>
        </p:spPr>
      </p:pic>
      <p:sp>
        <p:nvSpPr>
          <p:cNvPr id="677906" name="AutoShape 18"/>
          <p:cNvSpPr>
            <a:spLocks noChangeArrowheads="1"/>
          </p:cNvSpPr>
          <p:nvPr/>
        </p:nvSpPr>
        <p:spPr bwMode="auto">
          <a:xfrm>
            <a:off x="4462463" y="4211638"/>
            <a:ext cx="452437" cy="311150"/>
          </a:xfrm>
          <a:prstGeom prst="rightArrow">
            <a:avLst>
              <a:gd name="adj1" fmla="val 50000"/>
              <a:gd name="adj2" fmla="val 65306"/>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cs typeface="+mn-cs"/>
            </a:endParaRPr>
          </a:p>
        </p:txBody>
      </p:sp>
      <p:sp>
        <p:nvSpPr>
          <p:cNvPr id="677907" name="Line 19"/>
          <p:cNvSpPr>
            <a:spLocks noChangeShapeType="1"/>
          </p:cNvSpPr>
          <p:nvPr/>
        </p:nvSpPr>
        <p:spPr bwMode="auto">
          <a:xfrm>
            <a:off x="4362450" y="3276600"/>
            <a:ext cx="152400" cy="114300"/>
          </a:xfrm>
          <a:prstGeom prst="line">
            <a:avLst/>
          </a:prstGeom>
          <a:noFill/>
          <a:ln w="38100">
            <a:solidFill>
              <a:srgbClr val="0000FF"/>
            </a:solidFill>
            <a:round/>
            <a:headEnd/>
            <a:tailEnd type="triangle" w="med" len="med"/>
          </a:ln>
        </p:spPr>
        <p:txBody>
          <a:bodyPr/>
          <a:lstStyle/>
          <a:p>
            <a:endParaRPr lang="en-US"/>
          </a:p>
        </p:txBody>
      </p:sp>
      <p:pic>
        <p:nvPicPr>
          <p:cNvPr id="202766" name="Picture 2"/>
          <p:cNvPicPr>
            <a:picLocks noChangeAspect="1" noChangeArrowheads="1"/>
          </p:cNvPicPr>
          <p:nvPr/>
        </p:nvPicPr>
        <p:blipFill>
          <a:blip r:embed="rId9" cstate="print"/>
          <a:srcRect/>
          <a:stretch>
            <a:fillRect/>
          </a:stretch>
        </p:blipFill>
        <p:spPr bwMode="auto">
          <a:xfrm>
            <a:off x="0" y="1333500"/>
            <a:ext cx="2325688" cy="4848225"/>
          </a:xfrm>
          <a:prstGeom prst="rect">
            <a:avLst/>
          </a:prstGeom>
          <a:noFill/>
          <a:ln w="9525">
            <a:noFill/>
            <a:miter lim="800000"/>
            <a:headEnd/>
            <a:tailEnd/>
          </a:ln>
        </p:spPr>
      </p:pic>
      <p:sp>
        <p:nvSpPr>
          <p:cNvPr id="202767" name="Rectangle 8"/>
          <p:cNvSpPr>
            <a:spLocks noChangeArrowheads="1"/>
          </p:cNvSpPr>
          <p:nvPr/>
        </p:nvSpPr>
        <p:spPr bwMode="auto">
          <a:xfrm>
            <a:off x="500063" y="2335213"/>
            <a:ext cx="1304925" cy="1085850"/>
          </a:xfrm>
          <a:prstGeom prst="rect">
            <a:avLst/>
          </a:prstGeom>
          <a:solidFill>
            <a:srgbClr val="B2B2B2"/>
          </a:solidFill>
          <a:ln w="9525">
            <a:noFill/>
            <a:miter lim="800000"/>
            <a:headEnd/>
            <a:tailEnd/>
          </a:ln>
        </p:spPr>
        <p:txBody>
          <a:bodyPr wrap="none" anchor="ctr"/>
          <a:lstStyle/>
          <a:p>
            <a:endParaRPr lang="en-US">
              <a:latin typeface="Calibri" pitchFamily="34" charset="0"/>
            </a:endParaRPr>
          </a:p>
        </p:txBody>
      </p:sp>
      <p:pic>
        <p:nvPicPr>
          <p:cNvPr id="677897" name="Picture 9"/>
          <p:cNvPicPr>
            <a:picLocks noChangeAspect="1" noChangeArrowheads="1"/>
          </p:cNvPicPr>
          <p:nvPr/>
        </p:nvPicPr>
        <p:blipFill>
          <a:blip r:embed="rId10" cstate="print"/>
          <a:srcRect l="9601" r="14401"/>
          <a:stretch>
            <a:fillRect/>
          </a:stretch>
        </p:blipFill>
        <p:spPr bwMode="auto">
          <a:xfrm>
            <a:off x="490538" y="2349500"/>
            <a:ext cx="1328737" cy="1093788"/>
          </a:xfrm>
          <a:prstGeom prst="rect">
            <a:avLst/>
          </a:prstGeom>
          <a:noFill/>
          <a:ln w="9525">
            <a:noFill/>
            <a:miter lim="800000"/>
            <a:headEnd/>
            <a:tailEnd/>
          </a:ln>
        </p:spPr>
      </p:pic>
      <p:sp>
        <p:nvSpPr>
          <p:cNvPr id="677899" name="Rectangle 11"/>
          <p:cNvSpPr>
            <a:spLocks noChangeArrowheads="1"/>
          </p:cNvSpPr>
          <p:nvPr/>
        </p:nvSpPr>
        <p:spPr bwMode="auto">
          <a:xfrm>
            <a:off x="604838" y="2524125"/>
            <a:ext cx="1085850" cy="931863"/>
          </a:xfrm>
          <a:prstGeom prst="rect">
            <a:avLst/>
          </a:prstGeom>
          <a:noFill/>
          <a:ln w="38100">
            <a:solidFill>
              <a:srgbClr val="FF0000"/>
            </a:solidFill>
            <a:miter lim="800000"/>
            <a:headEnd/>
            <a:tailEnd/>
          </a:ln>
        </p:spPr>
        <p:txBody>
          <a:bodyPr wrap="none" anchor="ctr"/>
          <a:lstStyle/>
          <a:p>
            <a:endParaRPr lang="en-US" sz="1000" b="1">
              <a:solidFill>
                <a:srgbClr val="000000"/>
              </a:solidFill>
              <a:latin typeface="Calibri" pitchFamily="34" charset="0"/>
            </a:endParaRPr>
          </a:p>
        </p:txBody>
      </p:sp>
      <p:sp>
        <p:nvSpPr>
          <p:cNvPr id="21" name="Rectangle 20"/>
          <p:cNvSpPr>
            <a:spLocks noChangeArrowheads="1"/>
          </p:cNvSpPr>
          <p:nvPr/>
        </p:nvSpPr>
        <p:spPr bwMode="auto">
          <a:xfrm>
            <a:off x="554038" y="2524125"/>
            <a:ext cx="1162050" cy="338138"/>
          </a:xfrm>
          <a:prstGeom prst="rect">
            <a:avLst/>
          </a:prstGeom>
          <a:noFill/>
          <a:ln w="9525">
            <a:noFill/>
            <a:miter lim="800000"/>
            <a:headEnd/>
            <a:tailEnd/>
          </a:ln>
        </p:spPr>
        <p:txBody>
          <a:bodyPr>
            <a:spAutoFit/>
          </a:bodyPr>
          <a:lstStyle/>
          <a:p>
            <a:r>
              <a:rPr lang="en-US" sz="800" b="1">
                <a:solidFill>
                  <a:srgbClr val="000000"/>
                </a:solidFill>
                <a:latin typeface="Calibri" pitchFamily="34" charset="0"/>
              </a:rPr>
              <a:t>St. Peter’s Basilica</a:t>
            </a:r>
          </a:p>
          <a:p>
            <a:pPr>
              <a:buFontTx/>
              <a:buChar char="•"/>
            </a:pPr>
            <a:r>
              <a:rPr lang="en-US" sz="800">
                <a:solidFill>
                  <a:srgbClr val="000000"/>
                </a:solidFill>
                <a:latin typeface="Calibri" pitchFamily="34" charset="0"/>
              </a:rPr>
              <a:t>  Built: 1506-1626</a:t>
            </a:r>
          </a:p>
        </p:txBody>
      </p:sp>
      <p:sp>
        <p:nvSpPr>
          <p:cNvPr id="25" name="Right Arrow 24"/>
          <p:cNvSpPr/>
          <p:nvPr/>
        </p:nvSpPr>
        <p:spPr>
          <a:xfrm rot="14716693">
            <a:off x="1143001" y="3260725"/>
            <a:ext cx="330200" cy="339725"/>
          </a:xfrm>
          <a:prstGeom prst="rightArrow">
            <a:avLst/>
          </a:prstGeom>
          <a:solidFill>
            <a:srgbClr val="FFE2C5">
              <a:alpha val="56000"/>
            </a:srgbClr>
          </a:solidFill>
          <a:ln>
            <a:solidFill>
              <a:srgbClr val="000000">
                <a:alpha val="87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7898" name="Line 10"/>
          <p:cNvSpPr>
            <a:spLocks noChangeShapeType="1"/>
          </p:cNvSpPr>
          <p:nvPr/>
        </p:nvSpPr>
        <p:spPr bwMode="auto">
          <a:xfrm>
            <a:off x="1676400" y="3009900"/>
            <a:ext cx="685800" cy="26670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31641132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7897"/>
                                        </p:tgtEl>
                                        <p:attrNameLst>
                                          <p:attrName>style.visibility</p:attrName>
                                        </p:attrNameLst>
                                      </p:cBhvr>
                                      <p:to>
                                        <p:strVal val="visible"/>
                                      </p:to>
                                    </p:set>
                                    <p:animEffect transition="in" filter="fade">
                                      <p:cBhvr>
                                        <p:cTn id="7" dur="500"/>
                                        <p:tgtEl>
                                          <p:spTgt spid="6778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7895"/>
                                        </p:tgtEl>
                                        <p:attrNameLst>
                                          <p:attrName>style.visibility</p:attrName>
                                        </p:attrNameLst>
                                      </p:cBhvr>
                                      <p:to>
                                        <p:strVal val="visible"/>
                                      </p:to>
                                    </p:set>
                                    <p:animEffect transition="in" filter="fade">
                                      <p:cBhvr>
                                        <p:cTn id="15" dur="500"/>
                                        <p:tgtEl>
                                          <p:spTgt spid="6778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7899"/>
                                        </p:tgtEl>
                                        <p:attrNameLst>
                                          <p:attrName>style.visibility</p:attrName>
                                        </p:attrNameLst>
                                      </p:cBhvr>
                                      <p:to>
                                        <p:strVal val="visible"/>
                                      </p:to>
                                    </p:set>
                                    <p:animEffect transition="in" filter="fade">
                                      <p:cBhvr>
                                        <p:cTn id="18" dur="500"/>
                                        <p:tgtEl>
                                          <p:spTgt spid="677899"/>
                                        </p:tgtEl>
                                      </p:cBhvr>
                                    </p:animEffect>
                                  </p:childTnLst>
                                </p:cTn>
                              </p:par>
                              <p:par>
                                <p:cTn id="19" presetID="10" presetClass="entr" presetSubtype="0" fill="hold" nodeType="withEffect">
                                  <p:stCondLst>
                                    <p:cond delay="0"/>
                                  </p:stCondLst>
                                  <p:childTnLst>
                                    <p:set>
                                      <p:cBhvr>
                                        <p:cTn id="20" dur="1" fill="hold">
                                          <p:stCondLst>
                                            <p:cond delay="0"/>
                                          </p:stCondLst>
                                        </p:cTn>
                                        <p:tgtEl>
                                          <p:spTgt spid="677893">
                                            <p:txEl>
                                              <p:pRg st="0" end="0"/>
                                            </p:txEl>
                                          </p:spTgt>
                                        </p:tgtEl>
                                        <p:attrNameLst>
                                          <p:attrName>style.visibility</p:attrName>
                                        </p:attrNameLst>
                                      </p:cBhvr>
                                      <p:to>
                                        <p:strVal val="visible"/>
                                      </p:to>
                                    </p:set>
                                    <p:animEffect transition="in" filter="fade">
                                      <p:cBhvr>
                                        <p:cTn id="21" dur="500"/>
                                        <p:tgtEl>
                                          <p:spTgt spid="67789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77898"/>
                                        </p:tgtEl>
                                        <p:attrNameLst>
                                          <p:attrName>style.visibility</p:attrName>
                                        </p:attrNameLst>
                                      </p:cBhvr>
                                      <p:to>
                                        <p:strVal val="visible"/>
                                      </p:to>
                                    </p:set>
                                    <p:animEffect transition="in" filter="fade">
                                      <p:cBhvr>
                                        <p:cTn id="24" dur="500"/>
                                        <p:tgtEl>
                                          <p:spTgt spid="677898"/>
                                        </p:tgtEl>
                                      </p:cBhvr>
                                    </p:animEffect>
                                  </p:childTnLst>
                                </p:cTn>
                              </p:par>
                              <p:par>
                                <p:cTn id="25" presetID="10" presetClass="entr" presetSubtype="0" fill="hold" nodeType="withEffect">
                                  <p:stCondLst>
                                    <p:cond delay="0"/>
                                  </p:stCondLst>
                                  <p:childTnLst>
                                    <p:set>
                                      <p:cBhvr>
                                        <p:cTn id="26" dur="1" fill="hold">
                                          <p:stCondLst>
                                            <p:cond delay="0"/>
                                          </p:stCondLst>
                                        </p:cTn>
                                        <p:tgtEl>
                                          <p:spTgt spid="677893">
                                            <p:txEl>
                                              <p:pRg st="1" end="1"/>
                                            </p:txEl>
                                          </p:spTgt>
                                        </p:tgtEl>
                                        <p:attrNameLst>
                                          <p:attrName>style.visibility</p:attrName>
                                        </p:attrNameLst>
                                      </p:cBhvr>
                                      <p:to>
                                        <p:strVal val="visible"/>
                                      </p:to>
                                    </p:set>
                                    <p:animEffect transition="in" filter="fade">
                                      <p:cBhvr>
                                        <p:cTn id="27" dur="500"/>
                                        <p:tgtEl>
                                          <p:spTgt spid="67789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7893">
                                            <p:txEl>
                                              <p:pRg st="2" end="2"/>
                                            </p:txEl>
                                          </p:spTgt>
                                        </p:tgtEl>
                                        <p:attrNameLst>
                                          <p:attrName>style.visibility</p:attrName>
                                        </p:attrNameLst>
                                      </p:cBhvr>
                                      <p:to>
                                        <p:strVal val="visible"/>
                                      </p:to>
                                    </p:set>
                                    <p:animEffect transition="in" filter="fade">
                                      <p:cBhvr>
                                        <p:cTn id="32" dur="500"/>
                                        <p:tgtEl>
                                          <p:spTgt spid="67789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77894"/>
                                        </p:tgtEl>
                                        <p:attrNameLst>
                                          <p:attrName>style.visibility</p:attrName>
                                        </p:attrNameLst>
                                      </p:cBhvr>
                                      <p:to>
                                        <p:strVal val="visible"/>
                                      </p:to>
                                    </p:set>
                                    <p:animEffect transition="in" filter="fade">
                                      <p:cBhvr>
                                        <p:cTn id="42" dur="500"/>
                                        <p:tgtEl>
                                          <p:spTgt spid="677894"/>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77901"/>
                                        </p:tgtEl>
                                        <p:attrNameLst>
                                          <p:attrName>style.visibility</p:attrName>
                                        </p:attrNameLst>
                                      </p:cBhvr>
                                      <p:to>
                                        <p:strVal val="visible"/>
                                      </p:to>
                                    </p:set>
                                    <p:animEffect transition="in" filter="fade">
                                      <p:cBhvr>
                                        <p:cTn id="46" dur="500"/>
                                        <p:tgtEl>
                                          <p:spTgt spid="67790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77900"/>
                                        </p:tgtEl>
                                        <p:attrNameLst>
                                          <p:attrName>style.visibility</p:attrName>
                                        </p:attrNameLst>
                                      </p:cBhvr>
                                      <p:to>
                                        <p:strVal val="visible"/>
                                      </p:to>
                                    </p:set>
                                    <p:animEffect transition="in" filter="wipe(left)">
                                      <p:cBhvr>
                                        <p:cTn id="51" dur="1000"/>
                                        <p:tgtEl>
                                          <p:spTgt spid="67790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77902"/>
                                        </p:tgtEl>
                                        <p:attrNameLst>
                                          <p:attrName>style.visibility</p:attrName>
                                        </p:attrNameLst>
                                      </p:cBhvr>
                                      <p:to>
                                        <p:strVal val="visible"/>
                                      </p:to>
                                    </p:set>
                                    <p:animEffect transition="in" filter="fade">
                                      <p:cBhvr>
                                        <p:cTn id="56" dur="500"/>
                                        <p:tgtEl>
                                          <p:spTgt spid="67790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677904"/>
                                        </p:tgtEl>
                                        <p:attrNameLst>
                                          <p:attrName>style.visibility</p:attrName>
                                        </p:attrNameLst>
                                      </p:cBhvr>
                                      <p:to>
                                        <p:strVal val="visible"/>
                                      </p:to>
                                    </p:set>
                                    <p:animEffect transition="in" filter="fade">
                                      <p:cBhvr>
                                        <p:cTn id="60" dur="500"/>
                                        <p:tgtEl>
                                          <p:spTgt spid="677904"/>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677903"/>
                                        </p:tgtEl>
                                        <p:attrNameLst>
                                          <p:attrName>style.visibility</p:attrName>
                                        </p:attrNameLst>
                                      </p:cBhvr>
                                      <p:to>
                                        <p:strVal val="visible"/>
                                      </p:to>
                                    </p:set>
                                    <p:animEffect transition="in" filter="fade">
                                      <p:cBhvr>
                                        <p:cTn id="64" dur="500"/>
                                        <p:tgtEl>
                                          <p:spTgt spid="67790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77906"/>
                                        </p:tgtEl>
                                        <p:attrNameLst>
                                          <p:attrName>style.visibility</p:attrName>
                                        </p:attrNameLst>
                                      </p:cBhvr>
                                      <p:to>
                                        <p:strVal val="visible"/>
                                      </p:to>
                                    </p:set>
                                    <p:animEffect transition="in" filter="fade">
                                      <p:cBhvr>
                                        <p:cTn id="69" dur="500"/>
                                        <p:tgtEl>
                                          <p:spTgt spid="67790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77907"/>
                                        </p:tgtEl>
                                        <p:attrNameLst>
                                          <p:attrName>style.visibility</p:attrName>
                                        </p:attrNameLst>
                                      </p:cBhvr>
                                      <p:to>
                                        <p:strVal val="visible"/>
                                      </p:to>
                                    </p:set>
                                    <p:animEffect transition="in" filter="fade">
                                      <p:cBhvr>
                                        <p:cTn id="72" dur="500"/>
                                        <p:tgtEl>
                                          <p:spTgt spid="677907"/>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677905"/>
                                        </p:tgtEl>
                                        <p:attrNameLst>
                                          <p:attrName>style.visibility</p:attrName>
                                        </p:attrNameLst>
                                      </p:cBhvr>
                                      <p:to>
                                        <p:strVal val="visible"/>
                                      </p:to>
                                    </p:set>
                                    <p:animEffect transition="in" filter="fade">
                                      <p:cBhvr>
                                        <p:cTn id="76" dur="500"/>
                                        <p:tgtEl>
                                          <p:spTgt spid="677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5" grpId="0" animBg="1"/>
      <p:bldP spid="677900" grpId="0" animBg="1"/>
      <p:bldP spid="677901" grpId="0" animBg="1"/>
      <p:bldP spid="677904" grpId="0" animBg="1"/>
      <p:bldP spid="677906" grpId="0" animBg="1"/>
      <p:bldP spid="677907" grpId="0" animBg="1"/>
      <p:bldP spid="677899" grpId="0" animBg="1"/>
      <p:bldP spid="21" grpId="0"/>
      <p:bldP spid="25" grpId="0" animBg="1"/>
      <p:bldP spid="6778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14" name="Rectangle 2"/>
          <p:cNvSpPr>
            <a:spLocks/>
          </p:cNvSpPr>
          <p:nvPr/>
        </p:nvSpPr>
        <p:spPr bwMode="auto">
          <a:xfrm>
            <a:off x="3098800" y="1600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3315" name="Rectangle 3"/>
          <p:cNvSpPr>
            <a:spLocks/>
          </p:cNvSpPr>
          <p:nvPr/>
        </p:nvSpPr>
        <p:spPr bwMode="auto">
          <a:xfrm>
            <a:off x="4597400" y="1600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3316" name="Rectangle 4"/>
          <p:cNvSpPr>
            <a:spLocks/>
          </p:cNvSpPr>
          <p:nvPr/>
        </p:nvSpPr>
        <p:spPr bwMode="auto">
          <a:xfrm>
            <a:off x="6096000" y="1600200"/>
            <a:ext cx="1219200" cy="9906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3317" name="Rectangle 5"/>
          <p:cNvSpPr>
            <a:spLocks/>
          </p:cNvSpPr>
          <p:nvPr/>
        </p:nvSpPr>
        <p:spPr bwMode="auto">
          <a:xfrm>
            <a:off x="1600200" y="1600200"/>
            <a:ext cx="1219200" cy="990600"/>
          </a:xfrm>
          <a:prstGeom prst="rect">
            <a:avLst/>
          </a:prstGeom>
          <a:solidFill>
            <a:srgbClr val="FFFFFF"/>
          </a:solidFill>
          <a:ln w="9525" cap="flat">
            <a:solidFill>
              <a:schemeClr val="tx1"/>
            </a:solidFill>
            <a:prstDash val="solid"/>
            <a:miter lim="800000"/>
            <a:headEnd type="none" w="med" len="med"/>
            <a:tailEnd type="none" w="med" len="med"/>
          </a:ln>
        </p:spPr>
        <p:txBody>
          <a:bodyPr lIns="0" tIns="0" rIns="0" bIns="0"/>
          <a:lstStyle/>
          <a:p>
            <a:endParaRPr lang="en-US"/>
          </a:p>
        </p:txBody>
      </p:sp>
      <p:grpSp>
        <p:nvGrpSpPr>
          <p:cNvPr id="13322" name="Group 10"/>
          <p:cNvGrpSpPr>
            <a:grpSpLocks/>
          </p:cNvGrpSpPr>
          <p:nvPr/>
        </p:nvGrpSpPr>
        <p:grpSpPr bwMode="auto">
          <a:xfrm>
            <a:off x="1676400" y="2209800"/>
            <a:ext cx="228600" cy="304800"/>
            <a:chOff x="0" y="0"/>
            <a:chExt cx="144" cy="192"/>
          </a:xfrm>
        </p:grpSpPr>
        <p:sp>
          <p:nvSpPr>
            <p:cNvPr id="13318" name="AutoShape 6"/>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3319" name="AutoShape 7"/>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3320" name="AutoShape 8"/>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3321" name="AutoShape 9"/>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3323" name="Oval 11"/>
          <p:cNvSpPr>
            <a:spLocks/>
          </p:cNvSpPr>
          <p:nvPr/>
        </p:nvSpPr>
        <p:spPr bwMode="auto">
          <a:xfrm>
            <a:off x="2514600" y="18288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324" name="Oval 12"/>
          <p:cNvSpPr>
            <a:spLocks/>
          </p:cNvSpPr>
          <p:nvPr/>
        </p:nvSpPr>
        <p:spPr bwMode="auto">
          <a:xfrm>
            <a:off x="3627438" y="16764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325" name="Oval 13"/>
          <p:cNvSpPr>
            <a:spLocks/>
          </p:cNvSpPr>
          <p:nvPr/>
        </p:nvSpPr>
        <p:spPr bwMode="auto">
          <a:xfrm>
            <a:off x="4692650" y="1828800"/>
            <a:ext cx="152400" cy="152400"/>
          </a:xfrm>
          <a:prstGeom prst="ellipse">
            <a:avLst/>
          </a:prstGeom>
          <a:solidFill>
            <a:srgbClr val="3333FF"/>
          </a:solidFill>
          <a:ln w="12700" cap="flat">
            <a:solidFill>
              <a:schemeClr val="tx1"/>
            </a:solidFill>
            <a:prstDash val="solid"/>
            <a:round/>
            <a:headEnd type="none" w="med" len="med"/>
            <a:tailEnd type="none" w="med" len="med"/>
          </a:ln>
        </p:spPr>
        <p:txBody>
          <a:bodyPr lIns="0" tIns="0" rIns="0" bIns="0"/>
          <a:lstStyle/>
          <a:p>
            <a:endParaRPr lang="en-US"/>
          </a:p>
        </p:txBody>
      </p:sp>
      <p:cxnSp>
        <p:nvCxnSpPr>
          <p:cNvPr id="13326" name="AutoShape 14"/>
          <p:cNvCxnSpPr>
            <a:cxnSpLocks noChangeShapeType="1"/>
            <a:stCxn id="13323" idx="0"/>
            <a:endCxn id="13324" idx="0"/>
          </p:cNvCxnSpPr>
          <p:nvPr/>
        </p:nvCxnSpPr>
        <p:spPr bwMode="auto">
          <a:xfrm rot="10800000" flipH="1">
            <a:off x="2590800" y="1752600"/>
            <a:ext cx="1112838" cy="1524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13327" name="AutoShape 15"/>
          <p:cNvCxnSpPr>
            <a:cxnSpLocks noChangeShapeType="1"/>
            <a:stCxn id="13324" idx="0"/>
            <a:endCxn id="13325" idx="0"/>
          </p:cNvCxnSpPr>
          <p:nvPr/>
        </p:nvCxnSpPr>
        <p:spPr bwMode="auto">
          <a:xfrm>
            <a:off x="3703638" y="1752600"/>
            <a:ext cx="1065212" cy="152400"/>
          </a:xfrm>
          <a:prstGeom prst="straightConnector1">
            <a:avLst/>
          </a:prstGeom>
          <a:noFill/>
          <a:ln w="25400" cap="flat">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cxnSp>
      <p:grpSp>
        <p:nvGrpSpPr>
          <p:cNvPr id="13332" name="Group 20"/>
          <p:cNvGrpSpPr>
            <a:grpSpLocks/>
          </p:cNvGrpSpPr>
          <p:nvPr/>
        </p:nvGrpSpPr>
        <p:grpSpPr bwMode="auto">
          <a:xfrm>
            <a:off x="7010400" y="2133600"/>
            <a:ext cx="228600" cy="304800"/>
            <a:chOff x="0" y="0"/>
            <a:chExt cx="144" cy="192"/>
          </a:xfrm>
        </p:grpSpPr>
        <p:sp>
          <p:nvSpPr>
            <p:cNvPr id="13328" name="AutoShape 16"/>
            <p:cNvSpPr>
              <a:spLocks/>
            </p:cNvSpPr>
            <p:nvPr/>
          </p:nvSpPr>
          <p:spPr bwMode="auto">
            <a:xfrm>
              <a:off x="0" y="0"/>
              <a:ext cx="144" cy="19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13329" name="AutoShape 17"/>
            <p:cNvSpPr>
              <a:spLocks/>
            </p:cNvSpPr>
            <p:nvPr/>
          </p:nvSpPr>
          <p:spPr bwMode="auto">
            <a:xfrm>
              <a:off x="41"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3330" name="AutoShape 18"/>
            <p:cNvSpPr>
              <a:spLocks/>
            </p:cNvSpPr>
            <p:nvPr/>
          </p:nvSpPr>
          <p:spPr bwMode="auto">
            <a:xfrm>
              <a:off x="87" y="57"/>
              <a:ext cx="15" cy="20"/>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CCCC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3331" name="AutoShape 19"/>
            <p:cNvSpPr>
              <a:spLocks/>
            </p:cNvSpPr>
            <p:nvPr/>
          </p:nvSpPr>
          <p:spPr bwMode="auto">
            <a:xfrm>
              <a:off x="33" y="57"/>
              <a:ext cx="77" cy="98"/>
            </a:xfrm>
            <a:custGeom>
              <a:avLst/>
              <a:gdLst/>
              <a:ahLst/>
              <a:cxnLst/>
              <a:rect l="0" t="0" r="r" b="b"/>
              <a:pathLst>
                <a:path w="21600" h="20368">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3333" name="Rectangle 21"/>
          <p:cNvSpPr>
            <a:spLocks/>
          </p:cNvSpPr>
          <p:nvPr/>
        </p:nvSpPr>
        <p:spPr bwMode="auto">
          <a:xfrm>
            <a:off x="2279650" y="1806575"/>
            <a:ext cx="3984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1</a:t>
            </a:r>
          </a:p>
        </p:txBody>
      </p:sp>
      <p:sp>
        <p:nvSpPr>
          <p:cNvPr id="13334" name="Rectangle 22"/>
          <p:cNvSpPr>
            <a:spLocks/>
          </p:cNvSpPr>
          <p:nvPr/>
        </p:nvSpPr>
        <p:spPr bwMode="auto">
          <a:xfrm>
            <a:off x="3367088" y="1676400"/>
            <a:ext cx="398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2</a:t>
            </a:r>
          </a:p>
        </p:txBody>
      </p:sp>
      <p:sp>
        <p:nvSpPr>
          <p:cNvPr id="13335" name="Rectangle 23"/>
          <p:cNvSpPr>
            <a:spLocks/>
          </p:cNvSpPr>
          <p:nvPr/>
        </p:nvSpPr>
        <p:spPr bwMode="auto">
          <a:xfrm>
            <a:off x="4532313" y="1836738"/>
            <a:ext cx="398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ea typeface="ＭＳ Ｐゴシック" charset="0"/>
                <a:cs typeface="Times New Roman" charset="0"/>
              </a:rPr>
              <a:t>3</a:t>
            </a:r>
          </a:p>
        </p:txBody>
      </p:sp>
      <p:sp>
        <p:nvSpPr>
          <p:cNvPr id="13336" name="Rectangle 24"/>
          <p:cNvSpPr>
            <a:spLocks/>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nchor="ctr"/>
          <a:lstStyle/>
          <a:p>
            <a:pPr marL="39688"/>
            <a:r>
              <a:rPr lang="en-US" sz="3400">
                <a:solidFill>
                  <a:schemeClr val="tx1"/>
                </a:solidFill>
                <a:latin typeface="Arial" charset="0"/>
                <a:ea typeface="ＭＳ Ｐゴシック" charset="0"/>
                <a:cs typeface="Arial" charset="0"/>
                <a:sym typeface="Arial" charset="0"/>
              </a:rPr>
              <a:t>Objective function</a:t>
            </a:r>
          </a:p>
        </p:txBody>
      </p:sp>
      <p:sp>
        <p:nvSpPr>
          <p:cNvPr id="13337" name="Rectangle 25"/>
          <p:cNvSpPr>
            <a:spLocks/>
          </p:cNvSpPr>
          <p:nvPr/>
        </p:nvSpPr>
        <p:spPr bwMode="auto">
          <a:xfrm>
            <a:off x="685800" y="2933700"/>
            <a:ext cx="77724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spcBef>
                <a:spcPts val="550"/>
              </a:spcBef>
            </a:pPr>
            <a:r>
              <a:rPr lang="en-US" dirty="0">
                <a:solidFill>
                  <a:schemeClr val="tx1"/>
                </a:solidFill>
                <a:latin typeface="Arial" charset="0"/>
                <a:ea typeface="ＭＳ Ｐゴシック" charset="0"/>
                <a:cs typeface="Arial" charset="0"/>
                <a:sym typeface="Arial" charset="0"/>
              </a:rPr>
              <a:t>Objective function</a:t>
            </a:r>
          </a:p>
          <a:p>
            <a:pPr marL="382588" indent="-342900">
              <a:spcBef>
                <a:spcPts val="550"/>
              </a:spcBef>
            </a:pPr>
            <a:endParaRPr lang="en-US" dirty="0">
              <a:solidFill>
                <a:schemeClr val="tx1"/>
              </a:solidFill>
              <a:latin typeface="Arial" charset="0"/>
              <a:ea typeface="ＭＳ Ｐゴシック" charset="0"/>
              <a:cs typeface="Arial" charset="0"/>
              <a:sym typeface="Arial" charset="0"/>
            </a:endParaRPr>
          </a:p>
          <a:p>
            <a:pPr marL="382588" indent="-342900">
              <a:spcBef>
                <a:spcPts val="550"/>
              </a:spcBef>
            </a:pPr>
            <a:endParaRPr lang="en-US" dirty="0">
              <a:solidFill>
                <a:schemeClr val="tx1"/>
              </a:solidFill>
              <a:latin typeface="Arial" charset="0"/>
              <a:ea typeface="ＭＳ Ｐゴシック" charset="0"/>
              <a:cs typeface="Lucida Grande" charset="0"/>
              <a:sym typeface="Arial" charset="0"/>
            </a:endParaRPr>
          </a:p>
          <a:p>
            <a:pPr marL="382588" indent="-342900">
              <a:spcBef>
                <a:spcPts val="550"/>
              </a:spcBef>
            </a:pPr>
            <a:r>
              <a:rPr lang="en-US" dirty="0">
                <a:solidFill>
                  <a:schemeClr val="tx1"/>
                </a:solidFill>
                <a:latin typeface="Arial" charset="0"/>
                <a:ea typeface="ＭＳ Ｐゴシック" charset="0"/>
                <a:cs typeface="Lucida Grande" charset="0"/>
                <a:sym typeface="Arial" charset="0"/>
              </a:rPr>
              <a:t>Matrix form</a:t>
            </a:r>
          </a:p>
        </p:txBody>
      </p:sp>
      <p:pic>
        <p:nvPicPr>
          <p:cNvPr id="13338"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806700"/>
            <a:ext cx="40767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nvGrpSpPr>
          <p:cNvPr id="13342" name="Group 30"/>
          <p:cNvGrpSpPr>
            <a:grpSpLocks/>
          </p:cNvGrpSpPr>
          <p:nvPr/>
        </p:nvGrpSpPr>
        <p:grpSpPr bwMode="auto">
          <a:xfrm>
            <a:off x="1168400" y="3695700"/>
            <a:ext cx="6985000" cy="2973388"/>
            <a:chOff x="0" y="0"/>
            <a:chExt cx="4400" cy="1873"/>
          </a:xfrm>
        </p:grpSpPr>
        <p:pic>
          <p:nvPicPr>
            <p:cNvPr id="1333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
              <a:ext cx="4288" cy="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3340" name="Rectangle 28"/>
            <p:cNvSpPr>
              <a:spLocks/>
            </p:cNvSpPr>
            <p:nvPr/>
          </p:nvSpPr>
          <p:spPr bwMode="auto">
            <a:xfrm>
              <a:off x="3492" y="162"/>
              <a:ext cx="90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b="1">
                  <a:solidFill>
                    <a:schemeClr val="tx1"/>
                  </a:solidFill>
                  <a:latin typeface="Lucida Grande" charset="0"/>
                  <a:ea typeface="ＭＳ Ｐゴシック" charset="0"/>
                  <a:cs typeface="Lucida Grande" charset="0"/>
                  <a:sym typeface="Lucida Grande" charset="0"/>
                </a:rPr>
                <a:t>p</a:t>
              </a:r>
              <a:r>
                <a:rPr lang="en-US" sz="2000" baseline="-25000">
                  <a:solidFill>
                    <a:schemeClr val="tx1"/>
                  </a:solidFill>
                  <a:latin typeface="Times New Roman Bold" charset="0"/>
                  <a:ea typeface="ＭＳ Ｐゴシック" charset="0"/>
                  <a:cs typeface="Times New Roman Bold" charset="0"/>
                  <a:sym typeface="Times New Roman Bold" charset="0"/>
                </a:rPr>
                <a:t>i</a:t>
              </a:r>
              <a:r>
                <a:rPr lang="en-US" sz="2000">
                  <a:solidFill>
                    <a:schemeClr val="tx1"/>
                  </a:solidFill>
                  <a:latin typeface="Lucida Grande" charset="0"/>
                  <a:ea typeface="ＭＳ Ｐゴシック" charset="0"/>
                  <a:cs typeface="Lucida Grande" charset="0"/>
                  <a:sym typeface="Lucida Grande" charset="0"/>
                </a:rPr>
                <a:t>= (u</a:t>
              </a:r>
              <a:r>
                <a:rPr lang="en-US" sz="2000" baseline="-25000">
                  <a:solidFill>
                    <a:schemeClr val="tx1"/>
                  </a:solidFill>
                  <a:ea typeface="ＭＳ Ｐゴシック" charset="0"/>
                  <a:cs typeface="Times New Roman" charset="0"/>
                </a:rPr>
                <a:t>i</a:t>
              </a:r>
              <a:r>
                <a:rPr lang="en-US" sz="2000">
                  <a:solidFill>
                    <a:schemeClr val="tx1"/>
                  </a:solidFill>
                  <a:latin typeface="Lucida Grande" charset="0"/>
                  <a:ea typeface="ＭＳ Ｐゴシック" charset="0"/>
                  <a:cs typeface="Lucida Grande" charset="0"/>
                  <a:sym typeface="Lucida Grande" charset="0"/>
                </a:rPr>
                <a:t>, v</a:t>
              </a:r>
              <a:r>
                <a:rPr lang="en-US" sz="2000" baseline="-25000">
                  <a:solidFill>
                    <a:schemeClr val="tx1"/>
                  </a:solidFill>
                  <a:ea typeface="ＭＳ Ｐゴシック" charset="0"/>
                  <a:cs typeface="Times New Roman" charset="0"/>
                </a:rPr>
                <a:t>i</a:t>
              </a:r>
              <a:r>
                <a:rPr lang="en-US" sz="2000">
                  <a:solidFill>
                    <a:schemeClr val="tx1"/>
                  </a:solidFill>
                  <a:latin typeface="Lucida Grande" charset="0"/>
                  <a:ea typeface="ＭＳ Ｐゴシック" charset="0"/>
                  <a:cs typeface="Lucida Grande" charset="0"/>
                  <a:sym typeface="Lucida Grande" charset="0"/>
                </a:rPr>
                <a:t>) </a:t>
              </a:r>
            </a:p>
          </p:txBody>
        </p:sp>
        <p:sp>
          <p:nvSpPr>
            <p:cNvPr id="13341" name="Rectangle 29"/>
            <p:cNvSpPr>
              <a:spLocks/>
            </p:cNvSpPr>
            <p:nvPr/>
          </p:nvSpPr>
          <p:spPr bwMode="auto">
            <a:xfrm>
              <a:off x="2408" y="0"/>
              <a:ext cx="86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b="1">
                  <a:solidFill>
                    <a:schemeClr val="tx1"/>
                  </a:solidFill>
                  <a:latin typeface="Lucida Grande" charset="0"/>
                  <a:ea typeface="ＭＳ Ｐゴシック" charset="0"/>
                  <a:cs typeface="Lucida Grande" charset="0"/>
                  <a:sym typeface="Lucida Grande" charset="0"/>
                </a:rPr>
                <a:t>t</a:t>
              </a:r>
              <a:r>
                <a:rPr lang="en-US" sz="2000" baseline="-25000">
                  <a:solidFill>
                    <a:schemeClr val="tx1"/>
                  </a:solidFill>
                  <a:latin typeface="Times New Roman Bold" charset="0"/>
                  <a:ea typeface="ＭＳ Ｐゴシック" charset="0"/>
                  <a:cs typeface="Times New Roman Bold" charset="0"/>
                  <a:sym typeface="Times New Roman Bold" charset="0"/>
                </a:rPr>
                <a:t>i</a:t>
              </a:r>
              <a:r>
                <a:rPr lang="en-US" sz="2000">
                  <a:solidFill>
                    <a:schemeClr val="tx1"/>
                  </a:solidFill>
                  <a:latin typeface="Lucida Grande" charset="0"/>
                  <a:ea typeface="ＭＳ Ｐゴシック" charset="0"/>
                  <a:cs typeface="Lucida Grande" charset="0"/>
                  <a:sym typeface="Lucida Grande" charset="0"/>
                </a:rPr>
                <a:t>= (x</a:t>
              </a:r>
              <a:r>
                <a:rPr lang="en-US" sz="2000" baseline="-25000">
                  <a:solidFill>
                    <a:schemeClr val="tx1"/>
                  </a:solidFill>
                  <a:ea typeface="ＭＳ Ｐゴシック" charset="0"/>
                  <a:cs typeface="Times New Roman" charset="0"/>
                </a:rPr>
                <a:t>i</a:t>
              </a:r>
              <a:r>
                <a:rPr lang="en-US" sz="2000">
                  <a:solidFill>
                    <a:schemeClr val="tx1"/>
                  </a:solidFill>
                  <a:latin typeface="Lucida Grande" charset="0"/>
                  <a:ea typeface="ＭＳ Ｐゴシック" charset="0"/>
                  <a:cs typeface="Lucida Grande" charset="0"/>
                  <a:sym typeface="Lucida Grande" charset="0"/>
                </a:rPr>
                <a:t>, y</a:t>
              </a:r>
              <a:r>
                <a:rPr lang="en-US" sz="2000" baseline="-25000">
                  <a:solidFill>
                    <a:schemeClr val="tx1"/>
                  </a:solidFill>
                  <a:ea typeface="ＭＳ Ｐゴシック" charset="0"/>
                  <a:cs typeface="Times New Roman" charset="0"/>
                </a:rPr>
                <a:t>i</a:t>
              </a:r>
              <a:r>
                <a:rPr lang="en-US" sz="2000">
                  <a:solidFill>
                    <a:schemeClr val="tx1"/>
                  </a:solidFill>
                  <a:latin typeface="Lucida Grande" charset="0"/>
                  <a:ea typeface="ＭＳ Ｐゴシック" charset="0"/>
                  <a:cs typeface="Lucida Grande" charset="0"/>
                  <a:sym typeface="Lucida Grande" charset="0"/>
                </a:rPr>
                <a:t>) </a:t>
              </a:r>
            </a:p>
          </p:txBody>
        </p:sp>
      </p:grpSp>
    </p:spTree>
    <p:extLst>
      <p:ext uri="{BB962C8B-B14F-4D97-AF65-F5344CB8AC3E}">
        <p14:creationId xmlns:p14="http://schemas.microsoft.com/office/powerpoint/2010/main" val="3933701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457200" y="0"/>
            <a:ext cx="8229600" cy="1143000"/>
          </a:xfrm>
        </p:spPr>
        <p:txBody>
          <a:bodyPr/>
          <a:lstStyle/>
          <a:p>
            <a:pPr eaLnBrk="1" hangingPunct="1"/>
            <a:r>
              <a:rPr lang="en-US" dirty="0" err="1" smtClean="0"/>
              <a:t>Rephotography</a:t>
            </a:r>
            <a:endParaRPr lang="en-US" dirty="0" smtClean="0"/>
          </a:p>
        </p:txBody>
      </p:sp>
      <p:pic>
        <p:nvPicPr>
          <p:cNvPr id="200706" name="Picture 3" descr="AnselAdamsCompare"/>
          <p:cNvPicPr>
            <a:picLocks noChangeAspect="1" noChangeArrowheads="1"/>
          </p:cNvPicPr>
          <p:nvPr/>
        </p:nvPicPr>
        <p:blipFill>
          <a:blip r:embed="rId2" cstate="print"/>
          <a:srcRect/>
          <a:stretch>
            <a:fillRect/>
          </a:stretch>
        </p:blipFill>
        <p:spPr bwMode="auto">
          <a:xfrm>
            <a:off x="2847975" y="3235325"/>
            <a:ext cx="4762500" cy="3573463"/>
          </a:xfrm>
          <a:prstGeom prst="rect">
            <a:avLst/>
          </a:prstGeom>
          <a:noFill/>
          <a:ln w="9525">
            <a:noFill/>
            <a:miter lim="800000"/>
            <a:headEnd/>
            <a:tailEnd/>
          </a:ln>
        </p:spPr>
      </p:pic>
      <p:pic>
        <p:nvPicPr>
          <p:cNvPr id="200707" name="Picture 4" descr="AnselAdamsOverhead"/>
          <p:cNvPicPr>
            <a:picLocks noChangeAspect="1" noChangeArrowheads="1"/>
          </p:cNvPicPr>
          <p:nvPr/>
        </p:nvPicPr>
        <p:blipFill>
          <a:blip r:embed="rId3" cstate="print"/>
          <a:srcRect/>
          <a:stretch>
            <a:fillRect/>
          </a:stretch>
        </p:blipFill>
        <p:spPr bwMode="auto">
          <a:xfrm>
            <a:off x="1116013" y="3635375"/>
            <a:ext cx="4073525" cy="3057525"/>
          </a:xfrm>
          <a:prstGeom prst="rect">
            <a:avLst/>
          </a:prstGeom>
          <a:noFill/>
          <a:ln w="9525">
            <a:noFill/>
            <a:miter lim="800000"/>
            <a:headEnd/>
            <a:tailEnd/>
          </a:ln>
        </p:spPr>
      </p:pic>
      <p:sp>
        <p:nvSpPr>
          <p:cNvPr id="200708" name="Text Box 5"/>
          <p:cNvSpPr txBox="1">
            <a:spLocks noChangeArrowheads="1"/>
          </p:cNvSpPr>
          <p:nvPr/>
        </p:nvSpPr>
        <p:spPr bwMode="auto">
          <a:xfrm>
            <a:off x="5838825" y="6500813"/>
            <a:ext cx="1997075" cy="228600"/>
          </a:xfrm>
          <a:prstGeom prst="rect">
            <a:avLst/>
          </a:prstGeom>
          <a:noFill/>
          <a:ln w="9525">
            <a:noFill/>
            <a:miter lim="800000"/>
            <a:headEnd/>
            <a:tailEnd/>
          </a:ln>
        </p:spPr>
        <p:txBody>
          <a:bodyPr>
            <a:spAutoFit/>
          </a:bodyPr>
          <a:lstStyle/>
          <a:p>
            <a:pPr>
              <a:spcBef>
                <a:spcPct val="50000"/>
              </a:spcBef>
            </a:pPr>
            <a:r>
              <a:rPr lang="en-US" sz="900">
                <a:latin typeface="Calibri" pitchFamily="34" charset="0"/>
              </a:rPr>
              <a:t>Topographic data courtesy USGS</a:t>
            </a:r>
          </a:p>
        </p:txBody>
      </p:sp>
      <p:pic>
        <p:nvPicPr>
          <p:cNvPr id="200709" name="Picture 6"/>
          <p:cNvPicPr>
            <a:picLocks noChangeAspect="1" noChangeArrowheads="1"/>
          </p:cNvPicPr>
          <p:nvPr/>
        </p:nvPicPr>
        <p:blipFill>
          <a:blip r:embed="rId4" cstate="print"/>
          <a:srcRect/>
          <a:stretch>
            <a:fillRect/>
          </a:stretch>
        </p:blipFill>
        <p:spPr bwMode="auto">
          <a:xfrm>
            <a:off x="4187825" y="1046163"/>
            <a:ext cx="3463925" cy="2613025"/>
          </a:xfrm>
          <a:prstGeom prst="rect">
            <a:avLst/>
          </a:prstGeom>
          <a:noFill/>
          <a:ln w="9525">
            <a:noFill/>
            <a:miter lim="800000"/>
            <a:headEnd/>
            <a:tailEnd/>
          </a:ln>
        </p:spPr>
      </p:pic>
      <p:pic>
        <p:nvPicPr>
          <p:cNvPr id="200710" name="Picture 7"/>
          <p:cNvPicPr>
            <a:picLocks noChangeAspect="1" noChangeArrowheads="1"/>
          </p:cNvPicPr>
          <p:nvPr/>
        </p:nvPicPr>
        <p:blipFill>
          <a:blip r:embed="rId5" cstate="print"/>
          <a:srcRect/>
          <a:stretch>
            <a:fillRect/>
          </a:stretch>
        </p:blipFill>
        <p:spPr bwMode="auto">
          <a:xfrm>
            <a:off x="1533525" y="979488"/>
            <a:ext cx="2132013" cy="2717800"/>
          </a:xfrm>
          <a:prstGeom prst="rect">
            <a:avLst/>
          </a:prstGeom>
          <a:noFill/>
          <a:ln w="9525">
            <a:noFill/>
            <a:miter lim="800000"/>
            <a:headEnd/>
            <a:tailEnd/>
          </a:ln>
        </p:spPr>
      </p:pic>
    </p:spTree>
    <p:extLst>
      <p:ext uri="{BB962C8B-B14F-4D97-AF65-F5344CB8AC3E}">
        <p14:creationId xmlns:p14="http://schemas.microsoft.com/office/powerpoint/2010/main" val="42176983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Computer Vision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04" y="1371808"/>
            <a:ext cx="769461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766888"/>
            <a:ext cx="7256463"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4" y="2741989"/>
            <a:ext cx="8445500"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521" y="1192696"/>
            <a:ext cx="5704222" cy="511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266" y="2516705"/>
            <a:ext cx="8096458" cy="413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486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fade">
                                      <p:cBhvr>
                                        <p:cTn id="17" dur="500"/>
                                        <p:tgtEl>
                                          <p:spTgt spid="30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smtClean="0"/>
              <a:t>Summary</a:t>
            </a:r>
          </a:p>
        </p:txBody>
      </p:sp>
      <p:sp>
        <p:nvSpPr>
          <p:cNvPr id="33794" name="Content Placeholder 3"/>
          <p:cNvSpPr>
            <a:spLocks noGrp="1"/>
          </p:cNvSpPr>
          <p:nvPr>
            <p:ph idx="1"/>
          </p:nvPr>
        </p:nvSpPr>
        <p:spPr>
          <a:xfrm>
            <a:off x="2286000" y="1874838"/>
            <a:ext cx="6705600" cy="4525962"/>
          </a:xfrm>
        </p:spPr>
        <p:txBody>
          <a:bodyPr/>
          <a:lstStyle/>
          <a:p>
            <a:pPr eaLnBrk="1" hangingPunct="1"/>
            <a:r>
              <a:rPr lang="en-US" dirty="0" smtClean="0"/>
              <a:t>Large (Internet) photo collections: the next frontier in computer vision</a:t>
            </a:r>
          </a:p>
          <a:p>
            <a:pPr eaLnBrk="1" hangingPunct="1"/>
            <a:endParaRPr lang="en-US" dirty="0" smtClean="0"/>
          </a:p>
          <a:p>
            <a:pPr eaLnBrk="1" hangingPunct="1"/>
            <a:r>
              <a:rPr lang="en-US" dirty="0" smtClean="0"/>
              <a:t>Efficient algorithms for large-scale 3D matching and reconstruction</a:t>
            </a:r>
          </a:p>
          <a:p>
            <a:pPr eaLnBrk="1" hangingPunct="1"/>
            <a:endParaRPr lang="en-US" dirty="0" smtClean="0"/>
          </a:p>
          <a:p>
            <a:pPr eaLnBrk="1" hangingPunct="1"/>
            <a:r>
              <a:rPr lang="en-US" dirty="0" smtClean="0"/>
              <a:t>New challenges for 3D recognition</a:t>
            </a:r>
          </a:p>
        </p:txBody>
      </p:sp>
      <p:pic>
        <p:nvPicPr>
          <p:cNvPr id="8" name="Picture 5"/>
          <p:cNvPicPr>
            <a:picLocks noChangeAspect="1" noChangeArrowheads="1"/>
          </p:cNvPicPr>
          <p:nvPr/>
        </p:nvPicPr>
        <p:blipFill>
          <a:blip r:embed="rId2" cstate="print"/>
          <a:srcRect l="2313" t="5002" r="1704" b="967"/>
          <a:stretch>
            <a:fillRect/>
          </a:stretch>
        </p:blipFill>
        <p:spPr bwMode="auto">
          <a:xfrm>
            <a:off x="542925" y="1766668"/>
            <a:ext cx="1415464" cy="1046871"/>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pic>
        <p:nvPicPr>
          <p:cNvPr id="9" name="Picture 8" descr="C:\Documents and Settings\v-noahs\My Documents\Nokia\images\Stonehenge\Stonehenge.full.png"/>
          <p:cNvPicPr>
            <a:picLocks noChangeAspect="1" noChangeArrowheads="1"/>
          </p:cNvPicPr>
          <p:nvPr/>
        </p:nvPicPr>
        <p:blipFill>
          <a:blip r:embed="rId3" cstate="print"/>
          <a:srcRect/>
          <a:stretch>
            <a:fillRect/>
          </a:stretch>
        </p:blipFill>
        <p:spPr bwMode="auto">
          <a:xfrm>
            <a:off x="598017" y="3308080"/>
            <a:ext cx="1302643" cy="1151379"/>
          </a:xfrm>
          <a:prstGeom prst="rect">
            <a:avLst/>
          </a:prstGeom>
          <a:noFill/>
          <a:ln w="9525">
            <a:solidFill>
              <a:srgbClr val="000000"/>
            </a:solidFill>
            <a:miter lim="800000"/>
            <a:headEnd/>
            <a:tailEnd/>
          </a:ln>
          <a:effectLst>
            <a:outerShdw dist="38100" dir="2700000" algn="tl" rotWithShape="0">
              <a:srgbClr val="000000">
                <a:alpha val="39999"/>
              </a:srgbClr>
            </a:outerShdw>
          </a:effectLst>
        </p:spPr>
      </p:pic>
      <p:pic>
        <p:nvPicPr>
          <p:cNvPr id="1026" name="Picture 2"/>
          <p:cNvPicPr>
            <a:picLocks noChangeAspect="1" noChangeArrowheads="1"/>
          </p:cNvPicPr>
          <p:nvPr/>
        </p:nvPicPr>
        <p:blipFill>
          <a:blip r:embed="rId4" cstate="print"/>
          <a:srcRect/>
          <a:stretch>
            <a:fillRect/>
          </a:stretch>
        </p:blipFill>
        <p:spPr bwMode="auto">
          <a:xfrm>
            <a:off x="538330" y="5008101"/>
            <a:ext cx="1445215" cy="1079694"/>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13447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38" name="Rectangle 2"/>
          <p:cNvSpPr>
            <a:spLocks noGrp="1" noChangeArrowheads="1"/>
          </p:cNvSpPr>
          <p:nvPr>
            <p:ph type="title"/>
          </p:nvPr>
        </p:nvSpPr>
        <p:spPr>
          <a:xfrm>
            <a:off x="457200" y="-225090"/>
            <a:ext cx="8229600" cy="1143000"/>
          </a:xfrm>
          <a:ln/>
        </p:spPr>
        <p:txBody>
          <a:bodyPr rIns="132080"/>
          <a:lstStyle/>
          <a:p>
            <a:r>
              <a:rPr lang="en-US" dirty="0"/>
              <a:t>Objective Function</a:t>
            </a:r>
          </a:p>
        </p:txBody>
      </p:sp>
      <p:sp>
        <p:nvSpPr>
          <p:cNvPr id="14339" name="Rectangle 3"/>
          <p:cNvSpPr>
            <a:spLocks noGrp="1" noChangeArrowheads="1"/>
          </p:cNvSpPr>
          <p:nvPr>
            <p:ph type="body" idx="1"/>
          </p:nvPr>
        </p:nvSpPr>
        <p:spPr>
          <a:xfrm>
            <a:off x="685800" y="914400"/>
            <a:ext cx="7531100" cy="5842000"/>
          </a:xfrm>
          <a:ln/>
        </p:spPr>
        <p:txBody>
          <a:bodyPr rIns="132080"/>
          <a:lstStyle/>
          <a:p>
            <a:pPr marL="382588" indent="-342900"/>
            <a:r>
              <a:rPr lang="en-US" dirty="0"/>
              <a:t>Adding in </a:t>
            </a:r>
            <a:r>
              <a:rPr lang="en-US" dirty="0">
                <a:latin typeface="Arial Bold" charset="0"/>
                <a:cs typeface="Arial Bold" charset="0"/>
                <a:sym typeface="Arial Bold" charset="0"/>
              </a:rPr>
              <a:t>q</a:t>
            </a:r>
            <a:r>
              <a:rPr lang="en-US" dirty="0"/>
              <a:t>, </a:t>
            </a:r>
            <a:r>
              <a:rPr lang="en-US" dirty="0">
                <a:latin typeface="Arial Bold" charset="0"/>
                <a:cs typeface="Arial Bold" charset="0"/>
                <a:sym typeface="Arial Bold" charset="0"/>
              </a:rPr>
              <a:t>r</a:t>
            </a:r>
            <a:r>
              <a:rPr lang="en-US" dirty="0"/>
              <a:t>, </a:t>
            </a:r>
            <a:r>
              <a:rPr lang="en-US" dirty="0">
                <a:latin typeface="Arial Bold" charset="0"/>
                <a:cs typeface="Arial Bold" charset="0"/>
                <a:sym typeface="Arial Bold" charset="0"/>
              </a:rPr>
              <a:t>s</a:t>
            </a:r>
            <a:r>
              <a:rPr lang="en-US" dirty="0"/>
              <a:t> give a larger matrix equation</a:t>
            </a: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1676400"/>
            <a:ext cx="60452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4341" name="Rectangle 5"/>
          <p:cNvSpPr>
            <a:spLocks/>
          </p:cNvSpPr>
          <p:nvPr/>
        </p:nvSpPr>
        <p:spPr bwMode="auto">
          <a:xfrm>
            <a:off x="3295650" y="3987800"/>
            <a:ext cx="4841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3600">
                <a:solidFill>
                  <a:schemeClr val="tx1"/>
                </a:solidFill>
                <a:latin typeface="Arial Bold" charset="0"/>
                <a:ea typeface="ＭＳ Ｐゴシック" charset="0"/>
                <a:cs typeface="Arial Bold" charset="0"/>
                <a:sym typeface="Arial Bold" charset="0"/>
              </a:rPr>
              <a:t>A</a:t>
            </a:r>
          </a:p>
        </p:txBody>
      </p:sp>
      <p:sp>
        <p:nvSpPr>
          <p:cNvPr id="14342" name="Rectangle 6"/>
          <p:cNvSpPr>
            <a:spLocks/>
          </p:cNvSpPr>
          <p:nvPr/>
        </p:nvSpPr>
        <p:spPr bwMode="auto">
          <a:xfrm>
            <a:off x="5461000" y="3987800"/>
            <a:ext cx="4079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3600">
                <a:solidFill>
                  <a:schemeClr val="tx1"/>
                </a:solidFill>
                <a:latin typeface="Arial Bold" charset="0"/>
                <a:ea typeface="ＭＳ Ｐゴシック" charset="0"/>
                <a:cs typeface="Arial Bold" charset="0"/>
                <a:sym typeface="Arial Bold" charset="0"/>
              </a:rPr>
              <a:t>x</a:t>
            </a:r>
          </a:p>
        </p:txBody>
      </p:sp>
      <p:sp>
        <p:nvSpPr>
          <p:cNvPr id="14343" name="Rectangle 7"/>
          <p:cNvSpPr>
            <a:spLocks/>
          </p:cNvSpPr>
          <p:nvPr/>
        </p:nvSpPr>
        <p:spPr bwMode="auto">
          <a:xfrm>
            <a:off x="6807200" y="3987800"/>
            <a:ext cx="4333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3600">
                <a:solidFill>
                  <a:schemeClr val="tx1"/>
                </a:solidFill>
                <a:latin typeface="Arial Bold" charset="0"/>
                <a:ea typeface="ＭＳ Ｐゴシック" charset="0"/>
                <a:cs typeface="Arial Bold" charset="0"/>
                <a:sym typeface="Arial Bold" charset="0"/>
              </a:rPr>
              <a:t>b</a:t>
            </a:r>
          </a:p>
        </p:txBody>
      </p:sp>
      <p:sp>
        <p:nvSpPr>
          <p:cNvPr id="14344" name="Rectangle 8"/>
          <p:cNvSpPr>
            <a:spLocks/>
          </p:cNvSpPr>
          <p:nvPr/>
        </p:nvSpPr>
        <p:spPr bwMode="auto">
          <a:xfrm>
            <a:off x="685800" y="4727575"/>
            <a:ext cx="7861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spcBef>
                <a:spcPts val="575"/>
              </a:spcBef>
            </a:pPr>
            <a:r>
              <a:rPr lang="en-US" sz="2200" dirty="0">
                <a:solidFill>
                  <a:schemeClr val="tx1"/>
                </a:solidFill>
                <a:latin typeface="Arial" charset="0"/>
                <a:ea typeface="ＭＳ Ｐゴシック" charset="0"/>
                <a:cs typeface="Arial" charset="0"/>
                <a:sym typeface="Arial" charset="0"/>
              </a:rPr>
              <a:t>Defines a least squares problem:    minimize</a:t>
            </a:r>
          </a:p>
        </p:txBody>
      </p:sp>
      <p:sp>
        <p:nvSpPr>
          <p:cNvPr id="14345" name="Rectangle 9"/>
          <p:cNvSpPr>
            <a:spLocks/>
          </p:cNvSpPr>
          <p:nvPr/>
        </p:nvSpPr>
        <p:spPr bwMode="auto">
          <a:xfrm>
            <a:off x="685800" y="5181600"/>
            <a:ext cx="7861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782638" indent="-285750">
              <a:spcBef>
                <a:spcPts val="475"/>
              </a:spcBef>
              <a:buClr>
                <a:srgbClr val="000000"/>
              </a:buClr>
              <a:buSzPct val="100000"/>
              <a:buFont typeface="Helvetica" charset="0"/>
              <a:buChar char="•"/>
            </a:pPr>
            <a:r>
              <a:rPr lang="en-US" sz="1800" dirty="0">
                <a:solidFill>
                  <a:schemeClr val="tx1"/>
                </a:solidFill>
                <a:latin typeface="Arial" charset="0"/>
                <a:ea typeface="ＭＳ Ｐゴシック" charset="0"/>
                <a:cs typeface="Arial" charset="0"/>
                <a:sym typeface="Arial" charset="0"/>
              </a:rPr>
              <a:t>Solution</a:t>
            </a:r>
            <a:r>
              <a:rPr lang="en-US" sz="1800" dirty="0" smtClean="0">
                <a:solidFill>
                  <a:schemeClr val="tx1"/>
                </a:solidFill>
                <a:latin typeface="Arial" charset="0"/>
                <a:ea typeface="ＭＳ Ｐゴシック" charset="0"/>
                <a:cs typeface="Arial" charset="0"/>
                <a:sym typeface="Arial" charset="0"/>
              </a:rPr>
              <a:t>:</a:t>
            </a:r>
            <a:endParaRPr lang="en-US" sz="1800" dirty="0">
              <a:solidFill>
                <a:schemeClr val="tx1"/>
              </a:solidFill>
              <a:latin typeface="Arial" charset="0"/>
              <a:ea typeface="ＭＳ Ｐゴシック" charset="0"/>
              <a:cs typeface="Arial" charset="0"/>
              <a:sym typeface="Arial" charset="0"/>
            </a:endParaRPr>
          </a:p>
        </p:txBody>
      </p:sp>
      <p:pic>
        <p:nvPicPr>
          <p:cNvPr id="14346"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113" y="4745038"/>
            <a:ext cx="12954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4350" name="Picture 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600" y="5181600"/>
            <a:ext cx="21336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3118519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4127500"/>
            <a:ext cx="101441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100" y="4584700"/>
            <a:ext cx="10731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0" y="4191000"/>
            <a:ext cx="9842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300" y="1787525"/>
            <a:ext cx="22399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7413" name="Rectangle 5"/>
          <p:cNvSpPr>
            <a:spLocks noGrp="1" noChangeArrowheads="1"/>
          </p:cNvSpPr>
          <p:nvPr>
            <p:ph type="title"/>
          </p:nvPr>
        </p:nvSpPr>
        <p:spPr>
          <a:ln/>
        </p:spPr>
        <p:txBody>
          <a:bodyPr rIns="132080"/>
          <a:lstStyle/>
          <a:p>
            <a:r>
              <a:rPr lang="en-US"/>
              <a:t>Structure from motion</a:t>
            </a:r>
          </a:p>
        </p:txBody>
      </p:sp>
      <p:grpSp>
        <p:nvGrpSpPr>
          <p:cNvPr id="17416" name="Group 8"/>
          <p:cNvGrpSpPr>
            <a:grpSpLocks/>
          </p:cNvGrpSpPr>
          <p:nvPr/>
        </p:nvGrpSpPr>
        <p:grpSpPr bwMode="auto">
          <a:xfrm rot="5400000">
            <a:off x="872332" y="3701256"/>
            <a:ext cx="1968500" cy="1725613"/>
            <a:chOff x="0" y="0"/>
            <a:chExt cx="1240" cy="1087"/>
          </a:xfrm>
        </p:grpSpPr>
        <p:sp>
          <p:nvSpPr>
            <p:cNvPr id="17414" name="AutoShape 6"/>
            <p:cNvSpPr>
              <a:spLocks/>
            </p:cNvSpPr>
            <p:nvPr/>
          </p:nvSpPr>
          <p:spPr bwMode="auto">
            <a:xfrm>
              <a:off x="0" y="0"/>
              <a:ext cx="1240" cy="1087"/>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5" name="Rectangle 7"/>
            <p:cNvSpPr>
              <a:spLocks/>
            </p:cNvSpPr>
            <p:nvPr/>
          </p:nvSpPr>
          <p:spPr bwMode="auto">
            <a:xfrm>
              <a:off x="285" y="431"/>
              <a:ext cx="5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19" name="Group 11"/>
          <p:cNvGrpSpPr>
            <a:grpSpLocks/>
          </p:cNvGrpSpPr>
          <p:nvPr/>
        </p:nvGrpSpPr>
        <p:grpSpPr bwMode="auto">
          <a:xfrm rot="16200000" flipH="1">
            <a:off x="6055519" y="3893344"/>
            <a:ext cx="1968500" cy="1725612"/>
            <a:chOff x="0" y="0"/>
            <a:chExt cx="1240" cy="1087"/>
          </a:xfrm>
        </p:grpSpPr>
        <p:sp>
          <p:nvSpPr>
            <p:cNvPr id="17417" name="AutoShape 9"/>
            <p:cNvSpPr>
              <a:spLocks/>
            </p:cNvSpPr>
            <p:nvPr/>
          </p:nvSpPr>
          <p:spPr bwMode="auto">
            <a:xfrm>
              <a:off x="0" y="0"/>
              <a:ext cx="1240" cy="1087"/>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8" name="Rectangle 10"/>
            <p:cNvSpPr>
              <a:spLocks/>
            </p:cNvSpPr>
            <p:nvPr/>
          </p:nvSpPr>
          <p:spPr bwMode="auto">
            <a:xfrm flipH="1">
              <a:off x="911" y="431"/>
              <a:ext cx="5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22" name="Group 14"/>
          <p:cNvGrpSpPr>
            <a:grpSpLocks/>
          </p:cNvGrpSpPr>
          <p:nvPr/>
        </p:nvGrpSpPr>
        <p:grpSpPr bwMode="auto">
          <a:xfrm>
            <a:off x="3563938" y="4343400"/>
            <a:ext cx="2044700" cy="1470025"/>
            <a:chOff x="0" y="0"/>
            <a:chExt cx="1288" cy="926"/>
          </a:xfrm>
        </p:grpSpPr>
        <p:sp>
          <p:nvSpPr>
            <p:cNvPr id="17420" name="Rectangle 12"/>
            <p:cNvSpPr>
              <a:spLocks/>
            </p:cNvSpPr>
            <p:nvPr/>
          </p:nvSpPr>
          <p:spPr bwMode="auto">
            <a:xfrm>
              <a:off x="0" y="0"/>
              <a:ext cx="1288" cy="926"/>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1" name="Rectangle 13"/>
            <p:cNvSpPr>
              <a:spLocks/>
            </p:cNvSpPr>
            <p:nvPr/>
          </p:nvSpPr>
          <p:spPr bwMode="auto">
            <a:xfrm>
              <a:off x="0" y="343"/>
              <a:ext cx="7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sp>
        <p:nvSpPr>
          <p:cNvPr id="17423" name="Line 15"/>
          <p:cNvSpPr>
            <a:spLocks noChangeShapeType="1"/>
          </p:cNvSpPr>
          <p:nvPr/>
        </p:nvSpPr>
        <p:spPr bwMode="auto">
          <a:xfrm flipH="1">
            <a:off x="460375" y="3581400"/>
            <a:ext cx="533400" cy="20574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4" name="Line 16"/>
          <p:cNvSpPr>
            <a:spLocks noChangeShapeType="1"/>
          </p:cNvSpPr>
          <p:nvPr/>
        </p:nvSpPr>
        <p:spPr bwMode="auto">
          <a:xfrm flipH="1">
            <a:off x="461963" y="5029200"/>
            <a:ext cx="533400" cy="6096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5" name="Line 17"/>
          <p:cNvSpPr>
            <a:spLocks noChangeShapeType="1"/>
          </p:cNvSpPr>
          <p:nvPr/>
        </p:nvSpPr>
        <p:spPr bwMode="auto">
          <a:xfrm flipH="1">
            <a:off x="461963" y="4081463"/>
            <a:ext cx="2270125" cy="1557337"/>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6" name="Line 18"/>
          <p:cNvSpPr>
            <a:spLocks noChangeShapeType="1"/>
          </p:cNvSpPr>
          <p:nvPr/>
        </p:nvSpPr>
        <p:spPr bwMode="auto">
          <a:xfrm flipH="1">
            <a:off x="461963" y="5562600"/>
            <a:ext cx="2209800" cy="762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7" name="Line 19"/>
          <p:cNvSpPr>
            <a:spLocks noChangeShapeType="1"/>
          </p:cNvSpPr>
          <p:nvPr/>
        </p:nvSpPr>
        <p:spPr bwMode="auto">
          <a:xfrm>
            <a:off x="3551238" y="4346575"/>
            <a:ext cx="993775" cy="21367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8" name="Line 20"/>
          <p:cNvSpPr>
            <a:spLocks noChangeShapeType="1"/>
          </p:cNvSpPr>
          <p:nvPr/>
        </p:nvSpPr>
        <p:spPr bwMode="auto">
          <a:xfrm flipH="1">
            <a:off x="4541838" y="4365625"/>
            <a:ext cx="1065212" cy="21113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9" name="Line 21"/>
          <p:cNvSpPr>
            <a:spLocks noChangeShapeType="1"/>
          </p:cNvSpPr>
          <p:nvPr/>
        </p:nvSpPr>
        <p:spPr bwMode="auto">
          <a:xfrm>
            <a:off x="3551238" y="5813425"/>
            <a:ext cx="990600" cy="6635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0" name="Line 22"/>
          <p:cNvSpPr>
            <a:spLocks noChangeShapeType="1"/>
          </p:cNvSpPr>
          <p:nvPr/>
        </p:nvSpPr>
        <p:spPr bwMode="auto">
          <a:xfrm flipH="1">
            <a:off x="4541838" y="5813425"/>
            <a:ext cx="1066800" cy="6635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1" name="Line 23"/>
          <p:cNvSpPr>
            <a:spLocks noChangeShapeType="1"/>
          </p:cNvSpPr>
          <p:nvPr/>
        </p:nvSpPr>
        <p:spPr bwMode="auto">
          <a:xfrm>
            <a:off x="6164263" y="4273550"/>
            <a:ext cx="2197100" cy="132873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2" name="Line 24"/>
          <p:cNvSpPr>
            <a:spLocks noChangeShapeType="1"/>
          </p:cNvSpPr>
          <p:nvPr/>
        </p:nvSpPr>
        <p:spPr bwMode="auto">
          <a:xfrm rot="10800000" flipH="1">
            <a:off x="6151563" y="5602288"/>
            <a:ext cx="2209800" cy="1524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3" name="Line 25"/>
          <p:cNvSpPr>
            <a:spLocks noChangeShapeType="1"/>
          </p:cNvSpPr>
          <p:nvPr/>
        </p:nvSpPr>
        <p:spPr bwMode="auto">
          <a:xfrm>
            <a:off x="7904163" y="5221288"/>
            <a:ext cx="457200" cy="3810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4" name="Line 26"/>
          <p:cNvSpPr>
            <a:spLocks noChangeShapeType="1"/>
          </p:cNvSpPr>
          <p:nvPr/>
        </p:nvSpPr>
        <p:spPr bwMode="auto">
          <a:xfrm>
            <a:off x="7904163" y="3773488"/>
            <a:ext cx="457200" cy="182880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35" name="Rectangle 27"/>
          <p:cNvSpPr>
            <a:spLocks/>
          </p:cNvSpPr>
          <p:nvPr/>
        </p:nvSpPr>
        <p:spPr bwMode="auto">
          <a:xfrm>
            <a:off x="695325" y="5618163"/>
            <a:ext cx="1098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1</a:t>
            </a:r>
          </a:p>
        </p:txBody>
      </p:sp>
      <p:sp>
        <p:nvSpPr>
          <p:cNvPr id="17436" name="Rectangle 28"/>
          <p:cNvSpPr>
            <a:spLocks/>
          </p:cNvSpPr>
          <p:nvPr/>
        </p:nvSpPr>
        <p:spPr bwMode="auto">
          <a:xfrm>
            <a:off x="2846388" y="6040438"/>
            <a:ext cx="11001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2</a:t>
            </a:r>
          </a:p>
        </p:txBody>
      </p:sp>
      <p:sp>
        <p:nvSpPr>
          <p:cNvPr id="17437" name="Rectangle 29"/>
          <p:cNvSpPr>
            <a:spLocks/>
          </p:cNvSpPr>
          <p:nvPr/>
        </p:nvSpPr>
        <p:spPr bwMode="auto">
          <a:xfrm>
            <a:off x="7281863" y="5618163"/>
            <a:ext cx="1098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1600">
                <a:solidFill>
                  <a:schemeClr val="tx1"/>
                </a:solidFill>
                <a:latin typeface="Lucida Grande" charset="0"/>
                <a:ea typeface="ＭＳ Ｐゴシック" charset="0"/>
                <a:cs typeface="Lucida Grande" charset="0"/>
                <a:sym typeface="Lucida Grande" charset="0"/>
              </a:rPr>
              <a:t>Camera 3</a:t>
            </a:r>
          </a:p>
        </p:txBody>
      </p:sp>
      <p:grpSp>
        <p:nvGrpSpPr>
          <p:cNvPr id="17459" name="Group 51"/>
          <p:cNvGrpSpPr>
            <a:grpSpLocks/>
          </p:cNvGrpSpPr>
          <p:nvPr/>
        </p:nvGrpSpPr>
        <p:grpSpPr bwMode="auto">
          <a:xfrm>
            <a:off x="1425575" y="4119563"/>
            <a:ext cx="1076325" cy="858837"/>
            <a:chOff x="0" y="0"/>
            <a:chExt cx="678" cy="541"/>
          </a:xfrm>
        </p:grpSpPr>
        <p:grpSp>
          <p:nvGrpSpPr>
            <p:cNvPr id="17440" name="Group 32"/>
            <p:cNvGrpSpPr>
              <a:grpSpLocks/>
            </p:cNvGrpSpPr>
            <p:nvPr/>
          </p:nvGrpSpPr>
          <p:grpSpPr bwMode="auto">
            <a:xfrm>
              <a:off x="7" y="128"/>
              <a:ext cx="57" cy="57"/>
              <a:chOff x="0" y="0"/>
              <a:chExt cx="56" cy="56"/>
            </a:xfrm>
          </p:grpSpPr>
          <p:sp>
            <p:nvSpPr>
              <p:cNvPr id="17438" name="Oval 30"/>
              <p:cNvSpPr>
                <a:spLocks/>
              </p:cNvSpPr>
              <p:nvPr/>
            </p:nvSpPr>
            <p:spPr bwMode="auto">
              <a:xfrm>
                <a:off x="0" y="0"/>
                <a:ext cx="56" cy="56"/>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39" name="Rectangle 31"/>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3" name="Group 35"/>
            <p:cNvGrpSpPr>
              <a:grpSpLocks/>
            </p:cNvGrpSpPr>
            <p:nvPr/>
          </p:nvGrpSpPr>
          <p:grpSpPr bwMode="auto">
            <a:xfrm>
              <a:off x="442" y="146"/>
              <a:ext cx="57" cy="56"/>
              <a:chOff x="0" y="0"/>
              <a:chExt cx="56" cy="56"/>
            </a:xfrm>
          </p:grpSpPr>
          <p:sp>
            <p:nvSpPr>
              <p:cNvPr id="17441" name="Oval 33"/>
              <p:cNvSpPr>
                <a:spLocks/>
              </p:cNvSpPr>
              <p:nvPr/>
            </p:nvSpPr>
            <p:spPr bwMode="auto">
              <a:xfrm>
                <a:off x="0" y="0"/>
                <a:ext cx="56" cy="56"/>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2" name="Rectangle 34"/>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6" name="Group 38"/>
            <p:cNvGrpSpPr>
              <a:grpSpLocks/>
            </p:cNvGrpSpPr>
            <p:nvPr/>
          </p:nvGrpSpPr>
          <p:grpSpPr bwMode="auto">
            <a:xfrm>
              <a:off x="0" y="472"/>
              <a:ext cx="56" cy="57"/>
              <a:chOff x="0" y="0"/>
              <a:chExt cx="56" cy="56"/>
            </a:xfrm>
          </p:grpSpPr>
          <p:sp>
            <p:nvSpPr>
              <p:cNvPr id="17444" name="Oval 36"/>
              <p:cNvSpPr>
                <a:spLocks/>
              </p:cNvSpPr>
              <p:nvPr/>
            </p:nvSpPr>
            <p:spPr bwMode="auto">
              <a:xfrm>
                <a:off x="0" y="0"/>
                <a:ext cx="56" cy="56"/>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5" name="Rectangle 37"/>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49" name="Group 41"/>
            <p:cNvGrpSpPr>
              <a:grpSpLocks/>
            </p:cNvGrpSpPr>
            <p:nvPr/>
          </p:nvGrpSpPr>
          <p:grpSpPr bwMode="auto">
            <a:xfrm>
              <a:off x="435" y="485"/>
              <a:ext cx="57" cy="56"/>
              <a:chOff x="0" y="0"/>
              <a:chExt cx="56" cy="56"/>
            </a:xfrm>
          </p:grpSpPr>
          <p:sp>
            <p:nvSpPr>
              <p:cNvPr id="17447" name="Oval 39"/>
              <p:cNvSpPr>
                <a:spLocks/>
              </p:cNvSpPr>
              <p:nvPr/>
            </p:nvSpPr>
            <p:spPr bwMode="auto">
              <a:xfrm>
                <a:off x="0" y="0"/>
                <a:ext cx="56" cy="56"/>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48" name="Rectangle 40"/>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2" name="Group 44"/>
            <p:cNvGrpSpPr>
              <a:grpSpLocks/>
            </p:cNvGrpSpPr>
            <p:nvPr/>
          </p:nvGrpSpPr>
          <p:grpSpPr bwMode="auto">
            <a:xfrm>
              <a:off x="621" y="366"/>
              <a:ext cx="57" cy="57"/>
              <a:chOff x="0" y="0"/>
              <a:chExt cx="56" cy="56"/>
            </a:xfrm>
          </p:grpSpPr>
          <p:sp>
            <p:nvSpPr>
              <p:cNvPr id="17450" name="Oval 42"/>
              <p:cNvSpPr>
                <a:spLocks/>
              </p:cNvSpPr>
              <p:nvPr/>
            </p:nvSpPr>
            <p:spPr bwMode="auto">
              <a:xfrm>
                <a:off x="0" y="0"/>
                <a:ext cx="56" cy="56"/>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1" name="Rectangle 43"/>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5" name="Group 47"/>
            <p:cNvGrpSpPr>
              <a:grpSpLocks/>
            </p:cNvGrpSpPr>
            <p:nvPr/>
          </p:nvGrpSpPr>
          <p:grpSpPr bwMode="auto">
            <a:xfrm>
              <a:off x="611" y="29"/>
              <a:ext cx="57" cy="57"/>
              <a:chOff x="0" y="0"/>
              <a:chExt cx="56" cy="56"/>
            </a:xfrm>
          </p:grpSpPr>
          <p:sp>
            <p:nvSpPr>
              <p:cNvPr id="17453" name="Oval 45"/>
              <p:cNvSpPr>
                <a:spLocks/>
              </p:cNvSpPr>
              <p:nvPr/>
            </p:nvSpPr>
            <p:spPr bwMode="auto">
              <a:xfrm>
                <a:off x="0" y="0"/>
                <a:ext cx="56" cy="56"/>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4" name="Rectangle 46"/>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58" name="Group 50"/>
            <p:cNvGrpSpPr>
              <a:grpSpLocks/>
            </p:cNvGrpSpPr>
            <p:nvPr/>
          </p:nvGrpSpPr>
          <p:grpSpPr bwMode="auto">
            <a:xfrm>
              <a:off x="158" y="0"/>
              <a:ext cx="57" cy="56"/>
              <a:chOff x="0" y="0"/>
              <a:chExt cx="56" cy="56"/>
            </a:xfrm>
          </p:grpSpPr>
          <p:sp>
            <p:nvSpPr>
              <p:cNvPr id="17456" name="Oval 48"/>
              <p:cNvSpPr>
                <a:spLocks/>
              </p:cNvSpPr>
              <p:nvPr/>
            </p:nvSpPr>
            <p:spPr bwMode="auto">
              <a:xfrm>
                <a:off x="0" y="0"/>
                <a:ext cx="56" cy="56"/>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57" name="Rectangle 49"/>
              <p:cNvSpPr>
                <a:spLocks/>
              </p:cNvSpPr>
              <p:nvPr/>
            </p:nvSpPr>
            <p:spPr bwMode="auto">
              <a:xfrm>
                <a:off x="8" y="8"/>
                <a:ext cx="4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481" name="Group 73"/>
          <p:cNvGrpSpPr>
            <a:grpSpLocks/>
          </p:cNvGrpSpPr>
          <p:nvPr/>
        </p:nvGrpSpPr>
        <p:grpSpPr bwMode="auto">
          <a:xfrm>
            <a:off x="3968750" y="4591050"/>
            <a:ext cx="1073150" cy="950913"/>
            <a:chOff x="0" y="0"/>
            <a:chExt cx="676" cy="599"/>
          </a:xfrm>
        </p:grpSpPr>
        <p:grpSp>
          <p:nvGrpSpPr>
            <p:cNvPr id="17462" name="Group 54"/>
            <p:cNvGrpSpPr>
              <a:grpSpLocks/>
            </p:cNvGrpSpPr>
            <p:nvPr/>
          </p:nvGrpSpPr>
          <p:grpSpPr bwMode="auto">
            <a:xfrm>
              <a:off x="12" y="104"/>
              <a:ext cx="55" cy="56"/>
              <a:chOff x="0" y="0"/>
              <a:chExt cx="55" cy="55"/>
            </a:xfrm>
          </p:grpSpPr>
          <p:sp>
            <p:nvSpPr>
              <p:cNvPr id="17460" name="Oval 52"/>
              <p:cNvSpPr>
                <a:spLocks/>
              </p:cNvSpPr>
              <p:nvPr/>
            </p:nvSpPr>
            <p:spPr bwMode="auto">
              <a:xfrm>
                <a:off x="0" y="0"/>
                <a:ext cx="55" cy="55"/>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1" name="Rectangle 53"/>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65" name="Group 57"/>
            <p:cNvGrpSpPr>
              <a:grpSpLocks/>
            </p:cNvGrpSpPr>
            <p:nvPr/>
          </p:nvGrpSpPr>
          <p:grpSpPr bwMode="auto">
            <a:xfrm>
              <a:off x="322" y="203"/>
              <a:ext cx="55" cy="56"/>
              <a:chOff x="0" y="0"/>
              <a:chExt cx="55" cy="55"/>
            </a:xfrm>
          </p:grpSpPr>
          <p:sp>
            <p:nvSpPr>
              <p:cNvPr id="17463" name="Oval 55"/>
              <p:cNvSpPr>
                <a:spLocks/>
              </p:cNvSpPr>
              <p:nvPr/>
            </p:nvSpPr>
            <p:spPr bwMode="auto">
              <a:xfrm>
                <a:off x="0" y="0"/>
                <a:ext cx="55" cy="55"/>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4" name="Rectangle 56"/>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68" name="Group 60"/>
            <p:cNvGrpSpPr>
              <a:grpSpLocks/>
            </p:cNvGrpSpPr>
            <p:nvPr/>
          </p:nvGrpSpPr>
          <p:grpSpPr bwMode="auto">
            <a:xfrm>
              <a:off x="0" y="436"/>
              <a:ext cx="55" cy="56"/>
              <a:chOff x="0" y="0"/>
              <a:chExt cx="55" cy="55"/>
            </a:xfrm>
          </p:grpSpPr>
          <p:sp>
            <p:nvSpPr>
              <p:cNvPr id="17466" name="Oval 58"/>
              <p:cNvSpPr>
                <a:spLocks/>
              </p:cNvSpPr>
              <p:nvPr/>
            </p:nvSpPr>
            <p:spPr bwMode="auto">
              <a:xfrm>
                <a:off x="0" y="0"/>
                <a:ext cx="55" cy="55"/>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67" name="Rectangle 59"/>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1" name="Group 63"/>
            <p:cNvGrpSpPr>
              <a:grpSpLocks/>
            </p:cNvGrpSpPr>
            <p:nvPr/>
          </p:nvGrpSpPr>
          <p:grpSpPr bwMode="auto">
            <a:xfrm>
              <a:off x="322" y="543"/>
              <a:ext cx="55" cy="56"/>
              <a:chOff x="0" y="0"/>
              <a:chExt cx="55" cy="55"/>
            </a:xfrm>
          </p:grpSpPr>
          <p:sp>
            <p:nvSpPr>
              <p:cNvPr id="17469" name="Oval 61"/>
              <p:cNvSpPr>
                <a:spLocks/>
              </p:cNvSpPr>
              <p:nvPr/>
            </p:nvSpPr>
            <p:spPr bwMode="auto">
              <a:xfrm>
                <a:off x="0" y="0"/>
                <a:ext cx="55" cy="55"/>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0" name="Rectangle 62"/>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4" name="Group 66"/>
            <p:cNvGrpSpPr>
              <a:grpSpLocks/>
            </p:cNvGrpSpPr>
            <p:nvPr/>
          </p:nvGrpSpPr>
          <p:grpSpPr bwMode="auto">
            <a:xfrm>
              <a:off x="620" y="455"/>
              <a:ext cx="56" cy="56"/>
              <a:chOff x="0" y="0"/>
              <a:chExt cx="55" cy="55"/>
            </a:xfrm>
          </p:grpSpPr>
          <p:sp>
            <p:nvSpPr>
              <p:cNvPr id="17472" name="Oval 64"/>
              <p:cNvSpPr>
                <a:spLocks/>
              </p:cNvSpPr>
              <p:nvPr/>
            </p:nvSpPr>
            <p:spPr bwMode="auto">
              <a:xfrm>
                <a:off x="0" y="0"/>
                <a:ext cx="55" cy="55"/>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3" name="Rectangle 65"/>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77" name="Group 69"/>
            <p:cNvGrpSpPr>
              <a:grpSpLocks/>
            </p:cNvGrpSpPr>
            <p:nvPr/>
          </p:nvGrpSpPr>
          <p:grpSpPr bwMode="auto">
            <a:xfrm>
              <a:off x="612" y="104"/>
              <a:ext cx="55" cy="56"/>
              <a:chOff x="0" y="0"/>
              <a:chExt cx="55" cy="55"/>
            </a:xfrm>
          </p:grpSpPr>
          <p:sp>
            <p:nvSpPr>
              <p:cNvPr id="17475" name="Oval 67"/>
              <p:cNvSpPr>
                <a:spLocks/>
              </p:cNvSpPr>
              <p:nvPr/>
            </p:nvSpPr>
            <p:spPr bwMode="auto">
              <a:xfrm>
                <a:off x="0" y="0"/>
                <a:ext cx="55" cy="55"/>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6" name="Rectangle 68"/>
              <p:cNvSpPr>
                <a:spLocks/>
              </p:cNvSpPr>
              <p:nvPr/>
            </p:nvSpPr>
            <p:spPr bwMode="auto">
              <a:xfrm>
                <a:off x="6"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80" name="Group 72"/>
            <p:cNvGrpSpPr>
              <a:grpSpLocks/>
            </p:cNvGrpSpPr>
            <p:nvPr/>
          </p:nvGrpSpPr>
          <p:grpSpPr bwMode="auto">
            <a:xfrm>
              <a:off x="310" y="0"/>
              <a:ext cx="55" cy="55"/>
              <a:chOff x="0" y="0"/>
              <a:chExt cx="55" cy="55"/>
            </a:xfrm>
          </p:grpSpPr>
          <p:sp>
            <p:nvSpPr>
              <p:cNvPr id="17478" name="Oval 70"/>
              <p:cNvSpPr>
                <a:spLocks/>
              </p:cNvSpPr>
              <p:nvPr/>
            </p:nvSpPr>
            <p:spPr bwMode="auto">
              <a:xfrm>
                <a:off x="0" y="0"/>
                <a:ext cx="55" cy="55"/>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79" name="Rectangle 71"/>
              <p:cNvSpPr>
                <a:spLocks/>
              </p:cNvSpPr>
              <p:nvPr/>
            </p:nvSpPr>
            <p:spPr bwMode="auto">
              <a:xfrm>
                <a:off x="8" y="8"/>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503" name="Group 95"/>
          <p:cNvGrpSpPr>
            <a:grpSpLocks/>
          </p:cNvGrpSpPr>
          <p:nvPr/>
        </p:nvGrpSpPr>
        <p:grpSpPr bwMode="auto">
          <a:xfrm>
            <a:off x="6510338" y="4197350"/>
            <a:ext cx="1003300" cy="1016000"/>
            <a:chOff x="0" y="0"/>
            <a:chExt cx="631" cy="640"/>
          </a:xfrm>
        </p:grpSpPr>
        <p:grpSp>
          <p:nvGrpSpPr>
            <p:cNvPr id="17484" name="Group 76"/>
            <p:cNvGrpSpPr>
              <a:grpSpLocks/>
            </p:cNvGrpSpPr>
            <p:nvPr/>
          </p:nvGrpSpPr>
          <p:grpSpPr bwMode="auto">
            <a:xfrm>
              <a:off x="2" y="80"/>
              <a:ext cx="58" cy="58"/>
              <a:chOff x="0" y="0"/>
              <a:chExt cx="57" cy="57"/>
            </a:xfrm>
          </p:grpSpPr>
          <p:sp>
            <p:nvSpPr>
              <p:cNvPr id="17482" name="Oval 74"/>
              <p:cNvSpPr>
                <a:spLocks/>
              </p:cNvSpPr>
              <p:nvPr/>
            </p:nvSpPr>
            <p:spPr bwMode="auto">
              <a:xfrm>
                <a:off x="0" y="0"/>
                <a:ext cx="57" cy="57"/>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3" name="Rectangle 75"/>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87" name="Group 79"/>
            <p:cNvGrpSpPr>
              <a:grpSpLocks/>
            </p:cNvGrpSpPr>
            <p:nvPr/>
          </p:nvGrpSpPr>
          <p:grpSpPr bwMode="auto">
            <a:xfrm>
              <a:off x="213" y="220"/>
              <a:ext cx="57" cy="58"/>
              <a:chOff x="0" y="0"/>
              <a:chExt cx="57" cy="57"/>
            </a:xfrm>
          </p:grpSpPr>
          <p:sp>
            <p:nvSpPr>
              <p:cNvPr id="17485" name="Oval 77"/>
              <p:cNvSpPr>
                <a:spLocks/>
              </p:cNvSpPr>
              <p:nvPr/>
            </p:nvSpPr>
            <p:spPr bwMode="auto">
              <a:xfrm>
                <a:off x="0" y="0"/>
                <a:ext cx="57" cy="57"/>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6" name="Rectangle 78"/>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0" name="Group 82"/>
            <p:cNvGrpSpPr>
              <a:grpSpLocks/>
            </p:cNvGrpSpPr>
            <p:nvPr/>
          </p:nvGrpSpPr>
          <p:grpSpPr bwMode="auto">
            <a:xfrm>
              <a:off x="0" y="434"/>
              <a:ext cx="57" cy="57"/>
              <a:chOff x="0" y="0"/>
              <a:chExt cx="57" cy="57"/>
            </a:xfrm>
          </p:grpSpPr>
          <p:sp>
            <p:nvSpPr>
              <p:cNvPr id="17488" name="Oval 80"/>
              <p:cNvSpPr>
                <a:spLocks/>
              </p:cNvSpPr>
              <p:nvPr/>
            </p:nvSpPr>
            <p:spPr bwMode="auto">
              <a:xfrm>
                <a:off x="0" y="0"/>
                <a:ext cx="57" cy="57"/>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89" name="Rectangle 81"/>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3" name="Group 85"/>
            <p:cNvGrpSpPr>
              <a:grpSpLocks/>
            </p:cNvGrpSpPr>
            <p:nvPr/>
          </p:nvGrpSpPr>
          <p:grpSpPr bwMode="auto">
            <a:xfrm>
              <a:off x="200" y="582"/>
              <a:ext cx="58" cy="58"/>
              <a:chOff x="0" y="0"/>
              <a:chExt cx="57" cy="57"/>
            </a:xfrm>
          </p:grpSpPr>
          <p:sp>
            <p:nvSpPr>
              <p:cNvPr id="17491" name="Oval 83"/>
              <p:cNvSpPr>
                <a:spLocks/>
              </p:cNvSpPr>
              <p:nvPr/>
            </p:nvSpPr>
            <p:spPr bwMode="auto">
              <a:xfrm>
                <a:off x="0" y="0"/>
                <a:ext cx="57" cy="57"/>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2" name="Rectangle 84"/>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6" name="Group 88"/>
            <p:cNvGrpSpPr>
              <a:grpSpLocks/>
            </p:cNvGrpSpPr>
            <p:nvPr/>
          </p:nvGrpSpPr>
          <p:grpSpPr bwMode="auto">
            <a:xfrm>
              <a:off x="574" y="492"/>
              <a:ext cx="57" cy="57"/>
              <a:chOff x="0" y="0"/>
              <a:chExt cx="57" cy="57"/>
            </a:xfrm>
          </p:grpSpPr>
          <p:sp>
            <p:nvSpPr>
              <p:cNvPr id="17494" name="Oval 86"/>
              <p:cNvSpPr>
                <a:spLocks/>
              </p:cNvSpPr>
              <p:nvPr/>
            </p:nvSpPr>
            <p:spPr bwMode="auto">
              <a:xfrm>
                <a:off x="0" y="0"/>
                <a:ext cx="57" cy="57"/>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5" name="Rectangle 87"/>
              <p:cNvSpPr>
                <a:spLocks/>
              </p:cNvSpPr>
              <p:nvPr/>
            </p:nvSpPr>
            <p:spPr bwMode="auto">
              <a:xfrm>
                <a:off x="8" y="8"/>
                <a:ext cx="41"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499" name="Group 91"/>
            <p:cNvGrpSpPr>
              <a:grpSpLocks/>
            </p:cNvGrpSpPr>
            <p:nvPr/>
          </p:nvGrpSpPr>
          <p:grpSpPr bwMode="auto">
            <a:xfrm>
              <a:off x="551" y="143"/>
              <a:ext cx="58" cy="57"/>
              <a:chOff x="0" y="0"/>
              <a:chExt cx="57" cy="57"/>
            </a:xfrm>
          </p:grpSpPr>
          <p:sp>
            <p:nvSpPr>
              <p:cNvPr id="17497" name="Oval 89"/>
              <p:cNvSpPr>
                <a:spLocks/>
              </p:cNvSpPr>
              <p:nvPr/>
            </p:nvSpPr>
            <p:spPr bwMode="auto">
              <a:xfrm>
                <a:off x="0" y="0"/>
                <a:ext cx="57" cy="57"/>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98" name="Rectangle 90"/>
              <p:cNvSpPr>
                <a:spLocks/>
              </p:cNvSpPr>
              <p:nvPr/>
            </p:nvSpPr>
            <p:spPr bwMode="auto">
              <a:xfrm>
                <a:off x="8"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02" name="Group 94"/>
            <p:cNvGrpSpPr>
              <a:grpSpLocks/>
            </p:cNvGrpSpPr>
            <p:nvPr/>
          </p:nvGrpSpPr>
          <p:grpSpPr bwMode="auto">
            <a:xfrm>
              <a:off x="373" y="0"/>
              <a:ext cx="58" cy="57"/>
              <a:chOff x="0" y="0"/>
              <a:chExt cx="57" cy="57"/>
            </a:xfrm>
          </p:grpSpPr>
          <p:sp>
            <p:nvSpPr>
              <p:cNvPr id="17500" name="Oval 92"/>
              <p:cNvSpPr>
                <a:spLocks/>
              </p:cNvSpPr>
              <p:nvPr/>
            </p:nvSpPr>
            <p:spPr bwMode="auto">
              <a:xfrm>
                <a:off x="0" y="0"/>
                <a:ext cx="57" cy="57"/>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01" name="Rectangle 93"/>
              <p:cNvSpPr>
                <a:spLocks/>
              </p:cNvSpPr>
              <p:nvPr/>
            </p:nvSpPr>
            <p:spPr bwMode="auto">
              <a:xfrm>
                <a:off x="5" y="8"/>
                <a:ext cx="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sp>
        <p:nvSpPr>
          <p:cNvPr id="17504" name="Rectangle 96"/>
          <p:cNvSpPr>
            <a:spLocks/>
          </p:cNvSpPr>
          <p:nvPr/>
        </p:nvSpPr>
        <p:spPr bwMode="auto">
          <a:xfrm>
            <a:off x="792163" y="5829300"/>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1</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1</a:t>
            </a:r>
          </a:p>
        </p:txBody>
      </p:sp>
      <p:sp>
        <p:nvSpPr>
          <p:cNvPr id="17505" name="Rectangle 97"/>
          <p:cNvSpPr>
            <a:spLocks/>
          </p:cNvSpPr>
          <p:nvPr/>
        </p:nvSpPr>
        <p:spPr bwMode="auto">
          <a:xfrm>
            <a:off x="2986088" y="6251575"/>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2</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2</a:t>
            </a:r>
          </a:p>
        </p:txBody>
      </p:sp>
      <p:sp>
        <p:nvSpPr>
          <p:cNvPr id="17506" name="Rectangle 98"/>
          <p:cNvSpPr>
            <a:spLocks/>
          </p:cNvSpPr>
          <p:nvPr/>
        </p:nvSpPr>
        <p:spPr bwMode="auto">
          <a:xfrm>
            <a:off x="7504113" y="5829300"/>
            <a:ext cx="901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600">
                <a:solidFill>
                  <a:schemeClr val="tx1"/>
                </a:solidFill>
                <a:latin typeface="Times New Roman Italic" charset="0"/>
                <a:ea typeface="ＭＳ Ｐゴシック" charset="0"/>
                <a:cs typeface="Times New Roman Italic" charset="0"/>
                <a:sym typeface="Times New Roman Italic" charset="0"/>
              </a:rPr>
              <a:t>R</a:t>
            </a:r>
            <a:r>
              <a:rPr lang="en-US" sz="2600" baseline="-26000">
                <a:solidFill>
                  <a:schemeClr val="tx1"/>
                </a:solidFill>
                <a:ea typeface="ＭＳ Ｐゴシック" charset="0"/>
                <a:cs typeface="Times New Roman" charset="0"/>
              </a:rPr>
              <a:t>3</a:t>
            </a:r>
            <a:r>
              <a:rPr lang="en-US" sz="2600">
                <a:solidFill>
                  <a:schemeClr val="tx1"/>
                </a:solidFill>
                <a:latin typeface="Times New Roman Italic" charset="0"/>
                <a:ea typeface="ＭＳ Ｐゴシック" charset="0"/>
                <a:cs typeface="Times New Roman Italic" charset="0"/>
                <a:sym typeface="Times New Roman Italic" charset="0"/>
              </a:rPr>
              <a:t>,t</a:t>
            </a:r>
            <a:r>
              <a:rPr lang="en-US" sz="2600" baseline="-26000">
                <a:solidFill>
                  <a:schemeClr val="tx1"/>
                </a:solidFill>
                <a:ea typeface="ＭＳ Ｐゴシック" charset="0"/>
                <a:cs typeface="Times New Roman" charset="0"/>
              </a:rPr>
              <a:t>3</a:t>
            </a:r>
          </a:p>
        </p:txBody>
      </p:sp>
      <p:grpSp>
        <p:nvGrpSpPr>
          <p:cNvPr id="17514" name="Group 106"/>
          <p:cNvGrpSpPr>
            <a:grpSpLocks/>
          </p:cNvGrpSpPr>
          <p:nvPr/>
        </p:nvGrpSpPr>
        <p:grpSpPr bwMode="auto">
          <a:xfrm>
            <a:off x="2805113" y="1355725"/>
            <a:ext cx="3335337" cy="2709863"/>
            <a:chOff x="0" y="0"/>
            <a:chExt cx="2101" cy="1707"/>
          </a:xfrm>
        </p:grpSpPr>
        <p:sp>
          <p:nvSpPr>
            <p:cNvPr id="17507" name="Rectangle 99"/>
            <p:cNvSpPr>
              <a:spLocks/>
            </p:cNvSpPr>
            <p:nvPr/>
          </p:nvSpPr>
          <p:spPr bwMode="auto">
            <a:xfrm>
              <a:off x="23" y="314"/>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1</a:t>
              </a:r>
            </a:p>
          </p:txBody>
        </p:sp>
        <p:sp>
          <p:nvSpPr>
            <p:cNvPr id="17508" name="Rectangle 100"/>
            <p:cNvSpPr>
              <a:spLocks/>
            </p:cNvSpPr>
            <p:nvPr/>
          </p:nvSpPr>
          <p:spPr bwMode="auto">
            <a:xfrm>
              <a:off x="700" y="0"/>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4</a:t>
              </a:r>
            </a:p>
          </p:txBody>
        </p:sp>
        <p:sp>
          <p:nvSpPr>
            <p:cNvPr id="17509" name="Rectangle 101"/>
            <p:cNvSpPr>
              <a:spLocks/>
            </p:cNvSpPr>
            <p:nvPr/>
          </p:nvSpPr>
          <p:spPr bwMode="auto">
            <a:xfrm>
              <a:off x="1717" y="338"/>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3</a:t>
              </a:r>
            </a:p>
          </p:txBody>
        </p:sp>
        <p:sp>
          <p:nvSpPr>
            <p:cNvPr id="17510" name="Rectangle 102"/>
            <p:cNvSpPr>
              <a:spLocks/>
            </p:cNvSpPr>
            <p:nvPr/>
          </p:nvSpPr>
          <p:spPr bwMode="auto">
            <a:xfrm>
              <a:off x="1063" y="655"/>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2</a:t>
              </a:r>
            </a:p>
          </p:txBody>
        </p:sp>
        <p:sp>
          <p:nvSpPr>
            <p:cNvPr id="17511" name="Rectangle 103"/>
            <p:cNvSpPr>
              <a:spLocks/>
            </p:cNvSpPr>
            <p:nvPr/>
          </p:nvSpPr>
          <p:spPr bwMode="auto">
            <a:xfrm>
              <a:off x="0" y="1091"/>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5</a:t>
              </a:r>
            </a:p>
          </p:txBody>
        </p:sp>
        <p:sp>
          <p:nvSpPr>
            <p:cNvPr id="17512" name="Rectangle 104"/>
            <p:cNvSpPr>
              <a:spLocks/>
            </p:cNvSpPr>
            <p:nvPr/>
          </p:nvSpPr>
          <p:spPr bwMode="auto">
            <a:xfrm>
              <a:off x="677" y="1403"/>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6</a:t>
              </a:r>
            </a:p>
          </p:txBody>
        </p:sp>
        <p:sp>
          <p:nvSpPr>
            <p:cNvPr id="17513" name="Rectangle 105"/>
            <p:cNvSpPr>
              <a:spLocks/>
            </p:cNvSpPr>
            <p:nvPr/>
          </p:nvSpPr>
          <p:spPr bwMode="auto">
            <a:xfrm>
              <a:off x="1765" y="1115"/>
              <a:ext cx="33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40" bIns="0"/>
            <a:lstStyle/>
            <a:p>
              <a:pPr marL="39688"/>
              <a:r>
                <a:rPr lang="en-US" sz="2200">
                  <a:solidFill>
                    <a:schemeClr val="tx1"/>
                  </a:solidFill>
                  <a:latin typeface="Times New Roman Italic" charset="0"/>
                  <a:ea typeface="ＭＳ Ｐゴシック" charset="0"/>
                  <a:cs typeface="Times New Roman Italic" charset="0"/>
                  <a:sym typeface="Times New Roman Italic" charset="0"/>
                </a:rPr>
                <a:t>p</a:t>
              </a:r>
              <a:r>
                <a:rPr lang="en-US" sz="2200" baseline="-27000">
                  <a:solidFill>
                    <a:schemeClr val="tx1"/>
                  </a:solidFill>
                  <a:ea typeface="ＭＳ Ｐゴシック" charset="0"/>
                  <a:cs typeface="Times New Roman" charset="0"/>
                </a:rPr>
                <a:t>7</a:t>
              </a:r>
            </a:p>
          </p:txBody>
        </p:sp>
      </p:grpSp>
      <p:sp>
        <p:nvSpPr>
          <p:cNvPr id="17515" name="Line 107"/>
          <p:cNvSpPr>
            <a:spLocks noChangeShapeType="1"/>
          </p:cNvSpPr>
          <p:nvPr/>
        </p:nvSpPr>
        <p:spPr bwMode="auto">
          <a:xfrm flipH="1">
            <a:off x="466725" y="2162175"/>
            <a:ext cx="2881313" cy="345598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516" name="Line 108"/>
          <p:cNvSpPr>
            <a:spLocks noChangeShapeType="1"/>
          </p:cNvSpPr>
          <p:nvPr/>
        </p:nvSpPr>
        <p:spPr bwMode="auto">
          <a:xfrm>
            <a:off x="3348038" y="2200275"/>
            <a:ext cx="1150937" cy="426243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517" name="Line 109"/>
          <p:cNvSpPr>
            <a:spLocks noChangeShapeType="1"/>
          </p:cNvSpPr>
          <p:nvPr/>
        </p:nvSpPr>
        <p:spPr bwMode="auto">
          <a:xfrm>
            <a:off x="3348038" y="2200275"/>
            <a:ext cx="4992687" cy="3379788"/>
          </a:xfrm>
          <a:prstGeom prst="line">
            <a:avLst/>
          </a:prstGeom>
          <a:noFill/>
          <a:ln w="25400" cap="flat">
            <a:solidFill>
              <a:srgbClr val="3366FF"/>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7539" name="Group 131"/>
          <p:cNvGrpSpPr>
            <a:grpSpLocks/>
          </p:cNvGrpSpPr>
          <p:nvPr/>
        </p:nvGrpSpPr>
        <p:grpSpPr bwMode="auto">
          <a:xfrm>
            <a:off x="3208338" y="1733550"/>
            <a:ext cx="2362200" cy="2090738"/>
            <a:chOff x="0" y="0"/>
            <a:chExt cx="1488" cy="1316"/>
          </a:xfrm>
        </p:grpSpPr>
        <p:grpSp>
          <p:nvGrpSpPr>
            <p:cNvPr id="17520" name="Group 112"/>
            <p:cNvGrpSpPr>
              <a:grpSpLocks/>
            </p:cNvGrpSpPr>
            <p:nvPr/>
          </p:nvGrpSpPr>
          <p:grpSpPr bwMode="auto">
            <a:xfrm>
              <a:off x="26" y="229"/>
              <a:ext cx="123" cy="122"/>
              <a:chOff x="0" y="0"/>
              <a:chExt cx="122" cy="122"/>
            </a:xfrm>
          </p:grpSpPr>
          <p:sp>
            <p:nvSpPr>
              <p:cNvPr id="17518" name="Oval 110"/>
              <p:cNvSpPr>
                <a:spLocks/>
              </p:cNvSpPr>
              <p:nvPr/>
            </p:nvSpPr>
            <p:spPr bwMode="auto">
              <a:xfrm>
                <a:off x="0" y="0"/>
                <a:ext cx="122" cy="122"/>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19" name="Rectangle 111"/>
              <p:cNvSpPr>
                <a:spLocks/>
              </p:cNvSpPr>
              <p:nvPr/>
            </p:nvSpPr>
            <p:spPr bwMode="auto">
              <a:xfrm>
                <a:off x="17" y="14"/>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3" name="Group 115"/>
            <p:cNvGrpSpPr>
              <a:grpSpLocks/>
            </p:cNvGrpSpPr>
            <p:nvPr/>
          </p:nvGrpSpPr>
          <p:grpSpPr bwMode="auto">
            <a:xfrm>
              <a:off x="709" y="447"/>
              <a:ext cx="123" cy="123"/>
              <a:chOff x="0" y="0"/>
              <a:chExt cx="122" cy="122"/>
            </a:xfrm>
          </p:grpSpPr>
          <p:sp>
            <p:nvSpPr>
              <p:cNvPr id="17521" name="Oval 113"/>
              <p:cNvSpPr>
                <a:spLocks/>
              </p:cNvSpPr>
              <p:nvPr/>
            </p:nvSpPr>
            <p:spPr bwMode="auto">
              <a:xfrm>
                <a:off x="0" y="0"/>
                <a:ext cx="122" cy="122"/>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2" name="Rectangle 114"/>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6" name="Group 118"/>
            <p:cNvGrpSpPr>
              <a:grpSpLocks/>
            </p:cNvGrpSpPr>
            <p:nvPr/>
          </p:nvGrpSpPr>
          <p:grpSpPr bwMode="auto">
            <a:xfrm>
              <a:off x="0" y="959"/>
              <a:ext cx="122" cy="123"/>
              <a:chOff x="0" y="0"/>
              <a:chExt cx="122" cy="122"/>
            </a:xfrm>
          </p:grpSpPr>
          <p:sp>
            <p:nvSpPr>
              <p:cNvPr id="17524" name="Oval 116"/>
              <p:cNvSpPr>
                <a:spLocks/>
              </p:cNvSpPr>
              <p:nvPr/>
            </p:nvSpPr>
            <p:spPr bwMode="auto">
              <a:xfrm>
                <a:off x="0" y="0"/>
                <a:ext cx="122" cy="122"/>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5" name="Rectangle 117"/>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29" name="Group 121"/>
            <p:cNvGrpSpPr>
              <a:grpSpLocks/>
            </p:cNvGrpSpPr>
            <p:nvPr/>
          </p:nvGrpSpPr>
          <p:grpSpPr bwMode="auto">
            <a:xfrm>
              <a:off x="709" y="1194"/>
              <a:ext cx="123" cy="122"/>
              <a:chOff x="0" y="0"/>
              <a:chExt cx="122" cy="122"/>
            </a:xfrm>
          </p:grpSpPr>
          <p:sp>
            <p:nvSpPr>
              <p:cNvPr id="17527" name="Oval 119"/>
              <p:cNvSpPr>
                <a:spLocks/>
              </p:cNvSpPr>
              <p:nvPr/>
            </p:nvSpPr>
            <p:spPr bwMode="auto">
              <a:xfrm>
                <a:off x="0" y="0"/>
                <a:ext cx="122" cy="122"/>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28" name="Rectangle 120"/>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2" name="Group 124"/>
            <p:cNvGrpSpPr>
              <a:grpSpLocks/>
            </p:cNvGrpSpPr>
            <p:nvPr/>
          </p:nvGrpSpPr>
          <p:grpSpPr bwMode="auto">
            <a:xfrm>
              <a:off x="1365" y="1002"/>
              <a:ext cx="123" cy="123"/>
              <a:chOff x="0" y="0"/>
              <a:chExt cx="122" cy="122"/>
            </a:xfrm>
          </p:grpSpPr>
          <p:sp>
            <p:nvSpPr>
              <p:cNvPr id="17530" name="Oval 122"/>
              <p:cNvSpPr>
                <a:spLocks/>
              </p:cNvSpPr>
              <p:nvPr/>
            </p:nvSpPr>
            <p:spPr bwMode="auto">
              <a:xfrm>
                <a:off x="0" y="0"/>
                <a:ext cx="122" cy="122"/>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1" name="Rectangle 123"/>
              <p:cNvSpPr>
                <a:spLocks/>
              </p:cNvSpPr>
              <p:nvPr/>
            </p:nvSpPr>
            <p:spPr bwMode="auto">
              <a:xfrm>
                <a:off x="17"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5" name="Group 127"/>
            <p:cNvGrpSpPr>
              <a:grpSpLocks/>
            </p:cNvGrpSpPr>
            <p:nvPr/>
          </p:nvGrpSpPr>
          <p:grpSpPr bwMode="auto">
            <a:xfrm>
              <a:off x="1344" y="229"/>
              <a:ext cx="122" cy="122"/>
              <a:chOff x="0" y="0"/>
              <a:chExt cx="122" cy="122"/>
            </a:xfrm>
          </p:grpSpPr>
          <p:sp>
            <p:nvSpPr>
              <p:cNvPr id="17533" name="Oval 125"/>
              <p:cNvSpPr>
                <a:spLocks/>
              </p:cNvSpPr>
              <p:nvPr/>
            </p:nvSpPr>
            <p:spPr bwMode="auto">
              <a:xfrm>
                <a:off x="0" y="0"/>
                <a:ext cx="122" cy="122"/>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4" name="Rectangle 126"/>
              <p:cNvSpPr>
                <a:spLocks/>
              </p:cNvSpPr>
              <p:nvPr/>
            </p:nvSpPr>
            <p:spPr bwMode="auto">
              <a:xfrm>
                <a:off x="17" y="14"/>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nvGrpSpPr>
            <p:cNvPr id="17538" name="Group 130"/>
            <p:cNvGrpSpPr>
              <a:grpSpLocks/>
            </p:cNvGrpSpPr>
            <p:nvPr/>
          </p:nvGrpSpPr>
          <p:grpSpPr bwMode="auto">
            <a:xfrm>
              <a:off x="682" y="0"/>
              <a:ext cx="123" cy="122"/>
              <a:chOff x="0" y="0"/>
              <a:chExt cx="122" cy="122"/>
            </a:xfrm>
          </p:grpSpPr>
          <p:sp>
            <p:nvSpPr>
              <p:cNvPr id="17536" name="Oval 128"/>
              <p:cNvSpPr>
                <a:spLocks/>
              </p:cNvSpPr>
              <p:nvPr/>
            </p:nvSpPr>
            <p:spPr bwMode="auto">
              <a:xfrm>
                <a:off x="0" y="0"/>
                <a:ext cx="122" cy="122"/>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sp>
            <p:nvSpPr>
              <p:cNvPr id="17537" name="Rectangle 129"/>
              <p:cNvSpPr>
                <a:spLocks/>
              </p:cNvSpPr>
              <p:nvPr/>
            </p:nvSpPr>
            <p:spPr bwMode="auto">
              <a:xfrm>
                <a:off x="16" y="17"/>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grpSp>
      <p:grpSp>
        <p:nvGrpSpPr>
          <p:cNvPr id="17542" name="Group 134"/>
          <p:cNvGrpSpPr>
            <a:grpSpLocks/>
          </p:cNvGrpSpPr>
          <p:nvPr/>
        </p:nvGrpSpPr>
        <p:grpSpPr bwMode="auto">
          <a:xfrm>
            <a:off x="6299200" y="1930400"/>
            <a:ext cx="2359025" cy="1108075"/>
            <a:chOff x="0" y="0"/>
            <a:chExt cx="1485" cy="698"/>
          </a:xfrm>
        </p:grpSpPr>
        <p:sp>
          <p:nvSpPr>
            <p:cNvPr id="17540" name="Rectangle 132"/>
            <p:cNvSpPr>
              <a:spLocks/>
            </p:cNvSpPr>
            <p:nvPr/>
          </p:nvSpPr>
          <p:spPr bwMode="auto">
            <a:xfrm>
              <a:off x="217" y="0"/>
              <a:ext cx="9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2800">
                  <a:solidFill>
                    <a:schemeClr val="tx1"/>
                  </a:solidFill>
                  <a:latin typeface="Times New Roman Italic" charset="0"/>
                  <a:ea typeface="ＭＳ Ｐゴシック" charset="0"/>
                  <a:cs typeface="Times New Roman Italic" charset="0"/>
                  <a:sym typeface="Times New Roman Italic" charset="0"/>
                </a:rPr>
                <a:t>minimize</a:t>
              </a:r>
            </a:p>
          </p:txBody>
        </p:sp>
        <p:sp>
          <p:nvSpPr>
            <p:cNvPr id="17541" name="Rectangle 133"/>
            <p:cNvSpPr>
              <a:spLocks/>
            </p:cNvSpPr>
            <p:nvPr/>
          </p:nvSpPr>
          <p:spPr bwMode="auto">
            <a:xfrm>
              <a:off x="0" y="266"/>
              <a:ext cx="148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39688"/>
              <a:r>
                <a:rPr lang="en-US" sz="4200">
                  <a:solidFill>
                    <a:schemeClr val="tx1"/>
                  </a:solidFill>
                  <a:ea typeface="ＭＳ Ｐゴシック" charset="0"/>
                  <a:cs typeface="Times New Roman" charset="0"/>
                </a:rPr>
                <a:t>g</a:t>
              </a:r>
              <a:r>
                <a:rPr lang="en-US" sz="4200">
                  <a:solidFill>
                    <a:schemeClr val="tx1"/>
                  </a:solidFill>
                  <a:latin typeface="Times New Roman Italic" charset="0"/>
                  <a:ea typeface="ＭＳ Ｐゴシック" charset="0"/>
                  <a:cs typeface="Times New Roman Italic" charset="0"/>
                  <a:sym typeface="Times New Roman Italic" charset="0"/>
                </a:rPr>
                <a:t> </a:t>
              </a:r>
              <a:r>
                <a:rPr lang="en-US" sz="4200">
                  <a:solidFill>
                    <a:schemeClr val="tx1"/>
                  </a:solidFill>
                  <a:ea typeface="ＭＳ Ｐゴシック" charset="0"/>
                  <a:cs typeface="Times New Roman" charset="0"/>
                </a:rPr>
                <a:t>(</a:t>
              </a:r>
              <a:r>
                <a:rPr lang="en-US" sz="4200">
                  <a:solidFill>
                    <a:schemeClr val="tx1"/>
                  </a:solidFill>
                  <a:latin typeface="Times New Roman Bold" charset="0"/>
                  <a:ea typeface="ＭＳ Ｐゴシック" charset="0"/>
                  <a:cs typeface="Times New Roman Bold" charset="0"/>
                  <a:sym typeface="Times New Roman Bold" charset="0"/>
                </a:rPr>
                <a:t>R</a:t>
              </a:r>
              <a:r>
                <a:rPr lang="en-US" sz="4200">
                  <a:solidFill>
                    <a:schemeClr val="tx1"/>
                  </a:solidFill>
                  <a:ea typeface="ＭＳ Ｐゴシック" charset="0"/>
                  <a:cs typeface="Times New Roman" charset="0"/>
                </a:rPr>
                <a:t>,</a:t>
              </a:r>
              <a:r>
                <a:rPr lang="en-US" sz="1800">
                  <a:solidFill>
                    <a:schemeClr val="tx1"/>
                  </a:solidFill>
                  <a:ea typeface="ＭＳ Ｐゴシック" charset="0"/>
                  <a:cs typeface="Times New Roman" charset="0"/>
                </a:rPr>
                <a:t> </a:t>
              </a:r>
              <a:r>
                <a:rPr lang="en-US" sz="4200">
                  <a:solidFill>
                    <a:schemeClr val="tx1"/>
                  </a:solidFill>
                  <a:latin typeface="Times New Roman Bold" charset="0"/>
                  <a:ea typeface="ＭＳ Ｐゴシック" charset="0"/>
                  <a:cs typeface="Times New Roman Bold" charset="0"/>
                  <a:sym typeface="Times New Roman Bold" charset="0"/>
                </a:rPr>
                <a:t>T</a:t>
              </a:r>
              <a:r>
                <a:rPr lang="en-US" sz="4200">
                  <a:solidFill>
                    <a:schemeClr val="tx1"/>
                  </a:solidFill>
                  <a:ea typeface="ＭＳ Ｐゴシック" charset="0"/>
                  <a:cs typeface="Times New Roman" charset="0"/>
                </a:rPr>
                <a:t>,</a:t>
              </a:r>
              <a:r>
                <a:rPr lang="en-US" sz="1800">
                  <a:solidFill>
                    <a:schemeClr val="tx1"/>
                  </a:solidFill>
                  <a:ea typeface="ＭＳ Ｐゴシック" charset="0"/>
                  <a:cs typeface="Times New Roman" charset="0"/>
                </a:rPr>
                <a:t> </a:t>
              </a:r>
              <a:r>
                <a:rPr lang="en-US" sz="4200">
                  <a:solidFill>
                    <a:schemeClr val="tx1"/>
                  </a:solidFill>
                  <a:latin typeface="Times New Roman Bold" charset="0"/>
                  <a:ea typeface="ＭＳ Ｐゴシック" charset="0"/>
                  <a:cs typeface="Times New Roman Bold" charset="0"/>
                  <a:sym typeface="Times New Roman Bold" charset="0"/>
                </a:rPr>
                <a:t>P</a:t>
              </a:r>
              <a:r>
                <a:rPr lang="en-US" sz="4200">
                  <a:solidFill>
                    <a:schemeClr val="tx1"/>
                  </a:solidFill>
                  <a:ea typeface="ＭＳ Ｐゴシック" charset="0"/>
                  <a:cs typeface="Times New Roman" charset="0"/>
                </a:rPr>
                <a:t>)</a:t>
              </a:r>
            </a:p>
          </p:txBody>
        </p:sp>
      </p:grpSp>
      <p:sp>
        <p:nvSpPr>
          <p:cNvPr id="17543" name="Rectangle 135"/>
          <p:cNvSpPr>
            <a:spLocks noGrp="1" noChangeArrowheads="1"/>
          </p:cNvSpPr>
          <p:nvPr>
            <p:ph type="body" idx="1"/>
          </p:nvPr>
        </p:nvSpPr>
        <p:spPr>
          <a:xfrm>
            <a:off x="423863" y="1009650"/>
            <a:ext cx="8294687" cy="550863"/>
          </a:xfrm>
          <a:ln/>
        </p:spPr>
        <p:txBody>
          <a:bodyPr rIns="40640"/>
          <a:lstStyle/>
          <a:p>
            <a:r>
              <a:rPr lang="en-US" sz="2200"/>
              <a:t>aka </a:t>
            </a:r>
            <a:r>
              <a:rPr lang="ja-JP" altLang="en-US" sz="2200">
                <a:latin typeface="Arial"/>
              </a:rPr>
              <a:t>“</a:t>
            </a:r>
            <a:r>
              <a:rPr lang="en-US" sz="2200"/>
              <a:t>bundle adjustment</a:t>
            </a:r>
            <a:r>
              <a:rPr lang="ja-JP" altLang="en-US" sz="2200">
                <a:latin typeface="Arial"/>
              </a:rPr>
              <a:t>”</a:t>
            </a:r>
            <a:r>
              <a:rPr lang="en-US" sz="2200"/>
              <a:t>  </a:t>
            </a:r>
            <a:r>
              <a:rPr lang="en-US" sz="1600"/>
              <a:t>(texts:  </a:t>
            </a:r>
            <a:r>
              <a:rPr lang="en-US" sz="1600" u="sng">
                <a:solidFill>
                  <a:srgbClr val="003DCC"/>
                </a:solidFill>
                <a:hlinkClick r:id="rId7"/>
              </a:rPr>
              <a:t>Zisserman</a:t>
            </a:r>
            <a:r>
              <a:rPr lang="en-US" sz="1600"/>
              <a:t>; </a:t>
            </a:r>
            <a:r>
              <a:rPr lang="en-US" sz="1600" u="sng">
                <a:solidFill>
                  <a:srgbClr val="003DCC"/>
                </a:solidFill>
                <a:hlinkClick r:id="rId8"/>
              </a:rPr>
              <a:t>Faugeras</a:t>
            </a:r>
            <a:r>
              <a:rPr lang="en-US" sz="1600"/>
              <a:t>)</a:t>
            </a:r>
          </a:p>
        </p:txBody>
      </p:sp>
    </p:spTree>
    <p:extLst>
      <p:ext uri="{BB962C8B-B14F-4D97-AF65-F5344CB8AC3E}">
        <p14:creationId xmlns:p14="http://schemas.microsoft.com/office/powerpoint/2010/main" val="3601431723"/>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nodeType="afterEffect">
                                  <p:stCondLst>
                                    <p:cond delay="500"/>
                                  </p:stCondLst>
                                  <p:childTnLst>
                                    <p:set>
                                      <p:cBhvr>
                                        <p:cTn id="6" dur="1" fill="hold">
                                          <p:stCondLst>
                                            <p:cond delay="499"/>
                                          </p:stCondLst>
                                        </p:cTn>
                                        <p:tgtEl>
                                          <p:spTgt spid="17416"/>
                                        </p:tgtEl>
                                        <p:attrNameLst>
                                          <p:attrName>style.visibility</p:attrName>
                                        </p:attrNameLst>
                                      </p:cBhvr>
                                      <p:to>
                                        <p:strVal val="visible"/>
                                      </p:to>
                                    </p:set>
                                  </p:childTnLst>
                                </p:cTn>
                              </p:par>
                            </p:childTnLst>
                          </p:cTn>
                        </p:par>
                        <p:par>
                          <p:cTn id="7" fill="hold" nodeType="afterGroup">
                            <p:stCondLst>
                              <p:cond delay="1000"/>
                            </p:stCondLst>
                            <p:childTnLst>
                              <p:par>
                                <p:cTn id="8" presetID="168" presetClass="entr" presetSubtype="0" fill="hold" nodeType="afterEffect">
                                  <p:stCondLst>
                                    <p:cond delay="0"/>
                                  </p:stCondLst>
                                  <p:childTnLst>
                                    <p:set>
                                      <p:cBhvr>
                                        <p:cTn id="9" dur="1" fill="hold">
                                          <p:stCondLst>
                                            <p:cond delay="499"/>
                                          </p:stCondLst>
                                        </p:cTn>
                                        <p:tgtEl>
                                          <p:spTgt spid="17409"/>
                                        </p:tgtEl>
                                        <p:attrNameLst>
                                          <p:attrName>style.visibility</p:attrName>
                                        </p:attrNameLst>
                                      </p:cBhvr>
                                      <p:to>
                                        <p:strVal val="visible"/>
                                      </p:to>
                                    </p:set>
                                  </p:childTnLst>
                                </p:cTn>
                              </p:par>
                              <p:par>
                                <p:cTn id="10" presetID="168" presetClass="entr" presetSubtype="0" fill="hold" grpId="0" nodeType="withEffect">
                                  <p:stCondLst>
                                    <p:cond delay="500"/>
                                  </p:stCondLst>
                                  <p:childTnLst>
                                    <p:set>
                                      <p:cBhvr>
                                        <p:cTn id="11" dur="1" fill="hold">
                                          <p:stCondLst>
                                            <p:cond delay="499"/>
                                          </p:stCondLst>
                                        </p:cTn>
                                        <p:tgtEl>
                                          <p:spTgt spid="17423"/>
                                        </p:tgtEl>
                                        <p:attrNameLst>
                                          <p:attrName>style.visibility</p:attrName>
                                        </p:attrNameLst>
                                      </p:cBhvr>
                                      <p:to>
                                        <p:strVal val="visible"/>
                                      </p:to>
                                    </p:set>
                                  </p:childTnLst>
                                </p:cTn>
                              </p:par>
                              <p:par>
                                <p:cTn id="12" presetID="168" presetClass="entr" presetSubtype="0" fill="hold" grpId="0" nodeType="withEffect">
                                  <p:stCondLst>
                                    <p:cond delay="500"/>
                                  </p:stCondLst>
                                  <p:childTnLst>
                                    <p:set>
                                      <p:cBhvr>
                                        <p:cTn id="13" dur="1" fill="hold">
                                          <p:stCondLst>
                                            <p:cond delay="499"/>
                                          </p:stCondLst>
                                        </p:cTn>
                                        <p:tgtEl>
                                          <p:spTgt spid="17424"/>
                                        </p:tgtEl>
                                        <p:attrNameLst>
                                          <p:attrName>style.visibility</p:attrName>
                                        </p:attrNameLst>
                                      </p:cBhvr>
                                      <p:to>
                                        <p:strVal val="visible"/>
                                      </p:to>
                                    </p:set>
                                  </p:childTnLst>
                                </p:cTn>
                              </p:par>
                              <p:par>
                                <p:cTn id="14" presetID="168" presetClass="entr" presetSubtype="0" fill="hold" grpId="0" nodeType="withEffect">
                                  <p:stCondLst>
                                    <p:cond delay="500"/>
                                  </p:stCondLst>
                                  <p:childTnLst>
                                    <p:set>
                                      <p:cBhvr>
                                        <p:cTn id="15" dur="1" fill="hold">
                                          <p:stCondLst>
                                            <p:cond delay="499"/>
                                          </p:stCondLst>
                                        </p:cTn>
                                        <p:tgtEl>
                                          <p:spTgt spid="17425"/>
                                        </p:tgtEl>
                                        <p:attrNameLst>
                                          <p:attrName>style.visibility</p:attrName>
                                        </p:attrNameLst>
                                      </p:cBhvr>
                                      <p:to>
                                        <p:strVal val="visible"/>
                                      </p:to>
                                    </p:set>
                                  </p:childTnLst>
                                </p:cTn>
                              </p:par>
                              <p:par>
                                <p:cTn id="16" presetID="168" presetClass="entr" presetSubtype="0" fill="hold" grpId="0" nodeType="withEffect">
                                  <p:stCondLst>
                                    <p:cond delay="500"/>
                                  </p:stCondLst>
                                  <p:childTnLst>
                                    <p:set>
                                      <p:cBhvr>
                                        <p:cTn id="17" dur="1" fill="hold">
                                          <p:stCondLst>
                                            <p:cond delay="499"/>
                                          </p:stCondLst>
                                        </p:cTn>
                                        <p:tgtEl>
                                          <p:spTgt spid="17426"/>
                                        </p:tgtEl>
                                        <p:attrNameLst>
                                          <p:attrName>style.visibility</p:attrName>
                                        </p:attrNameLst>
                                      </p:cBhvr>
                                      <p:to>
                                        <p:strVal val="visible"/>
                                      </p:to>
                                    </p:set>
                                  </p:childTnLst>
                                </p:cTn>
                              </p:par>
                              <p:par>
                                <p:cTn id="18" presetID="168" presetClass="entr" presetSubtype="0" fill="hold" grpId="0" nodeType="withEffect">
                                  <p:stCondLst>
                                    <p:cond delay="500"/>
                                  </p:stCondLst>
                                  <p:childTnLst>
                                    <p:set>
                                      <p:cBhvr>
                                        <p:cTn id="19" dur="1" fill="hold">
                                          <p:stCondLst>
                                            <p:cond delay="499"/>
                                          </p:stCondLst>
                                        </p:cTn>
                                        <p:tgtEl>
                                          <p:spTgt spid="17435"/>
                                        </p:tgtEl>
                                        <p:attrNameLst>
                                          <p:attrName>style.visibility</p:attrName>
                                        </p:attrNameLst>
                                      </p:cBhvr>
                                      <p:to>
                                        <p:strVal val="visible"/>
                                      </p:to>
                                    </p:set>
                                  </p:childTnLst>
                                </p:cTn>
                              </p:par>
                            </p:childTnLst>
                          </p:cTn>
                        </p:par>
                        <p:par>
                          <p:cTn id="20" fill="hold">
                            <p:stCondLst>
                              <p:cond delay="2000"/>
                            </p:stCondLst>
                            <p:childTnLst>
                              <p:par>
                                <p:cTn id="21" presetID="168" presetClass="entr" presetSubtype="0" fill="hold" nodeType="afterEffect">
                                  <p:stCondLst>
                                    <p:cond delay="500"/>
                                  </p:stCondLst>
                                  <p:childTnLst>
                                    <p:set>
                                      <p:cBhvr>
                                        <p:cTn id="22" dur="1" fill="hold">
                                          <p:stCondLst>
                                            <p:cond delay="499"/>
                                          </p:stCondLst>
                                        </p:cTn>
                                        <p:tgtEl>
                                          <p:spTgt spid="17422"/>
                                        </p:tgtEl>
                                        <p:attrNameLst>
                                          <p:attrName>style.visibility</p:attrName>
                                        </p:attrNameLst>
                                      </p:cBhvr>
                                      <p:to>
                                        <p:strVal val="visible"/>
                                      </p:to>
                                    </p:set>
                                  </p:childTnLst>
                                </p:cTn>
                              </p:par>
                              <p:par>
                                <p:cTn id="23" presetID="168" presetClass="entr" presetSubtype="0" fill="hold" nodeType="withEffect">
                                  <p:stCondLst>
                                    <p:cond delay="0"/>
                                  </p:stCondLst>
                                  <p:childTnLst>
                                    <p:set>
                                      <p:cBhvr>
                                        <p:cTn id="24" dur="1" fill="hold">
                                          <p:stCondLst>
                                            <p:cond delay="499"/>
                                          </p:stCondLst>
                                        </p:cTn>
                                        <p:tgtEl>
                                          <p:spTgt spid="17410"/>
                                        </p:tgtEl>
                                        <p:attrNameLst>
                                          <p:attrName>style.visibility</p:attrName>
                                        </p:attrNameLst>
                                      </p:cBhvr>
                                      <p:to>
                                        <p:strVal val="visible"/>
                                      </p:to>
                                    </p:set>
                                  </p:childTnLst>
                                </p:cTn>
                              </p:par>
                              <p:par>
                                <p:cTn id="25" presetID="168" presetClass="entr" presetSubtype="0" fill="hold" grpId="0" nodeType="withEffect">
                                  <p:stCondLst>
                                    <p:cond delay="500"/>
                                  </p:stCondLst>
                                  <p:childTnLst>
                                    <p:set>
                                      <p:cBhvr>
                                        <p:cTn id="26" dur="1" fill="hold">
                                          <p:stCondLst>
                                            <p:cond delay="499"/>
                                          </p:stCondLst>
                                        </p:cTn>
                                        <p:tgtEl>
                                          <p:spTgt spid="17427"/>
                                        </p:tgtEl>
                                        <p:attrNameLst>
                                          <p:attrName>style.visibility</p:attrName>
                                        </p:attrNameLst>
                                      </p:cBhvr>
                                      <p:to>
                                        <p:strVal val="visible"/>
                                      </p:to>
                                    </p:set>
                                  </p:childTnLst>
                                </p:cTn>
                              </p:par>
                              <p:par>
                                <p:cTn id="27" presetID="168" presetClass="entr" presetSubtype="0" fill="hold" grpId="0" nodeType="withEffect">
                                  <p:stCondLst>
                                    <p:cond delay="500"/>
                                  </p:stCondLst>
                                  <p:childTnLst>
                                    <p:set>
                                      <p:cBhvr>
                                        <p:cTn id="28" dur="1" fill="hold">
                                          <p:stCondLst>
                                            <p:cond delay="499"/>
                                          </p:stCondLst>
                                        </p:cTn>
                                        <p:tgtEl>
                                          <p:spTgt spid="17428"/>
                                        </p:tgtEl>
                                        <p:attrNameLst>
                                          <p:attrName>style.visibility</p:attrName>
                                        </p:attrNameLst>
                                      </p:cBhvr>
                                      <p:to>
                                        <p:strVal val="visible"/>
                                      </p:to>
                                    </p:set>
                                  </p:childTnLst>
                                </p:cTn>
                              </p:par>
                              <p:par>
                                <p:cTn id="29" presetID="168" presetClass="entr" presetSubtype="0" fill="hold" grpId="0" nodeType="withEffect">
                                  <p:stCondLst>
                                    <p:cond delay="500"/>
                                  </p:stCondLst>
                                  <p:childTnLst>
                                    <p:set>
                                      <p:cBhvr>
                                        <p:cTn id="30" dur="1" fill="hold">
                                          <p:stCondLst>
                                            <p:cond delay="499"/>
                                          </p:stCondLst>
                                        </p:cTn>
                                        <p:tgtEl>
                                          <p:spTgt spid="17429"/>
                                        </p:tgtEl>
                                        <p:attrNameLst>
                                          <p:attrName>style.visibility</p:attrName>
                                        </p:attrNameLst>
                                      </p:cBhvr>
                                      <p:to>
                                        <p:strVal val="visible"/>
                                      </p:to>
                                    </p:set>
                                  </p:childTnLst>
                                </p:cTn>
                              </p:par>
                              <p:par>
                                <p:cTn id="31" presetID="168" presetClass="entr" presetSubtype="0" fill="hold" grpId="0" nodeType="withEffect">
                                  <p:stCondLst>
                                    <p:cond delay="500"/>
                                  </p:stCondLst>
                                  <p:childTnLst>
                                    <p:set>
                                      <p:cBhvr>
                                        <p:cTn id="32" dur="1" fill="hold">
                                          <p:stCondLst>
                                            <p:cond delay="499"/>
                                          </p:stCondLst>
                                        </p:cTn>
                                        <p:tgtEl>
                                          <p:spTgt spid="17430"/>
                                        </p:tgtEl>
                                        <p:attrNameLst>
                                          <p:attrName>style.visibility</p:attrName>
                                        </p:attrNameLst>
                                      </p:cBhvr>
                                      <p:to>
                                        <p:strVal val="visible"/>
                                      </p:to>
                                    </p:set>
                                  </p:childTnLst>
                                </p:cTn>
                              </p:par>
                              <p:par>
                                <p:cTn id="33" presetID="168" presetClass="entr" presetSubtype="0" fill="hold" grpId="0" nodeType="withEffect">
                                  <p:stCondLst>
                                    <p:cond delay="500"/>
                                  </p:stCondLst>
                                  <p:childTnLst>
                                    <p:set>
                                      <p:cBhvr>
                                        <p:cTn id="34" dur="1" fill="hold">
                                          <p:stCondLst>
                                            <p:cond delay="499"/>
                                          </p:stCondLst>
                                        </p:cTn>
                                        <p:tgtEl>
                                          <p:spTgt spid="17436"/>
                                        </p:tgtEl>
                                        <p:attrNameLst>
                                          <p:attrName>style.visibility</p:attrName>
                                        </p:attrNameLst>
                                      </p:cBhvr>
                                      <p:to>
                                        <p:strVal val="visible"/>
                                      </p:to>
                                    </p:set>
                                  </p:childTnLst>
                                </p:cTn>
                              </p:par>
                            </p:childTnLst>
                          </p:cTn>
                        </p:par>
                        <p:par>
                          <p:cTn id="35" fill="hold" nodeType="afterGroup">
                            <p:stCondLst>
                              <p:cond delay="3000"/>
                            </p:stCondLst>
                            <p:childTnLst>
                              <p:par>
                                <p:cTn id="36" presetID="168" presetClass="entr" presetSubtype="0" fill="hold" nodeType="afterEffect">
                                  <p:stCondLst>
                                    <p:cond delay="500"/>
                                  </p:stCondLst>
                                  <p:childTnLst>
                                    <p:set>
                                      <p:cBhvr>
                                        <p:cTn id="37" dur="1" fill="hold">
                                          <p:stCondLst>
                                            <p:cond delay="499"/>
                                          </p:stCondLst>
                                        </p:cTn>
                                        <p:tgtEl>
                                          <p:spTgt spid="17419"/>
                                        </p:tgtEl>
                                        <p:attrNameLst>
                                          <p:attrName>style.visibility</p:attrName>
                                        </p:attrNameLst>
                                      </p:cBhvr>
                                      <p:to>
                                        <p:strVal val="visible"/>
                                      </p:to>
                                    </p:set>
                                  </p:childTnLst>
                                </p:cTn>
                              </p:par>
                              <p:par>
                                <p:cTn id="38" presetID="168" presetClass="entr" presetSubtype="0" fill="hold" nodeType="withEffect">
                                  <p:stCondLst>
                                    <p:cond delay="0"/>
                                  </p:stCondLst>
                                  <p:childTnLst>
                                    <p:set>
                                      <p:cBhvr>
                                        <p:cTn id="39" dur="1" fill="hold">
                                          <p:stCondLst>
                                            <p:cond delay="499"/>
                                          </p:stCondLst>
                                        </p:cTn>
                                        <p:tgtEl>
                                          <p:spTgt spid="17411"/>
                                        </p:tgtEl>
                                        <p:attrNameLst>
                                          <p:attrName>style.visibility</p:attrName>
                                        </p:attrNameLst>
                                      </p:cBhvr>
                                      <p:to>
                                        <p:strVal val="visible"/>
                                      </p:to>
                                    </p:set>
                                  </p:childTnLst>
                                </p:cTn>
                              </p:par>
                              <p:par>
                                <p:cTn id="40" presetID="168" presetClass="entr" presetSubtype="0" fill="hold" grpId="0" nodeType="withEffect">
                                  <p:stCondLst>
                                    <p:cond delay="500"/>
                                  </p:stCondLst>
                                  <p:childTnLst>
                                    <p:set>
                                      <p:cBhvr>
                                        <p:cTn id="41" dur="1" fill="hold">
                                          <p:stCondLst>
                                            <p:cond delay="499"/>
                                          </p:stCondLst>
                                        </p:cTn>
                                        <p:tgtEl>
                                          <p:spTgt spid="17431"/>
                                        </p:tgtEl>
                                        <p:attrNameLst>
                                          <p:attrName>style.visibility</p:attrName>
                                        </p:attrNameLst>
                                      </p:cBhvr>
                                      <p:to>
                                        <p:strVal val="visible"/>
                                      </p:to>
                                    </p:set>
                                  </p:childTnLst>
                                </p:cTn>
                              </p:par>
                              <p:par>
                                <p:cTn id="42" presetID="168" presetClass="entr" presetSubtype="0" fill="hold" grpId="0" nodeType="withEffect">
                                  <p:stCondLst>
                                    <p:cond delay="500"/>
                                  </p:stCondLst>
                                  <p:childTnLst>
                                    <p:set>
                                      <p:cBhvr>
                                        <p:cTn id="43" dur="1" fill="hold">
                                          <p:stCondLst>
                                            <p:cond delay="499"/>
                                          </p:stCondLst>
                                        </p:cTn>
                                        <p:tgtEl>
                                          <p:spTgt spid="17432"/>
                                        </p:tgtEl>
                                        <p:attrNameLst>
                                          <p:attrName>style.visibility</p:attrName>
                                        </p:attrNameLst>
                                      </p:cBhvr>
                                      <p:to>
                                        <p:strVal val="visible"/>
                                      </p:to>
                                    </p:set>
                                  </p:childTnLst>
                                </p:cTn>
                              </p:par>
                              <p:par>
                                <p:cTn id="44" presetID="168" presetClass="entr" presetSubtype="0" fill="hold" grpId="0" nodeType="withEffect">
                                  <p:stCondLst>
                                    <p:cond delay="500"/>
                                  </p:stCondLst>
                                  <p:childTnLst>
                                    <p:set>
                                      <p:cBhvr>
                                        <p:cTn id="45" dur="1" fill="hold">
                                          <p:stCondLst>
                                            <p:cond delay="499"/>
                                          </p:stCondLst>
                                        </p:cTn>
                                        <p:tgtEl>
                                          <p:spTgt spid="17433"/>
                                        </p:tgtEl>
                                        <p:attrNameLst>
                                          <p:attrName>style.visibility</p:attrName>
                                        </p:attrNameLst>
                                      </p:cBhvr>
                                      <p:to>
                                        <p:strVal val="visible"/>
                                      </p:to>
                                    </p:set>
                                  </p:childTnLst>
                                </p:cTn>
                              </p:par>
                              <p:par>
                                <p:cTn id="46" presetID="168" presetClass="entr" presetSubtype="0" fill="hold" grpId="0" nodeType="withEffect">
                                  <p:stCondLst>
                                    <p:cond delay="500"/>
                                  </p:stCondLst>
                                  <p:childTnLst>
                                    <p:set>
                                      <p:cBhvr>
                                        <p:cTn id="47" dur="1" fill="hold">
                                          <p:stCondLst>
                                            <p:cond delay="499"/>
                                          </p:stCondLst>
                                        </p:cTn>
                                        <p:tgtEl>
                                          <p:spTgt spid="17434"/>
                                        </p:tgtEl>
                                        <p:attrNameLst>
                                          <p:attrName>style.visibility</p:attrName>
                                        </p:attrNameLst>
                                      </p:cBhvr>
                                      <p:to>
                                        <p:strVal val="visible"/>
                                      </p:to>
                                    </p:set>
                                  </p:childTnLst>
                                </p:cTn>
                              </p:par>
                              <p:par>
                                <p:cTn id="48" presetID="168" presetClass="entr" presetSubtype="0" fill="hold" grpId="0" nodeType="withEffect">
                                  <p:stCondLst>
                                    <p:cond delay="500"/>
                                  </p:stCondLst>
                                  <p:childTnLst>
                                    <p:set>
                                      <p:cBhvr>
                                        <p:cTn id="49" dur="1" fill="hold">
                                          <p:stCondLst>
                                            <p:cond delay="499"/>
                                          </p:stCondLst>
                                        </p:cTn>
                                        <p:tgtEl>
                                          <p:spTgt spid="17437"/>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68" presetClass="entr" presetSubtype="0" fill="hold" nodeType="clickEffect">
                                  <p:stCondLst>
                                    <p:cond delay="0"/>
                                  </p:stCondLst>
                                  <p:childTnLst>
                                    <p:set>
                                      <p:cBhvr>
                                        <p:cTn id="53" dur="1" fill="hold">
                                          <p:stCondLst>
                                            <p:cond delay="499"/>
                                          </p:stCondLst>
                                        </p:cTn>
                                        <p:tgtEl>
                                          <p:spTgt spid="17459"/>
                                        </p:tgtEl>
                                        <p:attrNameLst>
                                          <p:attrName>style.visibility</p:attrName>
                                        </p:attrNameLst>
                                      </p:cBhvr>
                                      <p:to>
                                        <p:strVal val="visible"/>
                                      </p:to>
                                    </p:set>
                                  </p:childTnLst>
                                </p:cTn>
                              </p:par>
                            </p:childTnLst>
                          </p:cTn>
                        </p:par>
                        <p:par>
                          <p:cTn id="54" fill="hold" nodeType="afterGroup">
                            <p:stCondLst>
                              <p:cond delay="500"/>
                            </p:stCondLst>
                            <p:childTnLst>
                              <p:par>
                                <p:cTn id="55" presetID="168" presetClass="entr" presetSubtype="0" fill="hold" nodeType="afterEffect">
                                  <p:stCondLst>
                                    <p:cond delay="500"/>
                                  </p:stCondLst>
                                  <p:childTnLst>
                                    <p:set>
                                      <p:cBhvr>
                                        <p:cTn id="56" dur="1" fill="hold">
                                          <p:stCondLst>
                                            <p:cond delay="499"/>
                                          </p:stCondLst>
                                        </p:cTn>
                                        <p:tgtEl>
                                          <p:spTgt spid="17481"/>
                                        </p:tgtEl>
                                        <p:attrNameLst>
                                          <p:attrName>style.visibility</p:attrName>
                                        </p:attrNameLst>
                                      </p:cBhvr>
                                      <p:to>
                                        <p:strVal val="visible"/>
                                      </p:to>
                                    </p:set>
                                  </p:childTnLst>
                                </p:cTn>
                              </p:par>
                            </p:childTnLst>
                          </p:cTn>
                        </p:par>
                        <p:par>
                          <p:cTn id="57" fill="hold" nodeType="afterGroup">
                            <p:stCondLst>
                              <p:cond delay="1500"/>
                            </p:stCondLst>
                            <p:childTnLst>
                              <p:par>
                                <p:cTn id="58" presetID="168" presetClass="entr" presetSubtype="0" fill="hold" nodeType="afterEffect">
                                  <p:stCondLst>
                                    <p:cond delay="500"/>
                                  </p:stCondLst>
                                  <p:childTnLst>
                                    <p:set>
                                      <p:cBhvr>
                                        <p:cTn id="59" dur="1" fill="hold">
                                          <p:stCondLst>
                                            <p:cond delay="499"/>
                                          </p:stCondLst>
                                        </p:cTn>
                                        <p:tgtEl>
                                          <p:spTgt spid="17503"/>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68" presetClass="entr" presetSubtype="0" fill="hold" nodeType="clickEffect">
                                  <p:stCondLst>
                                    <p:cond delay="0"/>
                                  </p:stCondLst>
                                  <p:childTnLst>
                                    <p:set>
                                      <p:cBhvr>
                                        <p:cTn id="63" dur="1" fill="hold">
                                          <p:stCondLst>
                                            <p:cond delay="499"/>
                                          </p:stCondLst>
                                        </p:cTn>
                                        <p:tgtEl>
                                          <p:spTgt spid="17539"/>
                                        </p:tgtEl>
                                        <p:attrNameLst>
                                          <p:attrName>style.visibility</p:attrName>
                                        </p:attrNameLst>
                                      </p:cBhvr>
                                      <p:to>
                                        <p:strVal val="visible"/>
                                      </p:to>
                                    </p:set>
                                  </p:childTnLst>
                                </p:cTn>
                              </p:par>
                            </p:childTnLst>
                          </p:cTn>
                        </p:par>
                        <p:par>
                          <p:cTn id="64" fill="hold" nodeType="afterGroup">
                            <p:stCondLst>
                              <p:cond delay="500"/>
                            </p:stCondLst>
                            <p:childTnLst>
                              <p:par>
                                <p:cTn id="65" presetID="168" presetClass="entr" presetSubtype="0" fill="hold" nodeType="afterEffect">
                                  <p:stCondLst>
                                    <p:cond delay="500"/>
                                  </p:stCondLst>
                                  <p:childTnLst>
                                    <p:set>
                                      <p:cBhvr>
                                        <p:cTn id="66" dur="1" fill="hold">
                                          <p:stCondLst>
                                            <p:cond delay="499"/>
                                          </p:stCondLst>
                                        </p:cTn>
                                        <p:tgtEl>
                                          <p:spTgt spid="175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68" presetClass="entr" presetSubtype="0" fill="hold" grpId="0" nodeType="clickEffect">
                                  <p:stCondLst>
                                    <p:cond delay="0"/>
                                  </p:stCondLst>
                                  <p:childTnLst>
                                    <p:set>
                                      <p:cBhvr>
                                        <p:cTn id="70" dur="1" fill="hold">
                                          <p:stCondLst>
                                            <p:cond delay="499"/>
                                          </p:stCondLst>
                                        </p:cTn>
                                        <p:tgtEl>
                                          <p:spTgt spid="17504"/>
                                        </p:tgtEl>
                                        <p:attrNameLst>
                                          <p:attrName>style.visibility</p:attrName>
                                        </p:attrNameLst>
                                      </p:cBhvr>
                                      <p:to>
                                        <p:strVal val="visible"/>
                                      </p:to>
                                    </p:set>
                                  </p:childTnLst>
                                </p:cTn>
                              </p:par>
                            </p:childTnLst>
                          </p:cTn>
                        </p:par>
                        <p:par>
                          <p:cTn id="71" fill="hold" nodeType="afterGroup">
                            <p:stCondLst>
                              <p:cond delay="500"/>
                            </p:stCondLst>
                            <p:childTnLst>
                              <p:par>
                                <p:cTn id="72" presetID="168" presetClass="entr" presetSubtype="0" fill="hold" grpId="0" nodeType="afterEffect">
                                  <p:stCondLst>
                                    <p:cond delay="500"/>
                                  </p:stCondLst>
                                  <p:childTnLst>
                                    <p:set>
                                      <p:cBhvr>
                                        <p:cTn id="73" dur="1" fill="hold">
                                          <p:stCondLst>
                                            <p:cond delay="499"/>
                                          </p:stCondLst>
                                        </p:cTn>
                                        <p:tgtEl>
                                          <p:spTgt spid="17505"/>
                                        </p:tgtEl>
                                        <p:attrNameLst>
                                          <p:attrName>style.visibility</p:attrName>
                                        </p:attrNameLst>
                                      </p:cBhvr>
                                      <p:to>
                                        <p:strVal val="visible"/>
                                      </p:to>
                                    </p:set>
                                  </p:childTnLst>
                                </p:cTn>
                              </p:par>
                            </p:childTnLst>
                          </p:cTn>
                        </p:par>
                        <p:par>
                          <p:cTn id="74" fill="hold" nodeType="afterGroup">
                            <p:stCondLst>
                              <p:cond delay="1500"/>
                            </p:stCondLst>
                            <p:childTnLst>
                              <p:par>
                                <p:cTn id="75" presetID="168" presetClass="entr" presetSubtype="0" fill="hold" grpId="0" nodeType="afterEffect">
                                  <p:stCondLst>
                                    <p:cond delay="500"/>
                                  </p:stCondLst>
                                  <p:childTnLst>
                                    <p:set>
                                      <p:cBhvr>
                                        <p:cTn id="76" dur="1" fill="hold">
                                          <p:stCondLst>
                                            <p:cond delay="499"/>
                                          </p:stCondLst>
                                        </p:cTn>
                                        <p:tgtEl>
                                          <p:spTgt spid="1750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7515"/>
                                        </p:tgtEl>
                                        <p:attrNameLst>
                                          <p:attrName>style.visibility</p:attrName>
                                        </p:attrNameLst>
                                      </p:cBhvr>
                                      <p:to>
                                        <p:strVal val="visible"/>
                                      </p:to>
                                    </p:set>
                                    <p:animEffect transition="in" filter="wipe(up)">
                                      <p:cBhvr>
                                        <p:cTn id="81" dur="500"/>
                                        <p:tgtEl>
                                          <p:spTgt spid="17515"/>
                                        </p:tgtEl>
                                      </p:cBhvr>
                                    </p:animEffect>
                                  </p:childTnLst>
                                </p:cTn>
                              </p:par>
                            </p:childTnLst>
                          </p:cTn>
                        </p:par>
                        <p:par>
                          <p:cTn id="82" fill="hold" nodeType="afterGroup">
                            <p:stCondLst>
                              <p:cond delay="500"/>
                            </p:stCondLst>
                            <p:childTnLst>
                              <p:par>
                                <p:cTn id="83" presetID="22" presetClass="entr" presetSubtype="1" fill="hold" grpId="0" nodeType="afterEffect">
                                  <p:stCondLst>
                                    <p:cond delay="1500"/>
                                  </p:stCondLst>
                                  <p:childTnLst>
                                    <p:set>
                                      <p:cBhvr>
                                        <p:cTn id="84" dur="1" fill="hold">
                                          <p:stCondLst>
                                            <p:cond delay="0"/>
                                          </p:stCondLst>
                                        </p:cTn>
                                        <p:tgtEl>
                                          <p:spTgt spid="17516"/>
                                        </p:tgtEl>
                                        <p:attrNameLst>
                                          <p:attrName>style.visibility</p:attrName>
                                        </p:attrNameLst>
                                      </p:cBhvr>
                                      <p:to>
                                        <p:strVal val="visible"/>
                                      </p:to>
                                    </p:set>
                                    <p:animEffect transition="in" filter="wipe(up)">
                                      <p:cBhvr>
                                        <p:cTn id="85" dur="500"/>
                                        <p:tgtEl>
                                          <p:spTgt spid="17516"/>
                                        </p:tgtEl>
                                      </p:cBhvr>
                                    </p:animEffect>
                                  </p:childTnLst>
                                </p:cTn>
                              </p:par>
                            </p:childTnLst>
                          </p:cTn>
                        </p:par>
                        <p:par>
                          <p:cTn id="86" fill="hold" nodeType="afterGroup">
                            <p:stCondLst>
                              <p:cond delay="2500"/>
                            </p:stCondLst>
                            <p:childTnLst>
                              <p:par>
                                <p:cTn id="87" presetID="22" presetClass="entr" presetSubtype="1" fill="hold" grpId="0" nodeType="afterEffect">
                                  <p:stCondLst>
                                    <p:cond delay="1500"/>
                                  </p:stCondLst>
                                  <p:childTnLst>
                                    <p:set>
                                      <p:cBhvr>
                                        <p:cTn id="88" dur="1" fill="hold">
                                          <p:stCondLst>
                                            <p:cond delay="0"/>
                                          </p:stCondLst>
                                        </p:cTn>
                                        <p:tgtEl>
                                          <p:spTgt spid="17517"/>
                                        </p:tgtEl>
                                        <p:attrNameLst>
                                          <p:attrName>style.visibility</p:attrName>
                                        </p:attrNameLst>
                                      </p:cBhvr>
                                      <p:to>
                                        <p:strVal val="visible"/>
                                      </p:to>
                                    </p:set>
                                    <p:animEffect transition="in" filter="wipe(up)">
                                      <p:cBhvr>
                                        <p:cTn id="89" dur="500"/>
                                        <p:tgtEl>
                                          <p:spTgt spid="17517"/>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4" fill="hold" nodeType="clickEffect">
                                  <p:stCondLst>
                                    <p:cond delay="0"/>
                                  </p:stCondLst>
                                  <p:childTnLst>
                                    <p:set>
                                      <p:cBhvr>
                                        <p:cTn id="93" dur="1" fill="hold">
                                          <p:stCondLst>
                                            <p:cond delay="0"/>
                                          </p:stCondLst>
                                        </p:cTn>
                                        <p:tgtEl>
                                          <p:spTgt spid="17542"/>
                                        </p:tgtEl>
                                        <p:attrNameLst>
                                          <p:attrName>style.visibility</p:attrName>
                                        </p:attrNameLst>
                                      </p:cBhvr>
                                      <p:to>
                                        <p:strVal val="visible"/>
                                      </p:to>
                                    </p:set>
                                    <p:animEffect transition="in" filter="wipe(down)">
                                      <p:cBhvr>
                                        <p:cTn id="94" dur="500"/>
                                        <p:tgtEl>
                                          <p:spTgt spid="17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animBg="1"/>
      <p:bldP spid="17424" grpId="0" animBg="1"/>
      <p:bldP spid="17425" grpId="0" animBg="1"/>
      <p:bldP spid="17426" grpId="0" animBg="1"/>
      <p:bldP spid="17427" grpId="0" animBg="1"/>
      <p:bldP spid="17428" grpId="0" animBg="1"/>
      <p:bldP spid="17429" grpId="0" animBg="1"/>
      <p:bldP spid="17430" grpId="0" animBg="1"/>
      <p:bldP spid="17431" grpId="0" animBg="1"/>
      <p:bldP spid="17432" grpId="0" animBg="1"/>
      <p:bldP spid="17433" grpId="0" animBg="1"/>
      <p:bldP spid="17434" grpId="0" animBg="1"/>
      <p:bldP spid="17435" grpId="0" autoUpdateAnimBg="0"/>
      <p:bldP spid="17436" grpId="0" autoUpdateAnimBg="0"/>
      <p:bldP spid="17437" grpId="0" autoUpdateAnimBg="0"/>
      <p:bldP spid="17504" grpId="0" autoUpdateAnimBg="0"/>
      <p:bldP spid="17505" grpId="0" autoUpdateAnimBg="0"/>
      <p:bldP spid="17506" grpId="0" autoUpdateAnimBg="0"/>
      <p:bldP spid="17515" grpId="0" animBg="1"/>
      <p:bldP spid="17516" grpId="0" animBg="1"/>
      <p:bldP spid="175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82" name="Rectangle 2"/>
          <p:cNvSpPr>
            <a:spLocks noGrp="1" noChangeArrowheads="1"/>
          </p:cNvSpPr>
          <p:nvPr>
            <p:ph type="body" idx="1"/>
          </p:nvPr>
        </p:nvSpPr>
        <p:spPr>
          <a:xfrm>
            <a:off x="457200" y="1371600"/>
            <a:ext cx="8229600" cy="4525963"/>
          </a:xfrm>
          <a:ln/>
        </p:spPr>
        <p:txBody>
          <a:bodyPr rIns="132080">
            <a:normAutofit/>
          </a:bodyPr>
          <a:lstStyle/>
          <a:p>
            <a:pPr marL="382588" indent="-342900"/>
            <a:r>
              <a:rPr lang="en-US" sz="2800" dirty="0"/>
              <a:t>Given point </a:t>
            </a:r>
            <a:r>
              <a:rPr lang="en-US" sz="2800" b="1" dirty="0">
                <a:latin typeface="Lucida Grande" charset="0"/>
                <a:cs typeface="Lucida Grande" charset="0"/>
                <a:sym typeface="Lucida Grande" charset="0"/>
              </a:rPr>
              <a:t>x </a:t>
            </a:r>
            <a:r>
              <a:rPr lang="en-US" sz="2800" dirty="0"/>
              <a:t>and rotation and translation </a:t>
            </a:r>
            <a:r>
              <a:rPr lang="en-US" sz="2800" b="1" dirty="0">
                <a:latin typeface="Lucida Grande" charset="0"/>
                <a:cs typeface="Lucida Grande" charset="0"/>
                <a:sym typeface="Lucida Grande" charset="0"/>
              </a:rPr>
              <a:t>R</a:t>
            </a:r>
            <a:r>
              <a:rPr lang="en-US" sz="2800" dirty="0"/>
              <a:t>, </a:t>
            </a:r>
            <a:r>
              <a:rPr lang="en-US" sz="2800" b="1" dirty="0">
                <a:latin typeface="Lucida Grande" charset="0"/>
                <a:cs typeface="Lucida Grande" charset="0"/>
                <a:sym typeface="Lucida Grande" charset="0"/>
              </a:rPr>
              <a:t>t</a:t>
            </a:r>
            <a:endParaRPr lang="en-US" sz="2800" b="1" dirty="0">
              <a:latin typeface="Lucida Grande" charset="0"/>
              <a:ea typeface="ヒラギノ角ゴ ProN W6" charset="0"/>
              <a:cs typeface="ヒラギノ角ゴ ProN W6" charset="0"/>
              <a:sym typeface="Lucida Grande" charset="0"/>
            </a:endParaRPr>
          </a:p>
          <a:p>
            <a:pPr marL="382588" indent="-342900">
              <a:buClr>
                <a:srgbClr val="000000"/>
              </a:buClr>
              <a:buFontTx/>
              <a:buChar char="•"/>
            </a:pPr>
            <a:endParaRPr lang="en-US" dirty="0"/>
          </a:p>
          <a:p>
            <a:pPr marL="382588" indent="-342900">
              <a:buClr>
                <a:srgbClr val="000000"/>
              </a:buClr>
              <a:buFontTx/>
              <a:buChar char="•"/>
            </a:pPr>
            <a:endParaRPr lang="en-US" dirty="0"/>
          </a:p>
          <a:p>
            <a:pPr marL="39688" indent="0">
              <a:buClr>
                <a:srgbClr val="000000"/>
              </a:buClr>
              <a:buNone/>
            </a:pPr>
            <a:endParaRPr lang="en-US" dirty="0"/>
          </a:p>
          <a:p>
            <a:pPr marL="382588" indent="-342900"/>
            <a:r>
              <a:rPr lang="en-US" dirty="0"/>
              <a:t>Minimize sum of squared </a:t>
            </a:r>
            <a:r>
              <a:rPr lang="en-US" dirty="0" err="1"/>
              <a:t>reprojection</a:t>
            </a:r>
            <a:r>
              <a:rPr lang="en-US" dirty="0"/>
              <a:t> errors:</a:t>
            </a:r>
          </a:p>
        </p:txBody>
      </p:sp>
      <p:pic>
        <p:nvPicPr>
          <p:cNvPr id="2048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09800"/>
            <a:ext cx="2073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84" name="Rectangle 4"/>
          <p:cNvSpPr>
            <a:spLocks/>
          </p:cNvSpPr>
          <p:nvPr/>
        </p:nvSpPr>
        <p:spPr bwMode="auto">
          <a:xfrm>
            <a:off x="0" y="-177800"/>
            <a:ext cx="355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nchor="ctr">
            <a:spAutoFit/>
          </a:bodyPr>
          <a:lstStyle/>
          <a:p>
            <a:pPr marL="39688"/>
            <a:r>
              <a:rPr lang="en-US" sz="4800" b="1">
                <a:solidFill>
                  <a:schemeClr val="tx1"/>
                </a:solidFill>
                <a:latin typeface="Lucida Grande" charset="0"/>
                <a:ea typeface="ＭＳ Ｐゴシック" charset="0"/>
                <a:cs typeface="Lucida Grande" charset="0"/>
                <a:sym typeface="Lucida Grande" charset="0"/>
              </a:rPr>
              <a:t> </a:t>
            </a:r>
          </a:p>
        </p:txBody>
      </p:sp>
      <p:sp>
        <p:nvSpPr>
          <p:cNvPr id="20485" name="Rectangle 5"/>
          <p:cNvSpPr>
            <a:spLocks/>
          </p:cNvSpPr>
          <p:nvPr/>
        </p:nvSpPr>
        <p:spPr bwMode="auto">
          <a:xfrm>
            <a:off x="0" y="1314450"/>
            <a:ext cx="61118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nchor="ctr">
            <a:spAutoFit/>
          </a:bodyPr>
          <a:lstStyle/>
          <a:p>
            <a:pPr marL="39688"/>
            <a:r>
              <a:rPr lang="en-US" sz="4800">
                <a:solidFill>
                  <a:schemeClr val="tx1"/>
                </a:solidFill>
                <a:ea typeface="ＭＳ Ｐゴシック" charset="0"/>
                <a:cs typeface="Times New Roman" charset="0"/>
              </a:rPr>
              <a:t>   </a:t>
            </a:r>
          </a:p>
        </p:txBody>
      </p:sp>
      <p:pic>
        <p:nvPicPr>
          <p:cNvPr id="2048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11430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487"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971800"/>
            <a:ext cx="11255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488"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350" y="2438400"/>
            <a:ext cx="25336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489"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848225"/>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90" name="Freeform 10"/>
          <p:cNvSpPr>
            <a:spLocks/>
          </p:cNvSpPr>
          <p:nvPr/>
        </p:nvSpPr>
        <p:spPr bwMode="auto">
          <a:xfrm rot="5400000">
            <a:off x="5334000" y="5105400"/>
            <a:ext cx="228600" cy="1752600"/>
          </a:xfrm>
          <a:custGeom>
            <a:avLst/>
            <a:gdLst>
              <a:gd name="T0" fmla="*/ 0 w 21600"/>
              <a:gd name="T1" fmla="*/ 0 h 21600"/>
              <a:gd name="T2" fmla="*/ 10800 w 21600"/>
              <a:gd name="T3" fmla="*/ 235 h 21600"/>
              <a:gd name="T4" fmla="*/ 10800 w 21600"/>
              <a:gd name="T5" fmla="*/ 10565 h 21600"/>
              <a:gd name="T6" fmla="*/ 21600 w 21600"/>
              <a:gd name="T7" fmla="*/ 10800 h 21600"/>
              <a:gd name="T8" fmla="*/ 10800 w 21600"/>
              <a:gd name="T9" fmla="*/ 11035 h 21600"/>
              <a:gd name="T10" fmla="*/ 10800 w 21600"/>
              <a:gd name="T11" fmla="*/ 21365 h 21600"/>
              <a:gd name="T12" fmla="*/ 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cubicBezTo>
                  <a:pt x="5965" y="0"/>
                  <a:pt x="10800" y="105"/>
                  <a:pt x="10800" y="235"/>
                </a:cubicBezTo>
                <a:lnTo>
                  <a:pt x="10800" y="10565"/>
                </a:lnTo>
                <a:cubicBezTo>
                  <a:pt x="10800" y="10695"/>
                  <a:pt x="15635" y="10800"/>
                  <a:pt x="21600" y="10800"/>
                </a:cubicBezTo>
                <a:cubicBezTo>
                  <a:pt x="15635" y="10800"/>
                  <a:pt x="10800" y="10905"/>
                  <a:pt x="10800" y="11035"/>
                </a:cubicBezTo>
                <a:lnTo>
                  <a:pt x="10800" y="21365"/>
                </a:lnTo>
                <a:cubicBezTo>
                  <a:pt x="10800" y="21495"/>
                  <a:pt x="5965" y="21600"/>
                  <a:pt x="0" y="21600"/>
                </a:cubicBezTo>
              </a:path>
            </a:pathLst>
          </a:custGeom>
          <a:noFill/>
          <a:ln w="222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1" name="Rectangle 11"/>
          <p:cNvSpPr>
            <a:spLocks/>
          </p:cNvSpPr>
          <p:nvPr/>
        </p:nvSpPr>
        <p:spPr bwMode="auto">
          <a:xfrm>
            <a:off x="4659313" y="6096000"/>
            <a:ext cx="16287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latin typeface="Arial Italic" charset="0"/>
                <a:ea typeface="ＭＳ Ｐゴシック" charset="0"/>
                <a:cs typeface="Arial Italic" charset="0"/>
                <a:sym typeface="Arial Italic" charset="0"/>
              </a:rPr>
              <a:t>predicted</a:t>
            </a:r>
            <a:r>
              <a:rPr lang="en-US" sz="1800">
                <a:solidFill>
                  <a:schemeClr val="tx1"/>
                </a:solidFill>
                <a:latin typeface="Arial" charset="0"/>
                <a:ea typeface="ＭＳ Ｐゴシック" charset="0"/>
                <a:cs typeface="Arial" charset="0"/>
                <a:sym typeface="Arial" charset="0"/>
              </a:rPr>
              <a:t> </a:t>
            </a:r>
          </a:p>
          <a:p>
            <a:pPr marL="39688" algn="ctr"/>
            <a:r>
              <a:rPr lang="en-US" sz="1800">
                <a:solidFill>
                  <a:schemeClr val="tx1"/>
                </a:solidFill>
                <a:latin typeface="Arial" charset="0"/>
                <a:ea typeface="ＭＳ Ｐゴシック" charset="0"/>
                <a:cs typeface="Arial" charset="0"/>
                <a:sym typeface="Arial" charset="0"/>
              </a:rPr>
              <a:t>image location</a:t>
            </a:r>
          </a:p>
        </p:txBody>
      </p:sp>
      <p:sp>
        <p:nvSpPr>
          <p:cNvPr id="20492" name="Rectangle 12"/>
          <p:cNvSpPr>
            <a:spLocks/>
          </p:cNvSpPr>
          <p:nvPr/>
        </p:nvSpPr>
        <p:spPr bwMode="auto">
          <a:xfrm>
            <a:off x="6411913" y="6096000"/>
            <a:ext cx="16287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latin typeface="Arial Italic" charset="0"/>
                <a:ea typeface="ＭＳ Ｐゴシック" charset="0"/>
                <a:cs typeface="Arial Italic" charset="0"/>
                <a:sym typeface="Arial Italic" charset="0"/>
              </a:rPr>
              <a:t>observed</a:t>
            </a:r>
          </a:p>
          <a:p>
            <a:pPr marL="39688" algn="ctr"/>
            <a:r>
              <a:rPr lang="en-US" sz="1800">
                <a:solidFill>
                  <a:schemeClr val="tx1"/>
                </a:solidFill>
                <a:latin typeface="Arial" charset="0"/>
                <a:ea typeface="ＭＳ Ｐゴシック" charset="0"/>
                <a:cs typeface="Arial" charset="0"/>
                <a:sym typeface="Arial" charset="0"/>
              </a:rPr>
              <a:t>image location</a:t>
            </a:r>
          </a:p>
        </p:txBody>
      </p:sp>
      <p:sp>
        <p:nvSpPr>
          <p:cNvPr id="20493" name="Freeform 13"/>
          <p:cNvSpPr>
            <a:spLocks/>
          </p:cNvSpPr>
          <p:nvPr/>
        </p:nvSpPr>
        <p:spPr bwMode="auto">
          <a:xfrm rot="5400000">
            <a:off x="7061994" y="5537994"/>
            <a:ext cx="228600" cy="884238"/>
          </a:xfrm>
          <a:custGeom>
            <a:avLst/>
            <a:gdLst>
              <a:gd name="T0" fmla="*/ 0 w 21600"/>
              <a:gd name="T1" fmla="*/ 0 h 21600"/>
              <a:gd name="T2" fmla="*/ 10800 w 21600"/>
              <a:gd name="T3" fmla="*/ 465 h 21600"/>
              <a:gd name="T4" fmla="*/ 10800 w 21600"/>
              <a:gd name="T5" fmla="*/ 10335 h 21600"/>
              <a:gd name="T6" fmla="*/ 21600 w 21600"/>
              <a:gd name="T7" fmla="*/ 10800 h 21600"/>
              <a:gd name="T8" fmla="*/ 10800 w 21600"/>
              <a:gd name="T9" fmla="*/ 11265 h 21600"/>
              <a:gd name="T10" fmla="*/ 10800 w 21600"/>
              <a:gd name="T11" fmla="*/ 21135 h 21600"/>
              <a:gd name="T12" fmla="*/ 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cubicBezTo>
                  <a:pt x="5965" y="0"/>
                  <a:pt x="10800" y="208"/>
                  <a:pt x="10800" y="465"/>
                </a:cubicBezTo>
                <a:lnTo>
                  <a:pt x="10800" y="10335"/>
                </a:lnTo>
                <a:cubicBezTo>
                  <a:pt x="10800" y="10592"/>
                  <a:pt x="15635" y="10800"/>
                  <a:pt x="21600" y="10800"/>
                </a:cubicBezTo>
                <a:cubicBezTo>
                  <a:pt x="15635" y="10800"/>
                  <a:pt x="10800" y="11008"/>
                  <a:pt x="10800" y="11265"/>
                </a:cubicBezTo>
                <a:lnTo>
                  <a:pt x="10800" y="21135"/>
                </a:lnTo>
                <a:cubicBezTo>
                  <a:pt x="10800" y="21392"/>
                  <a:pt x="5965" y="21600"/>
                  <a:pt x="0" y="21600"/>
                </a:cubicBezTo>
              </a:path>
            </a:pathLst>
          </a:custGeom>
          <a:noFill/>
          <a:ln w="222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0494" name="Picture 1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513" y="5243513"/>
            <a:ext cx="20589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95" name="Rectangle 15"/>
          <p:cNvSpPr>
            <a:spLocks/>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nchor="ctr"/>
          <a:lstStyle/>
          <a:p>
            <a:pPr marL="39688"/>
            <a:r>
              <a:rPr lang="en-US" sz="3400">
                <a:solidFill>
                  <a:schemeClr val="tx1"/>
                </a:solidFill>
                <a:latin typeface="Arial" charset="0"/>
                <a:ea typeface="ＭＳ Ｐゴシック" charset="0"/>
                <a:cs typeface="Arial" charset="0"/>
                <a:sym typeface="Arial" charset="0"/>
              </a:rPr>
              <a:t>SfM objective function</a:t>
            </a:r>
          </a:p>
        </p:txBody>
      </p:sp>
    </p:spTree>
    <p:extLst>
      <p:ext uri="{BB962C8B-B14F-4D97-AF65-F5344CB8AC3E}">
        <p14:creationId xmlns:p14="http://schemas.microsoft.com/office/powerpoint/2010/main" val="317900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517</TotalTime>
  <Words>2236</Words>
  <Application>Microsoft Macintosh PowerPoint</Application>
  <PresentationFormat>On-screen Show (4:3)</PresentationFormat>
  <Paragraphs>351</Paragraphs>
  <Slides>62</Slides>
  <Notes>22</Notes>
  <HiddenSlides>4</HiddenSlides>
  <MMClips>7</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65" baseType="lpstr">
      <vt:lpstr>Office Theme</vt:lpstr>
      <vt:lpstr>Equation</vt:lpstr>
      <vt:lpstr>Image</vt:lpstr>
      <vt:lpstr>Structure From Motion</vt:lpstr>
      <vt:lpstr>Problem:  Drift</vt:lpstr>
      <vt:lpstr>PowerPoint Presentation</vt:lpstr>
      <vt:lpstr>PowerPoint Presentation</vt:lpstr>
      <vt:lpstr>PowerPoint Presentation</vt:lpstr>
      <vt:lpstr>PowerPoint Presentation</vt:lpstr>
      <vt:lpstr>Objective Function</vt:lpstr>
      <vt:lpstr>Structure from motion</vt:lpstr>
      <vt:lpstr>PowerPoint Presentation</vt:lpstr>
      <vt:lpstr>Solving structure from motion</vt:lpstr>
      <vt:lpstr>Suppose we know 3D points and affine camera parameters …</vt:lpstr>
      <vt:lpstr>What if we instead observe corresponding 2d image points?</vt:lpstr>
      <vt:lpstr>Factorizing the measurement matrix</vt:lpstr>
      <vt:lpstr>Factorizing the measurement matrix</vt:lpstr>
      <vt:lpstr>Factorizing the measurement matrix</vt:lpstr>
      <vt:lpstr>Factorizing the measurement matrix</vt:lpstr>
      <vt:lpstr>Factorizing the measurement matrix</vt:lpstr>
      <vt:lpstr>Bundle Adjustment</vt:lpstr>
      <vt:lpstr>Bundle Adjustment</vt:lpstr>
      <vt:lpstr>Algorithm summary</vt:lpstr>
      <vt:lpstr>Structure from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Scene reconstruction</vt:lpstr>
      <vt:lpstr>Feature detection</vt:lpstr>
      <vt:lpstr>Feature detection</vt:lpstr>
      <vt:lpstr>Feature detection</vt:lpstr>
      <vt:lpstr>Correspondence estimation</vt:lpstr>
      <vt:lpstr>Feature matching</vt:lpstr>
      <vt:lpstr>Feature matching</vt:lpstr>
      <vt:lpstr>Incremental structure from motion</vt:lpstr>
      <vt:lpstr>Incremental structure from motion</vt:lpstr>
      <vt:lpstr>Photo Explorer</vt:lpstr>
      <vt:lpstr>PowerPoint Presentation</vt:lpstr>
      <vt:lpstr>Navigation: Prague Old Town Square</vt:lpstr>
      <vt:lpstr>Hierarchical annotations</vt:lpstr>
      <vt:lpstr>Locking the camera (stabilization)</vt:lpstr>
      <vt:lpstr>Skeletal set</vt:lpstr>
      <vt:lpstr>Skeletal set</vt:lpstr>
      <vt:lpstr>Properties of the skeletal set</vt:lpstr>
      <vt:lpstr>Example</vt:lpstr>
      <vt:lpstr>Representing information in a graph</vt:lpstr>
      <vt:lpstr>Estimating certainty</vt:lpstr>
      <vt:lpstr>Pantheon</vt:lpstr>
      <vt:lpstr>Pantheon</vt:lpstr>
      <vt:lpstr>Trafalgar Square</vt:lpstr>
      <vt:lpstr>PowerPoint Presentation</vt:lpstr>
      <vt:lpstr>Results: Dubrovnik</vt:lpstr>
      <vt:lpstr>PowerPoint Presentation</vt:lpstr>
      <vt:lpstr>Applications</vt:lpstr>
      <vt:lpstr>Community photo collections</vt:lpstr>
      <vt:lpstr>Community photo collections</vt:lpstr>
      <vt:lpstr>Virtual tour guide scenario</vt:lpstr>
      <vt:lpstr>Rephotography</vt:lpstr>
      <vt:lpstr>Internet Computer Vision</vt:lpstr>
      <vt:lpstr>Summary</vt:lpstr>
    </vt:vector>
  </TitlesOfParts>
  <Company>UW CSE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From Motion</dc:title>
  <dc:creator>Ali Farhadi</dc:creator>
  <cp:lastModifiedBy>Ali Farhadi</cp:lastModifiedBy>
  <cp:revision>26</cp:revision>
  <dcterms:created xsi:type="dcterms:W3CDTF">2013-04-23T16:32:52Z</dcterms:created>
  <dcterms:modified xsi:type="dcterms:W3CDTF">2013-04-24T18:37:44Z</dcterms:modified>
</cp:coreProperties>
</file>