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3" r:id="rId20"/>
    <p:sldId id="304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305" r:id="rId29"/>
    <p:sldId id="298" r:id="rId30"/>
    <p:sldId id="299" r:id="rId31"/>
    <p:sldId id="300" r:id="rId32"/>
    <p:sldId id="306" r:id="rId33"/>
    <p:sldId id="307" r:id="rId34"/>
    <p:sldId id="308" r:id="rId35"/>
    <p:sldId id="310" r:id="rId36"/>
    <p:sldId id="30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9904A-B2DB-5C41-8F4C-79B5FF62542F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59FF6-1183-6A47-8425-779A0219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4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16738-1842-40BE-ABAF-D2055CF33B19}" type="slidenum">
              <a:rPr lang="en-US"/>
              <a:pPr/>
              <a:t>4</a:t>
            </a:fld>
            <a:endParaRPr lang="en-US"/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r>
              <a:rPr lang="en-US" dirty="0" smtClean="0"/>
              <a:t>(1) perceptron, (2) </a:t>
            </a:r>
            <a:r>
              <a:rPr lang="en-US" dirty="0" err="1" smtClean="0"/>
              <a:t>minize</a:t>
            </a:r>
            <a:r>
              <a:rPr lang="en-US" dirty="0" smtClean="0"/>
              <a:t> weights, (3) max</a:t>
            </a:r>
            <a:r>
              <a:rPr lang="en-US" baseline="0" dirty="0" smtClean="0"/>
              <a:t> margin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9C971-3525-462F-BAA0-1DA03EE471BE}" type="slidenum">
              <a:rPr lang="en-US"/>
              <a:pPr/>
              <a:t>13</a:t>
            </a:fld>
            <a:endParaRPr lang="en-U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C3F5A-D5BE-47D3-AC2F-398215CC0A4A}" type="slidenum">
              <a:rPr lang="en-US"/>
              <a:pPr/>
              <a:t>14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r>
              <a:rPr lang="en-US" dirty="0" smtClean="0"/>
              <a:t>Hinge loss can lead to sparse</a:t>
            </a:r>
            <a:r>
              <a:rPr lang="en-US" baseline="0" dirty="0" smtClean="0"/>
              <a:t> solutions!!!!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49DEF-B32F-4EBC-969F-41B035267F9B}" type="slidenum">
              <a:rPr lang="en-US"/>
              <a:pPr/>
              <a:t>15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46F03-A7DE-42AB-BCDD-292F2F74A7D4}" type="slidenum">
              <a:rPr lang="en-US"/>
              <a:pPr/>
              <a:t>16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r>
              <a:rPr lang="en-US" dirty="0" smtClean="0"/>
              <a:t>Could we learn lines above? Yes, but would require slack </a:t>
            </a:r>
            <a:r>
              <a:rPr lang="en-US" dirty="0" err="1" smtClean="0"/>
              <a:t>vairables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3B52A-1A0F-4E54-8629-2B35BBB8EF6F}" type="slidenum">
              <a:rPr lang="en-US"/>
              <a:pPr/>
              <a:t>17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r>
              <a:rPr lang="en-US" dirty="0" smtClean="0"/>
              <a:t>Could we</a:t>
            </a:r>
            <a:r>
              <a:rPr lang="en-US" baseline="0" dirty="0" smtClean="0"/>
              <a:t> learn lines above? Currently, no slack variables…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52A9-A467-4097-9484-9B5D8E80D5A7}" type="slidenum">
              <a:rPr lang="en-US"/>
              <a:pPr/>
              <a:t>18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515DE-F9C6-416B-BB39-7E4539123B62}" type="slidenum">
              <a:rPr lang="en-US"/>
              <a:pPr/>
              <a:t>19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EE082-6C1C-420A-A03D-D2EFDC4CF07B}" type="slidenum">
              <a:rPr lang="en-US"/>
              <a:pPr/>
              <a:t>22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D7649-88D7-49CD-9C20-7AFBB6CB2DC2}" type="slidenum">
              <a:rPr lang="en-US"/>
              <a:pPr/>
              <a:t>24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F0B1C-3815-4AB7-BA7B-01EDAE7AF329}" type="slidenum">
              <a:rPr lang="en-US"/>
              <a:pPr/>
              <a:t>27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128E8-C626-4662-8FD7-975C2F6673F9}" type="slidenum">
              <a:rPr lang="en-US"/>
              <a:pPr/>
              <a:t>5</a:t>
            </a:fld>
            <a:endParaRPr lang="en-US"/>
          </a:p>
        </p:txBody>
      </p:sp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1FE2B-110D-430F-9051-9DD87A0F6336}" type="slidenum">
              <a:rPr lang="en-US"/>
              <a:pPr/>
              <a:t>30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3EE48A-E191-469D-964C-608F446BC716}" type="slidenum">
              <a:rPr lang="en-US"/>
              <a:pPr/>
              <a:t>6</a:t>
            </a:fld>
            <a:endParaRPr lang="en-US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F2925-60B7-4595-B47C-394F5A13126A}" type="slidenum">
              <a:rPr lang="en-US"/>
              <a:pPr/>
              <a:t>7</a:t>
            </a:fld>
            <a:endParaRPr lang="en-US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777ED-15A8-492C-9256-CC858662DCC2}" type="slidenum">
              <a:rPr lang="en-US"/>
              <a:pPr/>
              <a:t>8</a:t>
            </a:fld>
            <a:endParaRPr lang="en-US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DE89F-1B3C-4060-9C33-ECF48B2A029F}" type="slidenum">
              <a:rPr lang="en-US"/>
              <a:pPr/>
              <a:t>9</a:t>
            </a:fld>
            <a:endParaRPr lang="en-US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7DEA3-7F67-44EC-A4EE-CF63E4F623D7}" type="slidenum">
              <a:rPr lang="en-US"/>
              <a:pPr/>
              <a:t>10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515DE-F9C6-416B-BB39-7E4539123B62}" type="slidenum">
              <a:rPr lang="en-US"/>
              <a:pPr/>
              <a:t>11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424A4-2BBF-4B6F-8FBE-241F5E598F38}" type="slidenum">
              <a:rPr lang="en-US"/>
              <a:pPr/>
              <a:t>12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1BB7-B222-C24D-A1CF-365E6CA8283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438-1089-5C4E-87D8-D6EAE567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3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1BB7-B222-C24D-A1CF-365E6CA8283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438-1089-5C4E-87D8-D6EAE567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8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1BB7-B222-C24D-A1CF-365E6CA8283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438-1089-5C4E-87D8-D6EAE567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7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1BB7-B222-C24D-A1CF-365E6CA8283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438-1089-5C4E-87D8-D6EAE567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1BB7-B222-C24D-A1CF-365E6CA8283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438-1089-5C4E-87D8-D6EAE567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1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1BB7-B222-C24D-A1CF-365E6CA8283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438-1089-5C4E-87D8-D6EAE567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8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1BB7-B222-C24D-A1CF-365E6CA8283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438-1089-5C4E-87D8-D6EAE567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1BB7-B222-C24D-A1CF-365E6CA8283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438-1089-5C4E-87D8-D6EAE567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9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1BB7-B222-C24D-A1CF-365E6CA8283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438-1089-5C4E-87D8-D6EAE567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1BB7-B222-C24D-A1CF-365E6CA8283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438-1089-5C4E-87D8-D6EAE567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1BB7-B222-C24D-A1CF-365E6CA8283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9438-1089-5C4E-87D8-D6EAE567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6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1BB7-B222-C24D-A1CF-365E6CA8283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9438-1089-5C4E-87D8-D6EAE567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6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.png"/><Relationship Id="rId5" Type="http://schemas.openxmlformats.org/officeDocument/2006/relationships/image" Target="../media/image17.e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8.pn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8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emf"/><Relationship Id="rId1" Type="http://schemas.openxmlformats.org/officeDocument/2006/relationships/tags" Target="../tags/tag18.xml"/><Relationship Id="rId2" Type="http://schemas.openxmlformats.org/officeDocument/2006/relationships/tags" Target="../tags/tag19.xml"/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1.xml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5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6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.png"/><Relationship Id="rId5" Type="http://schemas.openxmlformats.org/officeDocument/2006/relationships/image" Target="../media/image17.emf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7.JPG"/><Relationship Id="rId8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5.png"/><Relationship Id="rId1" Type="http://schemas.microsoft.com/office/2007/relationships/media" Target="file:///D:\class\hog%20demo.mpeg" TargetMode="External"/><Relationship Id="rId2" Type="http://schemas.openxmlformats.org/officeDocument/2006/relationships/video" Target="file:///D:\class\hog%20demo.mpe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tags" Target="../tags/tag8.xml"/><Relationship Id="rId7" Type="http://schemas.openxmlformats.org/officeDocument/2006/relationships/tags" Target="../tags/tag9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4.xml"/><Relationship Id="rId10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Recognition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Ali Farhadi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1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534400" cy="13716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Support vector machines (SVMs)</a:t>
            </a:r>
          </a:p>
        </p:txBody>
      </p:sp>
      <p:sp>
        <p:nvSpPr>
          <p:cNvPr id="923681" name="Rectangle 33"/>
          <p:cNvSpPr>
            <a:spLocks noGrp="1" noChangeArrowheads="1"/>
          </p:cNvSpPr>
          <p:nvPr>
            <p:ph idx="1"/>
          </p:nvPr>
        </p:nvSpPr>
        <p:spPr>
          <a:xfrm>
            <a:off x="3962400" y="1905000"/>
            <a:ext cx="4800600" cy="3581400"/>
          </a:xfrm>
          <a:noFill/>
          <a:ln/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Solve efficiently by quadratic programming (QP)</a:t>
            </a:r>
          </a:p>
          <a:p>
            <a:pPr lvl="1"/>
            <a:r>
              <a:rPr lang="en-US" sz="2000" dirty="0"/>
              <a:t>Well-studied solution </a:t>
            </a:r>
            <a:r>
              <a:rPr lang="en-US" sz="2000" dirty="0" smtClean="0"/>
              <a:t>algorithms</a:t>
            </a:r>
          </a:p>
          <a:p>
            <a:pPr lvl="1"/>
            <a:r>
              <a:rPr lang="en-US" sz="2000" dirty="0" smtClean="0"/>
              <a:t>Not simple gradient ascent, but close</a:t>
            </a:r>
            <a:endParaRPr lang="en-US" sz="2000" dirty="0"/>
          </a:p>
          <a:p>
            <a:r>
              <a:rPr lang="en-US" sz="2400" dirty="0" err="1" smtClean="0">
                <a:solidFill>
                  <a:srgbClr val="000090"/>
                </a:solidFill>
              </a:rPr>
              <a:t>Hyperplane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>
                <a:solidFill>
                  <a:srgbClr val="000090"/>
                </a:solidFill>
              </a:rPr>
              <a:t>defined by support </a:t>
            </a:r>
            <a:r>
              <a:rPr lang="en-US" sz="2400" dirty="0" smtClean="0">
                <a:solidFill>
                  <a:srgbClr val="000090"/>
                </a:solidFill>
              </a:rPr>
              <a:t>vectors</a:t>
            </a:r>
          </a:p>
          <a:p>
            <a:pPr lvl="1"/>
            <a:r>
              <a:rPr lang="en-US" sz="1800" dirty="0" smtClean="0"/>
              <a:t>Could use them as a lower-dimension basis to write down line, although we haven’t seen how yet</a:t>
            </a:r>
          </a:p>
          <a:p>
            <a:pPr lvl="1"/>
            <a:r>
              <a:rPr lang="en-US" sz="1800" dirty="0" smtClean="0"/>
              <a:t>More on this later</a:t>
            </a:r>
            <a:endParaRPr lang="en-US" sz="18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190625"/>
            <a:ext cx="3733800" cy="4067175"/>
            <a:chOff x="96" y="1008"/>
            <a:chExt cx="2352" cy="256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6" y="1580"/>
              <a:ext cx="1058" cy="1287"/>
              <a:chOff x="480" y="1488"/>
              <a:chExt cx="1632" cy="2064"/>
            </a:xfrm>
          </p:grpSpPr>
          <p:sp>
            <p:nvSpPr>
              <p:cNvPr id="923653" name="AutoShape 5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54" name="AutoShape 6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55" name="AutoShape 7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56" name="AutoShape 8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57" name="AutoShape 9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58" name="AutoShape 10"/>
              <p:cNvSpPr>
                <a:spLocks noChangeArrowheads="1"/>
              </p:cNvSpPr>
              <p:nvPr/>
            </p:nvSpPr>
            <p:spPr bwMode="auto">
              <a:xfrm>
                <a:off x="1968" y="19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59" name="AutoShape 11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0" name="AutoShape 12"/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1" name="AutoShape 13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2" name="AutoShape 14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671" y="1771"/>
              <a:ext cx="777" cy="1079"/>
              <a:chOff x="2112" y="1807"/>
              <a:chExt cx="1018" cy="1528"/>
            </a:xfrm>
          </p:grpSpPr>
          <p:sp>
            <p:nvSpPr>
              <p:cNvPr id="923664" name="Rectangle 16"/>
              <p:cNvSpPr>
                <a:spLocks noChangeArrowheads="1"/>
              </p:cNvSpPr>
              <p:nvPr/>
            </p:nvSpPr>
            <p:spPr bwMode="auto">
              <a:xfrm>
                <a:off x="2519" y="1807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5" name="Rectangle 17"/>
              <p:cNvSpPr>
                <a:spLocks noChangeArrowheads="1"/>
              </p:cNvSpPr>
              <p:nvPr/>
            </p:nvSpPr>
            <p:spPr bwMode="auto">
              <a:xfrm>
                <a:off x="2153" y="2529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6" name="Rectangle 18"/>
              <p:cNvSpPr>
                <a:spLocks noChangeArrowheads="1"/>
              </p:cNvSpPr>
              <p:nvPr/>
            </p:nvSpPr>
            <p:spPr bwMode="auto">
              <a:xfrm>
                <a:off x="2764" y="2274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7" name="Rectangle 19"/>
              <p:cNvSpPr>
                <a:spLocks noChangeArrowheads="1"/>
              </p:cNvSpPr>
              <p:nvPr/>
            </p:nvSpPr>
            <p:spPr bwMode="auto">
              <a:xfrm>
                <a:off x="2682" y="2783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8" name="Rectangle 20"/>
              <p:cNvSpPr>
                <a:spLocks noChangeArrowheads="1"/>
              </p:cNvSpPr>
              <p:nvPr/>
            </p:nvSpPr>
            <p:spPr bwMode="auto">
              <a:xfrm>
                <a:off x="2397" y="312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9" name="Rectangle 21"/>
              <p:cNvSpPr>
                <a:spLocks noChangeArrowheads="1"/>
              </p:cNvSpPr>
              <p:nvPr/>
            </p:nvSpPr>
            <p:spPr bwMode="auto">
              <a:xfrm>
                <a:off x="2519" y="329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70" name="Rectangle 22"/>
              <p:cNvSpPr>
                <a:spLocks noChangeArrowheads="1"/>
              </p:cNvSpPr>
              <p:nvPr/>
            </p:nvSpPr>
            <p:spPr bwMode="auto">
              <a:xfrm>
                <a:off x="2112" y="329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71" name="Rectangle 23"/>
              <p:cNvSpPr>
                <a:spLocks noChangeArrowheads="1"/>
              </p:cNvSpPr>
              <p:nvPr/>
            </p:nvSpPr>
            <p:spPr bwMode="auto">
              <a:xfrm>
                <a:off x="3008" y="1977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672" name="Line 24"/>
            <p:cNvSpPr>
              <a:spLocks noChangeShapeType="1"/>
            </p:cNvSpPr>
            <p:nvPr/>
          </p:nvSpPr>
          <p:spPr bwMode="auto">
            <a:xfrm flipV="1">
              <a:off x="939" y="1174"/>
              <a:ext cx="366" cy="196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673" name="Text Box 25"/>
            <p:cNvSpPr txBox="1">
              <a:spLocks noChangeArrowheads="1"/>
            </p:cNvSpPr>
            <p:nvPr/>
          </p:nvSpPr>
          <p:spPr bwMode="auto">
            <a:xfrm rot="-47974438">
              <a:off x="773" y="1283"/>
              <a:ext cx="7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w</a:t>
              </a:r>
              <a:r>
                <a:rPr lang="en-US" sz="1400"/>
                <a:t>.</a:t>
              </a:r>
              <a:r>
                <a:rPr lang="en-US" sz="1400" b="1"/>
                <a:t>x</a:t>
              </a:r>
              <a:r>
                <a:rPr lang="en-US" sz="1400"/>
                <a:t> + b = +1</a:t>
              </a:r>
            </a:p>
          </p:txBody>
        </p:sp>
        <p:sp>
          <p:nvSpPr>
            <p:cNvPr id="923674" name="Line 26"/>
            <p:cNvSpPr>
              <a:spLocks noChangeShapeType="1"/>
            </p:cNvSpPr>
            <p:nvPr/>
          </p:nvSpPr>
          <p:spPr bwMode="auto">
            <a:xfrm flipV="1">
              <a:off x="1525" y="1223"/>
              <a:ext cx="366" cy="196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675" name="Text Box 27"/>
            <p:cNvSpPr txBox="1">
              <a:spLocks noChangeArrowheads="1"/>
            </p:cNvSpPr>
            <p:nvPr/>
          </p:nvSpPr>
          <p:spPr bwMode="auto">
            <a:xfrm rot="-47974438">
              <a:off x="1370" y="1346"/>
              <a:ext cx="7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w</a:t>
              </a:r>
              <a:r>
                <a:rPr lang="en-US" sz="1400"/>
                <a:t>.</a:t>
              </a:r>
              <a:r>
                <a:rPr lang="en-US" sz="1400" b="1"/>
                <a:t>x</a:t>
              </a:r>
              <a:r>
                <a:rPr lang="en-US" sz="1400"/>
                <a:t> + b = -1</a:t>
              </a: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231" y="1067"/>
              <a:ext cx="366" cy="2079"/>
              <a:chOff x="1231" y="1067"/>
              <a:chExt cx="366" cy="2079"/>
            </a:xfrm>
          </p:grpSpPr>
          <p:sp>
            <p:nvSpPr>
              <p:cNvPr id="923677" name="Line 29"/>
              <p:cNvSpPr>
                <a:spLocks noChangeShapeType="1"/>
              </p:cNvSpPr>
              <p:nvPr/>
            </p:nvSpPr>
            <p:spPr bwMode="auto">
              <a:xfrm flipV="1">
                <a:off x="1231" y="1179"/>
                <a:ext cx="366" cy="196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78" name="Text Box 30"/>
              <p:cNvSpPr txBox="1">
                <a:spLocks noChangeArrowheads="1"/>
              </p:cNvSpPr>
              <p:nvPr/>
            </p:nvSpPr>
            <p:spPr bwMode="auto">
              <a:xfrm rot="-47974438">
                <a:off x="1093" y="1309"/>
                <a:ext cx="67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w</a:t>
                </a:r>
                <a:r>
                  <a:rPr lang="en-US" sz="1400"/>
                  <a:t>.</a:t>
                </a:r>
                <a:r>
                  <a:rPr lang="en-US" sz="1400" b="1"/>
                  <a:t>x</a:t>
                </a:r>
                <a:r>
                  <a:rPr lang="en-US" sz="1400"/>
                  <a:t> + b = 0</a:t>
                </a:r>
              </a:p>
            </p:txBody>
          </p:sp>
        </p:grpSp>
        <p:sp>
          <p:nvSpPr>
            <p:cNvPr id="923679" name="AutoShape 31"/>
            <p:cNvSpPr>
              <a:spLocks/>
            </p:cNvSpPr>
            <p:nvPr/>
          </p:nvSpPr>
          <p:spPr bwMode="auto">
            <a:xfrm rot="5918228">
              <a:off x="1157" y="2938"/>
              <a:ext cx="136" cy="605"/>
            </a:xfrm>
            <a:prstGeom prst="rightBrace">
              <a:avLst>
                <a:gd name="adj1" fmla="val 3707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80" name="Text Box 32"/>
            <p:cNvSpPr txBox="1">
              <a:spLocks noChangeArrowheads="1"/>
            </p:cNvSpPr>
            <p:nvPr/>
          </p:nvSpPr>
          <p:spPr bwMode="auto">
            <a:xfrm rot="461436">
              <a:off x="736" y="3320"/>
              <a:ext cx="8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margin </a:t>
              </a:r>
              <a:r>
                <a:rPr lang="en-US" sz="2000"/>
                <a:t>2</a:t>
              </a:r>
              <a:r>
                <a:rPr lang="en-US" sz="2000" b="1">
                  <a:latin typeface="Symbol" pitchFamily="18" charset="2"/>
                  <a:sym typeface="Symbol" pitchFamily="18" charset="2"/>
                </a:rPr>
                <a:t></a:t>
              </a:r>
            </a:p>
          </p:txBody>
        </p:sp>
      </p:grpSp>
      <p:pic>
        <p:nvPicPr>
          <p:cNvPr id="923682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2087" y="990600"/>
            <a:ext cx="3719513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34" name="Comment 6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03550" y="2179638"/>
            <a:ext cx="3175" cy="6350"/>
          </a:xfrm>
          <a:custGeom>
            <a:avLst/>
            <a:gdLst>
              <a:gd name="T0" fmla="+- 0 8345 8345"/>
              <a:gd name="T1" fmla="*/ T0 w 6"/>
              <a:gd name="T2" fmla="+- 0 5434 5419"/>
              <a:gd name="T3" fmla="*/ 5434 h 16"/>
              <a:gd name="T4" fmla="+- 0 8345 8345"/>
              <a:gd name="T5" fmla="*/ T4 w 6"/>
              <a:gd name="T6" fmla="+- 0 5420 5419"/>
              <a:gd name="T7" fmla="*/ 5420 h 16"/>
              <a:gd name="T8" fmla="+- 0 8345 8345"/>
              <a:gd name="T9" fmla="*/ T8 w 6"/>
              <a:gd name="T10" fmla="+- 0 5414 5419"/>
              <a:gd name="T11" fmla="*/ 5414 h 16"/>
              <a:gd name="T12" fmla="+- 0 8350 8345"/>
              <a:gd name="T13" fmla="*/ T12 w 6"/>
              <a:gd name="T14" fmla="+- 0 5431 5419"/>
              <a:gd name="T15" fmla="*/ 5431 h 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6" h="16" extrusionOk="0">
                <a:moveTo>
                  <a:pt x="0" y="15"/>
                </a:moveTo>
                <a:cubicBezTo>
                  <a:pt x="0" y="1"/>
                  <a:pt x="0" y="-5"/>
                  <a:pt x="5" y="12"/>
                </a:cubicBezTo>
              </a:path>
            </a:pathLst>
          </a:custGeom>
          <a:noFill/>
          <a:ln w="12700" cap="rnd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600200" y="2667000"/>
            <a:ext cx="4038600" cy="3911263"/>
            <a:chOff x="1600200" y="2667000"/>
            <a:chExt cx="4038600" cy="3911263"/>
          </a:xfrm>
        </p:grpSpPr>
        <p:sp>
          <p:nvSpPr>
            <p:cNvPr id="6" name="TextBox 5"/>
            <p:cNvSpPr txBox="1"/>
            <p:nvPr/>
          </p:nvSpPr>
          <p:spPr>
            <a:xfrm>
              <a:off x="2895600" y="5562600"/>
              <a:ext cx="2743200" cy="1015663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90"/>
                  </a:solidFill>
                </a:rPr>
                <a:t>Support Vectors: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data points on the canonical lines</a:t>
              </a:r>
              <a:endParaRPr lang="en-US" sz="2000" dirty="0"/>
            </a:p>
          </p:txBody>
        </p:sp>
        <p:cxnSp>
          <p:nvCxnSpPr>
            <p:cNvPr id="113" name="Straight Arrow Connector 112"/>
            <p:cNvCxnSpPr>
              <a:stCxn id="6" idx="0"/>
            </p:cNvCxnSpPr>
            <p:nvPr/>
          </p:nvCxnSpPr>
          <p:spPr>
            <a:xfrm flipH="1" flipV="1">
              <a:off x="1828800" y="2667000"/>
              <a:ext cx="2438400" cy="289560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6" idx="0"/>
              <a:endCxn id="923665" idx="2"/>
            </p:cNvCxnSpPr>
            <p:nvPr/>
          </p:nvCxnSpPr>
          <p:spPr>
            <a:xfrm flipH="1" flipV="1">
              <a:off x="2776305" y="3258345"/>
              <a:ext cx="1490895" cy="2304255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flipH="1" flipV="1">
              <a:off x="1600200" y="3733800"/>
              <a:ext cx="2667000" cy="182880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200" y="3886200"/>
            <a:ext cx="2743200" cy="2771239"/>
            <a:chOff x="76200" y="3886200"/>
            <a:chExt cx="2743200" cy="2771239"/>
          </a:xfrm>
        </p:grpSpPr>
        <p:sp>
          <p:nvSpPr>
            <p:cNvPr id="127" name="TextBox 126"/>
            <p:cNvSpPr txBox="1"/>
            <p:nvPr/>
          </p:nvSpPr>
          <p:spPr>
            <a:xfrm>
              <a:off x="76200" y="5334000"/>
              <a:ext cx="2743200" cy="1323439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090"/>
                  </a:solidFill>
                </a:rPr>
                <a:t>Non-support Vectors: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everything else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2000" dirty="0" smtClean="0"/>
                <a:t>moving them will not change w</a:t>
              </a:r>
              <a:endParaRPr lang="en-US" sz="2000" dirty="0"/>
            </a:p>
          </p:txBody>
        </p:sp>
        <p:cxnSp>
          <p:nvCxnSpPr>
            <p:cNvPr id="132" name="Straight Arrow Connector 131"/>
            <p:cNvCxnSpPr>
              <a:stCxn id="127" idx="0"/>
            </p:cNvCxnSpPr>
            <p:nvPr/>
          </p:nvCxnSpPr>
          <p:spPr>
            <a:xfrm flipH="1" flipV="1">
              <a:off x="228600" y="3886200"/>
              <a:ext cx="1219200" cy="1447800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27" idx="0"/>
              <a:endCxn id="923656" idx="2"/>
            </p:cNvCxnSpPr>
            <p:nvPr/>
          </p:nvCxnSpPr>
          <p:spPr>
            <a:xfrm flipH="1" flipV="1">
              <a:off x="918089" y="3999245"/>
              <a:ext cx="529711" cy="1334755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269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9296400" cy="13716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</a:rPr>
              <a:t>What if the data is not linearly separable?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2285999"/>
            <a:ext cx="1806408" cy="2268229"/>
            <a:chOff x="480" y="1488"/>
            <a:chExt cx="1632" cy="2064"/>
          </a:xfrm>
        </p:grpSpPr>
        <p:sp>
          <p:nvSpPr>
            <p:cNvPr id="926724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5" name="AutoShape 5"/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6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7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8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9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0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1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2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3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974126" y="2590800"/>
            <a:ext cx="1988271" cy="2057400"/>
            <a:chOff x="2331" y="1632"/>
            <a:chExt cx="1797" cy="1872"/>
          </a:xfrm>
        </p:grpSpPr>
        <p:sp>
          <p:nvSpPr>
            <p:cNvPr id="926735" name="Rectangle 15"/>
            <p:cNvSpPr>
              <a:spLocks noChangeArrowheads="1"/>
            </p:cNvSpPr>
            <p:nvPr/>
          </p:nvSpPr>
          <p:spPr bwMode="auto">
            <a:xfrm>
              <a:off x="3024" y="177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6" name="Rectangle 16"/>
            <p:cNvSpPr>
              <a:spLocks noChangeArrowheads="1"/>
            </p:cNvSpPr>
            <p:nvPr/>
          </p:nvSpPr>
          <p:spPr bwMode="auto">
            <a:xfrm>
              <a:off x="2331" y="2187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7" name="Rectangle 17"/>
            <p:cNvSpPr>
              <a:spLocks noChangeArrowheads="1"/>
            </p:cNvSpPr>
            <p:nvPr/>
          </p:nvSpPr>
          <p:spPr bwMode="auto">
            <a:xfrm>
              <a:off x="3984" y="163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8" name="Rectangle 18"/>
            <p:cNvSpPr>
              <a:spLocks noChangeArrowheads="1"/>
            </p:cNvSpPr>
            <p:nvPr/>
          </p:nvSpPr>
          <p:spPr bwMode="auto">
            <a:xfrm>
              <a:off x="3312" y="230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9" name="Rectangle 19"/>
            <p:cNvSpPr>
              <a:spLocks noChangeArrowheads="1"/>
            </p:cNvSpPr>
            <p:nvPr/>
          </p:nvSpPr>
          <p:spPr bwMode="auto">
            <a:xfrm>
              <a:off x="3648" y="278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0" name="Rectangle 20"/>
            <p:cNvSpPr>
              <a:spLocks noChangeArrowheads="1"/>
            </p:cNvSpPr>
            <p:nvPr/>
          </p:nvSpPr>
          <p:spPr bwMode="auto">
            <a:xfrm>
              <a:off x="3216" y="2880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1" name="Rectangle 21"/>
            <p:cNvSpPr>
              <a:spLocks noChangeArrowheads="1"/>
            </p:cNvSpPr>
            <p:nvPr/>
          </p:nvSpPr>
          <p:spPr bwMode="auto">
            <a:xfrm>
              <a:off x="2880" y="326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2" name="Rectangle 22"/>
            <p:cNvSpPr>
              <a:spLocks noChangeArrowheads="1"/>
            </p:cNvSpPr>
            <p:nvPr/>
          </p:nvSpPr>
          <p:spPr bwMode="auto">
            <a:xfrm>
              <a:off x="302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3" name="Rectangle 23"/>
            <p:cNvSpPr>
              <a:spLocks noChangeArrowheads="1"/>
            </p:cNvSpPr>
            <p:nvPr/>
          </p:nvSpPr>
          <p:spPr bwMode="auto">
            <a:xfrm>
              <a:off x="254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4" name="Rectangle 24"/>
            <p:cNvSpPr>
              <a:spLocks noChangeArrowheads="1"/>
            </p:cNvSpPr>
            <p:nvPr/>
          </p:nvSpPr>
          <p:spPr bwMode="auto">
            <a:xfrm>
              <a:off x="3648" y="331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5" name="Rectangle 25"/>
            <p:cNvSpPr>
              <a:spLocks noChangeArrowheads="1"/>
            </p:cNvSpPr>
            <p:nvPr/>
          </p:nvSpPr>
          <p:spPr bwMode="auto">
            <a:xfrm>
              <a:off x="3840" y="22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6" name="Rectangle 26"/>
            <p:cNvSpPr>
              <a:spLocks noChangeArrowheads="1"/>
            </p:cNvSpPr>
            <p:nvPr/>
          </p:nvSpPr>
          <p:spPr bwMode="auto">
            <a:xfrm>
              <a:off x="3600" y="1968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747" name="Text Box 27"/>
          <p:cNvSpPr txBox="1">
            <a:spLocks noChangeArrowheads="1"/>
          </p:cNvSpPr>
          <p:nvPr/>
        </p:nvSpPr>
        <p:spPr bwMode="auto">
          <a:xfrm>
            <a:off x="4375403" y="2463224"/>
            <a:ext cx="431139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</a:rPr>
              <a:t>Add More Features!!!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54" name="AutoShape 25"/>
          <p:cNvSpPr>
            <a:spLocks noChangeArrowheads="1"/>
          </p:cNvSpPr>
          <p:nvPr/>
        </p:nvSpPr>
        <p:spPr bwMode="auto">
          <a:xfrm>
            <a:off x="2285999" y="3810000"/>
            <a:ext cx="159501" cy="15812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914400" y="3657600"/>
            <a:ext cx="159503" cy="5270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624428" y="5410200"/>
            <a:ext cx="440477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What about </a:t>
            </a:r>
            <a:r>
              <a:rPr lang="en-US" sz="3200" dirty="0" err="1" smtClean="0">
                <a:solidFill>
                  <a:srgbClr val="000090"/>
                </a:solidFill>
              </a:rPr>
              <a:t>overfitting</a:t>
            </a:r>
            <a:r>
              <a:rPr lang="en-US" sz="3200" dirty="0" smtClean="0">
                <a:solidFill>
                  <a:srgbClr val="000090"/>
                </a:solidFill>
              </a:rPr>
              <a:t>?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57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038225"/>
            <a:ext cx="4324971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006725"/>
            <a:ext cx="3276600" cy="3822700"/>
          </a:xfrm>
          <a:prstGeom prst="rect">
            <a:avLst/>
          </a:prstGeom>
        </p:spPr>
      </p:pic>
      <p:sp>
        <p:nvSpPr>
          <p:cNvPr id="59" name="AutoShape 25"/>
          <p:cNvSpPr>
            <a:spLocks noChangeArrowheads="1"/>
          </p:cNvSpPr>
          <p:nvPr/>
        </p:nvSpPr>
        <p:spPr bwMode="auto">
          <a:xfrm>
            <a:off x="2514600" y="3124200"/>
            <a:ext cx="159501" cy="15812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1375" y="2206625"/>
            <a:ext cx="2208599" cy="2651125"/>
          </a:xfrm>
          <a:custGeom>
            <a:avLst/>
            <a:gdLst>
              <a:gd name="connsiteX0" fmla="*/ 1652250 w 2208599"/>
              <a:gd name="connsiteY0" fmla="*/ 0 h 2651125"/>
              <a:gd name="connsiteX1" fmla="*/ 1747500 w 2208599"/>
              <a:gd name="connsiteY1" fmla="*/ 571500 h 2651125"/>
              <a:gd name="connsiteX2" fmla="*/ 2080875 w 2208599"/>
              <a:gd name="connsiteY2" fmla="*/ 793750 h 2651125"/>
              <a:gd name="connsiteX3" fmla="*/ 2207875 w 2208599"/>
              <a:gd name="connsiteY3" fmla="*/ 1095375 h 2651125"/>
              <a:gd name="connsiteX4" fmla="*/ 2033250 w 2208599"/>
              <a:gd name="connsiteY4" fmla="*/ 1206500 h 2651125"/>
              <a:gd name="connsiteX5" fmla="*/ 1541125 w 2208599"/>
              <a:gd name="connsiteY5" fmla="*/ 1000125 h 2651125"/>
              <a:gd name="connsiteX6" fmla="*/ 1287125 w 2208599"/>
              <a:gd name="connsiteY6" fmla="*/ 841375 h 2651125"/>
              <a:gd name="connsiteX7" fmla="*/ 1144250 w 2208599"/>
              <a:gd name="connsiteY7" fmla="*/ 1031875 h 2651125"/>
              <a:gd name="connsiteX8" fmla="*/ 1207750 w 2208599"/>
              <a:gd name="connsiteY8" fmla="*/ 1412875 h 2651125"/>
              <a:gd name="connsiteX9" fmla="*/ 1509375 w 2208599"/>
              <a:gd name="connsiteY9" fmla="*/ 1444625 h 2651125"/>
              <a:gd name="connsiteX10" fmla="*/ 1953875 w 2208599"/>
              <a:gd name="connsiteY10" fmla="*/ 1524000 h 2651125"/>
              <a:gd name="connsiteX11" fmla="*/ 1874500 w 2208599"/>
              <a:gd name="connsiteY11" fmla="*/ 1841500 h 2651125"/>
              <a:gd name="connsiteX12" fmla="*/ 1493500 w 2208599"/>
              <a:gd name="connsiteY12" fmla="*/ 2032000 h 2651125"/>
              <a:gd name="connsiteX13" fmla="*/ 1080750 w 2208599"/>
              <a:gd name="connsiteY13" fmla="*/ 2127250 h 2651125"/>
              <a:gd name="connsiteX14" fmla="*/ 810875 w 2208599"/>
              <a:gd name="connsiteY14" fmla="*/ 1857375 h 2651125"/>
              <a:gd name="connsiteX15" fmla="*/ 652125 w 2208599"/>
              <a:gd name="connsiteY15" fmla="*/ 1539875 h 2651125"/>
              <a:gd name="connsiteX16" fmla="*/ 556875 w 2208599"/>
              <a:gd name="connsiteY16" fmla="*/ 1365250 h 2651125"/>
              <a:gd name="connsiteX17" fmla="*/ 350500 w 2208599"/>
              <a:gd name="connsiteY17" fmla="*/ 1349375 h 2651125"/>
              <a:gd name="connsiteX18" fmla="*/ 17125 w 2208599"/>
              <a:gd name="connsiteY18" fmla="*/ 1349375 h 2651125"/>
              <a:gd name="connsiteX19" fmla="*/ 64750 w 2208599"/>
              <a:gd name="connsiteY19" fmla="*/ 1635125 h 2651125"/>
              <a:gd name="connsiteX20" fmla="*/ 207625 w 2208599"/>
              <a:gd name="connsiteY20" fmla="*/ 1825625 h 2651125"/>
              <a:gd name="connsiteX21" fmla="*/ 429875 w 2208599"/>
              <a:gd name="connsiteY21" fmla="*/ 1936750 h 2651125"/>
              <a:gd name="connsiteX22" fmla="*/ 668000 w 2208599"/>
              <a:gd name="connsiteY22" fmla="*/ 2063750 h 2651125"/>
              <a:gd name="connsiteX23" fmla="*/ 985500 w 2208599"/>
              <a:gd name="connsiteY23" fmla="*/ 2238375 h 2651125"/>
              <a:gd name="connsiteX24" fmla="*/ 1096625 w 2208599"/>
              <a:gd name="connsiteY24" fmla="*/ 2651125 h 2651125"/>
              <a:gd name="connsiteX25" fmla="*/ 1096625 w 2208599"/>
              <a:gd name="connsiteY25" fmla="*/ 2651125 h 265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08599" h="2651125">
                <a:moveTo>
                  <a:pt x="1652250" y="0"/>
                </a:moveTo>
                <a:cubicBezTo>
                  <a:pt x="1664156" y="219604"/>
                  <a:pt x="1676063" y="439208"/>
                  <a:pt x="1747500" y="571500"/>
                </a:cubicBezTo>
                <a:cubicBezTo>
                  <a:pt x="1818937" y="703792"/>
                  <a:pt x="2004146" y="706438"/>
                  <a:pt x="2080875" y="793750"/>
                </a:cubicBezTo>
                <a:cubicBezTo>
                  <a:pt x="2157604" y="881063"/>
                  <a:pt x="2215812" y="1026583"/>
                  <a:pt x="2207875" y="1095375"/>
                </a:cubicBezTo>
                <a:cubicBezTo>
                  <a:pt x="2199938" y="1164167"/>
                  <a:pt x="2144375" y="1222375"/>
                  <a:pt x="2033250" y="1206500"/>
                </a:cubicBezTo>
                <a:cubicBezTo>
                  <a:pt x="1922125" y="1190625"/>
                  <a:pt x="1665479" y="1060979"/>
                  <a:pt x="1541125" y="1000125"/>
                </a:cubicBezTo>
                <a:cubicBezTo>
                  <a:pt x="1416771" y="939271"/>
                  <a:pt x="1353271" y="836083"/>
                  <a:pt x="1287125" y="841375"/>
                </a:cubicBezTo>
                <a:cubicBezTo>
                  <a:pt x="1220979" y="846667"/>
                  <a:pt x="1157479" y="936625"/>
                  <a:pt x="1144250" y="1031875"/>
                </a:cubicBezTo>
                <a:cubicBezTo>
                  <a:pt x="1131021" y="1127125"/>
                  <a:pt x="1146896" y="1344083"/>
                  <a:pt x="1207750" y="1412875"/>
                </a:cubicBezTo>
                <a:cubicBezTo>
                  <a:pt x="1268604" y="1481667"/>
                  <a:pt x="1385021" y="1426104"/>
                  <a:pt x="1509375" y="1444625"/>
                </a:cubicBezTo>
                <a:cubicBezTo>
                  <a:pt x="1633729" y="1463146"/>
                  <a:pt x="1893021" y="1457854"/>
                  <a:pt x="1953875" y="1524000"/>
                </a:cubicBezTo>
                <a:cubicBezTo>
                  <a:pt x="2014729" y="1590146"/>
                  <a:pt x="1951229" y="1756833"/>
                  <a:pt x="1874500" y="1841500"/>
                </a:cubicBezTo>
                <a:cubicBezTo>
                  <a:pt x="1797771" y="1926167"/>
                  <a:pt x="1625792" y="1984375"/>
                  <a:pt x="1493500" y="2032000"/>
                </a:cubicBezTo>
                <a:cubicBezTo>
                  <a:pt x="1361208" y="2079625"/>
                  <a:pt x="1194521" y="2156354"/>
                  <a:pt x="1080750" y="2127250"/>
                </a:cubicBezTo>
                <a:cubicBezTo>
                  <a:pt x="966979" y="2098146"/>
                  <a:pt x="882312" y="1955271"/>
                  <a:pt x="810875" y="1857375"/>
                </a:cubicBezTo>
                <a:cubicBezTo>
                  <a:pt x="739438" y="1759479"/>
                  <a:pt x="694458" y="1621896"/>
                  <a:pt x="652125" y="1539875"/>
                </a:cubicBezTo>
                <a:cubicBezTo>
                  <a:pt x="609792" y="1457854"/>
                  <a:pt x="607146" y="1397000"/>
                  <a:pt x="556875" y="1365250"/>
                </a:cubicBezTo>
                <a:cubicBezTo>
                  <a:pt x="506604" y="1333500"/>
                  <a:pt x="440458" y="1352021"/>
                  <a:pt x="350500" y="1349375"/>
                </a:cubicBezTo>
                <a:cubicBezTo>
                  <a:pt x="260542" y="1346729"/>
                  <a:pt x="64750" y="1301750"/>
                  <a:pt x="17125" y="1349375"/>
                </a:cubicBezTo>
                <a:cubicBezTo>
                  <a:pt x="-30500" y="1397000"/>
                  <a:pt x="33000" y="1555750"/>
                  <a:pt x="64750" y="1635125"/>
                </a:cubicBezTo>
                <a:cubicBezTo>
                  <a:pt x="96500" y="1714500"/>
                  <a:pt x="146771" y="1775354"/>
                  <a:pt x="207625" y="1825625"/>
                </a:cubicBezTo>
                <a:cubicBezTo>
                  <a:pt x="268479" y="1875896"/>
                  <a:pt x="353146" y="1897063"/>
                  <a:pt x="429875" y="1936750"/>
                </a:cubicBezTo>
                <a:cubicBezTo>
                  <a:pt x="506604" y="1976438"/>
                  <a:pt x="668000" y="2063750"/>
                  <a:pt x="668000" y="2063750"/>
                </a:cubicBezTo>
                <a:cubicBezTo>
                  <a:pt x="760604" y="2114021"/>
                  <a:pt x="914063" y="2140479"/>
                  <a:pt x="985500" y="2238375"/>
                </a:cubicBezTo>
                <a:cubicBezTo>
                  <a:pt x="1056937" y="2336271"/>
                  <a:pt x="1096625" y="2651125"/>
                  <a:pt x="1096625" y="2651125"/>
                </a:cubicBezTo>
                <a:lnTo>
                  <a:pt x="1096625" y="265112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47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371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What if the data is still not linearly separable?</a:t>
            </a:r>
          </a:p>
        </p:txBody>
      </p:sp>
      <p:sp>
        <p:nvSpPr>
          <p:cNvPr id="928797" name="Rectangle 29"/>
          <p:cNvSpPr>
            <a:spLocks noGrp="1" noChangeArrowheads="1"/>
          </p:cNvSpPr>
          <p:nvPr>
            <p:ph idx="1"/>
          </p:nvPr>
        </p:nvSpPr>
        <p:spPr>
          <a:xfrm>
            <a:off x="3657600" y="2286000"/>
            <a:ext cx="5257800" cy="4495800"/>
          </a:xfrm>
          <a:noFill/>
          <a:ln/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First Idea: Jointly </a:t>
            </a:r>
            <a:r>
              <a:rPr lang="en-US" sz="2800" dirty="0">
                <a:solidFill>
                  <a:srgbClr val="000090"/>
                </a:solidFill>
              </a:rPr>
              <a:t>m</a:t>
            </a:r>
            <a:r>
              <a:rPr lang="en-US" sz="2800" dirty="0" smtClean="0">
                <a:solidFill>
                  <a:srgbClr val="000090"/>
                </a:solidFill>
              </a:rPr>
              <a:t>inimize </a:t>
            </a:r>
            <a:r>
              <a:rPr lang="en-US" sz="2800" b="1" dirty="0" err="1">
                <a:solidFill>
                  <a:srgbClr val="000090"/>
                </a:solidFill>
              </a:rPr>
              <a:t>w.w</a:t>
            </a:r>
            <a:r>
              <a:rPr lang="en-US" sz="2800" dirty="0">
                <a:solidFill>
                  <a:srgbClr val="000090"/>
                </a:solidFill>
              </a:rPr>
              <a:t> and number of training mistakes</a:t>
            </a:r>
          </a:p>
          <a:p>
            <a:pPr lvl="1"/>
            <a:r>
              <a:rPr lang="en-US" sz="2000" dirty="0" smtClean="0"/>
              <a:t>How to tradeoff </a:t>
            </a:r>
            <a:r>
              <a:rPr lang="en-US" sz="2000" dirty="0"/>
              <a:t>two criteria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Pick  C on development / cross validation</a:t>
            </a:r>
            <a:endParaRPr lang="en-US" sz="2000" dirty="0"/>
          </a:p>
          <a:p>
            <a:r>
              <a:rPr lang="en-US" sz="2800" dirty="0">
                <a:solidFill>
                  <a:srgbClr val="000090"/>
                </a:solidFill>
              </a:rPr>
              <a:t>Tradeoff #(mistakes) and </a:t>
            </a:r>
            <a:r>
              <a:rPr lang="en-US" sz="2800" b="1" dirty="0" err="1">
                <a:solidFill>
                  <a:srgbClr val="000090"/>
                </a:solidFill>
              </a:rPr>
              <a:t>w.w</a:t>
            </a:r>
            <a:endParaRPr lang="en-US" sz="2800" b="1" dirty="0">
              <a:solidFill>
                <a:srgbClr val="000090"/>
              </a:solidFill>
            </a:endParaRPr>
          </a:p>
          <a:p>
            <a:pPr lvl="1"/>
            <a:r>
              <a:rPr lang="en-US" sz="2000" dirty="0"/>
              <a:t>0/1 </a:t>
            </a:r>
            <a:r>
              <a:rPr lang="en-US" sz="2000" dirty="0" smtClean="0"/>
              <a:t>loss</a:t>
            </a:r>
            <a:endParaRPr lang="en-US" sz="2000" i="1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Not QP anymore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Also doesn’t distinguish near misses and really bad </a:t>
            </a:r>
            <a:r>
              <a:rPr lang="en-US" sz="2000" dirty="0" smtClean="0">
                <a:solidFill>
                  <a:srgbClr val="FF0000"/>
                </a:solidFill>
              </a:rPr>
              <a:t>mistakes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NP hard to find optimal solution!!!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28771" name="AutoShape 3"/>
          <p:cNvSpPr>
            <a:spLocks noChangeArrowheads="1"/>
          </p:cNvSpPr>
          <p:nvPr/>
        </p:nvSpPr>
        <p:spPr bwMode="auto">
          <a:xfrm>
            <a:off x="1096962" y="2600325"/>
            <a:ext cx="131763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2" name="AutoShape 4"/>
          <p:cNvSpPr>
            <a:spLocks noChangeArrowheads="1"/>
          </p:cNvSpPr>
          <p:nvPr/>
        </p:nvSpPr>
        <p:spPr bwMode="auto">
          <a:xfrm>
            <a:off x="1141412" y="3336925"/>
            <a:ext cx="131763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3" name="AutoShape 5"/>
          <p:cNvSpPr>
            <a:spLocks noChangeArrowheads="1"/>
          </p:cNvSpPr>
          <p:nvPr/>
        </p:nvSpPr>
        <p:spPr bwMode="auto">
          <a:xfrm>
            <a:off x="614362" y="3521075"/>
            <a:ext cx="131763" cy="139700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4" name="AutoShape 6"/>
          <p:cNvSpPr>
            <a:spLocks noChangeArrowheads="1"/>
          </p:cNvSpPr>
          <p:nvPr/>
        </p:nvSpPr>
        <p:spPr bwMode="auto">
          <a:xfrm>
            <a:off x="746125" y="4305300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5" name="AutoShape 7"/>
          <p:cNvSpPr>
            <a:spLocks noChangeArrowheads="1"/>
          </p:cNvSpPr>
          <p:nvPr/>
        </p:nvSpPr>
        <p:spPr bwMode="auto">
          <a:xfrm>
            <a:off x="219075" y="4213225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6" name="AutoShape 8"/>
          <p:cNvSpPr>
            <a:spLocks noChangeArrowheads="1"/>
          </p:cNvSpPr>
          <p:nvPr/>
        </p:nvSpPr>
        <p:spPr bwMode="auto">
          <a:xfrm>
            <a:off x="1492250" y="3060700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7" name="AutoShape 9"/>
          <p:cNvSpPr>
            <a:spLocks noChangeArrowheads="1"/>
          </p:cNvSpPr>
          <p:nvPr/>
        </p:nvSpPr>
        <p:spPr bwMode="auto">
          <a:xfrm>
            <a:off x="1009650" y="4443413"/>
            <a:ext cx="131762" cy="13811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8" name="AutoShape 10"/>
          <p:cNvSpPr>
            <a:spLocks noChangeArrowheads="1"/>
          </p:cNvSpPr>
          <p:nvPr/>
        </p:nvSpPr>
        <p:spPr bwMode="auto">
          <a:xfrm>
            <a:off x="1316037" y="4121150"/>
            <a:ext cx="131763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9" name="AutoShape 11"/>
          <p:cNvSpPr>
            <a:spLocks noChangeArrowheads="1"/>
          </p:cNvSpPr>
          <p:nvPr/>
        </p:nvSpPr>
        <p:spPr bwMode="auto">
          <a:xfrm>
            <a:off x="482600" y="2830513"/>
            <a:ext cx="131762" cy="13811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0" name="AutoShape 12"/>
          <p:cNvSpPr>
            <a:spLocks noChangeArrowheads="1"/>
          </p:cNvSpPr>
          <p:nvPr/>
        </p:nvSpPr>
        <p:spPr bwMode="auto">
          <a:xfrm>
            <a:off x="131762" y="3475038"/>
            <a:ext cx="131763" cy="139700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1" name="Rectangle 13"/>
          <p:cNvSpPr>
            <a:spLocks noChangeArrowheads="1"/>
          </p:cNvSpPr>
          <p:nvPr/>
        </p:nvSpPr>
        <p:spPr bwMode="auto">
          <a:xfrm>
            <a:off x="2474912" y="2967038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2" name="Rectangle 14"/>
          <p:cNvSpPr>
            <a:spLocks noChangeArrowheads="1"/>
          </p:cNvSpPr>
          <p:nvPr/>
        </p:nvSpPr>
        <p:spPr bwMode="auto">
          <a:xfrm>
            <a:off x="2081212" y="375126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3" name="Rectangle 15"/>
          <p:cNvSpPr>
            <a:spLocks noChangeArrowheads="1"/>
          </p:cNvSpPr>
          <p:nvPr/>
        </p:nvSpPr>
        <p:spPr bwMode="auto">
          <a:xfrm>
            <a:off x="2874962" y="2543235"/>
            <a:ext cx="131762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4" name="Rectangle 16"/>
          <p:cNvSpPr>
            <a:spLocks noChangeArrowheads="1"/>
          </p:cNvSpPr>
          <p:nvPr/>
        </p:nvSpPr>
        <p:spPr bwMode="auto">
          <a:xfrm>
            <a:off x="2738437" y="3473450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5" name="Rectangle 17"/>
          <p:cNvSpPr>
            <a:spLocks noChangeArrowheads="1"/>
          </p:cNvSpPr>
          <p:nvPr/>
        </p:nvSpPr>
        <p:spPr bwMode="auto">
          <a:xfrm>
            <a:off x="2817812" y="385921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6" name="Rectangle 18"/>
          <p:cNvSpPr>
            <a:spLocks noChangeArrowheads="1"/>
          </p:cNvSpPr>
          <p:nvPr/>
        </p:nvSpPr>
        <p:spPr bwMode="auto">
          <a:xfrm>
            <a:off x="2651125" y="4027488"/>
            <a:ext cx="131762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7" name="Rectangle 19"/>
          <p:cNvSpPr>
            <a:spLocks noChangeArrowheads="1"/>
          </p:cNvSpPr>
          <p:nvPr/>
        </p:nvSpPr>
        <p:spPr bwMode="auto">
          <a:xfrm>
            <a:off x="2343150" y="4395788"/>
            <a:ext cx="131762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8" name="Rectangle 20"/>
          <p:cNvSpPr>
            <a:spLocks noChangeArrowheads="1"/>
          </p:cNvSpPr>
          <p:nvPr/>
        </p:nvSpPr>
        <p:spPr bwMode="auto">
          <a:xfrm>
            <a:off x="2474912" y="4579938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9" name="Rectangle 21"/>
          <p:cNvSpPr>
            <a:spLocks noChangeArrowheads="1"/>
          </p:cNvSpPr>
          <p:nvPr/>
        </p:nvSpPr>
        <p:spPr bwMode="auto">
          <a:xfrm>
            <a:off x="2036762" y="4579938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0" name="Rectangle 22"/>
          <p:cNvSpPr>
            <a:spLocks noChangeArrowheads="1"/>
          </p:cNvSpPr>
          <p:nvPr/>
        </p:nvSpPr>
        <p:spPr bwMode="auto">
          <a:xfrm>
            <a:off x="2817812" y="4365625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1" name="Rectangle 23"/>
          <p:cNvSpPr>
            <a:spLocks noChangeArrowheads="1"/>
          </p:cNvSpPr>
          <p:nvPr/>
        </p:nvSpPr>
        <p:spPr bwMode="auto">
          <a:xfrm>
            <a:off x="2992437" y="335121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2" name="Rectangle 24"/>
          <p:cNvSpPr>
            <a:spLocks noChangeArrowheads="1"/>
          </p:cNvSpPr>
          <p:nvPr/>
        </p:nvSpPr>
        <p:spPr bwMode="auto">
          <a:xfrm>
            <a:off x="2773362" y="3074988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3" name="AutoShape 25"/>
          <p:cNvSpPr>
            <a:spLocks noChangeArrowheads="1"/>
          </p:cNvSpPr>
          <p:nvPr/>
        </p:nvSpPr>
        <p:spPr bwMode="auto">
          <a:xfrm>
            <a:off x="2362200" y="3514725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4" name="AutoShape 26"/>
          <p:cNvSpPr>
            <a:spLocks noChangeArrowheads="1"/>
          </p:cNvSpPr>
          <p:nvPr/>
        </p:nvSpPr>
        <p:spPr bwMode="auto">
          <a:xfrm>
            <a:off x="2230437" y="4900613"/>
            <a:ext cx="131763" cy="13811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5" name="Rectangle 27"/>
          <p:cNvSpPr>
            <a:spLocks noChangeArrowheads="1"/>
          </p:cNvSpPr>
          <p:nvPr/>
        </p:nvSpPr>
        <p:spPr bwMode="auto">
          <a:xfrm>
            <a:off x="741362" y="3895725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6" name="Rectangle 28"/>
          <p:cNvSpPr>
            <a:spLocks noChangeArrowheads="1"/>
          </p:cNvSpPr>
          <p:nvPr/>
        </p:nvSpPr>
        <p:spPr bwMode="auto">
          <a:xfrm>
            <a:off x="1350962" y="2447925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28798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8362" y="1157288"/>
            <a:ext cx="432911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781800" y="11238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+ C #(mistakes)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1676400" y="345916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0"/>
          <p:cNvSpPr>
            <a:spLocks noChangeArrowheads="1"/>
          </p:cNvSpPr>
          <p:nvPr/>
        </p:nvSpPr>
        <p:spPr bwMode="auto">
          <a:xfrm>
            <a:off x="1849437" y="4114800"/>
            <a:ext cx="131763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2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97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Slack variables – Hinge loss</a:t>
            </a:r>
          </a:p>
        </p:txBody>
      </p:sp>
      <p:sp>
        <p:nvSpPr>
          <p:cNvPr id="930845" name="Rectangle 29"/>
          <p:cNvSpPr>
            <a:spLocks noGrp="1" noChangeArrowheads="1"/>
          </p:cNvSpPr>
          <p:nvPr>
            <p:ph idx="1"/>
          </p:nvPr>
        </p:nvSpPr>
        <p:spPr>
          <a:xfrm>
            <a:off x="533400" y="5105400"/>
            <a:ext cx="5029200" cy="1219200"/>
          </a:xfrm>
          <a:noFill/>
          <a:ln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For each data point: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margin </a:t>
            </a:r>
            <a:r>
              <a:rPr lang="en-US" sz="2400" dirty="0" smtClean="0"/>
              <a:t>≥ </a:t>
            </a:r>
            <a:r>
              <a:rPr lang="en-US" sz="2400" dirty="0"/>
              <a:t>1, don’t care</a:t>
            </a:r>
          </a:p>
          <a:p>
            <a:r>
              <a:rPr lang="en-US" sz="2400" dirty="0"/>
              <a:t>If margin &lt; 1, pay linear penalty</a:t>
            </a:r>
          </a:p>
        </p:txBody>
      </p:sp>
      <p:sp>
        <p:nvSpPr>
          <p:cNvPr id="930819" name="AutoShape 3"/>
          <p:cNvSpPr>
            <a:spLocks noChangeArrowheads="1"/>
          </p:cNvSpPr>
          <p:nvPr/>
        </p:nvSpPr>
        <p:spPr bwMode="auto">
          <a:xfrm>
            <a:off x="1073150" y="2209800"/>
            <a:ext cx="131763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0" name="AutoShape 4"/>
          <p:cNvSpPr>
            <a:spLocks noChangeArrowheads="1"/>
          </p:cNvSpPr>
          <p:nvPr/>
        </p:nvSpPr>
        <p:spPr bwMode="auto">
          <a:xfrm>
            <a:off x="1117600" y="2946400"/>
            <a:ext cx="131763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1" name="AutoShape 5"/>
          <p:cNvSpPr>
            <a:spLocks noChangeArrowheads="1"/>
          </p:cNvSpPr>
          <p:nvPr/>
        </p:nvSpPr>
        <p:spPr bwMode="auto">
          <a:xfrm>
            <a:off x="590550" y="3130550"/>
            <a:ext cx="131763" cy="139700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2" name="AutoShape 6"/>
          <p:cNvSpPr>
            <a:spLocks noChangeArrowheads="1"/>
          </p:cNvSpPr>
          <p:nvPr/>
        </p:nvSpPr>
        <p:spPr bwMode="auto">
          <a:xfrm>
            <a:off x="722313" y="3914775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3" name="AutoShape 7"/>
          <p:cNvSpPr>
            <a:spLocks noChangeArrowheads="1"/>
          </p:cNvSpPr>
          <p:nvPr/>
        </p:nvSpPr>
        <p:spPr bwMode="auto">
          <a:xfrm>
            <a:off x="195263" y="3822700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4" name="AutoShape 8"/>
          <p:cNvSpPr>
            <a:spLocks noChangeArrowheads="1"/>
          </p:cNvSpPr>
          <p:nvPr/>
        </p:nvSpPr>
        <p:spPr bwMode="auto">
          <a:xfrm>
            <a:off x="1468438" y="2670175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5" name="AutoShape 9"/>
          <p:cNvSpPr>
            <a:spLocks noChangeArrowheads="1"/>
          </p:cNvSpPr>
          <p:nvPr/>
        </p:nvSpPr>
        <p:spPr bwMode="auto">
          <a:xfrm>
            <a:off x="985838" y="4052888"/>
            <a:ext cx="131762" cy="13811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6" name="AutoShape 10"/>
          <p:cNvSpPr>
            <a:spLocks noChangeArrowheads="1"/>
          </p:cNvSpPr>
          <p:nvPr/>
        </p:nvSpPr>
        <p:spPr bwMode="auto">
          <a:xfrm>
            <a:off x="1292225" y="3730625"/>
            <a:ext cx="131763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7" name="AutoShape 11"/>
          <p:cNvSpPr>
            <a:spLocks noChangeArrowheads="1"/>
          </p:cNvSpPr>
          <p:nvPr/>
        </p:nvSpPr>
        <p:spPr bwMode="auto">
          <a:xfrm>
            <a:off x="458788" y="2439988"/>
            <a:ext cx="131762" cy="13811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8" name="AutoShape 12"/>
          <p:cNvSpPr>
            <a:spLocks noChangeArrowheads="1"/>
          </p:cNvSpPr>
          <p:nvPr/>
        </p:nvSpPr>
        <p:spPr bwMode="auto">
          <a:xfrm>
            <a:off x="107950" y="3084513"/>
            <a:ext cx="131763" cy="139700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9" name="Rectangle 13"/>
          <p:cNvSpPr>
            <a:spLocks noChangeArrowheads="1"/>
          </p:cNvSpPr>
          <p:nvPr/>
        </p:nvSpPr>
        <p:spPr bwMode="auto">
          <a:xfrm>
            <a:off x="2800350" y="272891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0" name="Rectangle 14"/>
          <p:cNvSpPr>
            <a:spLocks noChangeArrowheads="1"/>
          </p:cNvSpPr>
          <p:nvPr/>
        </p:nvSpPr>
        <p:spPr bwMode="auto">
          <a:xfrm>
            <a:off x="2406650" y="3513138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1" name="Rectangle 15"/>
          <p:cNvSpPr>
            <a:spLocks noChangeArrowheads="1"/>
          </p:cNvSpPr>
          <p:nvPr/>
        </p:nvSpPr>
        <p:spPr bwMode="auto">
          <a:xfrm>
            <a:off x="3124200" y="2286000"/>
            <a:ext cx="131762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2" name="Rectangle 16"/>
          <p:cNvSpPr>
            <a:spLocks noChangeArrowheads="1"/>
          </p:cNvSpPr>
          <p:nvPr/>
        </p:nvSpPr>
        <p:spPr bwMode="auto">
          <a:xfrm>
            <a:off x="3063875" y="3235325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3" name="Rectangle 17"/>
          <p:cNvSpPr>
            <a:spLocks noChangeArrowheads="1"/>
          </p:cNvSpPr>
          <p:nvPr/>
        </p:nvSpPr>
        <p:spPr bwMode="auto">
          <a:xfrm>
            <a:off x="3371850" y="3697288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4" name="Rectangle 18"/>
          <p:cNvSpPr>
            <a:spLocks noChangeArrowheads="1"/>
          </p:cNvSpPr>
          <p:nvPr/>
        </p:nvSpPr>
        <p:spPr bwMode="auto">
          <a:xfrm>
            <a:off x="2976563" y="3789363"/>
            <a:ext cx="131762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5" name="Rectangle 19"/>
          <p:cNvSpPr>
            <a:spLocks noChangeArrowheads="1"/>
          </p:cNvSpPr>
          <p:nvPr/>
        </p:nvSpPr>
        <p:spPr bwMode="auto">
          <a:xfrm>
            <a:off x="2668588" y="4157663"/>
            <a:ext cx="131762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6" name="Rectangle 20"/>
          <p:cNvSpPr>
            <a:spLocks noChangeArrowheads="1"/>
          </p:cNvSpPr>
          <p:nvPr/>
        </p:nvSpPr>
        <p:spPr bwMode="auto">
          <a:xfrm>
            <a:off x="2800350" y="434181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7" name="Rectangle 21"/>
          <p:cNvSpPr>
            <a:spLocks noChangeArrowheads="1"/>
          </p:cNvSpPr>
          <p:nvPr/>
        </p:nvSpPr>
        <p:spPr bwMode="auto">
          <a:xfrm>
            <a:off x="2362200" y="434181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8" name="Rectangle 22"/>
          <p:cNvSpPr>
            <a:spLocks noChangeArrowheads="1"/>
          </p:cNvSpPr>
          <p:nvPr/>
        </p:nvSpPr>
        <p:spPr bwMode="auto">
          <a:xfrm>
            <a:off x="3371850" y="4203700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9" name="Rectangle 23"/>
          <p:cNvSpPr>
            <a:spLocks noChangeArrowheads="1"/>
          </p:cNvSpPr>
          <p:nvPr/>
        </p:nvSpPr>
        <p:spPr bwMode="auto">
          <a:xfrm>
            <a:off x="3546475" y="3189288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40" name="Rectangle 24"/>
          <p:cNvSpPr>
            <a:spLocks noChangeArrowheads="1"/>
          </p:cNvSpPr>
          <p:nvPr/>
        </p:nvSpPr>
        <p:spPr bwMode="auto">
          <a:xfrm>
            <a:off x="3327400" y="291306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41" name="AutoShape 25"/>
          <p:cNvSpPr>
            <a:spLocks noChangeArrowheads="1"/>
          </p:cNvSpPr>
          <p:nvPr/>
        </p:nvSpPr>
        <p:spPr bwMode="auto">
          <a:xfrm>
            <a:off x="2286000" y="3048000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42" name="AutoShape 26"/>
          <p:cNvSpPr>
            <a:spLocks noChangeArrowheads="1"/>
          </p:cNvSpPr>
          <p:nvPr/>
        </p:nvSpPr>
        <p:spPr bwMode="auto">
          <a:xfrm>
            <a:off x="2555875" y="4662488"/>
            <a:ext cx="131763" cy="13811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43" name="Rectangle 27"/>
          <p:cNvSpPr>
            <a:spLocks noChangeArrowheads="1"/>
          </p:cNvSpPr>
          <p:nvPr/>
        </p:nvSpPr>
        <p:spPr bwMode="auto">
          <a:xfrm>
            <a:off x="717550" y="3505200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44" name="Rectangle 28"/>
          <p:cNvSpPr>
            <a:spLocks noChangeArrowheads="1"/>
          </p:cNvSpPr>
          <p:nvPr/>
        </p:nvSpPr>
        <p:spPr bwMode="auto">
          <a:xfrm>
            <a:off x="1600200" y="3276600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30846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742778"/>
            <a:ext cx="432911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Line 24"/>
          <p:cNvSpPr>
            <a:spLocks noChangeShapeType="1"/>
          </p:cNvSpPr>
          <p:nvPr/>
        </p:nvSpPr>
        <p:spPr bwMode="auto">
          <a:xfrm flipV="1">
            <a:off x="1219200" y="1754187"/>
            <a:ext cx="581025" cy="3121025"/>
          </a:xfrm>
          <a:prstGeom prst="line">
            <a:avLst/>
          </a:prstGeom>
          <a:noFill/>
          <a:ln w="38100" cmpd="sng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Text Box 25"/>
          <p:cNvSpPr txBox="1">
            <a:spLocks noChangeArrowheads="1"/>
          </p:cNvSpPr>
          <p:nvPr/>
        </p:nvSpPr>
        <p:spPr bwMode="auto">
          <a:xfrm rot="16825562">
            <a:off x="968375" y="1927225"/>
            <a:ext cx="117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w</a:t>
            </a:r>
            <a:r>
              <a:rPr lang="en-US" sz="1400"/>
              <a:t>.</a:t>
            </a:r>
            <a:r>
              <a:rPr lang="en-US" sz="1400" b="1"/>
              <a:t>x</a:t>
            </a:r>
            <a:r>
              <a:rPr lang="en-US" sz="1400"/>
              <a:t> + b = +1</a:t>
            </a:r>
          </a:p>
        </p:txBody>
      </p:sp>
      <p:sp>
        <p:nvSpPr>
          <p:cNvPr id="88" name="Line 26"/>
          <p:cNvSpPr>
            <a:spLocks noChangeShapeType="1"/>
          </p:cNvSpPr>
          <p:nvPr/>
        </p:nvSpPr>
        <p:spPr bwMode="auto">
          <a:xfrm flipV="1">
            <a:off x="2162175" y="1831975"/>
            <a:ext cx="581025" cy="3121025"/>
          </a:xfrm>
          <a:prstGeom prst="line">
            <a:avLst/>
          </a:prstGeom>
          <a:noFill/>
          <a:ln w="38100" cmpd="sng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 rot="16825562">
            <a:off x="1916112" y="2027237"/>
            <a:ext cx="113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w</a:t>
            </a:r>
            <a:r>
              <a:rPr lang="en-US" sz="1400"/>
              <a:t>.</a:t>
            </a:r>
            <a:r>
              <a:rPr lang="en-US" sz="1400" b="1"/>
              <a:t>x</a:t>
            </a:r>
            <a:r>
              <a:rPr lang="en-US" sz="1400"/>
              <a:t> + b = -1</a:t>
            </a:r>
          </a:p>
        </p:txBody>
      </p:sp>
      <p:sp>
        <p:nvSpPr>
          <p:cNvPr id="90" name="Line 29"/>
          <p:cNvSpPr>
            <a:spLocks noChangeShapeType="1"/>
          </p:cNvSpPr>
          <p:nvPr/>
        </p:nvSpPr>
        <p:spPr bwMode="auto">
          <a:xfrm flipV="1">
            <a:off x="1695450" y="1762125"/>
            <a:ext cx="581025" cy="3122613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Text Box 30"/>
          <p:cNvSpPr txBox="1">
            <a:spLocks noChangeArrowheads="1"/>
          </p:cNvSpPr>
          <p:nvPr/>
        </p:nvSpPr>
        <p:spPr bwMode="auto">
          <a:xfrm rot="16825562">
            <a:off x="1476375" y="19685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w</a:t>
            </a:r>
            <a:r>
              <a:rPr lang="en-US" sz="1400"/>
              <a:t>.</a:t>
            </a:r>
            <a:r>
              <a:rPr lang="en-US" sz="1400" b="1"/>
              <a:t>x</a:t>
            </a:r>
            <a:r>
              <a:rPr lang="en-US" sz="1400"/>
              <a:t> + b = 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66082" y="3322638"/>
            <a:ext cx="765606" cy="411162"/>
            <a:chOff x="1666082" y="3322638"/>
            <a:chExt cx="765606" cy="411162"/>
          </a:xfrm>
        </p:grpSpPr>
        <p:cxnSp>
          <p:nvCxnSpPr>
            <p:cNvPr id="99" name="Straight Connector 98"/>
            <p:cNvCxnSpPr>
              <a:stCxn id="930844" idx="2"/>
            </p:cNvCxnSpPr>
            <p:nvPr/>
          </p:nvCxnSpPr>
          <p:spPr>
            <a:xfrm>
              <a:off x="1666082" y="3322638"/>
              <a:ext cx="765606" cy="147022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2036470" y="3364468"/>
              <a:ext cx="287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ξ</a:t>
              </a:r>
              <a:endParaRPr lang="en-US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00200" y="2667000"/>
            <a:ext cx="817562" cy="450057"/>
            <a:chOff x="1600200" y="2667000"/>
            <a:chExt cx="817562" cy="450057"/>
          </a:xfrm>
        </p:grpSpPr>
        <p:cxnSp>
          <p:nvCxnSpPr>
            <p:cNvPr id="3" name="Straight Connector 2"/>
            <p:cNvCxnSpPr>
              <a:endCxn id="930841" idx="3"/>
            </p:cNvCxnSpPr>
            <p:nvPr/>
          </p:nvCxnSpPr>
          <p:spPr>
            <a:xfrm>
              <a:off x="1600200" y="2971800"/>
              <a:ext cx="817562" cy="145257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676400" y="2667000"/>
              <a:ext cx="287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ξ</a:t>
              </a:r>
              <a:endParaRPr lang="en-US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6450" y="3529122"/>
            <a:ext cx="1613284" cy="509478"/>
            <a:chOff x="756450" y="3529122"/>
            <a:chExt cx="1613284" cy="509478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756450" y="3529122"/>
              <a:ext cx="1613284" cy="343266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1447800" y="3669268"/>
              <a:ext cx="287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ξ</a:t>
              </a:r>
              <a:endParaRPr lang="en-US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70054" y="4414523"/>
            <a:ext cx="1417584" cy="450609"/>
            <a:chOff x="1270054" y="4414523"/>
            <a:chExt cx="1417584" cy="450609"/>
          </a:xfrm>
        </p:grpSpPr>
        <p:cxnSp>
          <p:nvCxnSpPr>
            <p:cNvPr id="96" name="Straight Connector 95"/>
            <p:cNvCxnSpPr>
              <a:endCxn id="930842" idx="3"/>
            </p:cNvCxnSpPr>
            <p:nvPr/>
          </p:nvCxnSpPr>
          <p:spPr>
            <a:xfrm>
              <a:off x="1270054" y="4414523"/>
              <a:ext cx="1417584" cy="317021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1905000" y="4495800"/>
              <a:ext cx="287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ξ</a:t>
              </a:r>
              <a:endParaRPr lang="en-US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7027862" y="1676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/>
                <a:cs typeface="Trebuchet MS"/>
              </a:rPr>
              <a:t>+ </a:t>
            </a:r>
            <a:r>
              <a:rPr lang="en-US" sz="2400" i="1" dirty="0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Σ</a:t>
            </a:r>
            <a:r>
              <a:rPr lang="en-US" sz="2400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ξ</a:t>
            </a:r>
            <a:r>
              <a:rPr lang="en-US" sz="2400" baseline="-25000" dirty="0" err="1">
                <a:latin typeface="Times New Roman"/>
                <a:cs typeface="Times New Roman"/>
              </a:rPr>
              <a:t>j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3062" y="2101775"/>
            <a:ext cx="620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- </a:t>
            </a:r>
            <a:r>
              <a:rPr lang="en-US" sz="2800" dirty="0" err="1" smtClean="0">
                <a:latin typeface="Times New Roman"/>
                <a:cs typeface="Times New Roman"/>
              </a:rPr>
              <a:t>ξ</a:t>
            </a:r>
            <a:r>
              <a:rPr lang="en-US" sz="2800" baseline="-25000" dirty="0" err="1" smtClean="0">
                <a:latin typeface="Times New Roman"/>
                <a:cs typeface="Times New Roman"/>
              </a:rPr>
              <a:t>j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25638" y="2153555"/>
            <a:ext cx="701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ξ</a:t>
            </a:r>
            <a:r>
              <a:rPr lang="en-US" sz="2400" baseline="-25000" dirty="0" smtClean="0">
                <a:latin typeface="Times New Roman"/>
                <a:cs typeface="Times New Roman"/>
              </a:rPr>
              <a:t>j</a:t>
            </a:r>
            <a:r>
              <a:rPr lang="en-US" sz="2400" dirty="0" smtClean="0">
                <a:latin typeface="Times New Roman"/>
                <a:cs typeface="Times New Roman"/>
              </a:rPr>
              <a:t>≥0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15" name="Rectangle 29"/>
          <p:cNvSpPr txBox="1">
            <a:spLocks noChangeArrowheads="1"/>
          </p:cNvSpPr>
          <p:nvPr/>
        </p:nvSpPr>
        <p:spPr>
          <a:xfrm>
            <a:off x="4114800" y="3505200"/>
            <a:ext cx="5029200" cy="2743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>
                <a:solidFill>
                  <a:srgbClr val="000090"/>
                </a:solidFill>
              </a:rPr>
              <a:t>Slack Penalty </a:t>
            </a:r>
            <a:r>
              <a:rPr lang="en-US" sz="28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C </a:t>
            </a:r>
            <a:r>
              <a:rPr lang="en-US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&gt; 0</a:t>
            </a:r>
            <a:r>
              <a:rPr lang="en-US" sz="2800" dirty="0">
                <a:solidFill>
                  <a:srgbClr val="000090"/>
                </a:solidFill>
              </a:rPr>
              <a:t>:</a:t>
            </a:r>
          </a:p>
          <a:p>
            <a:r>
              <a:rPr lang="en-US" sz="2400" i="1" dirty="0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=∞ </a:t>
            </a:r>
            <a:r>
              <a:rPr lang="en-US" sz="2400" dirty="0" smtClean="0">
                <a:sym typeface="Wingdings"/>
              </a:rPr>
              <a:t> have to separate the data!</a:t>
            </a:r>
          </a:p>
          <a:p>
            <a:r>
              <a:rPr lang="en-US" sz="2400" i="1" dirty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=0 </a:t>
            </a:r>
            <a:r>
              <a:rPr lang="en-US" sz="2400" dirty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ignore data entirely!</a:t>
            </a:r>
          </a:p>
          <a:p>
            <a:r>
              <a:rPr lang="en-US" sz="2400" dirty="0" smtClean="0">
                <a:sym typeface="Wingdings"/>
              </a:rPr>
              <a:t>Select on dev. set, etc.</a:t>
            </a:r>
            <a:endParaRPr lang="en-US" sz="2400" dirty="0">
              <a:sym typeface="Wingdings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0312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45" grpId="0" build="p" animBg="1"/>
      <p:bldP spid="108" grpId="0"/>
      <p:bldP spid="11" grpId="0"/>
      <p:bldP spid="12" grpId="0"/>
      <p:bldP spid="1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Side Note: Different Losses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4038600" cy="609600"/>
          </a:xfrm>
        </p:spPr>
        <p:txBody>
          <a:bodyPr>
            <a:normAutofit/>
          </a:bodyPr>
          <a:lstStyle/>
          <a:p>
            <a:pPr>
              <a:buFont typeface="Wingdings" pitchFamily="48" charset="2"/>
              <a:buNone/>
            </a:pPr>
            <a:r>
              <a:rPr lang="en-US" sz="2800" dirty="0">
                <a:solidFill>
                  <a:srgbClr val="000090"/>
                </a:solidFill>
              </a:rPr>
              <a:t>Logistic </a:t>
            </a:r>
            <a:r>
              <a:rPr lang="en-US" sz="2800" dirty="0" smtClean="0">
                <a:solidFill>
                  <a:srgbClr val="000090"/>
                </a:solidFill>
              </a:rPr>
              <a:t>regression:</a:t>
            </a:r>
            <a:endParaRPr lang="en-US" sz="2800" dirty="0">
              <a:solidFill>
                <a:srgbClr val="000090"/>
              </a:solidFill>
            </a:endParaRPr>
          </a:p>
        </p:txBody>
      </p:sp>
      <p:pic>
        <p:nvPicPr>
          <p:cNvPr id="56013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524000"/>
            <a:ext cx="3529263" cy="7620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6013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1524000"/>
            <a:ext cx="3581400" cy="68713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4267200" y="10668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90"/>
                </a:solidFill>
              </a:rPr>
              <a:t>Boosting </a:t>
            </a:r>
            <a:r>
              <a:rPr lang="en-US" sz="2400" dirty="0" smtClean="0">
                <a:solidFill>
                  <a:srgbClr val="000090"/>
                </a:solidFill>
              </a:rPr>
              <a:t>: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560137" name="Text Box 9"/>
          <p:cNvSpPr txBox="1">
            <a:spLocks noChangeArrowheads="1"/>
          </p:cNvSpPr>
          <p:nvPr/>
        </p:nvSpPr>
        <p:spPr bwMode="auto">
          <a:xfrm>
            <a:off x="1143000" y="6172200"/>
            <a:ext cx="7208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All our new losses approximate 0/1 loss!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6973" y="3124200"/>
            <a:ext cx="4373427" cy="2667000"/>
          </a:xfrm>
          <a:prstGeom prst="rect">
            <a:avLst/>
          </a:prstGeom>
        </p:spPr>
      </p:pic>
      <p:pic>
        <p:nvPicPr>
          <p:cNvPr id="2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1" cstate="print"/>
          <a:srcRect l="14209" t="19102" r="52920" b="24095"/>
          <a:stretch/>
        </p:blipFill>
        <p:spPr bwMode="auto">
          <a:xfrm>
            <a:off x="457200" y="4953000"/>
            <a:ext cx="2050276" cy="458986"/>
          </a:xfrm>
          <a:prstGeom prst="rect">
            <a:avLst/>
          </a:prstGeom>
          <a:noFill/>
          <a:ln w="12700" cmpd="sng">
            <a:solidFill>
              <a:srgbClr val="00009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24" name="Straight Arrow Connector 23"/>
          <p:cNvCxnSpPr/>
          <p:nvPr/>
        </p:nvCxnSpPr>
        <p:spPr>
          <a:xfrm flipV="1">
            <a:off x="2590800" y="4800600"/>
            <a:ext cx="762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276600" y="2362200"/>
            <a:ext cx="167640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133600" y="2362200"/>
            <a:ext cx="6858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1" cstate="print"/>
          <a:srcRect l="81781" t="20024" r="2028" b="28854"/>
          <a:stretch/>
        </p:blipFill>
        <p:spPr bwMode="auto">
          <a:xfrm>
            <a:off x="3824642" y="5715000"/>
            <a:ext cx="823558" cy="3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5410200" y="25146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SVM:</a:t>
            </a:r>
          </a:p>
        </p:txBody>
      </p:sp>
      <p:pic>
        <p:nvPicPr>
          <p:cNvPr id="26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7078" y="3048000"/>
            <a:ext cx="348072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304800" y="4419600"/>
            <a:ext cx="4038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48" charset="2"/>
              <a:buNone/>
            </a:pPr>
            <a:r>
              <a:rPr lang="en-US" sz="2800" dirty="0" smtClean="0">
                <a:solidFill>
                  <a:srgbClr val="000090"/>
                </a:solidFill>
              </a:rPr>
              <a:t>0-1 Loss:</a:t>
            </a:r>
            <a:endParaRPr lang="en-US" sz="2800" dirty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95600" y="3886200"/>
            <a:ext cx="6096000" cy="1691890"/>
            <a:chOff x="2895600" y="3886200"/>
            <a:chExt cx="6096000" cy="1691890"/>
          </a:xfrm>
        </p:grpSpPr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5410200" y="4034135"/>
              <a:ext cx="1707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90"/>
                  </a:solidFill>
                </a:rPr>
                <a:t>H</a:t>
              </a:r>
              <a:r>
                <a:rPr lang="en-US" sz="2400" dirty="0" smtClean="0">
                  <a:solidFill>
                    <a:srgbClr val="000090"/>
                  </a:solidFill>
                </a:rPr>
                <a:t>inge loss: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86761" y="4495800"/>
              <a:ext cx="3404839" cy="609600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2895600" y="3886200"/>
              <a:ext cx="3886200" cy="1691890"/>
              <a:chOff x="2895600" y="3886200"/>
              <a:chExt cx="3886200" cy="169189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486400" y="5578090"/>
                <a:ext cx="1295400" cy="0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 flipV="1">
                <a:off x="2895600" y="3886200"/>
                <a:ext cx="2590800" cy="1676400"/>
              </a:xfrm>
              <a:prstGeom prst="line">
                <a:avLst/>
              </a:prstGeom>
              <a:ln w="38100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/>
            <p:cNvCxnSpPr/>
            <p:nvPr/>
          </p:nvCxnSpPr>
          <p:spPr>
            <a:xfrm flipH="1">
              <a:off x="5486400" y="5181600"/>
              <a:ext cx="16002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476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What about multiple classes?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0200" y="2971800"/>
            <a:ext cx="2286000" cy="3048000"/>
            <a:chOff x="480" y="1488"/>
            <a:chExt cx="1632" cy="2064"/>
          </a:xfrm>
        </p:grpSpPr>
        <p:sp>
          <p:nvSpPr>
            <p:cNvPr id="934916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17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18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19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0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1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2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3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4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5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67275" y="3179763"/>
            <a:ext cx="2219325" cy="2763837"/>
            <a:chOff x="2544" y="1632"/>
            <a:chExt cx="1584" cy="1872"/>
          </a:xfrm>
        </p:grpSpPr>
        <p:sp>
          <p:nvSpPr>
            <p:cNvPr id="934927" name="Rectangle 15"/>
            <p:cNvSpPr>
              <a:spLocks noChangeArrowheads="1"/>
            </p:cNvSpPr>
            <p:nvPr/>
          </p:nvSpPr>
          <p:spPr bwMode="auto">
            <a:xfrm>
              <a:off x="3024" y="177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8" name="Rectangle 16"/>
            <p:cNvSpPr>
              <a:spLocks noChangeArrowheads="1"/>
            </p:cNvSpPr>
            <p:nvPr/>
          </p:nvSpPr>
          <p:spPr bwMode="auto">
            <a:xfrm>
              <a:off x="2592" y="259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9" name="Rectangle 17"/>
            <p:cNvSpPr>
              <a:spLocks noChangeArrowheads="1"/>
            </p:cNvSpPr>
            <p:nvPr/>
          </p:nvSpPr>
          <p:spPr bwMode="auto">
            <a:xfrm>
              <a:off x="3984" y="163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0" name="Rectangle 18"/>
            <p:cNvSpPr>
              <a:spLocks noChangeArrowheads="1"/>
            </p:cNvSpPr>
            <p:nvPr/>
          </p:nvSpPr>
          <p:spPr bwMode="auto">
            <a:xfrm>
              <a:off x="3312" y="230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1" name="Rectangle 19"/>
            <p:cNvSpPr>
              <a:spLocks noChangeArrowheads="1"/>
            </p:cNvSpPr>
            <p:nvPr/>
          </p:nvSpPr>
          <p:spPr bwMode="auto">
            <a:xfrm>
              <a:off x="3648" y="278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2" name="Rectangle 20"/>
            <p:cNvSpPr>
              <a:spLocks noChangeArrowheads="1"/>
            </p:cNvSpPr>
            <p:nvPr/>
          </p:nvSpPr>
          <p:spPr bwMode="auto">
            <a:xfrm>
              <a:off x="3216" y="2880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3" name="Rectangle 21"/>
            <p:cNvSpPr>
              <a:spLocks noChangeArrowheads="1"/>
            </p:cNvSpPr>
            <p:nvPr/>
          </p:nvSpPr>
          <p:spPr bwMode="auto">
            <a:xfrm>
              <a:off x="2880" y="326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4" name="Rectangle 22"/>
            <p:cNvSpPr>
              <a:spLocks noChangeArrowheads="1"/>
            </p:cNvSpPr>
            <p:nvPr/>
          </p:nvSpPr>
          <p:spPr bwMode="auto">
            <a:xfrm>
              <a:off x="302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5" name="Rectangle 23"/>
            <p:cNvSpPr>
              <a:spLocks noChangeArrowheads="1"/>
            </p:cNvSpPr>
            <p:nvPr/>
          </p:nvSpPr>
          <p:spPr bwMode="auto">
            <a:xfrm>
              <a:off x="254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6" name="Rectangle 24"/>
            <p:cNvSpPr>
              <a:spLocks noChangeArrowheads="1"/>
            </p:cNvSpPr>
            <p:nvPr/>
          </p:nvSpPr>
          <p:spPr bwMode="auto">
            <a:xfrm>
              <a:off x="3648" y="331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7" name="Rectangle 25"/>
            <p:cNvSpPr>
              <a:spLocks noChangeArrowheads="1"/>
            </p:cNvSpPr>
            <p:nvPr/>
          </p:nvSpPr>
          <p:spPr bwMode="auto">
            <a:xfrm>
              <a:off x="3840" y="22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8" name="Rectangle 26"/>
            <p:cNvSpPr>
              <a:spLocks noChangeArrowheads="1"/>
            </p:cNvSpPr>
            <p:nvPr/>
          </p:nvSpPr>
          <p:spPr bwMode="auto">
            <a:xfrm>
              <a:off x="3600" y="1968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819400" y="1600200"/>
            <a:ext cx="2819400" cy="1524000"/>
            <a:chOff x="960" y="1440"/>
            <a:chExt cx="1776" cy="960"/>
          </a:xfrm>
        </p:grpSpPr>
        <p:sp>
          <p:nvSpPr>
            <p:cNvPr id="934940" name="AutoShape 28"/>
            <p:cNvSpPr>
              <a:spLocks noChangeArrowheads="1"/>
            </p:cNvSpPr>
            <p:nvPr/>
          </p:nvSpPr>
          <p:spPr bwMode="auto">
            <a:xfrm>
              <a:off x="1488" y="187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1" name="AutoShape 29"/>
            <p:cNvSpPr>
              <a:spLocks noChangeArrowheads="1"/>
            </p:cNvSpPr>
            <p:nvPr/>
          </p:nvSpPr>
          <p:spPr bwMode="auto">
            <a:xfrm>
              <a:off x="2064" y="148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2" name="AutoShape 30"/>
            <p:cNvSpPr>
              <a:spLocks noChangeArrowheads="1"/>
            </p:cNvSpPr>
            <p:nvPr/>
          </p:nvSpPr>
          <p:spPr bwMode="auto">
            <a:xfrm>
              <a:off x="2256" y="196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3" name="AutoShape 31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4" name="AutoShape 32"/>
            <p:cNvSpPr>
              <a:spLocks noChangeArrowheads="1"/>
            </p:cNvSpPr>
            <p:nvPr/>
          </p:nvSpPr>
          <p:spPr bwMode="auto">
            <a:xfrm>
              <a:off x="1872" y="225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5" name="AutoShape 33"/>
            <p:cNvSpPr>
              <a:spLocks noChangeArrowheads="1"/>
            </p:cNvSpPr>
            <p:nvPr/>
          </p:nvSpPr>
          <p:spPr bwMode="auto">
            <a:xfrm>
              <a:off x="960" y="163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6" name="AutoShape 34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7" name="AutoShape 35"/>
            <p:cNvSpPr>
              <a:spLocks noChangeArrowheads="1"/>
            </p:cNvSpPr>
            <p:nvPr/>
          </p:nvSpPr>
          <p:spPr bwMode="auto">
            <a:xfrm>
              <a:off x="2592" y="16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8" name="AutoShape 36"/>
            <p:cNvSpPr>
              <a:spLocks noChangeArrowheads="1"/>
            </p:cNvSpPr>
            <p:nvPr/>
          </p:nvSpPr>
          <p:spPr bwMode="auto">
            <a:xfrm>
              <a:off x="1488" y="144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</p:grpSp>
      <p:sp>
        <p:nvSpPr>
          <p:cNvPr id="40" name="Line 29"/>
          <p:cNvSpPr>
            <a:spLocks noChangeShapeType="1"/>
          </p:cNvSpPr>
          <p:nvPr/>
        </p:nvSpPr>
        <p:spPr bwMode="auto">
          <a:xfrm flipH="1" flipV="1">
            <a:off x="2209800" y="1828799"/>
            <a:ext cx="2133600" cy="1904999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 flipV="1">
            <a:off x="4343400" y="2285999"/>
            <a:ext cx="2819400" cy="1447801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29"/>
          <p:cNvSpPr>
            <a:spLocks noChangeShapeType="1"/>
          </p:cNvSpPr>
          <p:nvPr/>
        </p:nvSpPr>
        <p:spPr bwMode="auto">
          <a:xfrm flipH="1">
            <a:off x="4114800" y="3733798"/>
            <a:ext cx="228600" cy="2438401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9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One against All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2322513"/>
            <a:ext cx="1490662" cy="1849437"/>
            <a:chOff x="480" y="1488"/>
            <a:chExt cx="1632" cy="2064"/>
          </a:xfrm>
        </p:grpSpPr>
        <p:sp>
          <p:nvSpPr>
            <p:cNvPr id="936964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5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6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7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8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9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0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1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2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3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871662" y="2724150"/>
            <a:ext cx="1447800" cy="1676400"/>
            <a:chOff x="2544" y="1632"/>
            <a:chExt cx="1584" cy="1872"/>
          </a:xfrm>
        </p:grpSpPr>
        <p:sp>
          <p:nvSpPr>
            <p:cNvPr id="936975" name="Rectangle 15"/>
            <p:cNvSpPr>
              <a:spLocks noChangeArrowheads="1"/>
            </p:cNvSpPr>
            <p:nvPr/>
          </p:nvSpPr>
          <p:spPr bwMode="auto">
            <a:xfrm>
              <a:off x="3024" y="177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6" name="Rectangle 16"/>
            <p:cNvSpPr>
              <a:spLocks noChangeArrowheads="1"/>
            </p:cNvSpPr>
            <p:nvPr/>
          </p:nvSpPr>
          <p:spPr bwMode="auto">
            <a:xfrm>
              <a:off x="2592" y="259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7" name="Rectangle 17"/>
            <p:cNvSpPr>
              <a:spLocks noChangeArrowheads="1"/>
            </p:cNvSpPr>
            <p:nvPr/>
          </p:nvSpPr>
          <p:spPr bwMode="auto">
            <a:xfrm>
              <a:off x="3984" y="163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8" name="Rectangle 18"/>
            <p:cNvSpPr>
              <a:spLocks noChangeArrowheads="1"/>
            </p:cNvSpPr>
            <p:nvPr/>
          </p:nvSpPr>
          <p:spPr bwMode="auto">
            <a:xfrm>
              <a:off x="3312" y="230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9" name="Rectangle 19"/>
            <p:cNvSpPr>
              <a:spLocks noChangeArrowheads="1"/>
            </p:cNvSpPr>
            <p:nvPr/>
          </p:nvSpPr>
          <p:spPr bwMode="auto">
            <a:xfrm>
              <a:off x="3648" y="278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0" name="Rectangle 20"/>
            <p:cNvSpPr>
              <a:spLocks noChangeArrowheads="1"/>
            </p:cNvSpPr>
            <p:nvPr/>
          </p:nvSpPr>
          <p:spPr bwMode="auto">
            <a:xfrm>
              <a:off x="3216" y="2880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1" name="Rectangle 21"/>
            <p:cNvSpPr>
              <a:spLocks noChangeArrowheads="1"/>
            </p:cNvSpPr>
            <p:nvPr/>
          </p:nvSpPr>
          <p:spPr bwMode="auto">
            <a:xfrm>
              <a:off x="2880" y="326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2" name="Rectangle 22"/>
            <p:cNvSpPr>
              <a:spLocks noChangeArrowheads="1"/>
            </p:cNvSpPr>
            <p:nvPr/>
          </p:nvSpPr>
          <p:spPr bwMode="auto">
            <a:xfrm>
              <a:off x="302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3" name="Rectangle 23"/>
            <p:cNvSpPr>
              <a:spLocks noChangeArrowheads="1"/>
            </p:cNvSpPr>
            <p:nvPr/>
          </p:nvSpPr>
          <p:spPr bwMode="auto">
            <a:xfrm>
              <a:off x="254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4" name="Rectangle 24"/>
            <p:cNvSpPr>
              <a:spLocks noChangeArrowheads="1"/>
            </p:cNvSpPr>
            <p:nvPr/>
          </p:nvSpPr>
          <p:spPr bwMode="auto">
            <a:xfrm>
              <a:off x="3648" y="331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5" name="Rectangle 25"/>
            <p:cNvSpPr>
              <a:spLocks noChangeArrowheads="1"/>
            </p:cNvSpPr>
            <p:nvPr/>
          </p:nvSpPr>
          <p:spPr bwMode="auto">
            <a:xfrm>
              <a:off x="3840" y="22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6" name="Rectangle 26"/>
            <p:cNvSpPr>
              <a:spLocks noChangeArrowheads="1"/>
            </p:cNvSpPr>
            <p:nvPr/>
          </p:nvSpPr>
          <p:spPr bwMode="auto">
            <a:xfrm>
              <a:off x="3600" y="1968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185862" y="1428750"/>
            <a:ext cx="1838325" cy="923925"/>
            <a:chOff x="960" y="1440"/>
            <a:chExt cx="1776" cy="960"/>
          </a:xfrm>
        </p:grpSpPr>
        <p:sp>
          <p:nvSpPr>
            <p:cNvPr id="936988" name="AutoShape 28"/>
            <p:cNvSpPr>
              <a:spLocks noChangeArrowheads="1"/>
            </p:cNvSpPr>
            <p:nvPr/>
          </p:nvSpPr>
          <p:spPr bwMode="auto">
            <a:xfrm>
              <a:off x="1488" y="187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89" name="AutoShape 29"/>
            <p:cNvSpPr>
              <a:spLocks noChangeArrowheads="1"/>
            </p:cNvSpPr>
            <p:nvPr/>
          </p:nvSpPr>
          <p:spPr bwMode="auto">
            <a:xfrm>
              <a:off x="2064" y="148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0" name="AutoShape 30"/>
            <p:cNvSpPr>
              <a:spLocks noChangeArrowheads="1"/>
            </p:cNvSpPr>
            <p:nvPr/>
          </p:nvSpPr>
          <p:spPr bwMode="auto">
            <a:xfrm>
              <a:off x="2256" y="196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1" name="AutoShape 31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2" name="AutoShape 32"/>
            <p:cNvSpPr>
              <a:spLocks noChangeArrowheads="1"/>
            </p:cNvSpPr>
            <p:nvPr/>
          </p:nvSpPr>
          <p:spPr bwMode="auto">
            <a:xfrm>
              <a:off x="1872" y="225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3" name="AutoShape 33"/>
            <p:cNvSpPr>
              <a:spLocks noChangeArrowheads="1"/>
            </p:cNvSpPr>
            <p:nvPr/>
          </p:nvSpPr>
          <p:spPr bwMode="auto">
            <a:xfrm>
              <a:off x="960" y="163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4" name="AutoShape 34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5" name="AutoShape 35"/>
            <p:cNvSpPr>
              <a:spLocks noChangeArrowheads="1"/>
            </p:cNvSpPr>
            <p:nvPr/>
          </p:nvSpPr>
          <p:spPr bwMode="auto">
            <a:xfrm>
              <a:off x="2592" y="16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6" name="AutoShape 36"/>
            <p:cNvSpPr>
              <a:spLocks noChangeArrowheads="1"/>
            </p:cNvSpPr>
            <p:nvPr/>
          </p:nvSpPr>
          <p:spPr bwMode="auto">
            <a:xfrm>
              <a:off x="1488" y="144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</p:grpSp>
      <p:sp>
        <p:nvSpPr>
          <p:cNvPr id="936997" name="Text Box 37"/>
          <p:cNvSpPr txBox="1">
            <a:spLocks noChangeArrowheads="1"/>
          </p:cNvSpPr>
          <p:nvPr/>
        </p:nvSpPr>
        <p:spPr bwMode="auto">
          <a:xfrm>
            <a:off x="4114800" y="1371600"/>
            <a:ext cx="441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90"/>
                </a:solidFill>
              </a:rPr>
              <a:t>Learn 3 classifiers</a:t>
            </a:r>
            <a:r>
              <a:rPr lang="en-US" sz="3200" b="1" dirty="0" smtClean="0">
                <a:solidFill>
                  <a:srgbClr val="000090"/>
                </a:solidFill>
              </a:rPr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+ </a:t>
            </a:r>
            <a:r>
              <a:rPr lang="en-US" sz="3200" dirty="0" err="1" smtClean="0"/>
              <a:t>vs</a:t>
            </a:r>
            <a:r>
              <a:rPr lang="en-US" sz="3200" dirty="0" smtClean="0"/>
              <a:t> {0,-}, weights w</a:t>
            </a:r>
            <a:r>
              <a:rPr lang="en-US" sz="3200" baseline="-25000" dirty="0" smtClean="0"/>
              <a:t>+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- </a:t>
            </a:r>
            <a:r>
              <a:rPr lang="en-US" sz="3200" dirty="0" err="1"/>
              <a:t>vs</a:t>
            </a:r>
            <a:r>
              <a:rPr lang="en-US" sz="3200" dirty="0"/>
              <a:t> {0</a:t>
            </a:r>
            <a:r>
              <a:rPr lang="en-US" sz="3200" dirty="0" smtClean="0"/>
              <a:t>,+}</a:t>
            </a:r>
            <a:r>
              <a:rPr lang="en-US" sz="3200" dirty="0"/>
              <a:t>, weights </a:t>
            </a:r>
            <a:r>
              <a:rPr lang="en-US" sz="3200" dirty="0" smtClean="0"/>
              <a:t>w</a:t>
            </a:r>
            <a:r>
              <a:rPr lang="en-US" sz="3200" baseline="-25000" dirty="0" smtClean="0"/>
              <a:t>-</a:t>
            </a:r>
            <a:endParaRPr lang="en-US" sz="3200" baseline="-250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0 </a:t>
            </a:r>
            <a:r>
              <a:rPr lang="en-US" sz="3200" dirty="0" err="1"/>
              <a:t>vs</a:t>
            </a:r>
            <a:r>
              <a:rPr lang="en-US" sz="3200" dirty="0"/>
              <a:t> </a:t>
            </a:r>
            <a:r>
              <a:rPr lang="en-US" sz="3200" dirty="0" smtClean="0"/>
              <a:t>{+,</a:t>
            </a:r>
            <a:r>
              <a:rPr lang="en-US" sz="3200" dirty="0"/>
              <a:t>-}, weights </a:t>
            </a:r>
            <a:r>
              <a:rPr lang="en-US" sz="3200" dirty="0" smtClean="0"/>
              <a:t>w</a:t>
            </a:r>
            <a:r>
              <a:rPr lang="en-US" sz="3200" baseline="-25000" dirty="0" smtClean="0"/>
              <a:t>0</a:t>
            </a:r>
          </a:p>
          <a:p>
            <a:r>
              <a:rPr lang="en-US" sz="3200" dirty="0">
                <a:solidFill>
                  <a:srgbClr val="000090"/>
                </a:solidFill>
              </a:rPr>
              <a:t>Output for x:</a:t>
            </a:r>
          </a:p>
          <a:p>
            <a:r>
              <a:rPr lang="en-US" sz="3200" dirty="0" smtClean="0"/>
              <a:t>   y = </a:t>
            </a:r>
            <a:r>
              <a:rPr lang="en-US" sz="3200" dirty="0" err="1" smtClean="0"/>
              <a:t>argmax</a:t>
            </a:r>
            <a:r>
              <a:rPr lang="en-US" sz="3200" baseline="-25000" dirty="0" err="1" smtClean="0"/>
              <a:t>i</a:t>
            </a:r>
            <a:r>
              <a:rPr lang="en-US" sz="3200" dirty="0"/>
              <a:t> </a:t>
            </a:r>
            <a:r>
              <a:rPr lang="en-US" sz="3200" dirty="0" err="1" smtClean="0"/>
              <a:t>w</a:t>
            </a:r>
            <a:r>
              <a:rPr lang="en-US" sz="3200" baseline="-25000" dirty="0" err="1" smtClean="0"/>
              <a:t>i</a:t>
            </a:r>
            <a:r>
              <a:rPr lang="en-US" sz="3200" dirty="0" err="1" smtClean="0"/>
              <a:t>.x</a:t>
            </a:r>
            <a:endParaRPr lang="en-US" sz="3200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69942" y="1002268"/>
            <a:ext cx="682658" cy="3569732"/>
            <a:chOff x="1069942" y="1002268"/>
            <a:chExt cx="682658" cy="3569732"/>
          </a:xfrm>
        </p:grpSpPr>
        <p:sp>
          <p:nvSpPr>
            <p:cNvPr id="87" name="Line 29"/>
            <p:cNvSpPr>
              <a:spLocks noChangeShapeType="1"/>
            </p:cNvSpPr>
            <p:nvPr/>
          </p:nvSpPr>
          <p:spPr bwMode="auto">
            <a:xfrm flipH="1" flipV="1">
              <a:off x="1524000" y="1219200"/>
              <a:ext cx="228600" cy="3352800"/>
            </a:xfrm>
            <a:prstGeom prst="line">
              <a:avLst/>
            </a:prstGeom>
            <a:noFill/>
            <a:ln w="38100" cmpd="sng">
              <a:solidFill>
                <a:srgbClr val="00009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9942" y="1002268"/>
              <a:ext cx="539581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90"/>
                  </a:solidFill>
                </a:rPr>
                <a:t>w</a:t>
              </a:r>
              <a:r>
                <a:rPr lang="en-US" sz="2400" baseline="-25000" dirty="0">
                  <a:solidFill>
                    <a:srgbClr val="000090"/>
                  </a:solidFill>
                </a:rPr>
                <a:t>+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8200" y="1600200"/>
            <a:ext cx="2850284" cy="3048000"/>
            <a:chOff x="838200" y="1600200"/>
            <a:chExt cx="2850284" cy="3048000"/>
          </a:xfrm>
        </p:grpSpPr>
        <p:sp>
          <p:nvSpPr>
            <p:cNvPr id="88" name="Line 29"/>
            <p:cNvSpPr>
              <a:spLocks noChangeShapeType="1"/>
            </p:cNvSpPr>
            <p:nvPr/>
          </p:nvSpPr>
          <p:spPr bwMode="auto">
            <a:xfrm flipV="1">
              <a:off x="838200" y="1600200"/>
              <a:ext cx="2438400" cy="304800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200400" y="1600200"/>
              <a:ext cx="48808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w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-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43000" y="4953000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Any other way?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57200" y="2057399"/>
            <a:ext cx="3505670" cy="1223666"/>
            <a:chOff x="457200" y="2057399"/>
            <a:chExt cx="3505670" cy="1223666"/>
          </a:xfrm>
        </p:grpSpPr>
        <p:sp>
          <p:nvSpPr>
            <p:cNvPr id="86" name="Line 29"/>
            <p:cNvSpPr>
              <a:spLocks noChangeShapeType="1"/>
            </p:cNvSpPr>
            <p:nvPr/>
          </p:nvSpPr>
          <p:spPr bwMode="auto">
            <a:xfrm flipH="1" flipV="1">
              <a:off x="457200" y="2057399"/>
              <a:ext cx="3276600" cy="685801"/>
            </a:xfrm>
            <a:prstGeom prst="line">
              <a:avLst/>
            </a:prstGeom>
            <a:noFill/>
            <a:ln w="38100" cmpd="sng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429000" y="2819400"/>
              <a:ext cx="533870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</a:rPr>
                <a:t>w</a:t>
              </a:r>
              <a:r>
                <a:rPr lang="en-US" sz="2400" baseline="-25000" dirty="0" smtClean="0">
                  <a:solidFill>
                    <a:srgbClr val="009900"/>
                  </a:solidFill>
                </a:rPr>
                <a:t>0</a:t>
              </a:r>
              <a:endParaRPr lang="en-US" sz="2400" dirty="0">
                <a:solidFill>
                  <a:srgbClr val="009900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145651" y="5643564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Any problems?</a:t>
            </a:r>
          </a:p>
        </p:txBody>
      </p:sp>
    </p:spTree>
    <p:extLst>
      <p:ext uri="{BB962C8B-B14F-4D97-AF65-F5344CB8AC3E}">
        <p14:creationId xmlns:p14="http://schemas.microsoft.com/office/powerpoint/2010/main" val="23723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2" grpId="0"/>
      <p:bldP spid="9369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</a:rPr>
              <a:t>Learn 1 classifier: Multiclass SVM</a:t>
            </a:r>
          </a:p>
        </p:txBody>
      </p:sp>
      <p:sp>
        <p:nvSpPr>
          <p:cNvPr id="939046" name="Text Box 38"/>
          <p:cNvSpPr txBox="1">
            <a:spLocks noChangeArrowheads="1"/>
          </p:cNvSpPr>
          <p:nvPr/>
        </p:nvSpPr>
        <p:spPr bwMode="auto">
          <a:xfrm>
            <a:off x="533400" y="1524000"/>
            <a:ext cx="3777457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90"/>
                </a:solidFill>
              </a:rPr>
              <a:t>Simultaneously learn 3 sets of </a:t>
            </a:r>
            <a:r>
              <a:rPr lang="en-US" sz="2800" dirty="0" smtClean="0">
                <a:solidFill>
                  <a:srgbClr val="000090"/>
                </a:solidFill>
              </a:rPr>
              <a:t>weights: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How do we guarantee the correct labels?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Need new constraints!</a:t>
            </a:r>
            <a:endParaRPr lang="en-US" sz="2800" dirty="0"/>
          </a:p>
        </p:txBody>
      </p:sp>
      <p:pic>
        <p:nvPicPr>
          <p:cNvPr id="939047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444" y="5791200"/>
            <a:ext cx="875735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26567" y="5191780"/>
            <a:ext cx="3716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For j possible classes:</a:t>
            </a:r>
            <a:endParaRPr lang="en-US" sz="2800" dirty="0"/>
          </a:p>
        </p:txBody>
      </p:sp>
      <p:grpSp>
        <p:nvGrpSpPr>
          <p:cNvPr id="52" name="Group 3"/>
          <p:cNvGrpSpPr>
            <a:grpSpLocks/>
          </p:cNvGrpSpPr>
          <p:nvPr/>
        </p:nvGrpSpPr>
        <p:grpSpPr bwMode="auto">
          <a:xfrm>
            <a:off x="4724400" y="2615645"/>
            <a:ext cx="1490662" cy="1849437"/>
            <a:chOff x="480" y="1488"/>
            <a:chExt cx="1632" cy="2064"/>
          </a:xfrm>
        </p:grpSpPr>
        <p:sp>
          <p:nvSpPr>
            <p:cNvPr id="53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Group 14"/>
          <p:cNvGrpSpPr>
            <a:grpSpLocks/>
          </p:cNvGrpSpPr>
          <p:nvPr/>
        </p:nvGrpSpPr>
        <p:grpSpPr bwMode="auto">
          <a:xfrm>
            <a:off x="6705600" y="3048000"/>
            <a:ext cx="1447800" cy="1676400"/>
            <a:chOff x="2544" y="1632"/>
            <a:chExt cx="1584" cy="1872"/>
          </a:xfrm>
        </p:grpSpPr>
        <p:sp>
          <p:nvSpPr>
            <p:cNvPr id="64" name="Rectangle 15"/>
            <p:cNvSpPr>
              <a:spLocks noChangeArrowheads="1"/>
            </p:cNvSpPr>
            <p:nvPr/>
          </p:nvSpPr>
          <p:spPr bwMode="auto">
            <a:xfrm>
              <a:off x="3024" y="177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6"/>
            <p:cNvSpPr>
              <a:spLocks noChangeArrowheads="1"/>
            </p:cNvSpPr>
            <p:nvPr/>
          </p:nvSpPr>
          <p:spPr bwMode="auto">
            <a:xfrm>
              <a:off x="2592" y="259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7"/>
            <p:cNvSpPr>
              <a:spLocks noChangeArrowheads="1"/>
            </p:cNvSpPr>
            <p:nvPr/>
          </p:nvSpPr>
          <p:spPr bwMode="auto">
            <a:xfrm>
              <a:off x="3984" y="163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18"/>
            <p:cNvSpPr>
              <a:spLocks noChangeArrowheads="1"/>
            </p:cNvSpPr>
            <p:nvPr/>
          </p:nvSpPr>
          <p:spPr bwMode="auto">
            <a:xfrm>
              <a:off x="3312" y="230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19"/>
            <p:cNvSpPr>
              <a:spLocks noChangeArrowheads="1"/>
            </p:cNvSpPr>
            <p:nvPr/>
          </p:nvSpPr>
          <p:spPr bwMode="auto">
            <a:xfrm>
              <a:off x="3648" y="278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20"/>
            <p:cNvSpPr>
              <a:spLocks noChangeArrowheads="1"/>
            </p:cNvSpPr>
            <p:nvPr/>
          </p:nvSpPr>
          <p:spPr bwMode="auto">
            <a:xfrm>
              <a:off x="3216" y="2880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21"/>
            <p:cNvSpPr>
              <a:spLocks noChangeArrowheads="1"/>
            </p:cNvSpPr>
            <p:nvPr/>
          </p:nvSpPr>
          <p:spPr bwMode="auto">
            <a:xfrm>
              <a:off x="2880" y="326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22"/>
            <p:cNvSpPr>
              <a:spLocks noChangeArrowheads="1"/>
            </p:cNvSpPr>
            <p:nvPr/>
          </p:nvSpPr>
          <p:spPr bwMode="auto">
            <a:xfrm>
              <a:off x="302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23"/>
            <p:cNvSpPr>
              <a:spLocks noChangeArrowheads="1"/>
            </p:cNvSpPr>
            <p:nvPr/>
          </p:nvSpPr>
          <p:spPr bwMode="auto">
            <a:xfrm>
              <a:off x="254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3648" y="331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3840" y="22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26"/>
            <p:cNvSpPr>
              <a:spLocks noChangeArrowheads="1"/>
            </p:cNvSpPr>
            <p:nvPr/>
          </p:nvSpPr>
          <p:spPr bwMode="auto">
            <a:xfrm>
              <a:off x="3600" y="1968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6" name="Group 27"/>
          <p:cNvGrpSpPr>
            <a:grpSpLocks/>
          </p:cNvGrpSpPr>
          <p:nvPr/>
        </p:nvGrpSpPr>
        <p:grpSpPr bwMode="auto">
          <a:xfrm>
            <a:off x="5834062" y="1721882"/>
            <a:ext cx="1838325" cy="923925"/>
            <a:chOff x="960" y="1440"/>
            <a:chExt cx="1776" cy="960"/>
          </a:xfrm>
        </p:grpSpPr>
        <p:sp>
          <p:nvSpPr>
            <p:cNvPr id="77" name="AutoShape 28"/>
            <p:cNvSpPr>
              <a:spLocks noChangeArrowheads="1"/>
            </p:cNvSpPr>
            <p:nvPr/>
          </p:nvSpPr>
          <p:spPr bwMode="auto">
            <a:xfrm>
              <a:off x="1488" y="187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78" name="AutoShape 29"/>
            <p:cNvSpPr>
              <a:spLocks noChangeArrowheads="1"/>
            </p:cNvSpPr>
            <p:nvPr/>
          </p:nvSpPr>
          <p:spPr bwMode="auto">
            <a:xfrm>
              <a:off x="2064" y="148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79" name="AutoShape 30"/>
            <p:cNvSpPr>
              <a:spLocks noChangeArrowheads="1"/>
            </p:cNvSpPr>
            <p:nvPr/>
          </p:nvSpPr>
          <p:spPr bwMode="auto">
            <a:xfrm>
              <a:off x="2256" y="196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80" name="AutoShape 31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81" name="AutoShape 32"/>
            <p:cNvSpPr>
              <a:spLocks noChangeArrowheads="1"/>
            </p:cNvSpPr>
            <p:nvPr/>
          </p:nvSpPr>
          <p:spPr bwMode="auto">
            <a:xfrm>
              <a:off x="1872" y="225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82" name="AutoShape 33"/>
            <p:cNvSpPr>
              <a:spLocks noChangeArrowheads="1"/>
            </p:cNvSpPr>
            <p:nvPr/>
          </p:nvSpPr>
          <p:spPr bwMode="auto">
            <a:xfrm>
              <a:off x="960" y="163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83" name="AutoShape 34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84" name="AutoShape 35"/>
            <p:cNvSpPr>
              <a:spLocks noChangeArrowheads="1"/>
            </p:cNvSpPr>
            <p:nvPr/>
          </p:nvSpPr>
          <p:spPr bwMode="auto">
            <a:xfrm>
              <a:off x="2592" y="16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85" name="AutoShape 36"/>
            <p:cNvSpPr>
              <a:spLocks noChangeArrowheads="1"/>
            </p:cNvSpPr>
            <p:nvPr/>
          </p:nvSpPr>
          <p:spPr bwMode="auto">
            <a:xfrm>
              <a:off x="1488" y="144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718142" y="1295400"/>
            <a:ext cx="682658" cy="3569732"/>
            <a:chOff x="1069942" y="1002268"/>
            <a:chExt cx="682658" cy="3569732"/>
          </a:xfrm>
        </p:grpSpPr>
        <p:sp>
          <p:nvSpPr>
            <p:cNvPr id="87" name="Line 29"/>
            <p:cNvSpPr>
              <a:spLocks noChangeShapeType="1"/>
            </p:cNvSpPr>
            <p:nvPr/>
          </p:nvSpPr>
          <p:spPr bwMode="auto">
            <a:xfrm flipH="1" flipV="1">
              <a:off x="1524000" y="1219200"/>
              <a:ext cx="228600" cy="3352800"/>
            </a:xfrm>
            <a:prstGeom prst="line">
              <a:avLst/>
            </a:prstGeom>
            <a:noFill/>
            <a:ln w="38100" cmpd="sng">
              <a:solidFill>
                <a:srgbClr val="00009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69942" y="1002268"/>
              <a:ext cx="539581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90"/>
                  </a:solidFill>
                </a:rPr>
                <a:t>w</a:t>
              </a:r>
              <a:r>
                <a:rPr lang="en-US" sz="2400" baseline="-25000" dirty="0">
                  <a:solidFill>
                    <a:srgbClr val="000090"/>
                  </a:solidFill>
                </a:rPr>
                <a:t>+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486400" y="1893332"/>
            <a:ext cx="2850284" cy="3048000"/>
            <a:chOff x="838200" y="1600200"/>
            <a:chExt cx="2850284" cy="3048000"/>
          </a:xfrm>
        </p:grpSpPr>
        <p:sp>
          <p:nvSpPr>
            <p:cNvPr id="90" name="Line 29"/>
            <p:cNvSpPr>
              <a:spLocks noChangeShapeType="1"/>
            </p:cNvSpPr>
            <p:nvPr/>
          </p:nvSpPr>
          <p:spPr bwMode="auto">
            <a:xfrm flipV="1">
              <a:off x="838200" y="1600200"/>
              <a:ext cx="2438400" cy="304800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200400" y="1600200"/>
              <a:ext cx="488084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w</a:t>
              </a:r>
              <a:r>
                <a:rPr lang="en-US" sz="2400" baseline="-25000" dirty="0">
                  <a:solidFill>
                    <a:srgbClr val="FF0000"/>
                  </a:solidFill>
                </a:rPr>
                <a:t>-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105400" y="2350531"/>
            <a:ext cx="3505670" cy="1223666"/>
            <a:chOff x="457200" y="2057399"/>
            <a:chExt cx="3505670" cy="1223666"/>
          </a:xfrm>
        </p:grpSpPr>
        <p:sp>
          <p:nvSpPr>
            <p:cNvPr id="93" name="Line 29"/>
            <p:cNvSpPr>
              <a:spLocks noChangeShapeType="1"/>
            </p:cNvSpPr>
            <p:nvPr/>
          </p:nvSpPr>
          <p:spPr bwMode="auto">
            <a:xfrm flipH="1" flipV="1">
              <a:off x="457200" y="2057399"/>
              <a:ext cx="3276600" cy="685801"/>
            </a:xfrm>
            <a:prstGeom prst="line">
              <a:avLst/>
            </a:prstGeom>
            <a:noFill/>
            <a:ln w="38100" cmpd="sng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429000" y="2819400"/>
              <a:ext cx="533870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9900"/>
                  </a:solidFill>
                </a:rPr>
                <a:t>w</a:t>
              </a:r>
              <a:r>
                <a:rPr lang="en-US" sz="2400" baseline="-25000" dirty="0" smtClean="0">
                  <a:solidFill>
                    <a:srgbClr val="009900"/>
                  </a:solidFill>
                </a:rPr>
                <a:t>0</a:t>
              </a:r>
              <a:endParaRPr lang="en-US" dirty="0">
                <a:solidFill>
                  <a:srgbClr val="00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65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</a:rPr>
              <a:t>Learn 1 classifier: Multiclass SVM</a:t>
            </a:r>
          </a:p>
        </p:txBody>
      </p:sp>
      <p:pic>
        <p:nvPicPr>
          <p:cNvPr id="941094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600" y="2247900"/>
            <a:ext cx="88122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4" name="Rectangle 83"/>
          <p:cNvSpPr/>
          <p:nvPr/>
        </p:nvSpPr>
        <p:spPr>
          <a:xfrm>
            <a:off x="304800" y="1562100"/>
            <a:ext cx="7509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Also, can introduce slack variables, as before: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083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76200"/>
            <a:ext cx="9296400" cy="13716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</a:rPr>
              <a:t>What if the data is not linearly separable?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2285999"/>
            <a:ext cx="1806408" cy="2268229"/>
            <a:chOff x="480" y="1488"/>
            <a:chExt cx="1632" cy="2064"/>
          </a:xfrm>
        </p:grpSpPr>
        <p:sp>
          <p:nvSpPr>
            <p:cNvPr id="926724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5" name="AutoShape 5"/>
            <p:cNvSpPr>
              <a:spLocks noChangeArrowheads="1"/>
            </p:cNvSpPr>
            <p:nvPr/>
          </p:nvSpPr>
          <p:spPr bwMode="auto">
            <a:xfrm>
              <a:off x="1584" y="259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6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7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8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9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0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1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2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3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974126" y="2590800"/>
            <a:ext cx="1988271" cy="2057400"/>
            <a:chOff x="2331" y="1632"/>
            <a:chExt cx="1797" cy="1872"/>
          </a:xfrm>
        </p:grpSpPr>
        <p:sp>
          <p:nvSpPr>
            <p:cNvPr id="926735" name="Rectangle 15"/>
            <p:cNvSpPr>
              <a:spLocks noChangeArrowheads="1"/>
            </p:cNvSpPr>
            <p:nvPr/>
          </p:nvSpPr>
          <p:spPr bwMode="auto">
            <a:xfrm>
              <a:off x="3024" y="177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6" name="Rectangle 16"/>
            <p:cNvSpPr>
              <a:spLocks noChangeArrowheads="1"/>
            </p:cNvSpPr>
            <p:nvPr/>
          </p:nvSpPr>
          <p:spPr bwMode="auto">
            <a:xfrm>
              <a:off x="2331" y="2187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7" name="Rectangle 17"/>
            <p:cNvSpPr>
              <a:spLocks noChangeArrowheads="1"/>
            </p:cNvSpPr>
            <p:nvPr/>
          </p:nvSpPr>
          <p:spPr bwMode="auto">
            <a:xfrm>
              <a:off x="3984" y="163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8" name="Rectangle 18"/>
            <p:cNvSpPr>
              <a:spLocks noChangeArrowheads="1"/>
            </p:cNvSpPr>
            <p:nvPr/>
          </p:nvSpPr>
          <p:spPr bwMode="auto">
            <a:xfrm>
              <a:off x="3312" y="230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9" name="Rectangle 19"/>
            <p:cNvSpPr>
              <a:spLocks noChangeArrowheads="1"/>
            </p:cNvSpPr>
            <p:nvPr/>
          </p:nvSpPr>
          <p:spPr bwMode="auto">
            <a:xfrm>
              <a:off x="3648" y="278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0" name="Rectangle 20"/>
            <p:cNvSpPr>
              <a:spLocks noChangeArrowheads="1"/>
            </p:cNvSpPr>
            <p:nvPr/>
          </p:nvSpPr>
          <p:spPr bwMode="auto">
            <a:xfrm>
              <a:off x="3216" y="2880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1" name="Rectangle 21"/>
            <p:cNvSpPr>
              <a:spLocks noChangeArrowheads="1"/>
            </p:cNvSpPr>
            <p:nvPr/>
          </p:nvSpPr>
          <p:spPr bwMode="auto">
            <a:xfrm>
              <a:off x="2880" y="326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2" name="Rectangle 22"/>
            <p:cNvSpPr>
              <a:spLocks noChangeArrowheads="1"/>
            </p:cNvSpPr>
            <p:nvPr/>
          </p:nvSpPr>
          <p:spPr bwMode="auto">
            <a:xfrm>
              <a:off x="302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3" name="Rectangle 23"/>
            <p:cNvSpPr>
              <a:spLocks noChangeArrowheads="1"/>
            </p:cNvSpPr>
            <p:nvPr/>
          </p:nvSpPr>
          <p:spPr bwMode="auto">
            <a:xfrm>
              <a:off x="254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4" name="Rectangle 24"/>
            <p:cNvSpPr>
              <a:spLocks noChangeArrowheads="1"/>
            </p:cNvSpPr>
            <p:nvPr/>
          </p:nvSpPr>
          <p:spPr bwMode="auto">
            <a:xfrm>
              <a:off x="3648" y="331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5" name="Rectangle 25"/>
            <p:cNvSpPr>
              <a:spLocks noChangeArrowheads="1"/>
            </p:cNvSpPr>
            <p:nvPr/>
          </p:nvSpPr>
          <p:spPr bwMode="auto">
            <a:xfrm>
              <a:off x="3840" y="22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6" name="Rectangle 26"/>
            <p:cNvSpPr>
              <a:spLocks noChangeArrowheads="1"/>
            </p:cNvSpPr>
            <p:nvPr/>
          </p:nvSpPr>
          <p:spPr bwMode="auto">
            <a:xfrm>
              <a:off x="3600" y="1968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6747" name="Text Box 27"/>
          <p:cNvSpPr txBox="1">
            <a:spLocks noChangeArrowheads="1"/>
          </p:cNvSpPr>
          <p:nvPr/>
        </p:nvSpPr>
        <p:spPr bwMode="auto">
          <a:xfrm>
            <a:off x="4375403" y="2463224"/>
            <a:ext cx="431139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</a:rPr>
              <a:t>Add More Features!!!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54" name="AutoShape 25"/>
          <p:cNvSpPr>
            <a:spLocks noChangeArrowheads="1"/>
          </p:cNvSpPr>
          <p:nvPr/>
        </p:nvSpPr>
        <p:spPr bwMode="auto">
          <a:xfrm>
            <a:off x="2285999" y="3810000"/>
            <a:ext cx="159501" cy="15812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914400" y="3657600"/>
            <a:ext cx="159503" cy="5270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7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038225"/>
            <a:ext cx="4324971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006725"/>
            <a:ext cx="3276600" cy="3822700"/>
          </a:xfrm>
          <a:prstGeom prst="rect">
            <a:avLst/>
          </a:prstGeom>
        </p:spPr>
      </p:pic>
      <p:sp>
        <p:nvSpPr>
          <p:cNvPr id="59" name="AutoShape 25"/>
          <p:cNvSpPr>
            <a:spLocks noChangeArrowheads="1"/>
          </p:cNvSpPr>
          <p:nvPr/>
        </p:nvSpPr>
        <p:spPr bwMode="auto">
          <a:xfrm>
            <a:off x="2514600" y="3124200"/>
            <a:ext cx="159501" cy="15812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1375" y="2206625"/>
            <a:ext cx="2208599" cy="2651125"/>
          </a:xfrm>
          <a:custGeom>
            <a:avLst/>
            <a:gdLst>
              <a:gd name="connsiteX0" fmla="*/ 1652250 w 2208599"/>
              <a:gd name="connsiteY0" fmla="*/ 0 h 2651125"/>
              <a:gd name="connsiteX1" fmla="*/ 1747500 w 2208599"/>
              <a:gd name="connsiteY1" fmla="*/ 571500 h 2651125"/>
              <a:gd name="connsiteX2" fmla="*/ 2080875 w 2208599"/>
              <a:gd name="connsiteY2" fmla="*/ 793750 h 2651125"/>
              <a:gd name="connsiteX3" fmla="*/ 2207875 w 2208599"/>
              <a:gd name="connsiteY3" fmla="*/ 1095375 h 2651125"/>
              <a:gd name="connsiteX4" fmla="*/ 2033250 w 2208599"/>
              <a:gd name="connsiteY4" fmla="*/ 1206500 h 2651125"/>
              <a:gd name="connsiteX5" fmla="*/ 1541125 w 2208599"/>
              <a:gd name="connsiteY5" fmla="*/ 1000125 h 2651125"/>
              <a:gd name="connsiteX6" fmla="*/ 1287125 w 2208599"/>
              <a:gd name="connsiteY6" fmla="*/ 841375 h 2651125"/>
              <a:gd name="connsiteX7" fmla="*/ 1144250 w 2208599"/>
              <a:gd name="connsiteY7" fmla="*/ 1031875 h 2651125"/>
              <a:gd name="connsiteX8" fmla="*/ 1207750 w 2208599"/>
              <a:gd name="connsiteY8" fmla="*/ 1412875 h 2651125"/>
              <a:gd name="connsiteX9" fmla="*/ 1509375 w 2208599"/>
              <a:gd name="connsiteY9" fmla="*/ 1444625 h 2651125"/>
              <a:gd name="connsiteX10" fmla="*/ 1953875 w 2208599"/>
              <a:gd name="connsiteY10" fmla="*/ 1524000 h 2651125"/>
              <a:gd name="connsiteX11" fmla="*/ 1874500 w 2208599"/>
              <a:gd name="connsiteY11" fmla="*/ 1841500 h 2651125"/>
              <a:gd name="connsiteX12" fmla="*/ 1493500 w 2208599"/>
              <a:gd name="connsiteY12" fmla="*/ 2032000 h 2651125"/>
              <a:gd name="connsiteX13" fmla="*/ 1080750 w 2208599"/>
              <a:gd name="connsiteY13" fmla="*/ 2127250 h 2651125"/>
              <a:gd name="connsiteX14" fmla="*/ 810875 w 2208599"/>
              <a:gd name="connsiteY14" fmla="*/ 1857375 h 2651125"/>
              <a:gd name="connsiteX15" fmla="*/ 652125 w 2208599"/>
              <a:gd name="connsiteY15" fmla="*/ 1539875 h 2651125"/>
              <a:gd name="connsiteX16" fmla="*/ 556875 w 2208599"/>
              <a:gd name="connsiteY16" fmla="*/ 1365250 h 2651125"/>
              <a:gd name="connsiteX17" fmla="*/ 350500 w 2208599"/>
              <a:gd name="connsiteY17" fmla="*/ 1349375 h 2651125"/>
              <a:gd name="connsiteX18" fmla="*/ 17125 w 2208599"/>
              <a:gd name="connsiteY18" fmla="*/ 1349375 h 2651125"/>
              <a:gd name="connsiteX19" fmla="*/ 64750 w 2208599"/>
              <a:gd name="connsiteY19" fmla="*/ 1635125 h 2651125"/>
              <a:gd name="connsiteX20" fmla="*/ 207625 w 2208599"/>
              <a:gd name="connsiteY20" fmla="*/ 1825625 h 2651125"/>
              <a:gd name="connsiteX21" fmla="*/ 429875 w 2208599"/>
              <a:gd name="connsiteY21" fmla="*/ 1936750 h 2651125"/>
              <a:gd name="connsiteX22" fmla="*/ 668000 w 2208599"/>
              <a:gd name="connsiteY22" fmla="*/ 2063750 h 2651125"/>
              <a:gd name="connsiteX23" fmla="*/ 985500 w 2208599"/>
              <a:gd name="connsiteY23" fmla="*/ 2238375 h 2651125"/>
              <a:gd name="connsiteX24" fmla="*/ 1096625 w 2208599"/>
              <a:gd name="connsiteY24" fmla="*/ 2651125 h 2651125"/>
              <a:gd name="connsiteX25" fmla="*/ 1096625 w 2208599"/>
              <a:gd name="connsiteY25" fmla="*/ 2651125 h 265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208599" h="2651125">
                <a:moveTo>
                  <a:pt x="1652250" y="0"/>
                </a:moveTo>
                <a:cubicBezTo>
                  <a:pt x="1664156" y="219604"/>
                  <a:pt x="1676063" y="439208"/>
                  <a:pt x="1747500" y="571500"/>
                </a:cubicBezTo>
                <a:cubicBezTo>
                  <a:pt x="1818937" y="703792"/>
                  <a:pt x="2004146" y="706438"/>
                  <a:pt x="2080875" y="793750"/>
                </a:cubicBezTo>
                <a:cubicBezTo>
                  <a:pt x="2157604" y="881063"/>
                  <a:pt x="2215812" y="1026583"/>
                  <a:pt x="2207875" y="1095375"/>
                </a:cubicBezTo>
                <a:cubicBezTo>
                  <a:pt x="2199938" y="1164167"/>
                  <a:pt x="2144375" y="1222375"/>
                  <a:pt x="2033250" y="1206500"/>
                </a:cubicBezTo>
                <a:cubicBezTo>
                  <a:pt x="1922125" y="1190625"/>
                  <a:pt x="1665479" y="1060979"/>
                  <a:pt x="1541125" y="1000125"/>
                </a:cubicBezTo>
                <a:cubicBezTo>
                  <a:pt x="1416771" y="939271"/>
                  <a:pt x="1353271" y="836083"/>
                  <a:pt x="1287125" y="841375"/>
                </a:cubicBezTo>
                <a:cubicBezTo>
                  <a:pt x="1220979" y="846667"/>
                  <a:pt x="1157479" y="936625"/>
                  <a:pt x="1144250" y="1031875"/>
                </a:cubicBezTo>
                <a:cubicBezTo>
                  <a:pt x="1131021" y="1127125"/>
                  <a:pt x="1146896" y="1344083"/>
                  <a:pt x="1207750" y="1412875"/>
                </a:cubicBezTo>
                <a:cubicBezTo>
                  <a:pt x="1268604" y="1481667"/>
                  <a:pt x="1385021" y="1426104"/>
                  <a:pt x="1509375" y="1444625"/>
                </a:cubicBezTo>
                <a:cubicBezTo>
                  <a:pt x="1633729" y="1463146"/>
                  <a:pt x="1893021" y="1457854"/>
                  <a:pt x="1953875" y="1524000"/>
                </a:cubicBezTo>
                <a:cubicBezTo>
                  <a:pt x="2014729" y="1590146"/>
                  <a:pt x="1951229" y="1756833"/>
                  <a:pt x="1874500" y="1841500"/>
                </a:cubicBezTo>
                <a:cubicBezTo>
                  <a:pt x="1797771" y="1926167"/>
                  <a:pt x="1625792" y="1984375"/>
                  <a:pt x="1493500" y="2032000"/>
                </a:cubicBezTo>
                <a:cubicBezTo>
                  <a:pt x="1361208" y="2079625"/>
                  <a:pt x="1194521" y="2156354"/>
                  <a:pt x="1080750" y="2127250"/>
                </a:cubicBezTo>
                <a:cubicBezTo>
                  <a:pt x="966979" y="2098146"/>
                  <a:pt x="882312" y="1955271"/>
                  <a:pt x="810875" y="1857375"/>
                </a:cubicBezTo>
                <a:cubicBezTo>
                  <a:pt x="739438" y="1759479"/>
                  <a:pt x="694458" y="1621896"/>
                  <a:pt x="652125" y="1539875"/>
                </a:cubicBezTo>
                <a:cubicBezTo>
                  <a:pt x="609792" y="1457854"/>
                  <a:pt x="607146" y="1397000"/>
                  <a:pt x="556875" y="1365250"/>
                </a:cubicBezTo>
                <a:cubicBezTo>
                  <a:pt x="506604" y="1333500"/>
                  <a:pt x="440458" y="1352021"/>
                  <a:pt x="350500" y="1349375"/>
                </a:cubicBezTo>
                <a:cubicBezTo>
                  <a:pt x="260542" y="1346729"/>
                  <a:pt x="64750" y="1301750"/>
                  <a:pt x="17125" y="1349375"/>
                </a:cubicBezTo>
                <a:cubicBezTo>
                  <a:pt x="-30500" y="1397000"/>
                  <a:pt x="33000" y="1555750"/>
                  <a:pt x="64750" y="1635125"/>
                </a:cubicBezTo>
                <a:cubicBezTo>
                  <a:pt x="96500" y="1714500"/>
                  <a:pt x="146771" y="1775354"/>
                  <a:pt x="207625" y="1825625"/>
                </a:cubicBezTo>
                <a:cubicBezTo>
                  <a:pt x="268479" y="1875896"/>
                  <a:pt x="353146" y="1897063"/>
                  <a:pt x="429875" y="1936750"/>
                </a:cubicBezTo>
                <a:cubicBezTo>
                  <a:pt x="506604" y="1976438"/>
                  <a:pt x="668000" y="2063750"/>
                  <a:pt x="668000" y="2063750"/>
                </a:cubicBezTo>
                <a:cubicBezTo>
                  <a:pt x="760604" y="2114021"/>
                  <a:pt x="914063" y="2140479"/>
                  <a:pt x="985500" y="2238375"/>
                </a:cubicBezTo>
                <a:cubicBezTo>
                  <a:pt x="1056937" y="2336271"/>
                  <a:pt x="1096625" y="2651125"/>
                  <a:pt x="1096625" y="2651125"/>
                </a:cubicBezTo>
                <a:lnTo>
                  <a:pt x="1096625" y="265112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talked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Nearest Neighbor </a:t>
            </a:r>
          </a:p>
          <a:p>
            <a:r>
              <a:rPr lang="en-US" dirty="0" smtClean="0"/>
              <a:t>Naïve Bayes</a:t>
            </a:r>
          </a:p>
          <a:p>
            <a:r>
              <a:rPr lang="en-US" dirty="0" smtClean="0"/>
              <a:t>Logistic Regression</a:t>
            </a:r>
          </a:p>
          <a:p>
            <a:r>
              <a:rPr lang="en-US" dirty="0" smtClean="0"/>
              <a:t>Boosting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2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VM with polynomial kernel visualiza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1219" y="960913"/>
            <a:ext cx="6623041" cy="49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91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Dalal-Triggs</a:t>
            </a:r>
            <a:r>
              <a:rPr lang="en-US" dirty="0" smtClean="0"/>
              <a:t> pedestrian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733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Extract fixed-sized (64x128 pixel) window at each position and 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HOG (histogram of gradient) features within each window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Score the window with a linear SVM classifier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non-maxima suppression to remove overlapping detections with lower scores</a:t>
            </a:r>
            <a:endParaRPr lang="en-US" dirty="0"/>
          </a:p>
        </p:txBody>
      </p:sp>
      <p:sp>
        <p:nvSpPr>
          <p:cNvPr id="4" name="Rectangle 57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</a:rPr>
              <a:t>Navneet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Dalal</a:t>
            </a:r>
            <a:r>
              <a:rPr lang="en-US" sz="1200" dirty="0">
                <a:solidFill>
                  <a:schemeClr val="tx2"/>
                </a:solidFill>
              </a:rPr>
              <a:t> and Bill </a:t>
            </a:r>
            <a:r>
              <a:rPr lang="en-US" sz="1200" dirty="0" err="1">
                <a:solidFill>
                  <a:schemeClr val="tx2"/>
                </a:solidFill>
              </a:rPr>
              <a:t>Triggs</a:t>
            </a:r>
            <a:r>
              <a:rPr lang="en-US" sz="1200" dirty="0">
                <a:solidFill>
                  <a:schemeClr val="tx2"/>
                </a:solidFill>
              </a:rPr>
              <a:t>, Histograms of Oriented Gradients for Human Detection, CVPR05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2" y="838200"/>
            <a:ext cx="87915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76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1" name="AutoShape 3"/>
          <p:cNvSpPr>
            <a:spLocks noChangeArrowheads="1"/>
          </p:cNvSpPr>
          <p:nvPr/>
        </p:nvSpPr>
        <p:spPr bwMode="auto">
          <a:xfrm>
            <a:off x="7620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2667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4741" name="Group 53"/>
          <p:cNvGraphicFramePr>
            <a:graphicFrameLocks noGrp="1"/>
          </p:cNvGraphicFramePr>
          <p:nvPr/>
        </p:nvGraphicFramePr>
        <p:xfrm>
          <a:off x="3352800" y="1295400"/>
          <a:ext cx="2590800" cy="5105400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  <a:gridCol w="647700"/>
                <a:gridCol w="647700"/>
              </a:tblGrid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744" name="Text Box 56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14745" name="Rectangle 57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</a:rPr>
              <a:t>Navneet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Dalal</a:t>
            </a:r>
            <a:r>
              <a:rPr lang="en-US" sz="1200" dirty="0">
                <a:solidFill>
                  <a:schemeClr val="tx2"/>
                </a:solidFill>
              </a:rPr>
              <a:t> and Bill </a:t>
            </a:r>
            <a:r>
              <a:rPr lang="en-US" sz="1200" dirty="0" err="1">
                <a:solidFill>
                  <a:schemeClr val="tx2"/>
                </a:solidFill>
              </a:rPr>
              <a:t>Triggs</a:t>
            </a:r>
            <a:r>
              <a:rPr lang="en-US" sz="1200" dirty="0">
                <a:solidFill>
                  <a:schemeClr val="tx2"/>
                </a:solidFill>
              </a:rPr>
              <a:t>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252542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Tested with</a:t>
            </a:r>
          </a:p>
          <a:p>
            <a:pPr lvl="1"/>
            <a:r>
              <a:rPr lang="en-US" dirty="0" smtClean="0"/>
              <a:t>RGB</a:t>
            </a:r>
          </a:p>
          <a:p>
            <a:pPr lvl="1"/>
            <a:r>
              <a:rPr lang="en-US" dirty="0" smtClean="0"/>
              <a:t>LAB</a:t>
            </a:r>
          </a:p>
          <a:p>
            <a:pPr lvl="1"/>
            <a:r>
              <a:rPr lang="en-US" dirty="0" smtClean="0"/>
              <a:t>Grayscale</a:t>
            </a:r>
          </a:p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447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2233045" y="3423166"/>
            <a:ext cx="228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02098" y="3781972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Slightly better performance vs. grayscale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4384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5717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7683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152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90976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776288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160463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990600" y="3886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uncentered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066800" y="2667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centered</a:t>
            </a: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762000" y="5334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cubic-corrected</a:t>
            </a:r>
          </a:p>
        </p:txBody>
      </p:sp>
      <p:sp>
        <p:nvSpPr>
          <p:cNvPr id="116749" name="Text Box 13"/>
          <p:cNvSpPr txBox="1">
            <a:spLocks noChangeArrowheads="1"/>
          </p:cNvSpPr>
          <p:nvPr/>
        </p:nvSpPr>
        <p:spPr bwMode="auto">
          <a:xfrm>
            <a:off x="6781800" y="3048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diagonal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6934200" y="5410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/>
              <a:t>Sobel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Navneet Dalal and Bill Triggs, Histograms of Oriented Gradients for Human Detection, CVPR05</a:t>
            </a:r>
          </a:p>
        </p:txBody>
      </p:sp>
      <p:sp>
        <p:nvSpPr>
          <p:cNvPr id="2" name="Oval 1"/>
          <p:cNvSpPr/>
          <p:nvPr/>
        </p:nvSpPr>
        <p:spPr>
          <a:xfrm>
            <a:off x="762000" y="1828800"/>
            <a:ext cx="1752600" cy="14025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48667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Outperforms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50912"/>
            <a:ext cx="5638800" cy="5257800"/>
          </a:xfrm>
        </p:spPr>
        <p:txBody>
          <a:bodyPr>
            <a:normAutofit/>
          </a:bodyPr>
          <a:lstStyle/>
          <a:p>
            <a:r>
              <a:rPr lang="en-US" dirty="0"/>
              <a:t>Histogram of gradient </a:t>
            </a:r>
            <a:r>
              <a:rPr lang="en-US" dirty="0" smtClean="0"/>
              <a:t>orientations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Votes weighted </a:t>
            </a:r>
            <a:r>
              <a:rPr lang="en-US" dirty="0"/>
              <a:t>by </a:t>
            </a:r>
            <a:r>
              <a:rPr lang="en-US" dirty="0" smtClean="0"/>
              <a:t>magnitude</a:t>
            </a:r>
          </a:p>
          <a:p>
            <a:pPr lvl="1"/>
            <a:r>
              <a:rPr lang="en-US" dirty="0" smtClean="0"/>
              <a:t>Bilinear interpolation between cells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4290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514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98" y="3497263"/>
            <a:ext cx="1343025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3536445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4327" y="2667000"/>
            <a:ext cx="2619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Orientation: 9 bins (for unsigned angles)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06888" y="2752055"/>
            <a:ext cx="2162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Histograms in 8x8 pixel cells</a:t>
            </a:r>
            <a:endParaRPr lang="en-US" sz="2000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Navneet Dalal and Bill Triggs,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396345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48006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61"/>
          <a:stretch/>
        </p:blipFill>
        <p:spPr bwMode="auto">
          <a:xfrm>
            <a:off x="3643312" y="1952042"/>
            <a:ext cx="27717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85" y="4533511"/>
            <a:ext cx="455675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28265"/>
            <a:ext cx="364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 with respect to surrounding cells</a:t>
            </a:r>
            <a:endParaRPr lang="en-US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Navneet Dalal and Bill Triggs,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162041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62484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502229"/>
            <a:ext cx="25146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584325" y="3705225"/>
            <a:ext cx="56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X=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Navneet Dalal and Bill Triggs, Histograms of Oriented Gradients for Human Detection, CVPR05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9024" y="3520559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features = 15 x 7 x 9 x 4 = 3780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93148" y="4123643"/>
            <a:ext cx="101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cells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61836" y="2895600"/>
            <a:ext cx="18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orientations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67294" y="4162425"/>
            <a:ext cx="2276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normalizations by neighboring cells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6199501" y="3889891"/>
            <a:ext cx="277499" cy="23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2"/>
          </p:cNvCxnSpPr>
          <p:nvPr/>
        </p:nvCxnSpPr>
        <p:spPr>
          <a:xfrm flipH="1">
            <a:off x="7315200" y="3264932"/>
            <a:ext cx="368042" cy="255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0"/>
          </p:cNvCxnSpPr>
          <p:nvPr/>
        </p:nvCxnSpPr>
        <p:spPr>
          <a:xfrm flipH="1" flipV="1">
            <a:off x="7651621" y="3833038"/>
            <a:ext cx="354026" cy="32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0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set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81" y="1933045"/>
            <a:ext cx="5256969" cy="1104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us 4"/>
          <p:cNvSpPr/>
          <p:nvPr/>
        </p:nvSpPr>
        <p:spPr>
          <a:xfrm>
            <a:off x="969233" y="2247702"/>
            <a:ext cx="484616" cy="501346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1077854" y="4286510"/>
            <a:ext cx="426128" cy="300808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ack_Robin_on_Rangatira_Isl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10" y="4130568"/>
            <a:ext cx="898967" cy="674225"/>
          </a:xfrm>
          <a:prstGeom prst="rect">
            <a:avLst/>
          </a:prstGeom>
        </p:spPr>
      </p:pic>
      <p:pic>
        <p:nvPicPr>
          <p:cNvPr id="8" name="Picture 7" descr="250px-TricycleAntiqu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60" y="4130568"/>
            <a:ext cx="874073" cy="657303"/>
          </a:xfrm>
          <a:prstGeom prst="rect">
            <a:avLst/>
          </a:prstGeom>
        </p:spPr>
      </p:pic>
      <p:pic>
        <p:nvPicPr>
          <p:cNvPr id="9" name="Picture 8" descr="300px-Taxus_woo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16" y="4130568"/>
            <a:ext cx="712303" cy="721800"/>
          </a:xfrm>
          <a:prstGeom prst="rect">
            <a:avLst/>
          </a:prstGeom>
        </p:spPr>
      </p:pic>
      <p:pic>
        <p:nvPicPr>
          <p:cNvPr id="10" name="Picture 9" descr="Whee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02" y="4130568"/>
            <a:ext cx="745333" cy="745333"/>
          </a:xfrm>
          <a:prstGeom prst="rect">
            <a:avLst/>
          </a:prstGeom>
        </p:spPr>
      </p:pic>
      <p:pic>
        <p:nvPicPr>
          <p:cNvPr id="11" name="Picture 10" descr="photo (1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18" y="4130568"/>
            <a:ext cx="877356" cy="658017"/>
          </a:xfrm>
          <a:prstGeom prst="rect">
            <a:avLst/>
          </a:prstGeom>
        </p:spPr>
      </p:pic>
      <p:pic>
        <p:nvPicPr>
          <p:cNvPr id="12" name="Picture 11" descr="demonsheep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58" y="4130568"/>
            <a:ext cx="1113821" cy="62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05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162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33575"/>
            <a:ext cx="7239000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</a:rPr>
              <a:t>Navneet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Dalal</a:t>
            </a:r>
            <a:r>
              <a:rPr lang="en-US" sz="1200" dirty="0">
                <a:solidFill>
                  <a:schemeClr val="tx2"/>
                </a:solidFill>
              </a:rPr>
              <a:t> and Bill </a:t>
            </a:r>
            <a:r>
              <a:rPr lang="en-US" sz="1200" dirty="0" err="1">
                <a:solidFill>
                  <a:schemeClr val="tx2"/>
                </a:solidFill>
              </a:rPr>
              <a:t>Triggs</a:t>
            </a:r>
            <a:r>
              <a:rPr lang="en-US" sz="1200" dirty="0">
                <a:solidFill>
                  <a:schemeClr val="tx2"/>
                </a:solidFill>
              </a:rPr>
              <a:t>, Histograms of Oriented Gradients for Human Detection, CVPR05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5527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405" y="3657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pos</a:t>
            </a:r>
            <a:r>
              <a:rPr lang="en-US" dirty="0" smtClean="0"/>
              <a:t> 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22405" y="363738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neg</a:t>
            </a:r>
            <a:r>
              <a:rPr lang="en-US" dirty="0" smtClean="0"/>
              <a:t> 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2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76" y="2664389"/>
            <a:ext cx="8229600" cy="1143000"/>
          </a:xfrm>
        </p:spPr>
        <p:txBody>
          <a:bodyPr/>
          <a:lstStyle/>
          <a:p>
            <a:r>
              <a:rPr lang="en-US" dirty="0" smtClean="0"/>
              <a:t>Support Vector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4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81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7924800" y="12192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2667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6" name="Picture 6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30607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7" name="Picture 7" descr="latex-image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79800"/>
            <a:ext cx="28575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8" name="Picture 8" descr="latex-image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685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6156325" y="4314825"/>
            <a:ext cx="160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pedestrian</a:t>
            </a:r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76200" y="6577013"/>
            <a:ext cx="17351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Slides by Pete Barnum</a:t>
            </a: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2438400" y="6553200"/>
            <a:ext cx="6621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2"/>
                </a:solidFill>
              </a:rPr>
              <a:t>Navneet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 err="1">
                <a:solidFill>
                  <a:schemeClr val="tx2"/>
                </a:solidFill>
              </a:rPr>
              <a:t>Dalal</a:t>
            </a:r>
            <a:r>
              <a:rPr lang="en-US" sz="1200" dirty="0">
                <a:solidFill>
                  <a:schemeClr val="tx2"/>
                </a:solidFill>
              </a:rPr>
              <a:t> and Bill </a:t>
            </a:r>
            <a:r>
              <a:rPr lang="en-US" sz="1200" dirty="0" err="1">
                <a:solidFill>
                  <a:schemeClr val="tx2"/>
                </a:solidFill>
              </a:rPr>
              <a:t>Triggs</a:t>
            </a:r>
            <a:r>
              <a:rPr lang="en-US" sz="1200" dirty="0">
                <a:solidFill>
                  <a:schemeClr val="tx2"/>
                </a:solidFill>
              </a:rPr>
              <a:t>, Histograms of Oriented Gradients for Human Detection, CVPR05</a:t>
            </a:r>
          </a:p>
        </p:txBody>
      </p:sp>
    </p:spTree>
    <p:extLst>
      <p:ext uri="{BB962C8B-B14F-4D97-AF65-F5344CB8AC3E}">
        <p14:creationId xmlns:p14="http://schemas.microsoft.com/office/powerpoint/2010/main" val="291705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examples</a:t>
            </a:r>
            <a:endParaRPr lang="en-US" dirty="0"/>
          </a:p>
        </p:txBody>
      </p:sp>
      <p:pic>
        <p:nvPicPr>
          <p:cNvPr id="27652" name="hog demo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1600200"/>
            <a:ext cx="6789737" cy="45259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16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030902" y="495650"/>
            <a:ext cx="7073887" cy="5366397"/>
            <a:chOff x="1219200" y="1524000"/>
            <a:chExt cx="6705600" cy="5029200"/>
          </a:xfrm>
        </p:grpSpPr>
        <p:pic>
          <p:nvPicPr>
            <p:cNvPr id="5" name="Picture 13" descr="p101017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1524000"/>
              <a:ext cx="67056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19200" y="1524000"/>
              <a:ext cx="381000" cy="990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371600" y="1524000"/>
              <a:ext cx="381000" cy="990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439025" y="5481638"/>
              <a:ext cx="457200" cy="1066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981200" y="2057400"/>
              <a:ext cx="457200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907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3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Each window is separately classified</a:t>
            </a:r>
          </a:p>
        </p:txBody>
      </p:sp>
      <p:pic>
        <p:nvPicPr>
          <p:cNvPr id="7171" name="Picture 4" descr="scramb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8486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42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214722" y="714669"/>
            <a:ext cx="7073887" cy="5366397"/>
            <a:chOff x="1219200" y="1524000"/>
            <a:chExt cx="6705600" cy="5029200"/>
          </a:xfrm>
        </p:grpSpPr>
        <p:pic>
          <p:nvPicPr>
            <p:cNvPr id="5" name="Picture 13" descr="p101017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1524000"/>
              <a:ext cx="67056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987308" y="4264759"/>
              <a:ext cx="260432" cy="6771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346004" y="4264759"/>
              <a:ext cx="240242" cy="6771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14625" y="2454667"/>
            <a:ext cx="253437" cy="72252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48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32590"/>
            <a:ext cx="8229600" cy="1143000"/>
          </a:xfrm>
        </p:spPr>
        <p:txBody>
          <a:bodyPr/>
          <a:lstStyle/>
          <a:p>
            <a:r>
              <a:rPr lang="en-US" dirty="0" smtClean="0"/>
              <a:t>Statistical Template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Object model = sum of scores of features at fixed positions</a:t>
            </a:r>
          </a:p>
        </p:txBody>
      </p:sp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876800"/>
            <a:ext cx="622300" cy="1646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819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43200"/>
            <a:ext cx="533400" cy="1644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143000" y="2743200"/>
            <a:ext cx="381000" cy="381000"/>
          </a:xfrm>
          <a:prstGeom prst="ellipse">
            <a:avLst/>
          </a:prstGeom>
          <a:noFill/>
          <a:ln w="57150">
            <a:solidFill>
              <a:srgbClr val="03E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31242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3581400"/>
            <a:ext cx="381000" cy="3810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95400" y="3962400"/>
            <a:ext cx="381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0600" y="3657600"/>
            <a:ext cx="685800" cy="6858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69988" y="4876800"/>
            <a:ext cx="381000" cy="381000"/>
          </a:xfrm>
          <a:prstGeom prst="ellipse">
            <a:avLst/>
          </a:prstGeom>
          <a:noFill/>
          <a:ln w="57150">
            <a:solidFill>
              <a:srgbClr val="03E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93788" y="52578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17588" y="5715000"/>
            <a:ext cx="381000" cy="38100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22388" y="6096000"/>
            <a:ext cx="381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17588" y="5791200"/>
            <a:ext cx="685800" cy="685800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286000" y="32004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3EF2A"/>
                </a:solidFill>
              </a:rPr>
              <a:t>+3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43200" y="32004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+2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76600" y="3200400"/>
            <a:ext cx="50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-2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43313" y="3200400"/>
            <a:ext cx="5064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100513" y="3200400"/>
            <a:ext cx="806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-2.5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48225" y="3200400"/>
            <a:ext cx="111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= -0.5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0" y="54102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3EF2A"/>
                </a:solidFill>
              </a:rPr>
              <a:t>+4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743200" y="5410200"/>
            <a:ext cx="59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+1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200400" y="541020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2D050"/>
                </a:solidFill>
              </a:rPr>
              <a:t>+0.5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71925" y="5410200"/>
            <a:ext cx="5953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+3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429125" y="5410200"/>
            <a:ext cx="89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+0.5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176838" y="5410200"/>
            <a:ext cx="1195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= 10.5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827713" y="3200400"/>
            <a:ext cx="99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&gt; 7.5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827713" y="2895600"/>
            <a:ext cx="40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296025" y="5410200"/>
            <a:ext cx="995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&gt; 7.5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296025" y="5105400"/>
            <a:ext cx="40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686425" y="3810000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Non-object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762625" y="5943600"/>
            <a:ext cx="1141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56711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Based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that:</a:t>
            </a:r>
          </a:p>
          <a:p>
            <a:endParaRPr lang="en-US" dirty="0"/>
          </a:p>
          <a:p>
            <a:pPr lvl="1"/>
            <a:r>
              <a:rPr lang="en-US" dirty="0" smtClean="0"/>
              <a:t>Clustering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3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296400" cy="1371600"/>
          </a:xfrm>
        </p:spPr>
        <p:txBody>
          <a:bodyPr/>
          <a:lstStyle/>
          <a:p>
            <a:r>
              <a:rPr lang="en-US" sz="4000" dirty="0">
                <a:solidFill>
                  <a:srgbClr val="000090"/>
                </a:solidFill>
              </a:rPr>
              <a:t>Linear classifiers – Which line is better?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2362200"/>
            <a:ext cx="2590800" cy="3276600"/>
            <a:chOff x="480" y="1488"/>
            <a:chExt cx="1632" cy="2064"/>
          </a:xfrm>
        </p:grpSpPr>
        <p:sp>
          <p:nvSpPr>
            <p:cNvPr id="907268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69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70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71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72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73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74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75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76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77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352800" y="2590800"/>
            <a:ext cx="2514600" cy="2971800"/>
            <a:chOff x="2544" y="1632"/>
            <a:chExt cx="1584" cy="1872"/>
          </a:xfrm>
        </p:grpSpPr>
        <p:sp>
          <p:nvSpPr>
            <p:cNvPr id="907279" name="Rectangle 15"/>
            <p:cNvSpPr>
              <a:spLocks noChangeArrowheads="1"/>
            </p:cNvSpPr>
            <p:nvPr/>
          </p:nvSpPr>
          <p:spPr bwMode="auto">
            <a:xfrm>
              <a:off x="3024" y="177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80" name="Rectangle 16"/>
            <p:cNvSpPr>
              <a:spLocks noChangeArrowheads="1"/>
            </p:cNvSpPr>
            <p:nvPr/>
          </p:nvSpPr>
          <p:spPr bwMode="auto">
            <a:xfrm>
              <a:off x="2592" y="259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81" name="Rectangle 17"/>
            <p:cNvSpPr>
              <a:spLocks noChangeArrowheads="1"/>
            </p:cNvSpPr>
            <p:nvPr/>
          </p:nvSpPr>
          <p:spPr bwMode="auto">
            <a:xfrm>
              <a:off x="3984" y="163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82" name="Rectangle 18"/>
            <p:cNvSpPr>
              <a:spLocks noChangeArrowheads="1"/>
            </p:cNvSpPr>
            <p:nvPr/>
          </p:nvSpPr>
          <p:spPr bwMode="auto">
            <a:xfrm>
              <a:off x="3312" y="230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83" name="Rectangle 19"/>
            <p:cNvSpPr>
              <a:spLocks noChangeArrowheads="1"/>
            </p:cNvSpPr>
            <p:nvPr/>
          </p:nvSpPr>
          <p:spPr bwMode="auto">
            <a:xfrm>
              <a:off x="3648" y="278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84" name="Rectangle 20"/>
            <p:cNvSpPr>
              <a:spLocks noChangeArrowheads="1"/>
            </p:cNvSpPr>
            <p:nvPr/>
          </p:nvSpPr>
          <p:spPr bwMode="auto">
            <a:xfrm>
              <a:off x="3216" y="2880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85" name="Rectangle 21"/>
            <p:cNvSpPr>
              <a:spLocks noChangeArrowheads="1"/>
            </p:cNvSpPr>
            <p:nvPr/>
          </p:nvSpPr>
          <p:spPr bwMode="auto">
            <a:xfrm>
              <a:off x="2880" y="326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86" name="Rectangle 22"/>
            <p:cNvSpPr>
              <a:spLocks noChangeArrowheads="1"/>
            </p:cNvSpPr>
            <p:nvPr/>
          </p:nvSpPr>
          <p:spPr bwMode="auto">
            <a:xfrm>
              <a:off x="302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87" name="Rectangle 23"/>
            <p:cNvSpPr>
              <a:spLocks noChangeArrowheads="1"/>
            </p:cNvSpPr>
            <p:nvPr/>
          </p:nvSpPr>
          <p:spPr bwMode="auto">
            <a:xfrm>
              <a:off x="254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88" name="Rectangle 24"/>
            <p:cNvSpPr>
              <a:spLocks noChangeArrowheads="1"/>
            </p:cNvSpPr>
            <p:nvPr/>
          </p:nvSpPr>
          <p:spPr bwMode="auto">
            <a:xfrm>
              <a:off x="3648" y="331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89" name="Rectangle 25"/>
            <p:cNvSpPr>
              <a:spLocks noChangeArrowheads="1"/>
            </p:cNvSpPr>
            <p:nvPr/>
          </p:nvSpPr>
          <p:spPr bwMode="auto">
            <a:xfrm>
              <a:off x="3840" y="22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290" name="Rectangle 26"/>
            <p:cNvSpPr>
              <a:spLocks noChangeArrowheads="1"/>
            </p:cNvSpPr>
            <p:nvPr/>
          </p:nvSpPr>
          <p:spPr bwMode="auto">
            <a:xfrm>
              <a:off x="3600" y="1968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7291" name="Text Box 27"/>
          <p:cNvSpPr txBox="1">
            <a:spLocks noChangeArrowheads="1"/>
          </p:cNvSpPr>
          <p:nvPr/>
        </p:nvSpPr>
        <p:spPr bwMode="auto">
          <a:xfrm>
            <a:off x="7010400" y="2590800"/>
            <a:ext cx="9629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Data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907292" name="Text Box 28"/>
          <p:cNvSpPr txBox="1">
            <a:spLocks noChangeArrowheads="1"/>
          </p:cNvSpPr>
          <p:nvPr/>
        </p:nvSpPr>
        <p:spPr bwMode="auto">
          <a:xfrm>
            <a:off x="6019800" y="5029200"/>
            <a:ext cx="1861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</a:rPr>
              <a:t>Example </a:t>
            </a:r>
            <a:r>
              <a:rPr lang="en-US" sz="2800" b="1" dirty="0" err="1" smtClean="0">
                <a:solidFill>
                  <a:srgbClr val="000090"/>
                </a:solidFill>
              </a:rPr>
              <a:t>i</a:t>
            </a:r>
            <a:endParaRPr lang="en-US" sz="2800" b="1" dirty="0">
              <a:solidFill>
                <a:srgbClr val="000090"/>
              </a:solidFill>
            </a:endParaRPr>
          </a:p>
        </p:txBody>
      </p:sp>
      <p:pic>
        <p:nvPicPr>
          <p:cNvPr id="907293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124200"/>
            <a:ext cx="286864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7294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7860" y="5610225"/>
            <a:ext cx="4324971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7295" name="Text Box 31"/>
          <p:cNvSpPr txBox="1">
            <a:spLocks noChangeArrowheads="1"/>
          </p:cNvSpPr>
          <p:nvPr/>
        </p:nvSpPr>
        <p:spPr bwMode="auto">
          <a:xfrm>
            <a:off x="6096000" y="1066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/>
              <a:t>w</a:t>
            </a:r>
            <a:r>
              <a:rPr lang="en-US" sz="2800" dirty="0" smtClean="0"/>
              <a:t>. </a:t>
            </a:r>
            <a:r>
              <a:rPr lang="en-US" sz="2800" dirty="0"/>
              <a:t>= 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</a:t>
            </a:r>
            <a:r>
              <a:rPr lang="en-US" sz="2800" baseline="-25000" dirty="0">
                <a:sym typeface="Symbol" pitchFamily="18" charset="2"/>
              </a:rPr>
              <a:t>j</a:t>
            </a:r>
            <a:r>
              <a:rPr lang="en-US" sz="2800" dirty="0"/>
              <a:t> w</a:t>
            </a:r>
            <a:r>
              <a:rPr lang="en-US" sz="2800" baseline="30000" dirty="0"/>
              <a:t>(j)</a:t>
            </a:r>
            <a:r>
              <a:rPr lang="en-US" sz="2800" dirty="0"/>
              <a:t> x</a:t>
            </a:r>
            <a:r>
              <a:rPr lang="en-US" sz="2800" baseline="30000" dirty="0"/>
              <a:t>(j)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438400" y="1600200"/>
            <a:ext cx="1066800" cy="449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95600" y="1447800"/>
            <a:ext cx="76200" cy="464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743200" y="1295400"/>
            <a:ext cx="685800" cy="533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26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296400" cy="13716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Pick the one with the largest margin!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2438400"/>
            <a:ext cx="2198688" cy="2895600"/>
            <a:chOff x="480" y="1488"/>
            <a:chExt cx="1632" cy="2064"/>
          </a:xfrm>
        </p:grpSpPr>
        <p:sp>
          <p:nvSpPr>
            <p:cNvPr id="909316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17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18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19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20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21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22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23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24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25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352800" y="2868613"/>
            <a:ext cx="1616075" cy="2425700"/>
            <a:chOff x="2112" y="1807"/>
            <a:chExt cx="1018" cy="1528"/>
          </a:xfrm>
        </p:grpSpPr>
        <p:sp>
          <p:nvSpPr>
            <p:cNvPr id="909327" name="Rectangle 15"/>
            <p:cNvSpPr>
              <a:spLocks noChangeArrowheads="1"/>
            </p:cNvSpPr>
            <p:nvPr/>
          </p:nvSpPr>
          <p:spPr bwMode="auto">
            <a:xfrm>
              <a:off x="2519" y="1807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28" name="Rectangle 16"/>
            <p:cNvSpPr>
              <a:spLocks noChangeArrowheads="1"/>
            </p:cNvSpPr>
            <p:nvPr/>
          </p:nvSpPr>
          <p:spPr bwMode="auto">
            <a:xfrm>
              <a:off x="2153" y="2529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29" name="Rectangle 17"/>
            <p:cNvSpPr>
              <a:spLocks noChangeArrowheads="1"/>
            </p:cNvSpPr>
            <p:nvPr/>
          </p:nvSpPr>
          <p:spPr bwMode="auto">
            <a:xfrm>
              <a:off x="2764" y="2274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30" name="Rectangle 18"/>
            <p:cNvSpPr>
              <a:spLocks noChangeArrowheads="1"/>
            </p:cNvSpPr>
            <p:nvPr/>
          </p:nvSpPr>
          <p:spPr bwMode="auto">
            <a:xfrm>
              <a:off x="2682" y="2783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31" name="Rectangle 19"/>
            <p:cNvSpPr>
              <a:spLocks noChangeArrowheads="1"/>
            </p:cNvSpPr>
            <p:nvPr/>
          </p:nvSpPr>
          <p:spPr bwMode="auto">
            <a:xfrm>
              <a:off x="2397" y="312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32" name="Rectangle 20"/>
            <p:cNvSpPr>
              <a:spLocks noChangeArrowheads="1"/>
            </p:cNvSpPr>
            <p:nvPr/>
          </p:nvSpPr>
          <p:spPr bwMode="auto">
            <a:xfrm>
              <a:off x="2519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33" name="Rectangle 21"/>
            <p:cNvSpPr>
              <a:spLocks noChangeArrowheads="1"/>
            </p:cNvSpPr>
            <p:nvPr/>
          </p:nvSpPr>
          <p:spPr bwMode="auto">
            <a:xfrm>
              <a:off x="2112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334" name="Rectangle 22"/>
            <p:cNvSpPr>
              <a:spLocks noChangeArrowheads="1"/>
            </p:cNvSpPr>
            <p:nvPr/>
          </p:nvSpPr>
          <p:spPr bwMode="auto">
            <a:xfrm>
              <a:off x="3008" y="1977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9335" name="Line 23"/>
          <p:cNvSpPr>
            <a:spLocks noChangeShapeType="1"/>
          </p:cNvSpPr>
          <p:nvPr/>
        </p:nvSpPr>
        <p:spPr bwMode="auto">
          <a:xfrm flipV="1">
            <a:off x="2362200" y="1447800"/>
            <a:ext cx="838200" cy="44656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9336" name="Text Box 24"/>
          <p:cNvSpPr txBox="1">
            <a:spLocks noChangeArrowheads="1"/>
          </p:cNvSpPr>
          <p:nvPr/>
        </p:nvSpPr>
        <p:spPr bwMode="auto">
          <a:xfrm>
            <a:off x="609600" y="6186488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w</a:t>
            </a:r>
            <a:r>
              <a:rPr lang="en-US" sz="2800"/>
              <a:t>.</a:t>
            </a:r>
            <a:r>
              <a:rPr lang="en-US" sz="2800" b="1"/>
              <a:t>x</a:t>
            </a:r>
            <a:r>
              <a:rPr lang="en-US" sz="2800"/>
              <a:t> = </a:t>
            </a:r>
            <a:r>
              <a:rPr lang="en-US" sz="2800">
                <a:latin typeface="Symbol" pitchFamily="18" charset="2"/>
                <a:sym typeface="Symbol" pitchFamily="18" charset="2"/>
              </a:rPr>
              <a:t></a:t>
            </a:r>
            <a:r>
              <a:rPr lang="en-US" sz="2800" baseline="-25000">
                <a:sym typeface="Symbol" pitchFamily="18" charset="2"/>
              </a:rPr>
              <a:t>j</a:t>
            </a:r>
            <a:r>
              <a:rPr lang="en-US" sz="2800"/>
              <a:t> w</a:t>
            </a:r>
            <a:r>
              <a:rPr lang="en-US" sz="2800" baseline="30000"/>
              <a:t>(j)</a:t>
            </a:r>
            <a:r>
              <a:rPr lang="en-US" sz="2800"/>
              <a:t> x</a:t>
            </a:r>
            <a:r>
              <a:rPr lang="en-US" sz="2800" baseline="30000"/>
              <a:t>(j)</a:t>
            </a:r>
          </a:p>
        </p:txBody>
      </p:sp>
      <p:sp>
        <p:nvSpPr>
          <p:cNvPr id="909337" name="Text Box 25"/>
          <p:cNvSpPr txBox="1">
            <a:spLocks noChangeArrowheads="1"/>
          </p:cNvSpPr>
          <p:nvPr/>
        </p:nvSpPr>
        <p:spPr bwMode="auto">
          <a:xfrm rot="-4685972">
            <a:off x="2296772" y="1646767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w</a:t>
            </a:r>
            <a:r>
              <a:rPr lang="en-US" dirty="0" err="1"/>
              <a:t>.</a:t>
            </a:r>
            <a:r>
              <a:rPr lang="en-US" b="1" dirty="0" err="1"/>
              <a:t>x</a:t>
            </a:r>
            <a:r>
              <a:rPr lang="en-US" dirty="0"/>
              <a:t> + b = 0</a:t>
            </a: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 rot="16914028">
            <a:off x="1020612" y="1569258"/>
            <a:ext cx="1339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w</a:t>
            </a:r>
            <a:r>
              <a:rPr lang="en-US" dirty="0" err="1"/>
              <a:t>.</a:t>
            </a:r>
            <a:r>
              <a:rPr lang="en-US" b="1" dirty="0" err="1"/>
              <a:t>x</a:t>
            </a:r>
            <a:r>
              <a:rPr lang="en-US" dirty="0"/>
              <a:t> + b </a:t>
            </a:r>
            <a:r>
              <a:rPr lang="en-US" dirty="0" smtClean="0"/>
              <a:t>&gt; 0 </a:t>
            </a:r>
            <a:endParaRPr lang="en-US" dirty="0"/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 rot="16914028">
            <a:off x="-113589" y="1569258"/>
            <a:ext cx="1474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w</a:t>
            </a:r>
            <a:r>
              <a:rPr lang="en-US" dirty="0" err="1"/>
              <a:t>.</a:t>
            </a:r>
            <a:r>
              <a:rPr lang="en-US" b="1" dirty="0" err="1"/>
              <a:t>x</a:t>
            </a:r>
            <a:r>
              <a:rPr lang="en-US" dirty="0"/>
              <a:t> + b </a:t>
            </a:r>
            <a:r>
              <a:rPr lang="en-US" dirty="0" smtClean="0"/>
              <a:t>&gt;&gt; 0 </a:t>
            </a:r>
            <a:endParaRPr lang="en-US" dirty="0"/>
          </a:p>
        </p:txBody>
      </p:sp>
      <p:sp>
        <p:nvSpPr>
          <p:cNvPr id="77" name="Text Box 25"/>
          <p:cNvSpPr txBox="1">
            <a:spLocks noChangeArrowheads="1"/>
          </p:cNvSpPr>
          <p:nvPr/>
        </p:nvSpPr>
        <p:spPr bwMode="auto">
          <a:xfrm rot="16914028">
            <a:off x="3417073" y="1721658"/>
            <a:ext cx="1339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w</a:t>
            </a:r>
            <a:r>
              <a:rPr lang="en-US" dirty="0" err="1"/>
              <a:t>.</a:t>
            </a:r>
            <a:r>
              <a:rPr lang="en-US" b="1" dirty="0" err="1"/>
              <a:t>x</a:t>
            </a:r>
            <a:r>
              <a:rPr lang="en-US" dirty="0"/>
              <a:t> + b </a:t>
            </a:r>
            <a:r>
              <a:rPr lang="en-US" dirty="0" smtClean="0"/>
              <a:t>&lt; 0 </a:t>
            </a:r>
            <a:endParaRPr lang="en-US" dirty="0"/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 rot="16914028">
            <a:off x="4167509" y="1804227"/>
            <a:ext cx="1474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err="1"/>
              <a:t>w</a:t>
            </a:r>
            <a:r>
              <a:rPr lang="en-US" dirty="0" err="1"/>
              <a:t>.</a:t>
            </a:r>
            <a:r>
              <a:rPr lang="en-US" b="1" dirty="0" err="1"/>
              <a:t>x</a:t>
            </a:r>
            <a:r>
              <a:rPr lang="en-US" dirty="0"/>
              <a:t> + b </a:t>
            </a:r>
            <a:r>
              <a:rPr lang="en-US" dirty="0" smtClean="0"/>
              <a:t>&lt;&lt; 0 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43200" y="3505200"/>
            <a:ext cx="674688" cy="542926"/>
            <a:chOff x="2743200" y="3505200"/>
            <a:chExt cx="674688" cy="542926"/>
          </a:xfrm>
        </p:grpSpPr>
        <p:cxnSp>
          <p:nvCxnSpPr>
            <p:cNvPr id="7" name="Straight Connector 6"/>
            <p:cNvCxnSpPr>
              <a:stCxn id="909328" idx="1"/>
            </p:cNvCxnSpPr>
            <p:nvPr/>
          </p:nvCxnSpPr>
          <p:spPr>
            <a:xfrm flipH="1" flipV="1">
              <a:off x="2743200" y="3886200"/>
              <a:ext cx="674688" cy="161926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71800" y="350520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γ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9800" y="2743200"/>
            <a:ext cx="674688" cy="607458"/>
            <a:chOff x="2209800" y="2743200"/>
            <a:chExt cx="674688" cy="607458"/>
          </a:xfrm>
        </p:grpSpPr>
        <p:cxnSp>
          <p:nvCxnSpPr>
            <p:cNvPr id="84" name="Straight Connector 83"/>
            <p:cNvCxnSpPr/>
            <p:nvPr/>
          </p:nvCxnSpPr>
          <p:spPr>
            <a:xfrm flipH="1" flipV="1">
              <a:off x="2209800" y="3188732"/>
              <a:ext cx="674688" cy="161926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2438400" y="274320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0090"/>
                  </a:solidFill>
                  <a:latin typeface="Times New Roman"/>
                  <a:cs typeface="Times New Roman"/>
                </a:rPr>
                <a:t>γ</a:t>
              </a:r>
              <a:endParaRPr lang="en-US" sz="2400" dirty="0">
                <a:solidFill>
                  <a:srgbClr val="00009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76400" y="3272135"/>
            <a:ext cx="1066800" cy="614065"/>
            <a:chOff x="1676400" y="3272135"/>
            <a:chExt cx="1066800" cy="614065"/>
          </a:xfrm>
        </p:grpSpPr>
        <p:cxnSp>
          <p:nvCxnSpPr>
            <p:cNvPr id="86" name="Straight Connector 85"/>
            <p:cNvCxnSpPr/>
            <p:nvPr/>
          </p:nvCxnSpPr>
          <p:spPr>
            <a:xfrm flipH="1" flipV="1">
              <a:off x="1676400" y="3645932"/>
              <a:ext cx="1066800" cy="240268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1905000" y="327213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000090"/>
                  </a:solidFill>
                  <a:latin typeface="Times New Roman"/>
                  <a:cs typeface="Times New Roman"/>
                </a:rPr>
                <a:t>γ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14600" y="4719935"/>
            <a:ext cx="838200" cy="541041"/>
            <a:chOff x="2514600" y="4719935"/>
            <a:chExt cx="838200" cy="541041"/>
          </a:xfrm>
        </p:grpSpPr>
        <p:cxnSp>
          <p:nvCxnSpPr>
            <p:cNvPr id="89" name="Straight Connector 88"/>
            <p:cNvCxnSpPr>
              <a:stCxn id="909333" idx="1"/>
            </p:cNvCxnSpPr>
            <p:nvPr/>
          </p:nvCxnSpPr>
          <p:spPr>
            <a:xfrm flipH="1" flipV="1">
              <a:off x="2514600" y="5093732"/>
              <a:ext cx="838200" cy="167244"/>
            </a:xfrm>
            <a:prstGeom prst="line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2811043" y="471993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000090"/>
                  </a:solidFill>
                  <a:latin typeface="Times New Roman"/>
                  <a:cs typeface="Times New Roman"/>
                </a:rPr>
                <a:t>γ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86400" y="1371600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Margin: </a:t>
            </a:r>
            <a:r>
              <a:rPr lang="en-US" sz="2400" dirty="0" smtClean="0"/>
              <a:t>measures height of </a:t>
            </a:r>
            <a:r>
              <a:rPr lang="en-US" sz="2400" dirty="0" err="1" smtClean="0"/>
              <a:t>w.x+b</a:t>
            </a:r>
            <a:r>
              <a:rPr lang="en-US" sz="2400" dirty="0" smtClean="0"/>
              <a:t> plane at each point, increases with distance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3200400"/>
            <a:ext cx="3403600" cy="736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53000" y="4198203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Max Margin</a:t>
            </a:r>
            <a:r>
              <a:rPr lang="en-US" sz="2400" dirty="0" smtClean="0"/>
              <a:t>: </a:t>
            </a:r>
            <a:r>
              <a:rPr lang="en-US" sz="2400" dirty="0"/>
              <a:t>two </a:t>
            </a:r>
            <a:r>
              <a:rPr lang="en-US" sz="2400" dirty="0" smtClean="0"/>
              <a:t>equivalent forms 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5257800" y="4953000"/>
            <a:ext cx="2514600" cy="627921"/>
            <a:chOff x="5257800" y="4953000"/>
            <a:chExt cx="2514600" cy="62792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1200" y="4953000"/>
              <a:ext cx="1981200" cy="62792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257800" y="5024735"/>
              <a:ext cx="5608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(1)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01779" y="5676900"/>
            <a:ext cx="3320561" cy="1104900"/>
            <a:chOff x="5001779" y="5676900"/>
            <a:chExt cx="3320561" cy="1104900"/>
          </a:xfrm>
        </p:grpSpPr>
        <p:sp>
          <p:nvSpPr>
            <p:cNvPr id="103" name="Rectangle 102"/>
            <p:cNvSpPr/>
            <p:nvPr/>
          </p:nvSpPr>
          <p:spPr>
            <a:xfrm>
              <a:off x="5001779" y="5943600"/>
              <a:ext cx="5608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(2)</a:t>
              </a:r>
              <a:endParaRPr lang="en-US" sz="2400" dirty="0">
                <a:solidFill>
                  <a:srgbClr val="000090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0200" y="5676900"/>
              <a:ext cx="2912140" cy="1104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201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152400"/>
            <a:ext cx="9296400" cy="13716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How many possible solutions?</a:t>
            </a:r>
            <a:endParaRPr lang="en-US" dirty="0">
              <a:solidFill>
                <a:srgbClr val="00009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2438400"/>
            <a:ext cx="1905000" cy="2667000"/>
            <a:chOff x="480" y="1488"/>
            <a:chExt cx="1632" cy="2064"/>
          </a:xfrm>
        </p:grpSpPr>
        <p:sp>
          <p:nvSpPr>
            <p:cNvPr id="913412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13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14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15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16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17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18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19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20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21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0" y="2819400"/>
            <a:ext cx="1616075" cy="2425700"/>
            <a:chOff x="2112" y="1807"/>
            <a:chExt cx="1018" cy="1528"/>
          </a:xfrm>
        </p:grpSpPr>
        <p:sp>
          <p:nvSpPr>
            <p:cNvPr id="913423" name="Rectangle 15"/>
            <p:cNvSpPr>
              <a:spLocks noChangeArrowheads="1"/>
            </p:cNvSpPr>
            <p:nvPr/>
          </p:nvSpPr>
          <p:spPr bwMode="auto">
            <a:xfrm>
              <a:off x="2519" y="1807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24" name="Rectangle 16"/>
            <p:cNvSpPr>
              <a:spLocks noChangeArrowheads="1"/>
            </p:cNvSpPr>
            <p:nvPr/>
          </p:nvSpPr>
          <p:spPr bwMode="auto">
            <a:xfrm>
              <a:off x="2153" y="2529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25" name="Rectangle 17"/>
            <p:cNvSpPr>
              <a:spLocks noChangeArrowheads="1"/>
            </p:cNvSpPr>
            <p:nvPr/>
          </p:nvSpPr>
          <p:spPr bwMode="auto">
            <a:xfrm>
              <a:off x="2764" y="2274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26" name="Rectangle 18"/>
            <p:cNvSpPr>
              <a:spLocks noChangeArrowheads="1"/>
            </p:cNvSpPr>
            <p:nvPr/>
          </p:nvSpPr>
          <p:spPr bwMode="auto">
            <a:xfrm>
              <a:off x="2682" y="2783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27" name="Rectangle 19"/>
            <p:cNvSpPr>
              <a:spLocks noChangeArrowheads="1"/>
            </p:cNvSpPr>
            <p:nvPr/>
          </p:nvSpPr>
          <p:spPr bwMode="auto">
            <a:xfrm>
              <a:off x="2397" y="312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28" name="Rectangle 20"/>
            <p:cNvSpPr>
              <a:spLocks noChangeArrowheads="1"/>
            </p:cNvSpPr>
            <p:nvPr/>
          </p:nvSpPr>
          <p:spPr bwMode="auto">
            <a:xfrm>
              <a:off x="2519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29" name="Rectangle 21"/>
            <p:cNvSpPr>
              <a:spLocks noChangeArrowheads="1"/>
            </p:cNvSpPr>
            <p:nvPr/>
          </p:nvSpPr>
          <p:spPr bwMode="auto">
            <a:xfrm>
              <a:off x="2112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3430" name="Rectangle 22"/>
            <p:cNvSpPr>
              <a:spLocks noChangeArrowheads="1"/>
            </p:cNvSpPr>
            <p:nvPr/>
          </p:nvSpPr>
          <p:spPr bwMode="auto">
            <a:xfrm>
              <a:off x="3008" y="1977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3431" name="Line 23"/>
          <p:cNvSpPr>
            <a:spLocks noChangeShapeType="1"/>
          </p:cNvSpPr>
          <p:nvPr/>
        </p:nvSpPr>
        <p:spPr bwMode="auto">
          <a:xfrm flipV="1">
            <a:off x="1752600" y="1447800"/>
            <a:ext cx="838200" cy="44656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3432" name="Text Box 24"/>
          <p:cNvSpPr txBox="1">
            <a:spLocks noChangeArrowheads="1"/>
          </p:cNvSpPr>
          <p:nvPr/>
        </p:nvSpPr>
        <p:spPr bwMode="auto">
          <a:xfrm rot="-4685972">
            <a:off x="1666082" y="1818481"/>
            <a:ext cx="1327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</a:t>
            </a:r>
            <a:r>
              <a:rPr lang="en-US"/>
              <a:t>.</a:t>
            </a:r>
            <a:r>
              <a:rPr lang="en-US" b="1"/>
              <a:t>x</a:t>
            </a:r>
            <a:r>
              <a:rPr lang="en-US"/>
              <a:t> + b = 0</a:t>
            </a:r>
          </a:p>
        </p:txBody>
      </p:sp>
      <p:sp>
        <p:nvSpPr>
          <p:cNvPr id="3084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484675" y="15786100"/>
            <a:ext cx="0" cy="0"/>
          </a:xfrm>
          <a:custGeom>
            <a:avLst/>
            <a:gdLst>
              <a:gd name="T0" fmla="+- 0 21815 21815"/>
              <a:gd name="T1" fmla="*/ T0 w 1"/>
              <a:gd name="T2" fmla="+- 0 8106 8106"/>
              <a:gd name="T3" fmla="*/ 8106 h 1"/>
              <a:gd name="T4" fmla="+- 0 21815 21815"/>
              <a:gd name="T5" fmla="*/ T4 w 1"/>
              <a:gd name="T6" fmla="+- 0 8106 8106"/>
              <a:gd name="T7" fmla="*/ 8106 h 1"/>
              <a:gd name="T8" fmla="+- 0 21815 21815"/>
              <a:gd name="T9" fmla="*/ T8 w 1"/>
              <a:gd name="T10" fmla="+- 0 8106 8106"/>
              <a:gd name="T11" fmla="*/ 8106 h 1"/>
              <a:gd name="T12" fmla="+- 0 21815 21815"/>
              <a:gd name="T13" fmla="*/ T12 w 1"/>
              <a:gd name="T14" fmla="+- 0 8106 8106"/>
              <a:gd name="T15" fmla="*/ 8106 h 1"/>
              <a:gd name="T16" fmla="+- 0 21815 21815"/>
              <a:gd name="T17" fmla="*/ T16 w 1"/>
              <a:gd name="T18" fmla="+- 0 8106 8106"/>
              <a:gd name="T19" fmla="*/ 8106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33"/>
          <p:cNvSpPr>
            <a:spLocks noGrp="1" noChangeArrowheads="1"/>
          </p:cNvSpPr>
          <p:nvPr>
            <p:ph idx="1"/>
          </p:nvPr>
        </p:nvSpPr>
        <p:spPr>
          <a:xfrm>
            <a:off x="4191000" y="2438400"/>
            <a:ext cx="4648200" cy="4038600"/>
          </a:xfrm>
          <a:noFill/>
          <a:ln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dirty="0" smtClean="0">
                <a:solidFill>
                  <a:srgbClr val="000090"/>
                </a:solidFill>
              </a:rPr>
              <a:t>Any other ways of writing the same dividing line?</a:t>
            </a:r>
          </a:p>
          <a:p>
            <a:r>
              <a:rPr lang="en-US" sz="2800" b="1" dirty="0" err="1" smtClean="0"/>
              <a:t>w.x</a:t>
            </a:r>
            <a:r>
              <a:rPr lang="en-US" sz="2800" dirty="0" smtClean="0"/>
              <a:t> + b = 0</a:t>
            </a:r>
          </a:p>
          <a:p>
            <a:r>
              <a:rPr lang="en-US" sz="2800" dirty="0" smtClean="0"/>
              <a:t>2</a:t>
            </a:r>
            <a:r>
              <a:rPr lang="en-US" sz="2800" b="1" dirty="0" smtClean="0"/>
              <a:t>w.x</a:t>
            </a:r>
            <a:r>
              <a:rPr lang="en-US" sz="2800" dirty="0" smtClean="0"/>
              <a:t> + 2b = 0</a:t>
            </a:r>
          </a:p>
          <a:p>
            <a:r>
              <a:rPr lang="en-US" sz="2800" dirty="0" smtClean="0"/>
              <a:t>1000</a:t>
            </a:r>
            <a:r>
              <a:rPr lang="en-US" sz="2800" b="1" dirty="0" smtClean="0"/>
              <a:t>w.x</a:t>
            </a:r>
            <a:r>
              <a:rPr lang="en-US" sz="2800" dirty="0" smtClean="0"/>
              <a:t> + 1000b = 0</a:t>
            </a:r>
          </a:p>
          <a:p>
            <a:r>
              <a:rPr lang="en-US" sz="2800" dirty="0" smtClean="0"/>
              <a:t>….</a:t>
            </a:r>
          </a:p>
          <a:p>
            <a:r>
              <a:rPr lang="en-US" sz="2800" dirty="0" smtClean="0"/>
              <a:t>Any constant scaling has the same intersection with z=0 plane, so same dividing line!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000090"/>
                </a:solidFill>
              </a:rPr>
              <a:t>Do we really want to max </a:t>
            </a:r>
            <a:r>
              <a:rPr lang="en-US" sz="3300" baseline="-25000" dirty="0" err="1" smtClean="0">
                <a:solidFill>
                  <a:srgbClr val="000090"/>
                </a:solidFill>
              </a:rPr>
              <a:t>γ,w,b</a:t>
            </a:r>
            <a:r>
              <a:rPr lang="en-US" sz="3300" dirty="0" smtClean="0">
                <a:solidFill>
                  <a:srgbClr val="000090"/>
                </a:solidFill>
              </a:rPr>
              <a:t>?</a:t>
            </a:r>
            <a:endParaRPr lang="en-US" sz="3300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218" y="838200"/>
            <a:ext cx="4217582" cy="1600200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89526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81" name="Rectangle 25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839200" cy="1371600"/>
          </a:xfrm>
          <a:noFill/>
          <a:ln/>
        </p:spPr>
        <p:txBody>
          <a:bodyPr/>
          <a:lstStyle/>
          <a:p>
            <a:r>
              <a:rPr lang="en-US" i="1" dirty="0">
                <a:solidFill>
                  <a:srgbClr val="000090"/>
                </a:solidFill>
              </a:rPr>
              <a:t>Review</a:t>
            </a:r>
            <a:r>
              <a:rPr lang="en-US" dirty="0">
                <a:solidFill>
                  <a:srgbClr val="000090"/>
                </a:solidFill>
              </a:rPr>
              <a:t>: Normal to a plane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2514600"/>
            <a:ext cx="2198688" cy="2895600"/>
            <a:chOff x="480" y="1488"/>
            <a:chExt cx="1632" cy="2064"/>
          </a:xfrm>
        </p:grpSpPr>
        <p:sp>
          <p:nvSpPr>
            <p:cNvPr id="915459" name="AutoShape 3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60" name="AutoShape 4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61" name="AutoShape 5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62" name="AutoShape 6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63" name="AutoShape 7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64" name="AutoShape 8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65" name="AutoShape 9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66" name="AutoShape 10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67" name="AutoShape 11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68" name="AutoShape 12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52800" y="2868613"/>
            <a:ext cx="1616075" cy="2425700"/>
            <a:chOff x="2112" y="1807"/>
            <a:chExt cx="1018" cy="1528"/>
          </a:xfrm>
        </p:grpSpPr>
        <p:sp>
          <p:nvSpPr>
            <p:cNvPr id="915470" name="Rectangle 14"/>
            <p:cNvSpPr>
              <a:spLocks noChangeArrowheads="1"/>
            </p:cNvSpPr>
            <p:nvPr/>
          </p:nvSpPr>
          <p:spPr bwMode="auto">
            <a:xfrm>
              <a:off x="2519" y="1807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71" name="Rectangle 15"/>
            <p:cNvSpPr>
              <a:spLocks noChangeArrowheads="1"/>
            </p:cNvSpPr>
            <p:nvPr/>
          </p:nvSpPr>
          <p:spPr bwMode="auto">
            <a:xfrm>
              <a:off x="2153" y="2529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72" name="Rectangle 16"/>
            <p:cNvSpPr>
              <a:spLocks noChangeArrowheads="1"/>
            </p:cNvSpPr>
            <p:nvPr/>
          </p:nvSpPr>
          <p:spPr bwMode="auto">
            <a:xfrm>
              <a:off x="2764" y="2274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73" name="Rectangle 17"/>
            <p:cNvSpPr>
              <a:spLocks noChangeArrowheads="1"/>
            </p:cNvSpPr>
            <p:nvPr/>
          </p:nvSpPr>
          <p:spPr bwMode="auto">
            <a:xfrm>
              <a:off x="2682" y="2783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74" name="Rectangle 18"/>
            <p:cNvSpPr>
              <a:spLocks noChangeArrowheads="1"/>
            </p:cNvSpPr>
            <p:nvPr/>
          </p:nvSpPr>
          <p:spPr bwMode="auto">
            <a:xfrm>
              <a:off x="2397" y="312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75" name="Rectangle 19"/>
            <p:cNvSpPr>
              <a:spLocks noChangeArrowheads="1"/>
            </p:cNvSpPr>
            <p:nvPr/>
          </p:nvSpPr>
          <p:spPr bwMode="auto">
            <a:xfrm>
              <a:off x="2519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76" name="Rectangle 20"/>
            <p:cNvSpPr>
              <a:spLocks noChangeArrowheads="1"/>
            </p:cNvSpPr>
            <p:nvPr/>
          </p:nvSpPr>
          <p:spPr bwMode="auto">
            <a:xfrm>
              <a:off x="2112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5477" name="Rectangle 21"/>
            <p:cNvSpPr>
              <a:spLocks noChangeArrowheads="1"/>
            </p:cNvSpPr>
            <p:nvPr/>
          </p:nvSpPr>
          <p:spPr bwMode="auto">
            <a:xfrm>
              <a:off x="3008" y="1977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38400" y="1501775"/>
            <a:ext cx="762000" cy="4457700"/>
            <a:chOff x="1680" y="1034"/>
            <a:chExt cx="480" cy="2808"/>
          </a:xfrm>
        </p:grpSpPr>
        <p:sp>
          <p:nvSpPr>
            <p:cNvPr id="915479" name="Line 23"/>
            <p:cNvSpPr>
              <a:spLocks noChangeShapeType="1"/>
            </p:cNvSpPr>
            <p:nvPr/>
          </p:nvSpPr>
          <p:spPr bwMode="auto">
            <a:xfrm flipV="1">
              <a:off x="1680" y="1056"/>
              <a:ext cx="480" cy="27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5480" name="Text Box 24"/>
            <p:cNvSpPr txBox="1">
              <a:spLocks noChangeArrowheads="1"/>
            </p:cNvSpPr>
            <p:nvPr/>
          </p:nvSpPr>
          <p:spPr bwMode="auto">
            <a:xfrm rot="-47974438">
              <a:off x="1563" y="1336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w</a:t>
              </a:r>
              <a:r>
                <a:rPr lang="en-US"/>
                <a:t>.</a:t>
              </a:r>
              <a:r>
                <a:rPr lang="en-US" b="1"/>
                <a:t>x</a:t>
              </a:r>
              <a:r>
                <a:rPr lang="en-US"/>
                <a:t> + b = 0</a:t>
              </a:r>
            </a:p>
          </p:txBody>
        </p:sp>
      </p:grpSp>
      <p:pic>
        <p:nvPicPr>
          <p:cNvPr id="915482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1676400"/>
            <a:ext cx="3962400" cy="11176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</p:pic>
      <p:pic>
        <p:nvPicPr>
          <p:cNvPr id="39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 cstate="print"/>
          <a:srcRect l="31352" t="16068" r="51333" b="23228"/>
          <a:stretch/>
        </p:blipFill>
        <p:spPr bwMode="auto">
          <a:xfrm>
            <a:off x="4800600" y="4578755"/>
            <a:ext cx="573073" cy="52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2712224" y="3810000"/>
            <a:ext cx="680882" cy="533400"/>
            <a:chOff x="2712224" y="3810000"/>
            <a:chExt cx="680882" cy="533400"/>
          </a:xfrm>
        </p:grpSpPr>
        <p:pic>
          <p:nvPicPr>
            <p:cNvPr id="40" name="Picture 2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 rotWithShape="1">
            <a:blip r:embed="rId10" cstate="print"/>
            <a:srcRect l="31352" t="16068" r="51333" b="23228"/>
            <a:stretch/>
          </p:blipFill>
          <p:spPr bwMode="auto">
            <a:xfrm>
              <a:off x="2895600" y="3886200"/>
              <a:ext cx="497506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 4"/>
            <p:cNvSpPr/>
            <p:nvPr/>
          </p:nvSpPr>
          <p:spPr>
            <a:xfrm>
              <a:off x="2712224" y="3810000"/>
              <a:ext cx="152400" cy="15240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646107" y="3886200"/>
            <a:ext cx="1874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Key Terms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334000" y="4578755"/>
            <a:ext cx="3441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-- projection of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onto w</a:t>
            </a:r>
            <a:endParaRPr lang="en-US" sz="2400" dirty="0"/>
          </a:p>
        </p:txBody>
      </p:sp>
      <p:pic>
        <p:nvPicPr>
          <p:cNvPr id="44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 cstate="print"/>
          <a:srcRect l="72690" t="-7142" r="-768" b="-7115"/>
          <a:stretch/>
        </p:blipFill>
        <p:spPr bwMode="auto">
          <a:xfrm>
            <a:off x="4495800" y="5112155"/>
            <a:ext cx="779490" cy="83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Rectangle 44"/>
          <p:cNvSpPr/>
          <p:nvPr/>
        </p:nvSpPr>
        <p:spPr>
          <a:xfrm>
            <a:off x="5350401" y="5340755"/>
            <a:ext cx="358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-- unit vector normal to w</a:t>
            </a:r>
            <a:endParaRPr lang="en-US" sz="2400" dirty="0"/>
          </a:p>
        </p:txBody>
      </p:sp>
      <p:pic>
        <p:nvPicPr>
          <p:cNvPr id="5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0" cstate="print"/>
          <a:srcRect l="-4765" t="11955" r="87450" b="27341"/>
          <a:stretch/>
        </p:blipFill>
        <p:spPr bwMode="auto">
          <a:xfrm>
            <a:off x="1066800" y="3200400"/>
            <a:ext cx="49750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1796661" y="5562602"/>
            <a:ext cx="657454" cy="838198"/>
            <a:chOff x="1796661" y="5562602"/>
            <a:chExt cx="657454" cy="838198"/>
          </a:xfrm>
        </p:grpSpPr>
        <p:pic>
          <p:nvPicPr>
            <p:cNvPr id="49" name="Picture 2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/>
            <a:srcRect l="72690" t="-7142" r="-768" b="-7115"/>
            <a:stretch/>
          </p:blipFill>
          <p:spPr bwMode="auto">
            <a:xfrm>
              <a:off x="1828800" y="5791200"/>
              <a:ext cx="571508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1796661" y="5607219"/>
              <a:ext cx="641739" cy="10778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 rot="706457">
              <a:off x="2328246" y="5562602"/>
              <a:ext cx="125869" cy="141040"/>
            </a:xfrm>
            <a:prstGeom prst="rect">
              <a:avLst/>
            </a:prstGeom>
            <a:ln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76401" y="3688581"/>
            <a:ext cx="1058141" cy="653141"/>
            <a:chOff x="1676401" y="3688581"/>
            <a:chExt cx="1058141" cy="653141"/>
          </a:xfrm>
        </p:grpSpPr>
        <p:cxnSp>
          <p:nvCxnSpPr>
            <p:cNvPr id="57" name="Straight Arrow Connector 56"/>
            <p:cNvCxnSpPr/>
            <p:nvPr/>
          </p:nvCxnSpPr>
          <p:spPr>
            <a:xfrm flipH="1" flipV="1">
              <a:off x="1676401" y="3688581"/>
              <a:ext cx="1058141" cy="174717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2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 rotWithShape="1">
            <a:blip r:embed="rId10" cstate="print"/>
            <a:srcRect l="63199" t="-6783" r="-769" b="-7115"/>
            <a:stretch/>
          </p:blipFill>
          <p:spPr bwMode="auto">
            <a:xfrm>
              <a:off x="1812150" y="3810000"/>
              <a:ext cx="669119" cy="531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8693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77000" cy="1295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Idea: </a:t>
            </a:r>
            <a:r>
              <a:rPr lang="en-US" sz="3600" i="1" dirty="0" smtClean="0">
                <a:solidFill>
                  <a:srgbClr val="000090"/>
                </a:solidFill>
              </a:rPr>
              <a:t>constrained</a:t>
            </a:r>
            <a:r>
              <a:rPr lang="en-US" sz="3600" dirty="0" smtClean="0">
                <a:solidFill>
                  <a:srgbClr val="000090"/>
                </a:solidFill>
              </a:rPr>
              <a:t> margin</a:t>
            </a:r>
            <a:endParaRPr lang="en-US" sz="3600" dirty="0">
              <a:solidFill>
                <a:srgbClr val="00009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609600" y="2403475"/>
            <a:ext cx="2198688" cy="2895600"/>
            <a:chOff x="480" y="1488"/>
            <a:chExt cx="1632" cy="2064"/>
          </a:xfrm>
        </p:grpSpPr>
        <p:sp>
          <p:nvSpPr>
            <p:cNvPr id="917508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09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10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11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12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13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14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15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16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517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143000" y="1295400"/>
            <a:ext cx="762000" cy="4616450"/>
            <a:chOff x="1152" y="838"/>
            <a:chExt cx="480" cy="2908"/>
          </a:xfrm>
        </p:grpSpPr>
        <p:sp>
          <p:nvSpPr>
            <p:cNvPr id="917528" name="Line 24"/>
            <p:cNvSpPr>
              <a:spLocks noChangeShapeType="1"/>
            </p:cNvSpPr>
            <p:nvPr/>
          </p:nvSpPr>
          <p:spPr bwMode="auto">
            <a:xfrm flipV="1">
              <a:off x="1152" y="960"/>
              <a:ext cx="480" cy="278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7529" name="Text Box 25"/>
            <p:cNvSpPr txBox="1">
              <a:spLocks noChangeArrowheads="1"/>
            </p:cNvSpPr>
            <p:nvPr/>
          </p:nvSpPr>
          <p:spPr bwMode="auto">
            <a:xfrm rot="-47974438">
              <a:off x="1016" y="1183"/>
              <a:ext cx="9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err="1"/>
                <a:t>w</a:t>
              </a:r>
              <a:r>
                <a:rPr lang="en-US" dirty="0" err="1"/>
                <a:t>.</a:t>
              </a:r>
              <a:r>
                <a:rPr lang="en-US" b="1" dirty="0" err="1"/>
                <a:t>x</a:t>
              </a:r>
              <a:r>
                <a:rPr lang="en-US" dirty="0"/>
                <a:t> + b = +1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362200" y="1489075"/>
            <a:ext cx="762000" cy="4532313"/>
            <a:chOff x="1920" y="960"/>
            <a:chExt cx="480" cy="2855"/>
          </a:xfrm>
        </p:grpSpPr>
        <p:sp>
          <p:nvSpPr>
            <p:cNvPr id="917531" name="Line 27"/>
            <p:cNvSpPr>
              <a:spLocks noChangeShapeType="1"/>
            </p:cNvSpPr>
            <p:nvPr/>
          </p:nvSpPr>
          <p:spPr bwMode="auto">
            <a:xfrm flipV="1">
              <a:off x="1920" y="1029"/>
              <a:ext cx="480" cy="278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7532" name="Text Box 28"/>
            <p:cNvSpPr txBox="1">
              <a:spLocks noChangeArrowheads="1"/>
            </p:cNvSpPr>
            <p:nvPr/>
          </p:nvSpPr>
          <p:spPr bwMode="auto">
            <a:xfrm rot="-47974438">
              <a:off x="1783" y="128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w</a:t>
              </a:r>
              <a:r>
                <a:rPr lang="en-US"/>
                <a:t>.</a:t>
              </a:r>
              <a:r>
                <a:rPr lang="en-US" b="1"/>
                <a:t>x</a:t>
              </a:r>
              <a:r>
                <a:rPr lang="en-US"/>
                <a:t> + b = -1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752600" y="1466850"/>
            <a:ext cx="762000" cy="4457700"/>
            <a:chOff x="1680" y="1034"/>
            <a:chExt cx="480" cy="2808"/>
          </a:xfrm>
        </p:grpSpPr>
        <p:sp>
          <p:nvSpPr>
            <p:cNvPr id="917534" name="Line 30"/>
            <p:cNvSpPr>
              <a:spLocks noChangeShapeType="1"/>
            </p:cNvSpPr>
            <p:nvPr/>
          </p:nvSpPr>
          <p:spPr bwMode="auto">
            <a:xfrm flipV="1">
              <a:off x="1680" y="1056"/>
              <a:ext cx="480" cy="27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7535" name="Text Box 31"/>
            <p:cNvSpPr txBox="1">
              <a:spLocks noChangeArrowheads="1"/>
            </p:cNvSpPr>
            <p:nvPr/>
          </p:nvSpPr>
          <p:spPr bwMode="auto">
            <a:xfrm rot="-47974438">
              <a:off x="1563" y="1336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w</a:t>
              </a:r>
              <a:r>
                <a:rPr lang="en-US"/>
                <a:t>.</a:t>
              </a:r>
              <a:r>
                <a:rPr lang="en-US" b="1"/>
                <a:t>x</a:t>
              </a:r>
              <a:r>
                <a:rPr lang="en-US"/>
                <a:t> + b = 0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514600" y="4460875"/>
            <a:ext cx="574675" cy="579438"/>
            <a:chOff x="2016" y="2832"/>
            <a:chExt cx="362" cy="365"/>
          </a:xfrm>
        </p:grpSpPr>
        <p:sp>
          <p:nvSpPr>
            <p:cNvPr id="917540" name="Text Box 36"/>
            <p:cNvSpPr txBox="1">
              <a:spLocks noChangeArrowheads="1"/>
            </p:cNvSpPr>
            <p:nvPr/>
          </p:nvSpPr>
          <p:spPr bwMode="auto">
            <a:xfrm>
              <a:off x="2064" y="2832"/>
              <a:ext cx="31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x</a:t>
              </a:r>
              <a:r>
                <a:rPr lang="en-US" sz="3200" b="1" baseline="30000"/>
                <a:t>-</a:t>
              </a:r>
              <a:endParaRPr lang="en-US" sz="3200" b="1"/>
            </a:p>
          </p:txBody>
        </p:sp>
        <p:sp>
          <p:nvSpPr>
            <p:cNvPr id="917541" name="Oval 37"/>
            <p:cNvSpPr>
              <a:spLocks noChangeArrowheads="1"/>
            </p:cNvSpPr>
            <p:nvPr/>
          </p:nvSpPr>
          <p:spPr bwMode="auto">
            <a:xfrm>
              <a:off x="2016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882650" y="4110038"/>
            <a:ext cx="565150" cy="579437"/>
            <a:chOff x="988" y="2611"/>
            <a:chExt cx="356" cy="365"/>
          </a:xfrm>
        </p:grpSpPr>
        <p:sp>
          <p:nvSpPr>
            <p:cNvPr id="917543" name="Text Box 39"/>
            <p:cNvSpPr txBox="1">
              <a:spLocks noChangeArrowheads="1"/>
            </p:cNvSpPr>
            <p:nvPr/>
          </p:nvSpPr>
          <p:spPr bwMode="auto">
            <a:xfrm>
              <a:off x="988" y="2611"/>
              <a:ext cx="3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x</a:t>
              </a:r>
              <a:r>
                <a:rPr lang="en-US" sz="3200" b="1" baseline="30000"/>
                <a:t>+</a:t>
              </a:r>
              <a:endParaRPr lang="en-US" sz="3200" b="1"/>
            </a:p>
          </p:txBody>
        </p:sp>
        <p:sp>
          <p:nvSpPr>
            <p:cNvPr id="917544" name="Oval 40"/>
            <p:cNvSpPr>
              <a:spLocks noChangeArrowheads="1"/>
            </p:cNvSpPr>
            <p:nvPr/>
          </p:nvSpPr>
          <p:spPr bwMode="auto">
            <a:xfrm>
              <a:off x="1248" y="283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7545" name="Line 41"/>
          <p:cNvSpPr>
            <a:spLocks noChangeShapeType="1"/>
          </p:cNvSpPr>
          <p:nvPr/>
        </p:nvSpPr>
        <p:spPr bwMode="auto">
          <a:xfrm>
            <a:off x="1419225" y="4537075"/>
            <a:ext cx="1143000" cy="2286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17546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1000"/>
            <a:ext cx="2743200" cy="77372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34473" y="6248400"/>
            <a:ext cx="900952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00" dirty="0" smtClean="0">
                <a:solidFill>
                  <a:srgbClr val="000090"/>
                </a:solidFill>
              </a:rPr>
              <a:t>Final result:</a:t>
            </a:r>
            <a:r>
              <a:rPr lang="en-US" sz="2300" dirty="0" smtClean="0">
                <a:solidFill>
                  <a:srgbClr val="000000"/>
                </a:solidFill>
              </a:rPr>
              <a:t> can</a:t>
            </a:r>
            <a:r>
              <a:rPr lang="en-US" sz="2300" dirty="0" smtClean="0">
                <a:solidFill>
                  <a:srgbClr val="000090"/>
                </a:solidFill>
              </a:rPr>
              <a:t> </a:t>
            </a:r>
            <a:r>
              <a:rPr lang="en-US" sz="2300" dirty="0" smtClean="0">
                <a:solidFill>
                  <a:srgbClr val="000000"/>
                </a:solidFill>
              </a:rPr>
              <a:t>maximize constrained margin by minimizing ||w||</a:t>
            </a:r>
            <a:r>
              <a:rPr lang="en-US" sz="2300" baseline="-25000" dirty="0" smtClean="0">
                <a:solidFill>
                  <a:srgbClr val="000000"/>
                </a:solidFill>
              </a:rPr>
              <a:t>2</a:t>
            </a:r>
            <a:r>
              <a:rPr lang="en-US" sz="2300" dirty="0" smtClean="0">
                <a:solidFill>
                  <a:srgbClr val="000000"/>
                </a:solidFill>
              </a:rPr>
              <a:t>!!!</a:t>
            </a:r>
            <a:endParaRPr lang="en-US" sz="2300" dirty="0"/>
          </a:p>
        </p:txBody>
      </p:sp>
      <p:sp>
        <p:nvSpPr>
          <p:cNvPr id="11" name="Rectangle 10"/>
          <p:cNvSpPr/>
          <p:nvPr/>
        </p:nvSpPr>
        <p:spPr>
          <a:xfrm>
            <a:off x="4800600" y="1295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Generally:</a:t>
            </a:r>
            <a:endParaRPr lang="en-US" sz="2400" dirty="0">
              <a:solidFill>
                <a:srgbClr val="000090"/>
              </a:solidFill>
            </a:endParaRPr>
          </a:p>
        </p:txBody>
      </p:sp>
      <p:grpSp>
        <p:nvGrpSpPr>
          <p:cNvPr id="103" name="Group 14"/>
          <p:cNvGrpSpPr>
            <a:grpSpLocks/>
          </p:cNvGrpSpPr>
          <p:nvPr/>
        </p:nvGrpSpPr>
        <p:grpSpPr bwMode="auto">
          <a:xfrm>
            <a:off x="2667000" y="2833688"/>
            <a:ext cx="1616075" cy="2425700"/>
            <a:chOff x="2112" y="1807"/>
            <a:chExt cx="1018" cy="1528"/>
          </a:xfrm>
        </p:grpSpPr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2519" y="1807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16"/>
            <p:cNvSpPr>
              <a:spLocks noChangeArrowheads="1"/>
            </p:cNvSpPr>
            <p:nvPr/>
          </p:nvSpPr>
          <p:spPr bwMode="auto">
            <a:xfrm>
              <a:off x="2153" y="2529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17"/>
            <p:cNvSpPr>
              <a:spLocks noChangeArrowheads="1"/>
            </p:cNvSpPr>
            <p:nvPr/>
          </p:nvSpPr>
          <p:spPr bwMode="auto">
            <a:xfrm>
              <a:off x="2764" y="2274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18"/>
            <p:cNvSpPr>
              <a:spLocks noChangeArrowheads="1"/>
            </p:cNvSpPr>
            <p:nvPr/>
          </p:nvSpPr>
          <p:spPr bwMode="auto">
            <a:xfrm>
              <a:off x="2682" y="2783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19"/>
            <p:cNvSpPr>
              <a:spLocks noChangeArrowheads="1"/>
            </p:cNvSpPr>
            <p:nvPr/>
          </p:nvSpPr>
          <p:spPr bwMode="auto">
            <a:xfrm>
              <a:off x="2397" y="312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0"/>
            <p:cNvSpPr>
              <a:spLocks noChangeArrowheads="1"/>
            </p:cNvSpPr>
            <p:nvPr/>
          </p:nvSpPr>
          <p:spPr bwMode="auto">
            <a:xfrm>
              <a:off x="2519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1"/>
            <p:cNvSpPr>
              <a:spLocks noChangeArrowheads="1"/>
            </p:cNvSpPr>
            <p:nvPr/>
          </p:nvSpPr>
          <p:spPr bwMode="auto">
            <a:xfrm>
              <a:off x="2112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2"/>
            <p:cNvSpPr>
              <a:spLocks noChangeArrowheads="1"/>
            </p:cNvSpPr>
            <p:nvPr/>
          </p:nvSpPr>
          <p:spPr bwMode="auto">
            <a:xfrm>
              <a:off x="3008" y="1977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3644" y="1447800"/>
            <a:ext cx="2899756" cy="990600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2341270" y="31959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γ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 flipH="1" flipV="1">
            <a:off x="2178824" y="3642110"/>
            <a:ext cx="547146" cy="75382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4724400" y="2260937"/>
            <a:ext cx="381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Assume: </a:t>
            </a:r>
            <a:r>
              <a:rPr lang="en-US" sz="2000" dirty="0" smtClean="0"/>
              <a:t>x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on positive line, x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/>
              <a:t>on </a:t>
            </a:r>
            <a:r>
              <a:rPr lang="en-US" sz="2000" dirty="0" smtClean="0"/>
              <a:t>negative</a:t>
            </a:r>
            <a:endParaRPr lang="en-US" sz="2000" baseline="30000" dirty="0"/>
          </a:p>
          <a:p>
            <a:endParaRPr lang="en-US" sz="2400" baseline="30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2957170"/>
            <a:ext cx="2362200" cy="548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993" y="3352800"/>
            <a:ext cx="3621374" cy="99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0" y="4230806"/>
            <a:ext cx="3352800" cy="9507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800" y="4876800"/>
            <a:ext cx="1812758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5172494"/>
            <a:ext cx="2590800" cy="84730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78576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45" grpId="0" animBg="1"/>
      <p:bldP spid="10" grpId="0"/>
      <p:bldP spid="1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4724400" y="2590800"/>
            <a:ext cx="3429000" cy="1143000"/>
          </a:xfrm>
          <a:prstGeom prst="downArrow">
            <a:avLst>
              <a:gd name="adj1" fmla="val 65522"/>
              <a:gd name="adj2" fmla="val 47290"/>
            </a:avLst>
          </a:prstGeom>
          <a:ln>
            <a:solidFill>
              <a:srgbClr val="00009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Max margin using </a:t>
            </a:r>
            <a:r>
              <a:rPr lang="en-US" sz="4000" dirty="0">
                <a:solidFill>
                  <a:srgbClr val="000090"/>
                </a:solidFill>
              </a:rPr>
              <a:t>canonical </a:t>
            </a:r>
            <a:r>
              <a:rPr lang="en-US" sz="4000" dirty="0" err="1">
                <a:solidFill>
                  <a:srgbClr val="000090"/>
                </a:solidFill>
              </a:rPr>
              <a:t>hyperplanes</a:t>
            </a:r>
            <a:endParaRPr lang="en-US" sz="4000" dirty="0">
              <a:solidFill>
                <a:srgbClr val="000090"/>
              </a:solidFill>
            </a:endParaRPr>
          </a:p>
        </p:txBody>
      </p:sp>
      <p:pic>
        <p:nvPicPr>
          <p:cNvPr id="921633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4209" y="2667000"/>
            <a:ext cx="166859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4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5356" y="4038600"/>
            <a:ext cx="530004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5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1295400"/>
            <a:ext cx="5257800" cy="9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810000" y="5334000"/>
            <a:ext cx="531773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T</a:t>
            </a:r>
            <a:r>
              <a:rPr lang="en-US" sz="2400" dirty="0" smtClean="0">
                <a:solidFill>
                  <a:srgbClr val="000090"/>
                </a:solidFill>
              </a:rPr>
              <a:t>he assumption of canonical </a:t>
            </a:r>
            <a:r>
              <a:rPr lang="en-US" sz="2400" dirty="0" err="1" smtClean="0">
                <a:solidFill>
                  <a:srgbClr val="000090"/>
                </a:solidFill>
              </a:rPr>
              <a:t>hyperplanes</a:t>
            </a:r>
            <a:r>
              <a:rPr lang="en-US" sz="2400" dirty="0" smtClean="0">
                <a:solidFill>
                  <a:srgbClr val="000090"/>
                </a:solidFill>
              </a:rPr>
              <a:t> (at +1 and -1) changes the objective and the constraints!</a:t>
            </a:r>
            <a:endParaRPr lang="en-US" sz="2400" dirty="0"/>
          </a:p>
        </p:txBody>
      </p:sp>
      <p:grpSp>
        <p:nvGrpSpPr>
          <p:cNvPr id="81" name="Group 3"/>
          <p:cNvGrpSpPr>
            <a:grpSpLocks/>
          </p:cNvGrpSpPr>
          <p:nvPr/>
        </p:nvGrpSpPr>
        <p:grpSpPr bwMode="auto">
          <a:xfrm>
            <a:off x="-990600" y="2403475"/>
            <a:ext cx="2198688" cy="2895600"/>
            <a:chOff x="480" y="1488"/>
            <a:chExt cx="1632" cy="2064"/>
          </a:xfrm>
        </p:grpSpPr>
        <p:sp>
          <p:nvSpPr>
            <p:cNvPr id="82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23"/>
          <p:cNvGrpSpPr>
            <a:grpSpLocks/>
          </p:cNvGrpSpPr>
          <p:nvPr/>
        </p:nvGrpSpPr>
        <p:grpSpPr bwMode="auto">
          <a:xfrm>
            <a:off x="762000" y="1295400"/>
            <a:ext cx="762000" cy="4616450"/>
            <a:chOff x="1152" y="838"/>
            <a:chExt cx="480" cy="2908"/>
          </a:xfrm>
        </p:grpSpPr>
        <p:sp>
          <p:nvSpPr>
            <p:cNvPr id="93" name="Line 24"/>
            <p:cNvSpPr>
              <a:spLocks noChangeShapeType="1"/>
            </p:cNvSpPr>
            <p:nvPr/>
          </p:nvSpPr>
          <p:spPr bwMode="auto">
            <a:xfrm flipV="1">
              <a:off x="1152" y="960"/>
              <a:ext cx="480" cy="278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 Box 25"/>
            <p:cNvSpPr txBox="1">
              <a:spLocks noChangeArrowheads="1"/>
            </p:cNvSpPr>
            <p:nvPr/>
          </p:nvSpPr>
          <p:spPr bwMode="auto">
            <a:xfrm rot="-47974438">
              <a:off x="1016" y="1183"/>
              <a:ext cx="9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 err="1"/>
                <a:t>w</a:t>
              </a:r>
              <a:r>
                <a:rPr lang="en-US" dirty="0" err="1"/>
                <a:t>.</a:t>
              </a:r>
              <a:r>
                <a:rPr lang="en-US" b="1" dirty="0" err="1"/>
                <a:t>x</a:t>
              </a:r>
              <a:r>
                <a:rPr lang="en-US" dirty="0"/>
                <a:t> + b = +1</a:t>
              </a:r>
            </a:p>
          </p:txBody>
        </p:sp>
      </p:grpSp>
      <p:grpSp>
        <p:nvGrpSpPr>
          <p:cNvPr id="95" name="Group 26"/>
          <p:cNvGrpSpPr>
            <a:grpSpLocks/>
          </p:cNvGrpSpPr>
          <p:nvPr/>
        </p:nvGrpSpPr>
        <p:grpSpPr bwMode="auto">
          <a:xfrm>
            <a:off x="1981200" y="1489075"/>
            <a:ext cx="762000" cy="4532313"/>
            <a:chOff x="1920" y="960"/>
            <a:chExt cx="480" cy="2855"/>
          </a:xfrm>
        </p:grpSpPr>
        <p:sp>
          <p:nvSpPr>
            <p:cNvPr id="96" name="Line 27"/>
            <p:cNvSpPr>
              <a:spLocks noChangeShapeType="1"/>
            </p:cNvSpPr>
            <p:nvPr/>
          </p:nvSpPr>
          <p:spPr bwMode="auto">
            <a:xfrm flipV="1">
              <a:off x="1920" y="1029"/>
              <a:ext cx="480" cy="278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28"/>
            <p:cNvSpPr txBox="1">
              <a:spLocks noChangeArrowheads="1"/>
            </p:cNvSpPr>
            <p:nvPr/>
          </p:nvSpPr>
          <p:spPr bwMode="auto">
            <a:xfrm rot="-47974438">
              <a:off x="1783" y="128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w</a:t>
              </a:r>
              <a:r>
                <a:rPr lang="en-US"/>
                <a:t>.</a:t>
              </a:r>
              <a:r>
                <a:rPr lang="en-US" b="1"/>
                <a:t>x</a:t>
              </a:r>
              <a:r>
                <a:rPr lang="en-US"/>
                <a:t> + b = -1</a:t>
              </a:r>
            </a:p>
          </p:txBody>
        </p:sp>
      </p:grpSp>
      <p:grpSp>
        <p:nvGrpSpPr>
          <p:cNvPr id="98" name="Group 29"/>
          <p:cNvGrpSpPr>
            <a:grpSpLocks/>
          </p:cNvGrpSpPr>
          <p:nvPr/>
        </p:nvGrpSpPr>
        <p:grpSpPr bwMode="auto">
          <a:xfrm>
            <a:off x="1371600" y="1466850"/>
            <a:ext cx="762000" cy="4457700"/>
            <a:chOff x="1680" y="1034"/>
            <a:chExt cx="480" cy="2808"/>
          </a:xfrm>
        </p:grpSpPr>
        <p:sp>
          <p:nvSpPr>
            <p:cNvPr id="99" name="Line 30"/>
            <p:cNvSpPr>
              <a:spLocks noChangeShapeType="1"/>
            </p:cNvSpPr>
            <p:nvPr/>
          </p:nvSpPr>
          <p:spPr bwMode="auto">
            <a:xfrm flipV="1">
              <a:off x="1680" y="1056"/>
              <a:ext cx="480" cy="27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Text Box 31"/>
            <p:cNvSpPr txBox="1">
              <a:spLocks noChangeArrowheads="1"/>
            </p:cNvSpPr>
            <p:nvPr/>
          </p:nvSpPr>
          <p:spPr bwMode="auto">
            <a:xfrm rot="-47974438">
              <a:off x="1563" y="1336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w</a:t>
              </a:r>
              <a:r>
                <a:rPr lang="en-US"/>
                <a:t>.</a:t>
              </a:r>
              <a:r>
                <a:rPr lang="en-US" b="1"/>
                <a:t>x</a:t>
              </a:r>
              <a:r>
                <a:rPr lang="en-US"/>
                <a:t> + b = 0</a:t>
              </a:r>
            </a:p>
          </p:txBody>
        </p:sp>
      </p:grpSp>
      <p:grpSp>
        <p:nvGrpSpPr>
          <p:cNvPr id="101" name="Group 35"/>
          <p:cNvGrpSpPr>
            <a:grpSpLocks/>
          </p:cNvGrpSpPr>
          <p:nvPr/>
        </p:nvGrpSpPr>
        <p:grpSpPr bwMode="auto">
          <a:xfrm>
            <a:off x="2133600" y="4460875"/>
            <a:ext cx="574675" cy="579438"/>
            <a:chOff x="2016" y="2832"/>
            <a:chExt cx="362" cy="365"/>
          </a:xfrm>
        </p:grpSpPr>
        <p:sp>
          <p:nvSpPr>
            <p:cNvPr id="102" name="Text Box 36"/>
            <p:cNvSpPr txBox="1">
              <a:spLocks noChangeArrowheads="1"/>
            </p:cNvSpPr>
            <p:nvPr/>
          </p:nvSpPr>
          <p:spPr bwMode="auto">
            <a:xfrm>
              <a:off x="2064" y="2832"/>
              <a:ext cx="31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x</a:t>
              </a:r>
              <a:r>
                <a:rPr lang="en-US" sz="3200" b="1" baseline="30000"/>
                <a:t>-</a:t>
              </a:r>
              <a:endParaRPr lang="en-US" sz="3200" b="1"/>
            </a:p>
          </p:txBody>
        </p:sp>
        <p:sp>
          <p:nvSpPr>
            <p:cNvPr id="103" name="Oval 37"/>
            <p:cNvSpPr>
              <a:spLocks noChangeArrowheads="1"/>
            </p:cNvSpPr>
            <p:nvPr/>
          </p:nvSpPr>
          <p:spPr bwMode="auto">
            <a:xfrm>
              <a:off x="2016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" name="Group 38"/>
          <p:cNvGrpSpPr>
            <a:grpSpLocks/>
          </p:cNvGrpSpPr>
          <p:nvPr/>
        </p:nvGrpSpPr>
        <p:grpSpPr bwMode="auto">
          <a:xfrm>
            <a:off x="501650" y="4110038"/>
            <a:ext cx="565150" cy="579437"/>
            <a:chOff x="988" y="2611"/>
            <a:chExt cx="356" cy="365"/>
          </a:xfrm>
        </p:grpSpPr>
        <p:sp>
          <p:nvSpPr>
            <p:cNvPr id="105" name="Text Box 39"/>
            <p:cNvSpPr txBox="1">
              <a:spLocks noChangeArrowheads="1"/>
            </p:cNvSpPr>
            <p:nvPr/>
          </p:nvSpPr>
          <p:spPr bwMode="auto">
            <a:xfrm>
              <a:off x="988" y="2611"/>
              <a:ext cx="3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x</a:t>
              </a:r>
              <a:r>
                <a:rPr lang="en-US" sz="3200" b="1" baseline="30000"/>
                <a:t>+</a:t>
              </a:r>
              <a:endParaRPr lang="en-US" sz="3200" b="1"/>
            </a:p>
          </p:txBody>
        </p:sp>
        <p:sp>
          <p:nvSpPr>
            <p:cNvPr id="106" name="Oval 40"/>
            <p:cNvSpPr>
              <a:spLocks noChangeArrowheads="1"/>
            </p:cNvSpPr>
            <p:nvPr/>
          </p:nvSpPr>
          <p:spPr bwMode="auto">
            <a:xfrm>
              <a:off x="1248" y="283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" name="Line 41"/>
          <p:cNvSpPr>
            <a:spLocks noChangeShapeType="1"/>
          </p:cNvSpPr>
          <p:nvPr/>
        </p:nvSpPr>
        <p:spPr bwMode="auto">
          <a:xfrm>
            <a:off x="1038225" y="4537075"/>
            <a:ext cx="1143000" cy="2286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8" name="Group 14"/>
          <p:cNvGrpSpPr>
            <a:grpSpLocks/>
          </p:cNvGrpSpPr>
          <p:nvPr/>
        </p:nvGrpSpPr>
        <p:grpSpPr bwMode="auto">
          <a:xfrm>
            <a:off x="2286000" y="2833688"/>
            <a:ext cx="1616075" cy="2425700"/>
            <a:chOff x="2112" y="1807"/>
            <a:chExt cx="1018" cy="1528"/>
          </a:xfrm>
        </p:grpSpPr>
        <p:sp>
          <p:nvSpPr>
            <p:cNvPr id="109" name="Rectangle 15"/>
            <p:cNvSpPr>
              <a:spLocks noChangeArrowheads="1"/>
            </p:cNvSpPr>
            <p:nvPr/>
          </p:nvSpPr>
          <p:spPr bwMode="auto">
            <a:xfrm>
              <a:off x="2519" y="1807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16"/>
            <p:cNvSpPr>
              <a:spLocks noChangeArrowheads="1"/>
            </p:cNvSpPr>
            <p:nvPr/>
          </p:nvSpPr>
          <p:spPr bwMode="auto">
            <a:xfrm>
              <a:off x="2153" y="2529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17"/>
            <p:cNvSpPr>
              <a:spLocks noChangeArrowheads="1"/>
            </p:cNvSpPr>
            <p:nvPr/>
          </p:nvSpPr>
          <p:spPr bwMode="auto">
            <a:xfrm>
              <a:off x="2764" y="2274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18"/>
            <p:cNvSpPr>
              <a:spLocks noChangeArrowheads="1"/>
            </p:cNvSpPr>
            <p:nvPr/>
          </p:nvSpPr>
          <p:spPr bwMode="auto">
            <a:xfrm>
              <a:off x="2682" y="2783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19"/>
            <p:cNvSpPr>
              <a:spLocks noChangeArrowheads="1"/>
            </p:cNvSpPr>
            <p:nvPr/>
          </p:nvSpPr>
          <p:spPr bwMode="auto">
            <a:xfrm>
              <a:off x="2397" y="312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0"/>
            <p:cNvSpPr>
              <a:spLocks noChangeArrowheads="1"/>
            </p:cNvSpPr>
            <p:nvPr/>
          </p:nvSpPr>
          <p:spPr bwMode="auto">
            <a:xfrm>
              <a:off x="2519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1"/>
            <p:cNvSpPr>
              <a:spLocks noChangeArrowheads="1"/>
            </p:cNvSpPr>
            <p:nvPr/>
          </p:nvSpPr>
          <p:spPr bwMode="auto">
            <a:xfrm>
              <a:off x="2112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2"/>
            <p:cNvSpPr>
              <a:spLocks noChangeArrowheads="1"/>
            </p:cNvSpPr>
            <p:nvPr/>
          </p:nvSpPr>
          <p:spPr bwMode="auto">
            <a:xfrm>
              <a:off x="3008" y="1977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1960270" y="31959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γ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 flipV="1">
            <a:off x="1797824" y="3642110"/>
            <a:ext cx="547146" cy="75382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44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c}&#10;\left\langle x_1^{(1)},\ldots,x_1^{(m)},y_1\right\rangle\\&#10;\vdots\\&#10;\left\langle x_n^{(1)},\ldots,x_n^{(m)},y_n\right\rangle\\&#10;\end{array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2565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x}_j = \bar{\bf x}_j + \lambda \frac{\bf w}{||\bf w||}&#10;\]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6"/>
  <p:tag name="PICTUREFILESIZE" val="76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gamma = \frac{1}{\sqrt{{\bf w}.{\bf w}}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03"/>
  <p:tag name="PICTUREFILESIZE" val="51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{{\bf w}.{\bf w}} \\&#10;\left({\bf w}.{\bf x}_j + b\right)y_j \geq 1, \ \forall j \in \mbox{Dataset}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07"/>
  <p:tag name="PICTUREFILESIZE" val="237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aximize}_{\gamma,{\bf w},b} \ \ \ \gamma \\&#10;\left({\bf w}.{\bf x}_j + b\right)y_j \geq \gamma, \ \forall j \in \mbox{Dataset}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07"/>
  <p:tag name="PICTUREFILESIZE" val="251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{\bf w}.{\bf w} \\&#10;\left({\bf w}.{\bf x}_j + b\right)y_j \geq 1, \  \forall j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02"/>
  <p:tag name="PICTUREFILESIZE" val="180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rl}&#10;\left\langle x_i^{(1)},\ldots,x_i^{(m)}\right\rangle &amp; \mbox{--- $m$ features}\\[10mm]&#10;y_i \in \{-1,+1\} &amp; \mbox{--- class}\\&#10;\end{array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10"/>
  <p:tag name="PICTUREFILESIZE" val="2715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{\bf w}.{\bf w} \\&#10;\left({\bf w}.{\bf x}_j + b\right)y_j \geq 1 \ \ \ \ \  ,\forall j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5"/>
  <p:tag name="PICTUREFILESIZE" val="184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{\bf w}.{\bf w} \\&#10;\left({\bf w}.{\bf x}_j + b\right)y_j \geq 1 \ \ \ \ \  ,\forall j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5"/>
  <p:tag name="PICTUREFILESIZE" val="184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sum_{i=1}^m \ln (1 + \exp(-y_i f(x_i))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82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250"/>
  <p:tag name="PICTUREFILESIZE" val="168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frac{1}{m} \sum_i \exp(-y_i f(x_i)) = \prod_t Z_t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82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266"/>
  <p:tag name="PICTUREFILESIZE" val="176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rl}&#10;\left\langle x_i^{(1)},\ldots,x_i^{(m)}\right\rangle &amp; \mbox{--- $m$ features}\\[10mm]&#10;y_i \in \{-1,+1\} &amp; \mbox{--- class}\\&#10;\end{array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10"/>
  <p:tag name="PICTUREFILESIZE" val="271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frac{1}{m}\sum_{i=1}^m \delta(H(x_i) \neq y_i) \leq \frac{1}{m} \sum_{i=1}^m \exp(-y_i f(x_i)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15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417"/>
  <p:tag name="PICTUREFILESIZE" val="289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frac{1}{m}\sum_{i=1}^m \delta(H(x_i) \neq y_i) \leq \frac{1}{m} \sum_{i=1}^m \exp(-y_i f(x_i))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815"/>
  <p:tag name="BOXHEIGHT" val="456"/>
  <p:tag name="BOXFONT" val="10"/>
  <p:tag name="BOXWRAP" val="False"/>
  <p:tag name="WORKAROUNDTRANSPARENCYBUG" val="False"/>
  <p:tag name="ALLOWFONTSUBSTITUTION" val="False"/>
  <p:tag name="BITMAPFORMAT" val="pngmono"/>
  <p:tag name="ORIGWIDTH" val="417"/>
  <p:tag name="PICTUREFILESIZE" val="2891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{\bf w}.{\bf w} + C \sum_j \xi_j\\&#10;\left({\bf w}.{\bf x}_j + b\right)y_j \geq 1 - \xi_j, \  \forall j\\&#10;\hfill \xi_j \geq 0, \  \forall j\\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75"/>
  <p:tag name="PICTUREFILESIZE" val="3179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{\bf w}^{(y_j)}.{\bf x}_j + b^{(y_j)} \geq &#10;{\bf w}^{(y')}.{\bf x}_j + b^{(y')} + 1 , \  \forall y' \neq y_j, \ \forall j&#10;\end{array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492"/>
  <p:tag name="PICTUREFILESIZE" val="2506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\sum_y {\bf w}^{(y)}.{\bf w}^{(y)} + C \sum_j \xi_j\\&#10;{\bf w}^{(y_j)}.{\bf x}_j + b^{(y_j)} \geq &#10;{\bf w}^{(y')}.{\bf x}_j + b^{(y')} + 1 - \xi_j, \  \forall y' \neq y_j, \ \forall j\\&#10;\hfill \xi_j \geq 0, \  \forall j\\&#10;\end{array}&#10;\]&#10;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mono"/>
  <p:tag name="ORIGWIDTH" val="535"/>
  <p:tag name="PICTUREFILESIZE" val="538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rl}&#10;\left\langle x_i^{(1)},\ldots,x_i^{(m)}\right\rangle &amp; \mbox{--- $m$ features}\\[10mm]&#10;y_i \in \{-1,+1\} &amp; \mbox{--- class}\\&#10;\end{array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10"/>
  <p:tag name="PICTUREFILESIZE" val="271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x}_j = \bar{\bf x}_j + \lambda \frac{\bf w}{||\bf w||}&#10;\]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6"/>
  <p:tag name="PICTUREFILESIZE" val="76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x}_j = \bar{\bf x}_j + \lambda \frac{\bf w}{||\bf w||}&#10;\]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6"/>
  <p:tag name="PICTUREFILESIZE" val="76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x}_j = \bar{\bf x}_j + \lambda \frac{\bf w}{||\bf w||}&#10;\]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6"/>
  <p:tag name="PICTUREFILESIZE" val="76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x}_j = \bar{\bf x}_j + \lambda \frac{\bf w}{||\bf w||}&#10;\]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6"/>
  <p:tag name="PICTUREFILESIZE" val="76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x}_j = \bar{\bf x}_j + \lambda \frac{\bf w}{||\bf w||}&#10;\]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6"/>
  <p:tag name="PICTUREFILESIZE" val="76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x}_j = \bar{\bf x}_j + \lambda \frac{\bf w}{||\bf w||}&#10;\]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6"/>
  <p:tag name="PICTUREFILESIZE" val="76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x}_j = \bar{\bf x}_j + \lambda \frac{\bf w}{||\bf w||}&#10;\]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6"/>
  <p:tag name="PICTUREFILESIZE" val="76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1172</Words>
  <Application>Microsoft Macintosh PowerPoint</Application>
  <PresentationFormat>On-screen Show (4:3)</PresentationFormat>
  <Paragraphs>241</Paragraphs>
  <Slides>36</Slides>
  <Notes>20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Recognition II</vt:lpstr>
      <vt:lpstr>We have talked about</vt:lpstr>
      <vt:lpstr>Support Vector Machines</vt:lpstr>
      <vt:lpstr>Linear classifiers – Which line is better?</vt:lpstr>
      <vt:lpstr>Pick the one with the largest margin!</vt:lpstr>
      <vt:lpstr>How many possible solutions?</vt:lpstr>
      <vt:lpstr>Review: Normal to a plane</vt:lpstr>
      <vt:lpstr>Idea: constrained margin</vt:lpstr>
      <vt:lpstr>Max margin using canonical hyperplanes</vt:lpstr>
      <vt:lpstr>Support vector machines (SVMs)</vt:lpstr>
      <vt:lpstr>What if the data is not linearly separable?</vt:lpstr>
      <vt:lpstr>What if the data is still not linearly separable?</vt:lpstr>
      <vt:lpstr>Slack variables – Hinge loss</vt:lpstr>
      <vt:lpstr>Side Note: Different Losses</vt:lpstr>
      <vt:lpstr>What about multiple classes?</vt:lpstr>
      <vt:lpstr>One against All</vt:lpstr>
      <vt:lpstr>Learn 1 classifier: Multiclass SVM</vt:lpstr>
      <vt:lpstr>Learn 1 classifier: Multiclass SVM</vt:lpstr>
      <vt:lpstr>What if the data is not linearly separable?</vt:lpstr>
      <vt:lpstr>PowerPoint Presentation</vt:lpstr>
      <vt:lpstr>Example: Dalal-Triggs pedestrian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Training set</vt:lpstr>
      <vt:lpstr>PowerPoint Presentation</vt:lpstr>
      <vt:lpstr>PowerPoint Presentation</vt:lpstr>
      <vt:lpstr>Detection examples</vt:lpstr>
      <vt:lpstr>PowerPoint Presentation</vt:lpstr>
      <vt:lpstr>Each window is separately classified</vt:lpstr>
      <vt:lpstr>PowerPoint Presentation</vt:lpstr>
      <vt:lpstr>Statistical Template</vt:lpstr>
      <vt:lpstr>Part Based Models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II</dc:title>
  <dc:creator>Ali Farhadi</dc:creator>
  <cp:lastModifiedBy>Ali Farhadi</cp:lastModifiedBy>
  <cp:revision>9</cp:revision>
  <dcterms:created xsi:type="dcterms:W3CDTF">2013-05-28T20:53:27Z</dcterms:created>
  <dcterms:modified xsi:type="dcterms:W3CDTF">2013-05-28T22:34:26Z</dcterms:modified>
</cp:coreProperties>
</file>