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6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7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8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9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10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11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14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notesSlides/notesSlide15.xml" ContentType="application/vnd.openxmlformats-officedocument.presentationml.notesSlide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notesSlides/notesSlide16.xml" ContentType="application/vnd.openxmlformats-officedocument.presentationml.notesSlide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17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notesSlides/notesSlide19.xml" ContentType="application/vnd.openxmlformats-officedocument.presentationml.notesSlide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notesSlides/notesSlide20.xml" ContentType="application/vnd.openxmlformats-officedocument.presentationml.notesSlide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notesSlides/notesSlide21.xml" ContentType="application/vnd.openxmlformats-officedocument.presentationml.notesSlide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26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notesSlides/notesSlide27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4"/>
  </p:notesMasterIdLst>
  <p:sldIdLst>
    <p:sldId id="256" r:id="rId2"/>
    <p:sldId id="401" r:id="rId3"/>
    <p:sldId id="405" r:id="rId4"/>
    <p:sldId id="263" r:id="rId5"/>
    <p:sldId id="402" r:id="rId6"/>
    <p:sldId id="403" r:id="rId7"/>
    <p:sldId id="404" r:id="rId8"/>
    <p:sldId id="406" r:id="rId9"/>
    <p:sldId id="407" r:id="rId10"/>
    <p:sldId id="408" r:id="rId11"/>
    <p:sldId id="260" r:id="rId12"/>
    <p:sldId id="259" r:id="rId13"/>
    <p:sldId id="381" r:id="rId14"/>
    <p:sldId id="264" r:id="rId15"/>
    <p:sldId id="265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0" r:id="rId25"/>
    <p:sldId id="281" r:id="rId26"/>
    <p:sldId id="282" r:id="rId27"/>
    <p:sldId id="410" r:id="rId28"/>
    <p:sldId id="411" r:id="rId29"/>
    <p:sldId id="412" r:id="rId30"/>
    <p:sldId id="413" r:id="rId31"/>
    <p:sldId id="414" r:id="rId32"/>
    <p:sldId id="415" r:id="rId33"/>
    <p:sldId id="417" r:id="rId34"/>
    <p:sldId id="418" r:id="rId35"/>
    <p:sldId id="419" r:id="rId36"/>
    <p:sldId id="420" r:id="rId37"/>
    <p:sldId id="421" r:id="rId38"/>
    <p:sldId id="423" r:id="rId39"/>
    <p:sldId id="424" r:id="rId40"/>
    <p:sldId id="425" r:id="rId41"/>
    <p:sldId id="426" r:id="rId42"/>
    <p:sldId id="427" r:id="rId43"/>
    <p:sldId id="428" r:id="rId44"/>
    <p:sldId id="429" r:id="rId45"/>
    <p:sldId id="430" r:id="rId46"/>
    <p:sldId id="431" r:id="rId47"/>
    <p:sldId id="432" r:id="rId48"/>
    <p:sldId id="433" r:id="rId49"/>
    <p:sldId id="434" r:id="rId50"/>
    <p:sldId id="435" r:id="rId51"/>
    <p:sldId id="436" r:id="rId52"/>
    <p:sldId id="437" r:id="rId53"/>
    <p:sldId id="438" r:id="rId54"/>
    <p:sldId id="441" r:id="rId55"/>
    <p:sldId id="284" r:id="rId56"/>
    <p:sldId id="286" r:id="rId57"/>
    <p:sldId id="294" r:id="rId58"/>
    <p:sldId id="296" r:id="rId59"/>
    <p:sldId id="297" r:id="rId60"/>
    <p:sldId id="298" r:id="rId61"/>
    <p:sldId id="299" r:id="rId62"/>
    <p:sldId id="301" r:id="rId63"/>
    <p:sldId id="334" r:id="rId64"/>
    <p:sldId id="353" r:id="rId65"/>
    <p:sldId id="354" r:id="rId66"/>
    <p:sldId id="355" r:id="rId67"/>
    <p:sldId id="302" r:id="rId68"/>
    <p:sldId id="303" r:id="rId69"/>
    <p:sldId id="304" r:id="rId70"/>
    <p:sldId id="305" r:id="rId71"/>
    <p:sldId id="306" r:id="rId72"/>
    <p:sldId id="307" r:id="rId73"/>
    <p:sldId id="308" r:id="rId74"/>
    <p:sldId id="309" r:id="rId75"/>
    <p:sldId id="360" r:id="rId76"/>
    <p:sldId id="361" r:id="rId77"/>
    <p:sldId id="362" r:id="rId78"/>
    <p:sldId id="363" r:id="rId79"/>
    <p:sldId id="364" r:id="rId80"/>
    <p:sldId id="365" r:id="rId81"/>
    <p:sldId id="442" r:id="rId82"/>
    <p:sldId id="443" r:id="rId83"/>
    <p:sldId id="444" r:id="rId84"/>
    <p:sldId id="455" r:id="rId85"/>
    <p:sldId id="456" r:id="rId86"/>
    <p:sldId id="457" r:id="rId87"/>
    <p:sldId id="366" r:id="rId88"/>
    <p:sldId id="367" r:id="rId89"/>
    <p:sldId id="445" r:id="rId90"/>
    <p:sldId id="446" r:id="rId91"/>
    <p:sldId id="447" r:id="rId92"/>
    <p:sldId id="448" r:id="rId93"/>
    <p:sldId id="453" r:id="rId94"/>
    <p:sldId id="454" r:id="rId95"/>
    <p:sldId id="310" r:id="rId96"/>
    <p:sldId id="311" r:id="rId97"/>
    <p:sldId id="312" r:id="rId98"/>
    <p:sldId id="313" r:id="rId99"/>
    <p:sldId id="314" r:id="rId100"/>
    <p:sldId id="315" r:id="rId101"/>
    <p:sldId id="316" r:id="rId102"/>
    <p:sldId id="317" r:id="rId10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7" d="100"/>
          <a:sy n="157" d="100"/>
        </p:scale>
        <p:origin x="-11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notesMaster" Target="notesMasters/notesMaster1.xml"/><Relationship Id="rId105" Type="http://schemas.openxmlformats.org/officeDocument/2006/relationships/printerSettings" Target="printerSettings/printerSettings1.bin"/><Relationship Id="rId106" Type="http://schemas.openxmlformats.org/officeDocument/2006/relationships/presProps" Target="presProps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heme" Target="theme/theme1.xml"/><Relationship Id="rId10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4" Type="http://schemas.openxmlformats.org/officeDocument/2006/relationships/image" Target="../media/image83.wmf"/><Relationship Id="rId5" Type="http://schemas.openxmlformats.org/officeDocument/2006/relationships/image" Target="../media/image84.wmf"/><Relationship Id="rId1" Type="http://schemas.openxmlformats.org/officeDocument/2006/relationships/image" Target="../media/image80.wmf"/><Relationship Id="rId2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4" Type="http://schemas.openxmlformats.org/officeDocument/2006/relationships/image" Target="../media/image112.wmf"/><Relationship Id="rId5" Type="http://schemas.openxmlformats.org/officeDocument/2006/relationships/image" Target="../media/image113.wmf"/><Relationship Id="rId6" Type="http://schemas.openxmlformats.org/officeDocument/2006/relationships/image" Target="../media/image114.wmf"/><Relationship Id="rId7" Type="http://schemas.openxmlformats.org/officeDocument/2006/relationships/image" Target="../media/image115.wmf"/><Relationship Id="rId8" Type="http://schemas.openxmlformats.org/officeDocument/2006/relationships/image" Target="../media/image116.wmf"/><Relationship Id="rId9" Type="http://schemas.openxmlformats.org/officeDocument/2006/relationships/image" Target="../media/image117.emf"/><Relationship Id="rId10" Type="http://schemas.openxmlformats.org/officeDocument/2006/relationships/image" Target="../media/image118.emf"/><Relationship Id="rId1" Type="http://schemas.openxmlformats.org/officeDocument/2006/relationships/image" Target="../media/image109.wmf"/><Relationship Id="rId2" Type="http://schemas.openxmlformats.org/officeDocument/2006/relationships/image" Target="../media/image1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8036D-8030-0D42-A6D0-144C5EF09BF0}" type="datetimeFigureOut">
              <a:rPr lang="en-US" smtClean="0"/>
              <a:t>4/24/13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E90D6-BD70-3748-8E69-F910D69DC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99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02308-F0EB-42E9-A947-7C4E84EE364F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81063" y="2641600"/>
            <a:ext cx="4554538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0" y="611189"/>
            <a:ext cx="3886200" cy="792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D05758-625C-45B6-A68D-F7B821FBA6FB}" type="slidenum">
              <a:rPr lang="en-US"/>
              <a:pPr/>
              <a:t>23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56C98A-5924-48D9-BCFA-53EAABA53D2D}" type="slidenum">
              <a:rPr lang="en-US"/>
              <a:pPr/>
              <a:t>24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AC2DEC-197B-4584-86F7-5AA876BB9A5D}" type="slidenum">
              <a:rPr lang="en-US"/>
              <a:pPr/>
              <a:t>26</a:t>
            </a:fld>
            <a:endParaRPr lang="en-US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3819" y="8684684"/>
            <a:ext cx="297299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C7513BB9-4657-5346-AB75-9940C9884D6A}" type="slidenum">
              <a:rPr lang="en-US"/>
              <a:pPr eaLnBrk="1" hangingPunct="1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38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E9862E5-B739-764F-A9F7-54AB8F87F26E}" type="slidenum">
              <a:rPr lang="en-US" sz="1100">
                <a:solidFill>
                  <a:srgbClr val="000000"/>
                </a:solidFill>
              </a:rPr>
              <a:pPr/>
              <a:t>40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09CCE-BE2E-45D0-AE4C-224FB9243A0D}" type="slidenum">
              <a:rPr lang="en-US"/>
              <a:pPr/>
              <a:t>41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040D12-D1A7-44C6-836B-3B58236411C6}" type="slidenum">
              <a:rPr lang="en-US"/>
              <a:pPr/>
              <a:t>42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D5E1BE-B0FA-44E2-A977-46DBF9532936}" type="slidenum">
              <a:rPr lang="en-US"/>
              <a:pPr/>
              <a:t>43</a:t>
            </a:fld>
            <a:endParaRPr lang="en-US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31161-A0B0-4F0C-91C4-7892FD27BBC7}" type="slidenum">
              <a:rPr lang="en-US"/>
              <a:pPr/>
              <a:t>44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3C4674-4653-4413-B498-AD5FD7C5E878}" type="slidenum">
              <a:rPr lang="en-US"/>
              <a:pPr/>
              <a:t>14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9BA6E9C-8CF3-3240-ABE4-29F896DCC555}" type="slidenum">
              <a:rPr lang="en-US" sz="1100"/>
              <a:pPr/>
              <a:t>45</a:t>
            </a:fld>
            <a:endParaRPr lang="en-US" sz="11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78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92" tIns="44945" rIns="89892" bIns="44945"/>
          <a:lstStyle/>
          <a:p>
            <a:r>
              <a:rPr lang="en-US">
                <a:latin typeface="Times New Roman" charset="0"/>
              </a:rPr>
              <a:t>Therefore, it is desirable if the global motion model we need to recover is translation, which has only two parameters. It turns out that for a pure panning motion, if we convert two images to their cylindrical maps with known focal length, the relationship between them can be represented by a translation. </a:t>
            </a:r>
          </a:p>
          <a:p>
            <a:r>
              <a:rPr lang="en-US">
                <a:latin typeface="Times New Roman" charset="0"/>
              </a:rPr>
              <a:t>Here is an example of how cylindrical maps are constructed with differently with f</a:t>
            </a:r>
            <a:r>
              <a:rPr lang="ja-JP" altLang="en-US">
                <a:latin typeface="Times New Roman" charset="0"/>
              </a:rPr>
              <a:t>’</a:t>
            </a:r>
            <a:r>
              <a:rPr lang="en-US">
                <a:latin typeface="Times New Roman" charset="0"/>
              </a:rPr>
              <a:t>s. Note how straight lines are curved. </a:t>
            </a:r>
          </a:p>
          <a:p>
            <a:r>
              <a:rPr lang="en-US">
                <a:latin typeface="Times New Roman" charset="0"/>
              </a:rPr>
              <a:t>Similarly, we can map an image to its longitude/latitude spherical coordinates as well if f is given.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71280A-ABAD-400C-B48C-DC810DAA30B1}" type="slidenum">
              <a:rPr lang="en-US"/>
              <a:pPr/>
              <a:t>55</a:t>
            </a:fld>
            <a:endParaRPr lang="en-US"/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AB53D8-F16C-4DAF-AC07-748C0BF541E3}" type="slidenum">
              <a:rPr lang="en-US"/>
              <a:pPr/>
              <a:t>56</a:t>
            </a:fld>
            <a:endParaRPr lang="en-US"/>
          </a:p>
        </p:txBody>
      </p:sp>
      <p:sp>
        <p:nvSpPr>
          <p:cNvPr id="50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09A304-E384-4A82-A92B-AC0238F63FC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5F608-FF59-4EC0-93C4-0B4FFC9F42E0}" type="slidenum">
              <a:rPr lang="en-US"/>
              <a:pPr/>
              <a:t>63</a:t>
            </a:fld>
            <a:endParaRPr lang="en-US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4381"/>
            <a:ext cx="2972098" cy="4581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640797-9D3D-F342-A036-2951F270659B}" type="slidenum">
              <a:rPr lang="en-US" sz="1100"/>
              <a:pPr/>
              <a:t>81</a:t>
            </a:fld>
            <a:endParaRPr lang="en-US" sz="11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57DDA4-ACC0-4DA5-BECE-3AB002A1B684}" type="slidenum">
              <a:rPr lang="en-US"/>
              <a:pPr/>
              <a:t>82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F469C1-43F0-49C2-8A60-F11AF079D2DD}" type="slidenum">
              <a:rPr lang="en-US"/>
              <a:pPr/>
              <a:t>83</a:t>
            </a:fld>
            <a:endParaRPr lang="en-US"/>
          </a:p>
        </p:txBody>
      </p:sp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4450">
              <a:spcBef>
                <a:spcPts val="450"/>
              </a:spcBef>
            </a:pPr>
            <a:r>
              <a:rPr lang="en-US">
                <a:solidFill>
                  <a:srgbClr val="000000"/>
                </a:solidFill>
                <a:cs typeface="Times New Roman" charset="0"/>
                <a:sym typeface="Times New Roman" charset="0"/>
              </a:rPr>
              <a:t>A:  render as black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1D97-9B10-47B5-9558-7769BC7A9F10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5F8AE-D2A3-4B65-AB0F-C4A8C8AE3BCB}" type="slidenum">
              <a:rPr lang="en-US"/>
              <a:pPr/>
              <a:t>16</a:t>
            </a:fld>
            <a:endParaRPr 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7BE9F-08E9-4EF7-85DC-1B46BDB1E29B}" type="slidenum">
              <a:rPr lang="en-US"/>
              <a:pPr/>
              <a:t>94</a:t>
            </a:fld>
            <a:endParaRPr lang="en-US"/>
          </a:p>
        </p:txBody>
      </p:sp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71A1D9-B5DD-4F7A-A6C1-887C80E247D3}" type="slidenum">
              <a:rPr lang="en-US"/>
              <a:pPr/>
              <a:t>17</a:t>
            </a:fld>
            <a:endParaRPr lang="en-US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C59F88-B724-4447-B459-6D70C53B348A}" type="slidenum">
              <a:rPr lang="en-US"/>
              <a:pPr/>
              <a:t>18</a:t>
            </a:fld>
            <a:endParaRPr lang="en-U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51397-3BC4-4164-B514-711CC6B2919D}" type="slidenum">
              <a:rPr lang="en-US"/>
              <a:pPr/>
              <a:t>19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72D9DD-52D1-43C3-BF63-8BF18D12B55B}" type="slidenum">
              <a:rPr lang="en-US"/>
              <a:pPr/>
              <a:t>20</a:t>
            </a:fld>
            <a:endParaRPr lang="en-US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08BC3-DF9D-4364-9D94-BEAA9A069354}" type="slidenum">
              <a:rPr lang="en-US"/>
              <a:pPr/>
              <a:t>21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FDBB0D-F8DD-462F-99A0-8D53FD6EC049}" type="slidenum">
              <a:rPr lang="en-US"/>
              <a:pPr/>
              <a:t>22</a:t>
            </a:fld>
            <a:endParaRPr lang="en-US"/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09AD-1158-4B4A-B673-F752FACA74B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52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09AD-1158-4B4A-B673-F752FACA74B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1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09AD-1158-4B4A-B673-F752FACA74B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21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09AD-1158-4B4A-B673-F752FACA74B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98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09AD-1158-4B4A-B673-F752FACA74B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4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09AD-1158-4B4A-B673-F752FACA74B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09AD-1158-4B4A-B673-F752FACA74B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7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09AD-1158-4B4A-B673-F752FACA74B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24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09AD-1158-4B4A-B673-F752FACA74B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6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09AD-1158-4B4A-B673-F752FACA74B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1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409AD-1158-4B4A-B673-F752FACA74B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09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409AD-1158-4B4A-B673-F752FACA74B6}" type="datetimeFigureOut">
              <a:rPr lang="en-US" smtClean="0"/>
              <a:t>4/24/13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1F48E-99F6-7F4D-B791-C6C14C59E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10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3.jpeg"/><Relationship Id="rId20" Type="http://schemas.openxmlformats.org/officeDocument/2006/relationships/image" Target="../media/image164.jpeg"/><Relationship Id="rId21" Type="http://schemas.openxmlformats.org/officeDocument/2006/relationships/image" Target="../media/image165.jpeg"/><Relationship Id="rId22" Type="http://schemas.openxmlformats.org/officeDocument/2006/relationships/image" Target="../media/image166.jpeg"/><Relationship Id="rId23" Type="http://schemas.openxmlformats.org/officeDocument/2006/relationships/image" Target="../media/image167.jpeg"/><Relationship Id="rId24" Type="http://schemas.openxmlformats.org/officeDocument/2006/relationships/image" Target="../media/image168.jpeg"/><Relationship Id="rId25" Type="http://schemas.openxmlformats.org/officeDocument/2006/relationships/image" Target="../media/image169.jpeg"/><Relationship Id="rId10" Type="http://schemas.openxmlformats.org/officeDocument/2006/relationships/image" Target="../media/image154.jpeg"/><Relationship Id="rId11" Type="http://schemas.openxmlformats.org/officeDocument/2006/relationships/image" Target="../media/image155.jpeg"/><Relationship Id="rId12" Type="http://schemas.openxmlformats.org/officeDocument/2006/relationships/image" Target="../media/image156.jpeg"/><Relationship Id="rId13" Type="http://schemas.openxmlformats.org/officeDocument/2006/relationships/image" Target="../media/image157.jpeg"/><Relationship Id="rId14" Type="http://schemas.openxmlformats.org/officeDocument/2006/relationships/image" Target="../media/image158.jpeg"/><Relationship Id="rId15" Type="http://schemas.openxmlformats.org/officeDocument/2006/relationships/image" Target="../media/image159.jpeg"/><Relationship Id="rId16" Type="http://schemas.openxmlformats.org/officeDocument/2006/relationships/image" Target="../media/image160.jpeg"/><Relationship Id="rId17" Type="http://schemas.openxmlformats.org/officeDocument/2006/relationships/image" Target="../media/image161.jpeg"/><Relationship Id="rId18" Type="http://schemas.openxmlformats.org/officeDocument/2006/relationships/image" Target="../media/image162.jpeg"/><Relationship Id="rId19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eg"/><Relationship Id="rId3" Type="http://schemas.openxmlformats.org/officeDocument/2006/relationships/image" Target="../media/image147.jpeg"/><Relationship Id="rId4" Type="http://schemas.openxmlformats.org/officeDocument/2006/relationships/image" Target="../media/image148.jpeg"/><Relationship Id="rId5" Type="http://schemas.openxmlformats.org/officeDocument/2006/relationships/image" Target="../media/image149.jpeg"/><Relationship Id="rId6" Type="http://schemas.openxmlformats.org/officeDocument/2006/relationships/image" Target="../media/image150.jpeg"/><Relationship Id="rId7" Type="http://schemas.openxmlformats.org/officeDocument/2006/relationships/image" Target="../media/image151.jpeg"/><Relationship Id="rId8" Type="http://schemas.openxmlformats.org/officeDocument/2006/relationships/image" Target="../media/image152.jpeg"/></Relationships>
</file>

<file path=ppt/slides/_rels/slide10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9.jpeg"/><Relationship Id="rId20" Type="http://schemas.openxmlformats.org/officeDocument/2006/relationships/image" Target="../media/image160.jpeg"/><Relationship Id="rId21" Type="http://schemas.openxmlformats.org/officeDocument/2006/relationships/image" Target="../media/image161.jpeg"/><Relationship Id="rId22" Type="http://schemas.openxmlformats.org/officeDocument/2006/relationships/image" Target="../media/image162.jpeg"/><Relationship Id="rId23" Type="http://schemas.openxmlformats.org/officeDocument/2006/relationships/image" Target="../media/image163.jpeg"/><Relationship Id="rId24" Type="http://schemas.openxmlformats.org/officeDocument/2006/relationships/image" Target="../media/image164.jpeg"/><Relationship Id="rId25" Type="http://schemas.openxmlformats.org/officeDocument/2006/relationships/image" Target="../media/image165.jpeg"/><Relationship Id="rId26" Type="http://schemas.openxmlformats.org/officeDocument/2006/relationships/image" Target="../media/image166.jpeg"/><Relationship Id="rId27" Type="http://schemas.openxmlformats.org/officeDocument/2006/relationships/image" Target="../media/image167.jpeg"/><Relationship Id="rId28" Type="http://schemas.openxmlformats.org/officeDocument/2006/relationships/image" Target="../media/image168.jpeg"/><Relationship Id="rId29" Type="http://schemas.openxmlformats.org/officeDocument/2006/relationships/image" Target="../media/image169.jpeg"/><Relationship Id="rId10" Type="http://schemas.openxmlformats.org/officeDocument/2006/relationships/image" Target="../media/image150.jpeg"/><Relationship Id="rId11" Type="http://schemas.openxmlformats.org/officeDocument/2006/relationships/image" Target="../media/image151.jpeg"/><Relationship Id="rId12" Type="http://schemas.openxmlformats.org/officeDocument/2006/relationships/image" Target="../media/image152.jpeg"/><Relationship Id="rId13" Type="http://schemas.openxmlformats.org/officeDocument/2006/relationships/image" Target="../media/image153.jpeg"/><Relationship Id="rId14" Type="http://schemas.openxmlformats.org/officeDocument/2006/relationships/image" Target="../media/image154.jpeg"/><Relationship Id="rId15" Type="http://schemas.openxmlformats.org/officeDocument/2006/relationships/image" Target="../media/image155.jpeg"/><Relationship Id="rId16" Type="http://schemas.openxmlformats.org/officeDocument/2006/relationships/image" Target="../media/image156.jpeg"/><Relationship Id="rId17" Type="http://schemas.openxmlformats.org/officeDocument/2006/relationships/image" Target="../media/image157.jpeg"/><Relationship Id="rId18" Type="http://schemas.openxmlformats.org/officeDocument/2006/relationships/image" Target="../media/image158.jpeg"/><Relationship Id="rId19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5" Type="http://schemas.openxmlformats.org/officeDocument/2006/relationships/image" Target="../media/image145.jpeg"/><Relationship Id="rId6" Type="http://schemas.openxmlformats.org/officeDocument/2006/relationships/image" Target="../media/image146.jpeg"/><Relationship Id="rId7" Type="http://schemas.openxmlformats.org/officeDocument/2006/relationships/image" Target="../media/image147.jpeg"/><Relationship Id="rId8" Type="http://schemas.openxmlformats.org/officeDocument/2006/relationships/image" Target="../media/image148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tags" Target="../tags/tag15.xml"/><Relationship Id="rId12" Type="http://schemas.openxmlformats.org/officeDocument/2006/relationships/tags" Target="../tags/tag16.xml"/><Relationship Id="rId13" Type="http://schemas.openxmlformats.org/officeDocument/2006/relationships/slideLayout" Target="../slideLayouts/slideLayout2.xml"/><Relationship Id="rId14" Type="http://schemas.openxmlformats.org/officeDocument/2006/relationships/notesSlide" Target="../notesSlides/notesSlide3.xml"/><Relationship Id="rId15" Type="http://schemas.openxmlformats.org/officeDocument/2006/relationships/image" Target="../media/image20.jpe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" Type="http://schemas.openxmlformats.org/officeDocument/2006/relationships/tags" Target="../tags/tag5.xml"/><Relationship Id="rId2" Type="http://schemas.openxmlformats.org/officeDocument/2006/relationships/tags" Target="../tags/tag6.xml"/><Relationship Id="rId3" Type="http://schemas.openxmlformats.org/officeDocument/2006/relationships/tags" Target="../tags/tag7.xml"/><Relationship Id="rId4" Type="http://schemas.openxmlformats.org/officeDocument/2006/relationships/tags" Target="../tags/tag8.xml"/><Relationship Id="rId5" Type="http://schemas.openxmlformats.org/officeDocument/2006/relationships/tags" Target="../tags/tag9.xml"/><Relationship Id="rId6" Type="http://schemas.openxmlformats.org/officeDocument/2006/relationships/tags" Target="../tags/tag10.xml"/><Relationship Id="rId7" Type="http://schemas.openxmlformats.org/officeDocument/2006/relationships/tags" Target="../tags/tag11.xml"/><Relationship Id="rId8" Type="http://schemas.openxmlformats.org/officeDocument/2006/relationships/tags" Target="../tags/tag12.xml"/><Relationship Id="rId9" Type="http://schemas.openxmlformats.org/officeDocument/2006/relationships/tags" Target="../tags/tag13.xml"/><Relationship Id="rId10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1" Type="http://schemas.openxmlformats.org/officeDocument/2006/relationships/tags" Target="../tags/tag17.xml"/><Relationship Id="rId2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20" Type="http://schemas.openxmlformats.org/officeDocument/2006/relationships/notesSlide" Target="../notesSlides/notesSlide5.xml"/><Relationship Id="rId21" Type="http://schemas.openxmlformats.org/officeDocument/2006/relationships/image" Target="../media/image20.jpeg"/><Relationship Id="rId22" Type="http://schemas.openxmlformats.org/officeDocument/2006/relationships/image" Target="../media/image21.png"/><Relationship Id="rId10" Type="http://schemas.openxmlformats.org/officeDocument/2006/relationships/tags" Target="../tags/tag28.xml"/><Relationship Id="rId11" Type="http://schemas.openxmlformats.org/officeDocument/2006/relationships/tags" Target="../tags/tag29.xml"/><Relationship Id="rId12" Type="http://schemas.openxmlformats.org/officeDocument/2006/relationships/tags" Target="../tags/tag30.xml"/><Relationship Id="rId13" Type="http://schemas.openxmlformats.org/officeDocument/2006/relationships/tags" Target="../tags/tag31.xml"/><Relationship Id="rId14" Type="http://schemas.openxmlformats.org/officeDocument/2006/relationships/tags" Target="../tags/tag32.xml"/><Relationship Id="rId15" Type="http://schemas.openxmlformats.org/officeDocument/2006/relationships/tags" Target="../tags/tag33.xml"/><Relationship Id="rId16" Type="http://schemas.openxmlformats.org/officeDocument/2006/relationships/tags" Target="../tags/tag34.xml"/><Relationship Id="rId17" Type="http://schemas.openxmlformats.org/officeDocument/2006/relationships/tags" Target="../tags/tag35.xml"/><Relationship Id="rId18" Type="http://schemas.openxmlformats.org/officeDocument/2006/relationships/tags" Target="../tags/tag36.xml"/><Relationship Id="rId19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2" Type="http://schemas.openxmlformats.org/officeDocument/2006/relationships/tags" Target="../tags/tag20.xml"/><Relationship Id="rId3" Type="http://schemas.openxmlformats.org/officeDocument/2006/relationships/tags" Target="../tags/tag21.xml"/><Relationship Id="rId4" Type="http://schemas.openxmlformats.org/officeDocument/2006/relationships/tags" Target="../tags/tag22.xml"/><Relationship Id="rId5" Type="http://schemas.openxmlformats.org/officeDocument/2006/relationships/tags" Target="../tags/tag23.xml"/><Relationship Id="rId6" Type="http://schemas.openxmlformats.org/officeDocument/2006/relationships/tags" Target="../tags/tag24.xml"/><Relationship Id="rId7" Type="http://schemas.openxmlformats.org/officeDocument/2006/relationships/tags" Target="../tags/tag25.xml"/><Relationship Id="rId8" Type="http://schemas.openxmlformats.org/officeDocument/2006/relationships/tags" Target="../tags/tag2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20" Type="http://schemas.openxmlformats.org/officeDocument/2006/relationships/slideLayout" Target="../slideLayouts/slideLayout2.xml"/><Relationship Id="rId21" Type="http://schemas.openxmlformats.org/officeDocument/2006/relationships/notesSlide" Target="../notesSlides/notesSlide6.xml"/><Relationship Id="rId22" Type="http://schemas.openxmlformats.org/officeDocument/2006/relationships/image" Target="../media/image20.jpeg"/><Relationship Id="rId23" Type="http://schemas.openxmlformats.org/officeDocument/2006/relationships/image" Target="../media/image21.png"/><Relationship Id="rId10" Type="http://schemas.openxmlformats.org/officeDocument/2006/relationships/tags" Target="../tags/tag46.xml"/><Relationship Id="rId11" Type="http://schemas.openxmlformats.org/officeDocument/2006/relationships/tags" Target="../tags/tag47.xml"/><Relationship Id="rId12" Type="http://schemas.openxmlformats.org/officeDocument/2006/relationships/tags" Target="../tags/tag48.xml"/><Relationship Id="rId13" Type="http://schemas.openxmlformats.org/officeDocument/2006/relationships/tags" Target="../tags/tag49.xml"/><Relationship Id="rId14" Type="http://schemas.openxmlformats.org/officeDocument/2006/relationships/tags" Target="../tags/tag50.xml"/><Relationship Id="rId15" Type="http://schemas.openxmlformats.org/officeDocument/2006/relationships/tags" Target="../tags/tag51.xml"/><Relationship Id="rId16" Type="http://schemas.openxmlformats.org/officeDocument/2006/relationships/tags" Target="../tags/tag52.xml"/><Relationship Id="rId17" Type="http://schemas.openxmlformats.org/officeDocument/2006/relationships/tags" Target="../tags/tag53.xml"/><Relationship Id="rId18" Type="http://schemas.openxmlformats.org/officeDocument/2006/relationships/tags" Target="../tags/tag54.xml"/><Relationship Id="rId19" Type="http://schemas.openxmlformats.org/officeDocument/2006/relationships/tags" Target="../tags/tag55.xml"/><Relationship Id="rId1" Type="http://schemas.openxmlformats.org/officeDocument/2006/relationships/tags" Target="../tags/tag37.xml"/><Relationship Id="rId2" Type="http://schemas.openxmlformats.org/officeDocument/2006/relationships/tags" Target="../tags/tag38.xml"/><Relationship Id="rId3" Type="http://schemas.openxmlformats.org/officeDocument/2006/relationships/tags" Target="../tags/tag39.xml"/><Relationship Id="rId4" Type="http://schemas.openxmlformats.org/officeDocument/2006/relationships/tags" Target="../tags/tag40.xml"/><Relationship Id="rId5" Type="http://schemas.openxmlformats.org/officeDocument/2006/relationships/tags" Target="../tags/tag41.xml"/><Relationship Id="rId6" Type="http://schemas.openxmlformats.org/officeDocument/2006/relationships/tags" Target="../tags/tag42.xml"/><Relationship Id="rId7" Type="http://schemas.openxmlformats.org/officeDocument/2006/relationships/tags" Target="../tags/tag43.xml"/><Relationship Id="rId8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hyperlink" Target="http://robots.stanford.edu/cs223b07/notes/CS223B-L11-Panoramas.pp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20" Type="http://schemas.openxmlformats.org/officeDocument/2006/relationships/tags" Target="../tags/tag75.xml"/><Relationship Id="rId21" Type="http://schemas.openxmlformats.org/officeDocument/2006/relationships/tags" Target="../tags/tag76.xml"/><Relationship Id="rId22" Type="http://schemas.openxmlformats.org/officeDocument/2006/relationships/tags" Target="../tags/tag77.xml"/><Relationship Id="rId23" Type="http://schemas.openxmlformats.org/officeDocument/2006/relationships/tags" Target="../tags/tag78.xml"/><Relationship Id="rId24" Type="http://schemas.openxmlformats.org/officeDocument/2006/relationships/tags" Target="../tags/tag79.xml"/><Relationship Id="rId25" Type="http://schemas.openxmlformats.org/officeDocument/2006/relationships/tags" Target="../tags/tag80.xml"/><Relationship Id="rId26" Type="http://schemas.openxmlformats.org/officeDocument/2006/relationships/tags" Target="../tags/tag81.xml"/><Relationship Id="rId27" Type="http://schemas.openxmlformats.org/officeDocument/2006/relationships/tags" Target="../tags/tag82.xml"/><Relationship Id="rId28" Type="http://schemas.openxmlformats.org/officeDocument/2006/relationships/tags" Target="../tags/tag83.xml"/><Relationship Id="rId29" Type="http://schemas.openxmlformats.org/officeDocument/2006/relationships/slideLayout" Target="../slideLayouts/slideLayout2.xml"/><Relationship Id="rId30" Type="http://schemas.openxmlformats.org/officeDocument/2006/relationships/notesSlide" Target="../notesSlides/notesSlide7.xml"/><Relationship Id="rId10" Type="http://schemas.openxmlformats.org/officeDocument/2006/relationships/tags" Target="../tags/tag65.xml"/><Relationship Id="rId11" Type="http://schemas.openxmlformats.org/officeDocument/2006/relationships/tags" Target="../tags/tag66.xml"/><Relationship Id="rId12" Type="http://schemas.openxmlformats.org/officeDocument/2006/relationships/tags" Target="../tags/tag67.xml"/><Relationship Id="rId13" Type="http://schemas.openxmlformats.org/officeDocument/2006/relationships/tags" Target="../tags/tag68.xml"/><Relationship Id="rId14" Type="http://schemas.openxmlformats.org/officeDocument/2006/relationships/tags" Target="../tags/tag69.xml"/><Relationship Id="rId15" Type="http://schemas.openxmlformats.org/officeDocument/2006/relationships/tags" Target="../tags/tag70.xml"/><Relationship Id="rId16" Type="http://schemas.openxmlformats.org/officeDocument/2006/relationships/tags" Target="../tags/tag71.xml"/><Relationship Id="rId17" Type="http://schemas.openxmlformats.org/officeDocument/2006/relationships/tags" Target="../tags/tag72.xml"/><Relationship Id="rId18" Type="http://schemas.openxmlformats.org/officeDocument/2006/relationships/tags" Target="../tags/tag73.xml"/><Relationship Id="rId19" Type="http://schemas.openxmlformats.org/officeDocument/2006/relationships/tags" Target="../tags/tag74.xml"/><Relationship Id="rId1" Type="http://schemas.openxmlformats.org/officeDocument/2006/relationships/tags" Target="../tags/tag56.xml"/><Relationship Id="rId2" Type="http://schemas.openxmlformats.org/officeDocument/2006/relationships/tags" Target="../tags/tag57.xml"/><Relationship Id="rId3" Type="http://schemas.openxmlformats.org/officeDocument/2006/relationships/tags" Target="../tags/tag58.xml"/><Relationship Id="rId4" Type="http://schemas.openxmlformats.org/officeDocument/2006/relationships/tags" Target="../tags/tag59.xml"/><Relationship Id="rId5" Type="http://schemas.openxmlformats.org/officeDocument/2006/relationships/tags" Target="../tags/tag60.xml"/><Relationship Id="rId6" Type="http://schemas.openxmlformats.org/officeDocument/2006/relationships/tags" Target="../tags/tag61.xml"/><Relationship Id="rId7" Type="http://schemas.openxmlformats.org/officeDocument/2006/relationships/tags" Target="../tags/tag62.xml"/><Relationship Id="rId8" Type="http://schemas.openxmlformats.org/officeDocument/2006/relationships/tags" Target="../tags/tag6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20" Type="http://schemas.openxmlformats.org/officeDocument/2006/relationships/slideLayout" Target="../slideLayouts/slideLayout2.xml"/><Relationship Id="rId21" Type="http://schemas.openxmlformats.org/officeDocument/2006/relationships/notesSlide" Target="../notesSlides/notesSlide8.xml"/><Relationship Id="rId22" Type="http://schemas.openxmlformats.org/officeDocument/2006/relationships/image" Target="../media/image20.jpeg"/><Relationship Id="rId23" Type="http://schemas.openxmlformats.org/officeDocument/2006/relationships/image" Target="../media/image21.png"/><Relationship Id="rId10" Type="http://schemas.openxmlformats.org/officeDocument/2006/relationships/tags" Target="../tags/tag93.xml"/><Relationship Id="rId11" Type="http://schemas.openxmlformats.org/officeDocument/2006/relationships/tags" Target="../tags/tag94.xml"/><Relationship Id="rId12" Type="http://schemas.openxmlformats.org/officeDocument/2006/relationships/tags" Target="../tags/tag95.xml"/><Relationship Id="rId13" Type="http://schemas.openxmlformats.org/officeDocument/2006/relationships/tags" Target="../tags/tag96.xml"/><Relationship Id="rId14" Type="http://schemas.openxmlformats.org/officeDocument/2006/relationships/tags" Target="../tags/tag97.xml"/><Relationship Id="rId15" Type="http://schemas.openxmlformats.org/officeDocument/2006/relationships/tags" Target="../tags/tag98.xml"/><Relationship Id="rId16" Type="http://schemas.openxmlformats.org/officeDocument/2006/relationships/tags" Target="../tags/tag99.xml"/><Relationship Id="rId17" Type="http://schemas.openxmlformats.org/officeDocument/2006/relationships/tags" Target="../tags/tag100.xml"/><Relationship Id="rId18" Type="http://schemas.openxmlformats.org/officeDocument/2006/relationships/tags" Target="../tags/tag101.xml"/><Relationship Id="rId19" Type="http://schemas.openxmlformats.org/officeDocument/2006/relationships/tags" Target="../tags/tag102.xml"/><Relationship Id="rId1" Type="http://schemas.openxmlformats.org/officeDocument/2006/relationships/tags" Target="../tags/tag84.xml"/><Relationship Id="rId2" Type="http://schemas.openxmlformats.org/officeDocument/2006/relationships/tags" Target="../tags/tag85.xml"/><Relationship Id="rId3" Type="http://schemas.openxmlformats.org/officeDocument/2006/relationships/tags" Target="../tags/tag86.xml"/><Relationship Id="rId4" Type="http://schemas.openxmlformats.org/officeDocument/2006/relationships/tags" Target="../tags/tag87.xml"/><Relationship Id="rId5" Type="http://schemas.openxmlformats.org/officeDocument/2006/relationships/tags" Target="../tags/tag88.xml"/><Relationship Id="rId6" Type="http://schemas.openxmlformats.org/officeDocument/2006/relationships/tags" Target="../tags/tag89.xml"/><Relationship Id="rId7" Type="http://schemas.openxmlformats.org/officeDocument/2006/relationships/tags" Target="../tags/tag90.xml"/><Relationship Id="rId8" Type="http://schemas.openxmlformats.org/officeDocument/2006/relationships/tags" Target="../tags/tag9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20" Type="http://schemas.openxmlformats.org/officeDocument/2006/relationships/tags" Target="../tags/tag122.xml"/><Relationship Id="rId21" Type="http://schemas.openxmlformats.org/officeDocument/2006/relationships/tags" Target="../tags/tag123.xml"/><Relationship Id="rId22" Type="http://schemas.openxmlformats.org/officeDocument/2006/relationships/tags" Target="../tags/tag124.xml"/><Relationship Id="rId23" Type="http://schemas.openxmlformats.org/officeDocument/2006/relationships/tags" Target="../tags/tag125.xml"/><Relationship Id="rId24" Type="http://schemas.openxmlformats.org/officeDocument/2006/relationships/tags" Target="../tags/tag126.xml"/><Relationship Id="rId25" Type="http://schemas.openxmlformats.org/officeDocument/2006/relationships/tags" Target="../tags/tag127.xml"/><Relationship Id="rId26" Type="http://schemas.openxmlformats.org/officeDocument/2006/relationships/tags" Target="../tags/tag128.xml"/><Relationship Id="rId27" Type="http://schemas.openxmlformats.org/officeDocument/2006/relationships/tags" Target="../tags/tag129.xml"/><Relationship Id="rId28" Type="http://schemas.openxmlformats.org/officeDocument/2006/relationships/tags" Target="../tags/tag130.xml"/><Relationship Id="rId29" Type="http://schemas.openxmlformats.org/officeDocument/2006/relationships/slideLayout" Target="../slideLayouts/slideLayout2.xml"/><Relationship Id="rId30" Type="http://schemas.openxmlformats.org/officeDocument/2006/relationships/notesSlide" Target="../notesSlides/notesSlide9.xml"/><Relationship Id="rId10" Type="http://schemas.openxmlformats.org/officeDocument/2006/relationships/tags" Target="../tags/tag112.xml"/><Relationship Id="rId11" Type="http://schemas.openxmlformats.org/officeDocument/2006/relationships/tags" Target="../tags/tag113.xml"/><Relationship Id="rId12" Type="http://schemas.openxmlformats.org/officeDocument/2006/relationships/tags" Target="../tags/tag114.xml"/><Relationship Id="rId13" Type="http://schemas.openxmlformats.org/officeDocument/2006/relationships/tags" Target="../tags/tag115.xml"/><Relationship Id="rId14" Type="http://schemas.openxmlformats.org/officeDocument/2006/relationships/tags" Target="../tags/tag116.xml"/><Relationship Id="rId15" Type="http://schemas.openxmlformats.org/officeDocument/2006/relationships/tags" Target="../tags/tag117.xml"/><Relationship Id="rId16" Type="http://schemas.openxmlformats.org/officeDocument/2006/relationships/tags" Target="../tags/tag118.xml"/><Relationship Id="rId17" Type="http://schemas.openxmlformats.org/officeDocument/2006/relationships/tags" Target="../tags/tag119.xml"/><Relationship Id="rId18" Type="http://schemas.openxmlformats.org/officeDocument/2006/relationships/tags" Target="../tags/tag120.xml"/><Relationship Id="rId19" Type="http://schemas.openxmlformats.org/officeDocument/2006/relationships/tags" Target="../tags/tag121.xml"/><Relationship Id="rId1" Type="http://schemas.openxmlformats.org/officeDocument/2006/relationships/tags" Target="../tags/tag103.xml"/><Relationship Id="rId2" Type="http://schemas.openxmlformats.org/officeDocument/2006/relationships/tags" Target="../tags/tag104.xml"/><Relationship Id="rId3" Type="http://schemas.openxmlformats.org/officeDocument/2006/relationships/tags" Target="../tags/tag105.xml"/><Relationship Id="rId4" Type="http://schemas.openxmlformats.org/officeDocument/2006/relationships/tags" Target="../tags/tag106.xml"/><Relationship Id="rId5" Type="http://schemas.openxmlformats.org/officeDocument/2006/relationships/tags" Target="../tags/tag107.xml"/><Relationship Id="rId6" Type="http://schemas.openxmlformats.org/officeDocument/2006/relationships/tags" Target="../tags/tag108.xml"/><Relationship Id="rId7" Type="http://schemas.openxmlformats.org/officeDocument/2006/relationships/tags" Target="../tags/tag109.xml"/><Relationship Id="rId8" Type="http://schemas.openxmlformats.org/officeDocument/2006/relationships/tags" Target="../tags/tag1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0.xml"/><Relationship Id="rId6" Type="http://schemas.openxmlformats.org/officeDocument/2006/relationships/image" Target="../media/image24.png"/><Relationship Id="rId1" Type="http://schemas.openxmlformats.org/officeDocument/2006/relationships/tags" Target="../tags/tag131.xml"/><Relationship Id="rId2" Type="http://schemas.openxmlformats.org/officeDocument/2006/relationships/tags" Target="../tags/tag132.xml"/></Relationships>
</file>

<file path=ppt/slides/_rels/slide24.xml.rels><?xml version="1.0" encoding="UTF-8" standalone="yes"?>
<Relationships xmlns="http://schemas.openxmlformats.org/package/2006/relationships"><Relationship Id="rId20" Type="http://schemas.openxmlformats.org/officeDocument/2006/relationships/tags" Target="../tags/tag153.xml"/><Relationship Id="rId21" Type="http://schemas.openxmlformats.org/officeDocument/2006/relationships/tags" Target="../tags/tag154.xml"/><Relationship Id="rId22" Type="http://schemas.openxmlformats.org/officeDocument/2006/relationships/tags" Target="../tags/tag155.xml"/><Relationship Id="rId23" Type="http://schemas.openxmlformats.org/officeDocument/2006/relationships/tags" Target="../tags/tag156.xml"/><Relationship Id="rId24" Type="http://schemas.openxmlformats.org/officeDocument/2006/relationships/tags" Target="../tags/tag157.xml"/><Relationship Id="rId25" Type="http://schemas.openxmlformats.org/officeDocument/2006/relationships/tags" Target="../tags/tag158.xml"/><Relationship Id="rId26" Type="http://schemas.openxmlformats.org/officeDocument/2006/relationships/tags" Target="../tags/tag159.xml"/><Relationship Id="rId27" Type="http://schemas.openxmlformats.org/officeDocument/2006/relationships/tags" Target="../tags/tag160.xml"/><Relationship Id="rId28" Type="http://schemas.openxmlformats.org/officeDocument/2006/relationships/tags" Target="../tags/tag161.xml"/><Relationship Id="rId29" Type="http://schemas.openxmlformats.org/officeDocument/2006/relationships/tags" Target="../tags/tag162.xml"/><Relationship Id="rId1" Type="http://schemas.openxmlformats.org/officeDocument/2006/relationships/tags" Target="../tags/tag134.xml"/><Relationship Id="rId2" Type="http://schemas.openxmlformats.org/officeDocument/2006/relationships/tags" Target="../tags/tag135.xml"/><Relationship Id="rId3" Type="http://schemas.openxmlformats.org/officeDocument/2006/relationships/tags" Target="../tags/tag136.xml"/><Relationship Id="rId4" Type="http://schemas.openxmlformats.org/officeDocument/2006/relationships/tags" Target="../tags/tag137.xml"/><Relationship Id="rId5" Type="http://schemas.openxmlformats.org/officeDocument/2006/relationships/tags" Target="../tags/tag138.xml"/><Relationship Id="rId30" Type="http://schemas.openxmlformats.org/officeDocument/2006/relationships/tags" Target="../tags/tag163.xml"/><Relationship Id="rId31" Type="http://schemas.openxmlformats.org/officeDocument/2006/relationships/tags" Target="../tags/tag164.xml"/><Relationship Id="rId32" Type="http://schemas.openxmlformats.org/officeDocument/2006/relationships/tags" Target="../tags/tag165.xml"/><Relationship Id="rId9" Type="http://schemas.openxmlformats.org/officeDocument/2006/relationships/tags" Target="../tags/tag142.xml"/><Relationship Id="rId6" Type="http://schemas.openxmlformats.org/officeDocument/2006/relationships/tags" Target="../tags/tag139.xml"/><Relationship Id="rId7" Type="http://schemas.openxmlformats.org/officeDocument/2006/relationships/tags" Target="../tags/tag140.xml"/><Relationship Id="rId8" Type="http://schemas.openxmlformats.org/officeDocument/2006/relationships/tags" Target="../tags/tag141.xml"/><Relationship Id="rId33" Type="http://schemas.openxmlformats.org/officeDocument/2006/relationships/tags" Target="../tags/tag166.xml"/><Relationship Id="rId34" Type="http://schemas.openxmlformats.org/officeDocument/2006/relationships/tags" Target="../tags/tag167.xml"/><Relationship Id="rId35" Type="http://schemas.openxmlformats.org/officeDocument/2006/relationships/tags" Target="../tags/tag168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143.xml"/><Relationship Id="rId11" Type="http://schemas.openxmlformats.org/officeDocument/2006/relationships/tags" Target="../tags/tag144.xml"/><Relationship Id="rId12" Type="http://schemas.openxmlformats.org/officeDocument/2006/relationships/tags" Target="../tags/tag145.xml"/><Relationship Id="rId13" Type="http://schemas.openxmlformats.org/officeDocument/2006/relationships/tags" Target="../tags/tag146.xml"/><Relationship Id="rId14" Type="http://schemas.openxmlformats.org/officeDocument/2006/relationships/tags" Target="../tags/tag147.xml"/><Relationship Id="rId15" Type="http://schemas.openxmlformats.org/officeDocument/2006/relationships/tags" Target="../tags/tag148.xml"/><Relationship Id="rId16" Type="http://schemas.openxmlformats.org/officeDocument/2006/relationships/tags" Target="../tags/tag149.xml"/><Relationship Id="rId17" Type="http://schemas.openxmlformats.org/officeDocument/2006/relationships/tags" Target="../tags/tag150.xml"/><Relationship Id="rId18" Type="http://schemas.openxmlformats.org/officeDocument/2006/relationships/tags" Target="../tags/tag151.xml"/><Relationship Id="rId19" Type="http://schemas.openxmlformats.org/officeDocument/2006/relationships/tags" Target="../tags/tag152.xml"/><Relationship Id="rId37" Type="http://schemas.openxmlformats.org/officeDocument/2006/relationships/notesSlide" Target="../notesSlides/notesSlide11.xml"/><Relationship Id="rId38" Type="http://schemas.openxmlformats.org/officeDocument/2006/relationships/image" Target="../media/image25.wmf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notesSlide" Target="../notesSlides/notesSlide12.xml"/><Relationship Id="rId12" Type="http://schemas.openxmlformats.org/officeDocument/2006/relationships/image" Target="../media/image28.png"/><Relationship Id="rId1" Type="http://schemas.openxmlformats.org/officeDocument/2006/relationships/tags" Target="../tags/tag169.xml"/><Relationship Id="rId2" Type="http://schemas.openxmlformats.org/officeDocument/2006/relationships/tags" Target="../tags/tag170.xml"/><Relationship Id="rId3" Type="http://schemas.openxmlformats.org/officeDocument/2006/relationships/tags" Target="../tags/tag171.xml"/><Relationship Id="rId4" Type="http://schemas.openxmlformats.org/officeDocument/2006/relationships/tags" Target="../tags/tag172.xml"/><Relationship Id="rId5" Type="http://schemas.openxmlformats.org/officeDocument/2006/relationships/tags" Target="../tags/tag173.xml"/><Relationship Id="rId6" Type="http://schemas.openxmlformats.org/officeDocument/2006/relationships/tags" Target="../tags/tag174.xml"/><Relationship Id="rId7" Type="http://schemas.openxmlformats.org/officeDocument/2006/relationships/tags" Target="../tags/tag175.xml"/><Relationship Id="rId8" Type="http://schemas.openxmlformats.org/officeDocument/2006/relationships/tags" Target="../tags/tag176.xml"/><Relationship Id="rId9" Type="http://schemas.openxmlformats.org/officeDocument/2006/relationships/tags" Target="../tags/tag177.xml"/><Relationship Id="rId10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4" Type="http://schemas.openxmlformats.org/officeDocument/2006/relationships/tags" Target="../tags/tag181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4.xml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" Type="http://schemas.openxmlformats.org/officeDocument/2006/relationships/tags" Target="../tags/tag178.xml"/><Relationship Id="rId2" Type="http://schemas.openxmlformats.org/officeDocument/2006/relationships/tags" Target="../tags/tag17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3.png"/><Relationship Id="rId5" Type="http://schemas.openxmlformats.org/officeDocument/2006/relationships/image" Target="../media/image62.png"/><Relationship Id="rId1" Type="http://schemas.openxmlformats.org/officeDocument/2006/relationships/tags" Target="../tags/tag182.xml"/><Relationship Id="rId2" Type="http://schemas.openxmlformats.org/officeDocument/2006/relationships/tags" Target="../tags/tag18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6" Type="http://schemas.openxmlformats.org/officeDocument/2006/relationships/image" Target="../media/image69.png"/><Relationship Id="rId17" Type="http://schemas.openxmlformats.org/officeDocument/2006/relationships/image" Target="../media/image70.png"/><Relationship Id="rId1" Type="http://schemas.openxmlformats.org/officeDocument/2006/relationships/tags" Target="../tags/tag184.xml"/><Relationship Id="rId2" Type="http://schemas.openxmlformats.org/officeDocument/2006/relationships/tags" Target="../tags/tag185.xml"/><Relationship Id="rId3" Type="http://schemas.openxmlformats.org/officeDocument/2006/relationships/tags" Target="../tags/tag186.xml"/><Relationship Id="rId4" Type="http://schemas.openxmlformats.org/officeDocument/2006/relationships/tags" Target="../tags/tag187.xml"/><Relationship Id="rId5" Type="http://schemas.openxmlformats.org/officeDocument/2006/relationships/tags" Target="../tags/tag188.xml"/><Relationship Id="rId6" Type="http://schemas.openxmlformats.org/officeDocument/2006/relationships/tags" Target="../tags/tag189.xml"/><Relationship Id="rId7" Type="http://schemas.openxmlformats.org/officeDocument/2006/relationships/tags" Target="../tags/tag190.xml"/><Relationship Id="rId8" Type="http://schemas.openxmlformats.org/officeDocument/2006/relationships/tags" Target="../tags/tag191.xml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5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16.xml"/><Relationship Id="rId13" Type="http://schemas.openxmlformats.org/officeDocument/2006/relationships/image" Target="../media/image71.png"/><Relationship Id="rId1" Type="http://schemas.openxmlformats.org/officeDocument/2006/relationships/tags" Target="../tags/tag192.xml"/><Relationship Id="rId2" Type="http://schemas.openxmlformats.org/officeDocument/2006/relationships/tags" Target="../tags/tag193.xml"/><Relationship Id="rId3" Type="http://schemas.openxmlformats.org/officeDocument/2006/relationships/tags" Target="../tags/tag194.xml"/><Relationship Id="rId4" Type="http://schemas.openxmlformats.org/officeDocument/2006/relationships/tags" Target="../tags/tag195.xml"/><Relationship Id="rId5" Type="http://schemas.openxmlformats.org/officeDocument/2006/relationships/tags" Target="../tags/tag196.xml"/><Relationship Id="rId6" Type="http://schemas.openxmlformats.org/officeDocument/2006/relationships/tags" Target="../tags/tag197.xml"/><Relationship Id="rId7" Type="http://schemas.openxmlformats.org/officeDocument/2006/relationships/tags" Target="../tags/tag198.xml"/><Relationship Id="rId8" Type="http://schemas.openxmlformats.org/officeDocument/2006/relationships/tags" Target="../tags/tag199.xml"/><Relationship Id="rId9" Type="http://schemas.openxmlformats.org/officeDocument/2006/relationships/tags" Target="../tags/tag200.xml"/><Relationship Id="rId10" Type="http://schemas.openxmlformats.org/officeDocument/2006/relationships/tags" Target="../tags/tag201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17.xml"/><Relationship Id="rId13" Type="http://schemas.openxmlformats.org/officeDocument/2006/relationships/image" Target="../media/image71.png"/><Relationship Id="rId1" Type="http://schemas.openxmlformats.org/officeDocument/2006/relationships/tags" Target="../tags/tag202.xml"/><Relationship Id="rId2" Type="http://schemas.openxmlformats.org/officeDocument/2006/relationships/tags" Target="../tags/tag203.xml"/><Relationship Id="rId3" Type="http://schemas.openxmlformats.org/officeDocument/2006/relationships/tags" Target="../tags/tag204.xml"/><Relationship Id="rId4" Type="http://schemas.openxmlformats.org/officeDocument/2006/relationships/tags" Target="../tags/tag205.xml"/><Relationship Id="rId5" Type="http://schemas.openxmlformats.org/officeDocument/2006/relationships/tags" Target="../tags/tag206.xml"/><Relationship Id="rId6" Type="http://schemas.openxmlformats.org/officeDocument/2006/relationships/tags" Target="../tags/tag207.xml"/><Relationship Id="rId7" Type="http://schemas.openxmlformats.org/officeDocument/2006/relationships/tags" Target="../tags/tag208.xml"/><Relationship Id="rId8" Type="http://schemas.openxmlformats.org/officeDocument/2006/relationships/tags" Target="../tags/tag209.xml"/><Relationship Id="rId9" Type="http://schemas.openxmlformats.org/officeDocument/2006/relationships/tags" Target="../tags/tag210.xml"/><Relationship Id="rId10" Type="http://schemas.openxmlformats.org/officeDocument/2006/relationships/tags" Target="../tags/tag211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18.xml"/><Relationship Id="rId13" Type="http://schemas.openxmlformats.org/officeDocument/2006/relationships/image" Target="../media/image71.png"/><Relationship Id="rId1" Type="http://schemas.openxmlformats.org/officeDocument/2006/relationships/tags" Target="../tags/tag212.xml"/><Relationship Id="rId2" Type="http://schemas.openxmlformats.org/officeDocument/2006/relationships/tags" Target="../tags/tag213.xml"/><Relationship Id="rId3" Type="http://schemas.openxmlformats.org/officeDocument/2006/relationships/tags" Target="../tags/tag214.xml"/><Relationship Id="rId4" Type="http://schemas.openxmlformats.org/officeDocument/2006/relationships/tags" Target="../tags/tag215.xml"/><Relationship Id="rId5" Type="http://schemas.openxmlformats.org/officeDocument/2006/relationships/tags" Target="../tags/tag216.xml"/><Relationship Id="rId6" Type="http://schemas.openxmlformats.org/officeDocument/2006/relationships/tags" Target="../tags/tag217.xml"/><Relationship Id="rId7" Type="http://schemas.openxmlformats.org/officeDocument/2006/relationships/tags" Target="../tags/tag218.xml"/><Relationship Id="rId8" Type="http://schemas.openxmlformats.org/officeDocument/2006/relationships/tags" Target="../tags/tag219.xml"/><Relationship Id="rId9" Type="http://schemas.openxmlformats.org/officeDocument/2006/relationships/tags" Target="../tags/tag220.xml"/><Relationship Id="rId10" Type="http://schemas.openxmlformats.org/officeDocument/2006/relationships/tags" Target="../tags/tag221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tags" Target="../tags/tag232.xml"/><Relationship Id="rId12" Type="http://schemas.openxmlformats.org/officeDocument/2006/relationships/slideLayout" Target="../slideLayouts/slideLayout2.xml"/><Relationship Id="rId13" Type="http://schemas.openxmlformats.org/officeDocument/2006/relationships/notesSlide" Target="../notesSlides/notesSlide19.xml"/><Relationship Id="rId14" Type="http://schemas.openxmlformats.org/officeDocument/2006/relationships/image" Target="../media/image71.png"/><Relationship Id="rId1" Type="http://schemas.openxmlformats.org/officeDocument/2006/relationships/tags" Target="../tags/tag222.xml"/><Relationship Id="rId2" Type="http://schemas.openxmlformats.org/officeDocument/2006/relationships/tags" Target="../tags/tag223.xml"/><Relationship Id="rId3" Type="http://schemas.openxmlformats.org/officeDocument/2006/relationships/tags" Target="../tags/tag224.xml"/><Relationship Id="rId4" Type="http://schemas.openxmlformats.org/officeDocument/2006/relationships/tags" Target="../tags/tag225.xml"/><Relationship Id="rId5" Type="http://schemas.openxmlformats.org/officeDocument/2006/relationships/tags" Target="../tags/tag226.xml"/><Relationship Id="rId6" Type="http://schemas.openxmlformats.org/officeDocument/2006/relationships/tags" Target="../tags/tag227.xml"/><Relationship Id="rId7" Type="http://schemas.openxmlformats.org/officeDocument/2006/relationships/tags" Target="../tags/tag228.xml"/><Relationship Id="rId8" Type="http://schemas.openxmlformats.org/officeDocument/2006/relationships/tags" Target="../tags/tag229.xml"/><Relationship Id="rId9" Type="http://schemas.openxmlformats.org/officeDocument/2006/relationships/tags" Target="../tags/tag230.xml"/><Relationship Id="rId10" Type="http://schemas.openxmlformats.org/officeDocument/2006/relationships/tags" Target="../tags/tag2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tags" Target="../tags/tag233.xml"/><Relationship Id="rId2" Type="http://schemas.openxmlformats.org/officeDocument/2006/relationships/tags" Target="../tags/tag2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237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1.xml"/><Relationship Id="rId6" Type="http://schemas.openxmlformats.org/officeDocument/2006/relationships/image" Target="../media/image79.png"/><Relationship Id="rId1" Type="http://schemas.openxmlformats.org/officeDocument/2006/relationships/tags" Target="../tags/tag235.xml"/><Relationship Id="rId2" Type="http://schemas.openxmlformats.org/officeDocument/2006/relationships/tags" Target="../tags/tag2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2.xml"/><Relationship Id="rId1" Type="http://schemas.openxmlformats.org/officeDocument/2006/relationships/tags" Target="../tags/tag238.xml"/><Relationship Id="rId2" Type="http://schemas.openxmlformats.org/officeDocument/2006/relationships/tags" Target="../tags/tag239.xml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w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8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0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81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82.wmf"/><Relationship Id="rId10" Type="http://schemas.openxmlformats.org/officeDocument/2006/relationships/oleObject" Target="../embeddings/oleObject4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4" Type="http://schemas.openxmlformats.org/officeDocument/2006/relationships/oleObject" Target="../embeddings/oleObject6.bin"/><Relationship Id="rId5" Type="http://schemas.openxmlformats.org/officeDocument/2006/relationships/image" Target="../media/image8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242.xml"/><Relationship Id="rId4" Type="http://schemas.openxmlformats.org/officeDocument/2006/relationships/tags" Target="../tags/tag243.xml"/><Relationship Id="rId5" Type="http://schemas.openxmlformats.org/officeDocument/2006/relationships/tags" Target="../tags/tag244.xml"/><Relationship Id="rId6" Type="http://schemas.openxmlformats.org/officeDocument/2006/relationships/tags" Target="../tags/tag245.xml"/><Relationship Id="rId7" Type="http://schemas.openxmlformats.org/officeDocument/2006/relationships/tags" Target="../tags/tag246.xml"/><Relationship Id="rId8" Type="http://schemas.openxmlformats.org/officeDocument/2006/relationships/tags" Target="../tags/tag247.xml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24.xml"/><Relationship Id="rId1" Type="http://schemas.openxmlformats.org/officeDocument/2006/relationships/tags" Target="../tags/tag240.xml"/><Relationship Id="rId2" Type="http://schemas.openxmlformats.org/officeDocument/2006/relationships/tags" Target="../tags/tag24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Relationship Id="rId3" Type="http://schemas.openxmlformats.org/officeDocument/2006/relationships/image" Target="../media/image9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5" Type="http://schemas.openxmlformats.org/officeDocument/2006/relationships/hyperlink" Target="http://www-bcs.mit.edu/people/adelson/publications/abstracts/spline83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81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11.bin"/><Relationship Id="rId21" Type="http://schemas.openxmlformats.org/officeDocument/2006/relationships/image" Target="../media/image113.wmf"/><Relationship Id="rId22" Type="http://schemas.openxmlformats.org/officeDocument/2006/relationships/image" Target="../media/image127.png"/><Relationship Id="rId23" Type="http://schemas.openxmlformats.org/officeDocument/2006/relationships/oleObject" Target="../embeddings/oleObject12.bin"/><Relationship Id="rId24" Type="http://schemas.openxmlformats.org/officeDocument/2006/relationships/image" Target="../media/image114.wmf"/><Relationship Id="rId25" Type="http://schemas.openxmlformats.org/officeDocument/2006/relationships/image" Target="../media/image128.png"/><Relationship Id="rId26" Type="http://schemas.openxmlformats.org/officeDocument/2006/relationships/oleObject" Target="../embeddings/oleObject13.bin"/><Relationship Id="rId27" Type="http://schemas.openxmlformats.org/officeDocument/2006/relationships/image" Target="../media/image115.wmf"/><Relationship Id="rId28" Type="http://schemas.openxmlformats.org/officeDocument/2006/relationships/oleObject" Target="../embeddings/oleObject14.bin"/><Relationship Id="rId29" Type="http://schemas.openxmlformats.org/officeDocument/2006/relationships/image" Target="../media/image11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30" Type="http://schemas.openxmlformats.org/officeDocument/2006/relationships/oleObject" Target="../embeddings/oleObject15.bin"/><Relationship Id="rId31" Type="http://schemas.openxmlformats.org/officeDocument/2006/relationships/image" Target="../media/image117.emf"/><Relationship Id="rId32" Type="http://schemas.openxmlformats.org/officeDocument/2006/relationships/oleObject" Target="../embeddings/oleObject16.bin"/><Relationship Id="rId9" Type="http://schemas.openxmlformats.org/officeDocument/2006/relationships/image" Target="../media/image124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png"/><Relationship Id="rId33" Type="http://schemas.openxmlformats.org/officeDocument/2006/relationships/image" Target="../media/image118.emf"/><Relationship Id="rId10" Type="http://schemas.openxmlformats.org/officeDocument/2006/relationships/image" Target="../media/image125.png"/><Relationship Id="rId11" Type="http://schemas.openxmlformats.org/officeDocument/2006/relationships/oleObject" Target="../embeddings/oleObject7.bin"/><Relationship Id="rId12" Type="http://schemas.openxmlformats.org/officeDocument/2006/relationships/image" Target="../media/image109.wmf"/><Relationship Id="rId13" Type="http://schemas.openxmlformats.org/officeDocument/2006/relationships/oleObject" Target="../embeddings/oleObject8.bin"/><Relationship Id="rId14" Type="http://schemas.openxmlformats.org/officeDocument/2006/relationships/image" Target="../media/image110.wmf"/><Relationship Id="rId15" Type="http://schemas.openxmlformats.org/officeDocument/2006/relationships/oleObject" Target="../embeddings/oleObject9.bin"/><Relationship Id="rId16" Type="http://schemas.openxmlformats.org/officeDocument/2006/relationships/image" Target="../media/image111.wmf"/><Relationship Id="rId17" Type="http://schemas.openxmlformats.org/officeDocument/2006/relationships/oleObject" Target="../embeddings/oleObject10.bin"/><Relationship Id="rId18" Type="http://schemas.openxmlformats.org/officeDocument/2006/relationships/image" Target="../media/image112.wmf"/><Relationship Id="rId19" Type="http://schemas.openxmlformats.org/officeDocument/2006/relationships/image" Target="../media/image126.png"/></Relationships>
</file>

<file path=ppt/slides/_rels/slide82.xml.rels><?xml version="1.0" encoding="UTF-8" standalone="yes"?>
<Relationships xmlns="http://schemas.openxmlformats.org/package/2006/relationships"><Relationship Id="rId11" Type="http://schemas.openxmlformats.org/officeDocument/2006/relationships/tags" Target="../tags/tag258.xml"/><Relationship Id="rId12" Type="http://schemas.openxmlformats.org/officeDocument/2006/relationships/tags" Target="../tags/tag259.xml"/><Relationship Id="rId13" Type="http://schemas.openxmlformats.org/officeDocument/2006/relationships/slideLayout" Target="../slideLayouts/slideLayout7.xml"/><Relationship Id="rId14" Type="http://schemas.openxmlformats.org/officeDocument/2006/relationships/notesSlide" Target="../notesSlides/notesSlide26.xml"/><Relationship Id="rId15" Type="http://schemas.openxmlformats.org/officeDocument/2006/relationships/image" Target="../media/image129.jpeg"/><Relationship Id="rId16" Type="http://schemas.openxmlformats.org/officeDocument/2006/relationships/image" Target="../media/image130.jpeg"/><Relationship Id="rId17" Type="http://schemas.openxmlformats.org/officeDocument/2006/relationships/image" Target="../media/image131.jpeg"/><Relationship Id="rId1" Type="http://schemas.openxmlformats.org/officeDocument/2006/relationships/tags" Target="../tags/tag248.xml"/><Relationship Id="rId2" Type="http://schemas.openxmlformats.org/officeDocument/2006/relationships/tags" Target="../tags/tag249.xml"/><Relationship Id="rId3" Type="http://schemas.openxmlformats.org/officeDocument/2006/relationships/tags" Target="../tags/tag250.xml"/><Relationship Id="rId4" Type="http://schemas.openxmlformats.org/officeDocument/2006/relationships/tags" Target="../tags/tag251.xml"/><Relationship Id="rId5" Type="http://schemas.openxmlformats.org/officeDocument/2006/relationships/tags" Target="../tags/tag252.xml"/><Relationship Id="rId6" Type="http://schemas.openxmlformats.org/officeDocument/2006/relationships/tags" Target="../tags/tag253.xml"/><Relationship Id="rId7" Type="http://schemas.openxmlformats.org/officeDocument/2006/relationships/tags" Target="../tags/tag254.xml"/><Relationship Id="rId8" Type="http://schemas.openxmlformats.org/officeDocument/2006/relationships/tags" Target="../tags/tag255.xml"/><Relationship Id="rId9" Type="http://schemas.openxmlformats.org/officeDocument/2006/relationships/tags" Target="../tags/tag256.xml"/><Relationship Id="rId10" Type="http://schemas.openxmlformats.org/officeDocument/2006/relationships/tags" Target="../tags/tag25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7.xml"/><Relationship Id="rId1" Type="http://schemas.openxmlformats.org/officeDocument/2006/relationships/tags" Target="../tags/tag260.xml"/><Relationship Id="rId2" Type="http://schemas.openxmlformats.org/officeDocument/2006/relationships/tags" Target="../tags/tag26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132.png"/><Relationship Id="rId5" Type="http://schemas.openxmlformats.org/officeDocument/2006/relationships/oleObject" Target="../embeddings/oleObject18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search.microsoft.com/vision/cambridge/papers/perez_siggraph03.pdf" TargetMode="External"/><Relationship Id="rId3" Type="http://schemas.openxmlformats.org/officeDocument/2006/relationships/image" Target="../media/image13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iel1/38/7531/00310740.pdf?isNumber=7531&amp;prod=JNL&amp;arnumber=310740&amp;arSt=83&amp;ared=87&amp;arAuthor=Blinn,+J.F" TargetMode="External"/><Relationship Id="rId4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Relationship Id="rId3" Type="http://schemas.openxmlformats.org/officeDocument/2006/relationships/hyperlink" Target="http://en.wikipedia.org/wiki/File:Rochester_NY.jpg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4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0.xml"/><Relationship Id="rId6" Type="http://schemas.openxmlformats.org/officeDocument/2006/relationships/image" Target="../media/image141.wmf"/><Relationship Id="rId1" Type="http://schemas.openxmlformats.org/officeDocument/2006/relationships/tags" Target="../tags/tag262.xml"/><Relationship Id="rId2" Type="http://schemas.openxmlformats.org/officeDocument/2006/relationships/tags" Target="../tags/tag263.xml"/></Relationships>
</file>

<file path=ppt/slides/_rels/slide9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9.jpeg"/><Relationship Id="rId20" Type="http://schemas.openxmlformats.org/officeDocument/2006/relationships/image" Target="../media/image160.jpeg"/><Relationship Id="rId21" Type="http://schemas.openxmlformats.org/officeDocument/2006/relationships/image" Target="../media/image161.jpeg"/><Relationship Id="rId22" Type="http://schemas.openxmlformats.org/officeDocument/2006/relationships/image" Target="../media/image162.jpeg"/><Relationship Id="rId23" Type="http://schemas.openxmlformats.org/officeDocument/2006/relationships/image" Target="../media/image163.jpeg"/><Relationship Id="rId24" Type="http://schemas.openxmlformats.org/officeDocument/2006/relationships/image" Target="../media/image164.jpeg"/><Relationship Id="rId25" Type="http://schemas.openxmlformats.org/officeDocument/2006/relationships/image" Target="../media/image165.jpeg"/><Relationship Id="rId26" Type="http://schemas.openxmlformats.org/officeDocument/2006/relationships/image" Target="../media/image166.jpeg"/><Relationship Id="rId27" Type="http://schemas.openxmlformats.org/officeDocument/2006/relationships/image" Target="../media/image167.jpeg"/><Relationship Id="rId28" Type="http://schemas.openxmlformats.org/officeDocument/2006/relationships/image" Target="../media/image168.jpeg"/><Relationship Id="rId29" Type="http://schemas.openxmlformats.org/officeDocument/2006/relationships/image" Target="../media/image169.jpeg"/><Relationship Id="rId10" Type="http://schemas.openxmlformats.org/officeDocument/2006/relationships/image" Target="../media/image150.jpeg"/><Relationship Id="rId11" Type="http://schemas.openxmlformats.org/officeDocument/2006/relationships/image" Target="../media/image151.jpeg"/><Relationship Id="rId12" Type="http://schemas.openxmlformats.org/officeDocument/2006/relationships/image" Target="../media/image152.jpeg"/><Relationship Id="rId13" Type="http://schemas.openxmlformats.org/officeDocument/2006/relationships/image" Target="../media/image153.jpeg"/><Relationship Id="rId14" Type="http://schemas.openxmlformats.org/officeDocument/2006/relationships/image" Target="../media/image154.jpeg"/><Relationship Id="rId15" Type="http://schemas.openxmlformats.org/officeDocument/2006/relationships/image" Target="../media/image155.jpeg"/><Relationship Id="rId16" Type="http://schemas.openxmlformats.org/officeDocument/2006/relationships/image" Target="../media/image156.jpeg"/><Relationship Id="rId17" Type="http://schemas.openxmlformats.org/officeDocument/2006/relationships/image" Target="../media/image157.jpeg"/><Relationship Id="rId18" Type="http://schemas.openxmlformats.org/officeDocument/2006/relationships/image" Target="../media/image158.jpeg"/><Relationship Id="rId19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5" Type="http://schemas.openxmlformats.org/officeDocument/2006/relationships/image" Target="../media/image145.jpeg"/><Relationship Id="rId6" Type="http://schemas.openxmlformats.org/officeDocument/2006/relationships/image" Target="../media/image146.jpeg"/><Relationship Id="rId7" Type="http://schemas.openxmlformats.org/officeDocument/2006/relationships/image" Target="../media/image147.jpeg"/><Relationship Id="rId8" Type="http://schemas.openxmlformats.org/officeDocument/2006/relationships/image" Target="../media/image148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3.jpeg"/><Relationship Id="rId20" Type="http://schemas.openxmlformats.org/officeDocument/2006/relationships/image" Target="../media/image164.jpeg"/><Relationship Id="rId21" Type="http://schemas.openxmlformats.org/officeDocument/2006/relationships/image" Target="../media/image165.jpeg"/><Relationship Id="rId22" Type="http://schemas.openxmlformats.org/officeDocument/2006/relationships/image" Target="../media/image166.jpeg"/><Relationship Id="rId23" Type="http://schemas.openxmlformats.org/officeDocument/2006/relationships/image" Target="../media/image167.jpeg"/><Relationship Id="rId24" Type="http://schemas.openxmlformats.org/officeDocument/2006/relationships/image" Target="../media/image168.jpeg"/><Relationship Id="rId25" Type="http://schemas.openxmlformats.org/officeDocument/2006/relationships/image" Target="../media/image169.jpeg"/><Relationship Id="rId10" Type="http://schemas.openxmlformats.org/officeDocument/2006/relationships/image" Target="../media/image154.jpeg"/><Relationship Id="rId11" Type="http://schemas.openxmlformats.org/officeDocument/2006/relationships/image" Target="../media/image155.jpeg"/><Relationship Id="rId12" Type="http://schemas.openxmlformats.org/officeDocument/2006/relationships/image" Target="../media/image156.jpeg"/><Relationship Id="rId13" Type="http://schemas.openxmlformats.org/officeDocument/2006/relationships/image" Target="../media/image157.jpeg"/><Relationship Id="rId14" Type="http://schemas.openxmlformats.org/officeDocument/2006/relationships/image" Target="../media/image158.jpeg"/><Relationship Id="rId15" Type="http://schemas.openxmlformats.org/officeDocument/2006/relationships/image" Target="../media/image159.jpeg"/><Relationship Id="rId16" Type="http://schemas.openxmlformats.org/officeDocument/2006/relationships/image" Target="../media/image160.jpeg"/><Relationship Id="rId17" Type="http://schemas.openxmlformats.org/officeDocument/2006/relationships/image" Target="../media/image161.jpeg"/><Relationship Id="rId18" Type="http://schemas.openxmlformats.org/officeDocument/2006/relationships/image" Target="../media/image162.jpeg"/><Relationship Id="rId19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eg"/><Relationship Id="rId3" Type="http://schemas.openxmlformats.org/officeDocument/2006/relationships/image" Target="../media/image147.jpeg"/><Relationship Id="rId4" Type="http://schemas.openxmlformats.org/officeDocument/2006/relationships/image" Target="../media/image148.jpeg"/><Relationship Id="rId5" Type="http://schemas.openxmlformats.org/officeDocument/2006/relationships/image" Target="../media/image149.jpeg"/><Relationship Id="rId6" Type="http://schemas.openxmlformats.org/officeDocument/2006/relationships/image" Target="../media/image150.jpeg"/><Relationship Id="rId7" Type="http://schemas.openxmlformats.org/officeDocument/2006/relationships/image" Target="../media/image151.jpeg"/><Relationship Id="rId8" Type="http://schemas.openxmlformats.org/officeDocument/2006/relationships/image" Target="../media/image1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Image Stitching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857464" cy="2652175"/>
          </a:xfrm>
        </p:spPr>
        <p:txBody>
          <a:bodyPr>
            <a:normAutofit fontScale="62500" lnSpcReduction="20000"/>
          </a:bodyPr>
          <a:lstStyle/>
          <a:p>
            <a:r>
              <a:rPr lang="en-US" sz="4400" dirty="0" smtClean="0"/>
              <a:t>Ali Farhadi</a:t>
            </a:r>
          </a:p>
          <a:p>
            <a:r>
              <a:rPr lang="en-US" sz="4400" dirty="0" smtClean="0"/>
              <a:t>CSEP 576	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Several slides from Rick </a:t>
            </a:r>
            <a:r>
              <a:rPr lang="en-US" sz="2200" dirty="0" err="1" smtClean="0">
                <a:solidFill>
                  <a:schemeClr val="bg1">
                    <a:lumMod val="75000"/>
                  </a:schemeClr>
                </a:solidFill>
              </a:rPr>
              <a:t>Szeliski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, Steve Seitz, Derek </a:t>
            </a:r>
            <a:r>
              <a:rPr lang="en-US" sz="2200" dirty="0" err="1" smtClean="0">
                <a:solidFill>
                  <a:schemeClr val="bg1">
                    <a:lumMod val="75000"/>
                  </a:schemeClr>
                </a:solidFill>
              </a:rPr>
              <a:t>Hoiem</a:t>
            </a:r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, and Ira </a:t>
            </a:r>
            <a:r>
              <a:rPr lang="en-US" sz="2200" dirty="0" err="1" smtClean="0">
                <a:solidFill>
                  <a:schemeClr val="bg1">
                    <a:lumMod val="75000"/>
                  </a:schemeClr>
                </a:solidFill>
              </a:rPr>
              <a:t>Kemelmacher</a:t>
            </a:r>
            <a:endParaRPr lang="en-US" sz="2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8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 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Extract interest points</a:t>
            </a:r>
          </a:p>
          <a:p>
            <a:r>
              <a:rPr lang="en-US" dirty="0" smtClean="0"/>
              <a:t>Find good matches </a:t>
            </a:r>
          </a:p>
          <a:p>
            <a:r>
              <a:rPr lang="en-US" dirty="0" smtClean="0"/>
              <a:t>Compute transformation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039" y="1600200"/>
            <a:ext cx="455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4531637" y="4108704"/>
            <a:ext cx="1847432" cy="2458153"/>
            <a:chOff x="1512653" y="3916303"/>
            <a:chExt cx="1969368" cy="2620399"/>
          </a:xfrm>
        </p:grpSpPr>
        <p:pic>
          <p:nvPicPr>
            <p:cNvPr id="44" name="Picture 20" descr="small-P10100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653" y="3916303"/>
              <a:ext cx="1969368" cy="2620399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Oval 45"/>
            <p:cNvSpPr/>
            <p:nvPr/>
          </p:nvSpPr>
          <p:spPr>
            <a:xfrm>
              <a:off x="2602277" y="5650336"/>
              <a:ext cx="195335" cy="174407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3233389" y="6353714"/>
              <a:ext cx="195335" cy="174407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3135721" y="5184707"/>
              <a:ext cx="295606" cy="263935"/>
            </a:xfrm>
            <a:prstGeom prst="ellipse">
              <a:avLst/>
            </a:pr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3061369" y="4238790"/>
              <a:ext cx="391718" cy="349749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899023" y="4135268"/>
            <a:ext cx="1787777" cy="2383718"/>
            <a:chOff x="4472792" y="3916303"/>
            <a:chExt cx="1958851" cy="2611818"/>
          </a:xfrm>
        </p:grpSpPr>
        <p:pic>
          <p:nvPicPr>
            <p:cNvPr id="45" name="Picture 21" descr="small-P10100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2792" y="3916303"/>
              <a:ext cx="1958851" cy="2606405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Oval 47"/>
            <p:cNvSpPr/>
            <p:nvPr/>
          </p:nvSpPr>
          <p:spPr>
            <a:xfrm>
              <a:off x="5148742" y="5889939"/>
              <a:ext cx="195335" cy="174407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5797016" y="6353714"/>
              <a:ext cx="195335" cy="174407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4870298" y="5308093"/>
              <a:ext cx="295606" cy="263935"/>
            </a:xfrm>
            <a:prstGeom prst="ellipse">
              <a:avLst/>
            </a:pr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4810027" y="4391190"/>
              <a:ext cx="391718" cy="349749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751727" y="3443590"/>
            <a:ext cx="5291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Let’s assume we are given a set of good matching interest points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67039" y="2123420"/>
            <a:ext cx="455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71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43011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3050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1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2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3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4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5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6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7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8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9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0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1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2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3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4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5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6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7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8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9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0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1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2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3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2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3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2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3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4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5" name="Line 52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6" name="Line 54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7" name="Line 55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8" name="Line 56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9" name="Line 57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0" name="Line 58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1" name="Line 59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2" name="Line 60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3" name="Line 61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4" name="Line 62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5" name="Line 63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6" name="Line 64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7" name="Line 65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8" name="Line 66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9" name="Line 67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54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44035" name="Group 1028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44062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3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4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5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36" name="Group 103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4038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9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7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9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0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1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4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5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6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7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8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9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0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1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7" name="AutoShape 105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58817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Solve for rotation and f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Render with multiband blending</a:t>
            </a:r>
          </a:p>
        </p:txBody>
      </p:sp>
    </p:spTree>
    <p:extLst>
      <p:ext uri="{BB962C8B-B14F-4D97-AF65-F5344CB8AC3E}">
        <p14:creationId xmlns:p14="http://schemas.microsoft.com/office/powerpoint/2010/main" val="404811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3" name="Group 5"/>
          <p:cNvGrpSpPr>
            <a:grpSpLocks/>
          </p:cNvGrpSpPr>
          <p:nvPr/>
        </p:nvGrpSpPr>
        <p:grpSpPr bwMode="auto">
          <a:xfrm>
            <a:off x="5181600" y="990600"/>
            <a:ext cx="1951038" cy="3973513"/>
            <a:chOff x="0" y="0"/>
            <a:chExt cx="1229" cy="2503"/>
          </a:xfrm>
        </p:grpSpPr>
        <p:sp>
          <p:nvSpPr>
            <p:cNvPr id="7170" name="Line 2"/>
            <p:cNvSpPr>
              <a:spLocks noChangeShapeType="1"/>
            </p:cNvSpPr>
            <p:nvPr/>
          </p:nvSpPr>
          <p:spPr bwMode="auto">
            <a:xfrm>
              <a:off x="0" y="0"/>
              <a:ext cx="1" cy="244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71" name="Rectangle 3"/>
            <p:cNvSpPr>
              <a:spLocks/>
            </p:cNvSpPr>
            <p:nvPr/>
          </p:nvSpPr>
          <p:spPr bwMode="auto">
            <a:xfrm>
              <a:off x="367" y="2263"/>
              <a:ext cx="86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mosaic PP</a:t>
              </a:r>
            </a:p>
          </p:txBody>
        </p:sp>
        <p:sp>
          <p:nvSpPr>
            <p:cNvPr id="7172" name="Line 4"/>
            <p:cNvSpPr>
              <a:spLocks noChangeShapeType="1"/>
            </p:cNvSpPr>
            <p:nvPr/>
          </p:nvSpPr>
          <p:spPr bwMode="auto">
            <a:xfrm rot="10800000">
              <a:off x="48" y="2208"/>
              <a:ext cx="336" cy="192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183" name="Group 15"/>
          <p:cNvGrpSpPr>
            <a:grpSpLocks/>
          </p:cNvGrpSpPr>
          <p:nvPr/>
        </p:nvGrpSpPr>
        <p:grpSpPr bwMode="auto">
          <a:xfrm>
            <a:off x="2860675" y="1828800"/>
            <a:ext cx="1330325" cy="1255713"/>
            <a:chOff x="0" y="0"/>
            <a:chExt cx="837" cy="791"/>
          </a:xfrm>
        </p:grpSpPr>
        <p:sp>
          <p:nvSpPr>
            <p:cNvPr id="7174" name="Line 6"/>
            <p:cNvSpPr>
              <a:spLocks noChangeShapeType="1"/>
            </p:cNvSpPr>
            <p:nvPr/>
          </p:nvSpPr>
          <p:spPr bwMode="auto">
            <a:xfrm>
              <a:off x="453" y="0"/>
              <a:ext cx="384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7182" name="Group 14"/>
            <p:cNvGrpSpPr>
              <a:grpSpLocks/>
            </p:cNvGrpSpPr>
            <p:nvPr/>
          </p:nvGrpSpPr>
          <p:grpSpPr bwMode="auto">
            <a:xfrm rot="2160000">
              <a:off x="71" y="276"/>
              <a:ext cx="500" cy="407"/>
              <a:chOff x="0" y="0"/>
              <a:chExt cx="499" cy="407"/>
            </a:xfrm>
          </p:grpSpPr>
          <p:sp>
            <p:nvSpPr>
              <p:cNvPr id="7175" name="Freeform 7"/>
              <p:cNvSpPr>
                <a:spLocks/>
              </p:cNvSpPr>
              <p:nvPr/>
            </p:nvSpPr>
            <p:spPr bwMode="auto">
              <a:xfrm>
                <a:off x="185" y="101"/>
                <a:ext cx="179" cy="305"/>
              </a:xfrm>
              <a:custGeom>
                <a:avLst/>
                <a:gdLst>
                  <a:gd name="T0" fmla="*/ 1719 w 21600"/>
                  <a:gd name="T1" fmla="*/ 21600 h 21600"/>
                  <a:gd name="T2" fmla="*/ 0 w 21600"/>
                  <a:gd name="T3" fmla="*/ 1558 h 21600"/>
                  <a:gd name="T4" fmla="*/ 967 w 21600"/>
                  <a:gd name="T5" fmla="*/ 921 h 21600"/>
                  <a:gd name="T6" fmla="*/ 1612 w 21600"/>
                  <a:gd name="T7" fmla="*/ 991 h 21600"/>
                  <a:gd name="T8" fmla="*/ 2257 w 21600"/>
                  <a:gd name="T9" fmla="*/ 921 h 21600"/>
                  <a:gd name="T10" fmla="*/ 2364 w 21600"/>
                  <a:gd name="T11" fmla="*/ 708 h 21600"/>
                  <a:gd name="T12" fmla="*/ 2901 w 21600"/>
                  <a:gd name="T13" fmla="*/ 779 h 21600"/>
                  <a:gd name="T14" fmla="*/ 3331 w 21600"/>
                  <a:gd name="T15" fmla="*/ 496 h 21600"/>
                  <a:gd name="T16" fmla="*/ 3976 w 21600"/>
                  <a:gd name="T17" fmla="*/ 637 h 21600"/>
                  <a:gd name="T18" fmla="*/ 4406 w 21600"/>
                  <a:gd name="T19" fmla="*/ 425 h 21600"/>
                  <a:gd name="T20" fmla="*/ 4943 w 21600"/>
                  <a:gd name="T21" fmla="*/ 354 h 21600"/>
                  <a:gd name="T22" fmla="*/ 5588 w 21600"/>
                  <a:gd name="T23" fmla="*/ 212 h 21600"/>
                  <a:gd name="T24" fmla="*/ 6125 w 21600"/>
                  <a:gd name="T25" fmla="*/ 283 h 21600"/>
                  <a:gd name="T26" fmla="*/ 6663 w 21600"/>
                  <a:gd name="T27" fmla="*/ 212 h 21600"/>
                  <a:gd name="T28" fmla="*/ 7093 w 21600"/>
                  <a:gd name="T29" fmla="*/ 0 h 21600"/>
                  <a:gd name="T30" fmla="*/ 7952 w 21600"/>
                  <a:gd name="T31" fmla="*/ 0 h 21600"/>
                  <a:gd name="T32" fmla="*/ 8597 w 21600"/>
                  <a:gd name="T33" fmla="*/ 71 h 21600"/>
                  <a:gd name="T34" fmla="*/ 8919 w 21600"/>
                  <a:gd name="T35" fmla="*/ 71 h 21600"/>
                  <a:gd name="T36" fmla="*/ 9242 w 21600"/>
                  <a:gd name="T37" fmla="*/ 212 h 21600"/>
                  <a:gd name="T38" fmla="*/ 9887 w 21600"/>
                  <a:gd name="T39" fmla="*/ 283 h 21600"/>
                  <a:gd name="T40" fmla="*/ 10531 w 21600"/>
                  <a:gd name="T41" fmla="*/ 496 h 21600"/>
                  <a:gd name="T42" fmla="*/ 11069 w 21600"/>
                  <a:gd name="T43" fmla="*/ 496 h 21600"/>
                  <a:gd name="T44" fmla="*/ 11928 w 21600"/>
                  <a:gd name="T45" fmla="*/ 708 h 21600"/>
                  <a:gd name="T46" fmla="*/ 12358 w 21600"/>
                  <a:gd name="T47" fmla="*/ 850 h 21600"/>
                  <a:gd name="T48" fmla="*/ 13003 w 21600"/>
                  <a:gd name="T49" fmla="*/ 779 h 21600"/>
                  <a:gd name="T50" fmla="*/ 13433 w 21600"/>
                  <a:gd name="T51" fmla="*/ 1133 h 21600"/>
                  <a:gd name="T52" fmla="*/ 14078 w 21600"/>
                  <a:gd name="T53" fmla="*/ 1204 h 21600"/>
                  <a:gd name="T54" fmla="*/ 14507 w 21600"/>
                  <a:gd name="T55" fmla="*/ 1346 h 21600"/>
                  <a:gd name="T56" fmla="*/ 15045 w 21600"/>
                  <a:gd name="T57" fmla="*/ 1487 h 21600"/>
                  <a:gd name="T58" fmla="*/ 15260 w 21600"/>
                  <a:gd name="T59" fmla="*/ 1700 h 21600"/>
                  <a:gd name="T60" fmla="*/ 15690 w 21600"/>
                  <a:gd name="T61" fmla="*/ 1912 h 21600"/>
                  <a:gd name="T62" fmla="*/ 16227 w 21600"/>
                  <a:gd name="T63" fmla="*/ 2195 h 21600"/>
                  <a:gd name="T64" fmla="*/ 16442 w 21600"/>
                  <a:gd name="T65" fmla="*/ 2479 h 21600"/>
                  <a:gd name="T66" fmla="*/ 16764 w 21600"/>
                  <a:gd name="T67" fmla="*/ 2550 h 21600"/>
                  <a:gd name="T68" fmla="*/ 17194 w 21600"/>
                  <a:gd name="T69" fmla="*/ 2904 h 21600"/>
                  <a:gd name="T70" fmla="*/ 17516 w 21600"/>
                  <a:gd name="T71" fmla="*/ 3116 h 21600"/>
                  <a:gd name="T72" fmla="*/ 18054 w 21600"/>
                  <a:gd name="T73" fmla="*/ 3258 h 21600"/>
                  <a:gd name="T74" fmla="*/ 18484 w 21600"/>
                  <a:gd name="T75" fmla="*/ 3541 h 21600"/>
                  <a:gd name="T76" fmla="*/ 18913 w 21600"/>
                  <a:gd name="T77" fmla="*/ 3753 h 21600"/>
                  <a:gd name="T78" fmla="*/ 19128 w 21600"/>
                  <a:gd name="T79" fmla="*/ 3895 h 21600"/>
                  <a:gd name="T80" fmla="*/ 19558 w 21600"/>
                  <a:gd name="T81" fmla="*/ 4178 h 21600"/>
                  <a:gd name="T82" fmla="*/ 19881 w 21600"/>
                  <a:gd name="T83" fmla="*/ 4391 h 21600"/>
                  <a:gd name="T84" fmla="*/ 19988 w 21600"/>
                  <a:gd name="T85" fmla="*/ 4745 h 21600"/>
                  <a:gd name="T86" fmla="*/ 20310 w 21600"/>
                  <a:gd name="T87" fmla="*/ 5170 h 21600"/>
                  <a:gd name="T88" fmla="*/ 20633 w 21600"/>
                  <a:gd name="T89" fmla="*/ 5382 h 21600"/>
                  <a:gd name="T90" fmla="*/ 21063 w 21600"/>
                  <a:gd name="T91" fmla="*/ 5666 h 21600"/>
                  <a:gd name="T92" fmla="*/ 21278 w 21600"/>
                  <a:gd name="T93" fmla="*/ 5949 h 21600"/>
                  <a:gd name="T94" fmla="*/ 21493 w 21600"/>
                  <a:gd name="T95" fmla="*/ 6374 h 21600"/>
                  <a:gd name="T96" fmla="*/ 21600 w 21600"/>
                  <a:gd name="T97" fmla="*/ 7011 h 21600"/>
                  <a:gd name="T98" fmla="*/ 1719 w 21600"/>
                  <a:gd name="T99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600" h="21600">
                    <a:moveTo>
                      <a:pt x="1719" y="21600"/>
                    </a:moveTo>
                    <a:lnTo>
                      <a:pt x="0" y="1558"/>
                    </a:lnTo>
                    <a:lnTo>
                      <a:pt x="967" y="921"/>
                    </a:lnTo>
                    <a:lnTo>
                      <a:pt x="1612" y="991"/>
                    </a:lnTo>
                    <a:lnTo>
                      <a:pt x="2257" y="921"/>
                    </a:lnTo>
                    <a:lnTo>
                      <a:pt x="2364" y="708"/>
                    </a:lnTo>
                    <a:lnTo>
                      <a:pt x="2901" y="779"/>
                    </a:lnTo>
                    <a:lnTo>
                      <a:pt x="3331" y="496"/>
                    </a:lnTo>
                    <a:lnTo>
                      <a:pt x="3976" y="637"/>
                    </a:lnTo>
                    <a:lnTo>
                      <a:pt x="4406" y="425"/>
                    </a:lnTo>
                    <a:lnTo>
                      <a:pt x="4943" y="354"/>
                    </a:lnTo>
                    <a:lnTo>
                      <a:pt x="5588" y="212"/>
                    </a:lnTo>
                    <a:lnTo>
                      <a:pt x="6125" y="283"/>
                    </a:lnTo>
                    <a:lnTo>
                      <a:pt x="6663" y="212"/>
                    </a:lnTo>
                    <a:lnTo>
                      <a:pt x="7093" y="0"/>
                    </a:lnTo>
                    <a:lnTo>
                      <a:pt x="7952" y="0"/>
                    </a:lnTo>
                    <a:lnTo>
                      <a:pt x="8597" y="71"/>
                    </a:lnTo>
                    <a:lnTo>
                      <a:pt x="8919" y="71"/>
                    </a:lnTo>
                    <a:lnTo>
                      <a:pt x="9242" y="212"/>
                    </a:lnTo>
                    <a:lnTo>
                      <a:pt x="9887" y="283"/>
                    </a:lnTo>
                    <a:lnTo>
                      <a:pt x="10531" y="496"/>
                    </a:lnTo>
                    <a:lnTo>
                      <a:pt x="11069" y="496"/>
                    </a:lnTo>
                    <a:lnTo>
                      <a:pt x="11928" y="708"/>
                    </a:lnTo>
                    <a:lnTo>
                      <a:pt x="12358" y="850"/>
                    </a:lnTo>
                    <a:lnTo>
                      <a:pt x="13003" y="779"/>
                    </a:lnTo>
                    <a:lnTo>
                      <a:pt x="13433" y="1133"/>
                    </a:lnTo>
                    <a:lnTo>
                      <a:pt x="14078" y="1204"/>
                    </a:lnTo>
                    <a:lnTo>
                      <a:pt x="14507" y="1346"/>
                    </a:lnTo>
                    <a:lnTo>
                      <a:pt x="15045" y="1487"/>
                    </a:lnTo>
                    <a:lnTo>
                      <a:pt x="15260" y="1700"/>
                    </a:lnTo>
                    <a:lnTo>
                      <a:pt x="15690" y="1912"/>
                    </a:lnTo>
                    <a:lnTo>
                      <a:pt x="16227" y="2195"/>
                    </a:lnTo>
                    <a:lnTo>
                      <a:pt x="16442" y="2479"/>
                    </a:lnTo>
                    <a:lnTo>
                      <a:pt x="16764" y="2550"/>
                    </a:lnTo>
                    <a:lnTo>
                      <a:pt x="17194" y="2904"/>
                    </a:lnTo>
                    <a:lnTo>
                      <a:pt x="17516" y="3116"/>
                    </a:lnTo>
                    <a:lnTo>
                      <a:pt x="18054" y="3258"/>
                    </a:lnTo>
                    <a:lnTo>
                      <a:pt x="18484" y="3541"/>
                    </a:lnTo>
                    <a:lnTo>
                      <a:pt x="18913" y="3753"/>
                    </a:lnTo>
                    <a:lnTo>
                      <a:pt x="19128" y="3895"/>
                    </a:lnTo>
                    <a:lnTo>
                      <a:pt x="19558" y="4178"/>
                    </a:lnTo>
                    <a:lnTo>
                      <a:pt x="19881" y="4391"/>
                    </a:lnTo>
                    <a:lnTo>
                      <a:pt x="19988" y="4745"/>
                    </a:lnTo>
                    <a:lnTo>
                      <a:pt x="20310" y="5170"/>
                    </a:lnTo>
                    <a:lnTo>
                      <a:pt x="20633" y="5382"/>
                    </a:lnTo>
                    <a:lnTo>
                      <a:pt x="21063" y="5666"/>
                    </a:lnTo>
                    <a:lnTo>
                      <a:pt x="21278" y="5949"/>
                    </a:lnTo>
                    <a:lnTo>
                      <a:pt x="21493" y="6374"/>
                    </a:lnTo>
                    <a:lnTo>
                      <a:pt x="21600" y="7011"/>
                    </a:lnTo>
                    <a:lnTo>
                      <a:pt x="1719" y="216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7178" name="Group 10"/>
              <p:cNvGrpSpPr>
                <a:grpSpLocks/>
              </p:cNvGrpSpPr>
              <p:nvPr/>
            </p:nvGrpSpPr>
            <p:grpSpPr bwMode="auto">
              <a:xfrm rot="-1380000">
                <a:off x="212" y="78"/>
                <a:ext cx="132" cy="149"/>
                <a:chOff x="0" y="0"/>
                <a:chExt cx="132" cy="149"/>
              </a:xfrm>
            </p:grpSpPr>
            <p:sp>
              <p:nvSpPr>
                <p:cNvPr id="7176" name="Freeform 8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>
                    <a:gd name="T0" fmla="*/ 0 w 21600"/>
                    <a:gd name="T1" fmla="+- 0 1 1"/>
                    <a:gd name="T2" fmla="*/ 1 h 21599"/>
                    <a:gd name="T3" fmla="*/ 144 w 21600"/>
                    <a:gd name="T4" fmla="+- 0 1 1"/>
                    <a:gd name="T5" fmla="*/ 1 h 21599"/>
                    <a:gd name="T6" fmla="*/ 21600 w 21600"/>
                    <a:gd name="T7" fmla="+- 0 21600 1"/>
                    <a:gd name="T8" fmla="*/ 21600 h 21599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</a:cxnLst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177" name="AutoShape 9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  <a:lnTo>
                        <a:pt x="144" y="21599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rnd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7179" name="Line 11"/>
              <p:cNvSpPr>
                <a:spLocks noChangeShapeType="1"/>
              </p:cNvSpPr>
              <p:nvPr/>
            </p:nvSpPr>
            <p:spPr bwMode="auto">
              <a:xfrm>
                <a:off x="180" y="0"/>
                <a:ext cx="20" cy="40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80" name="Oval 12"/>
              <p:cNvSpPr>
                <a:spLocks/>
              </p:cNvSpPr>
              <p:nvPr/>
            </p:nvSpPr>
            <p:spPr bwMode="auto">
              <a:xfrm rot="-3960000">
                <a:off x="249" y="81"/>
                <a:ext cx="71" cy="11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200" y="106"/>
                <a:ext cx="240" cy="3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7184" name="Rectangle 1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Image reprojection</a:t>
            </a:r>
          </a:p>
        </p:txBody>
      </p:sp>
      <p:sp>
        <p:nvSpPr>
          <p:cNvPr id="7185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676400"/>
          </a:xfrm>
          <a:ln/>
        </p:spPr>
        <p:txBody>
          <a:bodyPr rIns="132080">
            <a:normAutofit fontScale="92500"/>
          </a:bodyPr>
          <a:lstStyle/>
          <a:p>
            <a:pPr marL="382588" indent="-342900"/>
            <a:r>
              <a:rPr lang="en-US"/>
              <a:t>The mosaic has a natural interpretation in 3D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The images are reprojected onto a common plane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The mosaic is formed on this plane</a:t>
            </a:r>
          </a:p>
        </p:txBody>
      </p:sp>
      <p:grpSp>
        <p:nvGrpSpPr>
          <p:cNvPr id="7195" name="Group 27"/>
          <p:cNvGrpSpPr>
            <a:grpSpLocks/>
          </p:cNvGrpSpPr>
          <p:nvPr/>
        </p:nvGrpSpPr>
        <p:grpSpPr bwMode="auto">
          <a:xfrm>
            <a:off x="2935288" y="2286000"/>
            <a:ext cx="1179512" cy="919163"/>
            <a:chOff x="0" y="0"/>
            <a:chExt cx="742" cy="579"/>
          </a:xfrm>
        </p:grpSpPr>
        <p:grpSp>
          <p:nvGrpSpPr>
            <p:cNvPr id="7193" name="Group 25"/>
            <p:cNvGrpSpPr>
              <a:grpSpLocks/>
            </p:cNvGrpSpPr>
            <p:nvPr/>
          </p:nvGrpSpPr>
          <p:grpSpPr bwMode="auto">
            <a:xfrm rot="4140000">
              <a:off x="82" y="91"/>
              <a:ext cx="393" cy="448"/>
              <a:chOff x="0" y="0"/>
              <a:chExt cx="392" cy="448"/>
            </a:xfrm>
          </p:grpSpPr>
          <p:sp>
            <p:nvSpPr>
              <p:cNvPr id="7186" name="Freeform 18"/>
              <p:cNvSpPr>
                <a:spLocks/>
              </p:cNvSpPr>
              <p:nvPr/>
            </p:nvSpPr>
            <p:spPr bwMode="auto">
              <a:xfrm>
                <a:off x="137" y="101"/>
                <a:ext cx="180" cy="305"/>
              </a:xfrm>
              <a:custGeom>
                <a:avLst/>
                <a:gdLst>
                  <a:gd name="T0" fmla="*/ 1719 w 21600"/>
                  <a:gd name="T1" fmla="*/ 21600 h 21600"/>
                  <a:gd name="T2" fmla="*/ 0 w 21600"/>
                  <a:gd name="T3" fmla="*/ 1558 h 21600"/>
                  <a:gd name="T4" fmla="*/ 967 w 21600"/>
                  <a:gd name="T5" fmla="*/ 921 h 21600"/>
                  <a:gd name="T6" fmla="*/ 1612 w 21600"/>
                  <a:gd name="T7" fmla="*/ 991 h 21600"/>
                  <a:gd name="T8" fmla="*/ 2257 w 21600"/>
                  <a:gd name="T9" fmla="*/ 921 h 21600"/>
                  <a:gd name="T10" fmla="*/ 2364 w 21600"/>
                  <a:gd name="T11" fmla="*/ 708 h 21600"/>
                  <a:gd name="T12" fmla="*/ 2901 w 21600"/>
                  <a:gd name="T13" fmla="*/ 779 h 21600"/>
                  <a:gd name="T14" fmla="*/ 3331 w 21600"/>
                  <a:gd name="T15" fmla="*/ 496 h 21600"/>
                  <a:gd name="T16" fmla="*/ 3976 w 21600"/>
                  <a:gd name="T17" fmla="*/ 637 h 21600"/>
                  <a:gd name="T18" fmla="*/ 4406 w 21600"/>
                  <a:gd name="T19" fmla="*/ 425 h 21600"/>
                  <a:gd name="T20" fmla="*/ 4943 w 21600"/>
                  <a:gd name="T21" fmla="*/ 354 h 21600"/>
                  <a:gd name="T22" fmla="*/ 5588 w 21600"/>
                  <a:gd name="T23" fmla="*/ 212 h 21600"/>
                  <a:gd name="T24" fmla="*/ 6125 w 21600"/>
                  <a:gd name="T25" fmla="*/ 283 h 21600"/>
                  <a:gd name="T26" fmla="*/ 6663 w 21600"/>
                  <a:gd name="T27" fmla="*/ 212 h 21600"/>
                  <a:gd name="T28" fmla="*/ 7093 w 21600"/>
                  <a:gd name="T29" fmla="*/ 0 h 21600"/>
                  <a:gd name="T30" fmla="*/ 7952 w 21600"/>
                  <a:gd name="T31" fmla="*/ 0 h 21600"/>
                  <a:gd name="T32" fmla="*/ 8597 w 21600"/>
                  <a:gd name="T33" fmla="*/ 71 h 21600"/>
                  <a:gd name="T34" fmla="*/ 8919 w 21600"/>
                  <a:gd name="T35" fmla="*/ 71 h 21600"/>
                  <a:gd name="T36" fmla="*/ 9242 w 21600"/>
                  <a:gd name="T37" fmla="*/ 212 h 21600"/>
                  <a:gd name="T38" fmla="*/ 9887 w 21600"/>
                  <a:gd name="T39" fmla="*/ 283 h 21600"/>
                  <a:gd name="T40" fmla="*/ 10531 w 21600"/>
                  <a:gd name="T41" fmla="*/ 496 h 21600"/>
                  <a:gd name="T42" fmla="*/ 11069 w 21600"/>
                  <a:gd name="T43" fmla="*/ 496 h 21600"/>
                  <a:gd name="T44" fmla="*/ 11928 w 21600"/>
                  <a:gd name="T45" fmla="*/ 708 h 21600"/>
                  <a:gd name="T46" fmla="*/ 12358 w 21600"/>
                  <a:gd name="T47" fmla="*/ 850 h 21600"/>
                  <a:gd name="T48" fmla="*/ 13003 w 21600"/>
                  <a:gd name="T49" fmla="*/ 779 h 21600"/>
                  <a:gd name="T50" fmla="*/ 13433 w 21600"/>
                  <a:gd name="T51" fmla="*/ 1133 h 21600"/>
                  <a:gd name="T52" fmla="*/ 14078 w 21600"/>
                  <a:gd name="T53" fmla="*/ 1204 h 21600"/>
                  <a:gd name="T54" fmla="*/ 14507 w 21600"/>
                  <a:gd name="T55" fmla="*/ 1346 h 21600"/>
                  <a:gd name="T56" fmla="*/ 15045 w 21600"/>
                  <a:gd name="T57" fmla="*/ 1487 h 21600"/>
                  <a:gd name="T58" fmla="*/ 15260 w 21600"/>
                  <a:gd name="T59" fmla="*/ 1700 h 21600"/>
                  <a:gd name="T60" fmla="*/ 15690 w 21600"/>
                  <a:gd name="T61" fmla="*/ 1912 h 21600"/>
                  <a:gd name="T62" fmla="*/ 16227 w 21600"/>
                  <a:gd name="T63" fmla="*/ 2195 h 21600"/>
                  <a:gd name="T64" fmla="*/ 16442 w 21600"/>
                  <a:gd name="T65" fmla="*/ 2479 h 21600"/>
                  <a:gd name="T66" fmla="*/ 16764 w 21600"/>
                  <a:gd name="T67" fmla="*/ 2550 h 21600"/>
                  <a:gd name="T68" fmla="*/ 17194 w 21600"/>
                  <a:gd name="T69" fmla="*/ 2904 h 21600"/>
                  <a:gd name="T70" fmla="*/ 17516 w 21600"/>
                  <a:gd name="T71" fmla="*/ 3116 h 21600"/>
                  <a:gd name="T72" fmla="*/ 18054 w 21600"/>
                  <a:gd name="T73" fmla="*/ 3258 h 21600"/>
                  <a:gd name="T74" fmla="*/ 18484 w 21600"/>
                  <a:gd name="T75" fmla="*/ 3541 h 21600"/>
                  <a:gd name="T76" fmla="*/ 18913 w 21600"/>
                  <a:gd name="T77" fmla="*/ 3753 h 21600"/>
                  <a:gd name="T78" fmla="*/ 19128 w 21600"/>
                  <a:gd name="T79" fmla="*/ 3895 h 21600"/>
                  <a:gd name="T80" fmla="*/ 19558 w 21600"/>
                  <a:gd name="T81" fmla="*/ 4178 h 21600"/>
                  <a:gd name="T82" fmla="*/ 19881 w 21600"/>
                  <a:gd name="T83" fmla="*/ 4391 h 21600"/>
                  <a:gd name="T84" fmla="*/ 19988 w 21600"/>
                  <a:gd name="T85" fmla="*/ 4745 h 21600"/>
                  <a:gd name="T86" fmla="*/ 20310 w 21600"/>
                  <a:gd name="T87" fmla="*/ 5170 h 21600"/>
                  <a:gd name="T88" fmla="*/ 20633 w 21600"/>
                  <a:gd name="T89" fmla="*/ 5382 h 21600"/>
                  <a:gd name="T90" fmla="*/ 21063 w 21600"/>
                  <a:gd name="T91" fmla="*/ 5666 h 21600"/>
                  <a:gd name="T92" fmla="*/ 21278 w 21600"/>
                  <a:gd name="T93" fmla="*/ 5949 h 21600"/>
                  <a:gd name="T94" fmla="*/ 21493 w 21600"/>
                  <a:gd name="T95" fmla="*/ 6374 h 21600"/>
                  <a:gd name="T96" fmla="*/ 21600 w 21600"/>
                  <a:gd name="T97" fmla="*/ 7011 h 21600"/>
                  <a:gd name="T98" fmla="*/ 1719 w 21600"/>
                  <a:gd name="T99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600" h="21600">
                    <a:moveTo>
                      <a:pt x="1719" y="21600"/>
                    </a:moveTo>
                    <a:lnTo>
                      <a:pt x="0" y="1558"/>
                    </a:lnTo>
                    <a:lnTo>
                      <a:pt x="967" y="921"/>
                    </a:lnTo>
                    <a:lnTo>
                      <a:pt x="1612" y="991"/>
                    </a:lnTo>
                    <a:lnTo>
                      <a:pt x="2257" y="921"/>
                    </a:lnTo>
                    <a:lnTo>
                      <a:pt x="2364" y="708"/>
                    </a:lnTo>
                    <a:lnTo>
                      <a:pt x="2901" y="779"/>
                    </a:lnTo>
                    <a:lnTo>
                      <a:pt x="3331" y="496"/>
                    </a:lnTo>
                    <a:lnTo>
                      <a:pt x="3976" y="637"/>
                    </a:lnTo>
                    <a:lnTo>
                      <a:pt x="4406" y="425"/>
                    </a:lnTo>
                    <a:lnTo>
                      <a:pt x="4943" y="354"/>
                    </a:lnTo>
                    <a:lnTo>
                      <a:pt x="5588" y="212"/>
                    </a:lnTo>
                    <a:lnTo>
                      <a:pt x="6125" y="283"/>
                    </a:lnTo>
                    <a:lnTo>
                      <a:pt x="6663" y="212"/>
                    </a:lnTo>
                    <a:lnTo>
                      <a:pt x="7093" y="0"/>
                    </a:lnTo>
                    <a:lnTo>
                      <a:pt x="7952" y="0"/>
                    </a:lnTo>
                    <a:lnTo>
                      <a:pt x="8597" y="71"/>
                    </a:lnTo>
                    <a:lnTo>
                      <a:pt x="8919" y="71"/>
                    </a:lnTo>
                    <a:lnTo>
                      <a:pt x="9242" y="212"/>
                    </a:lnTo>
                    <a:lnTo>
                      <a:pt x="9887" y="283"/>
                    </a:lnTo>
                    <a:lnTo>
                      <a:pt x="10531" y="496"/>
                    </a:lnTo>
                    <a:lnTo>
                      <a:pt x="11069" y="496"/>
                    </a:lnTo>
                    <a:lnTo>
                      <a:pt x="11928" y="708"/>
                    </a:lnTo>
                    <a:lnTo>
                      <a:pt x="12358" y="850"/>
                    </a:lnTo>
                    <a:lnTo>
                      <a:pt x="13003" y="779"/>
                    </a:lnTo>
                    <a:lnTo>
                      <a:pt x="13433" y="1133"/>
                    </a:lnTo>
                    <a:lnTo>
                      <a:pt x="14078" y="1204"/>
                    </a:lnTo>
                    <a:lnTo>
                      <a:pt x="14507" y="1346"/>
                    </a:lnTo>
                    <a:lnTo>
                      <a:pt x="15045" y="1487"/>
                    </a:lnTo>
                    <a:lnTo>
                      <a:pt x="15260" y="1700"/>
                    </a:lnTo>
                    <a:lnTo>
                      <a:pt x="15690" y="1912"/>
                    </a:lnTo>
                    <a:lnTo>
                      <a:pt x="16227" y="2195"/>
                    </a:lnTo>
                    <a:lnTo>
                      <a:pt x="16442" y="2479"/>
                    </a:lnTo>
                    <a:lnTo>
                      <a:pt x="16764" y="2550"/>
                    </a:lnTo>
                    <a:lnTo>
                      <a:pt x="17194" y="2904"/>
                    </a:lnTo>
                    <a:lnTo>
                      <a:pt x="17516" y="3116"/>
                    </a:lnTo>
                    <a:lnTo>
                      <a:pt x="18054" y="3258"/>
                    </a:lnTo>
                    <a:lnTo>
                      <a:pt x="18484" y="3541"/>
                    </a:lnTo>
                    <a:lnTo>
                      <a:pt x="18913" y="3753"/>
                    </a:lnTo>
                    <a:lnTo>
                      <a:pt x="19128" y="3895"/>
                    </a:lnTo>
                    <a:lnTo>
                      <a:pt x="19558" y="4178"/>
                    </a:lnTo>
                    <a:lnTo>
                      <a:pt x="19881" y="4391"/>
                    </a:lnTo>
                    <a:lnTo>
                      <a:pt x="19988" y="4745"/>
                    </a:lnTo>
                    <a:lnTo>
                      <a:pt x="20310" y="5170"/>
                    </a:lnTo>
                    <a:lnTo>
                      <a:pt x="20633" y="5382"/>
                    </a:lnTo>
                    <a:lnTo>
                      <a:pt x="21063" y="5666"/>
                    </a:lnTo>
                    <a:lnTo>
                      <a:pt x="21278" y="5949"/>
                    </a:lnTo>
                    <a:lnTo>
                      <a:pt x="21493" y="6374"/>
                    </a:lnTo>
                    <a:lnTo>
                      <a:pt x="21600" y="7011"/>
                    </a:lnTo>
                    <a:lnTo>
                      <a:pt x="1719" y="216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7189" name="Group 21"/>
              <p:cNvGrpSpPr>
                <a:grpSpLocks/>
              </p:cNvGrpSpPr>
              <p:nvPr/>
            </p:nvGrpSpPr>
            <p:grpSpPr bwMode="auto">
              <a:xfrm rot="-1380000">
                <a:off x="164" y="78"/>
                <a:ext cx="132" cy="149"/>
                <a:chOff x="0" y="0"/>
                <a:chExt cx="132" cy="149"/>
              </a:xfrm>
            </p:grpSpPr>
            <p:sp>
              <p:nvSpPr>
                <p:cNvPr id="7187" name="Freeform 19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>
                    <a:gd name="T0" fmla="*/ 0 w 21600"/>
                    <a:gd name="T1" fmla="+- 0 1 1"/>
                    <a:gd name="T2" fmla="*/ 1 h 21599"/>
                    <a:gd name="T3" fmla="*/ 144 w 21600"/>
                    <a:gd name="T4" fmla="+- 0 1 1"/>
                    <a:gd name="T5" fmla="*/ 1 h 21599"/>
                    <a:gd name="T6" fmla="*/ 21600 w 21600"/>
                    <a:gd name="T7" fmla="+- 0 21600 1"/>
                    <a:gd name="T8" fmla="*/ 21600 h 21599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</a:cxnLst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188" name="AutoShape 20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  <a:lnTo>
                        <a:pt x="144" y="21599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rnd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7190" name="Line 22"/>
              <p:cNvSpPr>
                <a:spLocks noChangeShapeType="1"/>
              </p:cNvSpPr>
              <p:nvPr/>
            </p:nvSpPr>
            <p:spPr bwMode="auto">
              <a:xfrm>
                <a:off x="133" y="0"/>
                <a:ext cx="20" cy="40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91" name="Oval 23"/>
              <p:cNvSpPr>
                <a:spLocks/>
              </p:cNvSpPr>
              <p:nvPr/>
            </p:nvSpPr>
            <p:spPr bwMode="auto">
              <a:xfrm rot="-3960000">
                <a:off x="200" y="82"/>
                <a:ext cx="71" cy="11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92" name="Line 24"/>
              <p:cNvSpPr>
                <a:spLocks noChangeShapeType="1"/>
              </p:cNvSpPr>
              <p:nvPr/>
            </p:nvSpPr>
            <p:spPr bwMode="auto">
              <a:xfrm rot="10800000" flipH="1">
                <a:off x="152" y="106"/>
                <a:ext cx="240" cy="3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194" name="Line 26"/>
            <p:cNvSpPr>
              <a:spLocks noChangeShapeType="1"/>
            </p:cNvSpPr>
            <p:nvPr/>
          </p:nvSpPr>
          <p:spPr bwMode="auto">
            <a:xfrm>
              <a:off x="694" y="0"/>
              <a:ext cx="48" cy="576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205" name="Group 37"/>
          <p:cNvGrpSpPr>
            <a:grpSpLocks/>
          </p:cNvGrpSpPr>
          <p:nvPr/>
        </p:nvGrpSpPr>
        <p:grpSpPr bwMode="auto">
          <a:xfrm rot="9480000" flipH="1">
            <a:off x="2936875" y="2378075"/>
            <a:ext cx="1346200" cy="1333500"/>
            <a:chOff x="0" y="0"/>
            <a:chExt cx="848" cy="840"/>
          </a:xfrm>
        </p:grpSpPr>
        <p:sp>
          <p:nvSpPr>
            <p:cNvPr id="7196" name="Line 28"/>
            <p:cNvSpPr>
              <a:spLocks noChangeShapeType="1"/>
            </p:cNvSpPr>
            <p:nvPr/>
          </p:nvSpPr>
          <p:spPr bwMode="auto">
            <a:xfrm>
              <a:off x="464" y="66"/>
              <a:ext cx="384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7204" name="Group 36"/>
            <p:cNvGrpSpPr>
              <a:grpSpLocks/>
            </p:cNvGrpSpPr>
            <p:nvPr/>
          </p:nvGrpSpPr>
          <p:grpSpPr bwMode="auto">
            <a:xfrm rot="2219999">
              <a:off x="86" y="319"/>
              <a:ext cx="434" cy="434"/>
              <a:chOff x="0" y="0"/>
              <a:chExt cx="434" cy="433"/>
            </a:xfrm>
          </p:grpSpPr>
          <p:sp>
            <p:nvSpPr>
              <p:cNvPr id="7197" name="Freeform 29"/>
              <p:cNvSpPr>
                <a:spLocks/>
              </p:cNvSpPr>
              <p:nvPr/>
            </p:nvSpPr>
            <p:spPr bwMode="auto">
              <a:xfrm>
                <a:off x="179" y="101"/>
                <a:ext cx="179" cy="305"/>
              </a:xfrm>
              <a:custGeom>
                <a:avLst/>
                <a:gdLst>
                  <a:gd name="T0" fmla="*/ 1719 w 21600"/>
                  <a:gd name="T1" fmla="*/ 21600 h 21600"/>
                  <a:gd name="T2" fmla="*/ 0 w 21600"/>
                  <a:gd name="T3" fmla="*/ 1558 h 21600"/>
                  <a:gd name="T4" fmla="*/ 967 w 21600"/>
                  <a:gd name="T5" fmla="*/ 921 h 21600"/>
                  <a:gd name="T6" fmla="*/ 1612 w 21600"/>
                  <a:gd name="T7" fmla="*/ 991 h 21600"/>
                  <a:gd name="T8" fmla="*/ 2257 w 21600"/>
                  <a:gd name="T9" fmla="*/ 921 h 21600"/>
                  <a:gd name="T10" fmla="*/ 2364 w 21600"/>
                  <a:gd name="T11" fmla="*/ 708 h 21600"/>
                  <a:gd name="T12" fmla="*/ 2901 w 21600"/>
                  <a:gd name="T13" fmla="*/ 779 h 21600"/>
                  <a:gd name="T14" fmla="*/ 3331 w 21600"/>
                  <a:gd name="T15" fmla="*/ 496 h 21600"/>
                  <a:gd name="T16" fmla="*/ 3976 w 21600"/>
                  <a:gd name="T17" fmla="*/ 637 h 21600"/>
                  <a:gd name="T18" fmla="*/ 4406 w 21600"/>
                  <a:gd name="T19" fmla="*/ 425 h 21600"/>
                  <a:gd name="T20" fmla="*/ 4943 w 21600"/>
                  <a:gd name="T21" fmla="*/ 354 h 21600"/>
                  <a:gd name="T22" fmla="*/ 5588 w 21600"/>
                  <a:gd name="T23" fmla="*/ 212 h 21600"/>
                  <a:gd name="T24" fmla="*/ 6125 w 21600"/>
                  <a:gd name="T25" fmla="*/ 283 h 21600"/>
                  <a:gd name="T26" fmla="*/ 6663 w 21600"/>
                  <a:gd name="T27" fmla="*/ 212 h 21600"/>
                  <a:gd name="T28" fmla="*/ 7093 w 21600"/>
                  <a:gd name="T29" fmla="*/ 0 h 21600"/>
                  <a:gd name="T30" fmla="*/ 7952 w 21600"/>
                  <a:gd name="T31" fmla="*/ 0 h 21600"/>
                  <a:gd name="T32" fmla="*/ 8597 w 21600"/>
                  <a:gd name="T33" fmla="*/ 71 h 21600"/>
                  <a:gd name="T34" fmla="*/ 8919 w 21600"/>
                  <a:gd name="T35" fmla="*/ 71 h 21600"/>
                  <a:gd name="T36" fmla="*/ 9242 w 21600"/>
                  <a:gd name="T37" fmla="*/ 212 h 21600"/>
                  <a:gd name="T38" fmla="*/ 9887 w 21600"/>
                  <a:gd name="T39" fmla="*/ 283 h 21600"/>
                  <a:gd name="T40" fmla="*/ 10531 w 21600"/>
                  <a:gd name="T41" fmla="*/ 496 h 21600"/>
                  <a:gd name="T42" fmla="*/ 11069 w 21600"/>
                  <a:gd name="T43" fmla="*/ 496 h 21600"/>
                  <a:gd name="T44" fmla="*/ 11928 w 21600"/>
                  <a:gd name="T45" fmla="*/ 708 h 21600"/>
                  <a:gd name="T46" fmla="*/ 12358 w 21600"/>
                  <a:gd name="T47" fmla="*/ 850 h 21600"/>
                  <a:gd name="T48" fmla="*/ 13003 w 21600"/>
                  <a:gd name="T49" fmla="*/ 779 h 21600"/>
                  <a:gd name="T50" fmla="*/ 13433 w 21600"/>
                  <a:gd name="T51" fmla="*/ 1133 h 21600"/>
                  <a:gd name="T52" fmla="*/ 14078 w 21600"/>
                  <a:gd name="T53" fmla="*/ 1204 h 21600"/>
                  <a:gd name="T54" fmla="*/ 14507 w 21600"/>
                  <a:gd name="T55" fmla="*/ 1346 h 21600"/>
                  <a:gd name="T56" fmla="*/ 15045 w 21600"/>
                  <a:gd name="T57" fmla="*/ 1487 h 21600"/>
                  <a:gd name="T58" fmla="*/ 15260 w 21600"/>
                  <a:gd name="T59" fmla="*/ 1700 h 21600"/>
                  <a:gd name="T60" fmla="*/ 15690 w 21600"/>
                  <a:gd name="T61" fmla="*/ 1912 h 21600"/>
                  <a:gd name="T62" fmla="*/ 16227 w 21600"/>
                  <a:gd name="T63" fmla="*/ 2195 h 21600"/>
                  <a:gd name="T64" fmla="*/ 16442 w 21600"/>
                  <a:gd name="T65" fmla="*/ 2479 h 21600"/>
                  <a:gd name="T66" fmla="*/ 16764 w 21600"/>
                  <a:gd name="T67" fmla="*/ 2550 h 21600"/>
                  <a:gd name="T68" fmla="*/ 17194 w 21600"/>
                  <a:gd name="T69" fmla="*/ 2904 h 21600"/>
                  <a:gd name="T70" fmla="*/ 17516 w 21600"/>
                  <a:gd name="T71" fmla="*/ 3116 h 21600"/>
                  <a:gd name="T72" fmla="*/ 18054 w 21600"/>
                  <a:gd name="T73" fmla="*/ 3258 h 21600"/>
                  <a:gd name="T74" fmla="*/ 18484 w 21600"/>
                  <a:gd name="T75" fmla="*/ 3541 h 21600"/>
                  <a:gd name="T76" fmla="*/ 18913 w 21600"/>
                  <a:gd name="T77" fmla="*/ 3753 h 21600"/>
                  <a:gd name="T78" fmla="*/ 19128 w 21600"/>
                  <a:gd name="T79" fmla="*/ 3895 h 21600"/>
                  <a:gd name="T80" fmla="*/ 19558 w 21600"/>
                  <a:gd name="T81" fmla="*/ 4178 h 21600"/>
                  <a:gd name="T82" fmla="*/ 19881 w 21600"/>
                  <a:gd name="T83" fmla="*/ 4391 h 21600"/>
                  <a:gd name="T84" fmla="*/ 19988 w 21600"/>
                  <a:gd name="T85" fmla="*/ 4745 h 21600"/>
                  <a:gd name="T86" fmla="*/ 20310 w 21600"/>
                  <a:gd name="T87" fmla="*/ 5170 h 21600"/>
                  <a:gd name="T88" fmla="*/ 20633 w 21600"/>
                  <a:gd name="T89" fmla="*/ 5382 h 21600"/>
                  <a:gd name="T90" fmla="*/ 21063 w 21600"/>
                  <a:gd name="T91" fmla="*/ 5666 h 21600"/>
                  <a:gd name="T92" fmla="*/ 21278 w 21600"/>
                  <a:gd name="T93" fmla="*/ 5949 h 21600"/>
                  <a:gd name="T94" fmla="*/ 21493 w 21600"/>
                  <a:gd name="T95" fmla="*/ 6374 h 21600"/>
                  <a:gd name="T96" fmla="*/ 21600 w 21600"/>
                  <a:gd name="T97" fmla="*/ 7011 h 21600"/>
                  <a:gd name="T98" fmla="*/ 1719 w 21600"/>
                  <a:gd name="T99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600" h="21600">
                    <a:moveTo>
                      <a:pt x="1719" y="21600"/>
                    </a:moveTo>
                    <a:lnTo>
                      <a:pt x="0" y="1558"/>
                    </a:lnTo>
                    <a:lnTo>
                      <a:pt x="967" y="921"/>
                    </a:lnTo>
                    <a:lnTo>
                      <a:pt x="1612" y="991"/>
                    </a:lnTo>
                    <a:lnTo>
                      <a:pt x="2257" y="921"/>
                    </a:lnTo>
                    <a:lnTo>
                      <a:pt x="2364" y="708"/>
                    </a:lnTo>
                    <a:lnTo>
                      <a:pt x="2901" y="779"/>
                    </a:lnTo>
                    <a:lnTo>
                      <a:pt x="3331" y="496"/>
                    </a:lnTo>
                    <a:lnTo>
                      <a:pt x="3976" y="637"/>
                    </a:lnTo>
                    <a:lnTo>
                      <a:pt x="4406" y="425"/>
                    </a:lnTo>
                    <a:lnTo>
                      <a:pt x="4943" y="354"/>
                    </a:lnTo>
                    <a:lnTo>
                      <a:pt x="5588" y="212"/>
                    </a:lnTo>
                    <a:lnTo>
                      <a:pt x="6125" y="283"/>
                    </a:lnTo>
                    <a:lnTo>
                      <a:pt x="6663" y="212"/>
                    </a:lnTo>
                    <a:lnTo>
                      <a:pt x="7093" y="0"/>
                    </a:lnTo>
                    <a:lnTo>
                      <a:pt x="7952" y="0"/>
                    </a:lnTo>
                    <a:lnTo>
                      <a:pt x="8597" y="71"/>
                    </a:lnTo>
                    <a:lnTo>
                      <a:pt x="8919" y="71"/>
                    </a:lnTo>
                    <a:lnTo>
                      <a:pt x="9242" y="212"/>
                    </a:lnTo>
                    <a:lnTo>
                      <a:pt x="9887" y="283"/>
                    </a:lnTo>
                    <a:lnTo>
                      <a:pt x="10531" y="496"/>
                    </a:lnTo>
                    <a:lnTo>
                      <a:pt x="11069" y="496"/>
                    </a:lnTo>
                    <a:lnTo>
                      <a:pt x="11928" y="708"/>
                    </a:lnTo>
                    <a:lnTo>
                      <a:pt x="12358" y="850"/>
                    </a:lnTo>
                    <a:lnTo>
                      <a:pt x="13003" y="779"/>
                    </a:lnTo>
                    <a:lnTo>
                      <a:pt x="13433" y="1133"/>
                    </a:lnTo>
                    <a:lnTo>
                      <a:pt x="14078" y="1204"/>
                    </a:lnTo>
                    <a:lnTo>
                      <a:pt x="14507" y="1346"/>
                    </a:lnTo>
                    <a:lnTo>
                      <a:pt x="15045" y="1487"/>
                    </a:lnTo>
                    <a:lnTo>
                      <a:pt x="15260" y="1700"/>
                    </a:lnTo>
                    <a:lnTo>
                      <a:pt x="15690" y="1912"/>
                    </a:lnTo>
                    <a:lnTo>
                      <a:pt x="16227" y="2195"/>
                    </a:lnTo>
                    <a:lnTo>
                      <a:pt x="16442" y="2479"/>
                    </a:lnTo>
                    <a:lnTo>
                      <a:pt x="16764" y="2550"/>
                    </a:lnTo>
                    <a:lnTo>
                      <a:pt x="17194" y="2904"/>
                    </a:lnTo>
                    <a:lnTo>
                      <a:pt x="17516" y="3116"/>
                    </a:lnTo>
                    <a:lnTo>
                      <a:pt x="18054" y="3258"/>
                    </a:lnTo>
                    <a:lnTo>
                      <a:pt x="18484" y="3541"/>
                    </a:lnTo>
                    <a:lnTo>
                      <a:pt x="18913" y="3753"/>
                    </a:lnTo>
                    <a:lnTo>
                      <a:pt x="19128" y="3895"/>
                    </a:lnTo>
                    <a:lnTo>
                      <a:pt x="19558" y="4178"/>
                    </a:lnTo>
                    <a:lnTo>
                      <a:pt x="19881" y="4391"/>
                    </a:lnTo>
                    <a:lnTo>
                      <a:pt x="19988" y="4745"/>
                    </a:lnTo>
                    <a:lnTo>
                      <a:pt x="20310" y="5170"/>
                    </a:lnTo>
                    <a:lnTo>
                      <a:pt x="20633" y="5382"/>
                    </a:lnTo>
                    <a:lnTo>
                      <a:pt x="21063" y="5666"/>
                    </a:lnTo>
                    <a:lnTo>
                      <a:pt x="21278" y="5949"/>
                    </a:lnTo>
                    <a:lnTo>
                      <a:pt x="21493" y="6374"/>
                    </a:lnTo>
                    <a:lnTo>
                      <a:pt x="21600" y="7011"/>
                    </a:lnTo>
                    <a:lnTo>
                      <a:pt x="1719" y="216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7200" name="Group 32"/>
              <p:cNvGrpSpPr>
                <a:grpSpLocks/>
              </p:cNvGrpSpPr>
              <p:nvPr/>
            </p:nvGrpSpPr>
            <p:grpSpPr bwMode="auto">
              <a:xfrm rot="-1380000">
                <a:off x="205" y="78"/>
                <a:ext cx="132" cy="149"/>
                <a:chOff x="0" y="0"/>
                <a:chExt cx="132" cy="149"/>
              </a:xfrm>
            </p:grpSpPr>
            <p:sp>
              <p:nvSpPr>
                <p:cNvPr id="7198" name="Freeform 30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>
                    <a:gd name="T0" fmla="*/ 0 w 21600"/>
                    <a:gd name="T1" fmla="+- 0 1 1"/>
                    <a:gd name="T2" fmla="*/ 1 h 21599"/>
                    <a:gd name="T3" fmla="*/ 144 w 21600"/>
                    <a:gd name="T4" fmla="+- 0 1 1"/>
                    <a:gd name="T5" fmla="*/ 1 h 21599"/>
                    <a:gd name="T6" fmla="*/ 21600 w 21600"/>
                    <a:gd name="T7" fmla="+- 0 21600 1"/>
                    <a:gd name="T8" fmla="*/ 21600 h 21599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</a:cxnLst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199" name="AutoShape 31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  <a:lnTo>
                        <a:pt x="144" y="21599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rnd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7201" name="Line 33"/>
              <p:cNvSpPr>
                <a:spLocks noChangeShapeType="1"/>
              </p:cNvSpPr>
              <p:nvPr/>
            </p:nvSpPr>
            <p:spPr bwMode="auto">
              <a:xfrm>
                <a:off x="174" y="0"/>
                <a:ext cx="20" cy="40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202" name="Oval 34"/>
              <p:cNvSpPr>
                <a:spLocks/>
              </p:cNvSpPr>
              <p:nvPr/>
            </p:nvSpPr>
            <p:spPr bwMode="auto">
              <a:xfrm rot="-3960000">
                <a:off x="241" y="81"/>
                <a:ext cx="71" cy="11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203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194" y="106"/>
                <a:ext cx="240" cy="3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7209" name="Group 41"/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0" y="0"/>
            <a:chExt cx="1296" cy="1200"/>
          </a:xfrm>
        </p:grpSpPr>
        <p:sp>
          <p:nvSpPr>
            <p:cNvPr id="7206" name="Line 38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296" cy="720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07" name="Line 39"/>
            <p:cNvSpPr>
              <a:spLocks noChangeShapeType="1"/>
            </p:cNvSpPr>
            <p:nvPr/>
          </p:nvSpPr>
          <p:spPr bwMode="auto">
            <a:xfrm>
              <a:off x="0" y="720"/>
              <a:ext cx="1296" cy="480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08" name="Line 40"/>
            <p:cNvSpPr>
              <a:spLocks noChangeShapeType="1"/>
            </p:cNvSpPr>
            <p:nvPr/>
          </p:nvSpPr>
          <p:spPr bwMode="auto">
            <a:xfrm>
              <a:off x="1268" y="0"/>
              <a:ext cx="1" cy="1200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213" name="Group 45"/>
          <p:cNvGrpSpPr>
            <a:grpSpLocks/>
          </p:cNvGrpSpPr>
          <p:nvPr/>
        </p:nvGrpSpPr>
        <p:grpSpPr bwMode="auto">
          <a:xfrm>
            <a:off x="3124200" y="990600"/>
            <a:ext cx="2058988" cy="1828800"/>
            <a:chOff x="0" y="0"/>
            <a:chExt cx="1297" cy="1152"/>
          </a:xfrm>
        </p:grpSpPr>
        <p:sp>
          <p:nvSpPr>
            <p:cNvPr id="7210" name="Line 42"/>
            <p:cNvSpPr>
              <a:spLocks noChangeShapeType="1"/>
            </p:cNvSpPr>
            <p:nvPr/>
          </p:nvSpPr>
          <p:spPr bwMode="auto">
            <a:xfrm rot="10800000" flipH="1">
              <a:off x="0" y="864"/>
              <a:ext cx="1296" cy="288"/>
            </a:xfrm>
            <a:prstGeom prst="line">
              <a:avLst/>
            </a:prstGeom>
            <a:noFill/>
            <a:ln w="12700" cap="flat">
              <a:solidFill>
                <a:srgbClr val="33CC33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11" name="Line 43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296" cy="1152"/>
            </a:xfrm>
            <a:prstGeom prst="line">
              <a:avLst/>
            </a:prstGeom>
            <a:noFill/>
            <a:ln w="12700" cap="flat">
              <a:solidFill>
                <a:srgbClr val="33CC33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12" name="Line 44"/>
            <p:cNvSpPr>
              <a:spLocks noChangeShapeType="1"/>
            </p:cNvSpPr>
            <p:nvPr/>
          </p:nvSpPr>
          <p:spPr bwMode="auto">
            <a:xfrm>
              <a:off x="1296" y="0"/>
              <a:ext cx="1" cy="864"/>
            </a:xfrm>
            <a:prstGeom prst="line">
              <a:avLst/>
            </a:prstGeom>
            <a:noFill/>
            <a:ln w="38100" cap="flat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219" name="Group 51"/>
          <p:cNvGrpSpPr>
            <a:grpSpLocks/>
          </p:cNvGrpSpPr>
          <p:nvPr/>
        </p:nvGrpSpPr>
        <p:grpSpPr bwMode="auto">
          <a:xfrm>
            <a:off x="3124200" y="2438400"/>
            <a:ext cx="2058988" cy="2362200"/>
            <a:chOff x="0" y="0"/>
            <a:chExt cx="1297" cy="1488"/>
          </a:xfrm>
        </p:grpSpPr>
        <p:grpSp>
          <p:nvGrpSpPr>
            <p:cNvPr id="7217" name="Group 49"/>
            <p:cNvGrpSpPr>
              <a:grpSpLocks/>
            </p:cNvGrpSpPr>
            <p:nvPr/>
          </p:nvGrpSpPr>
          <p:grpSpPr bwMode="auto">
            <a:xfrm>
              <a:off x="0" y="0"/>
              <a:ext cx="1297" cy="1488"/>
              <a:chOff x="0" y="0"/>
              <a:chExt cx="1297" cy="1488"/>
            </a:xfrm>
          </p:grpSpPr>
          <p:sp>
            <p:nvSpPr>
              <p:cNvPr id="7214" name="Line 4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96" cy="24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215" name="Line 47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1296" cy="1248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216" name="Line 48"/>
              <p:cNvSpPr>
                <a:spLocks noChangeShapeType="1"/>
              </p:cNvSpPr>
              <p:nvPr/>
            </p:nvSpPr>
            <p:spPr bwMode="auto">
              <a:xfrm>
                <a:off x="1296" y="0"/>
                <a:ext cx="1" cy="1488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218" name="Line 50"/>
            <p:cNvSpPr>
              <a:spLocks noChangeShapeType="1"/>
            </p:cNvSpPr>
            <p:nvPr/>
          </p:nvSpPr>
          <p:spPr bwMode="auto">
            <a:xfrm>
              <a:off x="672" y="432"/>
              <a:ext cx="480" cy="144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78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20514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16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7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5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5" name="Group 8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20510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20512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3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1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20506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08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9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07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20488" name="Line 22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610100" y="4291013"/>
            <a:ext cx="2862263" cy="1566862"/>
            <a:chOff x="2904" y="2703"/>
            <a:chExt cx="1803" cy="987"/>
          </a:xfrm>
        </p:grpSpPr>
        <p:sp>
          <p:nvSpPr>
            <p:cNvPr id="20503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600575" y="4286250"/>
            <a:ext cx="947738" cy="1581150"/>
            <a:chOff x="2898" y="2700"/>
            <a:chExt cx="597" cy="996"/>
          </a:xfrm>
        </p:grpSpPr>
        <p:sp>
          <p:nvSpPr>
            <p:cNvPr id="20500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138" name="Oval 50"/>
          <p:cNvSpPr>
            <a:spLocks noChangeAspect="1" noChangeArrowheads="1"/>
          </p:cNvSpPr>
          <p:nvPr/>
        </p:nvSpPr>
        <p:spPr bwMode="auto">
          <a:xfrm>
            <a:off x="7543800" y="2019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24200" y="2838450"/>
            <a:ext cx="2547938" cy="209550"/>
            <a:chOff x="1968" y="1788"/>
            <a:chExt cx="1605" cy="132"/>
          </a:xfrm>
        </p:grpSpPr>
        <p:sp>
          <p:nvSpPr>
            <p:cNvPr id="20498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20496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920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Image reprojection</a:t>
            </a:r>
          </a:p>
        </p:txBody>
      </p:sp>
      <p:pic>
        <p:nvPicPr>
          <p:cNvPr id="921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579120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5410200"/>
            <a:ext cx="7772400" cy="1447800"/>
          </a:xfrm>
          <a:ln/>
        </p:spPr>
        <p:txBody>
          <a:bodyPr rIns="132080">
            <a:normAutofit fontScale="85000" lnSpcReduction="10000"/>
          </a:bodyPr>
          <a:lstStyle/>
          <a:p>
            <a:pPr marL="382588" indent="-342900"/>
            <a:r>
              <a:rPr lang="en-US"/>
              <a:t>Observation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Rather than thinking of this as a 3D reprojection, think of it as a 2D image warp from one image to another</a:t>
            </a:r>
          </a:p>
        </p:txBody>
      </p:sp>
    </p:spTree>
    <p:extLst>
      <p:ext uri="{BB962C8B-B14F-4D97-AF65-F5344CB8AC3E}">
        <p14:creationId xmlns:p14="http://schemas.microsoft.com/office/powerpoint/2010/main" val="216064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Motion models</a:t>
            </a:r>
            <a:endParaRPr lang="en-US">
              <a:cs typeface="Arial" charset="0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when we take two images with a camera and try to align them?</a:t>
            </a:r>
          </a:p>
          <a:p>
            <a:pPr>
              <a:buFontTx/>
              <a:buChar char="•"/>
            </a:pPr>
            <a:r>
              <a:rPr lang="en-US" dirty="0"/>
              <a:t>translation?</a:t>
            </a:r>
          </a:p>
          <a:p>
            <a:pPr>
              <a:buFontTx/>
              <a:buChar char="•"/>
            </a:pPr>
            <a:r>
              <a:rPr lang="en-US" dirty="0"/>
              <a:t>rotation?</a:t>
            </a:r>
          </a:p>
          <a:p>
            <a:pPr>
              <a:buFontTx/>
              <a:buChar char="•"/>
            </a:pPr>
            <a:r>
              <a:rPr lang="en-US" dirty="0"/>
              <a:t>scale?</a:t>
            </a:r>
          </a:p>
          <a:p>
            <a:pPr>
              <a:buFontTx/>
              <a:buChar char="•"/>
            </a:pPr>
            <a:r>
              <a:rPr lang="en-US" dirty="0"/>
              <a:t>affine?</a:t>
            </a:r>
          </a:p>
          <a:p>
            <a:pPr>
              <a:buFontTx/>
              <a:buChar char="•"/>
            </a:pPr>
            <a:r>
              <a:rPr lang="en-US" dirty="0" smtClean="0"/>
              <a:t>Perspective?</a:t>
            </a:r>
            <a:endParaRPr lang="en-US" dirty="0"/>
          </a:p>
        </p:txBody>
      </p:sp>
      <p:pic>
        <p:nvPicPr>
          <p:cNvPr id="334854" name="Picture 6" descr="HIMG_717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2895600"/>
            <a:ext cx="2439987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5" name="Picture 7" descr="HIMG_717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2895600"/>
            <a:ext cx="2439987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9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Recall: Projective 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(aka </a:t>
            </a:r>
            <a:r>
              <a:rPr lang="en-US" i="1" dirty="0" smtClean="0"/>
              <a:t>homographies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1535"/>
            <a:ext cx="40957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3935"/>
            <a:ext cx="1885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119735"/>
            <a:ext cx="18478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thefunnycat.com/wp-content/uploads/2010/05/funny-cat-f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00265"/>
            <a:ext cx="2221181" cy="166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3657600" y="5104608"/>
            <a:ext cx="7239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thefunnycat.com/wp-content/uploads/2010/05/funny-cat-figh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6465"/>
            <a:ext cx="1905000" cy="1428750"/>
          </a:xfrm>
          <a:prstGeom prst="rect">
            <a:avLst/>
          </a:prstGeom>
          <a:noFill/>
          <a:scene3d>
            <a:camera prst="perspectiveLeft" fov="7200000">
              <a:rot lat="0" lon="30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thefunnycat.com/wp-content/uploads/2010/05/funny-cat-figh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161" y="4500265"/>
            <a:ext cx="1653639" cy="1665886"/>
          </a:xfrm>
          <a:prstGeom prst="rect">
            <a:avLst/>
          </a:prstGeom>
          <a:noFill/>
          <a:scene3d>
            <a:camera prst="perspectiveLeft" fov="7200000">
              <a:rot lat="30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49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Parametric (global) warping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Examples of parametric warps:</a:t>
            </a:r>
          </a:p>
        </p:txBody>
      </p:sp>
      <p:pic>
        <p:nvPicPr>
          <p:cNvPr id="400388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2805113"/>
            <a:ext cx="1462087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89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3900488"/>
            <a:ext cx="1371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 dirty="0"/>
              <a:t>translation</a:t>
            </a:r>
          </a:p>
        </p:txBody>
      </p:sp>
      <p:pic>
        <p:nvPicPr>
          <p:cNvPr id="400390" name="Picture 6" descr="HHHIMG_116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14620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391" name="Picture 7" descr="rotated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90800"/>
            <a:ext cx="1755775" cy="1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2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117975" y="38862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/>
              <a:t>rotation</a:t>
            </a:r>
          </a:p>
        </p:txBody>
      </p:sp>
      <p:sp>
        <p:nvSpPr>
          <p:cNvPr id="400393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553200" y="38100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/>
              <a:t>aspect</a:t>
            </a:r>
          </a:p>
        </p:txBody>
      </p:sp>
      <p:pic>
        <p:nvPicPr>
          <p:cNvPr id="400394" name="Picture 10" descr="affine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4495800"/>
            <a:ext cx="1746250" cy="130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397125" y="59436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/>
              <a:t>affine</a:t>
            </a:r>
          </a:p>
        </p:txBody>
      </p:sp>
      <p:pic>
        <p:nvPicPr>
          <p:cNvPr id="400396" name="Picture 12" descr="perspective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170" y="4579556"/>
            <a:ext cx="1563688" cy="10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272058" y="5671756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/>
              <a:t>perspective</a:t>
            </a:r>
          </a:p>
        </p:txBody>
      </p:sp>
    </p:spTree>
    <p:extLst>
      <p:ext uri="{BB962C8B-B14F-4D97-AF65-F5344CB8AC3E}">
        <p14:creationId xmlns:p14="http://schemas.microsoft.com/office/powerpoint/2010/main" val="16087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2D coordinate transformations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translation:		</a:t>
            </a:r>
            <a:r>
              <a:rPr lang="en-US" b="1" i="1" dirty="0"/>
              <a:t>x’ </a:t>
            </a:r>
            <a:r>
              <a:rPr lang="en-US" b="1" dirty="0"/>
              <a:t>=</a:t>
            </a:r>
            <a:r>
              <a:rPr lang="en-US" b="1" i="1" dirty="0"/>
              <a:t> x + t		 x = 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</a:t>
            </a:r>
          </a:p>
          <a:p>
            <a:r>
              <a:rPr lang="en-US" dirty="0"/>
              <a:t>rotation:		</a:t>
            </a:r>
            <a:r>
              <a:rPr lang="en-US" b="1" i="1" dirty="0"/>
              <a:t>x’ </a:t>
            </a:r>
            <a:r>
              <a:rPr lang="en-US" b="1" dirty="0"/>
              <a:t>=</a:t>
            </a:r>
            <a:r>
              <a:rPr lang="en-US" b="1" i="1" dirty="0"/>
              <a:t> R x + t</a:t>
            </a:r>
            <a:endParaRPr lang="en-US" dirty="0"/>
          </a:p>
          <a:p>
            <a:r>
              <a:rPr lang="en-US" dirty="0"/>
              <a:t>similarity:		</a:t>
            </a:r>
            <a:r>
              <a:rPr lang="en-US" b="1" i="1" dirty="0"/>
              <a:t>x’ </a:t>
            </a:r>
            <a:r>
              <a:rPr lang="en-US" b="1" dirty="0"/>
              <a:t>=</a:t>
            </a:r>
            <a:r>
              <a:rPr lang="en-US" b="1" i="1" dirty="0"/>
              <a:t> </a:t>
            </a:r>
            <a:r>
              <a:rPr lang="en-US" i="1" dirty="0"/>
              <a:t>s</a:t>
            </a:r>
            <a:r>
              <a:rPr lang="en-US" b="1" i="1" dirty="0"/>
              <a:t> R x + t</a:t>
            </a:r>
            <a:endParaRPr lang="en-US" dirty="0"/>
          </a:p>
          <a:p>
            <a:r>
              <a:rPr lang="en-US" dirty="0"/>
              <a:t>affine:		</a:t>
            </a:r>
            <a:r>
              <a:rPr lang="en-US" b="1" i="1" dirty="0"/>
              <a:t>x’ </a:t>
            </a:r>
            <a:r>
              <a:rPr lang="en-US" b="1" dirty="0"/>
              <a:t>=</a:t>
            </a:r>
            <a:r>
              <a:rPr lang="en-US" b="1" i="1" dirty="0"/>
              <a:t> A x + t</a:t>
            </a:r>
            <a:endParaRPr lang="en-US" dirty="0"/>
          </a:p>
          <a:p>
            <a:r>
              <a:rPr lang="en-US" dirty="0"/>
              <a:t>perspective:	</a:t>
            </a:r>
            <a:r>
              <a:rPr lang="en-US" b="1" i="1" u="sng" dirty="0"/>
              <a:t>x</a:t>
            </a:r>
            <a:r>
              <a:rPr lang="en-US" b="1" i="1" dirty="0"/>
              <a:t>’ </a:t>
            </a:r>
            <a:r>
              <a:rPr lang="en-US" b="1" dirty="0">
                <a:sym typeface="Symbol" pitchFamily="18" charset="2"/>
              </a:rPr>
              <a:t></a:t>
            </a:r>
            <a:r>
              <a:rPr lang="en-US" b="1" i="1" dirty="0"/>
              <a:t> H </a:t>
            </a:r>
            <a:r>
              <a:rPr lang="en-US" b="1" i="1" u="sng" dirty="0"/>
              <a:t>x</a:t>
            </a:r>
            <a:r>
              <a:rPr lang="en-US" b="1" i="1" dirty="0"/>
              <a:t>		 </a:t>
            </a:r>
            <a:r>
              <a:rPr lang="en-US" b="1" i="1" u="sng" dirty="0"/>
              <a:t>x</a:t>
            </a:r>
            <a:r>
              <a:rPr lang="en-US" b="1" i="1" dirty="0"/>
              <a:t> = 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,</a:t>
            </a:r>
            <a:r>
              <a:rPr lang="en-US" i="1" dirty="0"/>
              <a:t>y</a:t>
            </a:r>
            <a:r>
              <a:rPr lang="en-US" dirty="0"/>
              <a:t>,1)</a:t>
            </a:r>
            <a:br>
              <a:rPr lang="en-US" dirty="0"/>
            </a:br>
            <a:r>
              <a:rPr lang="en-US" dirty="0"/>
              <a:t>	(</a:t>
            </a:r>
            <a:r>
              <a:rPr lang="en-US" b="1" i="1" u="sng" dirty="0"/>
              <a:t>x</a:t>
            </a:r>
            <a:r>
              <a:rPr lang="en-US" dirty="0"/>
              <a:t> is a </a:t>
            </a:r>
            <a:r>
              <a:rPr lang="en-US" i="1" dirty="0"/>
              <a:t>homogeneous</a:t>
            </a:r>
            <a:r>
              <a:rPr lang="en-US" dirty="0"/>
              <a:t> coordinate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27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1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Warping</a:t>
            </a: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Given a coordinate transform </a:t>
            </a:r>
            <a:r>
              <a:rPr lang="en-US" b="1" i="1"/>
              <a:t>x’ </a:t>
            </a:r>
            <a:r>
              <a:rPr lang="en-US"/>
              <a:t>=</a:t>
            </a:r>
            <a:r>
              <a:rPr lang="en-US" b="1" i="1"/>
              <a:t> 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and a source image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), how do we compute a transformed image </a:t>
            </a: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  <a:r>
              <a:rPr lang="en-US" b="1"/>
              <a:t> </a:t>
            </a:r>
            <a:r>
              <a:rPr lang="en-US"/>
              <a:t>=</a:t>
            </a:r>
            <a:r>
              <a:rPr lang="en-US" b="1"/>
              <a:t>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))?</a:t>
            </a:r>
          </a:p>
        </p:txBody>
      </p:sp>
      <p:pic>
        <p:nvPicPr>
          <p:cNvPr id="402436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219392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437" name="Picture 5" descr="rotate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3733800"/>
            <a:ext cx="26320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3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2439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grpSp>
        <p:nvGrpSpPr>
          <p:cNvPr id="402440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2441" name="Line 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442" name="Line 1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244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2444" name="Line 12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445" name="Line 13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2446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2447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2448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2449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2450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2451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191000" y="4800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2867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Forward Warping</a:t>
            </a: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Send each pixel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to its corresponding location </a:t>
            </a:r>
            <a:r>
              <a:rPr lang="en-US" b="1" i="1"/>
              <a:t>x’</a:t>
            </a:r>
            <a:r>
              <a:rPr lang="en-US" b="1"/>
              <a:t> </a:t>
            </a:r>
            <a:r>
              <a:rPr lang="en-US"/>
              <a:t>=</a:t>
            </a:r>
            <a:r>
              <a:rPr lang="en-US" b="1"/>
              <a:t> </a:t>
            </a: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in </a:t>
            </a: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pic>
        <p:nvPicPr>
          <p:cNvPr id="403460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219392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461" name="Picture 5" descr="rotate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3733800"/>
            <a:ext cx="26320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3462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346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grpSp>
        <p:nvGrpSpPr>
          <p:cNvPr id="403464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3465" name="Line 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466" name="Line 1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3467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3468" name="Line 12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469" name="Line 13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3470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3471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3472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3473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3474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3475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191000" y="4800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3476" name="Rectangle 2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26670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 dirty="0">
                <a:latin typeface="Arial" charset="0"/>
              </a:rPr>
              <a:t>What if pixel lands “between” two pixels?</a:t>
            </a:r>
          </a:p>
        </p:txBody>
      </p:sp>
    </p:spTree>
    <p:extLst>
      <p:ext uri="{BB962C8B-B14F-4D97-AF65-F5344CB8AC3E}">
        <p14:creationId xmlns:p14="http://schemas.microsoft.com/office/powerpoint/2010/main" val="132123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72" grpId="0" animBg="1"/>
      <p:bldP spid="403473" grpId="0" animBg="1"/>
      <p:bldP spid="403474" grpId="0" animBg="1"/>
      <p:bldP spid="40347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54229" y="382406"/>
            <a:ext cx="8229600" cy="5135563"/>
          </a:xfrm>
        </p:spPr>
        <p:txBody>
          <a:bodyPr/>
          <a:lstStyle/>
          <a:p>
            <a:r>
              <a:rPr lang="en-US" dirty="0" smtClean="0"/>
              <a:t>Combine two or more overlapping images to make one larger image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Add example</a:t>
            </a:r>
          </a:p>
        </p:txBody>
      </p:sp>
      <p:grpSp>
        <p:nvGrpSpPr>
          <p:cNvPr id="18437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8440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3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5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8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13"/>
          <p:cNvSpPr txBox="1">
            <a:spLocks noChangeArrowheads="1"/>
          </p:cNvSpPr>
          <p:nvPr/>
        </p:nvSpPr>
        <p:spPr bwMode="auto">
          <a:xfrm>
            <a:off x="6249988" y="6488113"/>
            <a:ext cx="2894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0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Forward Warping</a:t>
            </a:r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Send each pixel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to its corresponding location </a:t>
            </a:r>
            <a:r>
              <a:rPr lang="en-US" b="1" i="1"/>
              <a:t>x’</a:t>
            </a:r>
            <a:r>
              <a:rPr lang="en-US" b="1"/>
              <a:t> </a:t>
            </a:r>
            <a:r>
              <a:rPr lang="en-US"/>
              <a:t>=</a:t>
            </a:r>
            <a:r>
              <a:rPr lang="en-US" b="1"/>
              <a:t> </a:t>
            </a: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in </a:t>
            </a: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sp>
        <p:nvSpPr>
          <p:cNvPr id="404484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448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grpSp>
        <p:nvGrpSpPr>
          <p:cNvPr id="404486" name="Group 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4487" name="Line 7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488" name="Line 8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4489" name="Group 9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4490" name="Line 10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491" name="Line 11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4492" name="Text 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4493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4494" name="Rectangl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495" name="Rectangle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496" name="Freeform 16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4497" name="Text Box 1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91000" y="4800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4498" name="Rectangle 18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85800" y="26670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 dirty="0">
                <a:latin typeface="Arial" charset="0"/>
              </a:rPr>
              <a:t>What if pixel lands “between” two pixels?</a:t>
            </a:r>
          </a:p>
        </p:txBody>
      </p:sp>
      <p:sp>
        <p:nvSpPr>
          <p:cNvPr id="404499" name="Rectangle 19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31242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>
                <a:latin typeface="Arial" charset="0"/>
              </a:rPr>
              <a:t>Answer: add “contribution” to several pixels, normalize later (</a:t>
            </a:r>
            <a:r>
              <a:rPr lang="en-US" sz="2800" b="0" i="1">
                <a:latin typeface="Arial" charset="0"/>
              </a:rPr>
              <a:t>splatting</a:t>
            </a:r>
            <a:r>
              <a:rPr lang="en-US" sz="2800" b="0">
                <a:latin typeface="Arial" charset="0"/>
              </a:rPr>
              <a:t>)</a:t>
            </a:r>
          </a:p>
        </p:txBody>
      </p:sp>
      <p:grpSp>
        <p:nvGrpSpPr>
          <p:cNvPr id="404500" name="Group 20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1981200" y="4876800"/>
            <a:ext cx="609600" cy="609600"/>
            <a:chOff x="1248" y="3072"/>
            <a:chExt cx="384" cy="384"/>
          </a:xfrm>
        </p:grpSpPr>
        <p:sp>
          <p:nvSpPr>
            <p:cNvPr id="404501" name="Line 21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2" name="Line 22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3" name="Line 23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4" name="Line 24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4505" name="Group 25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5486400" y="4800600"/>
            <a:ext cx="609600" cy="609600"/>
            <a:chOff x="1248" y="3072"/>
            <a:chExt cx="384" cy="384"/>
          </a:xfrm>
        </p:grpSpPr>
        <p:sp>
          <p:nvSpPr>
            <p:cNvPr id="404506" name="Line 26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7" name="Line 2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8" name="Line 2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9" name="Line 29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086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49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Image Stitching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6293-6C5A-4C0D-9347-2D77C7C85202}" type="slidenum">
              <a:rPr lang="en-US"/>
              <a:pPr/>
              <a:t>21</a:t>
            </a:fld>
            <a:endParaRPr lang="en-US"/>
          </a:p>
        </p:txBody>
      </p:sp>
      <p:sp>
        <p:nvSpPr>
          <p:cNvPr id="405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Inverse Warping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Get each pixel </a:t>
            </a: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 from its corresponding location </a:t>
            </a:r>
            <a:r>
              <a:rPr lang="en-US" b="1" i="1"/>
              <a:t>x’</a:t>
            </a:r>
            <a:r>
              <a:rPr lang="en-US" b="1"/>
              <a:t> </a:t>
            </a:r>
            <a:r>
              <a:rPr lang="en-US"/>
              <a:t>=</a:t>
            </a:r>
            <a:r>
              <a:rPr lang="en-US" b="1"/>
              <a:t> </a:t>
            </a: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in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pic>
        <p:nvPicPr>
          <p:cNvPr id="405508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219392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509" name="Picture 5" descr="rotate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3733800"/>
            <a:ext cx="26320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551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551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grpSp>
        <p:nvGrpSpPr>
          <p:cNvPr id="40551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5513" name="Line 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514" name="Line 1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5515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5516" name="Line 12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517" name="Line 13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5518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5519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5520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521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522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arrow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5523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191000" y="48006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 smtClean="0"/>
              <a:t>h</a:t>
            </a:r>
            <a:r>
              <a:rPr lang="en-US" b="1" i="1" baseline="30000" dirty="0" smtClean="0"/>
              <a:t>-1</a:t>
            </a:r>
            <a:r>
              <a:rPr lang="en-US" dirty="0" smtClean="0"/>
              <a:t>(</a:t>
            </a:r>
            <a:r>
              <a:rPr lang="en-US" b="1" i="1" dirty="0"/>
              <a:t>x</a:t>
            </a:r>
            <a:r>
              <a:rPr lang="en-US" dirty="0"/>
              <a:t>)</a:t>
            </a:r>
          </a:p>
        </p:txBody>
      </p:sp>
      <p:sp>
        <p:nvSpPr>
          <p:cNvPr id="405524" name="Rectangle 2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26670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 dirty="0">
                <a:latin typeface="Arial" charset="0"/>
              </a:rPr>
              <a:t>What if pixel comes from “between” two pixels?</a:t>
            </a:r>
          </a:p>
        </p:txBody>
      </p:sp>
    </p:spTree>
    <p:extLst>
      <p:ext uri="{BB962C8B-B14F-4D97-AF65-F5344CB8AC3E}">
        <p14:creationId xmlns:p14="http://schemas.microsoft.com/office/powerpoint/2010/main" val="175146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20" grpId="0" animBg="1"/>
      <p:bldP spid="405521" grpId="0" animBg="1"/>
      <p:bldP spid="405522" grpId="0" animBg="1"/>
      <p:bldP spid="40552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236-7C29-4DD7-BAD5-AD8C64534D44}" type="slidenum">
              <a:rPr lang="en-US"/>
              <a:pPr/>
              <a:t>22</a:t>
            </a:fld>
            <a:endParaRPr lang="en-US"/>
          </a:p>
        </p:txBody>
      </p:sp>
      <p:sp>
        <p:nvSpPr>
          <p:cNvPr id="406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Inverse Warping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Get each pixel </a:t>
            </a: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 from its corresponding location </a:t>
            </a:r>
            <a:r>
              <a:rPr lang="en-US" b="1" i="1"/>
              <a:t>x’</a:t>
            </a:r>
            <a:r>
              <a:rPr lang="en-US" b="1"/>
              <a:t> </a:t>
            </a:r>
            <a:r>
              <a:rPr lang="en-US"/>
              <a:t>=</a:t>
            </a:r>
            <a:r>
              <a:rPr lang="en-US" b="1"/>
              <a:t> </a:t>
            </a: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in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653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26670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 dirty="0">
                <a:latin typeface="Arial" charset="0"/>
              </a:rPr>
              <a:t>What if pixel comes from “between” two pixels</a:t>
            </a:r>
            <a:r>
              <a:rPr lang="en-US" sz="2800" b="0" dirty="0" smtClean="0">
                <a:latin typeface="Arial" charset="0"/>
              </a:rPr>
              <a:t>?</a:t>
            </a:r>
            <a:endParaRPr lang="en-US" sz="2800" b="0" dirty="0">
              <a:latin typeface="Arial" charset="0"/>
            </a:endParaRPr>
          </a:p>
        </p:txBody>
      </p:sp>
      <p:sp>
        <p:nvSpPr>
          <p:cNvPr id="40653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31242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 dirty="0">
                <a:latin typeface="Arial" charset="0"/>
              </a:rPr>
              <a:t>Answer: </a:t>
            </a:r>
            <a:r>
              <a:rPr lang="en-US" sz="2800" b="0" i="1" dirty="0">
                <a:latin typeface="Arial" charset="0"/>
              </a:rPr>
              <a:t>resample</a:t>
            </a:r>
            <a:r>
              <a:rPr lang="en-US" sz="2800" b="0" dirty="0">
                <a:latin typeface="Arial" charset="0"/>
              </a:rPr>
              <a:t> color value from </a:t>
            </a:r>
            <a:r>
              <a:rPr lang="en-US" sz="2800" b="0" i="1" dirty="0">
                <a:latin typeface="Arial" charset="0"/>
              </a:rPr>
              <a:t>interpolated</a:t>
            </a:r>
            <a:r>
              <a:rPr lang="en-US" sz="2800" b="0" dirty="0">
                <a:latin typeface="Arial" charset="0"/>
              </a:rPr>
              <a:t> </a:t>
            </a:r>
            <a:r>
              <a:rPr lang="en-US" sz="2800" b="0" dirty="0" smtClean="0">
                <a:latin typeface="Arial" charset="0"/>
              </a:rPr>
              <a:t>source </a:t>
            </a:r>
            <a:r>
              <a:rPr lang="en-US" sz="2800" b="0" dirty="0">
                <a:latin typeface="Arial" charset="0"/>
              </a:rPr>
              <a:t>image</a:t>
            </a:r>
          </a:p>
        </p:txBody>
      </p:sp>
      <p:sp>
        <p:nvSpPr>
          <p:cNvPr id="406534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6535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grpSp>
        <p:nvGrpSpPr>
          <p:cNvPr id="406536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6537" name="Line 9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38" name="Line 10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6539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6540" name="Line 12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41" name="Line 13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6542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6543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6544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25675" y="5105400"/>
            <a:ext cx="92075" cy="92075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545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821363" y="5137150"/>
            <a:ext cx="92075" cy="92075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546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arrow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6547" name="Group 19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1981200" y="4876800"/>
            <a:ext cx="609600" cy="609600"/>
            <a:chOff x="1248" y="3072"/>
            <a:chExt cx="384" cy="384"/>
          </a:xfrm>
        </p:grpSpPr>
        <p:sp>
          <p:nvSpPr>
            <p:cNvPr id="406548" name="Line 20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49" name="Line 21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0" name="Line 22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1" name="Line 23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6552" name="Group 24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5486400" y="4800600"/>
            <a:ext cx="609600" cy="609600"/>
            <a:chOff x="1248" y="3072"/>
            <a:chExt cx="384" cy="384"/>
          </a:xfrm>
        </p:grpSpPr>
        <p:sp>
          <p:nvSpPr>
            <p:cNvPr id="406553" name="Line 2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4" name="Line 2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5" name="Line 2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6" name="Line 2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771900" y="4858844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 smtClean="0"/>
              <a:t>h</a:t>
            </a:r>
            <a:r>
              <a:rPr lang="en-US" b="1" i="1" baseline="30000" dirty="0" smtClean="0"/>
              <a:t>-1</a:t>
            </a:r>
            <a:r>
              <a:rPr lang="en-US" dirty="0" smtClean="0"/>
              <a:t>(</a:t>
            </a:r>
            <a:r>
              <a:rPr lang="en-US" b="1" i="1" dirty="0"/>
              <a:t>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379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3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Interpolation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Possible interpolation filters:</a:t>
            </a:r>
          </a:p>
          <a:p>
            <a:pPr lvl="1"/>
            <a:r>
              <a:rPr lang="en-US" dirty="0"/>
              <a:t>nearest neighbor</a:t>
            </a:r>
          </a:p>
          <a:p>
            <a:pPr lvl="1"/>
            <a:r>
              <a:rPr lang="en-US" dirty="0"/>
              <a:t>bilinear</a:t>
            </a:r>
          </a:p>
          <a:p>
            <a:pPr lvl="1"/>
            <a:r>
              <a:rPr lang="en-US" dirty="0" err="1"/>
              <a:t>bicubic</a:t>
            </a:r>
            <a:r>
              <a:rPr lang="en-US" dirty="0"/>
              <a:t> (interpolating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07556" name="Picture 4" descr="rotatedNN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379" y="2705040"/>
            <a:ext cx="3449638" cy="28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61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5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913" name="Picture 4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36700"/>
            <a:ext cx="39624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587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Motion models</a:t>
            </a:r>
          </a:p>
        </p:txBody>
      </p:sp>
      <p:grpSp>
        <p:nvGrpSpPr>
          <p:cNvPr id="335876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947738" y="3084513"/>
            <a:ext cx="1504950" cy="3048000"/>
            <a:chOff x="672" y="1847"/>
            <a:chExt cx="1066" cy="1920"/>
          </a:xfrm>
        </p:grpSpPr>
        <p:grpSp>
          <p:nvGrpSpPr>
            <p:cNvPr id="335877" name="Group 5"/>
            <p:cNvGrpSpPr>
              <a:grpSpLocks/>
            </p:cNvGrpSpPr>
            <p:nvPr/>
          </p:nvGrpSpPr>
          <p:grpSpPr bwMode="auto">
            <a:xfrm>
              <a:off x="672" y="2361"/>
              <a:ext cx="960" cy="1056"/>
              <a:chOff x="2160" y="2880"/>
              <a:chExt cx="960" cy="1056"/>
            </a:xfrm>
          </p:grpSpPr>
          <p:pic>
            <p:nvPicPr>
              <p:cNvPr id="335878" name="Picture 6" descr="TRANSLATION"/>
              <p:cNvPicPr>
                <a:picLocks noChangeAspect="1" noChangeArrowheads="1"/>
              </p:cNvPicPr>
              <p:nvPr>
                <p:custDataLst>
                  <p:tags r:id="rId33"/>
                </p:custDataLst>
              </p:nvPr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2880"/>
                <a:ext cx="960" cy="1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5879" name="Rectangle 7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160" y="2880"/>
                <a:ext cx="672" cy="88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80" name="Rectangle 8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413" y="3056"/>
                <a:ext cx="707" cy="880"/>
              </a:xfrm>
              <a:prstGeom prst="rect">
                <a:avLst/>
              </a:prstGeom>
              <a:noFill/>
              <a:ln w="28575">
                <a:solidFill>
                  <a:srgbClr val="60C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35881" name="Text Box 9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720" y="1847"/>
              <a:ext cx="100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Translation</a:t>
              </a:r>
            </a:p>
          </p:txBody>
        </p:sp>
        <p:sp>
          <p:nvSpPr>
            <p:cNvPr id="335882" name="Text Box 10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672" y="3536"/>
              <a:ext cx="106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2 unknowns</a:t>
              </a:r>
            </a:p>
          </p:txBody>
        </p:sp>
      </p:grpSp>
      <p:grpSp>
        <p:nvGrpSpPr>
          <p:cNvPr id="335883" name="Group 11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913063" y="3048000"/>
            <a:ext cx="1522412" cy="3119438"/>
            <a:chOff x="2064" y="1824"/>
            <a:chExt cx="1079" cy="1965"/>
          </a:xfrm>
        </p:grpSpPr>
        <p:grpSp>
          <p:nvGrpSpPr>
            <p:cNvPr id="335884" name="Group 12"/>
            <p:cNvGrpSpPr>
              <a:grpSpLocks/>
            </p:cNvGrpSpPr>
            <p:nvPr/>
          </p:nvGrpSpPr>
          <p:grpSpPr bwMode="auto">
            <a:xfrm>
              <a:off x="2064" y="2361"/>
              <a:ext cx="1008" cy="1056"/>
              <a:chOff x="816" y="2928"/>
              <a:chExt cx="864" cy="912"/>
            </a:xfrm>
          </p:grpSpPr>
          <p:pic>
            <p:nvPicPr>
              <p:cNvPr id="335885" name="Picture 13" descr="AFFINE"/>
              <p:cNvPicPr>
                <a:picLocks noChangeAspect="1" noChangeArrowheads="1"/>
              </p:cNvPicPr>
              <p:nvPr>
                <p:custDataLst>
                  <p:tags r:id="rId25"/>
                </p:custDataLst>
              </p:nvPr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928"/>
                <a:ext cx="864" cy="9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5886" name="Rectangle 14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816" y="2928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87" name="Line 1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056" y="2928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88" name="Line 1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632" y="3024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89" name="Line 1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056" y="2928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90" name="Line 1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056" y="3744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35891" name="Text Box 19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308" y="1824"/>
              <a:ext cx="5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Affine</a:t>
              </a:r>
            </a:p>
          </p:txBody>
        </p:sp>
        <p:sp>
          <p:nvSpPr>
            <p:cNvPr id="335892" name="Text Box 20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076" y="3558"/>
              <a:ext cx="10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6 unknowns</a:t>
              </a:r>
            </a:p>
          </p:txBody>
        </p:sp>
      </p:grpSp>
      <p:grpSp>
        <p:nvGrpSpPr>
          <p:cNvPr id="335893" name="Group 21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945063" y="3048000"/>
            <a:ext cx="1522412" cy="3124200"/>
            <a:chOff x="3504" y="1824"/>
            <a:chExt cx="1079" cy="1968"/>
          </a:xfrm>
        </p:grpSpPr>
        <p:grpSp>
          <p:nvGrpSpPr>
            <p:cNvPr id="335894" name="Group 22"/>
            <p:cNvGrpSpPr>
              <a:grpSpLocks/>
            </p:cNvGrpSpPr>
            <p:nvPr/>
          </p:nvGrpSpPr>
          <p:grpSpPr bwMode="auto">
            <a:xfrm>
              <a:off x="3504" y="2361"/>
              <a:ext cx="960" cy="1056"/>
              <a:chOff x="3696" y="2976"/>
              <a:chExt cx="864" cy="912"/>
            </a:xfrm>
          </p:grpSpPr>
          <p:pic>
            <p:nvPicPr>
              <p:cNvPr id="335895" name="Picture 23" descr="PERSPECTIVE"/>
              <p:cNvPicPr>
                <a:picLocks noChangeAspect="1" noChangeArrowheads="1"/>
              </p:cNvPicPr>
              <p:nvPr>
                <p:custDataLst>
                  <p:tags r:id="rId17"/>
                </p:custDataLst>
              </p:nvPr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2976"/>
                <a:ext cx="864" cy="9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5896" name="Rectangle 24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696" y="3072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97" name="Line 25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888" y="2976"/>
                <a:ext cx="624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98" name="Line 26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V="1">
                <a:off x="3984" y="3840"/>
                <a:ext cx="576" cy="4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99" name="Line 27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888" y="2976"/>
                <a:ext cx="96" cy="912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900" name="Line 28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512" y="3072"/>
                <a:ext cx="48" cy="76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35901" name="Text Box 29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504" y="1824"/>
              <a:ext cx="10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Perspective</a:t>
              </a:r>
            </a:p>
          </p:txBody>
        </p:sp>
        <p:sp>
          <p:nvSpPr>
            <p:cNvPr id="335902" name="Text Box 30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516" y="3561"/>
              <a:ext cx="10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8 unknowns</a:t>
              </a:r>
            </a:p>
          </p:txBody>
        </p:sp>
      </p:grpSp>
      <p:grpSp>
        <p:nvGrpSpPr>
          <p:cNvPr id="335903" name="Group 31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6977063" y="3048000"/>
            <a:ext cx="1522412" cy="3124200"/>
            <a:chOff x="4944" y="1824"/>
            <a:chExt cx="1079" cy="1968"/>
          </a:xfrm>
        </p:grpSpPr>
        <p:grpSp>
          <p:nvGrpSpPr>
            <p:cNvPr id="335904" name="Group 32"/>
            <p:cNvGrpSpPr>
              <a:grpSpLocks/>
            </p:cNvGrpSpPr>
            <p:nvPr/>
          </p:nvGrpSpPr>
          <p:grpSpPr bwMode="auto">
            <a:xfrm>
              <a:off x="4944" y="2361"/>
              <a:ext cx="960" cy="1056"/>
              <a:chOff x="4944" y="2976"/>
              <a:chExt cx="912" cy="816"/>
            </a:xfrm>
          </p:grpSpPr>
          <p:pic>
            <p:nvPicPr>
              <p:cNvPr id="335905" name="Picture 33" descr="rot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976"/>
                <a:ext cx="912" cy="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5906" name="Rectangle 34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944" y="3024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907" name="Line 35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5184" y="3072"/>
                <a:ext cx="48" cy="672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908" name="Line 36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5808" y="2976"/>
                <a:ext cx="48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909" name="Line 37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V="1">
                <a:off x="5184" y="2976"/>
                <a:ext cx="624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910" name="Line 38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5232" y="3744"/>
                <a:ext cx="624" cy="4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35911" name="Text Box 39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992" y="1824"/>
              <a:ext cx="9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3D rotation</a:t>
              </a:r>
            </a:p>
          </p:txBody>
        </p:sp>
        <p:sp>
          <p:nvSpPr>
            <p:cNvPr id="335912" name="Text Box 40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956" y="3561"/>
              <a:ext cx="10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3 unknowns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367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the transformation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Translation 	= 	2 degrees of freedom</a:t>
            </a:r>
          </a:p>
          <a:p>
            <a:r>
              <a:rPr lang="en-US" dirty="0" smtClean="0"/>
              <a:t>Similarity 		= 	4 degrees of freedom</a:t>
            </a:r>
          </a:p>
          <a:p>
            <a:r>
              <a:rPr lang="en-US" dirty="0" smtClean="0"/>
              <a:t>Affine 		= 	6 degrees of freedom</a:t>
            </a:r>
          </a:p>
          <a:p>
            <a:r>
              <a:rPr lang="en-US" dirty="0" smtClean="0"/>
              <a:t>Homography 	= 	8 degrees of freedom</a:t>
            </a:r>
          </a:p>
          <a:p>
            <a:endParaRPr lang="en-US" dirty="0"/>
          </a:p>
          <a:p>
            <a:r>
              <a:rPr lang="en-US" dirty="0" smtClean="0"/>
              <a:t>How many corresponding points do we need to solve?</a:t>
            </a:r>
          </a:p>
        </p:txBody>
      </p:sp>
    </p:spTree>
    <p:extLst>
      <p:ext uri="{BB962C8B-B14F-4D97-AF65-F5344CB8AC3E}">
        <p14:creationId xmlns:p14="http://schemas.microsoft.com/office/powerpoint/2010/main" val="188272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Plane perspective mosaics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457200" lvl="1" indent="-342900">
              <a:lnSpc>
                <a:spcPct val="200000"/>
              </a:lnSpc>
            </a:pPr>
            <a:r>
              <a:rPr lang="en-US"/>
              <a:t>8-parameter generalization of affine motion</a:t>
            </a:r>
          </a:p>
          <a:p>
            <a:pPr marL="857250" lvl="2" indent="-285750"/>
            <a:r>
              <a:rPr lang="en-US"/>
              <a:t>works for pure rotation or planar surfaces</a:t>
            </a:r>
          </a:p>
          <a:p>
            <a:pPr marL="457200" lvl="1" indent="-342900"/>
            <a:r>
              <a:rPr lang="en-US">
                <a:solidFill>
                  <a:schemeClr val="tx2"/>
                </a:solidFill>
              </a:rPr>
              <a:t>Limitations:</a:t>
            </a:r>
            <a:endParaRPr lang="en-US"/>
          </a:p>
          <a:p>
            <a:pPr marL="857250" lvl="2" indent="-285750"/>
            <a:r>
              <a:rPr lang="en-US"/>
              <a:t>local minima </a:t>
            </a:r>
          </a:p>
          <a:p>
            <a:pPr marL="857250" lvl="2" indent="-285750"/>
            <a:r>
              <a:rPr lang="en-US"/>
              <a:t>slow convergence</a:t>
            </a:r>
          </a:p>
          <a:p>
            <a:pPr marL="857250" lvl="2" indent="-285750"/>
            <a:r>
              <a:rPr lang="en-US"/>
              <a:t>difficult to control interactively</a:t>
            </a:r>
          </a:p>
        </p:txBody>
      </p:sp>
      <p:grpSp>
        <p:nvGrpSpPr>
          <p:cNvPr id="336900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367463" y="3886200"/>
            <a:ext cx="1760537" cy="2209800"/>
            <a:chOff x="3696" y="2976"/>
            <a:chExt cx="864" cy="912"/>
          </a:xfrm>
        </p:grpSpPr>
        <p:pic>
          <p:nvPicPr>
            <p:cNvPr id="336901" name="Picture 5" descr="PERSPECTIVE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976"/>
              <a:ext cx="864" cy="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6902" name="Rectangle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696" y="3072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03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3888" y="2976"/>
              <a:ext cx="624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04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3984" y="3840"/>
              <a:ext cx="576" cy="48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05" name="Line 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3888" y="2976"/>
              <a:ext cx="96" cy="912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06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4512" y="3072"/>
              <a:ext cx="48" cy="768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0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88"/>
    </mc:Choice>
    <mc:Fallback xmlns="">
      <p:transition xmlns:p14="http://schemas.microsoft.com/office/powerpoint/2010/main" spd="slow" advTm="3388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5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67463"/>
            <a:ext cx="1125538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192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9846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" y="39846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cxnSp>
        <p:nvCxnSpPr>
          <p:cNvPr id="59" name="Straight Arrow Connector 58"/>
          <p:cNvCxnSpPr/>
          <p:nvPr/>
        </p:nvCxnSpPr>
        <p:spPr>
          <a:xfrm>
            <a:off x="314325" y="6194425"/>
            <a:ext cx="1882775" cy="26035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6553200" y="4778375"/>
            <a:ext cx="2359025" cy="708025"/>
            <a:chOff x="6553200" y="4267200"/>
            <a:chExt cx="2358385" cy="707747"/>
          </a:xfrm>
        </p:grpSpPr>
        <p:sp>
          <p:nvSpPr>
            <p:cNvPr id="81931" name="TextBox 62"/>
            <p:cNvSpPr txBox="1">
              <a:spLocks noChangeArrowheads="1"/>
            </p:cNvSpPr>
            <p:nvPr/>
          </p:nvSpPr>
          <p:spPr bwMode="auto">
            <a:xfrm>
              <a:off x="6553200" y="4267200"/>
              <a:ext cx="2358385" cy="70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 b="1">
                  <a:latin typeface="Calibri" charset="0"/>
                  <a:cs typeface="Arial" charset="0"/>
                </a:rPr>
                <a:t>How do we solve for</a:t>
              </a:r>
            </a:p>
            <a:p>
              <a:pPr eaLnBrk="1" hangingPunct="1"/>
              <a:r>
                <a:rPr lang="en-US" sz="2000" b="1">
                  <a:latin typeface="Calibri" charset="0"/>
                  <a:cs typeface="Arial" charset="0"/>
                </a:rPr>
                <a:t>                    ? </a:t>
              </a:r>
            </a:p>
          </p:txBody>
        </p:sp>
        <p:pic>
          <p:nvPicPr>
            <p:cNvPr id="81932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1542" y="4631283"/>
              <a:ext cx="856090" cy="308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88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20885 0.041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8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858838" y="4953000"/>
            <a:ext cx="7904162" cy="1524000"/>
            <a:chOff x="858976" y="5105400"/>
            <a:chExt cx="7904024" cy="1524000"/>
          </a:xfrm>
        </p:grpSpPr>
        <p:sp>
          <p:nvSpPr>
            <p:cNvPr id="82980" name="TextBox 52"/>
            <p:cNvSpPr txBox="1">
              <a:spLocks noChangeArrowheads="1"/>
            </p:cNvSpPr>
            <p:nvPr/>
          </p:nvSpPr>
          <p:spPr bwMode="auto">
            <a:xfrm>
              <a:off x="858976" y="5619690"/>
              <a:ext cx="243007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Mean displacement = 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  <p:pic>
          <p:nvPicPr>
            <p:cNvPr id="82981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298" y="5105400"/>
              <a:ext cx="5600702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Rectangle 53"/>
          <p:cNvSpPr/>
          <p:nvPr/>
        </p:nvSpPr>
        <p:spPr>
          <a:xfrm>
            <a:off x="533400" y="5410200"/>
            <a:ext cx="2743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sym typeface="Times New Roman" pitchFamily="-1" charset="0"/>
              </a:rPr>
              <a:t> </a:t>
            </a: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0"/>
            <a:ext cx="2114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29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82952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184275"/>
            <a:ext cx="9207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53100" y="947738"/>
            <a:ext cx="952500" cy="39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1905000"/>
            <a:ext cx="936625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6688" y="1633538"/>
            <a:ext cx="9398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91263" y="2971800"/>
            <a:ext cx="912812" cy="32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68575" y="3113088"/>
            <a:ext cx="92392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309688" y="4191000"/>
            <a:ext cx="6005512" cy="633413"/>
            <a:chOff x="1309008" y="4343400"/>
            <a:chExt cx="6006192" cy="633412"/>
          </a:xfrm>
        </p:grpSpPr>
        <p:pic>
          <p:nvPicPr>
            <p:cNvPr id="82960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50" y="4343400"/>
              <a:ext cx="3143250" cy="63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1" name="TextBox 51"/>
            <p:cNvSpPr txBox="1">
              <a:spLocks noChangeArrowheads="1"/>
            </p:cNvSpPr>
            <p:nvPr/>
          </p:nvSpPr>
          <p:spPr bwMode="auto">
            <a:xfrm>
              <a:off x="1309008" y="4454918"/>
              <a:ext cx="2995457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Displacement of match </a:t>
              </a:r>
              <a:r>
                <a:rPr lang="en-US" sz="2000" i="1">
                  <a:latin typeface="Calibri" charset="0"/>
                  <a:cs typeface="Arial" charset="0"/>
                </a:rPr>
                <a:t>i </a:t>
              </a:r>
              <a:r>
                <a:rPr lang="en-US" sz="2000">
                  <a:latin typeface="Calibri" charset="0"/>
                  <a:cs typeface="Arial" charset="0"/>
                </a:rPr>
                <a:t> =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2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397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sp>
        <p:nvSpPr>
          <p:cNvPr id="60" name="Content Placeholder 59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1600200"/>
          </a:xfrm>
        </p:spPr>
        <p:txBody>
          <a:bodyPr/>
          <a:lstStyle/>
          <a:p>
            <a:pPr eaLnBrk="1" hangingPunct="1"/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System of linear equations</a:t>
            </a:r>
          </a:p>
          <a:p>
            <a:pPr lvl="1" eaLnBrk="1" hangingPunct="1"/>
            <a:r>
              <a:rPr lang="en-US" sz="2000">
                <a:latin typeface="Calibri" charset="0"/>
                <a:ea typeface="ＭＳ Ｐゴシック" charset="0"/>
              </a:rPr>
              <a:t>What are the knowns?  Unknowns?</a:t>
            </a:r>
          </a:p>
          <a:p>
            <a:pPr lvl="1" eaLnBrk="1" hangingPunct="1"/>
            <a:r>
              <a:rPr lang="en-US" sz="2000">
                <a:latin typeface="Calibri" charset="0"/>
                <a:ea typeface="ＭＳ Ｐゴシック" charset="0"/>
              </a:rPr>
              <a:t>How many unknowns?  How many equations (per match)?</a:t>
            </a: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83974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184275"/>
            <a:ext cx="9207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3100" y="947738"/>
            <a:ext cx="952500" cy="39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1905000"/>
            <a:ext cx="936625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6688" y="1633538"/>
            <a:ext cx="9398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91263" y="2971800"/>
            <a:ext cx="912812" cy="32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68575" y="3113088"/>
            <a:ext cx="92392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398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3827463"/>
            <a:ext cx="362743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44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How to do it?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 marL="382588" indent="-342900"/>
            <a:r>
              <a:rPr lang="en-US" dirty="0"/>
              <a:t>Basic Procedure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Take a sequence of images from the same position</a:t>
            </a:r>
          </a:p>
          <a:p>
            <a:pPr marL="1411288" lvl="2" indent="-45720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Rotate the camera about its optical center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Compute transformation between second image and first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Shift the second image to overlap with the first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Blend the two together to create a mosaic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If there are more images, repeat</a:t>
            </a:r>
          </a:p>
        </p:txBody>
      </p:sp>
    </p:spTree>
    <p:extLst>
      <p:ext uri="{BB962C8B-B14F-4D97-AF65-F5344CB8AC3E}">
        <p14:creationId xmlns:p14="http://schemas.microsoft.com/office/powerpoint/2010/main" val="95028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499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sp>
        <p:nvSpPr>
          <p:cNvPr id="84996" name="Content Placeholder 59"/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Problem: more equations than unknowns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sz="2000">
                <a:latin typeface="Calibri" charset="0"/>
                <a:ea typeface="ＭＳ Ｐゴシック" charset="0"/>
              </a:rPr>
              <a:t>“</a:t>
            </a:r>
            <a:r>
              <a:rPr lang="en-US" sz="2000">
                <a:latin typeface="Calibri" charset="0"/>
                <a:ea typeface="ＭＳ Ｐゴシック" charset="0"/>
              </a:rPr>
              <a:t>Overdetermined</a:t>
            </a:r>
            <a:r>
              <a:rPr lang="ja-JP" altLang="en-US" sz="2000">
                <a:latin typeface="Calibri" charset="0"/>
                <a:ea typeface="ＭＳ Ｐゴシック" charset="0"/>
              </a:rPr>
              <a:t>”</a:t>
            </a:r>
            <a:r>
              <a:rPr lang="en-US" sz="2000">
                <a:latin typeface="Calibri" charset="0"/>
                <a:ea typeface="ＭＳ Ｐゴシック" charset="0"/>
              </a:rPr>
              <a:t> system of equations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Calibri" charset="0"/>
                <a:ea typeface="ＭＳ Ｐゴシック" charset="0"/>
              </a:rPr>
              <a:t>We will find the </a:t>
            </a:r>
            <a:r>
              <a:rPr lang="en-US" sz="2000" i="1">
                <a:latin typeface="Calibri" charset="0"/>
                <a:ea typeface="ＭＳ Ｐゴシック" charset="0"/>
              </a:rPr>
              <a:t>least squares</a:t>
            </a:r>
            <a:r>
              <a:rPr lang="en-US" sz="2000">
                <a:latin typeface="Calibri" charset="0"/>
                <a:ea typeface="ＭＳ Ｐゴシック" charset="0"/>
              </a:rPr>
              <a:t> solution</a:t>
            </a:r>
            <a:endParaRPr lang="en-US" sz="2000" i="1">
              <a:latin typeface="Calibri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6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84998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184275"/>
            <a:ext cx="9207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3100" y="947738"/>
            <a:ext cx="952500" cy="39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1905000"/>
            <a:ext cx="936625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6688" y="1633538"/>
            <a:ext cx="9398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91263" y="2971800"/>
            <a:ext cx="912812" cy="32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68575" y="3113088"/>
            <a:ext cx="92392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500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3827463"/>
            <a:ext cx="362743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1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Least squares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For each point</a:t>
            </a:r>
          </a:p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we define the </a:t>
            </a:r>
            <a:r>
              <a:rPr lang="en-US" i="1">
                <a:latin typeface="Calibri" charset="0"/>
                <a:ea typeface="ＭＳ Ｐゴシック" charset="0"/>
                <a:cs typeface="ＭＳ Ｐゴシック" charset="0"/>
              </a:rPr>
              <a:t>residuals 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as </a:t>
            </a:r>
          </a:p>
        </p:txBody>
      </p:sp>
      <p:pic>
        <p:nvPicPr>
          <p:cNvPr id="8602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36788"/>
            <a:ext cx="3322638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65288"/>
            <a:ext cx="1371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648200"/>
            <a:ext cx="5486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63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Least squares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382000" cy="44958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Goal: minimize sum of squared residuals</a:t>
            </a:r>
          </a:p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Least squares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solution</a:t>
            </a:r>
          </a:p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For translations, is equal to mean displacement</a:t>
            </a:r>
          </a:p>
        </p:txBody>
      </p:sp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4582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87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459163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Find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t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that minimizes </a:t>
            </a:r>
          </a:p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To solve, form the </a:t>
            </a:r>
            <a:r>
              <a:rPr lang="en-US" i="1">
                <a:latin typeface="Calibri" charset="0"/>
                <a:ea typeface="ＭＳ Ｐゴシック" charset="0"/>
                <a:cs typeface="ＭＳ Ｐゴシック" charset="0"/>
              </a:rPr>
              <a:t>normal equations</a:t>
            </a:r>
          </a:p>
        </p:txBody>
      </p:sp>
      <p:pic>
        <p:nvPicPr>
          <p:cNvPr id="890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1508125"/>
            <a:ext cx="21907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95600"/>
            <a:ext cx="29718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4673600"/>
            <a:ext cx="40830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5600700"/>
            <a:ext cx="5600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7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translations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least squares</a:t>
            </a:r>
          </a:p>
        </p:txBody>
      </p:sp>
      <p:pic>
        <p:nvPicPr>
          <p:cNvPr id="344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478088"/>
            <a:ext cx="4724400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525713" y="5673725"/>
            <a:ext cx="3932237" cy="1020763"/>
            <a:chOff x="2525486" y="5673538"/>
            <a:chExt cx="3932025" cy="1020394"/>
          </a:xfrm>
        </p:grpSpPr>
        <p:pic>
          <p:nvPicPr>
            <p:cNvPr id="4915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182" y="5673538"/>
              <a:ext cx="700554" cy="76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712" y="5673538"/>
              <a:ext cx="379227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476" y="5881967"/>
              <a:ext cx="457485" cy="42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100" y="5673538"/>
              <a:ext cx="541338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2" name="TextBox 10"/>
            <p:cNvSpPr txBox="1">
              <a:spLocks noChangeArrowheads="1"/>
            </p:cNvSpPr>
            <p:nvPr/>
          </p:nvSpPr>
          <p:spPr bwMode="auto">
            <a:xfrm>
              <a:off x="2525486" y="6324600"/>
              <a:ext cx="7425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2</a:t>
              </a:r>
            </a:p>
          </p:txBody>
        </p:sp>
        <p:sp>
          <p:nvSpPr>
            <p:cNvPr id="49163" name="TextBox 11"/>
            <p:cNvSpPr txBox="1">
              <a:spLocks noChangeArrowheads="1"/>
            </p:cNvSpPr>
            <p:nvPr/>
          </p:nvSpPr>
          <p:spPr bwMode="auto">
            <a:xfrm>
              <a:off x="3842658" y="6324600"/>
              <a:ext cx="6238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 </a:t>
              </a:r>
              <a:r>
                <a:rPr lang="en-US"/>
                <a:t>x 1</a:t>
              </a:r>
            </a:p>
          </p:txBody>
        </p:sp>
        <p:sp>
          <p:nvSpPr>
            <p:cNvPr id="49164" name="TextBox 12"/>
            <p:cNvSpPr txBox="1">
              <a:spLocks noChangeArrowheads="1"/>
            </p:cNvSpPr>
            <p:nvPr/>
          </p:nvSpPr>
          <p:spPr bwMode="auto">
            <a:xfrm>
              <a:off x="5715000" y="6324600"/>
              <a:ext cx="7425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20398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Affine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2773363"/>
          </a:xfrm>
        </p:spPr>
        <p:txBody>
          <a:bodyPr/>
          <a:lstStyle/>
          <a:p>
            <a:r>
              <a:rPr lang="en-US">
                <a:latin typeface="Arial" charset="0"/>
              </a:rPr>
              <a:t>How many unknowns?</a:t>
            </a:r>
          </a:p>
          <a:p>
            <a:r>
              <a:rPr lang="en-US">
                <a:latin typeface="Arial" charset="0"/>
              </a:rPr>
              <a:t>How many equations per match?</a:t>
            </a:r>
          </a:p>
          <a:p>
            <a:r>
              <a:rPr lang="en-US">
                <a:latin typeface="Arial" charset="0"/>
              </a:rPr>
              <a:t>How many matches do we need?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625600"/>
            <a:ext cx="80899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86400" y="1371600"/>
            <a:ext cx="34290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29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Affine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Residuals:</a:t>
            </a:r>
          </a:p>
          <a:p>
            <a:endParaRPr lang="en-US">
              <a:latin typeface="Arial" charset="0"/>
            </a:endParaRPr>
          </a:p>
          <a:p>
            <a:endParaRPr lang="en-US">
              <a:latin typeface="Arial" charset="0"/>
            </a:endParaRP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Cost function: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182813"/>
            <a:ext cx="8432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34963" y="4572000"/>
            <a:ext cx="8504237" cy="1981200"/>
            <a:chOff x="609600" y="4572000"/>
            <a:chExt cx="8503752" cy="1981200"/>
          </a:xfrm>
        </p:grpSpPr>
        <p:pic>
          <p:nvPicPr>
            <p:cNvPr id="5120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4572000"/>
              <a:ext cx="3305176" cy="815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684" y="5181600"/>
              <a:ext cx="765466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47403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Affine transformations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Matrix form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6400800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95600" y="5900738"/>
            <a:ext cx="4518025" cy="947737"/>
            <a:chOff x="856165" y="5528066"/>
            <a:chExt cx="5498730" cy="1153552"/>
          </a:xfrm>
        </p:grpSpPr>
        <p:pic>
          <p:nvPicPr>
            <p:cNvPr id="5223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005" y="5581059"/>
              <a:ext cx="700555" cy="76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439" y="5528066"/>
              <a:ext cx="379228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671" y="5695809"/>
              <a:ext cx="457486" cy="42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3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8371" y="5581059"/>
              <a:ext cx="541339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4" name="TextBox 9"/>
            <p:cNvSpPr txBox="1">
              <a:spLocks noChangeArrowheads="1"/>
            </p:cNvSpPr>
            <p:nvPr/>
          </p:nvSpPr>
          <p:spPr bwMode="auto">
            <a:xfrm>
              <a:off x="856165" y="6232121"/>
              <a:ext cx="903677" cy="44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6</a:t>
              </a:r>
            </a:p>
          </p:txBody>
        </p:sp>
        <p:sp>
          <p:nvSpPr>
            <p:cNvPr id="52235" name="TextBox 10"/>
            <p:cNvSpPr txBox="1">
              <a:spLocks noChangeArrowheads="1"/>
            </p:cNvSpPr>
            <p:nvPr/>
          </p:nvSpPr>
          <p:spPr bwMode="auto">
            <a:xfrm>
              <a:off x="3943070" y="6111002"/>
              <a:ext cx="759307" cy="44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6</a:t>
              </a:r>
              <a:r>
                <a:rPr lang="en-US" i="1"/>
                <a:t> </a:t>
              </a:r>
              <a:r>
                <a:rPr lang="en-US"/>
                <a:t>x 1</a:t>
              </a:r>
            </a:p>
          </p:txBody>
        </p:sp>
        <p:sp>
          <p:nvSpPr>
            <p:cNvPr id="52236" name="TextBox 11"/>
            <p:cNvSpPr txBox="1">
              <a:spLocks noChangeArrowheads="1"/>
            </p:cNvSpPr>
            <p:nvPr/>
          </p:nvSpPr>
          <p:spPr bwMode="auto">
            <a:xfrm>
              <a:off x="5612383" y="6137497"/>
              <a:ext cx="7425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2164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0" name="Picture 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2959100"/>
            <a:ext cx="46450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1" name="Picture 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5410200"/>
            <a:ext cx="758031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558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7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4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949575"/>
            <a:ext cx="79867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460500"/>
            <a:ext cx="75787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8080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343282"/>
            <a:ext cx="8229600" cy="1143000"/>
          </a:xfrm>
          <a:ln/>
        </p:spPr>
        <p:txBody>
          <a:bodyPr rIns="132080"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2800" dirty="0" smtClean="0"/>
              <a:t>1. Take a sequence of images from the same position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54607"/>
            <a:ext cx="8229600" cy="4525963"/>
          </a:xfrm>
          <a:ln/>
        </p:spPr>
        <p:txBody>
          <a:bodyPr rIns="132080"/>
          <a:lstStyle/>
          <a:p>
            <a:pPr marL="1182688" lvl="2">
              <a:buClr>
                <a:srgbClr val="000000"/>
              </a:buClr>
            </a:pPr>
            <a:r>
              <a:rPr lang="en-US" dirty="0" smtClean="0"/>
              <a:t>Rotate </a:t>
            </a:r>
            <a:r>
              <a:rPr lang="en-US" dirty="0"/>
              <a:t>the camera about its optical </a:t>
            </a:r>
            <a:r>
              <a:rPr lang="en-US" dirty="0" smtClean="0"/>
              <a:t>center</a:t>
            </a:r>
            <a:endParaRPr lang="en-US" dirty="0"/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716076" y="3107382"/>
            <a:ext cx="5797550" cy="1022350"/>
            <a:chOff x="2012" y="1200"/>
            <a:chExt cx="3652" cy="644"/>
          </a:xfrm>
        </p:grpSpPr>
        <p:pic>
          <p:nvPicPr>
            <p:cNvPr id="6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205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1833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Direct Linear Transforms</a:t>
            </a:r>
            <a:endParaRPr lang="en-US" dirty="0">
              <a:latin typeface="Arial" charset="0"/>
            </a:endParaRPr>
          </a:p>
        </p:txBody>
      </p:sp>
      <p:pic>
        <p:nvPicPr>
          <p:cNvPr id="58371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155700"/>
            <a:ext cx="770255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4941888"/>
            <a:ext cx="784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</a:rPr>
              <a:t>Defines a least squares problem:</a:t>
            </a:r>
          </a:p>
        </p:txBody>
      </p:sp>
      <p:sp>
        <p:nvSpPr>
          <p:cNvPr id="378895" name="Rectangle 1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399088"/>
            <a:ext cx="7848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Since        is only defined up to scale, solve for unit vector</a:t>
            </a:r>
            <a:endParaRPr lang="en-US" sz="2000" b="1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Solution:        = eigenvector of </a:t>
            </a:r>
            <a:r>
              <a:rPr lang="en-US" sz="2000" b="1" dirty="0">
                <a:solidFill>
                  <a:srgbClr val="000000"/>
                </a:solidFill>
              </a:rPr>
              <a:t>        </a:t>
            </a:r>
            <a:r>
              <a:rPr lang="en-US" sz="2000" dirty="0">
                <a:solidFill>
                  <a:srgbClr val="000000"/>
                </a:solidFill>
              </a:rPr>
              <a:t>       with smallest eigenvalue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Works with 4 or more points</a:t>
            </a:r>
          </a:p>
        </p:txBody>
      </p:sp>
      <p:pic>
        <p:nvPicPr>
          <p:cNvPr id="378901" name="Picture 2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29200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276600" y="3956050"/>
            <a:ext cx="769938" cy="904875"/>
            <a:chOff x="3265714" y="3761697"/>
            <a:chExt cx="769763" cy="904855"/>
          </a:xfrm>
        </p:grpSpPr>
        <p:sp>
          <p:nvSpPr>
            <p:cNvPr id="58386" name="Text Box 12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5714" y="4327998"/>
              <a:ext cx="7697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</a:rPr>
                <a:t>2n </a:t>
              </a:r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× 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7" name="Picture 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249" y="3761697"/>
              <a:ext cx="707780" cy="603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680200" y="3994150"/>
            <a:ext cx="550863" cy="882650"/>
            <a:chOff x="6724134" y="3832947"/>
            <a:chExt cx="550760" cy="881911"/>
          </a:xfrm>
        </p:grpSpPr>
        <p:sp>
          <p:nvSpPr>
            <p:cNvPr id="58384" name="Text Box 1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57547" y="4376304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5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134" y="3832947"/>
              <a:ext cx="550760" cy="60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573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413375"/>
            <a:ext cx="2174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573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5791200"/>
            <a:ext cx="6826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986713" y="4011613"/>
            <a:ext cx="449262" cy="831850"/>
            <a:chOff x="7975827" y="3839257"/>
            <a:chExt cx="448687" cy="832058"/>
          </a:xfrm>
        </p:grpSpPr>
        <p:sp>
          <p:nvSpPr>
            <p:cNvPr id="58382" name="Text Box 1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8001000" y="4332761"/>
              <a:ext cx="4235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2n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3" name="Picture 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827" y="3839257"/>
              <a:ext cx="415747" cy="51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5472113"/>
            <a:ext cx="2286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5772150"/>
            <a:ext cx="2190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5956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8" grpId="0" build="p" bldLvl="2"/>
      <p:bldP spid="378895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A087-A1D5-4092-B503-5A42F8C78E21}" type="slidenum">
              <a:rPr lang="en-US"/>
              <a:pPr/>
              <a:t>41</a:t>
            </a:fld>
            <a:endParaRPr lang="en-US"/>
          </a:p>
        </p:txBody>
      </p:sp>
      <p:sp>
        <p:nvSpPr>
          <p:cNvPr id="4628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Matching features</a:t>
            </a:r>
          </a:p>
        </p:txBody>
      </p:sp>
      <p:pic>
        <p:nvPicPr>
          <p:cNvPr id="462851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28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9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What do we do about the “bad” matches?</a:t>
            </a:r>
          </a:p>
        </p:txBody>
      </p:sp>
    </p:spTree>
    <p:extLst>
      <p:ext uri="{BB962C8B-B14F-4D97-AF65-F5344CB8AC3E}">
        <p14:creationId xmlns:p14="http://schemas.microsoft.com/office/powerpoint/2010/main" val="33954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2" grpId="0" animBg="1"/>
      <p:bldP spid="462853" grpId="0" animBg="1"/>
      <p:bldP spid="462854" grpId="0" animBg="1"/>
      <p:bldP spid="462855" grpId="0" animBg="1"/>
      <p:bldP spid="462856" grpId="0" animBg="1"/>
      <p:bldP spid="462857" grpId="0" animBg="1"/>
      <p:bldP spid="462858" grpId="0" animBg="1"/>
      <p:bldP spid="46285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961E-3282-46CD-9769-30F74A5DB076}" type="slidenum">
              <a:rPr lang="en-US"/>
              <a:pPr/>
              <a:t>42</a:t>
            </a:fld>
            <a:endParaRPr lang="en-US"/>
          </a:p>
        </p:txBody>
      </p:sp>
      <p:sp>
        <p:nvSpPr>
          <p:cNvPr id="4638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/>
              <a:t>RA</a:t>
            </a:r>
            <a:r>
              <a:rPr lang="en-US"/>
              <a:t>ndom </a:t>
            </a:r>
            <a:r>
              <a:rPr lang="en-US" u="sng"/>
              <a:t>SA</a:t>
            </a:r>
            <a:r>
              <a:rPr lang="en-US"/>
              <a:t>mple </a:t>
            </a:r>
            <a:r>
              <a:rPr lang="en-US" u="sng"/>
              <a:t>C</a:t>
            </a:r>
            <a:r>
              <a:rPr lang="en-US"/>
              <a:t>onsensus</a:t>
            </a:r>
          </a:p>
        </p:txBody>
      </p:sp>
      <p:pic>
        <p:nvPicPr>
          <p:cNvPr id="463875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387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3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Select </a:t>
            </a:r>
            <a:r>
              <a:rPr lang="en-US" i="1"/>
              <a:t>one</a:t>
            </a:r>
            <a:r>
              <a:rPr lang="en-US"/>
              <a:t> match, count </a:t>
            </a:r>
            <a:r>
              <a:rPr lang="en-US" i="1"/>
              <a:t>inliers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6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638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638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7EF3-4BAC-4363-B120-9F5226327BEF}" type="slidenum">
              <a:rPr lang="en-US"/>
              <a:pPr/>
              <a:t>43</a:t>
            </a:fld>
            <a:endParaRPr lang="en-US"/>
          </a:p>
        </p:txBody>
      </p:sp>
      <p:sp>
        <p:nvSpPr>
          <p:cNvPr id="4648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/>
              <a:t>RA</a:t>
            </a:r>
            <a:r>
              <a:rPr lang="en-US"/>
              <a:t>ndom </a:t>
            </a:r>
            <a:r>
              <a:rPr lang="en-US" u="sng"/>
              <a:t>SA</a:t>
            </a:r>
            <a:r>
              <a:rPr lang="en-US"/>
              <a:t>mple </a:t>
            </a:r>
            <a:r>
              <a:rPr lang="en-US" u="sng"/>
              <a:t>C</a:t>
            </a:r>
            <a:r>
              <a:rPr lang="en-US"/>
              <a:t>onsensus</a:t>
            </a:r>
          </a:p>
        </p:txBody>
      </p:sp>
      <p:pic>
        <p:nvPicPr>
          <p:cNvPr id="464899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4900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1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2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7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Select </a:t>
            </a:r>
            <a:r>
              <a:rPr lang="en-US" i="1"/>
              <a:t>one</a:t>
            </a:r>
            <a:r>
              <a:rPr lang="en-US"/>
              <a:t> match, count </a:t>
            </a:r>
            <a:r>
              <a:rPr lang="en-US" i="1"/>
              <a:t>inliers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649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649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4649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49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649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649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4649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649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97D6-659B-4C67-B5EE-B4D77088245C}" type="slidenum">
              <a:rPr lang="en-US"/>
              <a:pPr/>
              <a:t>44</a:t>
            </a:fld>
            <a:endParaRPr lang="en-US"/>
          </a:p>
        </p:txBody>
      </p:sp>
      <p:sp>
        <p:nvSpPr>
          <p:cNvPr id="4659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Least squares fit</a:t>
            </a:r>
          </a:p>
        </p:txBody>
      </p:sp>
      <p:pic>
        <p:nvPicPr>
          <p:cNvPr id="465923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5924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5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6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Find “average” translation vector</a:t>
            </a:r>
          </a:p>
        </p:txBody>
      </p:sp>
      <p:sp>
        <p:nvSpPr>
          <p:cNvPr id="465928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9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0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1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810000" y="3124200"/>
            <a:ext cx="1676400" cy="7620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6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3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21336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2114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61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21614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RANSAC for estimating homography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RANSAC loop: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four feature pairs (at random)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homography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 smtClean="0"/>
              <a:t> (exact)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inliers where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’,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|| &lt;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ε</a:t>
            </a:r>
          </a:p>
          <a:p>
            <a:r>
              <a:rPr lang="en-US" dirty="0" smtClean="0"/>
              <a:t>Keep largest set of inliers</a:t>
            </a:r>
          </a:p>
          <a:p>
            <a:r>
              <a:rPr lang="en-US" dirty="0" smtClean="0"/>
              <a:t>Re-compute least-squares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 smtClean="0"/>
              <a:t> estimate using all of the inliers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CSE 576, Spring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Structure from Motion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8E9B-DFBF-4063-B602-DA87C37BB63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13930" y="2434856"/>
            <a:ext cx="213391" cy="1477925"/>
          </a:xfrm>
          <a:custGeom>
            <a:avLst/>
            <a:gdLst>
              <a:gd name="connsiteX0" fmla="*/ 138963 w 213391"/>
              <a:gd name="connsiteY0" fmla="*/ 1477925 h 1477925"/>
              <a:gd name="connsiteX1" fmla="*/ 75168 w 213391"/>
              <a:gd name="connsiteY1" fmla="*/ 1297172 h 1477925"/>
              <a:gd name="connsiteX2" fmla="*/ 64535 w 213391"/>
              <a:gd name="connsiteY2" fmla="*/ 1233377 h 1477925"/>
              <a:gd name="connsiteX3" fmla="*/ 11372 w 213391"/>
              <a:gd name="connsiteY3" fmla="*/ 839972 h 1477925"/>
              <a:gd name="connsiteX4" fmla="*/ 740 w 213391"/>
              <a:gd name="connsiteY4" fmla="*/ 616688 h 1477925"/>
              <a:gd name="connsiteX5" fmla="*/ 85800 w 213391"/>
              <a:gd name="connsiteY5" fmla="*/ 265814 h 1477925"/>
              <a:gd name="connsiteX6" fmla="*/ 149596 w 213391"/>
              <a:gd name="connsiteY6" fmla="*/ 116958 h 1477925"/>
              <a:gd name="connsiteX7" fmla="*/ 192126 w 213391"/>
              <a:gd name="connsiteY7" fmla="*/ 31897 h 1477925"/>
              <a:gd name="connsiteX8" fmla="*/ 213391 w 213391"/>
              <a:gd name="connsiteY8" fmla="*/ 0 h 147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391" h="1477925">
                <a:moveTo>
                  <a:pt x="138963" y="1477925"/>
                </a:moveTo>
                <a:cubicBezTo>
                  <a:pt x="117698" y="1417674"/>
                  <a:pt x="93771" y="1358297"/>
                  <a:pt x="75168" y="1297172"/>
                </a:cubicBezTo>
                <a:cubicBezTo>
                  <a:pt x="68891" y="1276548"/>
                  <a:pt x="67813" y="1254685"/>
                  <a:pt x="64535" y="1233377"/>
                </a:cubicBezTo>
                <a:cubicBezTo>
                  <a:pt x="27047" y="989708"/>
                  <a:pt x="38126" y="1067384"/>
                  <a:pt x="11372" y="839972"/>
                </a:cubicBezTo>
                <a:cubicBezTo>
                  <a:pt x="7828" y="765544"/>
                  <a:pt x="-2890" y="691112"/>
                  <a:pt x="740" y="616688"/>
                </a:cubicBezTo>
                <a:cubicBezTo>
                  <a:pt x="8971" y="447942"/>
                  <a:pt x="28248" y="407076"/>
                  <a:pt x="85800" y="265814"/>
                </a:cubicBezTo>
                <a:cubicBezTo>
                  <a:pt x="106168" y="215820"/>
                  <a:pt x="127257" y="166103"/>
                  <a:pt x="149596" y="116958"/>
                </a:cubicBezTo>
                <a:cubicBezTo>
                  <a:pt x="162714" y="88099"/>
                  <a:pt x="176946" y="59727"/>
                  <a:pt x="192126" y="31897"/>
                </a:cubicBezTo>
                <a:cubicBezTo>
                  <a:pt x="198245" y="20679"/>
                  <a:pt x="213391" y="0"/>
                  <a:pt x="213391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Arc 9"/>
          <p:cNvSpPr/>
          <p:nvPr/>
        </p:nvSpPr>
        <p:spPr bwMode="auto">
          <a:xfrm rot="14076353">
            <a:off x="297758" y="2575458"/>
            <a:ext cx="1447800" cy="1066800"/>
          </a:xfrm>
          <a:prstGeom prst="arc">
            <a:avLst/>
          </a:prstGeom>
          <a:noFill/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28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9600F-EDA6-4A28-A348-6746E4D9EE3E}" type="slidenum">
              <a:rPr lang="en-US"/>
              <a:pPr/>
              <a:t>47</a:t>
            </a:fld>
            <a:endParaRPr lang="en-US"/>
          </a:p>
        </p:txBody>
      </p:sp>
      <p:sp>
        <p:nvSpPr>
          <p:cNvPr id="808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Rather than homography H (8 numbers) </a:t>
            </a:r>
            <a:br>
              <a:rPr lang="en-US"/>
            </a:br>
            <a:r>
              <a:rPr lang="en-US"/>
              <a:t>fit y=ax+b (2 numbers a, b) to 2D pairs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B42DDEAA-CD81-44E1-89ED-3059879D4907}" type="slidenum">
              <a:rPr lang="en-US" sz="1400">
                <a:cs typeface="Times New Roman" charset="0"/>
              </a:rPr>
              <a:pPr algn="ctr"/>
              <a:t>47</a:t>
            </a:fld>
            <a:endParaRPr lang="en-US" sz="1400">
              <a:cs typeface="Times New Roman" charset="0"/>
            </a:endParaRPr>
          </a:p>
        </p:txBody>
      </p:sp>
      <p:sp>
        <p:nvSpPr>
          <p:cNvPr id="80900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1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2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3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4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5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6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7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8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9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0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1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2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ED768-FA70-4D64-A489-85A0DA7B7CE0}" type="slidenum">
              <a:rPr lang="en-US"/>
              <a:pPr/>
              <a:t>48</a:t>
            </a:fld>
            <a:endParaRPr lang="en-US"/>
          </a:p>
        </p:txBody>
      </p:sp>
      <p:sp>
        <p:nvSpPr>
          <p:cNvPr id="819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519CF59E-1C6B-4FD7-A3DB-7526171F5D35}" type="slidenum">
              <a:rPr lang="en-US" sz="1400">
                <a:cs typeface="Times New Roman" charset="0"/>
              </a:rPr>
              <a:pPr algn="ctr"/>
              <a:t>48</a:t>
            </a:fld>
            <a:endParaRPr lang="en-US" sz="1400">
              <a:cs typeface="Times New Roman" charset="0"/>
            </a:endParaRPr>
          </a:p>
        </p:txBody>
      </p:sp>
      <p:sp>
        <p:nvSpPr>
          <p:cNvPr id="81924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5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6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7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8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9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0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1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2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3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4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5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6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>
            <a:off x="1966913" y="4171950"/>
            <a:ext cx="3732212" cy="1209675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8" name="Oval 18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558E28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9" name="Rectangle 19"/>
          <p:cNvSpPr>
            <a:spLocks/>
          </p:cNvSpPr>
          <p:nvPr/>
        </p:nvSpPr>
        <p:spPr bwMode="auto">
          <a:xfrm>
            <a:off x="23876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3 </a:t>
            </a:r>
            <a:r>
              <a:rPr lang="en-US" dirty="0" smtClean="0">
                <a:solidFill>
                  <a:srgbClr val="2B4714"/>
                </a:solidFill>
                <a:cs typeface="Times New Roman" charset="0"/>
              </a:rPr>
              <a:t>inliers</a:t>
            </a:r>
            <a:endParaRPr lang="en-US" dirty="0">
              <a:solidFill>
                <a:srgbClr val="2B4714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14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build="p" bldLvl="5" autoUpdateAnimBg="0" advAuto="0"/>
      <p:bldP spid="81937" grpId="0" animBg="1"/>
      <p:bldP spid="81938" grpId="0" animBg="1"/>
      <p:bldP spid="81939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70839-66FE-4A1B-8B14-90FA56815E07}" type="slidenum">
              <a:rPr lang="en-US"/>
              <a:pPr/>
              <a:t>49</a:t>
            </a:fld>
            <a:endParaRPr lang="en-US"/>
          </a:p>
        </p:txBody>
      </p:sp>
      <p:sp>
        <p:nvSpPr>
          <p:cNvPr id="829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3B67B232-199C-4D98-A33F-0D708D60679F}" type="slidenum">
              <a:rPr lang="en-US" sz="1400">
                <a:cs typeface="Times New Roman" charset="0"/>
              </a:rPr>
              <a:pPr algn="ctr"/>
              <a:t>49</a:t>
            </a:fld>
            <a:endParaRPr lang="en-US" sz="1400">
              <a:cs typeface="Times New Roman" charset="0"/>
            </a:endParaRPr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0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1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2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3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4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5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6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7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8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9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0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1" name="Line 17"/>
          <p:cNvSpPr>
            <a:spLocks noChangeShapeType="1"/>
          </p:cNvSpPr>
          <p:nvPr/>
        </p:nvSpPr>
        <p:spPr bwMode="auto">
          <a:xfrm>
            <a:off x="1095375" y="4406900"/>
            <a:ext cx="5013325" cy="20638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82962" name="Group 18"/>
          <p:cNvGrpSpPr>
            <a:grpSpLocks/>
          </p:cNvGrpSpPr>
          <p:nvPr/>
        </p:nvGrpSpPr>
        <p:grpSpPr bwMode="auto">
          <a:xfrm>
            <a:off x="2565400" y="4305300"/>
            <a:ext cx="952500" cy="203200"/>
            <a:chOff x="0" y="0"/>
            <a:chExt cx="600" cy="128"/>
          </a:xfrm>
        </p:grpSpPr>
        <p:sp>
          <p:nvSpPr>
            <p:cNvPr id="82963" name="Oval 19"/>
            <p:cNvSpPr>
              <a:spLocks/>
            </p:cNvSpPr>
            <p:nvPr/>
          </p:nvSpPr>
          <p:spPr bwMode="auto">
            <a:xfrm>
              <a:off x="0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964" name="Oval 20"/>
            <p:cNvSpPr>
              <a:spLocks/>
            </p:cNvSpPr>
            <p:nvPr/>
          </p:nvSpPr>
          <p:spPr bwMode="auto">
            <a:xfrm>
              <a:off x="472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2965" name="Rectangle 21"/>
          <p:cNvSpPr>
            <a:spLocks/>
          </p:cNvSpPr>
          <p:nvPr/>
        </p:nvSpPr>
        <p:spPr bwMode="auto">
          <a:xfrm>
            <a:off x="23876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4 </a:t>
            </a:r>
            <a:r>
              <a:rPr lang="en-US" dirty="0" smtClean="0">
                <a:solidFill>
                  <a:srgbClr val="2B4714"/>
                </a:solidFill>
                <a:cs typeface="Times New Roman" charset="0"/>
              </a:rPr>
              <a:t>inliers</a:t>
            </a:r>
            <a:endParaRPr lang="en-US" dirty="0">
              <a:solidFill>
                <a:srgbClr val="2B4714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56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build="p" bldLvl="5" autoUpdateAnimBg="0" advAuto="0"/>
      <p:bldP spid="82961" grpId="0" animBg="1"/>
      <p:bldP spid="8296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2800" dirty="0" smtClean="0"/>
              <a:t>2. Compute transformation between images</a:t>
            </a:r>
            <a:endParaRPr lang="en-US" sz="28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400" dirty="0" smtClean="0"/>
              <a:t>Extract interest points</a:t>
            </a:r>
          </a:p>
          <a:p>
            <a:pPr marL="382588" indent="-342900"/>
            <a:r>
              <a:rPr lang="en-US" sz="2400" dirty="0" smtClean="0"/>
              <a:t>Find Matches</a:t>
            </a:r>
          </a:p>
          <a:p>
            <a:pPr marL="382588" indent="-342900"/>
            <a:r>
              <a:rPr lang="en-US" sz="2400" dirty="0" smtClean="0"/>
              <a:t>Compute transformation</a:t>
            </a:r>
            <a:endParaRPr lang="en-US" sz="2400" dirty="0"/>
          </a:p>
        </p:txBody>
      </p:sp>
      <p:pic>
        <p:nvPicPr>
          <p:cNvPr id="12" name="Picture 20" descr="small-P101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652" y="3246821"/>
            <a:ext cx="2472519" cy="3289881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1" descr="small-P1010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15" y="3246821"/>
            <a:ext cx="2459315" cy="3272312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556000" y="4957379"/>
            <a:ext cx="245241" cy="2189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26538" y="5066862"/>
            <a:ext cx="245241" cy="2189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902607" y="5416331"/>
            <a:ext cx="245241" cy="2189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Oval 16"/>
          <p:cNvSpPr/>
          <p:nvPr/>
        </p:nvSpPr>
        <p:spPr>
          <a:xfrm>
            <a:off x="3764454" y="5774066"/>
            <a:ext cx="245241" cy="35209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8" name="Oval 17"/>
          <p:cNvSpPr/>
          <p:nvPr/>
        </p:nvSpPr>
        <p:spPr>
          <a:xfrm>
            <a:off x="3025227" y="3622949"/>
            <a:ext cx="346842" cy="35209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9" name="Oval 18"/>
          <p:cNvSpPr/>
          <p:nvPr/>
        </p:nvSpPr>
        <p:spPr>
          <a:xfrm>
            <a:off x="2259723" y="4610258"/>
            <a:ext cx="275021" cy="2791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2088053" y="4957379"/>
            <a:ext cx="275021" cy="2791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1" name="Oval 20"/>
          <p:cNvSpPr/>
          <p:nvPr/>
        </p:nvSpPr>
        <p:spPr>
          <a:xfrm>
            <a:off x="1965430" y="5764219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2" name="Oval 21"/>
          <p:cNvSpPr/>
          <p:nvPr/>
        </p:nvSpPr>
        <p:spPr>
          <a:xfrm>
            <a:off x="2117830" y="5808448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3" name="Oval 22"/>
          <p:cNvSpPr/>
          <p:nvPr/>
        </p:nvSpPr>
        <p:spPr>
          <a:xfrm>
            <a:off x="2392856" y="5846981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Oval 23"/>
          <p:cNvSpPr/>
          <p:nvPr/>
        </p:nvSpPr>
        <p:spPr>
          <a:xfrm>
            <a:off x="2580292" y="6060694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Oval 24"/>
          <p:cNvSpPr/>
          <p:nvPr/>
        </p:nvSpPr>
        <p:spPr>
          <a:xfrm>
            <a:off x="3285358" y="6213094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6" name="Oval 25"/>
          <p:cNvSpPr/>
          <p:nvPr/>
        </p:nvSpPr>
        <p:spPr>
          <a:xfrm>
            <a:off x="3662854" y="6301118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Oval 26"/>
          <p:cNvSpPr/>
          <p:nvPr/>
        </p:nvSpPr>
        <p:spPr>
          <a:xfrm>
            <a:off x="1521410" y="5823476"/>
            <a:ext cx="444020" cy="4507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Oval 27"/>
          <p:cNvSpPr/>
          <p:nvPr/>
        </p:nvSpPr>
        <p:spPr>
          <a:xfrm>
            <a:off x="1512652" y="3545923"/>
            <a:ext cx="444020" cy="4507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Oval 28"/>
          <p:cNvSpPr/>
          <p:nvPr/>
        </p:nvSpPr>
        <p:spPr>
          <a:xfrm>
            <a:off x="2026321" y="3719949"/>
            <a:ext cx="336753" cy="2767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0" name="Oval 29"/>
          <p:cNvSpPr/>
          <p:nvPr/>
        </p:nvSpPr>
        <p:spPr>
          <a:xfrm>
            <a:off x="3458779" y="3645664"/>
            <a:ext cx="336753" cy="2767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8" name="Oval 47"/>
          <p:cNvSpPr/>
          <p:nvPr/>
        </p:nvSpPr>
        <p:spPr>
          <a:xfrm>
            <a:off x="7052053" y="4613490"/>
            <a:ext cx="245241" cy="2189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741122" y="6343498"/>
            <a:ext cx="245241" cy="2189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1" name="Oval 50"/>
          <p:cNvSpPr/>
          <p:nvPr/>
        </p:nvSpPr>
        <p:spPr>
          <a:xfrm>
            <a:off x="6032163" y="3645664"/>
            <a:ext cx="346842" cy="35209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2" name="Oval 51"/>
          <p:cNvSpPr/>
          <p:nvPr/>
        </p:nvSpPr>
        <p:spPr>
          <a:xfrm>
            <a:off x="7237343" y="4032797"/>
            <a:ext cx="275021" cy="2791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3" name="Oval 52"/>
          <p:cNvSpPr/>
          <p:nvPr/>
        </p:nvSpPr>
        <p:spPr>
          <a:xfrm>
            <a:off x="6962322" y="5091446"/>
            <a:ext cx="275021" cy="2791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4" name="Oval 53"/>
          <p:cNvSpPr/>
          <p:nvPr/>
        </p:nvSpPr>
        <p:spPr>
          <a:xfrm>
            <a:off x="5732125" y="6098176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5" name="Oval 54"/>
          <p:cNvSpPr/>
          <p:nvPr/>
        </p:nvSpPr>
        <p:spPr>
          <a:xfrm>
            <a:off x="6086855" y="6276932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6" name="Oval 55"/>
          <p:cNvSpPr/>
          <p:nvPr/>
        </p:nvSpPr>
        <p:spPr>
          <a:xfrm>
            <a:off x="5992362" y="5737941"/>
            <a:ext cx="216563" cy="21984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7" name="Oval 56"/>
          <p:cNvSpPr/>
          <p:nvPr/>
        </p:nvSpPr>
        <p:spPr>
          <a:xfrm>
            <a:off x="6173566" y="6055167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8" name="Oval 57"/>
          <p:cNvSpPr/>
          <p:nvPr/>
        </p:nvSpPr>
        <p:spPr>
          <a:xfrm>
            <a:off x="5278016" y="6307841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9" name="Oval 58"/>
          <p:cNvSpPr/>
          <p:nvPr/>
        </p:nvSpPr>
        <p:spPr>
          <a:xfrm>
            <a:off x="7256128" y="6295591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2" name="Oval 61"/>
          <p:cNvSpPr/>
          <p:nvPr/>
        </p:nvSpPr>
        <p:spPr>
          <a:xfrm>
            <a:off x="5114684" y="3916860"/>
            <a:ext cx="336753" cy="2767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3" name="Oval 62"/>
          <p:cNvSpPr/>
          <p:nvPr/>
        </p:nvSpPr>
        <p:spPr>
          <a:xfrm>
            <a:off x="6812521" y="3507302"/>
            <a:ext cx="336753" cy="2767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14" name="Straight Arrow Connector 13"/>
          <p:cNvCxnSpPr>
            <a:stCxn id="2" idx="6"/>
            <a:endCxn id="15" idx="2"/>
          </p:cNvCxnSpPr>
          <p:nvPr/>
        </p:nvCxnSpPr>
        <p:spPr>
          <a:xfrm>
            <a:off x="3801241" y="5066862"/>
            <a:ext cx="1825297" cy="109483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56" idx="2"/>
          </p:cNvCxnSpPr>
          <p:nvPr/>
        </p:nvCxnSpPr>
        <p:spPr>
          <a:xfrm>
            <a:off x="3147848" y="5525814"/>
            <a:ext cx="2844514" cy="32205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69" idx="6"/>
            <a:endCxn id="52" idx="2"/>
          </p:cNvCxnSpPr>
          <p:nvPr/>
        </p:nvCxnSpPr>
        <p:spPr>
          <a:xfrm>
            <a:off x="3985171" y="3922492"/>
            <a:ext cx="3252172" cy="249899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3710150" y="3782898"/>
            <a:ext cx="275021" cy="2791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2" name="Oval 71"/>
          <p:cNvSpPr/>
          <p:nvPr/>
        </p:nvSpPr>
        <p:spPr>
          <a:xfrm>
            <a:off x="3025227" y="5737941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73" name="Straight Arrow Connector 72"/>
          <p:cNvCxnSpPr>
            <a:stCxn id="72" idx="6"/>
            <a:endCxn id="57" idx="2"/>
          </p:cNvCxnSpPr>
          <p:nvPr/>
        </p:nvCxnSpPr>
        <p:spPr>
          <a:xfrm>
            <a:off x="3198648" y="5825966"/>
            <a:ext cx="2974918" cy="317226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000936" y="2364818"/>
            <a:ext cx="4642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2" grpId="0" animBg="1"/>
      <p:bldP spid="63" grpId="0" animBg="1"/>
      <p:bldP spid="69" grpId="0" animBg="1"/>
      <p:bldP spid="72" grpId="0" animBg="1"/>
      <p:bldP spid="7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80103-7603-4F59-9985-A0E0D7616982}" type="slidenum">
              <a:rPr lang="en-US"/>
              <a:pPr/>
              <a:t>50</a:t>
            </a:fld>
            <a:endParaRPr lang="en-US"/>
          </a:p>
        </p:txBody>
      </p:sp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F35C0FEB-3123-476D-8041-763AEFBCA48E}" type="slidenum">
              <a:rPr lang="en-US" sz="1400">
                <a:cs typeface="Times New Roman" charset="0"/>
              </a:rPr>
              <a:pPr algn="ctr"/>
              <a:t>50</a:t>
            </a:fld>
            <a:endParaRPr lang="en-US" sz="1400">
              <a:cs typeface="Times New Roman" charset="0"/>
            </a:endParaRPr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4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5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6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7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8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9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0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1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2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3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4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5" name="Line 17"/>
          <p:cNvSpPr>
            <a:spLocks noChangeShapeType="1"/>
          </p:cNvSpPr>
          <p:nvPr/>
        </p:nvSpPr>
        <p:spPr bwMode="auto">
          <a:xfrm rot="10800000" flipH="1">
            <a:off x="542925" y="3443288"/>
            <a:ext cx="4438650" cy="2173287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6" name="Rectangle 18"/>
          <p:cNvSpPr>
            <a:spLocks/>
          </p:cNvSpPr>
          <p:nvPr/>
        </p:nvSpPr>
        <p:spPr bwMode="auto">
          <a:xfrm>
            <a:off x="22860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9 </a:t>
            </a:r>
            <a:r>
              <a:rPr lang="en-US" dirty="0" smtClean="0">
                <a:solidFill>
                  <a:srgbClr val="2B4714"/>
                </a:solidFill>
                <a:cs typeface="Times New Roman" charset="0"/>
              </a:rPr>
              <a:t>inliers</a:t>
            </a:r>
            <a:endParaRPr lang="en-US" dirty="0">
              <a:solidFill>
                <a:srgbClr val="2B4714"/>
              </a:solidFill>
              <a:cs typeface="Times New Roman" charset="0"/>
            </a:endParaRPr>
          </a:p>
        </p:txBody>
      </p:sp>
      <p:grpSp>
        <p:nvGrpSpPr>
          <p:cNvPr id="83987" name="Group 19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3988" name="Oval 20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89" name="Oval 21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0" name="Oval 22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1" name="Oval 23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2" name="Oval 24"/>
            <p:cNvSpPr>
              <a:spLocks/>
            </p:cNvSpPr>
            <p:nvPr/>
          </p:nvSpPr>
          <p:spPr bwMode="auto">
            <a:xfrm>
              <a:off x="1104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3" name="Oval 25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4" name="Oval 26"/>
            <p:cNvSpPr>
              <a:spLocks/>
            </p:cNvSpPr>
            <p:nvPr/>
          </p:nvSpPr>
          <p:spPr bwMode="auto">
            <a:xfrm>
              <a:off x="1168" y="136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568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build="p" bldLvl="5" autoUpdateAnimBg="0" advAuto="0"/>
      <p:bldP spid="83985" grpId="0" animBg="1"/>
      <p:bldP spid="83986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450B7-DE26-4E38-B542-266E10F1B1E9}" type="slidenum">
              <a:rPr lang="en-US"/>
              <a:pPr/>
              <a:t>51</a:t>
            </a:fld>
            <a:endParaRPr lang="en-US"/>
          </a:p>
        </p:txBody>
      </p:sp>
      <p:sp>
        <p:nvSpPr>
          <p:cNvPr id="849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B46404B3-0E6E-41E7-B66D-B9EB83FF7632}" type="slidenum">
              <a:rPr lang="en-US" sz="1400">
                <a:cs typeface="Times New Roman" charset="0"/>
              </a:rPr>
              <a:pPr algn="ctr"/>
              <a:t>51</a:t>
            </a:fld>
            <a:endParaRPr lang="en-US" sz="1400">
              <a:cs typeface="Times New Roman" charset="0"/>
            </a:endParaRP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8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9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0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1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2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3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4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5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6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7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8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9" name="Line 17"/>
          <p:cNvSpPr>
            <a:spLocks noChangeShapeType="1"/>
          </p:cNvSpPr>
          <p:nvPr/>
        </p:nvSpPr>
        <p:spPr bwMode="auto">
          <a:xfrm rot="10800000" flipH="1">
            <a:off x="542925" y="3330575"/>
            <a:ext cx="4335463" cy="2286000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10" name="Rectangle 18"/>
          <p:cNvSpPr>
            <a:spLocks/>
          </p:cNvSpPr>
          <p:nvPr/>
        </p:nvSpPr>
        <p:spPr bwMode="auto">
          <a:xfrm>
            <a:off x="22860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8 </a:t>
            </a:r>
            <a:r>
              <a:rPr lang="en-US" dirty="0" smtClean="0">
                <a:solidFill>
                  <a:srgbClr val="2B4714"/>
                </a:solidFill>
                <a:cs typeface="Times New Roman" charset="0"/>
              </a:rPr>
              <a:t>inliers</a:t>
            </a:r>
            <a:endParaRPr lang="en-US" dirty="0">
              <a:solidFill>
                <a:srgbClr val="2B4714"/>
              </a:solidFill>
              <a:cs typeface="Times New Roman" charset="0"/>
            </a:endParaRPr>
          </a:p>
        </p:txBody>
      </p:sp>
      <p:grpSp>
        <p:nvGrpSpPr>
          <p:cNvPr id="85011" name="Group 19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5012" name="Oval 20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3" name="Oval 21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4" name="Oval 22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5" name="Oval 23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6" name="Oval 24"/>
            <p:cNvSpPr>
              <a:spLocks/>
            </p:cNvSpPr>
            <p:nvPr/>
          </p:nvSpPr>
          <p:spPr bwMode="auto">
            <a:xfrm>
              <a:off x="87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7" name="Oval 25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203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 build="p" bldLvl="5" autoUpdateAnimBg="0" advAuto="0"/>
      <p:bldP spid="85009" grpId="0" animBg="1"/>
      <p:bldP spid="85010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95A78-9545-45DD-8BC2-5DAA4627D6E6}" type="slidenum">
              <a:rPr lang="en-US"/>
              <a:pPr/>
              <a:t>52</a:t>
            </a:fld>
            <a:endParaRPr lang="en-US"/>
          </a:p>
        </p:txBody>
      </p:sp>
      <p:sp>
        <p:nvSpPr>
          <p:cNvPr id="860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Use biggest set of inliers</a:t>
            </a:r>
          </a:p>
          <a:p>
            <a:r>
              <a:rPr lang="en-US"/>
              <a:t>Do least-square fit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208664EE-DE0A-49A8-A856-5BC3C5C5F96A}" type="slidenum">
              <a:rPr lang="en-US" sz="1400">
                <a:cs typeface="Times New Roman" charset="0"/>
              </a:rPr>
              <a:pPr algn="ctr"/>
              <a:t>52</a:t>
            </a:fld>
            <a:endParaRPr lang="en-US" sz="1400">
              <a:cs typeface="Times New Roman" charset="0"/>
            </a:endParaRPr>
          </a:p>
        </p:txBody>
      </p:sp>
      <p:sp>
        <p:nvSpPr>
          <p:cNvPr id="86020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2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3F691E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3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4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5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6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7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8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9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0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1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2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3F691E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3" name="Line 17"/>
          <p:cNvSpPr>
            <a:spLocks noChangeShapeType="1"/>
          </p:cNvSpPr>
          <p:nvPr/>
        </p:nvSpPr>
        <p:spPr bwMode="auto">
          <a:xfrm rot="10800000" flipH="1">
            <a:off x="542925" y="3443288"/>
            <a:ext cx="4438650" cy="2173287"/>
          </a:xfrm>
          <a:prstGeom prst="line">
            <a:avLst/>
          </a:prstGeom>
          <a:noFill/>
          <a:ln w="50800" cap="flat">
            <a:solidFill>
              <a:srgbClr val="3F69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86034" name="Group 18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6035" name="Oval 19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6" name="Oval 20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7" name="Oval 21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8" name="Oval 22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9" name="Oval 23"/>
            <p:cNvSpPr>
              <a:spLocks/>
            </p:cNvSpPr>
            <p:nvPr/>
          </p:nvSpPr>
          <p:spPr bwMode="auto">
            <a:xfrm>
              <a:off x="1104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40" name="Oval 24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41" name="Oval 25"/>
            <p:cNvSpPr>
              <a:spLocks/>
            </p:cNvSpPr>
            <p:nvPr/>
          </p:nvSpPr>
          <p:spPr bwMode="auto">
            <a:xfrm>
              <a:off x="1168" y="136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83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build="p" bldLvl="5" autoUpdateAnimBg="0" advAuto="0"/>
      <p:bldP spid="8603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-139700"/>
            <a:ext cx="7772400" cy="1600200"/>
          </a:xfrm>
          <a:ln/>
        </p:spPr>
        <p:txBody>
          <a:bodyPr rIns="132080"/>
          <a:lstStyle/>
          <a:p>
            <a:r>
              <a:rPr lang="en-US"/>
              <a:t>RANSAC</a:t>
            </a:r>
          </a:p>
        </p:txBody>
      </p:sp>
      <p:pic>
        <p:nvPicPr>
          <p:cNvPr id="870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6" t="7237" r="9428" b="11426"/>
          <a:stretch>
            <a:fillRect/>
          </a:stretch>
        </p:blipFill>
        <p:spPr bwMode="auto">
          <a:xfrm>
            <a:off x="762000" y="1066800"/>
            <a:ext cx="370205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7236" r="9427" b="11426"/>
          <a:stretch>
            <a:fillRect/>
          </a:stretch>
        </p:blipFill>
        <p:spPr bwMode="auto">
          <a:xfrm>
            <a:off x="4651375" y="1066800"/>
            <a:ext cx="37655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t="9225" r="11665" b="10825"/>
          <a:stretch>
            <a:fillRect/>
          </a:stretch>
        </p:blipFill>
        <p:spPr bwMode="auto">
          <a:xfrm>
            <a:off x="4254500" y="4114800"/>
            <a:ext cx="45720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Rectangle 5"/>
          <p:cNvSpPr>
            <a:spLocks/>
          </p:cNvSpPr>
          <p:nvPr/>
        </p:nvSpPr>
        <p:spPr bwMode="auto">
          <a:xfrm>
            <a:off x="348455" y="4289419"/>
            <a:ext cx="4939759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dirty="0">
                <a:cs typeface="Times New Roman" charset="0"/>
              </a:rPr>
              <a:t>R</a:t>
            </a:r>
            <a:r>
              <a:rPr lang="en-US" dirty="0" smtClean="0">
                <a:solidFill>
                  <a:schemeClr val="tx1"/>
                </a:solidFill>
                <a:cs typeface="Times New Roman" charset="0"/>
              </a:rPr>
              <a:t>ed</a:t>
            </a:r>
            <a:r>
              <a:rPr lang="en-US" dirty="0">
                <a:solidFill>
                  <a:schemeClr val="tx1"/>
                </a:solidFill>
                <a:cs typeface="Times New Roman" charset="0"/>
              </a:rPr>
              <a:t>: </a:t>
            </a:r>
          </a:p>
          <a:p>
            <a:pPr marL="39688"/>
            <a:r>
              <a:rPr lang="en-US" dirty="0" smtClean="0">
                <a:solidFill>
                  <a:schemeClr val="tx1"/>
                </a:solidFill>
                <a:cs typeface="Times New Roman" charset="0"/>
              </a:rPr>
              <a:t>	rejected </a:t>
            </a:r>
            <a:r>
              <a:rPr lang="en-US" dirty="0">
                <a:solidFill>
                  <a:schemeClr val="tx1"/>
                </a:solidFill>
                <a:cs typeface="Times New Roman" charset="0"/>
              </a:rPr>
              <a:t>by 2nd nearest neighbor criterion</a:t>
            </a:r>
          </a:p>
          <a:p>
            <a:pPr marL="39688"/>
            <a:r>
              <a:rPr lang="en-US" dirty="0">
                <a:cs typeface="Times New Roman" charset="0"/>
              </a:rPr>
              <a:t>B</a:t>
            </a:r>
            <a:r>
              <a:rPr lang="en-US" dirty="0" smtClean="0">
                <a:solidFill>
                  <a:schemeClr val="tx1"/>
                </a:solidFill>
                <a:cs typeface="Times New Roman" charset="0"/>
              </a:rPr>
              <a:t>lue</a:t>
            </a:r>
            <a:r>
              <a:rPr lang="en-US" dirty="0">
                <a:solidFill>
                  <a:schemeClr val="tx1"/>
                </a:solidFill>
                <a:cs typeface="Times New Roman" charset="0"/>
              </a:rPr>
              <a:t>:</a:t>
            </a:r>
          </a:p>
          <a:p>
            <a:pPr marL="39688"/>
            <a:r>
              <a:rPr lang="en-US" dirty="0" smtClean="0">
                <a:solidFill>
                  <a:schemeClr val="tx1"/>
                </a:solidFill>
                <a:cs typeface="Times New Roman" charset="0"/>
              </a:rPr>
              <a:t>	</a:t>
            </a:r>
            <a:r>
              <a:rPr lang="en-US" dirty="0" err="1" smtClean="0">
                <a:solidFill>
                  <a:schemeClr val="tx1"/>
                </a:solidFill>
                <a:cs typeface="Times New Roman" charset="0"/>
              </a:rPr>
              <a:t>Ransac</a:t>
            </a:r>
            <a:r>
              <a:rPr lang="en-US" dirty="0" smtClean="0">
                <a:solidFill>
                  <a:schemeClr val="tx1"/>
                </a:solidFill>
                <a:cs typeface="Times New Roman" charset="0"/>
              </a:rPr>
              <a:t> </a:t>
            </a:r>
            <a:r>
              <a:rPr lang="en-US" dirty="0">
                <a:solidFill>
                  <a:schemeClr val="tx1"/>
                </a:solidFill>
                <a:cs typeface="Times New Roman" charset="0"/>
              </a:rPr>
              <a:t>outliers</a:t>
            </a:r>
          </a:p>
          <a:p>
            <a:pPr marL="39688"/>
            <a:r>
              <a:rPr lang="en-US" dirty="0">
                <a:cs typeface="Times New Roman" charset="0"/>
              </a:rPr>
              <a:t>Y</a:t>
            </a:r>
            <a:r>
              <a:rPr lang="en-US" dirty="0" smtClean="0">
                <a:solidFill>
                  <a:schemeClr val="tx1"/>
                </a:solidFill>
                <a:cs typeface="Times New Roman" charset="0"/>
              </a:rPr>
              <a:t>ellow</a:t>
            </a:r>
            <a:r>
              <a:rPr lang="en-US" dirty="0">
                <a:solidFill>
                  <a:schemeClr val="tx1"/>
                </a:solidFill>
                <a:cs typeface="Times New Roman" charset="0"/>
              </a:rPr>
              <a:t>:</a:t>
            </a:r>
          </a:p>
          <a:p>
            <a:pPr marL="39688"/>
            <a:r>
              <a:rPr lang="en-US" dirty="0" smtClean="0">
                <a:solidFill>
                  <a:schemeClr val="tx1"/>
                </a:solidFill>
                <a:cs typeface="Times New Roman" charset="0"/>
              </a:rPr>
              <a:t>	inliers</a:t>
            </a:r>
            <a:endParaRPr lang="en-US" dirty="0">
              <a:solidFill>
                <a:schemeClr val="tx1"/>
              </a:solidFill>
              <a:cs typeface="Times New Roman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86864" y="2062635"/>
            <a:ext cx="3886200" cy="2746375"/>
            <a:chOff x="2886864" y="2062635"/>
            <a:chExt cx="3886200" cy="2746375"/>
          </a:xfrm>
        </p:grpSpPr>
        <p:pic>
          <p:nvPicPr>
            <p:cNvPr id="7" name="Picture 4" descr="plot-pd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86864" y="2062635"/>
              <a:ext cx="3886200" cy="274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" name="Straight Arrow Connector 2"/>
            <p:cNvCxnSpPr/>
            <p:nvPr/>
          </p:nvCxnSpPr>
          <p:spPr>
            <a:xfrm>
              <a:off x="5764453" y="3492247"/>
              <a:ext cx="188511" cy="7178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46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How many rounds? </a:t>
            </a:r>
          </a:p>
        </p:txBody>
      </p:sp>
      <p:sp>
        <p:nvSpPr>
          <p:cNvPr id="983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If we have to choose </a:t>
            </a:r>
            <a:r>
              <a:rPr lang="en-US" i="1"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samples each time</a:t>
            </a:r>
          </a:p>
          <a:p>
            <a:pPr lvl="1" eaLnBrk="1" hangingPunct="1"/>
            <a:r>
              <a:rPr lang="en-US">
                <a:latin typeface="Calibri" charset="0"/>
                <a:ea typeface="ＭＳ Ｐゴシック" charset="0"/>
              </a:rPr>
              <a:t>with an outlier ratio </a:t>
            </a:r>
            <a:r>
              <a:rPr lang="en-US" i="1">
                <a:latin typeface="Calibri" charset="0"/>
                <a:ea typeface="ＭＳ Ｐゴシック" charset="0"/>
              </a:rPr>
              <a:t>e</a:t>
            </a:r>
          </a:p>
          <a:p>
            <a:pPr lvl="1" eaLnBrk="1" hangingPunct="1"/>
            <a:r>
              <a:rPr lang="en-US">
                <a:latin typeface="Calibri" charset="0"/>
                <a:ea typeface="ＭＳ Ｐゴシック" charset="0"/>
              </a:rPr>
              <a:t>and we want the right answer with probability </a:t>
            </a:r>
            <a:r>
              <a:rPr lang="en-US" i="1">
                <a:latin typeface="Calibri" charset="0"/>
                <a:ea typeface="ＭＳ Ｐゴシック" charset="0"/>
              </a:rPr>
              <a:t>p</a:t>
            </a:r>
            <a:endParaRPr lang="en-US">
              <a:latin typeface="Calibri" charset="0"/>
              <a:ea typeface="ＭＳ Ｐゴシック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40" y="3238021"/>
            <a:ext cx="5313824" cy="360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17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96B5-79E5-4F23-BB83-45D996907EBB}" type="slidenum">
              <a:rPr lang="en-US"/>
              <a:pPr/>
              <a:t>55</a:t>
            </a:fld>
            <a:endParaRPr lang="en-US"/>
          </a:p>
        </p:txBody>
      </p:sp>
      <p:sp>
        <p:nvSpPr>
          <p:cNvPr id="3379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Rotational mosaics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457200" lvl="1" indent="-342900">
              <a:lnSpc>
                <a:spcPct val="140000"/>
              </a:lnSpc>
            </a:pPr>
            <a:r>
              <a:rPr lang="en-US"/>
              <a:t>Directly optimize rotation and focal length</a:t>
            </a:r>
          </a:p>
          <a:p>
            <a:pPr marL="457200" lvl="1" indent="-342900">
              <a:lnSpc>
                <a:spcPct val="120000"/>
              </a:lnSpc>
            </a:pPr>
            <a:r>
              <a:rPr lang="en-US">
                <a:solidFill>
                  <a:schemeClr val="tx2"/>
                </a:solidFill>
              </a:rPr>
              <a:t>Advantages:</a:t>
            </a:r>
            <a:endParaRPr lang="en-US">
              <a:solidFill>
                <a:srgbClr val="EF9100"/>
              </a:solidFill>
            </a:endParaRPr>
          </a:p>
          <a:p>
            <a:pPr marL="857250" lvl="2" indent="-285750"/>
            <a:r>
              <a:rPr lang="en-US"/>
              <a:t>ability to build full-view </a:t>
            </a:r>
            <a:br>
              <a:rPr lang="en-US"/>
            </a:br>
            <a:r>
              <a:rPr lang="en-US"/>
              <a:t>panoramas</a:t>
            </a:r>
          </a:p>
          <a:p>
            <a:pPr marL="857250" lvl="2" indent="-285750"/>
            <a:r>
              <a:rPr lang="en-US"/>
              <a:t>easier to control interactively</a:t>
            </a:r>
          </a:p>
          <a:p>
            <a:pPr marL="857250" lvl="2" indent="-285750"/>
            <a:r>
              <a:rPr lang="en-US"/>
              <a:t>more stable and accurate </a:t>
            </a:r>
            <a:br>
              <a:rPr lang="en-US"/>
            </a:br>
            <a:r>
              <a:rPr lang="en-US"/>
              <a:t>estimates</a:t>
            </a:r>
          </a:p>
        </p:txBody>
      </p:sp>
      <p:pic>
        <p:nvPicPr>
          <p:cNvPr id="337924" name="Picture 4" descr="ROTATION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895600"/>
            <a:ext cx="2424113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71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68"/>
    </mc:Choice>
    <mc:Fallback xmlns="">
      <p:transition xmlns:p14="http://schemas.microsoft.com/office/powerpoint/2010/main" spd="slow" advTm="4956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2B6E0-DBEB-464B-849A-66240E87F988}" type="slidenum">
              <a:rPr lang="en-US"/>
              <a:pPr/>
              <a:t>56</a:t>
            </a:fld>
            <a:endParaRPr lang="en-US"/>
          </a:p>
        </p:txBody>
      </p:sp>
      <p:sp>
        <p:nvSpPr>
          <p:cNvPr id="3399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Rotational mosaic</a:t>
            </a:r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533400" indent="-533400"/>
            <a:r>
              <a:rPr lang="en-US"/>
              <a:t>Projection equations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Project from image to 3D ray</a:t>
            </a:r>
          </a:p>
          <a:p>
            <a:pPr marL="533400" indent="-533400"/>
            <a:r>
              <a:rPr lang="en-US" i="1">
                <a:latin typeface="Times New Roman" pitchFamily="18" charset="0"/>
              </a:rPr>
              <a:t>	</a:t>
            </a:r>
            <a:r>
              <a:rPr lang="en-US">
                <a:latin typeface="Times New Roman" pitchFamily="18" charset="0"/>
              </a:rPr>
              <a:t>(</a:t>
            </a:r>
            <a:r>
              <a:rPr lang="en-US" i="1">
                <a:latin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</a:rPr>
              <a:t>0</a:t>
            </a:r>
            <a:r>
              <a:rPr lang="en-US" i="1">
                <a:latin typeface="Times New Roman" pitchFamily="18" charset="0"/>
              </a:rPr>
              <a:t>,y</a:t>
            </a:r>
            <a:r>
              <a:rPr lang="en-US" baseline="-25000">
                <a:latin typeface="Times New Roman" pitchFamily="18" charset="0"/>
              </a:rPr>
              <a:t>0</a:t>
            </a:r>
            <a:r>
              <a:rPr lang="en-US" i="1">
                <a:latin typeface="Times New Roman" pitchFamily="18" charset="0"/>
              </a:rPr>
              <a:t>,z</a:t>
            </a:r>
            <a:r>
              <a:rPr lang="en-US" baseline="-25000">
                <a:latin typeface="Times New Roman" pitchFamily="18" charset="0"/>
              </a:rPr>
              <a:t>0</a:t>
            </a:r>
            <a:r>
              <a:rPr lang="en-US">
                <a:latin typeface="Times New Roman" pitchFamily="18" charset="0"/>
              </a:rPr>
              <a:t>)</a:t>
            </a:r>
            <a:r>
              <a:rPr lang="en-US" i="1">
                <a:latin typeface="Times New Roman" pitchFamily="18" charset="0"/>
              </a:rPr>
              <a:t> 	= </a:t>
            </a:r>
            <a:r>
              <a:rPr lang="en-US">
                <a:latin typeface="Times New Roman" pitchFamily="18" charset="0"/>
              </a:rPr>
              <a:t>(</a:t>
            </a:r>
            <a:r>
              <a:rPr lang="en-US" i="1">
                <a:latin typeface="Times New Roman" pitchFamily="18" charset="0"/>
              </a:rPr>
              <a:t>u</a:t>
            </a:r>
            <a:r>
              <a:rPr lang="en-US" baseline="-25000">
                <a:latin typeface="Times New Roman" pitchFamily="18" charset="0"/>
              </a:rPr>
              <a:t>0</a:t>
            </a:r>
            <a:r>
              <a:rPr lang="en-US" i="1">
                <a:latin typeface="Times New Roman" pitchFamily="18" charset="0"/>
              </a:rPr>
              <a:t>-u</a:t>
            </a:r>
            <a:r>
              <a:rPr lang="en-US" i="1" baseline="-25000">
                <a:latin typeface="Times New Roman" pitchFamily="18" charset="0"/>
              </a:rPr>
              <a:t>c</a:t>
            </a:r>
            <a:r>
              <a:rPr lang="en-US" i="1">
                <a:latin typeface="Times New Roman" pitchFamily="18" charset="0"/>
              </a:rPr>
              <a:t>,v</a:t>
            </a:r>
            <a:r>
              <a:rPr lang="en-US" baseline="-25000">
                <a:latin typeface="Times New Roman" pitchFamily="18" charset="0"/>
              </a:rPr>
              <a:t>0</a:t>
            </a:r>
            <a:r>
              <a:rPr lang="en-US" i="1">
                <a:latin typeface="Times New Roman" pitchFamily="18" charset="0"/>
              </a:rPr>
              <a:t>-v</a:t>
            </a:r>
            <a:r>
              <a:rPr lang="en-US" i="1" baseline="-25000">
                <a:latin typeface="Times New Roman" pitchFamily="18" charset="0"/>
              </a:rPr>
              <a:t>c</a:t>
            </a:r>
            <a:r>
              <a:rPr lang="en-US" i="1">
                <a:latin typeface="Times New Roman" pitchFamily="18" charset="0"/>
              </a:rPr>
              <a:t>,f</a:t>
            </a:r>
            <a:r>
              <a:rPr lang="en-US">
                <a:latin typeface="Times New Roman" pitchFamily="18" charset="0"/>
              </a:rPr>
              <a:t>)</a:t>
            </a:r>
          </a:p>
          <a:p>
            <a:pPr marL="533400" indent="-533400">
              <a:buFontTx/>
              <a:buAutoNum type="arabicPeriod" startAt="2"/>
            </a:pPr>
            <a:r>
              <a:rPr lang="en-US"/>
              <a:t>Rotate the ray by camera motion</a:t>
            </a:r>
          </a:p>
          <a:p>
            <a:pPr marL="533400" indent="-533400"/>
            <a:r>
              <a:rPr lang="en-US" i="1">
                <a:latin typeface="Times New Roman" pitchFamily="18" charset="0"/>
              </a:rPr>
              <a:t>	</a:t>
            </a:r>
            <a:r>
              <a:rPr lang="en-US">
                <a:latin typeface="Times New Roman" pitchFamily="18" charset="0"/>
              </a:rPr>
              <a:t>(</a:t>
            </a:r>
            <a:r>
              <a:rPr lang="en-US" i="1">
                <a:latin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 i="1">
                <a:latin typeface="Times New Roman" pitchFamily="18" charset="0"/>
              </a:rPr>
              <a:t>,y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 i="1">
                <a:latin typeface="Times New Roman" pitchFamily="18" charset="0"/>
              </a:rPr>
              <a:t>,z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>
                <a:latin typeface="Times New Roman" pitchFamily="18" charset="0"/>
              </a:rPr>
              <a:t>)</a:t>
            </a:r>
            <a:r>
              <a:rPr lang="en-US" i="1">
                <a:latin typeface="Times New Roman" pitchFamily="18" charset="0"/>
              </a:rPr>
              <a:t> 	= </a:t>
            </a:r>
            <a:r>
              <a:rPr lang="en-US" b="1" i="1">
                <a:latin typeface="Times New Roman" pitchFamily="18" charset="0"/>
              </a:rPr>
              <a:t>R</a:t>
            </a:r>
            <a:r>
              <a:rPr lang="en-US" i="1" baseline="-25000">
                <a:latin typeface="Times New Roman" pitchFamily="18" charset="0"/>
              </a:rPr>
              <a:t>01</a:t>
            </a:r>
            <a:r>
              <a:rPr lang="en-US">
                <a:latin typeface="Times New Roman" pitchFamily="18" charset="0"/>
              </a:rPr>
              <a:t> (</a:t>
            </a:r>
            <a:r>
              <a:rPr lang="en-US" i="1">
                <a:latin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</a:rPr>
              <a:t>0</a:t>
            </a:r>
            <a:r>
              <a:rPr lang="en-US" i="1">
                <a:latin typeface="Times New Roman" pitchFamily="18" charset="0"/>
              </a:rPr>
              <a:t>,y</a:t>
            </a:r>
            <a:r>
              <a:rPr lang="en-US" baseline="-25000">
                <a:latin typeface="Times New Roman" pitchFamily="18" charset="0"/>
              </a:rPr>
              <a:t>0</a:t>
            </a:r>
            <a:r>
              <a:rPr lang="en-US" i="1">
                <a:latin typeface="Times New Roman" pitchFamily="18" charset="0"/>
              </a:rPr>
              <a:t>,z</a:t>
            </a:r>
            <a:r>
              <a:rPr lang="en-US" baseline="-25000">
                <a:latin typeface="Times New Roman" pitchFamily="18" charset="0"/>
              </a:rPr>
              <a:t>0</a:t>
            </a:r>
            <a:r>
              <a:rPr lang="en-US">
                <a:latin typeface="Times New Roman" pitchFamily="18" charset="0"/>
              </a:rPr>
              <a:t>)</a:t>
            </a:r>
          </a:p>
          <a:p>
            <a:pPr marL="533400" indent="-533400">
              <a:buFontTx/>
              <a:buAutoNum type="arabicPeriod" startAt="3"/>
            </a:pPr>
            <a:r>
              <a:rPr lang="en-US"/>
              <a:t>Project back into new (source) image</a:t>
            </a:r>
          </a:p>
          <a:p>
            <a:pPr marL="533400" indent="-533400"/>
            <a:r>
              <a:rPr lang="en-US">
                <a:latin typeface="Times New Roman" pitchFamily="18" charset="0"/>
              </a:rPr>
              <a:t>	(</a:t>
            </a:r>
            <a:r>
              <a:rPr lang="en-US" i="1">
                <a:latin typeface="Times New Roman" pitchFamily="18" charset="0"/>
              </a:rPr>
              <a:t>u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 i="1">
                <a:latin typeface="Times New Roman" pitchFamily="18" charset="0"/>
              </a:rPr>
              <a:t>,v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>
                <a:latin typeface="Times New Roman" pitchFamily="18" charset="0"/>
              </a:rPr>
              <a:t>)	= (</a:t>
            </a:r>
            <a:r>
              <a:rPr lang="en-US" i="1">
                <a:latin typeface="Times New Roman" pitchFamily="18" charset="0"/>
              </a:rPr>
              <a:t>fx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>
                <a:latin typeface="Times New Roman" pitchFamily="18" charset="0"/>
              </a:rPr>
              <a:t>/</a:t>
            </a:r>
            <a:r>
              <a:rPr lang="en-US" i="1">
                <a:latin typeface="Times New Roman" pitchFamily="18" charset="0"/>
              </a:rPr>
              <a:t>z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>
                <a:latin typeface="Times New Roman" pitchFamily="18" charset="0"/>
              </a:rPr>
              <a:t>+</a:t>
            </a:r>
            <a:r>
              <a:rPr lang="en-US" i="1">
                <a:latin typeface="Times New Roman" pitchFamily="18" charset="0"/>
              </a:rPr>
              <a:t>u</a:t>
            </a:r>
            <a:r>
              <a:rPr lang="en-US" i="1" baseline="-25000">
                <a:latin typeface="Times New Roman" pitchFamily="18" charset="0"/>
              </a:rPr>
              <a:t>c</a:t>
            </a:r>
            <a:r>
              <a:rPr lang="en-US" i="1">
                <a:latin typeface="Times New Roman" pitchFamily="18" charset="0"/>
              </a:rPr>
              <a:t>,fy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>
                <a:latin typeface="Times New Roman" pitchFamily="18" charset="0"/>
              </a:rPr>
              <a:t>/</a:t>
            </a:r>
            <a:r>
              <a:rPr lang="en-US" i="1">
                <a:latin typeface="Times New Roman" pitchFamily="18" charset="0"/>
              </a:rPr>
              <a:t>z</a:t>
            </a:r>
            <a:r>
              <a:rPr lang="en-US" baseline="-25000">
                <a:latin typeface="Times New Roman" pitchFamily="18" charset="0"/>
              </a:rPr>
              <a:t>1</a:t>
            </a:r>
            <a:r>
              <a:rPr lang="en-US">
                <a:latin typeface="Times New Roman" pitchFamily="18" charset="0"/>
              </a:rPr>
              <a:t>+</a:t>
            </a:r>
            <a:r>
              <a:rPr lang="en-US" i="1">
                <a:latin typeface="Times New Roman" pitchFamily="18" charset="0"/>
              </a:rPr>
              <a:t>v</a:t>
            </a:r>
            <a:r>
              <a:rPr lang="en-US" i="1" baseline="-25000">
                <a:latin typeface="Times New Roman" pitchFamily="18" charset="0"/>
              </a:rPr>
              <a:t>c</a:t>
            </a:r>
            <a:r>
              <a:rPr lang="en-US">
                <a:latin typeface="Times New Roman" pitchFamily="18" charset="0"/>
              </a:rPr>
              <a:t>)</a:t>
            </a:r>
          </a:p>
          <a:p>
            <a:pPr marL="533400" indent="-533400"/>
            <a:endParaRPr lang="en-US" i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5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/>
              <a:t>Assume we have four matched points: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Normalize coordinates 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Translate for zero mean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Scale so that average distance to origin is ~</a:t>
            </a:r>
            <a:r>
              <a:rPr lang="en-US" dirty="0" err="1" smtClean="0"/>
              <a:t>sqrt</a:t>
            </a:r>
            <a:r>
              <a:rPr lang="en-US" dirty="0" smtClean="0"/>
              <a:t>(2)</a:t>
            </a:r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r>
              <a:rPr lang="en-US" dirty="0" smtClean="0"/>
              <a:t>This makes problem better behaved numerically </a:t>
            </a:r>
            <a:endParaRPr lang="en-US" dirty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    using DLT in normalized coordinates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/>
              <a:t>Unnormalize</a:t>
            </a:r>
            <a:r>
              <a:rPr lang="en-US" dirty="0" smtClean="0"/>
              <a:t>: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537006"/>
              </p:ext>
            </p:extLst>
          </p:nvPr>
        </p:nvGraphicFramePr>
        <p:xfrm>
          <a:off x="2567781" y="4019476"/>
          <a:ext cx="11128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8" name="Equation" r:id="rId4" imgW="482400" imgH="164880" progId="Equation.3">
                  <p:embed/>
                </p:oleObj>
              </mc:Choice>
              <mc:Fallback>
                <p:oleObj name="Equation" r:id="rId4" imgW="48240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7781" y="4019476"/>
                        <a:ext cx="1112838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75022"/>
              </p:ext>
            </p:extLst>
          </p:nvPr>
        </p:nvGraphicFramePr>
        <p:xfrm>
          <a:off x="4691261" y="4017833"/>
          <a:ext cx="12731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9" name="Equation" r:id="rId6" imgW="583920" imgH="164880" progId="Equation.3">
                  <p:embed/>
                </p:oleObj>
              </mc:Choice>
              <mc:Fallback>
                <p:oleObj name="Equation" r:id="rId6" imgW="58392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1261" y="4017833"/>
                        <a:ext cx="1273175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3124200" y="5486400"/>
          <a:ext cx="1846263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0" name="Equation" r:id="rId8" imgW="799920" imgH="190440" progId="Equation.3">
                  <p:embed/>
                </p:oleObj>
              </mc:Choice>
              <mc:Fallback>
                <p:oleObj name="Equation" r:id="rId8" imgW="79992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5486400"/>
                        <a:ext cx="1846263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332981"/>
              </p:ext>
            </p:extLst>
          </p:nvPr>
        </p:nvGraphicFramePr>
        <p:xfrm>
          <a:off x="3252639" y="6081731"/>
          <a:ext cx="124618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1" name="Equation" r:id="rId10" imgW="571320" imgH="228600" progId="Equation.3">
                  <p:embed/>
                </p:oleObj>
              </mc:Choice>
              <mc:Fallback>
                <p:oleObj name="Equation" r:id="rId10" imgW="571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2639" y="6081731"/>
                        <a:ext cx="1246188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14427"/>
              </p:ext>
            </p:extLst>
          </p:nvPr>
        </p:nvGraphicFramePr>
        <p:xfrm>
          <a:off x="2251125" y="5025988"/>
          <a:ext cx="3810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2" name="Equation" r:id="rId12" imgW="164880" imgH="203040" progId="Equation.3">
                  <p:embed/>
                </p:oleObj>
              </mc:Choice>
              <mc:Fallback>
                <p:oleObj name="Equation" r:id="rId12" imgW="164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1125" y="5025988"/>
                        <a:ext cx="3810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352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457200" y="-6517"/>
            <a:ext cx="8229600" cy="1143000"/>
          </a:xfrm>
        </p:spPr>
        <p:txBody>
          <a:bodyPr/>
          <a:lstStyle/>
          <a:p>
            <a:r>
              <a:rPr lang="en-US" dirty="0" smtClean="0"/>
              <a:t>Computing </a:t>
            </a:r>
            <a:r>
              <a:rPr lang="en-US" dirty="0" err="1" smtClean="0"/>
              <a:t>homography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samples </a:t>
            </a:r>
            <a:r>
              <a:rPr lang="en-US" i="1" dirty="0" smtClean="0"/>
              <a:t>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4 random potential matches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</a:t>
            </a:r>
            <a:r>
              <a:rPr lang="en-US" b="1" dirty="0" smtClean="0"/>
              <a:t>H</a:t>
            </a:r>
            <a:r>
              <a:rPr lang="en-US" dirty="0" smtClean="0"/>
              <a:t> using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Project points from </a:t>
            </a:r>
            <a:r>
              <a:rPr lang="en-US" b="1" dirty="0" smtClean="0"/>
              <a:t>x</a:t>
            </a:r>
            <a:r>
              <a:rPr lang="en-US" dirty="0" smtClean="0"/>
              <a:t> to </a:t>
            </a:r>
            <a:r>
              <a:rPr lang="en-US" b="1" dirty="0" smtClean="0"/>
              <a:t>x</a:t>
            </a:r>
            <a:r>
              <a:rPr lang="en-US" dirty="0" smtClean="0"/>
              <a:t>’ for each potentially matching pair: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Count points with projected distance  &lt;  t</a:t>
            </a:r>
          </a:p>
          <a:p>
            <a:pPr marL="914400" lvl="1" indent="-514350">
              <a:defRPr/>
            </a:pPr>
            <a:r>
              <a:rPr lang="en-US" dirty="0" smtClean="0"/>
              <a:t>E.g., t = 3 pixels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Repeat steps 2-5 </a:t>
            </a:r>
            <a:r>
              <a:rPr lang="en-US" i="1" dirty="0" smtClean="0"/>
              <a:t>N</a:t>
            </a:r>
            <a:r>
              <a:rPr lang="en-US" dirty="0" smtClean="0"/>
              <a:t> times</a:t>
            </a:r>
          </a:p>
          <a:p>
            <a:pPr marL="914400" lvl="1" indent="-514350">
              <a:defRPr/>
            </a:pPr>
            <a:r>
              <a:rPr lang="en-US" dirty="0" smtClean="0"/>
              <a:t>Choose </a:t>
            </a:r>
            <a:r>
              <a:rPr lang="en-US" b="1" dirty="0" smtClean="0"/>
              <a:t>H</a:t>
            </a:r>
            <a:r>
              <a:rPr lang="en-US" dirty="0" smtClean="0"/>
              <a:t> with most inliers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7391400" y="6553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hlinkClick r:id="rId3"/>
              </a:rPr>
              <a:t>HZ Tutorial ‘99</a:t>
            </a:r>
            <a:endParaRPr lang="en-US"/>
          </a:p>
        </p:txBody>
      </p:sp>
      <p:sp>
        <p:nvSpPr>
          <p:cNvPr id="8" name="Curved Right Arrow 7"/>
          <p:cNvSpPr/>
          <p:nvPr/>
        </p:nvSpPr>
        <p:spPr>
          <a:xfrm flipV="1">
            <a:off x="112713" y="3048000"/>
            <a:ext cx="381000" cy="1981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/>
        </p:nvGraphicFramePr>
        <p:xfrm>
          <a:off x="3276600" y="3886200"/>
          <a:ext cx="10763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4" name="Equation" r:id="rId4" imgW="571320" imgH="228600" progId="Equation.3">
                  <p:embed/>
                </p:oleObj>
              </mc:Choice>
              <mc:Fallback>
                <p:oleObj name="Equation" r:id="rId4" imgW="571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886200"/>
                        <a:ext cx="10763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592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Image Stitching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interest points on each image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candidate matches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 </a:t>
            </a:r>
            <a:r>
              <a:rPr lang="en-US" dirty="0" smtClean="0"/>
              <a:t>using matched points and RANSAC with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Project each image onto the same surface and blend</a:t>
            </a:r>
          </a:p>
          <a:p>
            <a:pPr marL="0" indent="0">
              <a:buNone/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223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2800" dirty="0" smtClean="0"/>
              <a:t>3. Shift the images to overlap</a:t>
            </a:r>
            <a:endParaRPr lang="en-US" sz="2800" dirty="0"/>
          </a:p>
        </p:txBody>
      </p:sp>
      <p:pic>
        <p:nvPicPr>
          <p:cNvPr id="4" name="Picture 20" descr="small-P101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80" y="2071700"/>
            <a:ext cx="2472519" cy="3289881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small-P1010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83" y="2071700"/>
            <a:ext cx="2459315" cy="3272312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2919E-6 -4.40611E-6 L -0.24766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2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WINDOWS\Desktop\iccv2003\images\SIFT2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602038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Initial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94744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27653" name="Picture 7" descr="C:\WINDOWS\Desktop\is2003\images\matches1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C:\WINDOWS\Desktop\is2003\images\matches2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543300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Final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94677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29701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AutoShape 8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40612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1FCA-895E-48E7-B92B-1A9C61FBD7F9}" type="slidenum">
              <a:rPr lang="en-US"/>
              <a:pPr/>
              <a:t>63</a:t>
            </a:fld>
            <a:endParaRPr lang="en-US"/>
          </a:p>
        </p:txBody>
      </p:sp>
      <p:sp>
        <p:nvSpPr>
          <p:cNvPr id="4464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Determining the focal length</a:t>
            </a:r>
          </a:p>
        </p:txBody>
      </p:sp>
      <p:sp>
        <p:nvSpPr>
          <p:cNvPr id="4464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pPr marL="533400" indent="-533400">
              <a:buFontTx/>
              <a:buAutoNum type="arabicPeriod"/>
            </a:pPr>
            <a:r>
              <a:rPr lang="en-US"/>
              <a:t>Initialize from homography </a:t>
            </a:r>
            <a:r>
              <a:rPr lang="en-US" b="1" i="1">
                <a:latin typeface="Times New Roman" pitchFamily="18" charset="0"/>
              </a:rPr>
              <a:t>H</a:t>
            </a:r>
            <a:r>
              <a:rPr lang="en-US"/>
              <a:t/>
            </a:r>
            <a:br>
              <a:rPr lang="en-US"/>
            </a:br>
            <a:r>
              <a:rPr lang="en-US"/>
              <a:t>(see text or [SzSh’97])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Use camera’s EXIF tags (approx.)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Use a tape measure</a:t>
            </a:r>
          </a:p>
          <a:p>
            <a:pPr marL="533400" indent="-533400">
              <a:buFontTx/>
              <a:buAutoNum type="arabicPeriod"/>
            </a:pPr>
            <a:endParaRPr lang="en-US"/>
          </a:p>
          <a:p>
            <a:pPr marL="533400" indent="-533400">
              <a:buFontTx/>
              <a:buAutoNum type="arabicPeriod"/>
            </a:pPr>
            <a:endParaRPr lang="en-US"/>
          </a:p>
          <a:p>
            <a:pPr marL="533400" indent="-533400">
              <a:buFontTx/>
              <a:buAutoNum type="arabicPeriod"/>
            </a:pPr>
            <a:endParaRPr lang="en-US"/>
          </a:p>
          <a:p>
            <a:pPr marL="533400" indent="-533400">
              <a:buFontTx/>
              <a:buAutoNum type="arabicPeriod"/>
            </a:pPr>
            <a:r>
              <a:rPr lang="en-US">
                <a:solidFill>
                  <a:schemeClr val="bg2"/>
                </a:solidFill>
              </a:rPr>
              <a:t>Ask your instructor</a:t>
            </a:r>
          </a:p>
        </p:txBody>
      </p:sp>
      <p:sp>
        <p:nvSpPr>
          <p:cNvPr id="44646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514600" y="3657600"/>
            <a:ext cx="3657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6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 flipV="1">
            <a:off x="2514600" y="4495800"/>
            <a:ext cx="3657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647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6172200" y="36576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647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48400" y="42672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1m</a:t>
            </a:r>
          </a:p>
        </p:txBody>
      </p:sp>
      <p:sp>
        <p:nvSpPr>
          <p:cNvPr id="44647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514600" y="44958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6473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648200" y="4419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4m</a:t>
            </a:r>
          </a:p>
        </p:txBody>
      </p:sp>
    </p:spTree>
    <p:extLst>
      <p:ext uri="{BB962C8B-B14F-4D97-AF65-F5344CB8AC3E}">
        <p14:creationId xmlns:p14="http://schemas.microsoft.com/office/powerpoint/2010/main" val="4306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Assembling the panorama</a:t>
            </a:r>
          </a:p>
        </p:txBody>
      </p:sp>
      <p:sp>
        <p:nvSpPr>
          <p:cNvPr id="32771" name="Rectangle 3"/>
          <p:cNvSpPr>
            <a:spLocks/>
          </p:cNvSpPr>
          <p:nvPr/>
        </p:nvSpPr>
        <p:spPr bwMode="auto">
          <a:xfrm>
            <a:off x="914400" y="1524000"/>
            <a:ext cx="1219200" cy="990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2" name="Rectangle 4"/>
          <p:cNvSpPr>
            <a:spLocks/>
          </p:cNvSpPr>
          <p:nvPr/>
        </p:nvSpPr>
        <p:spPr bwMode="auto">
          <a:xfrm>
            <a:off x="1676400" y="1600200"/>
            <a:ext cx="1219200" cy="990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3" name="Rectangle 5"/>
          <p:cNvSpPr>
            <a:spLocks/>
          </p:cNvSpPr>
          <p:nvPr/>
        </p:nvSpPr>
        <p:spPr bwMode="auto">
          <a:xfrm>
            <a:off x="2362200" y="1524000"/>
            <a:ext cx="1219200" cy="990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3352800" y="1600200"/>
            <a:ext cx="1219200" cy="990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5" name="Rectangle 7"/>
          <p:cNvSpPr>
            <a:spLocks/>
          </p:cNvSpPr>
          <p:nvPr/>
        </p:nvSpPr>
        <p:spPr bwMode="auto">
          <a:xfrm>
            <a:off x="4038600" y="1524000"/>
            <a:ext cx="1219200" cy="990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6" name="Rectangle 8"/>
          <p:cNvSpPr>
            <a:spLocks/>
          </p:cNvSpPr>
          <p:nvPr/>
        </p:nvSpPr>
        <p:spPr bwMode="auto">
          <a:xfrm>
            <a:off x="4953000" y="1600200"/>
            <a:ext cx="1219200" cy="990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2781" name="Group 13"/>
          <p:cNvGrpSpPr>
            <a:grpSpLocks/>
          </p:cNvGrpSpPr>
          <p:nvPr/>
        </p:nvGrpSpPr>
        <p:grpSpPr bwMode="auto">
          <a:xfrm>
            <a:off x="990600" y="1905000"/>
            <a:ext cx="228600" cy="304800"/>
            <a:chOff x="0" y="0"/>
            <a:chExt cx="144" cy="192"/>
          </a:xfrm>
        </p:grpSpPr>
        <p:sp>
          <p:nvSpPr>
            <p:cNvPr id="32777" name="AutoShape 9"/>
            <p:cNvSpPr>
              <a:spLocks/>
            </p:cNvSpPr>
            <p:nvPr/>
          </p:nvSpPr>
          <p:spPr bwMode="auto">
            <a:xfrm>
              <a:off x="0" y="0"/>
              <a:ext cx="144" cy="1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78" name="AutoShape 10"/>
            <p:cNvSpPr>
              <a:spLocks/>
            </p:cNvSpPr>
            <p:nvPr/>
          </p:nvSpPr>
          <p:spPr bwMode="auto">
            <a:xfrm>
              <a:off x="41" y="57"/>
              <a:ext cx="15" cy="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79" name="AutoShape 11"/>
            <p:cNvSpPr>
              <a:spLocks/>
            </p:cNvSpPr>
            <p:nvPr/>
          </p:nvSpPr>
          <p:spPr bwMode="auto">
            <a:xfrm>
              <a:off x="87" y="57"/>
              <a:ext cx="15" cy="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80" name="AutoShape 12"/>
            <p:cNvSpPr>
              <a:spLocks/>
            </p:cNvSpPr>
            <p:nvPr/>
          </p:nvSpPr>
          <p:spPr bwMode="auto">
            <a:xfrm>
              <a:off x="33" y="57"/>
              <a:ext cx="77" cy="98"/>
            </a:xfrm>
            <a:custGeom>
              <a:avLst/>
              <a:gdLst/>
              <a:ahLst/>
              <a:cxnLst/>
              <a:rect l="0" t="0" r="r" b="b"/>
              <a:pathLst>
                <a:path w="21600" h="20368">
                  <a:moveTo>
                    <a:pt x="4401" y="0"/>
                  </a:moveTo>
                  <a:cubicBezTo>
                    <a:pt x="3252" y="0"/>
                    <a:pt x="2321" y="926"/>
                    <a:pt x="2321" y="2069"/>
                  </a:cubicBezTo>
                  <a:cubicBezTo>
                    <a:pt x="2321" y="3212"/>
                    <a:pt x="3252" y="4138"/>
                    <a:pt x="4401" y="4138"/>
                  </a:cubicBezTo>
                  <a:cubicBezTo>
                    <a:pt x="5550" y="4138"/>
                    <a:pt x="6482" y="3212"/>
                    <a:pt x="6482" y="2069"/>
                  </a:cubicBezTo>
                  <a:cubicBezTo>
                    <a:pt x="6482" y="926"/>
                    <a:pt x="5550" y="0"/>
                    <a:pt x="4401" y="0"/>
                  </a:cubicBezTo>
                  <a:close/>
                  <a:moveTo>
                    <a:pt x="17199" y="0"/>
                  </a:moveTo>
                  <a:cubicBezTo>
                    <a:pt x="16050" y="0"/>
                    <a:pt x="15118" y="926"/>
                    <a:pt x="15118" y="2069"/>
                  </a:cubicBezTo>
                  <a:cubicBezTo>
                    <a:pt x="15118" y="3212"/>
                    <a:pt x="16050" y="4138"/>
                    <a:pt x="17199" y="4138"/>
                  </a:cubicBezTo>
                  <a:cubicBezTo>
                    <a:pt x="18348" y="4138"/>
                    <a:pt x="19279" y="3212"/>
                    <a:pt x="19279" y="2069"/>
                  </a:cubicBezTo>
                  <a:cubicBezTo>
                    <a:pt x="19279" y="926"/>
                    <a:pt x="18348" y="0"/>
                    <a:pt x="17199" y="0"/>
                  </a:cubicBezTo>
                  <a:close/>
                  <a:moveTo>
                    <a:pt x="0" y="16671"/>
                  </a:moveTo>
                  <a:cubicBezTo>
                    <a:pt x="7199" y="21600"/>
                    <a:pt x="14401" y="21600"/>
                    <a:pt x="21600" y="16671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2788" name="Group 20"/>
          <p:cNvGrpSpPr>
            <a:grpSpLocks/>
          </p:cNvGrpSpPr>
          <p:nvPr/>
        </p:nvGrpSpPr>
        <p:grpSpPr bwMode="auto">
          <a:xfrm>
            <a:off x="5562600" y="1371600"/>
            <a:ext cx="1219200" cy="990600"/>
            <a:chOff x="0" y="0"/>
            <a:chExt cx="768" cy="624"/>
          </a:xfrm>
        </p:grpSpPr>
        <p:sp>
          <p:nvSpPr>
            <p:cNvPr id="32782" name="Rectangle 14"/>
            <p:cNvSpPr>
              <a:spLocks/>
            </p:cNvSpPr>
            <p:nvPr/>
          </p:nvSpPr>
          <p:spPr bwMode="auto">
            <a:xfrm>
              <a:off x="0" y="0"/>
              <a:ext cx="768" cy="62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2787" name="Group 19"/>
            <p:cNvGrpSpPr>
              <a:grpSpLocks/>
            </p:cNvGrpSpPr>
            <p:nvPr/>
          </p:nvGrpSpPr>
          <p:grpSpPr bwMode="auto">
            <a:xfrm>
              <a:off x="576" y="336"/>
              <a:ext cx="144" cy="192"/>
              <a:chOff x="0" y="0"/>
              <a:chExt cx="144" cy="192"/>
            </a:xfrm>
          </p:grpSpPr>
          <p:sp>
            <p:nvSpPr>
              <p:cNvPr id="32783" name="AutoShape 15"/>
              <p:cNvSpPr>
                <a:spLocks/>
              </p:cNvSpPr>
              <p:nvPr/>
            </p:nvSpPr>
            <p:spPr bwMode="auto">
              <a:xfrm>
                <a:off x="0" y="0"/>
                <a:ext cx="144" cy="19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784" name="AutoShape 16"/>
              <p:cNvSpPr>
                <a:spLocks/>
              </p:cNvSpPr>
              <p:nvPr/>
            </p:nvSpPr>
            <p:spPr bwMode="auto">
              <a:xfrm>
                <a:off x="41" y="57"/>
                <a:ext cx="15" cy="2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785" name="AutoShape 17"/>
              <p:cNvSpPr>
                <a:spLocks/>
              </p:cNvSpPr>
              <p:nvPr/>
            </p:nvSpPr>
            <p:spPr bwMode="auto">
              <a:xfrm>
                <a:off x="87" y="57"/>
                <a:ext cx="15" cy="2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786" name="AutoShape 18"/>
              <p:cNvSpPr>
                <a:spLocks/>
              </p:cNvSpPr>
              <p:nvPr/>
            </p:nvSpPr>
            <p:spPr bwMode="auto">
              <a:xfrm>
                <a:off x="33" y="57"/>
                <a:ext cx="77" cy="9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0368">
                    <a:moveTo>
                      <a:pt x="4401" y="0"/>
                    </a:moveTo>
                    <a:cubicBezTo>
                      <a:pt x="3252" y="0"/>
                      <a:pt x="2321" y="926"/>
                      <a:pt x="2321" y="2069"/>
                    </a:cubicBezTo>
                    <a:cubicBezTo>
                      <a:pt x="2321" y="3212"/>
                      <a:pt x="3252" y="4138"/>
                      <a:pt x="4401" y="4138"/>
                    </a:cubicBezTo>
                    <a:cubicBezTo>
                      <a:pt x="5550" y="4138"/>
                      <a:pt x="6482" y="3212"/>
                      <a:pt x="6482" y="2069"/>
                    </a:cubicBezTo>
                    <a:cubicBezTo>
                      <a:pt x="6482" y="926"/>
                      <a:pt x="5550" y="0"/>
                      <a:pt x="4401" y="0"/>
                    </a:cubicBezTo>
                    <a:close/>
                    <a:moveTo>
                      <a:pt x="17199" y="0"/>
                    </a:moveTo>
                    <a:cubicBezTo>
                      <a:pt x="16050" y="0"/>
                      <a:pt x="15118" y="926"/>
                      <a:pt x="15118" y="2069"/>
                    </a:cubicBezTo>
                    <a:cubicBezTo>
                      <a:pt x="15118" y="3212"/>
                      <a:pt x="16050" y="4138"/>
                      <a:pt x="17199" y="4138"/>
                    </a:cubicBezTo>
                    <a:cubicBezTo>
                      <a:pt x="18348" y="4138"/>
                      <a:pt x="19279" y="3212"/>
                      <a:pt x="19279" y="2069"/>
                    </a:cubicBezTo>
                    <a:cubicBezTo>
                      <a:pt x="19279" y="926"/>
                      <a:pt x="18348" y="0"/>
                      <a:pt x="17199" y="0"/>
                    </a:cubicBezTo>
                    <a:close/>
                    <a:moveTo>
                      <a:pt x="0" y="16671"/>
                    </a:moveTo>
                    <a:cubicBezTo>
                      <a:pt x="7199" y="21600"/>
                      <a:pt x="14401" y="21600"/>
                      <a:pt x="21600" y="16671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32794" name="Group 26"/>
          <p:cNvGrpSpPr>
            <a:grpSpLocks/>
          </p:cNvGrpSpPr>
          <p:nvPr/>
        </p:nvGrpSpPr>
        <p:grpSpPr bwMode="auto">
          <a:xfrm>
            <a:off x="760413" y="1285875"/>
            <a:ext cx="6097587" cy="1395413"/>
            <a:chOff x="0" y="0"/>
            <a:chExt cx="3840" cy="879"/>
          </a:xfrm>
        </p:grpSpPr>
        <p:sp>
          <p:nvSpPr>
            <p:cNvPr id="32789" name="Rectangle 21"/>
            <p:cNvSpPr>
              <a:spLocks/>
            </p:cNvSpPr>
            <p:nvPr/>
          </p:nvSpPr>
          <p:spPr bwMode="auto">
            <a:xfrm>
              <a:off x="3648" y="177"/>
              <a:ext cx="192" cy="5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90" name="Rectangle 22"/>
            <p:cNvSpPr>
              <a:spLocks/>
            </p:cNvSpPr>
            <p:nvPr/>
          </p:nvSpPr>
          <p:spPr bwMode="auto">
            <a:xfrm>
              <a:off x="192" y="198"/>
              <a:ext cx="3456" cy="480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91" name="Rectangle 23"/>
            <p:cNvSpPr>
              <a:spLocks/>
            </p:cNvSpPr>
            <p:nvPr/>
          </p:nvSpPr>
          <p:spPr bwMode="auto">
            <a:xfrm>
              <a:off x="0" y="150"/>
              <a:ext cx="192" cy="6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92" name="Rectangle 24"/>
            <p:cNvSpPr>
              <a:spLocks/>
            </p:cNvSpPr>
            <p:nvPr/>
          </p:nvSpPr>
          <p:spPr bwMode="auto">
            <a:xfrm>
              <a:off x="48" y="0"/>
              <a:ext cx="3792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793" name="Rectangle 25"/>
            <p:cNvSpPr>
              <a:spLocks/>
            </p:cNvSpPr>
            <p:nvPr/>
          </p:nvSpPr>
          <p:spPr bwMode="auto">
            <a:xfrm>
              <a:off x="48" y="687"/>
              <a:ext cx="3792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2795" name="Rectangle 27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8001000" cy="2895600"/>
          </a:xfrm>
          <a:ln/>
        </p:spPr>
        <p:txBody>
          <a:bodyPr rIns="132080"/>
          <a:lstStyle/>
          <a:p>
            <a:pPr marL="382588" indent="-342900"/>
            <a:r>
              <a:rPr lang="en-US" sz="2800"/>
              <a:t>Stitch pairs together, blend, then crop</a:t>
            </a:r>
          </a:p>
        </p:txBody>
      </p:sp>
    </p:spTree>
    <p:extLst>
      <p:ext uri="{BB962C8B-B14F-4D97-AF65-F5344CB8AC3E}">
        <p14:creationId xmlns:p14="http://schemas.microsoft.com/office/powerpoint/2010/main" val="18941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  <p:bldP spid="32773" grpId="0" animBg="1"/>
      <p:bldP spid="32774" grpId="0" animBg="1"/>
      <p:bldP spid="32775" grpId="0" animBg="1"/>
      <p:bldP spid="3277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Problem:  Drift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2590800"/>
          </a:xfrm>
          <a:ln/>
        </p:spPr>
        <p:txBody>
          <a:bodyPr rIns="132080"/>
          <a:lstStyle/>
          <a:p>
            <a:pPr marL="382588" indent="-342900"/>
            <a:r>
              <a:rPr lang="en-US"/>
              <a:t>Error accumulation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small errors accumulate over time</a:t>
            </a:r>
          </a:p>
        </p:txBody>
      </p:sp>
      <p:sp>
        <p:nvSpPr>
          <p:cNvPr id="33796" name="Rectangle 4"/>
          <p:cNvSpPr>
            <a:spLocks/>
          </p:cNvSpPr>
          <p:nvPr/>
        </p:nvSpPr>
        <p:spPr bwMode="auto">
          <a:xfrm>
            <a:off x="914400" y="1524000"/>
            <a:ext cx="1219200" cy="990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1676400" y="1752600"/>
            <a:ext cx="1219200" cy="990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798" name="Rectangle 6"/>
          <p:cNvSpPr>
            <a:spLocks/>
          </p:cNvSpPr>
          <p:nvPr/>
        </p:nvSpPr>
        <p:spPr bwMode="auto">
          <a:xfrm>
            <a:off x="2362200" y="1600200"/>
            <a:ext cx="1219200" cy="990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799" name="Rectangle 7"/>
          <p:cNvSpPr>
            <a:spLocks/>
          </p:cNvSpPr>
          <p:nvPr/>
        </p:nvSpPr>
        <p:spPr bwMode="auto">
          <a:xfrm>
            <a:off x="3352800" y="1828800"/>
            <a:ext cx="1219200" cy="990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00" name="Rectangle 8"/>
          <p:cNvSpPr>
            <a:spLocks/>
          </p:cNvSpPr>
          <p:nvPr/>
        </p:nvSpPr>
        <p:spPr bwMode="auto">
          <a:xfrm>
            <a:off x="4038600" y="2057400"/>
            <a:ext cx="1219200" cy="990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01" name="Rectangle 9"/>
          <p:cNvSpPr>
            <a:spLocks/>
          </p:cNvSpPr>
          <p:nvPr/>
        </p:nvSpPr>
        <p:spPr bwMode="auto">
          <a:xfrm>
            <a:off x="4953000" y="1981200"/>
            <a:ext cx="1219200" cy="990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3806" name="Group 14"/>
          <p:cNvGrpSpPr>
            <a:grpSpLocks/>
          </p:cNvGrpSpPr>
          <p:nvPr/>
        </p:nvGrpSpPr>
        <p:grpSpPr bwMode="auto">
          <a:xfrm>
            <a:off x="990600" y="1981200"/>
            <a:ext cx="228600" cy="304800"/>
            <a:chOff x="0" y="0"/>
            <a:chExt cx="144" cy="192"/>
          </a:xfrm>
        </p:grpSpPr>
        <p:sp>
          <p:nvSpPr>
            <p:cNvPr id="33802" name="AutoShape 10"/>
            <p:cNvSpPr>
              <a:spLocks/>
            </p:cNvSpPr>
            <p:nvPr/>
          </p:nvSpPr>
          <p:spPr bwMode="auto">
            <a:xfrm>
              <a:off x="0" y="0"/>
              <a:ext cx="144" cy="1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03" name="AutoShape 11"/>
            <p:cNvSpPr>
              <a:spLocks/>
            </p:cNvSpPr>
            <p:nvPr/>
          </p:nvSpPr>
          <p:spPr bwMode="auto">
            <a:xfrm>
              <a:off x="41" y="57"/>
              <a:ext cx="15" cy="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04" name="AutoShape 12"/>
            <p:cNvSpPr>
              <a:spLocks/>
            </p:cNvSpPr>
            <p:nvPr/>
          </p:nvSpPr>
          <p:spPr bwMode="auto">
            <a:xfrm>
              <a:off x="87" y="57"/>
              <a:ext cx="15" cy="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05" name="AutoShape 13"/>
            <p:cNvSpPr>
              <a:spLocks/>
            </p:cNvSpPr>
            <p:nvPr/>
          </p:nvSpPr>
          <p:spPr bwMode="auto">
            <a:xfrm>
              <a:off x="33" y="57"/>
              <a:ext cx="77" cy="98"/>
            </a:xfrm>
            <a:custGeom>
              <a:avLst/>
              <a:gdLst/>
              <a:ahLst/>
              <a:cxnLst/>
              <a:rect l="0" t="0" r="r" b="b"/>
              <a:pathLst>
                <a:path w="21600" h="20368">
                  <a:moveTo>
                    <a:pt x="4401" y="0"/>
                  </a:moveTo>
                  <a:cubicBezTo>
                    <a:pt x="3252" y="0"/>
                    <a:pt x="2321" y="926"/>
                    <a:pt x="2321" y="2069"/>
                  </a:cubicBezTo>
                  <a:cubicBezTo>
                    <a:pt x="2321" y="3212"/>
                    <a:pt x="3252" y="4138"/>
                    <a:pt x="4401" y="4138"/>
                  </a:cubicBezTo>
                  <a:cubicBezTo>
                    <a:pt x="5550" y="4138"/>
                    <a:pt x="6482" y="3212"/>
                    <a:pt x="6482" y="2069"/>
                  </a:cubicBezTo>
                  <a:cubicBezTo>
                    <a:pt x="6482" y="926"/>
                    <a:pt x="5550" y="0"/>
                    <a:pt x="4401" y="0"/>
                  </a:cubicBezTo>
                  <a:close/>
                  <a:moveTo>
                    <a:pt x="17199" y="0"/>
                  </a:moveTo>
                  <a:cubicBezTo>
                    <a:pt x="16050" y="0"/>
                    <a:pt x="15118" y="926"/>
                    <a:pt x="15118" y="2069"/>
                  </a:cubicBezTo>
                  <a:cubicBezTo>
                    <a:pt x="15118" y="3212"/>
                    <a:pt x="16050" y="4138"/>
                    <a:pt x="17199" y="4138"/>
                  </a:cubicBezTo>
                  <a:cubicBezTo>
                    <a:pt x="18348" y="4138"/>
                    <a:pt x="19279" y="3212"/>
                    <a:pt x="19279" y="2069"/>
                  </a:cubicBezTo>
                  <a:cubicBezTo>
                    <a:pt x="19279" y="926"/>
                    <a:pt x="18348" y="0"/>
                    <a:pt x="17199" y="0"/>
                  </a:cubicBezTo>
                  <a:close/>
                  <a:moveTo>
                    <a:pt x="0" y="16671"/>
                  </a:moveTo>
                  <a:cubicBezTo>
                    <a:pt x="7199" y="21600"/>
                    <a:pt x="14401" y="21600"/>
                    <a:pt x="21600" y="16671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3813" name="Group 21"/>
          <p:cNvGrpSpPr>
            <a:grpSpLocks/>
          </p:cNvGrpSpPr>
          <p:nvPr/>
        </p:nvGrpSpPr>
        <p:grpSpPr bwMode="auto">
          <a:xfrm>
            <a:off x="5562600" y="2286000"/>
            <a:ext cx="1219200" cy="990600"/>
            <a:chOff x="0" y="0"/>
            <a:chExt cx="768" cy="624"/>
          </a:xfrm>
        </p:grpSpPr>
        <p:sp>
          <p:nvSpPr>
            <p:cNvPr id="33807" name="Rectangle 15"/>
            <p:cNvSpPr>
              <a:spLocks/>
            </p:cNvSpPr>
            <p:nvPr/>
          </p:nvSpPr>
          <p:spPr bwMode="auto">
            <a:xfrm>
              <a:off x="0" y="0"/>
              <a:ext cx="768" cy="62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3812" name="Group 20"/>
            <p:cNvGrpSpPr>
              <a:grpSpLocks/>
            </p:cNvGrpSpPr>
            <p:nvPr/>
          </p:nvGrpSpPr>
          <p:grpSpPr bwMode="auto">
            <a:xfrm>
              <a:off x="576" y="336"/>
              <a:ext cx="144" cy="192"/>
              <a:chOff x="0" y="0"/>
              <a:chExt cx="144" cy="192"/>
            </a:xfrm>
          </p:grpSpPr>
          <p:sp>
            <p:nvSpPr>
              <p:cNvPr id="33808" name="AutoShape 16"/>
              <p:cNvSpPr>
                <a:spLocks/>
              </p:cNvSpPr>
              <p:nvPr/>
            </p:nvSpPr>
            <p:spPr bwMode="auto">
              <a:xfrm>
                <a:off x="0" y="0"/>
                <a:ext cx="144" cy="19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09" name="AutoShape 17"/>
              <p:cNvSpPr>
                <a:spLocks/>
              </p:cNvSpPr>
              <p:nvPr/>
            </p:nvSpPr>
            <p:spPr bwMode="auto">
              <a:xfrm>
                <a:off x="41" y="57"/>
                <a:ext cx="15" cy="2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10" name="AutoShape 18"/>
              <p:cNvSpPr>
                <a:spLocks/>
              </p:cNvSpPr>
              <p:nvPr/>
            </p:nvSpPr>
            <p:spPr bwMode="auto">
              <a:xfrm>
                <a:off x="87" y="57"/>
                <a:ext cx="15" cy="2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811" name="AutoShape 19"/>
              <p:cNvSpPr>
                <a:spLocks/>
              </p:cNvSpPr>
              <p:nvPr/>
            </p:nvSpPr>
            <p:spPr bwMode="auto">
              <a:xfrm>
                <a:off x="33" y="57"/>
                <a:ext cx="77" cy="9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0368">
                    <a:moveTo>
                      <a:pt x="4401" y="0"/>
                    </a:moveTo>
                    <a:cubicBezTo>
                      <a:pt x="3252" y="0"/>
                      <a:pt x="2321" y="926"/>
                      <a:pt x="2321" y="2069"/>
                    </a:cubicBezTo>
                    <a:cubicBezTo>
                      <a:pt x="2321" y="3212"/>
                      <a:pt x="3252" y="4138"/>
                      <a:pt x="4401" y="4138"/>
                    </a:cubicBezTo>
                    <a:cubicBezTo>
                      <a:pt x="5550" y="4138"/>
                      <a:pt x="6482" y="3212"/>
                      <a:pt x="6482" y="2069"/>
                    </a:cubicBezTo>
                    <a:cubicBezTo>
                      <a:pt x="6482" y="926"/>
                      <a:pt x="5550" y="0"/>
                      <a:pt x="4401" y="0"/>
                    </a:cubicBezTo>
                    <a:close/>
                    <a:moveTo>
                      <a:pt x="17199" y="0"/>
                    </a:moveTo>
                    <a:cubicBezTo>
                      <a:pt x="16050" y="0"/>
                      <a:pt x="15118" y="926"/>
                      <a:pt x="15118" y="2069"/>
                    </a:cubicBezTo>
                    <a:cubicBezTo>
                      <a:pt x="15118" y="3212"/>
                      <a:pt x="16050" y="4138"/>
                      <a:pt x="17199" y="4138"/>
                    </a:cubicBezTo>
                    <a:cubicBezTo>
                      <a:pt x="18348" y="4138"/>
                      <a:pt x="19279" y="3212"/>
                      <a:pt x="19279" y="2069"/>
                    </a:cubicBezTo>
                    <a:cubicBezTo>
                      <a:pt x="19279" y="926"/>
                      <a:pt x="18348" y="0"/>
                      <a:pt x="17199" y="0"/>
                    </a:cubicBezTo>
                    <a:close/>
                    <a:moveTo>
                      <a:pt x="0" y="16671"/>
                    </a:moveTo>
                    <a:cubicBezTo>
                      <a:pt x="7199" y="21600"/>
                      <a:pt x="14401" y="21600"/>
                      <a:pt x="21600" y="16671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33817" name="Group 25"/>
          <p:cNvGrpSpPr>
            <a:grpSpLocks/>
          </p:cNvGrpSpPr>
          <p:nvPr/>
        </p:nvGrpSpPr>
        <p:grpSpPr bwMode="auto">
          <a:xfrm>
            <a:off x="762000" y="1447800"/>
            <a:ext cx="6096000" cy="1981200"/>
            <a:chOff x="0" y="0"/>
            <a:chExt cx="3840" cy="1248"/>
          </a:xfrm>
        </p:grpSpPr>
        <p:sp>
          <p:nvSpPr>
            <p:cNvPr id="33814" name="Rectangle 22"/>
            <p:cNvSpPr>
              <a:spLocks/>
            </p:cNvSpPr>
            <p:nvPr/>
          </p:nvSpPr>
          <p:spPr bwMode="auto">
            <a:xfrm>
              <a:off x="3648" y="0"/>
              <a:ext cx="192" cy="12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5" name="Rectangle 23"/>
            <p:cNvSpPr>
              <a:spLocks/>
            </p:cNvSpPr>
            <p:nvPr/>
          </p:nvSpPr>
          <p:spPr bwMode="auto">
            <a:xfrm>
              <a:off x="192" y="0"/>
              <a:ext cx="3456" cy="1248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6" name="Rectangle 24"/>
            <p:cNvSpPr>
              <a:spLocks/>
            </p:cNvSpPr>
            <p:nvPr/>
          </p:nvSpPr>
          <p:spPr bwMode="auto">
            <a:xfrm>
              <a:off x="0" y="0"/>
              <a:ext cx="192" cy="12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521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  <p:bldP spid="33798" grpId="0" animBg="1"/>
      <p:bldP spid="33799" grpId="0" animBg="1"/>
      <p:bldP spid="33800" grpId="0" animBg="1"/>
      <p:bldP spid="3380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Problem:  Drift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886200"/>
            <a:ext cx="7772400" cy="2971800"/>
          </a:xfrm>
          <a:ln/>
        </p:spPr>
        <p:txBody>
          <a:bodyPr rIns="132080">
            <a:normAutofit fontScale="85000" lnSpcReduction="20000"/>
          </a:bodyPr>
          <a:lstStyle/>
          <a:p>
            <a:pPr marL="382588" indent="-342900">
              <a:lnSpc>
                <a:spcPct val="90000"/>
              </a:lnSpc>
            </a:pPr>
            <a:r>
              <a:rPr lang="en-US"/>
              <a:t>Solution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/>
              <a:t>add another copy of first image at the end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/>
              <a:t>this gives a constraint:  y</a:t>
            </a:r>
            <a:r>
              <a:rPr lang="en-US" baseline="-25000"/>
              <a:t>n</a:t>
            </a:r>
            <a:r>
              <a:rPr lang="en-US"/>
              <a:t> = y</a:t>
            </a:r>
            <a:r>
              <a:rPr lang="en-US" baseline="-25000"/>
              <a:t>1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/>
              <a:t>there are a bunch of ways to solve this problem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/>
              <a:t>add displacement of (y</a:t>
            </a:r>
            <a:r>
              <a:rPr lang="en-US" baseline="-25000"/>
              <a:t>1</a:t>
            </a:r>
            <a:r>
              <a:rPr lang="en-US"/>
              <a:t> – y</a:t>
            </a:r>
            <a:r>
              <a:rPr lang="en-US" baseline="-25000"/>
              <a:t>n</a:t>
            </a:r>
            <a:r>
              <a:rPr lang="en-US"/>
              <a:t>)/(n -1) to each image after the first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/>
              <a:t>compute a global warp:  y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= y + ax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/>
              <a:t>run a big optimization problem, incorporating this constraint</a:t>
            </a:r>
          </a:p>
          <a:p>
            <a:pPr marL="1639888" lvl="3">
              <a:lnSpc>
                <a:spcPct val="90000"/>
              </a:lnSpc>
              <a:buClr>
                <a:srgbClr val="000000"/>
              </a:buClr>
            </a:pPr>
            <a:r>
              <a:rPr lang="en-US"/>
              <a:t>best solution, but more complicated</a:t>
            </a:r>
          </a:p>
          <a:p>
            <a:pPr marL="1639888" lvl="3">
              <a:lnSpc>
                <a:spcPct val="90000"/>
              </a:lnSpc>
              <a:buClr>
                <a:srgbClr val="000000"/>
              </a:buClr>
            </a:pPr>
            <a:r>
              <a:rPr lang="en-US"/>
              <a:t>known as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bundle adjustment</a:t>
            </a:r>
            <a:r>
              <a:rPr lang="ja-JP" altLang="en-US">
                <a:latin typeface="Arial"/>
              </a:rPr>
              <a:t>”</a:t>
            </a:r>
            <a:endParaRPr lang="en-US"/>
          </a:p>
        </p:txBody>
      </p:sp>
      <p:sp>
        <p:nvSpPr>
          <p:cNvPr id="34820" name="Rectangle 4"/>
          <p:cNvSpPr>
            <a:spLocks/>
          </p:cNvSpPr>
          <p:nvPr/>
        </p:nvSpPr>
        <p:spPr bwMode="auto">
          <a:xfrm>
            <a:off x="914400" y="1524000"/>
            <a:ext cx="1219200" cy="990600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21" name="Rectangle 5"/>
          <p:cNvSpPr>
            <a:spLocks/>
          </p:cNvSpPr>
          <p:nvPr/>
        </p:nvSpPr>
        <p:spPr bwMode="auto">
          <a:xfrm>
            <a:off x="1676400" y="1752600"/>
            <a:ext cx="1219200" cy="990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22" name="Rectangle 6"/>
          <p:cNvSpPr>
            <a:spLocks/>
          </p:cNvSpPr>
          <p:nvPr/>
        </p:nvSpPr>
        <p:spPr bwMode="auto">
          <a:xfrm>
            <a:off x="2362200" y="1600200"/>
            <a:ext cx="1219200" cy="990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23" name="Rectangle 7"/>
          <p:cNvSpPr>
            <a:spLocks/>
          </p:cNvSpPr>
          <p:nvPr/>
        </p:nvSpPr>
        <p:spPr bwMode="auto">
          <a:xfrm>
            <a:off x="3352800" y="1828800"/>
            <a:ext cx="1219200" cy="990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24" name="Rectangle 8"/>
          <p:cNvSpPr>
            <a:spLocks/>
          </p:cNvSpPr>
          <p:nvPr/>
        </p:nvSpPr>
        <p:spPr bwMode="auto">
          <a:xfrm>
            <a:off x="4038600" y="2057400"/>
            <a:ext cx="1219200" cy="990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25" name="Rectangle 9"/>
          <p:cNvSpPr>
            <a:spLocks/>
          </p:cNvSpPr>
          <p:nvPr/>
        </p:nvSpPr>
        <p:spPr bwMode="auto">
          <a:xfrm>
            <a:off x="4953000" y="1981200"/>
            <a:ext cx="1219200" cy="990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4830" name="Group 14"/>
          <p:cNvGrpSpPr>
            <a:grpSpLocks/>
          </p:cNvGrpSpPr>
          <p:nvPr/>
        </p:nvGrpSpPr>
        <p:grpSpPr bwMode="auto">
          <a:xfrm>
            <a:off x="990600" y="1981200"/>
            <a:ext cx="228600" cy="304800"/>
            <a:chOff x="0" y="0"/>
            <a:chExt cx="144" cy="192"/>
          </a:xfrm>
        </p:grpSpPr>
        <p:sp>
          <p:nvSpPr>
            <p:cNvPr id="34826" name="AutoShape 10"/>
            <p:cNvSpPr>
              <a:spLocks/>
            </p:cNvSpPr>
            <p:nvPr/>
          </p:nvSpPr>
          <p:spPr bwMode="auto">
            <a:xfrm>
              <a:off x="0" y="0"/>
              <a:ext cx="144" cy="1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7" name="AutoShape 11"/>
            <p:cNvSpPr>
              <a:spLocks/>
            </p:cNvSpPr>
            <p:nvPr/>
          </p:nvSpPr>
          <p:spPr bwMode="auto">
            <a:xfrm>
              <a:off x="41" y="57"/>
              <a:ext cx="15" cy="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8" name="AutoShape 12"/>
            <p:cNvSpPr>
              <a:spLocks/>
            </p:cNvSpPr>
            <p:nvPr/>
          </p:nvSpPr>
          <p:spPr bwMode="auto">
            <a:xfrm>
              <a:off x="87" y="57"/>
              <a:ext cx="15" cy="2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9" name="AutoShape 13"/>
            <p:cNvSpPr>
              <a:spLocks/>
            </p:cNvSpPr>
            <p:nvPr/>
          </p:nvSpPr>
          <p:spPr bwMode="auto">
            <a:xfrm>
              <a:off x="33" y="57"/>
              <a:ext cx="77" cy="98"/>
            </a:xfrm>
            <a:custGeom>
              <a:avLst/>
              <a:gdLst/>
              <a:ahLst/>
              <a:cxnLst/>
              <a:rect l="0" t="0" r="r" b="b"/>
              <a:pathLst>
                <a:path w="21600" h="20368">
                  <a:moveTo>
                    <a:pt x="4401" y="0"/>
                  </a:moveTo>
                  <a:cubicBezTo>
                    <a:pt x="3252" y="0"/>
                    <a:pt x="2321" y="926"/>
                    <a:pt x="2321" y="2069"/>
                  </a:cubicBezTo>
                  <a:cubicBezTo>
                    <a:pt x="2321" y="3212"/>
                    <a:pt x="3252" y="4138"/>
                    <a:pt x="4401" y="4138"/>
                  </a:cubicBezTo>
                  <a:cubicBezTo>
                    <a:pt x="5550" y="4138"/>
                    <a:pt x="6482" y="3212"/>
                    <a:pt x="6482" y="2069"/>
                  </a:cubicBezTo>
                  <a:cubicBezTo>
                    <a:pt x="6482" y="926"/>
                    <a:pt x="5550" y="0"/>
                    <a:pt x="4401" y="0"/>
                  </a:cubicBezTo>
                  <a:close/>
                  <a:moveTo>
                    <a:pt x="17199" y="0"/>
                  </a:moveTo>
                  <a:cubicBezTo>
                    <a:pt x="16050" y="0"/>
                    <a:pt x="15118" y="926"/>
                    <a:pt x="15118" y="2069"/>
                  </a:cubicBezTo>
                  <a:cubicBezTo>
                    <a:pt x="15118" y="3212"/>
                    <a:pt x="16050" y="4138"/>
                    <a:pt x="17199" y="4138"/>
                  </a:cubicBezTo>
                  <a:cubicBezTo>
                    <a:pt x="18348" y="4138"/>
                    <a:pt x="19279" y="3212"/>
                    <a:pt x="19279" y="2069"/>
                  </a:cubicBezTo>
                  <a:cubicBezTo>
                    <a:pt x="19279" y="926"/>
                    <a:pt x="18348" y="0"/>
                    <a:pt x="17199" y="0"/>
                  </a:cubicBezTo>
                  <a:close/>
                  <a:moveTo>
                    <a:pt x="0" y="16671"/>
                  </a:moveTo>
                  <a:cubicBezTo>
                    <a:pt x="7199" y="21600"/>
                    <a:pt x="14401" y="21600"/>
                    <a:pt x="21600" y="16671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4837" name="Group 21"/>
          <p:cNvGrpSpPr>
            <a:grpSpLocks/>
          </p:cNvGrpSpPr>
          <p:nvPr/>
        </p:nvGrpSpPr>
        <p:grpSpPr bwMode="auto">
          <a:xfrm>
            <a:off x="5562600" y="2286000"/>
            <a:ext cx="1219200" cy="990600"/>
            <a:chOff x="0" y="0"/>
            <a:chExt cx="768" cy="624"/>
          </a:xfrm>
        </p:grpSpPr>
        <p:sp>
          <p:nvSpPr>
            <p:cNvPr id="34831" name="Rectangle 15"/>
            <p:cNvSpPr>
              <a:spLocks/>
            </p:cNvSpPr>
            <p:nvPr/>
          </p:nvSpPr>
          <p:spPr bwMode="auto">
            <a:xfrm>
              <a:off x="0" y="0"/>
              <a:ext cx="768" cy="62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4836" name="Group 20"/>
            <p:cNvGrpSpPr>
              <a:grpSpLocks/>
            </p:cNvGrpSpPr>
            <p:nvPr/>
          </p:nvGrpSpPr>
          <p:grpSpPr bwMode="auto">
            <a:xfrm>
              <a:off x="576" y="336"/>
              <a:ext cx="144" cy="192"/>
              <a:chOff x="0" y="0"/>
              <a:chExt cx="144" cy="192"/>
            </a:xfrm>
          </p:grpSpPr>
          <p:sp>
            <p:nvSpPr>
              <p:cNvPr id="34832" name="AutoShape 16"/>
              <p:cNvSpPr>
                <a:spLocks/>
              </p:cNvSpPr>
              <p:nvPr/>
            </p:nvSpPr>
            <p:spPr bwMode="auto">
              <a:xfrm>
                <a:off x="0" y="0"/>
                <a:ext cx="144" cy="19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833" name="AutoShape 17"/>
              <p:cNvSpPr>
                <a:spLocks/>
              </p:cNvSpPr>
              <p:nvPr/>
            </p:nvSpPr>
            <p:spPr bwMode="auto">
              <a:xfrm>
                <a:off x="41" y="57"/>
                <a:ext cx="15" cy="2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834" name="AutoShape 18"/>
              <p:cNvSpPr>
                <a:spLocks/>
              </p:cNvSpPr>
              <p:nvPr/>
            </p:nvSpPr>
            <p:spPr bwMode="auto">
              <a:xfrm>
                <a:off x="87" y="57"/>
                <a:ext cx="15" cy="2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835" name="AutoShape 19"/>
              <p:cNvSpPr>
                <a:spLocks/>
              </p:cNvSpPr>
              <p:nvPr/>
            </p:nvSpPr>
            <p:spPr bwMode="auto">
              <a:xfrm>
                <a:off x="33" y="57"/>
                <a:ext cx="77" cy="9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0368">
                    <a:moveTo>
                      <a:pt x="4401" y="0"/>
                    </a:moveTo>
                    <a:cubicBezTo>
                      <a:pt x="3252" y="0"/>
                      <a:pt x="2321" y="926"/>
                      <a:pt x="2321" y="2069"/>
                    </a:cubicBezTo>
                    <a:cubicBezTo>
                      <a:pt x="2321" y="3212"/>
                      <a:pt x="3252" y="4138"/>
                      <a:pt x="4401" y="4138"/>
                    </a:cubicBezTo>
                    <a:cubicBezTo>
                      <a:pt x="5550" y="4138"/>
                      <a:pt x="6482" y="3212"/>
                      <a:pt x="6482" y="2069"/>
                    </a:cubicBezTo>
                    <a:cubicBezTo>
                      <a:pt x="6482" y="926"/>
                      <a:pt x="5550" y="0"/>
                      <a:pt x="4401" y="0"/>
                    </a:cubicBezTo>
                    <a:close/>
                    <a:moveTo>
                      <a:pt x="17199" y="0"/>
                    </a:moveTo>
                    <a:cubicBezTo>
                      <a:pt x="16050" y="0"/>
                      <a:pt x="15118" y="926"/>
                      <a:pt x="15118" y="2069"/>
                    </a:cubicBezTo>
                    <a:cubicBezTo>
                      <a:pt x="15118" y="3212"/>
                      <a:pt x="16050" y="4138"/>
                      <a:pt x="17199" y="4138"/>
                    </a:cubicBezTo>
                    <a:cubicBezTo>
                      <a:pt x="18348" y="4138"/>
                      <a:pt x="19279" y="3212"/>
                      <a:pt x="19279" y="2069"/>
                    </a:cubicBezTo>
                    <a:cubicBezTo>
                      <a:pt x="19279" y="926"/>
                      <a:pt x="18348" y="0"/>
                      <a:pt x="17199" y="0"/>
                    </a:cubicBezTo>
                    <a:close/>
                    <a:moveTo>
                      <a:pt x="0" y="16671"/>
                    </a:moveTo>
                    <a:cubicBezTo>
                      <a:pt x="7199" y="21600"/>
                      <a:pt x="14401" y="21600"/>
                      <a:pt x="21600" y="16671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4838" name="Line 22"/>
          <p:cNvSpPr>
            <a:spLocks noChangeShapeType="1"/>
          </p:cNvSpPr>
          <p:nvPr/>
        </p:nvSpPr>
        <p:spPr bwMode="auto">
          <a:xfrm rot="10800000" flipH="1">
            <a:off x="7010400" y="1524000"/>
            <a:ext cx="1588" cy="762000"/>
          </a:xfrm>
          <a:prstGeom prst="line">
            <a:avLst/>
          </a:prstGeom>
          <a:noFill/>
          <a:ln w="28575" cap="flat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39" name="Rectangle 23"/>
          <p:cNvSpPr>
            <a:spLocks/>
          </p:cNvSpPr>
          <p:nvPr/>
        </p:nvSpPr>
        <p:spPr bwMode="auto">
          <a:xfrm>
            <a:off x="228600" y="1431925"/>
            <a:ext cx="85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900"/>
              </a:spcBef>
            </a:pPr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(x</a:t>
            </a:r>
            <a:r>
              <a:rPr lang="en-US" sz="16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</a:t>
            </a:r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,y</a:t>
            </a:r>
            <a:r>
              <a:rPr lang="en-US" sz="16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</a:t>
            </a:r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</a:t>
            </a:r>
          </a:p>
        </p:txBody>
      </p:sp>
      <p:grpSp>
        <p:nvGrpSpPr>
          <p:cNvPr id="34844" name="Group 28"/>
          <p:cNvGrpSpPr>
            <a:grpSpLocks/>
          </p:cNvGrpSpPr>
          <p:nvPr/>
        </p:nvGrpSpPr>
        <p:grpSpPr bwMode="auto">
          <a:xfrm>
            <a:off x="5715000" y="2270125"/>
            <a:ext cx="2298700" cy="1387475"/>
            <a:chOff x="0" y="0"/>
            <a:chExt cx="1448" cy="874"/>
          </a:xfrm>
        </p:grpSpPr>
        <p:grpSp>
          <p:nvGrpSpPr>
            <p:cNvPr id="34842" name="Group 26"/>
            <p:cNvGrpSpPr>
              <a:grpSpLocks/>
            </p:cNvGrpSpPr>
            <p:nvPr/>
          </p:nvGrpSpPr>
          <p:grpSpPr bwMode="auto">
            <a:xfrm>
              <a:off x="336" y="58"/>
              <a:ext cx="1112" cy="816"/>
              <a:chOff x="0" y="0"/>
              <a:chExt cx="1112" cy="816"/>
            </a:xfrm>
          </p:grpSpPr>
          <p:sp>
            <p:nvSpPr>
              <p:cNvPr id="34840" name="Rectangle 24"/>
              <p:cNvSpPr>
                <a:spLocks/>
              </p:cNvSpPr>
              <p:nvPr/>
            </p:nvSpPr>
            <p:spPr bwMode="auto">
              <a:xfrm>
                <a:off x="96" y="0"/>
                <a:ext cx="768" cy="624"/>
              </a:xfrm>
              <a:prstGeom prst="rect">
                <a:avLst/>
              </a:prstGeom>
              <a:noFill/>
              <a:ln w="28575" cap="flat">
                <a:solidFill>
                  <a:srgbClr val="0000FF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841" name="Rectangle 25"/>
              <p:cNvSpPr>
                <a:spLocks/>
              </p:cNvSpPr>
              <p:nvPr/>
            </p:nvSpPr>
            <p:spPr bwMode="auto">
              <a:xfrm>
                <a:off x="0" y="624"/>
                <a:ext cx="111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382588" indent="-342900">
                  <a:spcBef>
                    <a:spcPts val="313"/>
                  </a:spcBef>
                </a:pPr>
                <a:r>
                  <a:rPr lang="en-US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copy of first image</a:t>
                </a:r>
              </a:p>
            </p:txBody>
          </p:sp>
        </p:grpSp>
        <p:sp>
          <p:nvSpPr>
            <p:cNvPr id="34843" name="Rectangle 27"/>
            <p:cNvSpPr>
              <a:spLocks/>
            </p:cNvSpPr>
            <p:nvPr/>
          </p:nvSpPr>
          <p:spPr bwMode="auto">
            <a:xfrm>
              <a:off x="0" y="0"/>
              <a:ext cx="536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900"/>
                </a:spcBef>
              </a:pPr>
              <a:r>
                <a:rPr lang="en-US"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(x</a:t>
              </a:r>
              <a:r>
                <a:rPr lang="en-US" sz="1600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n</a:t>
              </a:r>
              <a:r>
                <a:rPr lang="en-US"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,y</a:t>
              </a:r>
              <a:r>
                <a:rPr lang="en-US" sz="1600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n</a:t>
              </a:r>
              <a:r>
                <a:rPr lang="en-US"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223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bldLvl="5" autoUpdateAnimBg="0"/>
      <p:bldP spid="3483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a Projection Surface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	Many to choose: planar, cylindrical, spherical, cubic, etc.</a:t>
            </a:r>
          </a:p>
        </p:txBody>
      </p:sp>
      <p:pic>
        <p:nvPicPr>
          <p:cNvPr id="30724" name="Picture 2" descr="C:\Users\Hoiem\Documents\Classes\Computational Photography - Fall 2010\projects\stitching\display\initial_match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6389"/>
          <a:stretch>
            <a:fillRect/>
          </a:stretch>
        </p:blipFill>
        <p:spPr bwMode="auto">
          <a:xfrm>
            <a:off x="457200" y="2590800"/>
            <a:ext cx="83597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4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Mapping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804737" y="2409527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887579" y="2213011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887579" y="454312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39979" y="2409527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068053" y="2594011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35179" y="3400127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647101" y="3376299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039979" y="2384375"/>
            <a:ext cx="2133600" cy="2311153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4897" y="28021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045991" y="212913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80529" y="6065966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For red image: pixels are already on the planar surface</a:t>
            </a:r>
          </a:p>
          <a:p>
            <a:pPr marL="342900" indent="-342900">
              <a:buAutoNum type="arabicParenR"/>
            </a:pPr>
            <a:r>
              <a:rPr lang="en-US" dirty="0" smtClean="0"/>
              <a:t>For green image: map to first image plane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804737" y="2384375"/>
            <a:ext cx="4588042" cy="16768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39979" y="2409527"/>
            <a:ext cx="3352800" cy="2286000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804737" y="2457182"/>
            <a:ext cx="1235242" cy="2234768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91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Projection</a:t>
            </a:r>
          </a:p>
        </p:txBody>
      </p:sp>
      <p:pic>
        <p:nvPicPr>
          <p:cNvPr id="31747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915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2057400" y="5638800"/>
            <a:ext cx="1076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bg1"/>
                </a:solidFill>
              </a:rPr>
              <a:t>Planar</a:t>
            </a:r>
          </a:p>
        </p:txBody>
      </p:sp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7096125" y="6550025"/>
            <a:ext cx="2047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Photos by Russ Hewett</a:t>
            </a:r>
          </a:p>
        </p:txBody>
      </p:sp>
    </p:spTree>
    <p:extLst>
      <p:ext uri="{BB962C8B-B14F-4D97-AF65-F5344CB8AC3E}">
        <p14:creationId xmlns:p14="http://schemas.microsoft.com/office/powerpoint/2010/main" val="11284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2800" dirty="0" smtClean="0"/>
              <a:t>4. Blend the two together to create a mosaic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Picture 25" descr="small-emlak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3" r="36282"/>
          <a:stretch/>
        </p:blipFill>
        <p:spPr bwMode="auto">
          <a:xfrm>
            <a:off x="5280191" y="2388882"/>
            <a:ext cx="3363705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40131" y="2382174"/>
            <a:ext cx="2975151" cy="2500155"/>
            <a:chOff x="2096151" y="1325192"/>
            <a:chExt cx="2838531" cy="2376814"/>
          </a:xfrm>
        </p:grpSpPr>
        <p:pic>
          <p:nvPicPr>
            <p:cNvPr id="5" name="Picture 20" descr="small-P101003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6151" y="1385257"/>
              <a:ext cx="1741159" cy="2316749"/>
            </a:xfrm>
            <a:prstGeom prst="rect">
              <a:avLst/>
            </a:prstGeom>
            <a:noFill/>
            <a:ln w="3810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1" descr="small-P10100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821" y="1325192"/>
              <a:ext cx="1731861" cy="2304377"/>
            </a:xfrm>
            <a:prstGeom prst="rect">
              <a:avLst/>
            </a:prstGeom>
            <a:noFill/>
            <a:ln w="3810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ight Arrow 2"/>
          <p:cNvSpPr/>
          <p:nvPr/>
        </p:nvSpPr>
        <p:spPr>
          <a:xfrm>
            <a:off x="3858620" y="3227771"/>
            <a:ext cx="1116331" cy="5743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Projection</a:t>
            </a:r>
          </a:p>
        </p:txBody>
      </p:sp>
      <p:pic>
        <p:nvPicPr>
          <p:cNvPr id="32771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665" b="23344"/>
          <a:stretch>
            <a:fillRect/>
          </a:stretch>
        </p:blipFill>
        <p:spPr bwMode="auto">
          <a:xfrm>
            <a:off x="304800" y="2209800"/>
            <a:ext cx="8534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4038600" y="1676400"/>
            <a:ext cx="1076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Planar</a:t>
            </a:r>
          </a:p>
        </p:txBody>
      </p:sp>
    </p:spTree>
    <p:extLst>
      <p:ext uri="{BB962C8B-B14F-4D97-AF65-F5344CB8AC3E}">
        <p14:creationId xmlns:p14="http://schemas.microsoft.com/office/powerpoint/2010/main" val="405386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Mapping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828800" y="1295400"/>
            <a:ext cx="4572000" cy="4572000"/>
          </a:xfrm>
          <a:prstGeom prst="ellipse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803358" y="12954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1098884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886200" y="3429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38600" y="1295400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066674" y="1479884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33800" y="228600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509837" y="2574758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3048000" y="1343055"/>
            <a:ext cx="990600" cy="2238345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14001" y="110289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951748" y="128701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80529" y="6065966"/>
            <a:ext cx="8058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For red image: compute h, theta on cylindrical surface from (u, v)</a:t>
            </a:r>
          </a:p>
          <a:p>
            <a:pPr marL="342900" indent="-342900">
              <a:buAutoNum type="arabicParenR"/>
            </a:pPr>
            <a:r>
              <a:rPr lang="en-US" dirty="0" smtClean="0"/>
              <a:t>For green image: map to first image plane, than map to cylindrical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73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Projection</a:t>
            </a:r>
          </a:p>
        </p:txBody>
      </p:sp>
      <p:pic>
        <p:nvPicPr>
          <p:cNvPr id="33795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919288"/>
            <a:ext cx="90868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3429000" y="1371600"/>
            <a:ext cx="160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Cylindrical</a:t>
            </a:r>
          </a:p>
        </p:txBody>
      </p:sp>
    </p:spTree>
    <p:extLst>
      <p:ext uri="{BB962C8B-B14F-4D97-AF65-F5344CB8AC3E}">
        <p14:creationId xmlns:p14="http://schemas.microsoft.com/office/powerpoint/2010/main" val="276298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Projection</a:t>
            </a:r>
          </a:p>
        </p:txBody>
      </p:sp>
      <p:pic>
        <p:nvPicPr>
          <p:cNvPr id="34819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5" b="4575"/>
          <a:stretch>
            <a:fillRect/>
          </a:stretch>
        </p:blipFill>
        <p:spPr bwMode="auto">
          <a:xfrm>
            <a:off x="28575" y="2057400"/>
            <a:ext cx="9086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3429000" y="1371600"/>
            <a:ext cx="160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Cylindrical</a:t>
            </a:r>
          </a:p>
        </p:txBody>
      </p:sp>
    </p:spTree>
    <p:extLst>
      <p:ext uri="{BB962C8B-B14F-4D97-AF65-F5344CB8AC3E}">
        <p14:creationId xmlns:p14="http://schemas.microsoft.com/office/powerpoint/2010/main" val="2655609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844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665" b="23344"/>
          <a:stretch>
            <a:fillRect/>
          </a:stretch>
        </p:blipFill>
        <p:spPr bwMode="auto">
          <a:xfrm>
            <a:off x="304800" y="838200"/>
            <a:ext cx="8534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4575" b="4575"/>
          <a:stretch>
            <a:fillRect/>
          </a:stretch>
        </p:blipFill>
        <p:spPr bwMode="auto">
          <a:xfrm>
            <a:off x="0" y="39624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7848600" y="3352800"/>
            <a:ext cx="890588" cy="369888"/>
          </a:xfrm>
          <a:prstGeom prst="rect">
            <a:avLst/>
          </a:prstGeom>
          <a:solidFill>
            <a:schemeClr val="bg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Planar</a:t>
            </a:r>
          </a:p>
        </p:txBody>
      </p:sp>
      <p:sp>
        <p:nvSpPr>
          <p:cNvPr id="35847" name="TextBox 6"/>
          <p:cNvSpPr txBox="1">
            <a:spLocks noChangeArrowheads="1"/>
          </p:cNvSpPr>
          <p:nvPr/>
        </p:nvSpPr>
        <p:spPr bwMode="auto">
          <a:xfrm>
            <a:off x="7620000" y="6248400"/>
            <a:ext cx="1365250" cy="369888"/>
          </a:xfrm>
          <a:prstGeom prst="rect">
            <a:avLst/>
          </a:prstGeom>
          <a:solidFill>
            <a:schemeClr val="bg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Cylindrical</a:t>
            </a:r>
          </a:p>
        </p:txBody>
      </p:sp>
    </p:spTree>
    <p:extLst>
      <p:ext uri="{BB962C8B-B14F-4D97-AF65-F5344CB8AC3E}">
        <p14:creationId xmlns:p14="http://schemas.microsoft.com/office/powerpoint/2010/main" val="3391977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0765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Image Blending</a:t>
            </a:r>
          </a:p>
        </p:txBody>
      </p:sp>
      <p:pic>
        <p:nvPicPr>
          <p:cNvPr id="3891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2925763" cy="2925763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76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4894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Feathering</a:t>
            </a:r>
          </a:p>
        </p:txBody>
      </p:sp>
      <p:grpSp>
        <p:nvGrpSpPr>
          <p:cNvPr id="39962" name="Group 26"/>
          <p:cNvGrpSpPr>
            <a:grpSpLocks/>
          </p:cNvGrpSpPr>
          <p:nvPr/>
        </p:nvGrpSpPr>
        <p:grpSpPr bwMode="auto">
          <a:xfrm>
            <a:off x="990600" y="990600"/>
            <a:ext cx="6775450" cy="3048000"/>
            <a:chOff x="0" y="0"/>
            <a:chExt cx="4268" cy="1920"/>
          </a:xfrm>
        </p:grpSpPr>
        <p:pic>
          <p:nvPicPr>
            <p:cNvPr id="3993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0"/>
              <a:ext cx="1644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0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8" y="0"/>
              <a:ext cx="1650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950" name="Group 14"/>
            <p:cNvGrpSpPr>
              <a:grpSpLocks/>
            </p:cNvGrpSpPr>
            <p:nvPr/>
          </p:nvGrpSpPr>
          <p:grpSpPr bwMode="auto">
            <a:xfrm>
              <a:off x="0" y="1566"/>
              <a:ext cx="1914" cy="354"/>
              <a:chOff x="0" y="0"/>
              <a:chExt cx="1914" cy="353"/>
            </a:xfrm>
          </p:grpSpPr>
          <p:grpSp>
            <p:nvGrpSpPr>
              <p:cNvPr id="39943" name="Group 7"/>
              <p:cNvGrpSpPr>
                <a:grpSpLocks/>
              </p:cNvGrpSpPr>
              <p:nvPr/>
            </p:nvGrpSpPr>
            <p:grpSpPr bwMode="auto">
              <a:xfrm>
                <a:off x="0" y="129"/>
                <a:ext cx="214" cy="224"/>
                <a:chOff x="0" y="0"/>
                <a:chExt cx="214" cy="224"/>
              </a:xfrm>
            </p:grpSpPr>
            <p:sp>
              <p:nvSpPr>
                <p:cNvPr id="39941" name="Line 5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2" name="Rectangle 6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0</a:t>
                  </a:r>
                </a:p>
              </p:txBody>
            </p:sp>
          </p:grpSp>
          <p:sp>
            <p:nvSpPr>
              <p:cNvPr id="39944" name="Line 8"/>
              <p:cNvSpPr>
                <a:spLocks noChangeShapeType="1"/>
              </p:cNvSpPr>
              <p:nvPr/>
            </p:nvSpPr>
            <p:spPr bwMode="auto">
              <a:xfrm>
                <a:off x="257" y="12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5" name="Line 9"/>
              <p:cNvSpPr>
                <a:spLocks noChangeShapeType="1"/>
              </p:cNvSpPr>
              <p:nvPr/>
            </p:nvSpPr>
            <p:spPr bwMode="auto">
              <a:xfrm>
                <a:off x="1173" y="25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6" name="Line 10"/>
              <p:cNvSpPr>
                <a:spLocks noChangeShapeType="1"/>
              </p:cNvSpPr>
              <p:nvPr/>
            </p:nvSpPr>
            <p:spPr bwMode="auto">
              <a:xfrm>
                <a:off x="998" y="121"/>
                <a:ext cx="175" cy="13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9949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214" cy="224"/>
                <a:chOff x="0" y="0"/>
                <a:chExt cx="214" cy="224"/>
              </a:xfrm>
            </p:grpSpPr>
            <p:sp>
              <p:nvSpPr>
                <p:cNvPr id="39947" name="Line 11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8" name="Rectangle 12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1</a:t>
                  </a:r>
                </a:p>
              </p:txBody>
            </p:sp>
          </p:grpSp>
        </p:grpSp>
        <p:grpSp>
          <p:nvGrpSpPr>
            <p:cNvPr id="39953" name="Group 17"/>
            <p:cNvGrpSpPr>
              <a:grpSpLocks/>
            </p:cNvGrpSpPr>
            <p:nvPr/>
          </p:nvGrpSpPr>
          <p:grpSpPr bwMode="auto">
            <a:xfrm>
              <a:off x="2353" y="1696"/>
              <a:ext cx="215" cy="224"/>
              <a:chOff x="0" y="0"/>
              <a:chExt cx="214" cy="224"/>
            </a:xfrm>
          </p:grpSpPr>
          <p:sp>
            <p:nvSpPr>
              <p:cNvPr id="39951" name="Line 15"/>
              <p:cNvSpPr>
                <a:spLocks noChangeShapeType="1"/>
              </p:cNvSpPr>
              <p:nvPr/>
            </p:nvSpPr>
            <p:spPr bwMode="auto">
              <a:xfrm>
                <a:off x="127" y="121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2" name="Rectangle 16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39957" name="Group 21"/>
            <p:cNvGrpSpPr>
              <a:grpSpLocks/>
            </p:cNvGrpSpPr>
            <p:nvPr/>
          </p:nvGrpSpPr>
          <p:grpSpPr bwMode="auto">
            <a:xfrm flipH="1">
              <a:off x="2611" y="1688"/>
              <a:ext cx="1657" cy="130"/>
              <a:chOff x="0" y="0"/>
              <a:chExt cx="1656" cy="130"/>
            </a:xfrm>
          </p:grpSpPr>
          <p:sp>
            <p:nvSpPr>
              <p:cNvPr id="39954" name="Line 18"/>
              <p:cNvSpPr>
                <a:spLocks noChangeShapeType="1"/>
              </p:cNvSpPr>
              <p:nvPr/>
            </p:nvSpPr>
            <p:spPr bwMode="auto">
              <a:xfrm>
                <a:off x="0" y="0"/>
                <a:ext cx="740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5" name="Line 19"/>
              <p:cNvSpPr>
                <a:spLocks noChangeShapeType="1"/>
              </p:cNvSpPr>
              <p:nvPr/>
            </p:nvSpPr>
            <p:spPr bwMode="auto">
              <a:xfrm>
                <a:off x="915" y="129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6" name="Line 20"/>
              <p:cNvSpPr>
                <a:spLocks noChangeShapeType="1"/>
              </p:cNvSpPr>
              <p:nvPr/>
            </p:nvSpPr>
            <p:spPr bwMode="auto">
              <a:xfrm>
                <a:off x="740" y="0"/>
                <a:ext cx="175" cy="129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9960" name="Group 24"/>
            <p:cNvGrpSpPr>
              <a:grpSpLocks/>
            </p:cNvGrpSpPr>
            <p:nvPr/>
          </p:nvGrpSpPr>
          <p:grpSpPr bwMode="auto">
            <a:xfrm>
              <a:off x="2353" y="1565"/>
              <a:ext cx="215" cy="224"/>
              <a:chOff x="0" y="0"/>
              <a:chExt cx="214" cy="224"/>
            </a:xfrm>
          </p:grpSpPr>
          <p:sp>
            <p:nvSpPr>
              <p:cNvPr id="39958" name="Line 22"/>
              <p:cNvSpPr>
                <a:spLocks noChangeShapeType="1"/>
              </p:cNvSpPr>
              <p:nvPr/>
            </p:nvSpPr>
            <p:spPr bwMode="auto">
              <a:xfrm>
                <a:off x="127" y="122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9" name="Rectangle 2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  <p:sp>
          <p:nvSpPr>
            <p:cNvPr id="39961" name="Rectangle 25"/>
            <p:cNvSpPr>
              <a:spLocks/>
            </p:cNvSpPr>
            <p:nvPr/>
          </p:nvSpPr>
          <p:spPr bwMode="auto">
            <a:xfrm>
              <a:off x="2088" y="467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+</a:t>
              </a:r>
            </a:p>
          </p:txBody>
        </p:sp>
      </p:grpSp>
      <p:grpSp>
        <p:nvGrpSpPr>
          <p:cNvPr id="39965" name="Group 29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0" y="0"/>
            <a:chExt cx="2250" cy="1584"/>
          </a:xfrm>
        </p:grpSpPr>
        <p:pic>
          <p:nvPicPr>
            <p:cNvPr id="39963" name="Picture 2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" y="0"/>
              <a:ext cx="157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4" name="Rectangle 28"/>
            <p:cNvSpPr>
              <a:spLocks/>
            </p:cNvSpPr>
            <p:nvPr/>
          </p:nvSpPr>
          <p:spPr bwMode="auto">
            <a:xfrm>
              <a:off x="0" y="432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39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7796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(ramp-width) size</a:t>
            </a:r>
          </a:p>
        </p:txBody>
      </p:sp>
      <p:pic>
        <p:nvPicPr>
          <p:cNvPr id="4096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Line 5"/>
          <p:cNvSpPr>
            <a:spLocks noChangeShapeType="1"/>
          </p:cNvSpPr>
          <p:nvPr/>
        </p:nvSpPr>
        <p:spPr bwMode="auto">
          <a:xfrm rot="10800000" flipH="1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rot="10800000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rot="10800000" flipH="1">
            <a:off x="91440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158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71" name="Group 11"/>
          <p:cNvGrpSpPr>
            <a:grpSpLocks/>
          </p:cNvGrpSpPr>
          <p:nvPr/>
        </p:nvGrpSpPr>
        <p:grpSpPr bwMode="auto">
          <a:xfrm>
            <a:off x="615950" y="5195888"/>
            <a:ext cx="374650" cy="355600"/>
            <a:chOff x="0" y="0"/>
            <a:chExt cx="236" cy="224"/>
          </a:xfrm>
        </p:grpSpPr>
        <p:sp>
          <p:nvSpPr>
            <p:cNvPr id="40969" name="Line 9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0" name="Rectangle 10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74" name="Group 14"/>
          <p:cNvGrpSpPr>
            <a:grpSpLocks/>
          </p:cNvGrpSpPr>
          <p:nvPr/>
        </p:nvGrpSpPr>
        <p:grpSpPr bwMode="auto">
          <a:xfrm>
            <a:off x="609600" y="4433888"/>
            <a:ext cx="374650" cy="355600"/>
            <a:chOff x="0" y="0"/>
            <a:chExt cx="236" cy="224"/>
          </a:xfrm>
        </p:grpSpPr>
        <p:sp>
          <p:nvSpPr>
            <p:cNvPr id="40972" name="Line 1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3" name="Rectangle 1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sp>
        <p:nvSpPr>
          <p:cNvPr id="40975" name="Rectangle 15"/>
          <p:cNvSpPr>
            <a:spLocks/>
          </p:cNvSpPr>
          <p:nvPr/>
        </p:nvSpPr>
        <p:spPr bwMode="auto">
          <a:xfrm>
            <a:off x="1371600" y="4464050"/>
            <a:ext cx="4254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left</a:t>
            </a:r>
          </a:p>
        </p:txBody>
      </p:sp>
      <p:sp>
        <p:nvSpPr>
          <p:cNvPr id="40976" name="Rectangle 16"/>
          <p:cNvSpPr>
            <a:spLocks/>
          </p:cNvSpPr>
          <p:nvPr/>
        </p:nvSpPr>
        <p:spPr bwMode="auto">
          <a:xfrm>
            <a:off x="1335088" y="4953000"/>
            <a:ext cx="5381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right</a:t>
            </a:r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 rot="10800000" flipH="1">
            <a:off x="56324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81" name="Group 21"/>
          <p:cNvGrpSpPr>
            <a:grpSpLocks/>
          </p:cNvGrpSpPr>
          <p:nvPr/>
        </p:nvGrpSpPr>
        <p:grpSpPr bwMode="auto">
          <a:xfrm>
            <a:off x="5784850" y="4648200"/>
            <a:ext cx="1600200" cy="839788"/>
            <a:chOff x="0" y="0"/>
            <a:chExt cx="1008" cy="529"/>
          </a:xfrm>
        </p:grpSpPr>
        <p:sp>
          <p:nvSpPr>
            <p:cNvPr id="40978" name="Line 18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9" name="Line 19"/>
            <p:cNvSpPr>
              <a:spLocks noChangeShapeType="1"/>
            </p:cNvSpPr>
            <p:nvPr/>
          </p:nvSpPr>
          <p:spPr bwMode="auto">
            <a:xfrm rot="10800000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0" name="Line 20"/>
            <p:cNvSpPr>
              <a:spLocks noChangeShapeType="1"/>
            </p:cNvSpPr>
            <p:nvPr/>
          </p:nvSpPr>
          <p:spPr bwMode="auto">
            <a:xfrm>
              <a:off x="0" y="528"/>
              <a:ext cx="1008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0984" name="Group 24"/>
          <p:cNvGrpSpPr>
            <a:grpSpLocks/>
          </p:cNvGrpSpPr>
          <p:nvPr/>
        </p:nvGrpSpPr>
        <p:grpSpPr bwMode="auto">
          <a:xfrm>
            <a:off x="5334000" y="5195888"/>
            <a:ext cx="374650" cy="355600"/>
            <a:chOff x="0" y="0"/>
            <a:chExt cx="236" cy="224"/>
          </a:xfrm>
        </p:grpSpPr>
        <p:sp>
          <p:nvSpPr>
            <p:cNvPr id="40982" name="Line 2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3" name="Rectangle 2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87" name="Group 27"/>
          <p:cNvGrpSpPr>
            <a:grpSpLocks/>
          </p:cNvGrpSpPr>
          <p:nvPr/>
        </p:nvGrpSpPr>
        <p:grpSpPr bwMode="auto">
          <a:xfrm>
            <a:off x="5334000" y="4433888"/>
            <a:ext cx="374650" cy="355600"/>
            <a:chOff x="0" y="0"/>
            <a:chExt cx="236" cy="224"/>
          </a:xfrm>
        </p:grpSpPr>
        <p:sp>
          <p:nvSpPr>
            <p:cNvPr id="40985" name="Line 25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6" name="Rectangle 26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086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343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size</a:t>
            </a:r>
          </a:p>
        </p:txBody>
      </p:sp>
      <p:grpSp>
        <p:nvGrpSpPr>
          <p:cNvPr id="41998" name="Group 14"/>
          <p:cNvGrpSpPr>
            <a:grpSpLocks/>
          </p:cNvGrpSpPr>
          <p:nvPr/>
        </p:nvGrpSpPr>
        <p:grpSpPr bwMode="auto">
          <a:xfrm>
            <a:off x="2185988" y="4433888"/>
            <a:ext cx="557212" cy="1117600"/>
            <a:chOff x="0" y="0"/>
            <a:chExt cx="351" cy="704"/>
          </a:xfrm>
        </p:grpSpPr>
        <p:sp>
          <p:nvSpPr>
            <p:cNvPr id="41987" name="Line 3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1991" name="Group 7"/>
            <p:cNvGrpSpPr>
              <a:grpSpLocks/>
            </p:cNvGrpSpPr>
            <p:nvPr/>
          </p:nvGrpSpPr>
          <p:grpSpPr bwMode="auto">
            <a:xfrm>
              <a:off x="288" y="135"/>
              <a:ext cx="63" cy="529"/>
              <a:chOff x="0" y="0"/>
              <a:chExt cx="63" cy="529"/>
            </a:xfrm>
          </p:grpSpPr>
          <p:sp>
            <p:nvSpPr>
              <p:cNvPr id="41988" name="Line 4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89" name="Line 5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0" name="Line 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63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1994" name="Group 10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1992" name="Line 8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3" name="Rectangle 9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1997" name="Group 13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1995" name="Line 11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6" name="Rectangle 12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1999" name="Line 15"/>
          <p:cNvSpPr>
            <a:spLocks noChangeShapeType="1"/>
          </p:cNvSpPr>
          <p:nvPr/>
        </p:nvSpPr>
        <p:spPr bwMode="auto">
          <a:xfrm rot="10800000" flipH="1">
            <a:off x="63182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2003" name="Group 19"/>
          <p:cNvGrpSpPr>
            <a:grpSpLocks/>
          </p:cNvGrpSpPr>
          <p:nvPr/>
        </p:nvGrpSpPr>
        <p:grpSpPr bwMode="auto">
          <a:xfrm>
            <a:off x="6470650" y="4648200"/>
            <a:ext cx="19050" cy="839788"/>
            <a:chOff x="0" y="0"/>
            <a:chExt cx="12" cy="529"/>
          </a:xfrm>
        </p:grpSpPr>
        <p:sp>
          <p:nvSpPr>
            <p:cNvPr id="42000" name="Line 16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1" name="Line 17"/>
            <p:cNvSpPr>
              <a:spLocks noChangeShapeType="1"/>
            </p:cNvSpPr>
            <p:nvPr/>
          </p:nvSpPr>
          <p:spPr bwMode="auto">
            <a:xfrm rot="10800000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2" name="Line 18"/>
            <p:cNvSpPr>
              <a:spLocks noChangeShapeType="1"/>
            </p:cNvSpPr>
            <p:nvPr/>
          </p:nvSpPr>
          <p:spPr bwMode="auto">
            <a:xfrm>
              <a:off x="0" y="528"/>
              <a:ext cx="12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2006" name="Group 22"/>
          <p:cNvGrpSpPr>
            <a:grpSpLocks/>
          </p:cNvGrpSpPr>
          <p:nvPr/>
        </p:nvGrpSpPr>
        <p:grpSpPr bwMode="auto">
          <a:xfrm>
            <a:off x="6019800" y="5195888"/>
            <a:ext cx="374650" cy="355600"/>
            <a:chOff x="0" y="0"/>
            <a:chExt cx="236" cy="224"/>
          </a:xfrm>
        </p:grpSpPr>
        <p:sp>
          <p:nvSpPr>
            <p:cNvPr id="42004" name="Line 20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5" name="Rectangle 21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2009" name="Group 25"/>
          <p:cNvGrpSpPr>
            <a:grpSpLocks/>
          </p:cNvGrpSpPr>
          <p:nvPr/>
        </p:nvGrpSpPr>
        <p:grpSpPr bwMode="auto">
          <a:xfrm>
            <a:off x="6019800" y="4433888"/>
            <a:ext cx="374650" cy="355600"/>
            <a:chOff x="0" y="0"/>
            <a:chExt cx="236" cy="224"/>
          </a:xfrm>
        </p:grpSpPr>
        <p:sp>
          <p:nvSpPr>
            <p:cNvPr id="42007" name="Line 23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8" name="Rectangle 24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pic>
        <p:nvPicPr>
          <p:cNvPr id="42010" name="Picture 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1" name="Picture 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3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354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Good window size</a:t>
            </a:r>
          </a:p>
        </p:txBody>
      </p:sp>
      <p:pic>
        <p:nvPicPr>
          <p:cNvPr id="4301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23" name="Group 15"/>
          <p:cNvGrpSpPr>
            <a:grpSpLocks/>
          </p:cNvGrpSpPr>
          <p:nvPr/>
        </p:nvGrpSpPr>
        <p:grpSpPr bwMode="auto">
          <a:xfrm>
            <a:off x="3886200" y="4419600"/>
            <a:ext cx="658813" cy="1117600"/>
            <a:chOff x="0" y="0"/>
            <a:chExt cx="415" cy="704"/>
          </a:xfrm>
        </p:grpSpPr>
        <p:sp>
          <p:nvSpPr>
            <p:cNvPr id="43012" name="Line 4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3016" name="Group 8"/>
            <p:cNvGrpSpPr>
              <a:grpSpLocks/>
            </p:cNvGrpSpPr>
            <p:nvPr/>
          </p:nvGrpSpPr>
          <p:grpSpPr bwMode="auto">
            <a:xfrm>
              <a:off x="288" y="135"/>
              <a:ext cx="127" cy="529"/>
              <a:chOff x="0" y="0"/>
              <a:chExt cx="127" cy="529"/>
            </a:xfrm>
          </p:grpSpPr>
          <p:sp>
            <p:nvSpPr>
              <p:cNvPr id="43013" name="Line 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4" name="Line 6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5" name="Line 7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12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3019" name="Group 11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3017" name="Line 9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8" name="Rectangle 10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3022" name="Group 14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3020" name="Line 12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21" name="Rectangle 1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3024" name="Rectangle 16"/>
          <p:cNvSpPr>
            <a:spLocks/>
          </p:cNvSpPr>
          <p:nvPr/>
        </p:nvSpPr>
        <p:spPr bwMode="auto">
          <a:xfrm>
            <a:off x="685800" y="5638800"/>
            <a:ext cx="801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ja-JP" altLang="en-US" sz="200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“</a:t>
            </a:r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Optimal</a:t>
            </a:r>
            <a:r>
              <a:rPr lang="ja-JP" altLang="en-US" sz="200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”</a:t>
            </a:r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window:  smooth but not ghosted</a:t>
            </a:r>
          </a:p>
          <a:p>
            <a:pPr marL="382588" indent="-342900">
              <a:spcBef>
                <a:spcPts val="4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Doesn</a:t>
            </a:r>
            <a:r>
              <a:rPr lang="ja-JP" altLang="en-US" sz="180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 always work...</a:t>
            </a:r>
          </a:p>
        </p:txBody>
      </p:sp>
    </p:spTree>
    <p:extLst>
      <p:ext uri="{BB962C8B-B14F-4D97-AF65-F5344CB8AC3E}">
        <p14:creationId xmlns:p14="http://schemas.microsoft.com/office/powerpoint/2010/main" val="35880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895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5. Repeat for all images</a:t>
            </a:r>
            <a:endParaRPr lang="en-US" sz="2800" dirty="0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1732779" y="2005415"/>
            <a:ext cx="5797550" cy="1022350"/>
            <a:chOff x="2012" y="1200"/>
            <a:chExt cx="3652" cy="644"/>
          </a:xfrm>
        </p:grpSpPr>
        <p:pic>
          <p:nvPicPr>
            <p:cNvPr id="5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6" y="4063961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37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5011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Pyramid blending</a:t>
            </a:r>
          </a:p>
        </p:txBody>
      </p:sp>
      <p:pic>
        <p:nvPicPr>
          <p:cNvPr id="440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34909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34290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8763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6"/>
          <p:cNvSpPr>
            <a:spLocks/>
          </p:cNvSpPr>
          <p:nvPr/>
        </p:nvSpPr>
        <p:spPr bwMode="auto">
          <a:xfrm>
            <a:off x="685800" y="6019800"/>
            <a:ext cx="8013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Create a Laplacian pyramid, blend each level</a:t>
            </a:r>
          </a:p>
          <a:p>
            <a:pPr marL="382588" indent="-342900">
              <a:spcBef>
                <a:spcPts val="2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Burt, P. J. and Adelson, E. H., </a:t>
            </a:r>
            <a:r>
              <a:rPr lang="en-US" sz="1200" u="sng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  <a:hlinkClick r:id="rId5"/>
              </a:rPr>
              <a:t>A multiresolution spline with applications to image mosaics</a:t>
            </a:r>
            <a:r>
              <a:rPr lang="en-US"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, ACM Transactions on Graphics, 42(4), October 1983, 217-236. </a:t>
            </a:r>
          </a:p>
        </p:txBody>
      </p:sp>
    </p:spTree>
    <p:extLst>
      <p:ext uri="{BB962C8B-B14F-4D97-AF65-F5344CB8AC3E}">
        <p14:creationId xmlns:p14="http://schemas.microsoft.com/office/powerpoint/2010/main" val="194524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13" name="Line 3"/>
          <p:cNvSpPr>
            <a:spLocks noChangeShapeType="1"/>
          </p:cNvSpPr>
          <p:nvPr/>
        </p:nvSpPr>
        <p:spPr bwMode="auto">
          <a:xfrm>
            <a:off x="1676400" y="2133602"/>
            <a:ext cx="25146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11" name="Line 6"/>
          <p:cNvSpPr>
            <a:spLocks noChangeShapeType="1"/>
          </p:cNvSpPr>
          <p:nvPr/>
        </p:nvSpPr>
        <p:spPr bwMode="auto">
          <a:xfrm>
            <a:off x="2119313" y="3297238"/>
            <a:ext cx="1309687" cy="1046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9" name="Line 9"/>
          <p:cNvSpPr>
            <a:spLocks noChangeShapeType="1"/>
          </p:cNvSpPr>
          <p:nvPr/>
        </p:nvSpPr>
        <p:spPr bwMode="auto">
          <a:xfrm>
            <a:off x="1752600" y="2438400"/>
            <a:ext cx="2209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3" name="Line 11"/>
          <p:cNvSpPr>
            <a:spLocks noChangeShapeType="1"/>
          </p:cNvSpPr>
          <p:nvPr/>
        </p:nvSpPr>
        <p:spPr bwMode="auto">
          <a:xfrm>
            <a:off x="1714500" y="2058988"/>
            <a:ext cx="4897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4" name="Rectangle 12"/>
          <p:cNvSpPr>
            <a:spLocks noChangeArrowheads="1"/>
          </p:cNvSpPr>
          <p:nvPr/>
        </p:nvSpPr>
        <p:spPr bwMode="auto">
          <a:xfrm>
            <a:off x="457200" y="1252538"/>
            <a:ext cx="251460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" charset="0"/>
              </a:rPr>
              <a:t>Gaussian Pyramid</a:t>
            </a:r>
          </a:p>
        </p:txBody>
      </p:sp>
      <p:sp>
        <p:nvSpPr>
          <p:cNvPr id="83985" name="Rectangle 13"/>
          <p:cNvSpPr>
            <a:spLocks noChangeArrowheads="1"/>
          </p:cNvSpPr>
          <p:nvPr/>
        </p:nvSpPr>
        <p:spPr bwMode="auto">
          <a:xfrm>
            <a:off x="6451600" y="1244600"/>
            <a:ext cx="248126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" charset="0"/>
              </a:rPr>
              <a:t>Laplacian Pyramid</a:t>
            </a:r>
          </a:p>
        </p:txBody>
      </p:sp>
      <p:sp>
        <p:nvSpPr>
          <p:cNvPr id="83986" name="Rectangle 14"/>
          <p:cNvSpPr>
            <a:spLocks noChangeArrowheads="1"/>
          </p:cNvSpPr>
          <p:nvPr/>
        </p:nvSpPr>
        <p:spPr bwMode="auto">
          <a:xfrm>
            <a:off x="1905000" y="0"/>
            <a:ext cx="52578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r>
              <a:rPr lang="en-US" sz="3600"/>
              <a:t>The Laplacian Pyramid</a:t>
            </a:r>
          </a:p>
        </p:txBody>
      </p:sp>
      <p:pic>
        <p:nvPicPr>
          <p:cNvPr id="83987" name="Picture 15" descr="LENA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275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8" name="Picture 16" descr="junk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9" name="Picture 17" descr="junk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30749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0" name="Picture 18" descr="junk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30813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1" name="Picture 19" descr="junk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23891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2" name="Picture 20" descr="junk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2387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3" name="Picture 21" descr="junk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014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3970" name="Object 22"/>
          <p:cNvGraphicFramePr>
            <a:graphicFrameLocks noChangeAspect="1"/>
          </p:cNvGraphicFramePr>
          <p:nvPr/>
        </p:nvGraphicFramePr>
        <p:xfrm>
          <a:off x="30163" y="4267200"/>
          <a:ext cx="42703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" name="Equation" r:id="rId11" imgW="279279" imgH="291973" progId="Equation.3">
                  <p:embed/>
                </p:oleObj>
              </mc:Choice>
              <mc:Fallback>
                <p:oleObj name="Equation" r:id="rId11" imgW="279279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3" y="4267200"/>
                        <a:ext cx="427037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1" name="Object 23"/>
          <p:cNvGraphicFramePr>
            <a:graphicFrameLocks noChangeAspect="1"/>
          </p:cNvGraphicFramePr>
          <p:nvPr/>
        </p:nvGraphicFramePr>
        <p:xfrm>
          <a:off x="457200" y="2971800"/>
          <a:ext cx="38576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" name="Equation" r:id="rId13" imgW="253890" imgH="291973" progId="Equation.3">
                  <p:embed/>
                </p:oleObj>
              </mc:Choice>
              <mc:Fallback>
                <p:oleObj name="Equation" r:id="rId13" imgW="253890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971800"/>
                        <a:ext cx="385763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2" name="Object 24"/>
          <p:cNvGraphicFramePr>
            <a:graphicFrameLocks noChangeAspect="1"/>
          </p:cNvGraphicFramePr>
          <p:nvPr/>
        </p:nvGraphicFramePr>
        <p:xfrm>
          <a:off x="685800" y="2298700"/>
          <a:ext cx="427038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" name="Equation" r:id="rId15" imgW="279279" imgH="291973" progId="Equation.3">
                  <p:embed/>
                </p:oleObj>
              </mc:Choice>
              <mc:Fallback>
                <p:oleObj name="Equation" r:id="rId15" imgW="279279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298700"/>
                        <a:ext cx="427038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3" name="Object 25"/>
          <p:cNvGraphicFramePr>
            <a:graphicFrameLocks noChangeAspect="1"/>
          </p:cNvGraphicFramePr>
          <p:nvPr/>
        </p:nvGraphicFramePr>
        <p:xfrm>
          <a:off x="890588" y="1828800"/>
          <a:ext cx="42545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" name="Equation" r:id="rId17" imgW="279279" imgH="291973" progId="Equation.3">
                  <p:embed/>
                </p:oleObj>
              </mc:Choice>
              <mc:Fallback>
                <p:oleObj name="Equation" r:id="rId17" imgW="279279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588" y="1828800"/>
                        <a:ext cx="42545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3994" name="Group 26"/>
          <p:cNvGrpSpPr>
            <a:grpSpLocks/>
          </p:cNvGrpSpPr>
          <p:nvPr/>
        </p:nvGrpSpPr>
        <p:grpSpPr bwMode="auto">
          <a:xfrm>
            <a:off x="2925763" y="4267200"/>
            <a:ext cx="6218237" cy="2514600"/>
            <a:chOff x="1843" y="2640"/>
            <a:chExt cx="3917" cy="1584"/>
          </a:xfrm>
        </p:grpSpPr>
        <p:grpSp>
          <p:nvGrpSpPr>
            <p:cNvPr id="84005" name="Group 27"/>
            <p:cNvGrpSpPr>
              <a:grpSpLocks/>
            </p:cNvGrpSpPr>
            <p:nvPr/>
          </p:nvGrpSpPr>
          <p:grpSpPr bwMode="auto">
            <a:xfrm>
              <a:off x="1843" y="2688"/>
              <a:ext cx="3677" cy="1536"/>
              <a:chOff x="1843" y="2688"/>
              <a:chExt cx="3677" cy="1536"/>
            </a:xfrm>
          </p:grpSpPr>
          <p:sp>
            <p:nvSpPr>
              <p:cNvPr id="84006" name="Rectangle 28"/>
              <p:cNvSpPr>
                <a:spLocks noChangeArrowheads="1"/>
              </p:cNvSpPr>
              <p:nvPr/>
            </p:nvSpPr>
            <p:spPr bwMode="auto">
              <a:xfrm>
                <a:off x="1843" y="3192"/>
                <a:ext cx="221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4000">
                    <a:solidFill>
                      <a:srgbClr val="FF0000"/>
                    </a:solidFill>
                    <a:latin typeface="Arial" charset="0"/>
                  </a:rPr>
                  <a:t>-</a:t>
                </a:r>
              </a:p>
            </p:txBody>
          </p:sp>
          <p:sp>
            <p:nvSpPr>
              <p:cNvPr id="84007" name="Rectangle 29"/>
              <p:cNvSpPr>
                <a:spLocks noChangeArrowheads="1"/>
              </p:cNvSpPr>
              <p:nvPr/>
            </p:nvSpPr>
            <p:spPr bwMode="auto">
              <a:xfrm>
                <a:off x="3698" y="3208"/>
                <a:ext cx="301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4000">
                    <a:solidFill>
                      <a:srgbClr val="FF0000"/>
                    </a:solidFill>
                    <a:latin typeface="Arial" charset="0"/>
                  </a:rPr>
                  <a:t>=</a:t>
                </a:r>
              </a:p>
            </p:txBody>
          </p:sp>
          <p:pic>
            <p:nvPicPr>
              <p:cNvPr id="84008" name="Picture 30" descr="junk"/>
              <p:cNvPicPr>
                <a:picLocks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2688"/>
                <a:ext cx="1536" cy="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aphicFrame>
          <p:nvGraphicFramePr>
            <p:cNvPr id="83979" name="Object 31"/>
            <p:cNvGraphicFramePr>
              <a:graphicFrameLocks noChangeAspect="1"/>
            </p:cNvGraphicFramePr>
            <p:nvPr/>
          </p:nvGraphicFramePr>
          <p:xfrm>
            <a:off x="5529" y="2640"/>
            <a:ext cx="231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4" name="Equation" r:id="rId20" imgW="241195" imgH="291973" progId="Equation.3">
                    <p:embed/>
                  </p:oleObj>
                </mc:Choice>
                <mc:Fallback>
                  <p:oleObj name="Equation" r:id="rId20" imgW="241195" imgH="29197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29" y="2640"/>
                          <a:ext cx="231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3995" name="Group 32"/>
          <p:cNvGrpSpPr>
            <a:grpSpLocks/>
          </p:cNvGrpSpPr>
          <p:nvPr/>
        </p:nvGrpSpPr>
        <p:grpSpPr bwMode="auto">
          <a:xfrm>
            <a:off x="2903538" y="3060700"/>
            <a:ext cx="5707062" cy="1244600"/>
            <a:chOff x="1829" y="1880"/>
            <a:chExt cx="3595" cy="784"/>
          </a:xfrm>
        </p:grpSpPr>
        <p:sp>
          <p:nvSpPr>
            <p:cNvPr id="84002" name="Rectangle 33"/>
            <p:cNvSpPr>
              <a:spLocks noChangeArrowheads="1"/>
            </p:cNvSpPr>
            <p:nvPr/>
          </p:nvSpPr>
          <p:spPr bwMode="auto">
            <a:xfrm>
              <a:off x="1829" y="1979"/>
              <a:ext cx="221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84003" name="Rectangle 34"/>
            <p:cNvSpPr>
              <a:spLocks noChangeArrowheads="1"/>
            </p:cNvSpPr>
            <p:nvPr/>
          </p:nvSpPr>
          <p:spPr bwMode="auto">
            <a:xfrm>
              <a:off x="3684" y="2008"/>
              <a:ext cx="301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Arial" charset="0"/>
                </a:rPr>
                <a:t>=</a:t>
              </a:r>
            </a:p>
          </p:txBody>
        </p:sp>
        <p:pic>
          <p:nvPicPr>
            <p:cNvPr id="84004" name="Picture 35" descr="junk"/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" y="1896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83978" name="Object 36"/>
            <p:cNvGraphicFramePr>
              <a:graphicFrameLocks noChangeAspect="1"/>
            </p:cNvGraphicFramePr>
            <p:nvPr/>
          </p:nvGraphicFramePr>
          <p:xfrm>
            <a:off x="5217" y="1880"/>
            <a:ext cx="207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5" name="Equation" r:id="rId23" imgW="215713" imgH="291847" progId="Equation.3">
                    <p:embed/>
                  </p:oleObj>
                </mc:Choice>
                <mc:Fallback>
                  <p:oleObj name="Equation" r:id="rId23" imgW="215713" imgH="29184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7" y="1880"/>
                          <a:ext cx="207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3996" name="Group 37"/>
          <p:cNvGrpSpPr>
            <a:grpSpLocks/>
          </p:cNvGrpSpPr>
          <p:nvPr/>
        </p:nvGrpSpPr>
        <p:grpSpPr bwMode="auto">
          <a:xfrm>
            <a:off x="2903538" y="2265363"/>
            <a:ext cx="5321300" cy="755650"/>
            <a:chOff x="1829" y="1379"/>
            <a:chExt cx="3352" cy="476"/>
          </a:xfrm>
        </p:grpSpPr>
        <p:sp>
          <p:nvSpPr>
            <p:cNvPr id="83999" name="Rectangle 38"/>
            <p:cNvSpPr>
              <a:spLocks noChangeArrowheads="1"/>
            </p:cNvSpPr>
            <p:nvPr/>
          </p:nvSpPr>
          <p:spPr bwMode="auto">
            <a:xfrm>
              <a:off x="1829" y="1379"/>
              <a:ext cx="221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84000" name="Rectangle 39"/>
            <p:cNvSpPr>
              <a:spLocks noChangeArrowheads="1"/>
            </p:cNvSpPr>
            <p:nvPr/>
          </p:nvSpPr>
          <p:spPr bwMode="auto">
            <a:xfrm>
              <a:off x="3655" y="1415"/>
              <a:ext cx="301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Arial" charset="0"/>
                </a:rPr>
                <a:t>=</a:t>
              </a:r>
            </a:p>
          </p:txBody>
        </p:sp>
        <p:pic>
          <p:nvPicPr>
            <p:cNvPr id="84001" name="Picture 40" descr="junk"/>
            <p:cNvPicPr>
              <a:picLocks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" y="1457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83977" name="Object 41"/>
            <p:cNvGraphicFramePr>
              <a:graphicFrameLocks noChangeAspect="1"/>
            </p:cNvGraphicFramePr>
            <p:nvPr/>
          </p:nvGraphicFramePr>
          <p:xfrm>
            <a:off x="4938" y="1448"/>
            <a:ext cx="243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6" name="Equation" r:id="rId26" imgW="253890" imgH="291973" progId="Equation.3">
                    <p:embed/>
                  </p:oleObj>
                </mc:Choice>
                <mc:Fallback>
                  <p:oleObj name="Equation" r:id="rId26" imgW="253890" imgH="29197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38" y="1448"/>
                          <a:ext cx="243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3997" name="Group 42"/>
          <p:cNvGrpSpPr>
            <a:grpSpLocks/>
          </p:cNvGrpSpPr>
          <p:nvPr/>
        </p:nvGrpSpPr>
        <p:grpSpPr bwMode="auto">
          <a:xfrm>
            <a:off x="7265988" y="1828800"/>
            <a:ext cx="1430337" cy="468313"/>
            <a:chOff x="4577" y="1104"/>
            <a:chExt cx="901" cy="295"/>
          </a:xfrm>
        </p:grpSpPr>
        <p:pic>
          <p:nvPicPr>
            <p:cNvPr id="83998" name="Picture 43" descr="junk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7" y="120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83976" name="Object 44"/>
            <p:cNvGraphicFramePr>
              <a:graphicFrameLocks noChangeAspect="1"/>
            </p:cNvGraphicFramePr>
            <p:nvPr/>
          </p:nvGraphicFramePr>
          <p:xfrm>
            <a:off x="4785" y="1104"/>
            <a:ext cx="693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7" name="Equation" r:id="rId28" imgW="723586" imgH="291973" progId="Equation.3">
                    <p:embed/>
                  </p:oleObj>
                </mc:Choice>
                <mc:Fallback>
                  <p:oleObj name="Equation" r:id="rId28" imgW="723586" imgH="29197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5" y="1104"/>
                          <a:ext cx="693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3974" name="Object 45"/>
          <p:cNvGraphicFramePr>
            <a:graphicFrameLocks noChangeAspect="1"/>
          </p:cNvGraphicFramePr>
          <p:nvPr/>
        </p:nvGraphicFramePr>
        <p:xfrm>
          <a:off x="3095625" y="762000"/>
          <a:ext cx="31337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" name="Equation" r:id="rId30" imgW="39494516" imgH="5600664" progId="Equation.3">
                  <p:embed/>
                </p:oleObj>
              </mc:Choice>
              <mc:Fallback>
                <p:oleObj name="Equation" r:id="rId30" imgW="39494516" imgH="560066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25" y="762000"/>
                        <a:ext cx="3133725" cy="4445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5" name="Object 46"/>
          <p:cNvGraphicFramePr>
            <a:graphicFrameLocks noChangeAspect="1"/>
          </p:cNvGraphicFramePr>
          <p:nvPr/>
        </p:nvGraphicFramePr>
        <p:xfrm>
          <a:off x="3095625" y="1308100"/>
          <a:ext cx="315277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" name="Equation" r:id="rId32" imgW="39738284" imgH="5600664" progId="Equation.3">
                  <p:embed/>
                </p:oleObj>
              </mc:Choice>
              <mc:Fallback>
                <p:oleObj name="Equation" r:id="rId32" imgW="39738284" imgH="560066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25" y="1308100"/>
                        <a:ext cx="3152775" cy="4445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20002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9600" y="685800"/>
            <a:ext cx="800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5139" name="Picture 3" descr="level0R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4340225"/>
            <a:ext cx="7466012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5140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6675" y="255588"/>
            <a:ext cx="8694738" cy="2068512"/>
            <a:chOff x="42" y="161"/>
            <a:chExt cx="5477" cy="1303"/>
          </a:xfrm>
        </p:grpSpPr>
        <p:pic>
          <p:nvPicPr>
            <p:cNvPr id="475141" name="Picture 5" descr="level4R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5142" name="Text Box 6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2" y="432"/>
              <a:ext cx="871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/>
                <a:t>Laplacian</a:t>
              </a:r>
            </a:p>
            <a:p>
              <a:pPr algn="ctr" eaLnBrk="0" hangingPunct="0"/>
              <a:r>
                <a:rPr lang="en-US"/>
                <a:t>level</a:t>
              </a:r>
            </a:p>
            <a:p>
              <a:pPr algn="ctr" eaLnBrk="0" hangingPunct="0"/>
              <a:r>
                <a:rPr lang="en-US"/>
                <a:t>4</a:t>
              </a:r>
            </a:p>
          </p:txBody>
        </p:sp>
      </p:grpSp>
      <p:grpSp>
        <p:nvGrpSpPr>
          <p:cNvPr id="475143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66675" y="2305050"/>
            <a:ext cx="8696325" cy="2062163"/>
            <a:chOff x="42" y="1452"/>
            <a:chExt cx="5478" cy="1299"/>
          </a:xfrm>
        </p:grpSpPr>
        <p:pic>
          <p:nvPicPr>
            <p:cNvPr id="475144" name="Picture 8" descr="level2R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5145" name="Text Box 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2" y="1728"/>
              <a:ext cx="871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/>
                <a:t>Laplacian</a:t>
              </a:r>
            </a:p>
            <a:p>
              <a:pPr algn="ctr" eaLnBrk="0" hangingPunct="0"/>
              <a:r>
                <a:rPr lang="en-US"/>
                <a:t>level</a:t>
              </a:r>
            </a:p>
            <a:p>
              <a:pPr algn="ctr" eaLnBrk="0" hangingPunct="0"/>
              <a:r>
                <a:rPr lang="en-US"/>
                <a:t>2</a:t>
              </a:r>
            </a:p>
          </p:txBody>
        </p:sp>
      </p:grpSp>
      <p:sp>
        <p:nvSpPr>
          <p:cNvPr id="475146" name="Text 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6675" y="4756150"/>
            <a:ext cx="13827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Laplacian</a:t>
            </a:r>
          </a:p>
          <a:p>
            <a:pPr algn="ctr" eaLnBrk="0" hangingPunct="0"/>
            <a:r>
              <a:rPr lang="en-US"/>
              <a:t>level</a:t>
            </a:r>
          </a:p>
          <a:p>
            <a:pPr algn="ctr" eaLnBrk="0" hangingPunct="0"/>
            <a:r>
              <a:rPr lang="en-US"/>
              <a:t>0</a:t>
            </a:r>
          </a:p>
        </p:txBody>
      </p:sp>
      <p:sp>
        <p:nvSpPr>
          <p:cNvPr id="475147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31950" y="6324600"/>
            <a:ext cx="1679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left pyramid</a:t>
            </a:r>
          </a:p>
        </p:txBody>
      </p:sp>
      <p:sp>
        <p:nvSpPr>
          <p:cNvPr id="475148" name="Text 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199033" y="6283128"/>
            <a:ext cx="1849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/>
              <a:t>right pyramid</a:t>
            </a:r>
          </a:p>
        </p:txBody>
      </p:sp>
      <p:sp>
        <p:nvSpPr>
          <p:cNvPr id="475149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461027" y="6324600"/>
            <a:ext cx="223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/>
              <a:t>blended pyramid</a:t>
            </a:r>
          </a:p>
        </p:txBody>
      </p:sp>
    </p:spTree>
    <p:extLst>
      <p:ext uri="{BB962C8B-B14F-4D97-AF65-F5344CB8AC3E}">
        <p14:creationId xmlns:p14="http://schemas.microsoft.com/office/powerpoint/2010/main" val="21638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Laplacian image blend</a:t>
            </a:r>
          </a:p>
        </p:txBody>
      </p:sp>
      <p:sp>
        <p:nvSpPr>
          <p:cNvPr id="4761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marL="533400" indent="-533400">
              <a:buFontTx/>
              <a:buAutoNum type="arabicPeriod"/>
            </a:pPr>
            <a:r>
              <a:rPr lang="en-US" dirty="0"/>
              <a:t>Compute </a:t>
            </a:r>
            <a:r>
              <a:rPr lang="en-US" dirty="0" err="1"/>
              <a:t>Laplacian</a:t>
            </a:r>
            <a:r>
              <a:rPr lang="en-US" dirty="0"/>
              <a:t> pyramid</a:t>
            </a:r>
          </a:p>
          <a:p>
            <a:pPr marL="533400" indent="-533400">
              <a:buFontTx/>
              <a:buAutoNum type="arabicPeriod"/>
            </a:pPr>
            <a:r>
              <a:rPr lang="en-US" dirty="0"/>
              <a:t>Compute Gaussian pyramid on </a:t>
            </a:r>
            <a:r>
              <a:rPr lang="en-US" i="1" dirty="0"/>
              <a:t>weight</a:t>
            </a:r>
            <a:r>
              <a:rPr lang="en-US" dirty="0"/>
              <a:t> image (can put this in A channel)</a:t>
            </a:r>
          </a:p>
          <a:p>
            <a:pPr marL="533400" indent="-533400">
              <a:buFontTx/>
              <a:buAutoNum type="arabicPeriod"/>
            </a:pPr>
            <a:r>
              <a:rPr lang="en-US" dirty="0"/>
              <a:t>Blend </a:t>
            </a:r>
            <a:r>
              <a:rPr lang="en-US" dirty="0" err="1"/>
              <a:t>Laplacians</a:t>
            </a:r>
            <a:r>
              <a:rPr lang="en-US" dirty="0"/>
              <a:t> using Gaussian blurred weights</a:t>
            </a:r>
          </a:p>
          <a:p>
            <a:pPr marL="533400" indent="-533400">
              <a:buFontTx/>
              <a:buAutoNum type="arabicPeriod"/>
            </a:pPr>
            <a:r>
              <a:rPr lang="en-US" dirty="0"/>
              <a:t>Reconstruct the final image</a:t>
            </a:r>
          </a:p>
          <a:p>
            <a:pPr marL="533400" indent="-533400"/>
            <a:r>
              <a:rPr lang="en-US" dirty="0"/>
              <a:t>Q: How do we compute the original weights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1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Multiband Blending with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25149141"/>
              </p:ext>
            </p:extLst>
          </p:nvPr>
        </p:nvGraphicFramePr>
        <p:xfrm>
          <a:off x="69677" y="2438400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7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69677" y="2438400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5410200" y="2438400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8" name="Photo Editor Photo" r:id="rId5" imgW="4896533" imgH="3419952" progId="MSPhotoEd.3">
                  <p:embed/>
                </p:oleObj>
              </mc:Choice>
              <mc:Fallback>
                <p:oleObj name="Photo Editor Photo" r:id="rId5" imgW="4896533" imgH="3419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410200" y="2438400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038600" y="2209800"/>
            <a:ext cx="838200" cy="1128713"/>
            <a:chOff x="384" y="2793"/>
            <a:chExt cx="351" cy="711"/>
          </a:xfrm>
        </p:grpSpPr>
        <p:sp>
          <p:nvSpPr>
            <p:cNvPr id="2081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89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0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1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87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85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038600" y="3214688"/>
            <a:ext cx="838200" cy="1128712"/>
            <a:chOff x="384" y="2793"/>
            <a:chExt cx="351" cy="711"/>
          </a:xfrm>
        </p:grpSpPr>
        <p:sp>
          <p:nvSpPr>
            <p:cNvPr id="2070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78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76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038600" y="4662488"/>
            <a:ext cx="838200" cy="1128712"/>
            <a:chOff x="384" y="2793"/>
            <a:chExt cx="351" cy="711"/>
          </a:xfrm>
        </p:grpSpPr>
        <p:sp>
          <p:nvSpPr>
            <p:cNvPr id="2059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67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65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63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2056" name="Text Box 77"/>
          <p:cNvSpPr txBox="1">
            <a:spLocks noChangeArrowheads="1"/>
          </p:cNvSpPr>
          <p:nvPr/>
        </p:nvSpPr>
        <p:spPr bwMode="auto">
          <a:xfrm>
            <a:off x="898525" y="6400800"/>
            <a:ext cx="1862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Left pyramid</a:t>
            </a:r>
          </a:p>
        </p:txBody>
      </p:sp>
      <p:sp>
        <p:nvSpPr>
          <p:cNvPr id="2057" name="Text Box 78"/>
          <p:cNvSpPr txBox="1">
            <a:spLocks noChangeArrowheads="1"/>
          </p:cNvSpPr>
          <p:nvPr/>
        </p:nvSpPr>
        <p:spPr bwMode="auto">
          <a:xfrm>
            <a:off x="6172200" y="6400800"/>
            <a:ext cx="2066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Right pyramid</a:t>
            </a:r>
          </a:p>
        </p:txBody>
      </p:sp>
      <p:sp>
        <p:nvSpPr>
          <p:cNvPr id="2058" name="Text Box 79"/>
          <p:cNvSpPr txBox="1">
            <a:spLocks noChangeArrowheads="1"/>
          </p:cNvSpPr>
          <p:nvPr/>
        </p:nvSpPr>
        <p:spPr bwMode="auto">
          <a:xfrm>
            <a:off x="4098925" y="6400800"/>
            <a:ext cx="93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blend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 bwMode="auto">
          <a:xfrm>
            <a:off x="482943" y="137857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low frequencies, blend slowly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high frequencies, blend quickly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17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-162993"/>
            <a:ext cx="8229600" cy="1143000"/>
          </a:xfrm>
        </p:spPr>
        <p:txBody>
          <a:bodyPr/>
          <a:lstStyle/>
          <a:p>
            <a:r>
              <a:rPr lang="en-US" dirty="0" smtClean="0"/>
              <a:t>Multiband blending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46959"/>
            <a:ext cx="371475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9267" y="1703171"/>
            <a:ext cx="3886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/>
              <a:t>Compute </a:t>
            </a:r>
            <a:r>
              <a:rPr lang="en-US" sz="2800" dirty="0" err="1" smtClean="0"/>
              <a:t>Laplacian</a:t>
            </a:r>
            <a:r>
              <a:rPr lang="en-US" sz="2800" dirty="0" smtClean="0"/>
              <a:t> pyramid of images and mask</a:t>
            </a:r>
          </a:p>
          <a:p>
            <a:pPr marL="342900" indent="-342900">
              <a:buAutoNum type="arabicPeriod"/>
            </a:pPr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800" dirty="0" smtClean="0"/>
              <a:t>Create blended image at each level of pyramid</a:t>
            </a:r>
          </a:p>
          <a:p>
            <a:pPr marL="342900" indent="-342900">
              <a:buAutoNum type="arabicPeriod"/>
            </a:pPr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800" dirty="0" smtClean="0"/>
              <a:t>Reconstruct complete image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871646" y="1145471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6567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 (IJCV 2007)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281113"/>
            <a:ext cx="78771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533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Poisson Image Editing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943600"/>
            <a:ext cx="7772400" cy="914400"/>
          </a:xfrm>
          <a:ln/>
        </p:spPr>
        <p:txBody>
          <a:bodyPr rIns="132080">
            <a:normAutofit fontScale="92500" lnSpcReduction="20000"/>
          </a:bodyPr>
          <a:lstStyle/>
          <a:p>
            <a:pPr marL="382588" indent="-342900"/>
            <a:r>
              <a:rPr lang="en-US"/>
              <a:t>For more info:  Perez et al, SIGGRAPH 2003</a:t>
            </a:r>
          </a:p>
          <a:p>
            <a:pPr marL="782638" lvl="1">
              <a:buClr>
                <a:srgbClr val="000000"/>
              </a:buClr>
            </a:pPr>
            <a:r>
              <a:rPr lang="en-US" sz="1400" u="sng">
                <a:solidFill>
                  <a:srgbClr val="0000FF"/>
                </a:solidFill>
                <a:hlinkClick r:id="rId2"/>
              </a:rPr>
              <a:t>http://research.microsoft.com/vision/cambridge/papers/perez_siggraph03.pdf</a:t>
            </a:r>
            <a:r>
              <a:rPr lang="en-US"/>
              <a:t> </a:t>
            </a:r>
          </a:p>
        </p:txBody>
      </p:sp>
      <p:pic>
        <p:nvPicPr>
          <p:cNvPr id="4506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1085850"/>
            <a:ext cx="93916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53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/>
          </p:cNvSpPr>
          <p:nvPr/>
        </p:nvSpPr>
        <p:spPr bwMode="auto">
          <a:xfrm>
            <a:off x="381000" y="4405313"/>
            <a:ext cx="8470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Encoding blend weights:   I(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x,y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= (</a:t>
            </a:r>
            <a:r>
              <a:rPr lang="en-US" sz="2000" dirty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R, </a:t>
            </a:r>
            <a:r>
              <a:rPr lang="en-US" sz="2000" dirty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G, </a:t>
            </a:r>
            <a:r>
              <a:rPr lang="en-US" sz="2000" dirty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B, </a:t>
            </a:r>
            <a:r>
              <a:rPr lang="en-US" sz="2000" dirty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color at p =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Implement this in two steps: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1.  accumulate:  add up the (</a:t>
            </a:r>
            <a:r>
              <a:rPr lang="en-US" sz="1600" dirty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premultiplied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RGB</a:t>
            </a:r>
            <a:r>
              <a:rPr lang="en-US" sz="1600" dirty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values at each pixel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2.  normalize:  divide each pixel</a:t>
            </a:r>
            <a:r>
              <a:rPr lang="ja-JP" altLang="en-US" sz="16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 accumulated RGB by its </a:t>
            </a:r>
            <a:r>
              <a:rPr lang="en-US" sz="1600" dirty="0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value</a:t>
            </a:r>
            <a:endParaRPr lang="en-US" sz="16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4529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Alpha Blending</a:t>
            </a:r>
          </a:p>
        </p:txBody>
      </p:sp>
      <p:sp>
        <p:nvSpPr>
          <p:cNvPr id="46084" name="Rectangle 4"/>
          <p:cNvSpPr>
            <a:spLocks/>
          </p:cNvSpPr>
          <p:nvPr/>
        </p:nvSpPr>
        <p:spPr bwMode="auto">
          <a:xfrm>
            <a:off x="5562600" y="3352800"/>
            <a:ext cx="36703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800"/>
              </a:spcBef>
            </a:pPr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Optional:  see Blinn (CGA, 1994) for details:</a:t>
            </a:r>
          </a:p>
          <a:p>
            <a:pPr marL="39688">
              <a:spcBef>
                <a:spcPts val="550"/>
              </a:spcBef>
            </a:pPr>
            <a:r>
              <a:rPr lang="en-US" sz="1000" u="sng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  <a:hlinkClick r:id="rId3"/>
              </a:rPr>
              <a:t>http://ieeexplore.ieee.org/iel1/38/7531/00310740.pdf?isNumber=7531&amp;prod=JNL&amp;arnumber=310740&amp;arSt=83&amp;ared=87&amp;arAuthor=Blinn%2C+J.F</a:t>
            </a:r>
            <a:r>
              <a:rPr lang="en-US" sz="1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. </a:t>
            </a:r>
          </a:p>
        </p:txBody>
      </p:sp>
      <p:sp>
        <p:nvSpPr>
          <p:cNvPr id="46085" name="Rectangle 5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6" name="Rectangle 6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7" name="Rectangle 7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8" name="Rectangle 8"/>
          <p:cNvSpPr>
            <a:spLocks/>
          </p:cNvSpPr>
          <p:nvPr/>
        </p:nvSpPr>
        <p:spPr bwMode="auto">
          <a:xfrm>
            <a:off x="3429000" y="1524000"/>
            <a:ext cx="457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9" name="Rectangle 9"/>
          <p:cNvSpPr>
            <a:spLocks/>
          </p:cNvSpPr>
          <p:nvPr/>
        </p:nvSpPr>
        <p:spPr bwMode="auto">
          <a:xfrm>
            <a:off x="2819400" y="2286000"/>
            <a:ext cx="1066800" cy="12954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0" name="Rectangle 10"/>
          <p:cNvSpPr>
            <a:spLocks/>
          </p:cNvSpPr>
          <p:nvPr/>
        </p:nvSpPr>
        <p:spPr bwMode="auto">
          <a:xfrm>
            <a:off x="3886200" y="2286000"/>
            <a:ext cx="1219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1" name="Rectangle 11"/>
          <p:cNvSpPr>
            <a:spLocks/>
          </p:cNvSpPr>
          <p:nvPr/>
        </p:nvSpPr>
        <p:spPr bwMode="auto">
          <a:xfrm>
            <a:off x="3429000" y="2286000"/>
            <a:ext cx="457200" cy="762000"/>
          </a:xfrm>
          <a:prstGeom prst="rect">
            <a:avLst/>
          </a:pr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2" name="Rectangle 12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3" name="Rectangle 13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4" name="Rectangle 14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5" name="Rectangle 15"/>
          <p:cNvSpPr>
            <a:spLocks/>
          </p:cNvSpPr>
          <p:nvPr/>
        </p:nvSpPr>
        <p:spPr bwMode="auto">
          <a:xfrm>
            <a:off x="1676400" y="30480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</a:t>
            </a:r>
          </a:p>
        </p:txBody>
      </p:sp>
      <p:sp>
        <p:nvSpPr>
          <p:cNvPr id="46096" name="Rectangle 16"/>
          <p:cNvSpPr>
            <a:spLocks/>
          </p:cNvSpPr>
          <p:nvPr/>
        </p:nvSpPr>
        <p:spPr bwMode="auto">
          <a:xfrm>
            <a:off x="2895600" y="38862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</a:t>
            </a:r>
          </a:p>
        </p:txBody>
      </p:sp>
      <p:sp>
        <p:nvSpPr>
          <p:cNvPr id="46097" name="Rectangle 17"/>
          <p:cNvSpPr>
            <a:spLocks/>
          </p:cNvSpPr>
          <p:nvPr/>
        </p:nvSpPr>
        <p:spPr bwMode="auto">
          <a:xfrm>
            <a:off x="5334000" y="9906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3</a:t>
            </a:r>
          </a:p>
        </p:txBody>
      </p:sp>
      <p:sp>
        <p:nvSpPr>
          <p:cNvPr id="46098" name="Oval 18"/>
          <p:cNvSpPr>
            <a:spLocks/>
          </p:cNvSpPr>
          <p:nvPr/>
        </p:nvSpPr>
        <p:spPr bwMode="auto">
          <a:xfrm>
            <a:off x="3505200" y="2514600"/>
            <a:ext cx="76200" cy="76200"/>
          </a:xfrm>
          <a:prstGeom prst="ellipse">
            <a:avLst/>
          </a:prstGeom>
          <a:solidFill>
            <a:srgbClr val="00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9" name="Rectangle 19"/>
          <p:cNvSpPr>
            <a:spLocks/>
          </p:cNvSpPr>
          <p:nvPr/>
        </p:nvSpPr>
        <p:spPr bwMode="auto">
          <a:xfrm>
            <a:off x="3505200" y="2438400"/>
            <a:ext cx="393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</a:t>
            </a:r>
          </a:p>
        </p:txBody>
      </p:sp>
      <p:pic>
        <p:nvPicPr>
          <p:cNvPr id="46100" name="Picture 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76800"/>
            <a:ext cx="5664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0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build="p" autoUpdateAnimBg="0"/>
      <p:bldP spid="46084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098"/>
            <a:ext cx="8229600" cy="1143000"/>
          </a:xfrm>
        </p:spPr>
        <p:txBody>
          <a:bodyPr/>
          <a:lstStyle/>
          <a:p>
            <a:r>
              <a:rPr lang="en-US" dirty="0" smtClean="0"/>
              <a:t>Choosing seams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62200" y="3046739"/>
            <a:ext cx="3048000" cy="220980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 rot="16200000">
            <a:off x="3974527" y="2549112"/>
            <a:ext cx="3352931" cy="3352800"/>
          </a:xfrm>
          <a:prstGeom prst="trapezoid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62200" y="548513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15200" y="488163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2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457700" y="2138566"/>
            <a:ext cx="76200" cy="40261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56911" y="396697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16903" y="404084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x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656911" y="2549046"/>
            <a:ext cx="80078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56911" y="213856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im1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715674" y="2543868"/>
            <a:ext cx="475906" cy="5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16793" y="212821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 smtClean="0"/>
              <a:t>Easy method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ssign each pixel to image with nearest center</a:t>
            </a:r>
          </a:p>
        </p:txBody>
      </p:sp>
    </p:spTree>
    <p:extLst>
      <p:ext uri="{BB962C8B-B14F-4D97-AF65-F5344CB8AC3E}">
        <p14:creationId xmlns:p14="http://schemas.microsoft.com/office/powerpoint/2010/main" val="260887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How to do it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 marL="382588" indent="-342900"/>
            <a:r>
              <a:rPr lang="en-US" dirty="0"/>
              <a:t>Basic Procedure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Take a sequence of images from the same position</a:t>
            </a:r>
          </a:p>
          <a:p>
            <a:pPr marL="1411288" lvl="2" indent="-45720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Rotate the camera about its optical center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Compute transformation between second image and first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Shift the second image to overlap with the first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Blend the two together to create a mosaic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If there are more images, repeat</a:t>
            </a:r>
          </a:p>
        </p:txBody>
      </p:sp>
      <p:sp>
        <p:nvSpPr>
          <p:cNvPr id="2" name="Rectangle 1"/>
          <p:cNvSpPr/>
          <p:nvPr/>
        </p:nvSpPr>
        <p:spPr>
          <a:xfrm>
            <a:off x="384531" y="2290750"/>
            <a:ext cx="455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1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seams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Easy method</a:t>
            </a:r>
          </a:p>
          <a:p>
            <a:pPr lvl="1"/>
            <a:r>
              <a:rPr lang="en-US" sz="2400" dirty="0"/>
              <a:t>Assign each pixel to image with nearest center</a:t>
            </a:r>
          </a:p>
          <a:p>
            <a:pPr lvl="1"/>
            <a:r>
              <a:rPr lang="en-US" sz="2400" dirty="0" smtClean="0"/>
              <a:t>Create a mask: </a:t>
            </a:r>
          </a:p>
          <a:p>
            <a:pPr lvl="1"/>
            <a:r>
              <a:rPr lang="en-US" sz="2400" dirty="0" smtClean="0"/>
              <a:t>Smooth boundaries ( “feathering”): 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dirty="0" smtClean="0"/>
              <a:t>Composite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334000" y="4420992"/>
            <a:ext cx="3813534" cy="2430912"/>
            <a:chOff x="2362200" y="2128210"/>
            <a:chExt cx="6332330" cy="4036502"/>
          </a:xfrm>
        </p:grpSpPr>
        <p:sp>
          <p:nvSpPr>
            <p:cNvPr id="4" name="Rectangle 3"/>
            <p:cNvSpPr/>
            <p:nvPr/>
          </p:nvSpPr>
          <p:spPr>
            <a:xfrm>
              <a:off x="2362200" y="3046739"/>
              <a:ext cx="3048000" cy="2209800"/>
            </a:xfrm>
            <a:prstGeom prst="rect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Trapezoid 5"/>
            <p:cNvSpPr/>
            <p:nvPr/>
          </p:nvSpPr>
          <p:spPr>
            <a:xfrm rot="16200000">
              <a:off x="3974527" y="2549112"/>
              <a:ext cx="3352931" cy="3352800"/>
            </a:xfrm>
            <a:prstGeom prst="trapezoid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62200" y="5485139"/>
              <a:ext cx="1379330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Image 1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15200" y="4881636"/>
              <a:ext cx="1379330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Image 2</a:t>
              </a:r>
              <a:endParaRPr lang="en-US" sz="1400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4457700" y="2138566"/>
              <a:ext cx="76200" cy="40261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656911" y="3966974"/>
              <a:ext cx="471665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x</a:t>
              </a:r>
              <a:endParaRPr lang="en-US" sz="1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16903" y="4040846"/>
              <a:ext cx="471665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x</a:t>
              </a:r>
              <a:endParaRPr lang="en-US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3656911" y="2549046"/>
              <a:ext cx="80078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656911" y="2138566"/>
              <a:ext cx="785753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im1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4715674" y="2543868"/>
              <a:ext cx="475906" cy="517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716793" y="2128210"/>
              <a:ext cx="785753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im2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9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seams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Better method: dynamic program to find seam along well-matched regions</a:t>
            </a:r>
            <a:endParaRPr lang="en-US" dirty="0"/>
          </a:p>
        </p:txBody>
      </p:sp>
      <p:pic>
        <p:nvPicPr>
          <p:cNvPr id="7172" name="Picture 4" descr="File:Rochester 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0" y="2848310"/>
            <a:ext cx="7620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5000" y="6550223"/>
            <a:ext cx="5009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Illustration: </a:t>
            </a:r>
            <a:r>
              <a:rPr lang="en-US" sz="1400" dirty="0">
                <a:hlinkClick r:id="rId3"/>
              </a:rPr>
              <a:t>http://en.wikipedia.org/wiki/File:Rochester_NY.jpg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6167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-8512"/>
            <a:ext cx="8229600" cy="1143000"/>
          </a:xfrm>
        </p:spPr>
        <p:txBody>
          <a:bodyPr/>
          <a:lstStyle/>
          <a:p>
            <a:r>
              <a:rPr lang="en-US" dirty="0" smtClean="0"/>
              <a:t>Gain compensation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18081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Simple gain adjustment</a:t>
            </a:r>
          </a:p>
          <a:p>
            <a:pPr lvl="1"/>
            <a:r>
              <a:rPr lang="en-US" dirty="0" smtClean="0"/>
              <a:t>Compute average RGB intensity of each image in overlapping region</a:t>
            </a:r>
          </a:p>
          <a:p>
            <a:pPr lvl="1"/>
            <a:r>
              <a:rPr lang="en-US" dirty="0" smtClean="0"/>
              <a:t>Normalize intensities by ratio of averages</a:t>
            </a:r>
          </a:p>
          <a:p>
            <a:pPr lvl="1"/>
            <a:endParaRPr lang="en-US" dirty="0"/>
          </a:p>
        </p:txBody>
      </p:sp>
      <p:pic>
        <p:nvPicPr>
          <p:cNvPr id="36867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1878" b="23344"/>
          <a:stretch>
            <a:fillRect/>
          </a:stretch>
        </p:blipFill>
        <p:spPr bwMode="auto">
          <a:xfrm>
            <a:off x="228600" y="2798762"/>
            <a:ext cx="4724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r="1552" b="23427"/>
          <a:stretch>
            <a:fillRect/>
          </a:stretch>
        </p:blipFill>
        <p:spPr bwMode="auto">
          <a:xfrm>
            <a:off x="228600" y="4972049"/>
            <a:ext cx="4876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7" t="22301" r="57269" b="23344"/>
          <a:stretch>
            <a:fillRect/>
          </a:stretch>
        </p:blipFill>
        <p:spPr bwMode="auto">
          <a:xfrm>
            <a:off x="5638800" y="2990849"/>
            <a:ext cx="14478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22028" r="58469" b="23427"/>
          <a:stretch>
            <a:fillRect/>
          </a:stretch>
        </p:blipFill>
        <p:spPr bwMode="auto">
          <a:xfrm>
            <a:off x="7512050" y="2990849"/>
            <a:ext cx="14033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7143750" y="4667249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362200" y="4551362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3530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61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2" name="Rectangle 4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-1485688" y="2153420"/>
            <a:ext cx="7772400" cy="1470025"/>
          </a:xfrm>
        </p:spPr>
        <p:txBody>
          <a:bodyPr/>
          <a:lstStyle/>
          <a:p>
            <a:r>
              <a:rPr lang="en-US" dirty="0"/>
              <a:t>De-Ghosting</a:t>
            </a:r>
          </a:p>
        </p:txBody>
      </p:sp>
      <p:sp>
        <p:nvSpPr>
          <p:cNvPr id="478213" name="Rectangle 5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8214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12" y="1362080"/>
            <a:ext cx="43434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-10742"/>
            <a:ext cx="8229600" cy="1143000"/>
          </a:xfrm>
        </p:spPr>
        <p:txBody>
          <a:bodyPr/>
          <a:lstStyle/>
          <a:p>
            <a:r>
              <a:rPr lang="en-US" dirty="0" smtClean="0"/>
              <a:t>Recognizing Panoramas</a:t>
            </a:r>
          </a:p>
        </p:txBody>
      </p:sp>
      <p:grpSp>
        <p:nvGrpSpPr>
          <p:cNvPr id="37891" name="Group 40"/>
          <p:cNvGrpSpPr>
            <a:grpSpLocks/>
          </p:cNvGrpSpPr>
          <p:nvPr/>
        </p:nvGrpSpPr>
        <p:grpSpPr bwMode="auto">
          <a:xfrm>
            <a:off x="990600" y="963613"/>
            <a:ext cx="7010400" cy="5360987"/>
            <a:chOff x="45" y="0"/>
            <a:chExt cx="8064" cy="6166"/>
          </a:xfrm>
        </p:grpSpPr>
        <p:grpSp>
          <p:nvGrpSpPr>
            <p:cNvPr id="37894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37921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2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3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4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5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37897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8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9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0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1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2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3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4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5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6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7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8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9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0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1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2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3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4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5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6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7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8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9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0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896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7892" name="TextBox 35"/>
          <p:cNvSpPr txBox="1">
            <a:spLocks noChangeArrowheads="1"/>
          </p:cNvSpPr>
          <p:nvPr/>
        </p:nvSpPr>
        <p:spPr bwMode="auto">
          <a:xfrm>
            <a:off x="6022975" y="6488113"/>
            <a:ext cx="312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Brown and Lowe 2003, 2007</a:t>
            </a:r>
          </a:p>
        </p:txBody>
      </p:sp>
      <p:sp>
        <p:nvSpPr>
          <p:cNvPr id="37893" name="TextBox 36"/>
          <p:cNvSpPr txBox="1">
            <a:spLocks noChangeArrowheads="1"/>
          </p:cNvSpPr>
          <p:nvPr/>
        </p:nvSpPr>
        <p:spPr bwMode="auto">
          <a:xfrm>
            <a:off x="0" y="6550025"/>
            <a:ext cx="548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Some of following material from Brown and Lowe 2003 talk</a:t>
            </a:r>
          </a:p>
        </p:txBody>
      </p:sp>
    </p:spTree>
    <p:extLst>
      <p:ext uri="{BB962C8B-B14F-4D97-AF65-F5344CB8AC3E}">
        <p14:creationId xmlns:p14="http://schemas.microsoft.com/office/powerpoint/2010/main" val="246865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</p:txBody>
      </p:sp>
    </p:spTree>
    <p:extLst>
      <p:ext uri="{BB962C8B-B14F-4D97-AF65-F5344CB8AC3E}">
        <p14:creationId xmlns:p14="http://schemas.microsoft.com/office/powerpoint/2010/main" val="2540926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Decide if match is valid 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i</a:t>
            </a:r>
            <a:r>
              <a:rPr lang="en-US" dirty="0" smtClean="0"/>
              <a:t>  &gt;  8  +   0.3 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f</a:t>
            </a:r>
            <a:r>
              <a:rPr lang="en-US" dirty="0" smtClean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4572000" y="58674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4114800" y="6324600"/>
            <a:ext cx="97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# inliers</a:t>
            </a: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6629400" y="6211888"/>
            <a:ext cx="190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# keypoints 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6858000" y="58674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79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</p:txBody>
      </p:sp>
    </p:spTree>
    <p:extLst>
      <p:ext uri="{BB962C8B-B14F-4D97-AF65-F5344CB8AC3E}">
        <p14:creationId xmlns:p14="http://schemas.microsoft.com/office/powerpoint/2010/main" val="2702503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41987" name="Group 1032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2011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2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3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4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5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6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7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8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9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0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1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2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3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4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5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6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7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8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9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0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1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2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3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4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8" name="Line 1085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1086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1087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1088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1089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1090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91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092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093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094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Line 1095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Line 1096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Line 1097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Line 1098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1099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Line 1100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Line 1101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5" name="Line 1102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6" name="Line 1103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Line 1104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8" name="Line 1105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Line 1106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0" name="Line 1107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7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&amp;=&amp; \frac{&#10;h_{00} x_i + h_{01} y_i  + h_{02}&#10;}{&#10;h_{20} x_i + h_{21} y_i  + h_{22} \quad&#10;} \\&#10;\\&#10;y'_i  &amp;=&amp; \frac{&#10;h_{10} x_i + h_{11} y_i  + h_{12}&#10;}{&#10;h_{20} x_i + h_{21} y_i  + h_{22} \quad&#10;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83.625"/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i &amp; y_i &amp; 1 &amp; 0 &amp; 0 &amp; 0 &amp; -x'_i x_i &amp; -x'_i y_i  &amp; -x'_i \\&#10;0 &amp; 0 &amp; 0 &amp; x_i &amp; y_i &amp; 1 &amp;  -y'_i x_i &amp; -y'_i y_i  &amp; -y'_i}&#10;\matrx{c}{ h_{00} \\ h_{01} \\ h_{02}  \\ h_{10} \\ h_{11} \\ h_{12} \\  h_{20} \\ h_{21} \\ h_{22} } =&#10; \matrx{c}{0 \\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039.375"/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1 &amp; y_1 &amp; 1 &amp; 0 &amp; 0 &amp; 0 &amp; -x'_1 x_1 &amp; -x'_1 y_1  &amp; -x'_1 \\&#10;0 &amp; 0 &amp; 0 &amp; x_1 &amp; y_1 &amp; 1 &amp;  -y'_1 x_1 &amp; -y'_1 y_1  &amp; -y'_1 \\&#10;\multicolumn{9}{c}{\vdots} \\&#10;x_n &amp; y_n &amp; 1 &amp; 0 &amp; 0 &amp; 0 &amp; -x'_n x_n &amp; -x'_n y_n  &amp; -x'_n \\&#10;0 &amp; 0 &amp; 0 &amp; x_n &amp; y_n &amp; 1 &amp;  -y'_n x_n &amp; -y'_n y_n  &amp; -y'_n \\&#10;}&#10;\matrx{c}{ h_{00} \\ h_{01} \\ h_{02}  \\ h_{10} \\ h_{11} \\ h_{12} \\  h_{20} \\ h_{21} \\ h_{22} } =&#10; \matrx{c}{0 \\0 \\ \vdots \\0 \\ 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215.75"/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minimize $\|\bf Ah - 0\|^2$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276"/>
  <p:tag name="BOXFONT" val="10"/>
  <p:tag name="BOXWRAP" val="False"/>
  <p:tag name="WORKAROUNDTRANSPARENCYBUG" val="False"/>
  <p:tag name="BITMAPFORMAT" val="bmp256"/>
  <p:tag name="DEBUGINTERACTIVE" val="True"/>
  <p:tag name="ORIGWIDTH" val="193.875"/>
  <p:tag name="PICTUREFILESIZE" val="81878"/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2425</Words>
  <Application>Microsoft Macintosh PowerPoint</Application>
  <PresentationFormat>On-screen Show (4:3)</PresentationFormat>
  <Paragraphs>603</Paragraphs>
  <Slides>102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102</vt:i4>
      </vt:variant>
    </vt:vector>
  </HeadingPairs>
  <TitlesOfParts>
    <vt:vector size="105" baseType="lpstr">
      <vt:lpstr>Office Theme</vt:lpstr>
      <vt:lpstr>Equation</vt:lpstr>
      <vt:lpstr>Photo Editor Photo</vt:lpstr>
      <vt:lpstr>Image Stitching</vt:lpstr>
      <vt:lpstr>PowerPoint Presentation</vt:lpstr>
      <vt:lpstr>How to do it?</vt:lpstr>
      <vt:lpstr>1. Take a sequence of images from the same position </vt:lpstr>
      <vt:lpstr>2. Compute transformation between images</vt:lpstr>
      <vt:lpstr>3. Shift the images to overlap</vt:lpstr>
      <vt:lpstr>4. Blend the two together to create a mosaic </vt:lpstr>
      <vt:lpstr>5. Repeat for all images</vt:lpstr>
      <vt:lpstr>How to do it?</vt:lpstr>
      <vt:lpstr>Compute Transformations</vt:lpstr>
      <vt:lpstr>Image reprojection</vt:lpstr>
      <vt:lpstr>Example</vt:lpstr>
      <vt:lpstr>Image reprojection</vt:lpstr>
      <vt:lpstr>Motion models</vt:lpstr>
      <vt:lpstr>Recall: Projective transformations</vt:lpstr>
      <vt:lpstr>Parametric (global) warping</vt:lpstr>
      <vt:lpstr>2D coordinate transformations</vt:lpstr>
      <vt:lpstr>Image Warping</vt:lpstr>
      <vt:lpstr>Forward Warping</vt:lpstr>
      <vt:lpstr>Forward Warping</vt:lpstr>
      <vt:lpstr>Inverse Warping</vt:lpstr>
      <vt:lpstr>Inverse Warping</vt:lpstr>
      <vt:lpstr>Interpolation</vt:lpstr>
      <vt:lpstr>Motion models</vt:lpstr>
      <vt:lpstr>Finding the transformation</vt:lpstr>
      <vt:lpstr>Plane perspective mosaics</vt:lpstr>
      <vt:lpstr>Simple case: translations</vt:lpstr>
      <vt:lpstr>Simple case: translations</vt:lpstr>
      <vt:lpstr>Simple case: translations</vt:lpstr>
      <vt:lpstr>Simple case: translations</vt:lpstr>
      <vt:lpstr>Least squares formulation</vt:lpstr>
      <vt:lpstr>Least squares formulation</vt:lpstr>
      <vt:lpstr>Least squares</vt:lpstr>
      <vt:lpstr>Solving for translations</vt:lpstr>
      <vt:lpstr>Affine transformations</vt:lpstr>
      <vt:lpstr>Affine transformations</vt:lpstr>
      <vt:lpstr>Affine transformations</vt:lpstr>
      <vt:lpstr>Solving for homographies</vt:lpstr>
      <vt:lpstr>Solving for homographies</vt:lpstr>
      <vt:lpstr>Direct Linear Transforms</vt:lpstr>
      <vt:lpstr>Matching features</vt:lpstr>
      <vt:lpstr>RAndom SAmple Consensus</vt:lpstr>
      <vt:lpstr>RAndom SAmple Consensus</vt:lpstr>
      <vt:lpstr>Least squares fit</vt:lpstr>
      <vt:lpstr>PowerPoint Presentation</vt:lpstr>
      <vt:lpstr>RANSAC for estimating homography</vt:lpstr>
      <vt:lpstr>Simple example: fit a line</vt:lpstr>
      <vt:lpstr>Simple example: fit a line</vt:lpstr>
      <vt:lpstr>Simple example: fit a line</vt:lpstr>
      <vt:lpstr>Simple example: fit a line</vt:lpstr>
      <vt:lpstr>Simple example: fit a line</vt:lpstr>
      <vt:lpstr>Simple example: fit a line</vt:lpstr>
      <vt:lpstr>RANSAC</vt:lpstr>
      <vt:lpstr>How many rounds? </vt:lpstr>
      <vt:lpstr>Rotational mosaics</vt:lpstr>
      <vt:lpstr>Rotational mosaic</vt:lpstr>
      <vt:lpstr>Computing homography</vt:lpstr>
      <vt:lpstr>Computing homography</vt:lpstr>
      <vt:lpstr>Automatic Image Stitching</vt:lpstr>
      <vt:lpstr>RANSAC for Homography</vt:lpstr>
      <vt:lpstr>RANSAC for Homography</vt:lpstr>
      <vt:lpstr>RANSAC for Homography</vt:lpstr>
      <vt:lpstr>Determining the focal length</vt:lpstr>
      <vt:lpstr>Assembling the panorama</vt:lpstr>
      <vt:lpstr>Problem:  Drift</vt:lpstr>
      <vt:lpstr>Problem:  Drift</vt:lpstr>
      <vt:lpstr>Choosing a Projection Surface</vt:lpstr>
      <vt:lpstr>Planar Mapping</vt:lpstr>
      <vt:lpstr>Planar Projection</vt:lpstr>
      <vt:lpstr>Planar Projection</vt:lpstr>
      <vt:lpstr>Cylindrical Mapping</vt:lpstr>
      <vt:lpstr>Cylindrical Projection</vt:lpstr>
      <vt:lpstr>Cylindrical Projection</vt:lpstr>
      <vt:lpstr>PowerPoint Presentation</vt:lpstr>
      <vt:lpstr>Image Blending</vt:lpstr>
      <vt:lpstr>Feathering</vt:lpstr>
      <vt:lpstr>Effect of window (ramp-width) size</vt:lpstr>
      <vt:lpstr>Effect of window size</vt:lpstr>
      <vt:lpstr>Good window size</vt:lpstr>
      <vt:lpstr>Pyramid blending</vt:lpstr>
      <vt:lpstr>PowerPoint Presentation</vt:lpstr>
      <vt:lpstr>PowerPoint Presentation</vt:lpstr>
      <vt:lpstr>Laplacian image blend</vt:lpstr>
      <vt:lpstr>Multiband Blending with Laplacian Pyramid</vt:lpstr>
      <vt:lpstr>Multiband blending</vt:lpstr>
      <vt:lpstr>Blending comparison (IJCV 2007)</vt:lpstr>
      <vt:lpstr>Poisson Image Editing</vt:lpstr>
      <vt:lpstr>Alpha Blending</vt:lpstr>
      <vt:lpstr>Choosing seams</vt:lpstr>
      <vt:lpstr>Choosing seams</vt:lpstr>
      <vt:lpstr>Choosing seams</vt:lpstr>
      <vt:lpstr>Gain compensation</vt:lpstr>
      <vt:lpstr>Blending Comparison</vt:lpstr>
      <vt:lpstr>De-Ghosting</vt:lpstr>
      <vt:lpstr>Recognizing Panoramas</vt:lpstr>
      <vt:lpstr>Recognizing Panoramas</vt:lpstr>
      <vt:lpstr>Recognizing Panoramas</vt:lpstr>
      <vt:lpstr>Recognizing Panoramas (cont.)</vt:lpstr>
      <vt:lpstr>Finding the panoramas</vt:lpstr>
      <vt:lpstr>Finding the panoramas</vt:lpstr>
      <vt:lpstr>Finding the panoramas</vt:lpstr>
      <vt:lpstr>Recognizing Panoramas (cont.)</vt:lpstr>
    </vt:vector>
  </TitlesOfParts>
  <Company>UW CSE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Farhadi</dc:creator>
  <cp:lastModifiedBy>Ali Farhadi</cp:lastModifiedBy>
  <cp:revision>50</cp:revision>
  <dcterms:created xsi:type="dcterms:W3CDTF">2013-04-22T18:59:16Z</dcterms:created>
  <dcterms:modified xsi:type="dcterms:W3CDTF">2013-04-24T18:34:43Z</dcterms:modified>
</cp:coreProperties>
</file>