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7" r:id="rId1"/>
  </p:sldMasterIdLst>
  <p:notesMasterIdLst>
    <p:notesMasterId r:id="rId17"/>
  </p:notesMasterIdLst>
  <p:sldIdLst>
    <p:sldId id="256" r:id="rId2"/>
    <p:sldId id="291" r:id="rId3"/>
    <p:sldId id="292" r:id="rId4"/>
    <p:sldId id="293" r:id="rId5"/>
    <p:sldId id="294" r:id="rId6"/>
    <p:sldId id="295" r:id="rId7"/>
    <p:sldId id="296" r:id="rId8"/>
    <p:sldId id="297" r:id="rId9"/>
    <p:sldId id="298" r:id="rId10"/>
    <p:sldId id="299" r:id="rId11"/>
    <p:sldId id="300" r:id="rId12"/>
    <p:sldId id="301" r:id="rId13"/>
    <p:sldId id="302" r:id="rId14"/>
    <p:sldId id="303" r:id="rId15"/>
    <p:sldId id="304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F81BD"/>
    <a:srgbClr val="00B050"/>
    <a:srgbClr val="808080"/>
    <a:srgbClr val="5F5F5F"/>
    <a:srgbClr val="B2B2B2"/>
    <a:srgbClr val="C0C0C0"/>
    <a:srgbClr val="212121"/>
    <a:srgbClr val="646464"/>
    <a:srgbClr val="414141"/>
    <a:srgbClr val="2C2C2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0" d="100"/>
          <a:sy n="80" d="100"/>
        </p:scale>
        <p:origin x="-1926" y="-109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C033238-7DFC-4B3F-953F-E29CEE481CCC}" type="datetimeFigureOut">
              <a:rPr lang="en-US" smtClean="0"/>
              <a:t>3/31/2011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7E18ADA-AEA4-4248-8602-844158BEDF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52385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B77046-EE85-440F-A673-6615585BBB84}" type="datetimeFigureOut">
              <a:rPr lang="en-US" smtClean="0"/>
              <a:t>3/31/2011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3C7CF3-A7EF-4519-B4A1-A8C9781488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68727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B77046-EE85-440F-A673-6615585BBB84}" type="datetimeFigureOut">
              <a:rPr lang="en-US" smtClean="0"/>
              <a:t>3/31/2011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3C7CF3-A7EF-4519-B4A1-A8C9781488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09350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B77046-EE85-440F-A673-6615585BBB84}" type="datetimeFigureOut">
              <a:rPr lang="en-US" smtClean="0"/>
              <a:t>3/31/2011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3C7CF3-A7EF-4519-B4A1-A8C9781488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3489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414198"/>
            <a:ext cx="8380412" cy="750205"/>
          </a:xfrm>
        </p:spPr>
        <p:txBody>
          <a:bodyPr>
            <a:normAutofit/>
          </a:bodyPr>
          <a:lstStyle>
            <a:lvl1pPr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lang="en-US" sz="3600" spc="-300" dirty="0">
                <a:ln w="3175">
                  <a:noFill/>
                </a:ln>
                <a:solidFill>
                  <a:schemeClr val="tx1"/>
                </a:solidFill>
                <a:effectLst/>
                <a:latin typeface="Kalinga" pitchFamily="34" charset="0"/>
                <a:ea typeface="+mn-ea"/>
                <a:cs typeface="Kalinga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2600062"/>
            <a:ext cx="8380412" cy="2076450"/>
          </a:xfrm>
        </p:spPr>
        <p:txBody>
          <a:bodyPr/>
          <a:lstStyle>
            <a:lvl1pPr>
              <a:buFontTx/>
              <a:buBlip>
                <a:blip r:embed="rId2"/>
              </a:buBlip>
              <a:defRPr/>
            </a:lvl1pPr>
            <a:lvl2pPr>
              <a:buFontTx/>
              <a:buBlip>
                <a:blip r:embed="rId3"/>
              </a:buBlip>
              <a:defRPr/>
            </a:lvl2pPr>
            <a:lvl3pPr>
              <a:buFontTx/>
              <a:buBlip>
                <a:blip r:embed="rId3"/>
              </a:buBlip>
              <a:defRPr/>
            </a:lvl3pPr>
            <a:lvl4pPr>
              <a:buFontTx/>
              <a:buBlip>
                <a:blip r:embed="rId3"/>
              </a:buBlip>
              <a:defRPr/>
            </a:lvl4pPr>
            <a:lvl5pPr>
              <a:buFontTx/>
              <a:buBlip>
                <a:blip r:embed="rId3"/>
              </a:buBlip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26700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B77046-EE85-440F-A673-6615585BBB84}" type="datetimeFigureOut">
              <a:rPr lang="en-US" smtClean="0"/>
              <a:t>3/31/2011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3C7CF3-A7EF-4519-B4A1-A8C9781488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2436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B77046-EE85-440F-A673-6615585BBB84}" type="datetimeFigureOut">
              <a:rPr lang="en-US" smtClean="0"/>
              <a:t>3/31/2011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3C7CF3-A7EF-4519-B4A1-A8C9781488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77402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B77046-EE85-440F-A673-6615585BBB84}" type="datetimeFigureOut">
              <a:rPr lang="en-US" smtClean="0"/>
              <a:t>3/31/2011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3C7CF3-A7EF-4519-B4A1-A8C9781488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98011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B77046-EE85-440F-A673-6615585BBB84}" type="datetimeFigureOut">
              <a:rPr lang="en-US" smtClean="0"/>
              <a:t>3/31/2011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3C7CF3-A7EF-4519-B4A1-A8C9781488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14706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B77046-EE85-440F-A673-6615585BBB84}" type="datetimeFigureOut">
              <a:rPr lang="en-US" smtClean="0"/>
              <a:t>3/31/2011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3C7CF3-A7EF-4519-B4A1-A8C9781488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09566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B77046-EE85-440F-A673-6615585BBB84}" type="datetimeFigureOut">
              <a:rPr lang="en-US" smtClean="0"/>
              <a:t>3/31/2011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3C7CF3-A7EF-4519-B4A1-A8C9781488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20527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B77046-EE85-440F-A673-6615585BBB84}" type="datetimeFigureOut">
              <a:rPr lang="en-US" smtClean="0"/>
              <a:t>3/31/2011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3C7CF3-A7EF-4519-B4A1-A8C9781488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49676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B77046-EE85-440F-A673-6615585BBB84}" type="datetimeFigureOut">
              <a:rPr lang="en-US" smtClean="0"/>
              <a:t>3/31/2011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3C7CF3-A7EF-4519-B4A1-A8C9781488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19529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B77046-EE85-440F-A673-6615585BBB84}" type="datetimeFigureOut">
              <a:rPr lang="en-US" smtClean="0"/>
              <a:t>3/31/2011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3C7CF3-A7EF-4519-B4A1-A8C9781488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35918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  <p:sldLayoutId id="2147483699" r:id="rId12"/>
  </p:sldLayoutIdLst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7" Type="http://schemas.openxmlformats.org/officeDocument/2006/relationships/image" Target="../media/image33.jpe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32.jpeg"/><Relationship Id="rId5" Type="http://schemas.openxmlformats.org/officeDocument/2006/relationships/image" Target="../media/image9.jpeg"/><Relationship Id="rId4" Type="http://schemas.openxmlformats.org/officeDocument/2006/relationships/image" Target="../media/image3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pc="-200" dirty="0" smtClean="0">
                <a:latin typeface="Kalinga" pitchFamily="34" charset="0"/>
                <a:cs typeface="Kalinga" pitchFamily="34" charset="0"/>
              </a:rPr>
              <a:t>Geometric Transformations</a:t>
            </a:r>
            <a:endParaRPr lang="en-US" spc="-200" dirty="0">
              <a:latin typeface="Kalinga" pitchFamily="34" charset="0"/>
              <a:cs typeface="Kalinga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CSE P 576</a:t>
            </a:r>
            <a:endParaRPr lang="en-US" dirty="0"/>
          </a:p>
          <a:p>
            <a:r>
              <a:rPr lang="en-US" sz="2000" dirty="0" smtClean="0"/>
              <a:t>Larry Zitnick (larryz@microsoft.com)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128126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381000" y="572869"/>
            <a:ext cx="8305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spc="-200" dirty="0" smtClean="0">
                <a:latin typeface="Kalinga" pitchFamily="34" charset="0"/>
                <a:cs typeface="Kalinga" pitchFamily="34" charset="0"/>
              </a:rPr>
              <a:t>What is missing?</a:t>
            </a:r>
            <a:endParaRPr lang="en-US" sz="3600" spc="-200" dirty="0">
              <a:latin typeface="Kalinga" pitchFamily="34" charset="0"/>
              <a:cs typeface="Kalinga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47700" y="5725180"/>
            <a:ext cx="7772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Are there any other planar transformations?</a:t>
            </a:r>
            <a:endParaRPr lang="en-US" sz="2800" dirty="0"/>
          </a:p>
        </p:txBody>
      </p:sp>
      <p:pic>
        <p:nvPicPr>
          <p:cNvPr id="14338" name="Picture 2" descr="http://www.etftrends.com/wp-content/uploads/2010/06/skyscraper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2133600"/>
            <a:ext cx="3543300" cy="2657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40" name="Picture 4" descr="http://www.oel-bild.de/Bilder/12004M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600" y="896034"/>
            <a:ext cx="3048000" cy="426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098475" y="5103859"/>
            <a:ext cx="20193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Canaletto</a:t>
            </a:r>
          </a:p>
        </p:txBody>
      </p:sp>
    </p:spTree>
    <p:extLst>
      <p:ext uri="{BB962C8B-B14F-4D97-AF65-F5344CB8AC3E}">
        <p14:creationId xmlns:p14="http://schemas.microsoft.com/office/powerpoint/2010/main" val="18882335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381000" y="572869"/>
            <a:ext cx="8305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spc="-200" dirty="0" smtClean="0">
                <a:latin typeface="Kalinga" pitchFamily="34" charset="0"/>
                <a:cs typeface="Kalinga" pitchFamily="34" charset="0"/>
              </a:rPr>
              <a:t>General affine</a:t>
            </a:r>
            <a:endParaRPr lang="en-US" sz="3600" spc="-200" dirty="0">
              <a:latin typeface="Kalinga" pitchFamily="34" charset="0"/>
              <a:cs typeface="Kalinga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7200" y="1600200"/>
            <a:ext cx="3886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We already used these</a:t>
            </a:r>
            <a:endParaRPr lang="en-US" sz="2800" dirty="0"/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9800" y="2624880"/>
            <a:ext cx="4133850" cy="1647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Oval 1"/>
          <p:cNvSpPr/>
          <p:nvPr/>
        </p:nvSpPr>
        <p:spPr>
          <a:xfrm>
            <a:off x="2133600" y="2667000"/>
            <a:ext cx="1524000" cy="1032720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" name="Straight Arrow Connector 5"/>
          <p:cNvCxnSpPr>
            <a:stCxn id="3" idx="2"/>
          </p:cNvCxnSpPr>
          <p:nvPr/>
        </p:nvCxnSpPr>
        <p:spPr>
          <a:xfrm>
            <a:off x="2400300" y="2123420"/>
            <a:ext cx="247650" cy="543580"/>
          </a:xfrm>
          <a:prstGeom prst="straightConnector1">
            <a:avLst/>
          </a:prstGeom>
          <a:ln w="5715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556160" y="5257800"/>
            <a:ext cx="79020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How do we compute projective transformations?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5381057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381000" y="572869"/>
            <a:ext cx="8305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spc="-200" dirty="0" smtClean="0">
                <a:latin typeface="Kalinga" pitchFamily="34" charset="0"/>
                <a:cs typeface="Kalinga" pitchFamily="34" charset="0"/>
              </a:rPr>
              <a:t>Homogeneous coordinates</a:t>
            </a:r>
            <a:endParaRPr lang="en-US" sz="3600" spc="-200" dirty="0">
              <a:latin typeface="Kalinga" pitchFamily="34" charset="0"/>
              <a:cs typeface="Kalinga" pitchFamily="34" charset="0"/>
            </a:endParaRPr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0" y="2133600"/>
            <a:ext cx="4095750" cy="1619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43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9450" y="4714875"/>
            <a:ext cx="1885950" cy="561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43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57550" y="5400675"/>
            <a:ext cx="1847850" cy="619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885208" y="4107272"/>
            <a:ext cx="2895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</a:rPr>
              <a:t>One extra step:</a:t>
            </a:r>
            <a:endParaRPr lang="en-US" sz="2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46558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381000" y="572869"/>
            <a:ext cx="8305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spc="-200" dirty="0" smtClean="0">
                <a:latin typeface="Kalinga" pitchFamily="34" charset="0"/>
                <a:cs typeface="Kalinga" pitchFamily="34" charset="0"/>
              </a:rPr>
              <a:t>Projective transformations</a:t>
            </a:r>
            <a:endParaRPr lang="en-US" sz="3600" spc="-200" dirty="0">
              <a:latin typeface="Kalinga" pitchFamily="34" charset="0"/>
              <a:cs typeface="Kalinga" pitchFamily="34" charset="0"/>
            </a:endParaRPr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2133600"/>
            <a:ext cx="4095750" cy="1619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43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2286000"/>
            <a:ext cx="1885950" cy="561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43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34100" y="2971800"/>
            <a:ext cx="1847850" cy="619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914400" y="1230868"/>
            <a:ext cx="6248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a.k.a.  </a:t>
            </a:r>
            <a:r>
              <a:rPr lang="en-US" sz="2400" dirty="0" err="1" smtClean="0"/>
              <a:t>Homographies</a:t>
            </a:r>
            <a:endParaRPr lang="en-US" sz="2400" dirty="0"/>
          </a:p>
        </p:txBody>
      </p:sp>
      <p:sp>
        <p:nvSpPr>
          <p:cNvPr id="8" name="TextBox 7"/>
          <p:cNvSpPr txBox="1"/>
          <p:nvPr/>
        </p:nvSpPr>
        <p:spPr>
          <a:xfrm>
            <a:off x="990600" y="4114800"/>
            <a:ext cx="3886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“keystone” distortions</a:t>
            </a:r>
            <a:endParaRPr lang="en-US" sz="2400" dirty="0"/>
          </a:p>
        </p:txBody>
      </p:sp>
      <p:sp>
        <p:nvSpPr>
          <p:cNvPr id="9" name="Oval 8"/>
          <p:cNvSpPr/>
          <p:nvPr/>
        </p:nvSpPr>
        <p:spPr>
          <a:xfrm>
            <a:off x="1115291" y="3177330"/>
            <a:ext cx="1143000" cy="575520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Arrow Connector 10"/>
          <p:cNvCxnSpPr/>
          <p:nvPr/>
        </p:nvCxnSpPr>
        <p:spPr>
          <a:xfrm flipH="1" flipV="1">
            <a:off x="1905001" y="3752850"/>
            <a:ext cx="304799" cy="438150"/>
          </a:xfrm>
          <a:prstGeom prst="straightConnector1">
            <a:avLst/>
          </a:prstGeom>
          <a:ln w="5715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2" descr="http://thefunnycat.com/wp-content/uploads/2010/05/funny-cat-fight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4800600"/>
            <a:ext cx="2221181" cy="16658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Right Arrow 13"/>
          <p:cNvSpPr/>
          <p:nvPr/>
        </p:nvSpPr>
        <p:spPr>
          <a:xfrm>
            <a:off x="3657600" y="5404943"/>
            <a:ext cx="723900" cy="4572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6" name="Picture 2" descr="http://thefunnycat.com/wp-content/uploads/2010/05/funny-cat-fight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3400" y="4876800"/>
            <a:ext cx="1905000" cy="1428750"/>
          </a:xfrm>
          <a:prstGeom prst="rect">
            <a:avLst/>
          </a:prstGeom>
          <a:noFill/>
          <a:scene3d>
            <a:camera prst="perspectiveLeft" fov="7200000">
              <a:rot lat="0" lon="3000000" rev="0"/>
            </a:camera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2" descr="http://thefunnycat.com/wp-content/uploads/2010/05/funny-cat-fight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52161" y="4800600"/>
            <a:ext cx="1653639" cy="1665886"/>
          </a:xfrm>
          <a:prstGeom prst="rect">
            <a:avLst/>
          </a:prstGeom>
          <a:noFill/>
          <a:scene3d>
            <a:camera prst="perspectiveLeft" fov="7200000">
              <a:rot lat="3000000" lon="0" rev="0"/>
            </a:camera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07708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381000" y="572869"/>
            <a:ext cx="8305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spc="-200" dirty="0" smtClean="0">
                <a:latin typeface="Kalinga" pitchFamily="34" charset="0"/>
                <a:cs typeface="Kalinga" pitchFamily="34" charset="0"/>
              </a:rPr>
              <a:t>Finding the transformation</a:t>
            </a:r>
            <a:endParaRPr lang="en-US" sz="3600" spc="-200" dirty="0">
              <a:latin typeface="Kalinga" pitchFamily="34" charset="0"/>
              <a:cs typeface="Kalinga" pitchFamily="34" charset="0"/>
            </a:endParaRPr>
          </a:p>
        </p:txBody>
      </p:sp>
      <p:pic>
        <p:nvPicPr>
          <p:cNvPr id="19458" name="Picture 2" descr="C:\data\InterestPointEval\Graffiti\img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5476" y="1867535"/>
            <a:ext cx="3717925" cy="29743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459" name="Picture 3" descr="C:\data\InterestPointEval\Graffiti\img5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0275" y="1867535"/>
            <a:ext cx="3717925" cy="29743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609600" y="5103167"/>
            <a:ext cx="792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How can we find the transformation between these images?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9653365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381000" y="572869"/>
            <a:ext cx="8305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spc="-200" dirty="0" smtClean="0">
                <a:latin typeface="Kalinga" pitchFamily="34" charset="0"/>
                <a:cs typeface="Kalinga" pitchFamily="34" charset="0"/>
              </a:rPr>
              <a:t>Finding the transformation</a:t>
            </a:r>
            <a:endParaRPr lang="en-US" sz="3600" spc="-200" dirty="0">
              <a:latin typeface="Kalinga" pitchFamily="34" charset="0"/>
              <a:cs typeface="Kalinga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838200" y="1828800"/>
            <a:ext cx="754380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Translation 	= 	2 degrees of freedom</a:t>
            </a:r>
          </a:p>
          <a:p>
            <a:r>
              <a:rPr lang="en-US" sz="3200" dirty="0"/>
              <a:t>Similarity </a:t>
            </a:r>
            <a:r>
              <a:rPr lang="en-US" sz="3200" dirty="0" smtClean="0"/>
              <a:t>		= 	4 </a:t>
            </a:r>
            <a:r>
              <a:rPr lang="en-US" sz="3200" dirty="0"/>
              <a:t>degrees of </a:t>
            </a:r>
            <a:r>
              <a:rPr lang="en-US" sz="3200" dirty="0" smtClean="0"/>
              <a:t>freedom</a:t>
            </a:r>
          </a:p>
          <a:p>
            <a:r>
              <a:rPr lang="en-US" sz="3200" dirty="0"/>
              <a:t>Affine </a:t>
            </a:r>
            <a:r>
              <a:rPr lang="en-US" sz="3200" dirty="0" smtClean="0"/>
              <a:t>		= 	6 </a:t>
            </a:r>
            <a:r>
              <a:rPr lang="en-US" sz="3200" dirty="0"/>
              <a:t>degrees of </a:t>
            </a:r>
            <a:r>
              <a:rPr lang="en-US" sz="3200" dirty="0" smtClean="0"/>
              <a:t>freedom</a:t>
            </a:r>
          </a:p>
          <a:p>
            <a:r>
              <a:rPr lang="en-US" sz="3200" dirty="0" err="1" smtClean="0"/>
              <a:t>Homography</a:t>
            </a:r>
            <a:r>
              <a:rPr lang="en-US" sz="3200" dirty="0" smtClean="0"/>
              <a:t> 	= 	8 </a:t>
            </a:r>
            <a:r>
              <a:rPr lang="en-US" sz="3200" dirty="0"/>
              <a:t>degrees of </a:t>
            </a:r>
            <a:r>
              <a:rPr lang="en-US" sz="3200" dirty="0" smtClean="0"/>
              <a:t>freedom</a:t>
            </a:r>
            <a:endParaRPr lang="en-US" sz="3200" dirty="0"/>
          </a:p>
        </p:txBody>
      </p:sp>
      <p:sp>
        <p:nvSpPr>
          <p:cNvPr id="4" name="TextBox 3"/>
          <p:cNvSpPr txBox="1"/>
          <p:nvPr/>
        </p:nvSpPr>
        <p:spPr>
          <a:xfrm>
            <a:off x="818408" y="4568057"/>
            <a:ext cx="75438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How many corresponding points do we need to solve?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1541463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381000" y="572869"/>
            <a:ext cx="8305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spc="-200" dirty="0" smtClean="0">
                <a:latin typeface="Kalinga" pitchFamily="34" charset="0"/>
                <a:cs typeface="Kalinga" pitchFamily="34" charset="0"/>
              </a:rPr>
              <a:t>What are geometric transformations?</a:t>
            </a:r>
            <a:endParaRPr lang="en-US" sz="3600" spc="-200" dirty="0">
              <a:latin typeface="Kalinga" pitchFamily="34" charset="0"/>
              <a:cs typeface="Kalinga" pitchFamily="34" charset="0"/>
            </a:endParaRPr>
          </a:p>
        </p:txBody>
      </p:sp>
      <p:pic>
        <p:nvPicPr>
          <p:cNvPr id="8194" name="Picture 2" descr="http://thefunnycat.com/wp-content/uploads/2010/05/funny-cat-fight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1895104"/>
            <a:ext cx="2830781" cy="21230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http://thefunnycat.com/wp-content/uploads/2010/05/funny-cat-fight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1124" y="1985468"/>
            <a:ext cx="2209800" cy="1657350"/>
          </a:xfrm>
          <a:prstGeom prst="rect">
            <a:avLst/>
          </a:prstGeom>
          <a:noFill/>
          <a:scene3d>
            <a:camera prst="isometricOffAxis1Left"/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" descr="http://thefunnycat.com/wp-content/uploads/2010/05/funny-cat-fight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94662" y="4018190"/>
            <a:ext cx="2133600" cy="1600200"/>
          </a:xfrm>
          <a:prstGeom prst="rect">
            <a:avLst/>
          </a:prstGeom>
          <a:noFill/>
          <a:scene3d>
            <a:camera prst="isometricTopUp"/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 descr="http://thefunnycat.com/wp-content/uploads/2010/05/funny-cat-fight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89643" y="3962400"/>
            <a:ext cx="1916381" cy="1437286"/>
          </a:xfrm>
          <a:prstGeom prst="rect">
            <a:avLst/>
          </a:prstGeom>
          <a:noFill/>
          <a:scene3d>
            <a:camera prst="perspectiveContrastingRightFacing"/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2" descr="http://thefunnycat.com/wp-content/uploads/2010/05/funny-cat-fight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808673">
            <a:off x="5511000" y="1824721"/>
            <a:ext cx="1530936" cy="11482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2" descr="http://thefunnycat.com/wp-content/uploads/2010/05/funny-cat-fight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9600" y="2840745"/>
            <a:ext cx="1149936" cy="8624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59489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381000" y="572869"/>
            <a:ext cx="8305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spc="-200" dirty="0" smtClean="0">
                <a:latin typeface="Kalinga" pitchFamily="34" charset="0"/>
                <a:cs typeface="Kalinga" pitchFamily="34" charset="0"/>
              </a:rPr>
              <a:t>Translation</a:t>
            </a:r>
            <a:endParaRPr lang="en-US" sz="3600" spc="-200" dirty="0">
              <a:latin typeface="Kalinga" pitchFamily="34" charset="0"/>
              <a:cs typeface="Kalinga" pitchFamily="34" charset="0"/>
            </a:endParaRPr>
          </a:p>
        </p:txBody>
      </p:sp>
      <p:pic>
        <p:nvPicPr>
          <p:cNvPr id="8194" name="Picture 2" descr="http://thefunnycat.com/wp-content/uploads/2010/05/funny-cat-fight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6819" y="1676400"/>
            <a:ext cx="2221181" cy="16658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ight Arrow 1"/>
          <p:cNvSpPr/>
          <p:nvPr/>
        </p:nvSpPr>
        <p:spPr>
          <a:xfrm>
            <a:off x="3200400" y="2280743"/>
            <a:ext cx="723900" cy="4572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ight Arrow 2"/>
          <p:cNvSpPr/>
          <p:nvPr/>
        </p:nvSpPr>
        <p:spPr>
          <a:xfrm rot="5400000">
            <a:off x="1594509" y="3602181"/>
            <a:ext cx="685800" cy="4572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2350" y="3849584"/>
            <a:ext cx="5048250" cy="1657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450784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381000" y="572869"/>
            <a:ext cx="8305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spc="-200" dirty="0" smtClean="0">
                <a:latin typeface="Kalinga" pitchFamily="34" charset="0"/>
                <a:cs typeface="Kalinga" pitchFamily="34" charset="0"/>
              </a:rPr>
              <a:t>Translation and rotation</a:t>
            </a:r>
            <a:endParaRPr lang="en-US" sz="3600" spc="-200" dirty="0">
              <a:latin typeface="Kalinga" pitchFamily="34" charset="0"/>
              <a:cs typeface="Kalinga" pitchFamily="34" charset="0"/>
            </a:endParaRPr>
          </a:p>
        </p:txBody>
      </p:sp>
      <p:pic>
        <p:nvPicPr>
          <p:cNvPr id="8194" name="Picture 2" descr="http://thefunnycat.com/wp-content/uploads/2010/05/funny-cat-fight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6819" y="1676400"/>
            <a:ext cx="2221181" cy="16658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ight Arrow 1"/>
          <p:cNvSpPr/>
          <p:nvPr/>
        </p:nvSpPr>
        <p:spPr>
          <a:xfrm>
            <a:off x="3200400" y="2280743"/>
            <a:ext cx="723900" cy="4572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2" descr="http://thefunnycat.com/wp-content/uploads/2010/05/funny-cat-fight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16794">
            <a:off x="4387326" y="1676400"/>
            <a:ext cx="2221181" cy="16658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4171950"/>
            <a:ext cx="6477000" cy="1619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795625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381000" y="572869"/>
            <a:ext cx="8305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spc="-200" dirty="0" smtClean="0">
                <a:latin typeface="Kalinga" pitchFamily="34" charset="0"/>
                <a:cs typeface="Kalinga" pitchFamily="34" charset="0"/>
              </a:rPr>
              <a:t>Scale</a:t>
            </a:r>
            <a:endParaRPr lang="en-US" sz="3600" spc="-200" dirty="0">
              <a:latin typeface="Kalinga" pitchFamily="34" charset="0"/>
              <a:cs typeface="Kalinga" pitchFamily="34" charset="0"/>
            </a:endParaRPr>
          </a:p>
        </p:txBody>
      </p:sp>
      <p:pic>
        <p:nvPicPr>
          <p:cNvPr id="8194" name="Picture 2" descr="http://thefunnycat.com/wp-content/uploads/2010/05/funny-cat-fight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6819" y="1676400"/>
            <a:ext cx="2221181" cy="16658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ight Arrow 1"/>
          <p:cNvSpPr/>
          <p:nvPr/>
        </p:nvSpPr>
        <p:spPr>
          <a:xfrm>
            <a:off x="3200400" y="2280743"/>
            <a:ext cx="723900" cy="4572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2" descr="http://thefunnycat.com/wp-content/uploads/2010/05/funny-cat-fight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36522" y="1314450"/>
            <a:ext cx="3186381" cy="23897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90787" y="4257675"/>
            <a:ext cx="4086225" cy="1657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788426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381000" y="572869"/>
            <a:ext cx="8305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spc="-200" dirty="0" smtClean="0">
                <a:latin typeface="Kalinga" pitchFamily="34" charset="0"/>
                <a:cs typeface="Kalinga" pitchFamily="34" charset="0"/>
              </a:rPr>
              <a:t>Similarity transformations</a:t>
            </a:r>
            <a:endParaRPr lang="en-US" sz="3600" spc="-200" dirty="0">
              <a:latin typeface="Kalinga" pitchFamily="34" charset="0"/>
              <a:cs typeface="Kalinga" pitchFamily="34" charset="0"/>
            </a:endParaRPr>
          </a:p>
        </p:txBody>
      </p:sp>
      <p:pic>
        <p:nvPicPr>
          <p:cNvPr id="8194" name="Picture 2" descr="http://thefunnycat.com/wp-content/uploads/2010/05/funny-cat-fight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2590800"/>
            <a:ext cx="2221181" cy="16658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ight Arrow 1"/>
          <p:cNvSpPr/>
          <p:nvPr/>
        </p:nvSpPr>
        <p:spPr>
          <a:xfrm>
            <a:off x="3059381" y="3195143"/>
            <a:ext cx="723900" cy="4572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2" descr="http://thefunnycat.com/wp-content/uploads/2010/05/funny-cat-fight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23197" y="1371600"/>
            <a:ext cx="2330203" cy="17476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457200" y="5572780"/>
            <a:ext cx="77724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Similarity transform (4 </a:t>
            </a:r>
            <a:r>
              <a:rPr lang="en-US" sz="2800" dirty="0" err="1" smtClean="0"/>
              <a:t>DoF</a:t>
            </a:r>
            <a:r>
              <a:rPr lang="en-US" sz="2800" dirty="0" smtClean="0"/>
              <a:t>) = translation + rotation + scale</a:t>
            </a:r>
            <a:endParaRPr lang="en-US" sz="2800" dirty="0"/>
          </a:p>
        </p:txBody>
      </p:sp>
      <p:pic>
        <p:nvPicPr>
          <p:cNvPr id="8" name="Picture 2" descr="http://thefunnycat.com/wp-content/uploads/2010/05/funny-cat-fight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836566">
            <a:off x="4257772" y="1958648"/>
            <a:ext cx="1181430" cy="8860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http://thefunnycat.com/wp-content/uploads/2010/05/funny-cat-fight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723270">
            <a:off x="6221424" y="3741556"/>
            <a:ext cx="1681189" cy="12608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http://thefunnycat.com/wp-content/uploads/2010/05/funny-cat-fight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11897" y="3657600"/>
            <a:ext cx="1250703" cy="9380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631032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381000" y="572869"/>
            <a:ext cx="8305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spc="-200" dirty="0" smtClean="0">
                <a:latin typeface="Kalinga" pitchFamily="34" charset="0"/>
                <a:cs typeface="Kalinga" pitchFamily="34" charset="0"/>
              </a:rPr>
              <a:t>Aspect ratio</a:t>
            </a:r>
            <a:endParaRPr lang="en-US" sz="3600" spc="-200" dirty="0">
              <a:latin typeface="Kalinga" pitchFamily="34" charset="0"/>
              <a:cs typeface="Kalinga" pitchFamily="34" charset="0"/>
            </a:endParaRPr>
          </a:p>
        </p:txBody>
      </p:sp>
      <p:pic>
        <p:nvPicPr>
          <p:cNvPr id="8194" name="Picture 2" descr="http://thefunnycat.com/wp-content/uploads/2010/05/funny-cat-fight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6819" y="1676400"/>
            <a:ext cx="2221181" cy="16658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ight Arrow 1"/>
          <p:cNvSpPr/>
          <p:nvPr/>
        </p:nvSpPr>
        <p:spPr>
          <a:xfrm>
            <a:off x="3200400" y="2280743"/>
            <a:ext cx="723900" cy="4572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2" descr="http://thefunnycat.com/wp-content/uploads/2010/05/funny-cat-fight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000" y="1401164"/>
            <a:ext cx="1752600" cy="21802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2200" y="4267200"/>
            <a:ext cx="4162425" cy="163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67309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381000" y="572869"/>
            <a:ext cx="8305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spc="-200" dirty="0" smtClean="0">
                <a:latin typeface="Kalinga" pitchFamily="34" charset="0"/>
                <a:cs typeface="Kalinga" pitchFamily="34" charset="0"/>
              </a:rPr>
              <a:t>Shear</a:t>
            </a:r>
            <a:endParaRPr lang="en-US" sz="3600" spc="-200" dirty="0">
              <a:latin typeface="Kalinga" pitchFamily="34" charset="0"/>
              <a:cs typeface="Kalinga" pitchFamily="34" charset="0"/>
            </a:endParaRPr>
          </a:p>
        </p:txBody>
      </p:sp>
      <p:pic>
        <p:nvPicPr>
          <p:cNvPr id="8194" name="Picture 2" descr="http://thefunnycat.com/wp-content/uploads/2010/05/funny-cat-fight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6819" y="1676400"/>
            <a:ext cx="2221181" cy="16658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ight Arrow 1"/>
          <p:cNvSpPr/>
          <p:nvPr/>
        </p:nvSpPr>
        <p:spPr>
          <a:xfrm>
            <a:off x="3200400" y="2280743"/>
            <a:ext cx="723900" cy="4572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2" descr="http://thefunnycat.com/wp-content/uploads/2010/05/funny-cat-fight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000" y="1472171"/>
            <a:ext cx="2514600" cy="1885950"/>
          </a:xfrm>
          <a:prstGeom prst="rect">
            <a:avLst/>
          </a:prstGeom>
          <a:noFill/>
          <a:scene3d>
            <a:camera prst="isometricLeftDown"/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0775" y="4305300"/>
            <a:ext cx="4086225" cy="163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157742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381000" y="572869"/>
            <a:ext cx="8305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spc="-200" dirty="0" smtClean="0">
                <a:latin typeface="Kalinga" pitchFamily="34" charset="0"/>
                <a:cs typeface="Kalinga" pitchFamily="34" charset="0"/>
              </a:rPr>
              <a:t>Affine transformations</a:t>
            </a:r>
            <a:endParaRPr lang="en-US" sz="3600" spc="-200" dirty="0">
              <a:latin typeface="Kalinga" pitchFamily="34" charset="0"/>
              <a:cs typeface="Kalinga" pitchFamily="34" charset="0"/>
            </a:endParaRPr>
          </a:p>
        </p:txBody>
      </p:sp>
      <p:pic>
        <p:nvPicPr>
          <p:cNvPr id="8194" name="Picture 2" descr="http://thefunnycat.com/wp-content/uploads/2010/05/funny-cat-fight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2590800"/>
            <a:ext cx="2221181" cy="16658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ight Arrow 1"/>
          <p:cNvSpPr/>
          <p:nvPr/>
        </p:nvSpPr>
        <p:spPr>
          <a:xfrm>
            <a:off x="3059381" y="3195143"/>
            <a:ext cx="723900" cy="4572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2" descr="http://thefunnycat.com/wp-content/uploads/2010/05/funny-cat-fight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51441" y="1297808"/>
            <a:ext cx="1111003" cy="17476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457200" y="5218093"/>
            <a:ext cx="77724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Affine transform (6 </a:t>
            </a:r>
            <a:r>
              <a:rPr lang="en-US" sz="2800" dirty="0" err="1"/>
              <a:t>D</a:t>
            </a:r>
            <a:r>
              <a:rPr lang="en-US" sz="2800" dirty="0" err="1" smtClean="0"/>
              <a:t>oF</a:t>
            </a:r>
            <a:r>
              <a:rPr lang="en-US" sz="2800" dirty="0" smtClean="0"/>
              <a:t>) = translation + rotation + scale + aspect ratio + shear</a:t>
            </a:r>
            <a:endParaRPr lang="en-US" sz="2800" dirty="0"/>
          </a:p>
        </p:txBody>
      </p:sp>
      <p:pic>
        <p:nvPicPr>
          <p:cNvPr id="8" name="Picture 2" descr="http://thefunnycat.com/wp-content/uploads/2010/05/funny-cat-fight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836566">
            <a:off x="4027720" y="1898664"/>
            <a:ext cx="1582872" cy="8860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http://thefunnycat.com/wp-content/uploads/2010/05/funny-cat-fight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462808">
            <a:off x="6153700" y="3335835"/>
            <a:ext cx="2135998" cy="1601999"/>
          </a:xfrm>
          <a:prstGeom prst="rect">
            <a:avLst/>
          </a:prstGeom>
          <a:noFill/>
          <a:scene3d>
            <a:camera prst="isometricTopUp"/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http://thefunnycat.com/wp-content/uploads/2010/05/funny-cat-fight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10287" y="3429618"/>
            <a:ext cx="1676400" cy="938027"/>
          </a:xfrm>
          <a:prstGeom prst="rect">
            <a:avLst/>
          </a:prstGeom>
          <a:noFill/>
          <a:scene3d>
            <a:camera prst="isometricLeftDown"/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365171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5839</TotalTime>
  <Words>123</Words>
  <Application>Microsoft Office PowerPoint</Application>
  <PresentationFormat>On-screen Show (4:3)</PresentationFormat>
  <Paragraphs>32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Office Theme</vt:lpstr>
      <vt:lpstr>Geometric Transformations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Microsoft Corporation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Larry Zitnick</dc:creator>
  <cp:lastModifiedBy>Larry Zitnick</cp:lastModifiedBy>
  <cp:revision>78</cp:revision>
  <dcterms:created xsi:type="dcterms:W3CDTF">2011-03-15T23:32:41Z</dcterms:created>
  <dcterms:modified xsi:type="dcterms:W3CDTF">2011-03-31T18:59:40Z</dcterms:modified>
</cp:coreProperties>
</file>