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09" r:id="rId3"/>
    <p:sldMasterId id="2147483721" r:id="rId4"/>
    <p:sldMasterId id="2147483735" r:id="rId5"/>
  </p:sldMasterIdLst>
  <p:notesMasterIdLst>
    <p:notesMasterId r:id="rId84"/>
  </p:notesMasterIdLst>
  <p:sldIdLst>
    <p:sldId id="256" r:id="rId6"/>
    <p:sldId id="443" r:id="rId7"/>
    <p:sldId id="442" r:id="rId8"/>
    <p:sldId id="440" r:id="rId9"/>
    <p:sldId id="441" r:id="rId10"/>
    <p:sldId id="439" r:id="rId11"/>
    <p:sldId id="445" r:id="rId12"/>
    <p:sldId id="444" r:id="rId13"/>
    <p:sldId id="343" r:id="rId14"/>
    <p:sldId id="344" r:id="rId15"/>
    <p:sldId id="345" r:id="rId16"/>
    <p:sldId id="346" r:id="rId17"/>
    <p:sldId id="331" r:id="rId18"/>
    <p:sldId id="332" r:id="rId19"/>
    <p:sldId id="333" r:id="rId20"/>
    <p:sldId id="334" r:id="rId21"/>
    <p:sldId id="335" r:id="rId22"/>
    <p:sldId id="336" r:id="rId23"/>
    <p:sldId id="337" r:id="rId24"/>
    <p:sldId id="338" r:id="rId25"/>
    <p:sldId id="339" r:id="rId26"/>
    <p:sldId id="340" r:id="rId27"/>
    <p:sldId id="341" r:id="rId28"/>
    <p:sldId id="342" r:id="rId29"/>
    <p:sldId id="347" r:id="rId30"/>
    <p:sldId id="350" r:id="rId31"/>
    <p:sldId id="351" r:id="rId32"/>
    <p:sldId id="352" r:id="rId33"/>
    <p:sldId id="353" r:id="rId34"/>
    <p:sldId id="354" r:id="rId35"/>
    <p:sldId id="417" r:id="rId36"/>
    <p:sldId id="355" r:id="rId37"/>
    <p:sldId id="356" r:id="rId38"/>
    <p:sldId id="357" r:id="rId39"/>
    <p:sldId id="359" r:id="rId40"/>
    <p:sldId id="360" r:id="rId41"/>
    <p:sldId id="361" r:id="rId42"/>
    <p:sldId id="362" r:id="rId43"/>
    <p:sldId id="363" r:id="rId44"/>
    <p:sldId id="364" r:id="rId45"/>
    <p:sldId id="366" r:id="rId46"/>
    <p:sldId id="367" r:id="rId47"/>
    <p:sldId id="368" r:id="rId48"/>
    <p:sldId id="371" r:id="rId49"/>
    <p:sldId id="372" r:id="rId50"/>
    <p:sldId id="373" r:id="rId51"/>
    <p:sldId id="374" r:id="rId52"/>
    <p:sldId id="375" r:id="rId53"/>
    <p:sldId id="378" r:id="rId54"/>
    <p:sldId id="379" r:id="rId55"/>
    <p:sldId id="380" r:id="rId56"/>
    <p:sldId id="381" r:id="rId57"/>
    <p:sldId id="382" r:id="rId58"/>
    <p:sldId id="383" r:id="rId59"/>
    <p:sldId id="384" r:id="rId60"/>
    <p:sldId id="385" r:id="rId61"/>
    <p:sldId id="386" r:id="rId62"/>
    <p:sldId id="387" r:id="rId63"/>
    <p:sldId id="466" r:id="rId64"/>
    <p:sldId id="446" r:id="rId65"/>
    <p:sldId id="447" r:id="rId66"/>
    <p:sldId id="448" r:id="rId67"/>
    <p:sldId id="449" r:id="rId68"/>
    <p:sldId id="451" r:id="rId69"/>
    <p:sldId id="452" r:id="rId70"/>
    <p:sldId id="453" r:id="rId71"/>
    <p:sldId id="454" r:id="rId72"/>
    <p:sldId id="455" r:id="rId73"/>
    <p:sldId id="456" r:id="rId74"/>
    <p:sldId id="457" r:id="rId75"/>
    <p:sldId id="458" r:id="rId76"/>
    <p:sldId id="459" r:id="rId77"/>
    <p:sldId id="460" r:id="rId78"/>
    <p:sldId id="461" r:id="rId79"/>
    <p:sldId id="462" r:id="rId80"/>
    <p:sldId id="463" r:id="rId81"/>
    <p:sldId id="464" r:id="rId82"/>
    <p:sldId id="465" r:id="rId8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1B5F080-2294-4500-A4FE-52246B7C87B6}">
          <p14:sldIdLst>
            <p14:sldId id="256"/>
            <p14:sldId id="443"/>
            <p14:sldId id="442"/>
            <p14:sldId id="440"/>
            <p14:sldId id="441"/>
            <p14:sldId id="439"/>
            <p14:sldId id="445"/>
            <p14:sldId id="444"/>
            <p14:sldId id="343"/>
            <p14:sldId id="344"/>
            <p14:sldId id="345"/>
            <p14:sldId id="346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  <p14:sldId id="342"/>
            <p14:sldId id="347"/>
            <p14:sldId id="350"/>
            <p14:sldId id="351"/>
            <p14:sldId id="352"/>
            <p14:sldId id="353"/>
            <p14:sldId id="354"/>
            <p14:sldId id="417"/>
            <p14:sldId id="355"/>
            <p14:sldId id="356"/>
            <p14:sldId id="357"/>
            <p14:sldId id="359"/>
            <p14:sldId id="360"/>
            <p14:sldId id="361"/>
            <p14:sldId id="362"/>
            <p14:sldId id="363"/>
            <p14:sldId id="364"/>
            <p14:sldId id="366"/>
            <p14:sldId id="367"/>
            <p14:sldId id="368"/>
            <p14:sldId id="371"/>
            <p14:sldId id="372"/>
            <p14:sldId id="373"/>
            <p14:sldId id="374"/>
            <p14:sldId id="375"/>
            <p14:sldId id="378"/>
            <p14:sldId id="379"/>
            <p14:sldId id="380"/>
            <p14:sldId id="381"/>
            <p14:sldId id="382"/>
            <p14:sldId id="383"/>
            <p14:sldId id="384"/>
            <p14:sldId id="385"/>
            <p14:sldId id="386"/>
            <p14:sldId id="387"/>
            <p14:sldId id="466"/>
            <p14:sldId id="446"/>
            <p14:sldId id="447"/>
            <p14:sldId id="448"/>
            <p14:sldId id="449"/>
            <p14:sldId id="451"/>
            <p14:sldId id="452"/>
            <p14:sldId id="453"/>
            <p14:sldId id="454"/>
            <p14:sldId id="455"/>
            <p14:sldId id="456"/>
            <p14:sldId id="457"/>
            <p14:sldId id="458"/>
            <p14:sldId id="459"/>
            <p14:sldId id="460"/>
            <p14:sldId id="461"/>
            <p14:sldId id="462"/>
            <p14:sldId id="463"/>
            <p14:sldId id="464"/>
            <p14:sldId id="46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28" y="-10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0" d="100"/>
        <a:sy n="30" d="100"/>
      </p:scale>
      <p:origin x="0" y="92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slide" Target="slides/slide71.xml"/><Relationship Id="rId8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91FC55-9D2E-4FFA-A70E-B906890F31ED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DE68A0-A7B1-4832-9FB2-6662935991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799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576"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37571374" indent="-37118517" defTabSz="913576"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452857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905713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135857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18114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82AFAA86-4B95-4455-B47C-806A352BB192}" type="slidenum">
              <a:rPr lang="en-US" sz="1200"/>
              <a:pPr/>
              <a:t>28</a:t>
            </a:fld>
            <a:endParaRPr lang="en-US" sz="120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latin typeface="Times New Roman" pitchFamily="18" charset="0"/>
                <a:ea typeface="ＭＳ Ｐゴシック" pitchFamily="34" charset="-128"/>
              </a:rPr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576"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37571374" indent="-37118517" defTabSz="913576"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452857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905713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135857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18114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3B357BF8-9C7B-40EB-8EED-734955AA1C07}" type="slidenum">
              <a:rPr lang="en-US" sz="1200"/>
              <a:pPr/>
              <a:t>29</a:t>
            </a:fld>
            <a:endParaRPr lang="en-US" sz="120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 New Roman" pitchFamily="18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D7D35B-8778-4C54-8F67-ECC58A4D885B}" type="slidenum">
              <a:rPr lang="tr-TR"/>
              <a:pPr/>
              <a:t>56</a:t>
            </a:fld>
            <a:endParaRPr lang="tr-TR"/>
          </a:p>
        </p:txBody>
      </p:sp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Notes:</a:t>
            </a:r>
          </a:p>
          <a:p>
            <a:endParaRPr lang="en-US"/>
          </a:p>
          <a:p>
            <a:r>
              <a:rPr lang="en-US"/>
              <a:t>Object detection framework is very simple, this can boost the performance</a:t>
            </a:r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565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989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1333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2DB43-9D4D-4330-9E84-D24B7ADF7F5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64AD9-B222-4BE0-8E31-DDCD654BF9E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108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457200" y="11430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A6D7F-7DA6-4CF1-B95F-07560401468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EC7B8-2A3D-41FF-B6E1-D9299F81560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3568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463EC-6867-4B3B-84AA-1744DFA956D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ACD94-E6EA-437A-B58A-4EFC291C443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6665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1D093-DDF8-4A40-96DE-A75B13C667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84C75-5BA7-460D-8AF6-BA82897C517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0561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10343-060F-4923-97BE-2397B6F9DB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F979F-69F1-49FE-8675-3B3511965CC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8672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7D8D5-FC07-4EF0-A308-FC5725F2C04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8E330-1F6C-42D2-8530-8C61645FD6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7977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9466C-7536-447B-A3F5-30DFB0762D2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EF3DB-4F52-4819-87C8-6B62520C803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525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64FBD-0AFF-4D61-82CF-4D281D6AC24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4AC72-5CB3-47E2-845D-DA9E77B0EBD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800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9934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1042E-58DE-4841-A936-6AA800FCA2B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8F3B2-FDB5-4F65-AC9B-CC8A2ACA036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0162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403CD-A2FD-408E-9FFB-05F72B289CB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7002A-53DE-4F75-A159-1F5A373CF11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0827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B3A7E-9F39-4D0D-B75B-7A1AD6DB98E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34CBC-A0FF-4C1B-9F18-9A2FDC9F5C2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005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76200" y="76200"/>
            <a:ext cx="8991600" cy="3048000"/>
          </a:xfrm>
        </p:spPr>
        <p:txBody>
          <a:bodyPr/>
          <a:lstStyle>
            <a:lvl1pPr>
              <a:defRPr sz="6000" b="1"/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6554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76200" y="3276600"/>
            <a:ext cx="8991600" cy="2819400"/>
          </a:xfrm>
        </p:spPr>
        <p:txBody>
          <a:bodyPr/>
          <a:lstStyle>
            <a:lvl1pPr marL="0" indent="0" algn="ctr">
              <a:buFontTx/>
              <a:buNone/>
              <a:defRPr sz="2000" b="1"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65550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defRPr sz="1400">
                <a:solidFill>
                  <a:schemeClr val="bg2"/>
                </a:solidFill>
                <a:ea typeface="SimSun" pitchFamily="2" charset="-122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altLang="zh-CN" smtClean="0">
                <a:solidFill>
                  <a:srgbClr val="1C1C1C"/>
                </a:solidFill>
              </a:rPr>
              <a:t>Nov 23rd, 2001</a:t>
            </a:r>
          </a:p>
        </p:txBody>
      </p:sp>
      <p:sp>
        <p:nvSpPr>
          <p:cNvPr id="65551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152400" y="6248400"/>
            <a:ext cx="4114800" cy="457200"/>
          </a:xfrm>
        </p:spPr>
        <p:txBody>
          <a:bodyPr/>
          <a:lstStyle>
            <a:lvl1pPr algn="ctr">
              <a:defRPr sz="1400"/>
            </a:lvl1pPr>
          </a:lstStyle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</p:spTree>
    <p:extLst>
      <p:ext uri="{BB962C8B-B14F-4D97-AF65-F5344CB8AC3E}">
        <p14:creationId xmlns:p14="http://schemas.microsoft.com/office/powerpoint/2010/main" val="341884717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</p:spTree>
    <p:extLst>
      <p:ext uri="{BB962C8B-B14F-4D97-AF65-F5344CB8AC3E}">
        <p14:creationId xmlns:p14="http://schemas.microsoft.com/office/powerpoint/2010/main" val="1040139768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</p:spTree>
    <p:extLst>
      <p:ext uri="{BB962C8B-B14F-4D97-AF65-F5344CB8AC3E}">
        <p14:creationId xmlns:p14="http://schemas.microsoft.com/office/powerpoint/2010/main" val="4194187954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762000"/>
            <a:ext cx="42100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1050" y="762000"/>
            <a:ext cx="4211638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</p:spTree>
    <p:extLst>
      <p:ext uri="{BB962C8B-B14F-4D97-AF65-F5344CB8AC3E}">
        <p14:creationId xmlns:p14="http://schemas.microsoft.com/office/powerpoint/2010/main" val="44614942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</p:spTree>
    <p:extLst>
      <p:ext uri="{BB962C8B-B14F-4D97-AF65-F5344CB8AC3E}">
        <p14:creationId xmlns:p14="http://schemas.microsoft.com/office/powerpoint/2010/main" val="27861125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</p:spTree>
    <p:extLst>
      <p:ext uri="{BB962C8B-B14F-4D97-AF65-F5344CB8AC3E}">
        <p14:creationId xmlns:p14="http://schemas.microsoft.com/office/powerpoint/2010/main" val="2320497516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</p:spTree>
    <p:extLst>
      <p:ext uri="{BB962C8B-B14F-4D97-AF65-F5344CB8AC3E}">
        <p14:creationId xmlns:p14="http://schemas.microsoft.com/office/powerpoint/2010/main" val="44348863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1305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</p:spTree>
    <p:extLst>
      <p:ext uri="{BB962C8B-B14F-4D97-AF65-F5344CB8AC3E}">
        <p14:creationId xmlns:p14="http://schemas.microsoft.com/office/powerpoint/2010/main" val="1155553483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</p:spTree>
    <p:extLst>
      <p:ext uri="{BB962C8B-B14F-4D97-AF65-F5344CB8AC3E}">
        <p14:creationId xmlns:p14="http://schemas.microsoft.com/office/powerpoint/2010/main" val="1231980965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</p:spTree>
    <p:extLst>
      <p:ext uri="{BB962C8B-B14F-4D97-AF65-F5344CB8AC3E}">
        <p14:creationId xmlns:p14="http://schemas.microsoft.com/office/powerpoint/2010/main" val="3979735864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3" y="76200"/>
            <a:ext cx="2143125" cy="6400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6200"/>
            <a:ext cx="6278563" cy="6400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</p:spTree>
    <p:extLst>
      <p:ext uri="{BB962C8B-B14F-4D97-AF65-F5344CB8AC3E}">
        <p14:creationId xmlns:p14="http://schemas.microsoft.com/office/powerpoint/2010/main" val="774737314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5878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9346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3087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75706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3074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045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18277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398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8901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4108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7842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0199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8741486-A0EB-4876-9B21-16B275087B2C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4771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2A1ADA7-77D9-47B5-86CC-D26828EDE078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10754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7D0E-3BFC-48E8-BEDA-FED9A101A4D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177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1524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1A57E-A9D1-4888-915E-0145D8FE766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4497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ABE1A-65AB-47CE-AD8C-58114C2492A4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769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90717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5F000-E2E6-4FF6-A4AA-A0811DB6FA3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17131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898EB-AB64-4A09-A805-D4F44D8141C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07518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62782-E5FC-45E7-916D-E6B4CB9554B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59154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75A22-D2D5-44F9-B25F-1B31165088A7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2979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E64DA-012D-442F-B4E7-C6FBB580B170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6473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0CCFA-46E2-4625-BC83-B0E017410714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0382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09F97-8961-4E3F-83EB-3391D7C96B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95300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F11F9-4428-4EE6-8460-A6BB57D32C8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718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66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694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802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571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B0F84-4003-4AF2-8E73-7ECF43747168}" type="datetimeFigureOut">
              <a:rPr lang="en-US" smtClean="0"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F46EF-3524-4456-8CD5-632DFE197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010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F98862-5BB5-490B-8104-4176A5051A4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0C5607-324D-425A-9AEA-A453A573A26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826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76200"/>
            <a:ext cx="8534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6452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762000"/>
            <a:ext cx="8574088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645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" y="6502400"/>
            <a:ext cx="5076825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defRPr sz="1200">
                <a:solidFill>
                  <a:schemeClr val="bg2"/>
                </a:solidFill>
                <a:ea typeface="SimSun" pitchFamily="2" charset="-122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altLang="zh-CN" smtClean="0">
                <a:solidFill>
                  <a:srgbClr val="1C1C1C"/>
                </a:solidFill>
              </a:rPr>
              <a:t>Copyright © 2001, 2003, Andrew W. Moore</a:t>
            </a:r>
          </a:p>
        </p:txBody>
      </p:sp>
      <p:sp>
        <p:nvSpPr>
          <p:cNvPr id="64527" name="Text Box 15"/>
          <p:cNvSpPr txBox="1">
            <a:spLocks noChangeArrowheads="1"/>
          </p:cNvSpPr>
          <p:nvPr/>
        </p:nvSpPr>
        <p:spPr bwMode="auto">
          <a:xfrm>
            <a:off x="5227638" y="6484938"/>
            <a:ext cx="35814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1200" smtClean="0">
                <a:solidFill>
                  <a:srgbClr val="000000"/>
                </a:solidFill>
                <a:ea typeface="SimSun" pitchFamily="2" charset="-122"/>
              </a:rPr>
              <a:t>Support Vector Machines: Slide </a:t>
            </a:r>
            <a:fld id="{3667A017-5E11-4B75-A5B3-93EE869EAFD7}" type="slidenum">
              <a:rPr lang="en-US" altLang="zh-CN" sz="1200" smtClean="0">
                <a:solidFill>
                  <a:srgbClr val="000000"/>
                </a:solidFill>
                <a:ea typeface="SimSun" pitchFamily="2" charset="-122"/>
              </a:rPr>
              <a:pPr algn="r" fontAlgn="base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endParaRPr lang="en-US" altLang="zh-CN" sz="1200" smtClean="0">
              <a:solidFill>
                <a:srgbClr val="000000"/>
              </a:solidFill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7835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ransition/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0066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006600"/>
          </a:solidFill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006600"/>
          </a:solidFill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006600"/>
          </a:solidFill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006600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6600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6600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6600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6600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B0F84-4003-4AF2-8E73-7ECF4374716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F46EF-3524-4456-8CD5-632DFE1971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256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7772400" y="0"/>
            <a:ext cx="1371600" cy="914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400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 rot="10800000">
            <a:off x="0" y="-1"/>
            <a:ext cx="1371600" cy="9144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8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-76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Times" pitchFamily="17" charset="0"/>
              <a:ea typeface="ＭＳ Ｐゴシック" pitchFamily="17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Times" pitchFamily="17" charset="0"/>
              <a:ea typeface="ＭＳ Ｐゴシック" pitchFamily="17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9A02DC7C-168D-42DF-AE11-9C65492A5FDB}" type="slidenum">
              <a:rPr lang="en-US" smtClean="0">
                <a:solidFill>
                  <a:srgbClr val="000000"/>
                </a:solidFill>
                <a:latin typeface="Times" pitchFamily="17" charset="0"/>
                <a:ea typeface="ＭＳ Ｐゴシック" pitchFamily="17" charset="-128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  <a:latin typeface="Times" pitchFamily="17" charset="0"/>
              <a:ea typeface="ＭＳ Ｐゴシック" pitchFamily="17" charset="-128"/>
            </a:endParaRPr>
          </a:p>
        </p:txBody>
      </p:sp>
      <p:pic>
        <p:nvPicPr>
          <p:cNvPr id="9" name="Picture 8" descr="MSR_logoWHITE.gif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848600" y="228600"/>
            <a:ext cx="12192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63651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larryz@microsoft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s.cmu.edu/~awm/tutorials" TargetMode="Externa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34.png"/><Relationship Id="rId4" Type="http://schemas.openxmlformats.org/officeDocument/2006/relationships/image" Target="../media/image33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3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3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3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3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48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53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5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60.jpe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9" Type="http://schemas.microsoft.com/office/2007/relationships/hdphoto" Target="../media/hdphoto1.wdp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3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5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microsoft.com/office/2007/relationships/hdphoto" Target="../media/hdphoto2.wdp"/><Relationship Id="rId7" Type="http://schemas.openxmlformats.org/officeDocument/2006/relationships/image" Target="../media/image70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64.jpeg"/><Relationship Id="rId9" Type="http://schemas.openxmlformats.org/officeDocument/2006/relationships/image" Target="../media/image7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7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8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8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88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3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95.jpeg"/><Relationship Id="rId5" Type="http://schemas.openxmlformats.org/officeDocument/2006/relationships/image" Target="../media/image94.png"/><Relationship Id="rId4" Type="http://schemas.openxmlformats.org/officeDocument/2006/relationships/image" Target="../media/image93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3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hyperlink" Target="http://www.ted.com/talks/lang/eng/pawan_sinha_on_how_brains_learn_to_see.html" TargetMode="Externa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Object recognition (part 2)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400" dirty="0"/>
              <a:t>CSE P 576</a:t>
            </a:r>
          </a:p>
          <a:p>
            <a:pPr>
              <a:defRPr/>
            </a:pPr>
            <a:r>
              <a:rPr lang="en-US" sz="2400" dirty="0"/>
              <a:t>Larry Zitnick (</a:t>
            </a:r>
            <a:r>
              <a:rPr lang="en-US" sz="2400" dirty="0">
                <a:hlinkClick r:id="rId2"/>
              </a:rPr>
              <a:t>larryz@microsoft.com</a:t>
            </a:r>
            <a:r>
              <a:rPr lang="en-US" sz="2400" dirty="0" smtClean="0"/>
              <a:t>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1847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4" y="0"/>
            <a:ext cx="9162393" cy="6867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892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526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813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altLang="zh-CN">
                <a:solidFill>
                  <a:srgbClr val="1C1C1C"/>
                </a:solidFill>
              </a:rPr>
              <a:t>Nov 23rd, 2001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  <p:sp>
        <p:nvSpPr>
          <p:cNvPr id="563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" y="222250"/>
            <a:ext cx="8915400" cy="2901950"/>
          </a:xfrm>
        </p:spPr>
        <p:txBody>
          <a:bodyPr/>
          <a:lstStyle/>
          <a:p>
            <a:r>
              <a:rPr lang="en-US" altLang="zh-CN">
                <a:ea typeface="SimSun" pitchFamily="2" charset="-122"/>
              </a:rPr>
              <a:t>Support Vector Machines </a:t>
            </a:r>
          </a:p>
        </p:txBody>
      </p:sp>
      <p:sp>
        <p:nvSpPr>
          <p:cNvPr id="5632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" y="3352800"/>
            <a:ext cx="8991600" cy="2743200"/>
          </a:xfrm>
          <a:noFill/>
          <a:ln/>
        </p:spPr>
        <p:txBody>
          <a:bodyPr/>
          <a:lstStyle/>
          <a:p>
            <a:endParaRPr lang="en-US" altLang="zh-CN">
              <a:ea typeface="SimSun" pitchFamily="2" charset="-122"/>
            </a:endParaRPr>
          </a:p>
          <a:p>
            <a:endParaRPr lang="en-US" altLang="zh-CN">
              <a:ea typeface="SimSun" pitchFamily="2" charset="-122"/>
            </a:endParaRPr>
          </a:p>
          <a:p>
            <a:r>
              <a:rPr lang="en-US" altLang="zh-CN">
                <a:ea typeface="SimSun" pitchFamily="2" charset="-122"/>
              </a:rPr>
              <a:t>Modified from the slides by Dr. Andrew W. Moore</a:t>
            </a:r>
          </a:p>
          <a:p>
            <a:r>
              <a:rPr lang="en-US" altLang="zh-CN" b="0">
                <a:ea typeface="SimSun" pitchFamily="2" charset="-122"/>
                <a:hlinkClick r:id="rId2"/>
              </a:rPr>
              <a:t>http://www.cs.cmu.edu/~awm/tutorials</a:t>
            </a:r>
            <a:endParaRPr lang="en-US" altLang="zh-CN" b="0"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27016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  <p:sp>
        <p:nvSpPr>
          <p:cNvPr id="59392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4648200" cy="685800"/>
          </a:xfrm>
        </p:spPr>
        <p:txBody>
          <a:bodyPr/>
          <a:lstStyle/>
          <a:p>
            <a:r>
              <a:rPr lang="zh-CN" altLang="en-US">
                <a:ea typeface="SimSun" pitchFamily="2" charset="-122"/>
              </a:rPr>
              <a:t> </a:t>
            </a:r>
            <a:r>
              <a:rPr lang="en-US" altLang="zh-CN">
                <a:ea typeface="SimSun" pitchFamily="2" charset="-122"/>
              </a:rPr>
              <a:t>Linear Classifiers</a:t>
            </a:r>
          </a:p>
        </p:txBody>
      </p:sp>
      <p:sp>
        <p:nvSpPr>
          <p:cNvPr id="593923" name="Rectangle 3"/>
          <p:cNvSpPr>
            <a:spLocks noChangeArrowheads="1"/>
          </p:cNvSpPr>
          <p:nvPr/>
        </p:nvSpPr>
        <p:spPr bwMode="auto">
          <a:xfrm>
            <a:off x="5334000" y="776288"/>
            <a:ext cx="1600200" cy="654050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600" i="1" smtClean="0">
                <a:solidFill>
                  <a:srgbClr val="000000"/>
                </a:solidFill>
                <a:ea typeface="SimSun" pitchFamily="2" charset="-122"/>
              </a:rPr>
              <a:t>f </a:t>
            </a: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        </a:t>
            </a:r>
          </a:p>
        </p:txBody>
      </p:sp>
      <p:sp>
        <p:nvSpPr>
          <p:cNvPr id="593924" name="Line 4"/>
          <p:cNvSpPr>
            <a:spLocks noChangeShapeType="1"/>
          </p:cNvSpPr>
          <p:nvPr/>
        </p:nvSpPr>
        <p:spPr bwMode="auto">
          <a:xfrm>
            <a:off x="3962400" y="1066800"/>
            <a:ext cx="137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25" name="Text Box 5"/>
          <p:cNvSpPr txBox="1">
            <a:spLocks noChangeArrowheads="1"/>
          </p:cNvSpPr>
          <p:nvPr/>
        </p:nvSpPr>
        <p:spPr bwMode="auto">
          <a:xfrm>
            <a:off x="3505200" y="762000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800" b="1" i="1" smtClean="0">
                <a:solidFill>
                  <a:srgbClr val="000000"/>
                </a:solidFill>
                <a:ea typeface="SimSun" pitchFamily="2" charset="-122"/>
              </a:rPr>
              <a:t>x</a:t>
            </a:r>
          </a:p>
        </p:txBody>
      </p:sp>
      <p:sp>
        <p:nvSpPr>
          <p:cNvPr id="593926" name="Line 6"/>
          <p:cNvSpPr>
            <a:spLocks noChangeShapeType="1"/>
          </p:cNvSpPr>
          <p:nvPr/>
        </p:nvSpPr>
        <p:spPr bwMode="auto">
          <a:xfrm>
            <a:off x="6019800" y="381000"/>
            <a:ext cx="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27" name="Text Box 7"/>
          <p:cNvSpPr txBox="1">
            <a:spLocks noChangeArrowheads="1"/>
          </p:cNvSpPr>
          <p:nvPr/>
        </p:nvSpPr>
        <p:spPr bwMode="auto">
          <a:xfrm>
            <a:off x="5791200" y="0"/>
            <a:ext cx="381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200" smtClean="0">
                <a:solidFill>
                  <a:srgbClr val="00CC00"/>
                </a:solidFill>
                <a:latin typeface="Symbol" pitchFamily="18" charset="2"/>
                <a:ea typeface="SimSun" pitchFamily="2" charset="-122"/>
              </a:rPr>
              <a:t>a</a:t>
            </a:r>
          </a:p>
        </p:txBody>
      </p:sp>
      <p:sp>
        <p:nvSpPr>
          <p:cNvPr id="593928" name="Line 8"/>
          <p:cNvSpPr>
            <a:spLocks noChangeShapeType="1"/>
          </p:cNvSpPr>
          <p:nvPr/>
        </p:nvSpPr>
        <p:spPr bwMode="auto">
          <a:xfrm>
            <a:off x="6934200" y="1066800"/>
            <a:ext cx="137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29" name="Text Box 9"/>
          <p:cNvSpPr txBox="1">
            <a:spLocks noChangeArrowheads="1"/>
          </p:cNvSpPr>
          <p:nvPr/>
        </p:nvSpPr>
        <p:spPr bwMode="auto">
          <a:xfrm>
            <a:off x="8305800" y="8382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200" smtClean="0">
                <a:solidFill>
                  <a:srgbClr val="000000"/>
                </a:solidFill>
                <a:ea typeface="SimSun" pitchFamily="2" charset="-122"/>
              </a:rPr>
              <a:t>y</a:t>
            </a:r>
            <a:r>
              <a:rPr lang="en-US" altLang="zh-CN" sz="3200" baseline="30000" smtClean="0">
                <a:solidFill>
                  <a:srgbClr val="000000"/>
                </a:solidFill>
                <a:ea typeface="SimSun" pitchFamily="2" charset="-122"/>
              </a:rPr>
              <a:t>est</a:t>
            </a:r>
          </a:p>
        </p:txBody>
      </p:sp>
      <p:sp>
        <p:nvSpPr>
          <p:cNvPr id="593986" name="Text Box 66"/>
          <p:cNvSpPr txBox="1">
            <a:spLocks noChangeArrowheads="1"/>
          </p:cNvSpPr>
          <p:nvPr/>
        </p:nvSpPr>
        <p:spPr bwMode="auto">
          <a:xfrm>
            <a:off x="838200" y="1905000"/>
            <a:ext cx="19050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denotes +1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denotes -1</a:t>
            </a:r>
          </a:p>
        </p:txBody>
      </p:sp>
      <p:sp>
        <p:nvSpPr>
          <p:cNvPr id="593987" name="Oval 67"/>
          <p:cNvSpPr>
            <a:spLocks noChangeAspect="1" noChangeArrowheads="1"/>
          </p:cNvSpPr>
          <p:nvPr/>
        </p:nvSpPr>
        <p:spPr bwMode="auto">
          <a:xfrm rot="4777107">
            <a:off x="915194" y="2056606"/>
            <a:ext cx="58738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88" name="Oval 68"/>
          <p:cNvSpPr>
            <a:spLocks noChangeAspect="1" noChangeArrowheads="1"/>
          </p:cNvSpPr>
          <p:nvPr/>
        </p:nvSpPr>
        <p:spPr bwMode="auto">
          <a:xfrm rot="5895381">
            <a:off x="915988" y="2513012"/>
            <a:ext cx="50800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30" name="Line 10"/>
          <p:cNvSpPr>
            <a:spLocks noChangeShapeType="1"/>
          </p:cNvSpPr>
          <p:nvPr/>
        </p:nvSpPr>
        <p:spPr bwMode="auto">
          <a:xfrm>
            <a:off x="2590800" y="2209800"/>
            <a:ext cx="0" cy="3505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31" name="Line 11"/>
          <p:cNvSpPr>
            <a:spLocks noChangeShapeType="1"/>
          </p:cNvSpPr>
          <p:nvPr/>
        </p:nvSpPr>
        <p:spPr bwMode="auto">
          <a:xfrm flipV="1">
            <a:off x="2438400" y="5562600"/>
            <a:ext cx="3657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35" name="Oval 15"/>
          <p:cNvSpPr>
            <a:spLocks noChangeAspect="1" noChangeArrowheads="1"/>
          </p:cNvSpPr>
          <p:nvPr/>
        </p:nvSpPr>
        <p:spPr bwMode="auto">
          <a:xfrm>
            <a:off x="3717925" y="5032375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37" name="Oval 17"/>
          <p:cNvSpPr>
            <a:spLocks noChangeAspect="1" noChangeArrowheads="1"/>
          </p:cNvSpPr>
          <p:nvPr/>
        </p:nvSpPr>
        <p:spPr bwMode="auto">
          <a:xfrm>
            <a:off x="2486025" y="3903663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38" name="Oval 18"/>
          <p:cNvSpPr>
            <a:spLocks noChangeAspect="1" noChangeArrowheads="1"/>
          </p:cNvSpPr>
          <p:nvPr/>
        </p:nvSpPr>
        <p:spPr bwMode="auto">
          <a:xfrm>
            <a:off x="4340225" y="2814638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39" name="Oval 19"/>
          <p:cNvSpPr>
            <a:spLocks noChangeAspect="1" noChangeArrowheads="1"/>
          </p:cNvSpPr>
          <p:nvPr/>
        </p:nvSpPr>
        <p:spPr bwMode="auto">
          <a:xfrm>
            <a:off x="4403725" y="3635375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40" name="Oval 20"/>
          <p:cNvSpPr>
            <a:spLocks noChangeAspect="1" noChangeArrowheads="1"/>
          </p:cNvSpPr>
          <p:nvPr/>
        </p:nvSpPr>
        <p:spPr bwMode="auto">
          <a:xfrm>
            <a:off x="3409950" y="2663825"/>
            <a:ext cx="60325" cy="5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41" name="Oval 21"/>
          <p:cNvSpPr>
            <a:spLocks noChangeAspect="1" noChangeArrowheads="1"/>
          </p:cNvSpPr>
          <p:nvPr/>
        </p:nvSpPr>
        <p:spPr bwMode="auto">
          <a:xfrm>
            <a:off x="3886200" y="3733800"/>
            <a:ext cx="5397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42" name="Oval 22"/>
          <p:cNvSpPr>
            <a:spLocks noChangeAspect="1" noChangeArrowheads="1"/>
          </p:cNvSpPr>
          <p:nvPr/>
        </p:nvSpPr>
        <p:spPr bwMode="auto">
          <a:xfrm>
            <a:off x="3048000" y="3124200"/>
            <a:ext cx="60325" cy="587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43" name="Oval 23"/>
          <p:cNvSpPr>
            <a:spLocks noChangeAspect="1" noChangeArrowheads="1"/>
          </p:cNvSpPr>
          <p:nvPr/>
        </p:nvSpPr>
        <p:spPr bwMode="auto">
          <a:xfrm>
            <a:off x="5105400" y="4114800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45" name="Oval 25"/>
          <p:cNvSpPr>
            <a:spLocks noChangeAspect="1" noChangeArrowheads="1"/>
          </p:cNvSpPr>
          <p:nvPr/>
        </p:nvSpPr>
        <p:spPr bwMode="auto">
          <a:xfrm rot="-1118274">
            <a:off x="3887788" y="4443413"/>
            <a:ext cx="5397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46" name="Oval 26"/>
          <p:cNvSpPr>
            <a:spLocks noChangeAspect="1" noChangeArrowheads="1"/>
          </p:cNvSpPr>
          <p:nvPr/>
        </p:nvSpPr>
        <p:spPr bwMode="auto">
          <a:xfrm rot="-1118274">
            <a:off x="6003925" y="3228975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49" name="Oval 29"/>
          <p:cNvSpPr>
            <a:spLocks noChangeAspect="1" noChangeArrowheads="1"/>
          </p:cNvSpPr>
          <p:nvPr/>
        </p:nvSpPr>
        <p:spPr bwMode="auto">
          <a:xfrm rot="-1118274">
            <a:off x="5295900" y="4545013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50" name="Oval 30"/>
          <p:cNvSpPr>
            <a:spLocks noChangeAspect="1" noChangeArrowheads="1"/>
          </p:cNvSpPr>
          <p:nvPr/>
        </p:nvSpPr>
        <p:spPr bwMode="auto">
          <a:xfrm rot="-1118274">
            <a:off x="3124200" y="2667000"/>
            <a:ext cx="60325" cy="5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52" name="Oval 32"/>
          <p:cNvSpPr>
            <a:spLocks noChangeAspect="1" noChangeArrowheads="1"/>
          </p:cNvSpPr>
          <p:nvPr/>
        </p:nvSpPr>
        <p:spPr bwMode="auto">
          <a:xfrm rot="-1118274">
            <a:off x="4711700" y="3584575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54" name="Oval 34"/>
          <p:cNvSpPr>
            <a:spLocks noChangeAspect="1" noChangeArrowheads="1"/>
          </p:cNvSpPr>
          <p:nvPr/>
        </p:nvSpPr>
        <p:spPr bwMode="auto">
          <a:xfrm rot="-1118274">
            <a:off x="5867400" y="4495800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55" name="Oval 35"/>
          <p:cNvSpPr>
            <a:spLocks noChangeAspect="1" noChangeArrowheads="1"/>
          </p:cNvSpPr>
          <p:nvPr/>
        </p:nvSpPr>
        <p:spPr bwMode="auto">
          <a:xfrm rot="-1118274">
            <a:off x="3114675" y="3640138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58" name="Oval 38"/>
          <p:cNvSpPr>
            <a:spLocks noChangeAspect="1" noChangeArrowheads="1"/>
          </p:cNvSpPr>
          <p:nvPr/>
        </p:nvSpPr>
        <p:spPr bwMode="auto">
          <a:xfrm rot="5895381">
            <a:off x="3867150" y="3057525"/>
            <a:ext cx="47625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59" name="Oval 39"/>
          <p:cNvSpPr>
            <a:spLocks noChangeAspect="1" noChangeArrowheads="1"/>
          </p:cNvSpPr>
          <p:nvPr/>
        </p:nvSpPr>
        <p:spPr bwMode="auto">
          <a:xfrm rot="5895381">
            <a:off x="4136231" y="5242719"/>
            <a:ext cx="55563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62" name="Oval 42"/>
          <p:cNvSpPr>
            <a:spLocks noChangeAspect="1" noChangeArrowheads="1"/>
          </p:cNvSpPr>
          <p:nvPr/>
        </p:nvSpPr>
        <p:spPr bwMode="auto">
          <a:xfrm rot="5895381">
            <a:off x="3114675" y="4098925"/>
            <a:ext cx="47625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63" name="Oval 43"/>
          <p:cNvSpPr>
            <a:spLocks noChangeAspect="1" noChangeArrowheads="1"/>
          </p:cNvSpPr>
          <p:nvPr/>
        </p:nvSpPr>
        <p:spPr bwMode="auto">
          <a:xfrm rot="5895381">
            <a:off x="4343400" y="2393950"/>
            <a:ext cx="47625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64" name="Oval 44"/>
          <p:cNvSpPr>
            <a:spLocks noChangeAspect="1" noChangeArrowheads="1"/>
          </p:cNvSpPr>
          <p:nvPr/>
        </p:nvSpPr>
        <p:spPr bwMode="auto">
          <a:xfrm rot="5895381">
            <a:off x="5304632" y="4144169"/>
            <a:ext cx="58737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65" name="Oval 45"/>
          <p:cNvSpPr>
            <a:spLocks noChangeAspect="1" noChangeArrowheads="1"/>
          </p:cNvSpPr>
          <p:nvPr/>
        </p:nvSpPr>
        <p:spPr bwMode="auto">
          <a:xfrm rot="5895381">
            <a:off x="4370388" y="407987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66" name="Oval 46"/>
          <p:cNvSpPr>
            <a:spLocks noChangeAspect="1" noChangeArrowheads="1"/>
          </p:cNvSpPr>
          <p:nvPr/>
        </p:nvSpPr>
        <p:spPr bwMode="auto">
          <a:xfrm rot="5895381">
            <a:off x="5619750" y="3365500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67" name="Oval 47"/>
          <p:cNvSpPr>
            <a:spLocks noChangeAspect="1" noChangeArrowheads="1"/>
          </p:cNvSpPr>
          <p:nvPr/>
        </p:nvSpPr>
        <p:spPr bwMode="auto">
          <a:xfrm rot="5895381">
            <a:off x="3087688" y="2346325"/>
            <a:ext cx="47625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68" name="Oval 48"/>
          <p:cNvSpPr>
            <a:spLocks noChangeAspect="1" noChangeArrowheads="1"/>
          </p:cNvSpPr>
          <p:nvPr/>
        </p:nvSpPr>
        <p:spPr bwMode="auto">
          <a:xfrm rot="5895381">
            <a:off x="5260975" y="32734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70" name="Oval 50"/>
          <p:cNvSpPr>
            <a:spLocks noChangeAspect="1" noChangeArrowheads="1"/>
          </p:cNvSpPr>
          <p:nvPr/>
        </p:nvSpPr>
        <p:spPr bwMode="auto">
          <a:xfrm rot="5895381">
            <a:off x="5117307" y="4718844"/>
            <a:ext cx="58737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71" name="Oval 51"/>
          <p:cNvSpPr>
            <a:spLocks noChangeAspect="1" noChangeArrowheads="1"/>
          </p:cNvSpPr>
          <p:nvPr/>
        </p:nvSpPr>
        <p:spPr bwMode="auto">
          <a:xfrm rot="4777107">
            <a:off x="3498057" y="3534569"/>
            <a:ext cx="58737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72" name="Oval 52"/>
          <p:cNvSpPr>
            <a:spLocks noChangeAspect="1" noChangeArrowheads="1"/>
          </p:cNvSpPr>
          <p:nvPr/>
        </p:nvSpPr>
        <p:spPr bwMode="auto">
          <a:xfrm rot="4777107">
            <a:off x="4651375" y="52546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73" name="Oval 53"/>
          <p:cNvSpPr>
            <a:spLocks noChangeAspect="1" noChangeArrowheads="1"/>
          </p:cNvSpPr>
          <p:nvPr/>
        </p:nvSpPr>
        <p:spPr bwMode="auto">
          <a:xfrm rot="4777107">
            <a:off x="4346575" y="48736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75" name="Oval 55"/>
          <p:cNvSpPr>
            <a:spLocks noChangeAspect="1" noChangeArrowheads="1"/>
          </p:cNvSpPr>
          <p:nvPr/>
        </p:nvSpPr>
        <p:spPr bwMode="auto">
          <a:xfrm rot="4777107">
            <a:off x="2817019" y="3736181"/>
            <a:ext cx="58738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76" name="Oval 56"/>
          <p:cNvSpPr>
            <a:spLocks noChangeAspect="1" noChangeArrowheads="1"/>
          </p:cNvSpPr>
          <p:nvPr/>
        </p:nvSpPr>
        <p:spPr bwMode="auto">
          <a:xfrm rot="4777107">
            <a:off x="3713163" y="2776537"/>
            <a:ext cx="50800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78" name="Oval 58"/>
          <p:cNvSpPr>
            <a:spLocks noChangeAspect="1" noChangeArrowheads="1"/>
          </p:cNvSpPr>
          <p:nvPr/>
        </p:nvSpPr>
        <p:spPr bwMode="auto">
          <a:xfrm rot="4777107">
            <a:off x="4356101" y="4364037"/>
            <a:ext cx="50800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80" name="Oval 60"/>
          <p:cNvSpPr>
            <a:spLocks noChangeAspect="1" noChangeArrowheads="1"/>
          </p:cNvSpPr>
          <p:nvPr/>
        </p:nvSpPr>
        <p:spPr bwMode="auto">
          <a:xfrm rot="4777107">
            <a:off x="2504282" y="3082131"/>
            <a:ext cx="58738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82" name="Oval 62"/>
          <p:cNvSpPr>
            <a:spLocks noChangeAspect="1" noChangeArrowheads="1"/>
          </p:cNvSpPr>
          <p:nvPr/>
        </p:nvSpPr>
        <p:spPr bwMode="auto">
          <a:xfrm rot="4777107">
            <a:off x="3937794" y="5049044"/>
            <a:ext cx="55563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83" name="Oval 63"/>
          <p:cNvSpPr>
            <a:spLocks noChangeAspect="1" noChangeArrowheads="1"/>
          </p:cNvSpPr>
          <p:nvPr/>
        </p:nvSpPr>
        <p:spPr bwMode="auto">
          <a:xfrm rot="4777107">
            <a:off x="5303838" y="4756150"/>
            <a:ext cx="50800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593984" name="Text Box 64"/>
          <p:cNvSpPr txBox="1">
            <a:spLocks noChangeArrowheads="1"/>
          </p:cNvSpPr>
          <p:nvPr/>
        </p:nvSpPr>
        <p:spPr bwMode="auto">
          <a:xfrm>
            <a:off x="5486400" y="1676400"/>
            <a:ext cx="3200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f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(</a:t>
            </a: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x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,</a:t>
            </a:r>
            <a:r>
              <a:rPr lang="en-US" altLang="zh-CN" sz="2000" b="1" i="1" smtClean="0">
                <a:solidFill>
                  <a:srgbClr val="00CC00"/>
                </a:solidFill>
                <a:ea typeface="SimSun" pitchFamily="2" charset="-122"/>
              </a:rPr>
              <a:t>w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,b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) = sign(</a:t>
            </a:r>
            <a:r>
              <a:rPr lang="en-US" altLang="zh-CN" sz="2000" b="1" i="1" smtClean="0">
                <a:solidFill>
                  <a:srgbClr val="00CC00"/>
                </a:solidFill>
                <a:ea typeface="SimSun" pitchFamily="2" charset="-122"/>
              </a:rPr>
              <a:t>w</a:t>
            </a: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. x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 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- 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b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)</a:t>
            </a:r>
          </a:p>
        </p:txBody>
      </p:sp>
      <p:sp>
        <p:nvSpPr>
          <p:cNvPr id="593991" name="Text Box 71"/>
          <p:cNvSpPr txBox="1">
            <a:spLocks noChangeArrowheads="1"/>
          </p:cNvSpPr>
          <p:nvPr/>
        </p:nvSpPr>
        <p:spPr bwMode="auto">
          <a:xfrm>
            <a:off x="6248400" y="3200400"/>
            <a:ext cx="2438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zh-CN" altLang="en-US" sz="2000" smtClean="0">
              <a:solidFill>
                <a:srgbClr val="000000"/>
              </a:solidFill>
              <a:ea typeface="SimSun" pitchFamily="2" charset="-122"/>
            </a:endParaRPr>
          </a:p>
        </p:txBody>
      </p:sp>
      <p:sp>
        <p:nvSpPr>
          <p:cNvPr id="593992" name="Text Box 72"/>
          <p:cNvSpPr txBox="1">
            <a:spLocks noChangeArrowheads="1"/>
          </p:cNvSpPr>
          <p:nvPr/>
        </p:nvSpPr>
        <p:spPr bwMode="auto">
          <a:xfrm>
            <a:off x="6400800" y="3352800"/>
            <a:ext cx="2209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How would you classify this data?</a:t>
            </a:r>
          </a:p>
        </p:txBody>
      </p:sp>
    </p:spTree>
    <p:extLst>
      <p:ext uri="{BB962C8B-B14F-4D97-AF65-F5344CB8AC3E}">
        <p14:creationId xmlns:p14="http://schemas.microsoft.com/office/powerpoint/2010/main" val="37606469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  <p:sp>
        <p:nvSpPr>
          <p:cNvPr id="68403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4648200" cy="685800"/>
          </a:xfrm>
        </p:spPr>
        <p:txBody>
          <a:bodyPr/>
          <a:lstStyle/>
          <a:p>
            <a:r>
              <a:rPr lang="zh-CN" altLang="en-US">
                <a:ea typeface="SimSun" pitchFamily="2" charset="-122"/>
              </a:rPr>
              <a:t> </a:t>
            </a:r>
            <a:r>
              <a:rPr lang="en-US" altLang="zh-CN">
                <a:ea typeface="SimSun" pitchFamily="2" charset="-122"/>
              </a:rPr>
              <a:t>Linear Classifiers</a:t>
            </a:r>
          </a:p>
        </p:txBody>
      </p:sp>
      <p:sp>
        <p:nvSpPr>
          <p:cNvPr id="684035" name="Rectangle 1027"/>
          <p:cNvSpPr>
            <a:spLocks noChangeArrowheads="1"/>
          </p:cNvSpPr>
          <p:nvPr/>
        </p:nvSpPr>
        <p:spPr bwMode="auto">
          <a:xfrm>
            <a:off x="5334000" y="776288"/>
            <a:ext cx="1600200" cy="654050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600" i="1" smtClean="0">
                <a:solidFill>
                  <a:srgbClr val="000000"/>
                </a:solidFill>
                <a:ea typeface="SimSun" pitchFamily="2" charset="-122"/>
              </a:rPr>
              <a:t>f </a:t>
            </a: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        </a:t>
            </a:r>
          </a:p>
        </p:txBody>
      </p:sp>
      <p:sp>
        <p:nvSpPr>
          <p:cNvPr id="684036" name="Line 1028"/>
          <p:cNvSpPr>
            <a:spLocks noChangeShapeType="1"/>
          </p:cNvSpPr>
          <p:nvPr/>
        </p:nvSpPr>
        <p:spPr bwMode="auto">
          <a:xfrm>
            <a:off x="3962400" y="1066800"/>
            <a:ext cx="137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37" name="Text Box 1029"/>
          <p:cNvSpPr txBox="1">
            <a:spLocks noChangeArrowheads="1"/>
          </p:cNvSpPr>
          <p:nvPr/>
        </p:nvSpPr>
        <p:spPr bwMode="auto">
          <a:xfrm>
            <a:off x="3505200" y="762000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800" b="1" i="1" smtClean="0">
                <a:solidFill>
                  <a:srgbClr val="000000"/>
                </a:solidFill>
                <a:ea typeface="SimSun" pitchFamily="2" charset="-122"/>
              </a:rPr>
              <a:t>x</a:t>
            </a:r>
          </a:p>
        </p:txBody>
      </p:sp>
      <p:sp>
        <p:nvSpPr>
          <p:cNvPr id="684038" name="Line 1030"/>
          <p:cNvSpPr>
            <a:spLocks noChangeShapeType="1"/>
          </p:cNvSpPr>
          <p:nvPr/>
        </p:nvSpPr>
        <p:spPr bwMode="auto">
          <a:xfrm>
            <a:off x="6019800" y="381000"/>
            <a:ext cx="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39" name="Text Box 1031"/>
          <p:cNvSpPr txBox="1">
            <a:spLocks noChangeArrowheads="1"/>
          </p:cNvSpPr>
          <p:nvPr/>
        </p:nvSpPr>
        <p:spPr bwMode="auto">
          <a:xfrm>
            <a:off x="5791200" y="0"/>
            <a:ext cx="381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200" smtClean="0">
                <a:solidFill>
                  <a:srgbClr val="00CC00"/>
                </a:solidFill>
                <a:latin typeface="Symbol" pitchFamily="18" charset="2"/>
                <a:ea typeface="SimSun" pitchFamily="2" charset="-122"/>
              </a:rPr>
              <a:t>a</a:t>
            </a:r>
          </a:p>
        </p:txBody>
      </p:sp>
      <p:sp>
        <p:nvSpPr>
          <p:cNvPr id="684040" name="Line 1032"/>
          <p:cNvSpPr>
            <a:spLocks noChangeShapeType="1"/>
          </p:cNvSpPr>
          <p:nvPr/>
        </p:nvSpPr>
        <p:spPr bwMode="auto">
          <a:xfrm>
            <a:off x="6934200" y="1066800"/>
            <a:ext cx="137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41" name="Text Box 1033"/>
          <p:cNvSpPr txBox="1">
            <a:spLocks noChangeArrowheads="1"/>
          </p:cNvSpPr>
          <p:nvPr/>
        </p:nvSpPr>
        <p:spPr bwMode="auto">
          <a:xfrm>
            <a:off x="8305800" y="8382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200" smtClean="0">
                <a:solidFill>
                  <a:srgbClr val="000000"/>
                </a:solidFill>
                <a:ea typeface="SimSun" pitchFamily="2" charset="-122"/>
              </a:rPr>
              <a:t>y</a:t>
            </a:r>
            <a:r>
              <a:rPr lang="en-US" altLang="zh-CN" sz="3200" baseline="30000" smtClean="0">
                <a:solidFill>
                  <a:srgbClr val="000000"/>
                </a:solidFill>
                <a:ea typeface="SimSun" pitchFamily="2" charset="-122"/>
              </a:rPr>
              <a:t>est</a:t>
            </a:r>
          </a:p>
        </p:txBody>
      </p:sp>
      <p:sp>
        <p:nvSpPr>
          <p:cNvPr id="684042" name="Text Box 1034"/>
          <p:cNvSpPr txBox="1">
            <a:spLocks noChangeArrowheads="1"/>
          </p:cNvSpPr>
          <p:nvPr/>
        </p:nvSpPr>
        <p:spPr bwMode="auto">
          <a:xfrm>
            <a:off x="838200" y="1905000"/>
            <a:ext cx="19050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denotes +1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denotes -1</a:t>
            </a:r>
          </a:p>
        </p:txBody>
      </p:sp>
      <p:sp>
        <p:nvSpPr>
          <p:cNvPr id="684043" name="Oval 1035"/>
          <p:cNvSpPr>
            <a:spLocks noChangeAspect="1" noChangeArrowheads="1"/>
          </p:cNvSpPr>
          <p:nvPr/>
        </p:nvSpPr>
        <p:spPr bwMode="auto">
          <a:xfrm rot="4777107">
            <a:off x="915194" y="2056606"/>
            <a:ext cx="58738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44" name="Oval 1036"/>
          <p:cNvSpPr>
            <a:spLocks noChangeAspect="1" noChangeArrowheads="1"/>
          </p:cNvSpPr>
          <p:nvPr/>
        </p:nvSpPr>
        <p:spPr bwMode="auto">
          <a:xfrm rot="5895381">
            <a:off x="915988" y="2513012"/>
            <a:ext cx="50800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45" name="Line 1037"/>
          <p:cNvSpPr>
            <a:spLocks noChangeShapeType="1"/>
          </p:cNvSpPr>
          <p:nvPr/>
        </p:nvSpPr>
        <p:spPr bwMode="auto">
          <a:xfrm>
            <a:off x="2590800" y="2209800"/>
            <a:ext cx="0" cy="3505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46" name="Line 1038"/>
          <p:cNvSpPr>
            <a:spLocks noChangeShapeType="1"/>
          </p:cNvSpPr>
          <p:nvPr/>
        </p:nvSpPr>
        <p:spPr bwMode="auto">
          <a:xfrm flipV="1">
            <a:off x="2438400" y="5562600"/>
            <a:ext cx="3657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47" name="Oval 1039"/>
          <p:cNvSpPr>
            <a:spLocks noChangeAspect="1" noChangeArrowheads="1"/>
          </p:cNvSpPr>
          <p:nvPr/>
        </p:nvSpPr>
        <p:spPr bwMode="auto">
          <a:xfrm>
            <a:off x="3717925" y="5032375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48" name="Oval 1040"/>
          <p:cNvSpPr>
            <a:spLocks noChangeAspect="1" noChangeArrowheads="1"/>
          </p:cNvSpPr>
          <p:nvPr/>
        </p:nvSpPr>
        <p:spPr bwMode="auto">
          <a:xfrm>
            <a:off x="2486025" y="3903663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49" name="Oval 1041"/>
          <p:cNvSpPr>
            <a:spLocks noChangeAspect="1" noChangeArrowheads="1"/>
          </p:cNvSpPr>
          <p:nvPr/>
        </p:nvSpPr>
        <p:spPr bwMode="auto">
          <a:xfrm>
            <a:off x="4340225" y="2814638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50" name="Oval 1042"/>
          <p:cNvSpPr>
            <a:spLocks noChangeAspect="1" noChangeArrowheads="1"/>
          </p:cNvSpPr>
          <p:nvPr/>
        </p:nvSpPr>
        <p:spPr bwMode="auto">
          <a:xfrm>
            <a:off x="4403725" y="3635375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51" name="Oval 1043"/>
          <p:cNvSpPr>
            <a:spLocks noChangeAspect="1" noChangeArrowheads="1"/>
          </p:cNvSpPr>
          <p:nvPr/>
        </p:nvSpPr>
        <p:spPr bwMode="auto">
          <a:xfrm>
            <a:off x="3409950" y="2663825"/>
            <a:ext cx="60325" cy="5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52" name="Oval 1044"/>
          <p:cNvSpPr>
            <a:spLocks noChangeAspect="1" noChangeArrowheads="1"/>
          </p:cNvSpPr>
          <p:nvPr/>
        </p:nvSpPr>
        <p:spPr bwMode="auto">
          <a:xfrm>
            <a:off x="3886200" y="3733800"/>
            <a:ext cx="5397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53" name="Oval 1045"/>
          <p:cNvSpPr>
            <a:spLocks noChangeAspect="1" noChangeArrowheads="1"/>
          </p:cNvSpPr>
          <p:nvPr/>
        </p:nvSpPr>
        <p:spPr bwMode="auto">
          <a:xfrm>
            <a:off x="3048000" y="3124200"/>
            <a:ext cx="60325" cy="587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54" name="Oval 1046"/>
          <p:cNvSpPr>
            <a:spLocks noChangeAspect="1" noChangeArrowheads="1"/>
          </p:cNvSpPr>
          <p:nvPr/>
        </p:nvSpPr>
        <p:spPr bwMode="auto">
          <a:xfrm>
            <a:off x="5105400" y="4114800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55" name="Oval 1047"/>
          <p:cNvSpPr>
            <a:spLocks noChangeAspect="1" noChangeArrowheads="1"/>
          </p:cNvSpPr>
          <p:nvPr/>
        </p:nvSpPr>
        <p:spPr bwMode="auto">
          <a:xfrm rot="-1118274">
            <a:off x="3887788" y="4443413"/>
            <a:ext cx="5397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56" name="Oval 1048"/>
          <p:cNvSpPr>
            <a:spLocks noChangeAspect="1" noChangeArrowheads="1"/>
          </p:cNvSpPr>
          <p:nvPr/>
        </p:nvSpPr>
        <p:spPr bwMode="auto">
          <a:xfrm rot="-1118274">
            <a:off x="6003925" y="3228975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57" name="Oval 1049"/>
          <p:cNvSpPr>
            <a:spLocks noChangeAspect="1" noChangeArrowheads="1"/>
          </p:cNvSpPr>
          <p:nvPr/>
        </p:nvSpPr>
        <p:spPr bwMode="auto">
          <a:xfrm rot="-1118274">
            <a:off x="5295900" y="4545013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58" name="Oval 1050"/>
          <p:cNvSpPr>
            <a:spLocks noChangeAspect="1" noChangeArrowheads="1"/>
          </p:cNvSpPr>
          <p:nvPr/>
        </p:nvSpPr>
        <p:spPr bwMode="auto">
          <a:xfrm rot="-1118274">
            <a:off x="3124200" y="2667000"/>
            <a:ext cx="60325" cy="5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59" name="Oval 1051"/>
          <p:cNvSpPr>
            <a:spLocks noChangeAspect="1" noChangeArrowheads="1"/>
          </p:cNvSpPr>
          <p:nvPr/>
        </p:nvSpPr>
        <p:spPr bwMode="auto">
          <a:xfrm rot="-1118274">
            <a:off x="4711700" y="3584575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60" name="Oval 1052"/>
          <p:cNvSpPr>
            <a:spLocks noChangeAspect="1" noChangeArrowheads="1"/>
          </p:cNvSpPr>
          <p:nvPr/>
        </p:nvSpPr>
        <p:spPr bwMode="auto">
          <a:xfrm rot="-1118274">
            <a:off x="5867400" y="4495800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61" name="Oval 1053"/>
          <p:cNvSpPr>
            <a:spLocks noChangeAspect="1" noChangeArrowheads="1"/>
          </p:cNvSpPr>
          <p:nvPr/>
        </p:nvSpPr>
        <p:spPr bwMode="auto">
          <a:xfrm rot="-1118274">
            <a:off x="3114675" y="3640138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62" name="Oval 1054"/>
          <p:cNvSpPr>
            <a:spLocks noChangeAspect="1" noChangeArrowheads="1"/>
          </p:cNvSpPr>
          <p:nvPr/>
        </p:nvSpPr>
        <p:spPr bwMode="auto">
          <a:xfrm rot="5895381">
            <a:off x="3867150" y="3057525"/>
            <a:ext cx="47625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63" name="Oval 1055"/>
          <p:cNvSpPr>
            <a:spLocks noChangeAspect="1" noChangeArrowheads="1"/>
          </p:cNvSpPr>
          <p:nvPr/>
        </p:nvSpPr>
        <p:spPr bwMode="auto">
          <a:xfrm rot="5895381">
            <a:off x="4136231" y="5242719"/>
            <a:ext cx="55563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64" name="Oval 1056"/>
          <p:cNvSpPr>
            <a:spLocks noChangeAspect="1" noChangeArrowheads="1"/>
          </p:cNvSpPr>
          <p:nvPr/>
        </p:nvSpPr>
        <p:spPr bwMode="auto">
          <a:xfrm rot="5895381">
            <a:off x="3114675" y="4098925"/>
            <a:ext cx="47625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65" name="Oval 1057"/>
          <p:cNvSpPr>
            <a:spLocks noChangeAspect="1" noChangeArrowheads="1"/>
          </p:cNvSpPr>
          <p:nvPr/>
        </p:nvSpPr>
        <p:spPr bwMode="auto">
          <a:xfrm rot="5895381">
            <a:off x="4343400" y="2393950"/>
            <a:ext cx="47625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66" name="Oval 1058"/>
          <p:cNvSpPr>
            <a:spLocks noChangeAspect="1" noChangeArrowheads="1"/>
          </p:cNvSpPr>
          <p:nvPr/>
        </p:nvSpPr>
        <p:spPr bwMode="auto">
          <a:xfrm rot="5895381">
            <a:off x="5304632" y="4144169"/>
            <a:ext cx="58737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67" name="Oval 1059"/>
          <p:cNvSpPr>
            <a:spLocks noChangeAspect="1" noChangeArrowheads="1"/>
          </p:cNvSpPr>
          <p:nvPr/>
        </p:nvSpPr>
        <p:spPr bwMode="auto">
          <a:xfrm rot="5895381">
            <a:off x="4370388" y="407987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68" name="Oval 1060"/>
          <p:cNvSpPr>
            <a:spLocks noChangeAspect="1" noChangeArrowheads="1"/>
          </p:cNvSpPr>
          <p:nvPr/>
        </p:nvSpPr>
        <p:spPr bwMode="auto">
          <a:xfrm rot="5895381">
            <a:off x="5619750" y="3365500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69" name="Oval 1061"/>
          <p:cNvSpPr>
            <a:spLocks noChangeAspect="1" noChangeArrowheads="1"/>
          </p:cNvSpPr>
          <p:nvPr/>
        </p:nvSpPr>
        <p:spPr bwMode="auto">
          <a:xfrm rot="5895381">
            <a:off x="3087688" y="2346325"/>
            <a:ext cx="47625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70" name="Oval 1062"/>
          <p:cNvSpPr>
            <a:spLocks noChangeAspect="1" noChangeArrowheads="1"/>
          </p:cNvSpPr>
          <p:nvPr/>
        </p:nvSpPr>
        <p:spPr bwMode="auto">
          <a:xfrm rot="5895381">
            <a:off x="5260975" y="32734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71" name="Oval 1063"/>
          <p:cNvSpPr>
            <a:spLocks noChangeAspect="1" noChangeArrowheads="1"/>
          </p:cNvSpPr>
          <p:nvPr/>
        </p:nvSpPr>
        <p:spPr bwMode="auto">
          <a:xfrm rot="5895381">
            <a:off x="5117307" y="4718844"/>
            <a:ext cx="58737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72" name="Oval 1064"/>
          <p:cNvSpPr>
            <a:spLocks noChangeAspect="1" noChangeArrowheads="1"/>
          </p:cNvSpPr>
          <p:nvPr/>
        </p:nvSpPr>
        <p:spPr bwMode="auto">
          <a:xfrm rot="4777107">
            <a:off x="3498057" y="3534569"/>
            <a:ext cx="58737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73" name="Oval 1065"/>
          <p:cNvSpPr>
            <a:spLocks noChangeAspect="1" noChangeArrowheads="1"/>
          </p:cNvSpPr>
          <p:nvPr/>
        </p:nvSpPr>
        <p:spPr bwMode="auto">
          <a:xfrm rot="4777107">
            <a:off x="4651375" y="52546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74" name="Oval 1066"/>
          <p:cNvSpPr>
            <a:spLocks noChangeAspect="1" noChangeArrowheads="1"/>
          </p:cNvSpPr>
          <p:nvPr/>
        </p:nvSpPr>
        <p:spPr bwMode="auto">
          <a:xfrm rot="4777107">
            <a:off x="4346575" y="48736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75" name="Oval 1067"/>
          <p:cNvSpPr>
            <a:spLocks noChangeAspect="1" noChangeArrowheads="1"/>
          </p:cNvSpPr>
          <p:nvPr/>
        </p:nvSpPr>
        <p:spPr bwMode="auto">
          <a:xfrm rot="4777107">
            <a:off x="2817019" y="3736181"/>
            <a:ext cx="58738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76" name="Oval 1068"/>
          <p:cNvSpPr>
            <a:spLocks noChangeAspect="1" noChangeArrowheads="1"/>
          </p:cNvSpPr>
          <p:nvPr/>
        </p:nvSpPr>
        <p:spPr bwMode="auto">
          <a:xfrm rot="4777107">
            <a:off x="3713163" y="2776537"/>
            <a:ext cx="50800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77" name="Oval 1069"/>
          <p:cNvSpPr>
            <a:spLocks noChangeAspect="1" noChangeArrowheads="1"/>
          </p:cNvSpPr>
          <p:nvPr/>
        </p:nvSpPr>
        <p:spPr bwMode="auto">
          <a:xfrm rot="4777107">
            <a:off x="4356101" y="4364037"/>
            <a:ext cx="50800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78" name="Oval 1070"/>
          <p:cNvSpPr>
            <a:spLocks noChangeAspect="1" noChangeArrowheads="1"/>
          </p:cNvSpPr>
          <p:nvPr/>
        </p:nvSpPr>
        <p:spPr bwMode="auto">
          <a:xfrm rot="4777107">
            <a:off x="2504282" y="3082131"/>
            <a:ext cx="58738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79" name="Oval 1071"/>
          <p:cNvSpPr>
            <a:spLocks noChangeAspect="1" noChangeArrowheads="1"/>
          </p:cNvSpPr>
          <p:nvPr/>
        </p:nvSpPr>
        <p:spPr bwMode="auto">
          <a:xfrm rot="4777107">
            <a:off x="3937794" y="5049044"/>
            <a:ext cx="55563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80" name="Oval 1072"/>
          <p:cNvSpPr>
            <a:spLocks noChangeAspect="1" noChangeArrowheads="1"/>
          </p:cNvSpPr>
          <p:nvPr/>
        </p:nvSpPr>
        <p:spPr bwMode="auto">
          <a:xfrm rot="4777107">
            <a:off x="5303838" y="4756150"/>
            <a:ext cx="50800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81" name="Text Box 1073"/>
          <p:cNvSpPr txBox="1">
            <a:spLocks noChangeArrowheads="1"/>
          </p:cNvSpPr>
          <p:nvPr/>
        </p:nvSpPr>
        <p:spPr bwMode="auto">
          <a:xfrm>
            <a:off x="5486400" y="1676400"/>
            <a:ext cx="3200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f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(</a:t>
            </a: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x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,</a:t>
            </a:r>
            <a:r>
              <a:rPr lang="en-US" altLang="zh-CN" sz="2000" b="1" i="1" smtClean="0">
                <a:solidFill>
                  <a:srgbClr val="00CC00"/>
                </a:solidFill>
                <a:ea typeface="SimSun" pitchFamily="2" charset="-122"/>
              </a:rPr>
              <a:t>w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,b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) = sign(</a:t>
            </a:r>
            <a:r>
              <a:rPr lang="en-US" altLang="zh-CN" sz="2000" b="1" i="1" smtClean="0">
                <a:solidFill>
                  <a:srgbClr val="00CC00"/>
                </a:solidFill>
                <a:ea typeface="SimSun" pitchFamily="2" charset="-122"/>
              </a:rPr>
              <a:t>w</a:t>
            </a: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. x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 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- 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b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)</a:t>
            </a:r>
          </a:p>
        </p:txBody>
      </p:sp>
      <p:sp>
        <p:nvSpPr>
          <p:cNvPr id="684082" name="Line 1074"/>
          <p:cNvSpPr>
            <a:spLocks noChangeShapeType="1"/>
          </p:cNvSpPr>
          <p:nvPr/>
        </p:nvSpPr>
        <p:spPr bwMode="auto">
          <a:xfrm flipV="1">
            <a:off x="2590800" y="2209800"/>
            <a:ext cx="3124200" cy="3048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84083" name="Text Box 1075"/>
          <p:cNvSpPr txBox="1">
            <a:spLocks noChangeArrowheads="1"/>
          </p:cNvSpPr>
          <p:nvPr/>
        </p:nvSpPr>
        <p:spPr bwMode="auto">
          <a:xfrm>
            <a:off x="6248400" y="3200400"/>
            <a:ext cx="2438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zh-CN" altLang="en-US" sz="2000" smtClean="0">
              <a:solidFill>
                <a:srgbClr val="000000"/>
              </a:solidFill>
              <a:ea typeface="SimSun" pitchFamily="2" charset="-122"/>
            </a:endParaRPr>
          </a:p>
        </p:txBody>
      </p:sp>
      <p:sp>
        <p:nvSpPr>
          <p:cNvPr id="684084" name="Text Box 1076"/>
          <p:cNvSpPr txBox="1">
            <a:spLocks noChangeArrowheads="1"/>
          </p:cNvSpPr>
          <p:nvPr/>
        </p:nvSpPr>
        <p:spPr bwMode="auto">
          <a:xfrm>
            <a:off x="6400800" y="3352800"/>
            <a:ext cx="2209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How would you classify this data?</a:t>
            </a:r>
          </a:p>
        </p:txBody>
      </p:sp>
    </p:spTree>
    <p:extLst>
      <p:ext uri="{BB962C8B-B14F-4D97-AF65-F5344CB8AC3E}">
        <p14:creationId xmlns:p14="http://schemas.microsoft.com/office/powerpoint/2010/main" val="27633935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  <p:sp>
        <p:nvSpPr>
          <p:cNvPr id="634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4648200" cy="685800"/>
          </a:xfrm>
        </p:spPr>
        <p:txBody>
          <a:bodyPr/>
          <a:lstStyle/>
          <a:p>
            <a:r>
              <a:rPr lang="zh-CN" altLang="en-US">
                <a:ea typeface="SimSun" pitchFamily="2" charset="-122"/>
              </a:rPr>
              <a:t> </a:t>
            </a:r>
            <a:r>
              <a:rPr lang="en-US" altLang="zh-CN">
                <a:ea typeface="SimSun" pitchFamily="2" charset="-122"/>
              </a:rPr>
              <a:t>Linear Classifiers</a:t>
            </a:r>
          </a:p>
        </p:txBody>
      </p:sp>
      <p:sp>
        <p:nvSpPr>
          <p:cNvPr id="634883" name="Rectangle 3"/>
          <p:cNvSpPr>
            <a:spLocks noChangeArrowheads="1"/>
          </p:cNvSpPr>
          <p:nvPr/>
        </p:nvSpPr>
        <p:spPr bwMode="auto">
          <a:xfrm>
            <a:off x="5334000" y="776288"/>
            <a:ext cx="1600200" cy="654050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600" i="1" smtClean="0">
                <a:solidFill>
                  <a:srgbClr val="000000"/>
                </a:solidFill>
                <a:ea typeface="SimSun" pitchFamily="2" charset="-122"/>
              </a:rPr>
              <a:t>f </a:t>
            </a: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        </a:t>
            </a:r>
          </a:p>
        </p:txBody>
      </p:sp>
      <p:sp>
        <p:nvSpPr>
          <p:cNvPr id="634884" name="Line 4"/>
          <p:cNvSpPr>
            <a:spLocks noChangeShapeType="1"/>
          </p:cNvSpPr>
          <p:nvPr/>
        </p:nvSpPr>
        <p:spPr bwMode="auto">
          <a:xfrm>
            <a:off x="3962400" y="1066800"/>
            <a:ext cx="137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885" name="Text Box 5"/>
          <p:cNvSpPr txBox="1">
            <a:spLocks noChangeArrowheads="1"/>
          </p:cNvSpPr>
          <p:nvPr/>
        </p:nvSpPr>
        <p:spPr bwMode="auto">
          <a:xfrm>
            <a:off x="3505200" y="762000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800" b="1" i="1" smtClean="0">
                <a:solidFill>
                  <a:srgbClr val="000000"/>
                </a:solidFill>
                <a:ea typeface="SimSun" pitchFamily="2" charset="-122"/>
              </a:rPr>
              <a:t>x</a:t>
            </a:r>
          </a:p>
        </p:txBody>
      </p:sp>
      <p:sp>
        <p:nvSpPr>
          <p:cNvPr id="634886" name="Line 6"/>
          <p:cNvSpPr>
            <a:spLocks noChangeShapeType="1"/>
          </p:cNvSpPr>
          <p:nvPr/>
        </p:nvSpPr>
        <p:spPr bwMode="auto">
          <a:xfrm>
            <a:off x="6019800" y="381000"/>
            <a:ext cx="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887" name="Text Box 7"/>
          <p:cNvSpPr txBox="1">
            <a:spLocks noChangeArrowheads="1"/>
          </p:cNvSpPr>
          <p:nvPr/>
        </p:nvSpPr>
        <p:spPr bwMode="auto">
          <a:xfrm>
            <a:off x="5791200" y="0"/>
            <a:ext cx="381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200" smtClean="0">
                <a:solidFill>
                  <a:srgbClr val="00CC00"/>
                </a:solidFill>
                <a:latin typeface="Symbol" pitchFamily="18" charset="2"/>
                <a:ea typeface="SimSun" pitchFamily="2" charset="-122"/>
              </a:rPr>
              <a:t>a</a:t>
            </a:r>
          </a:p>
        </p:txBody>
      </p:sp>
      <p:sp>
        <p:nvSpPr>
          <p:cNvPr id="634888" name="Line 8"/>
          <p:cNvSpPr>
            <a:spLocks noChangeShapeType="1"/>
          </p:cNvSpPr>
          <p:nvPr/>
        </p:nvSpPr>
        <p:spPr bwMode="auto">
          <a:xfrm>
            <a:off x="6934200" y="1066800"/>
            <a:ext cx="137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889" name="Text Box 9"/>
          <p:cNvSpPr txBox="1">
            <a:spLocks noChangeArrowheads="1"/>
          </p:cNvSpPr>
          <p:nvPr/>
        </p:nvSpPr>
        <p:spPr bwMode="auto">
          <a:xfrm>
            <a:off x="8305800" y="8382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200" smtClean="0">
                <a:solidFill>
                  <a:srgbClr val="000000"/>
                </a:solidFill>
                <a:ea typeface="SimSun" pitchFamily="2" charset="-122"/>
              </a:rPr>
              <a:t>y</a:t>
            </a:r>
            <a:r>
              <a:rPr lang="en-US" altLang="zh-CN" sz="3200" baseline="30000" smtClean="0">
                <a:solidFill>
                  <a:srgbClr val="000000"/>
                </a:solidFill>
                <a:ea typeface="SimSun" pitchFamily="2" charset="-122"/>
              </a:rPr>
              <a:t>est</a:t>
            </a:r>
          </a:p>
        </p:txBody>
      </p:sp>
      <p:sp>
        <p:nvSpPr>
          <p:cNvPr id="634890" name="Text Box 10"/>
          <p:cNvSpPr txBox="1">
            <a:spLocks noChangeArrowheads="1"/>
          </p:cNvSpPr>
          <p:nvPr/>
        </p:nvSpPr>
        <p:spPr bwMode="auto">
          <a:xfrm>
            <a:off x="838200" y="1905000"/>
            <a:ext cx="19050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denotes +1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denotes -1</a:t>
            </a:r>
          </a:p>
        </p:txBody>
      </p:sp>
      <p:sp>
        <p:nvSpPr>
          <p:cNvPr id="634891" name="Oval 11"/>
          <p:cNvSpPr>
            <a:spLocks noChangeAspect="1" noChangeArrowheads="1"/>
          </p:cNvSpPr>
          <p:nvPr/>
        </p:nvSpPr>
        <p:spPr bwMode="auto">
          <a:xfrm rot="4777107">
            <a:off x="915194" y="2056606"/>
            <a:ext cx="58738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892" name="Oval 12"/>
          <p:cNvSpPr>
            <a:spLocks noChangeAspect="1" noChangeArrowheads="1"/>
          </p:cNvSpPr>
          <p:nvPr/>
        </p:nvSpPr>
        <p:spPr bwMode="auto">
          <a:xfrm rot="5895381">
            <a:off x="915988" y="2513012"/>
            <a:ext cx="50800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893" name="Line 13"/>
          <p:cNvSpPr>
            <a:spLocks noChangeShapeType="1"/>
          </p:cNvSpPr>
          <p:nvPr/>
        </p:nvSpPr>
        <p:spPr bwMode="auto">
          <a:xfrm>
            <a:off x="2590800" y="2209800"/>
            <a:ext cx="0" cy="3505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894" name="Line 14"/>
          <p:cNvSpPr>
            <a:spLocks noChangeShapeType="1"/>
          </p:cNvSpPr>
          <p:nvPr/>
        </p:nvSpPr>
        <p:spPr bwMode="auto">
          <a:xfrm flipV="1">
            <a:off x="2438400" y="5562600"/>
            <a:ext cx="3657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895" name="Oval 15"/>
          <p:cNvSpPr>
            <a:spLocks noChangeAspect="1" noChangeArrowheads="1"/>
          </p:cNvSpPr>
          <p:nvPr/>
        </p:nvSpPr>
        <p:spPr bwMode="auto">
          <a:xfrm>
            <a:off x="3717925" y="5032375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896" name="Oval 16"/>
          <p:cNvSpPr>
            <a:spLocks noChangeAspect="1" noChangeArrowheads="1"/>
          </p:cNvSpPr>
          <p:nvPr/>
        </p:nvSpPr>
        <p:spPr bwMode="auto">
          <a:xfrm>
            <a:off x="2486025" y="3903663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897" name="Oval 17"/>
          <p:cNvSpPr>
            <a:spLocks noChangeAspect="1" noChangeArrowheads="1"/>
          </p:cNvSpPr>
          <p:nvPr/>
        </p:nvSpPr>
        <p:spPr bwMode="auto">
          <a:xfrm>
            <a:off x="4340225" y="2814638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898" name="Oval 18"/>
          <p:cNvSpPr>
            <a:spLocks noChangeAspect="1" noChangeArrowheads="1"/>
          </p:cNvSpPr>
          <p:nvPr/>
        </p:nvSpPr>
        <p:spPr bwMode="auto">
          <a:xfrm>
            <a:off x="4403725" y="3635375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899" name="Oval 19"/>
          <p:cNvSpPr>
            <a:spLocks noChangeAspect="1" noChangeArrowheads="1"/>
          </p:cNvSpPr>
          <p:nvPr/>
        </p:nvSpPr>
        <p:spPr bwMode="auto">
          <a:xfrm>
            <a:off x="3409950" y="2663825"/>
            <a:ext cx="60325" cy="5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00" name="Oval 20"/>
          <p:cNvSpPr>
            <a:spLocks noChangeAspect="1" noChangeArrowheads="1"/>
          </p:cNvSpPr>
          <p:nvPr/>
        </p:nvSpPr>
        <p:spPr bwMode="auto">
          <a:xfrm>
            <a:off x="3886200" y="3733800"/>
            <a:ext cx="5397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01" name="Oval 21"/>
          <p:cNvSpPr>
            <a:spLocks noChangeAspect="1" noChangeArrowheads="1"/>
          </p:cNvSpPr>
          <p:nvPr/>
        </p:nvSpPr>
        <p:spPr bwMode="auto">
          <a:xfrm>
            <a:off x="3048000" y="3124200"/>
            <a:ext cx="60325" cy="587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02" name="Oval 22"/>
          <p:cNvSpPr>
            <a:spLocks noChangeAspect="1" noChangeArrowheads="1"/>
          </p:cNvSpPr>
          <p:nvPr/>
        </p:nvSpPr>
        <p:spPr bwMode="auto">
          <a:xfrm>
            <a:off x="5105400" y="4114800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03" name="Oval 23"/>
          <p:cNvSpPr>
            <a:spLocks noChangeAspect="1" noChangeArrowheads="1"/>
          </p:cNvSpPr>
          <p:nvPr/>
        </p:nvSpPr>
        <p:spPr bwMode="auto">
          <a:xfrm rot="-1118274">
            <a:off x="3887788" y="4443413"/>
            <a:ext cx="5397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04" name="Oval 24"/>
          <p:cNvSpPr>
            <a:spLocks noChangeAspect="1" noChangeArrowheads="1"/>
          </p:cNvSpPr>
          <p:nvPr/>
        </p:nvSpPr>
        <p:spPr bwMode="auto">
          <a:xfrm rot="-1118274">
            <a:off x="6003925" y="3228975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05" name="Oval 25"/>
          <p:cNvSpPr>
            <a:spLocks noChangeAspect="1" noChangeArrowheads="1"/>
          </p:cNvSpPr>
          <p:nvPr/>
        </p:nvSpPr>
        <p:spPr bwMode="auto">
          <a:xfrm rot="-1118274">
            <a:off x="5295900" y="4545013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06" name="Oval 26"/>
          <p:cNvSpPr>
            <a:spLocks noChangeAspect="1" noChangeArrowheads="1"/>
          </p:cNvSpPr>
          <p:nvPr/>
        </p:nvSpPr>
        <p:spPr bwMode="auto">
          <a:xfrm rot="-1118274">
            <a:off x="3124200" y="2667000"/>
            <a:ext cx="60325" cy="5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07" name="Oval 27"/>
          <p:cNvSpPr>
            <a:spLocks noChangeAspect="1" noChangeArrowheads="1"/>
          </p:cNvSpPr>
          <p:nvPr/>
        </p:nvSpPr>
        <p:spPr bwMode="auto">
          <a:xfrm rot="-1118274">
            <a:off x="4711700" y="3584575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08" name="Oval 28"/>
          <p:cNvSpPr>
            <a:spLocks noChangeAspect="1" noChangeArrowheads="1"/>
          </p:cNvSpPr>
          <p:nvPr/>
        </p:nvSpPr>
        <p:spPr bwMode="auto">
          <a:xfrm rot="-1118274">
            <a:off x="5867400" y="4495800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09" name="Oval 29"/>
          <p:cNvSpPr>
            <a:spLocks noChangeAspect="1" noChangeArrowheads="1"/>
          </p:cNvSpPr>
          <p:nvPr/>
        </p:nvSpPr>
        <p:spPr bwMode="auto">
          <a:xfrm rot="-1118274">
            <a:off x="3114675" y="3640138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10" name="Oval 30"/>
          <p:cNvSpPr>
            <a:spLocks noChangeAspect="1" noChangeArrowheads="1"/>
          </p:cNvSpPr>
          <p:nvPr/>
        </p:nvSpPr>
        <p:spPr bwMode="auto">
          <a:xfrm rot="5895381">
            <a:off x="3867150" y="3057525"/>
            <a:ext cx="47625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11" name="Oval 31"/>
          <p:cNvSpPr>
            <a:spLocks noChangeAspect="1" noChangeArrowheads="1"/>
          </p:cNvSpPr>
          <p:nvPr/>
        </p:nvSpPr>
        <p:spPr bwMode="auto">
          <a:xfrm rot="5895381">
            <a:off x="4136231" y="5242719"/>
            <a:ext cx="55563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12" name="Oval 32"/>
          <p:cNvSpPr>
            <a:spLocks noChangeAspect="1" noChangeArrowheads="1"/>
          </p:cNvSpPr>
          <p:nvPr/>
        </p:nvSpPr>
        <p:spPr bwMode="auto">
          <a:xfrm rot="5895381">
            <a:off x="3114675" y="4098925"/>
            <a:ext cx="47625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13" name="Oval 33"/>
          <p:cNvSpPr>
            <a:spLocks noChangeAspect="1" noChangeArrowheads="1"/>
          </p:cNvSpPr>
          <p:nvPr/>
        </p:nvSpPr>
        <p:spPr bwMode="auto">
          <a:xfrm rot="5895381">
            <a:off x="4343400" y="2393950"/>
            <a:ext cx="47625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14" name="Oval 34"/>
          <p:cNvSpPr>
            <a:spLocks noChangeAspect="1" noChangeArrowheads="1"/>
          </p:cNvSpPr>
          <p:nvPr/>
        </p:nvSpPr>
        <p:spPr bwMode="auto">
          <a:xfrm rot="5895381">
            <a:off x="5304632" y="4144169"/>
            <a:ext cx="58737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15" name="Oval 35"/>
          <p:cNvSpPr>
            <a:spLocks noChangeAspect="1" noChangeArrowheads="1"/>
          </p:cNvSpPr>
          <p:nvPr/>
        </p:nvSpPr>
        <p:spPr bwMode="auto">
          <a:xfrm rot="5895381">
            <a:off x="4370388" y="407987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16" name="Oval 36"/>
          <p:cNvSpPr>
            <a:spLocks noChangeAspect="1" noChangeArrowheads="1"/>
          </p:cNvSpPr>
          <p:nvPr/>
        </p:nvSpPr>
        <p:spPr bwMode="auto">
          <a:xfrm rot="5895381">
            <a:off x="5619750" y="3365500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17" name="Oval 37"/>
          <p:cNvSpPr>
            <a:spLocks noChangeAspect="1" noChangeArrowheads="1"/>
          </p:cNvSpPr>
          <p:nvPr/>
        </p:nvSpPr>
        <p:spPr bwMode="auto">
          <a:xfrm rot="5895381">
            <a:off x="3087688" y="2346325"/>
            <a:ext cx="47625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18" name="Oval 38"/>
          <p:cNvSpPr>
            <a:spLocks noChangeAspect="1" noChangeArrowheads="1"/>
          </p:cNvSpPr>
          <p:nvPr/>
        </p:nvSpPr>
        <p:spPr bwMode="auto">
          <a:xfrm rot="5895381">
            <a:off x="5260975" y="32734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19" name="Oval 39"/>
          <p:cNvSpPr>
            <a:spLocks noChangeAspect="1" noChangeArrowheads="1"/>
          </p:cNvSpPr>
          <p:nvPr/>
        </p:nvSpPr>
        <p:spPr bwMode="auto">
          <a:xfrm rot="5895381">
            <a:off x="5117307" y="4718844"/>
            <a:ext cx="58737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20" name="Oval 40"/>
          <p:cNvSpPr>
            <a:spLocks noChangeAspect="1" noChangeArrowheads="1"/>
          </p:cNvSpPr>
          <p:nvPr/>
        </p:nvSpPr>
        <p:spPr bwMode="auto">
          <a:xfrm rot="4777107">
            <a:off x="3498057" y="3534569"/>
            <a:ext cx="58737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21" name="Oval 41"/>
          <p:cNvSpPr>
            <a:spLocks noChangeAspect="1" noChangeArrowheads="1"/>
          </p:cNvSpPr>
          <p:nvPr/>
        </p:nvSpPr>
        <p:spPr bwMode="auto">
          <a:xfrm rot="4777107">
            <a:off x="4651375" y="52546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22" name="Oval 42"/>
          <p:cNvSpPr>
            <a:spLocks noChangeAspect="1" noChangeArrowheads="1"/>
          </p:cNvSpPr>
          <p:nvPr/>
        </p:nvSpPr>
        <p:spPr bwMode="auto">
          <a:xfrm rot="4777107">
            <a:off x="4346575" y="48736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23" name="Oval 43"/>
          <p:cNvSpPr>
            <a:spLocks noChangeAspect="1" noChangeArrowheads="1"/>
          </p:cNvSpPr>
          <p:nvPr/>
        </p:nvSpPr>
        <p:spPr bwMode="auto">
          <a:xfrm rot="4777107">
            <a:off x="2817019" y="3736181"/>
            <a:ext cx="58738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24" name="Oval 44"/>
          <p:cNvSpPr>
            <a:spLocks noChangeAspect="1" noChangeArrowheads="1"/>
          </p:cNvSpPr>
          <p:nvPr/>
        </p:nvSpPr>
        <p:spPr bwMode="auto">
          <a:xfrm rot="4777107">
            <a:off x="3713163" y="2776537"/>
            <a:ext cx="50800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25" name="Oval 45"/>
          <p:cNvSpPr>
            <a:spLocks noChangeAspect="1" noChangeArrowheads="1"/>
          </p:cNvSpPr>
          <p:nvPr/>
        </p:nvSpPr>
        <p:spPr bwMode="auto">
          <a:xfrm rot="4777107">
            <a:off x="4356101" y="4364037"/>
            <a:ext cx="50800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26" name="Oval 46"/>
          <p:cNvSpPr>
            <a:spLocks noChangeAspect="1" noChangeArrowheads="1"/>
          </p:cNvSpPr>
          <p:nvPr/>
        </p:nvSpPr>
        <p:spPr bwMode="auto">
          <a:xfrm rot="4777107">
            <a:off x="2504282" y="3082131"/>
            <a:ext cx="58738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27" name="Oval 47"/>
          <p:cNvSpPr>
            <a:spLocks noChangeAspect="1" noChangeArrowheads="1"/>
          </p:cNvSpPr>
          <p:nvPr/>
        </p:nvSpPr>
        <p:spPr bwMode="auto">
          <a:xfrm rot="4777107">
            <a:off x="3937794" y="5049044"/>
            <a:ext cx="55563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28" name="Oval 48"/>
          <p:cNvSpPr>
            <a:spLocks noChangeAspect="1" noChangeArrowheads="1"/>
          </p:cNvSpPr>
          <p:nvPr/>
        </p:nvSpPr>
        <p:spPr bwMode="auto">
          <a:xfrm rot="4777107">
            <a:off x="5303838" y="4756150"/>
            <a:ext cx="50800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29" name="Text Box 49"/>
          <p:cNvSpPr txBox="1">
            <a:spLocks noChangeArrowheads="1"/>
          </p:cNvSpPr>
          <p:nvPr/>
        </p:nvSpPr>
        <p:spPr bwMode="auto">
          <a:xfrm>
            <a:off x="5486400" y="1676400"/>
            <a:ext cx="3200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f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(</a:t>
            </a: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x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,</a:t>
            </a:r>
            <a:r>
              <a:rPr lang="en-US" altLang="zh-CN" sz="2000" b="1" i="1" smtClean="0">
                <a:solidFill>
                  <a:srgbClr val="00CC00"/>
                </a:solidFill>
                <a:ea typeface="SimSun" pitchFamily="2" charset="-122"/>
              </a:rPr>
              <a:t>w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,b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) = sign(</a:t>
            </a:r>
            <a:r>
              <a:rPr lang="en-US" altLang="zh-CN" sz="2000" b="1" i="1" smtClean="0">
                <a:solidFill>
                  <a:srgbClr val="00CC00"/>
                </a:solidFill>
                <a:ea typeface="SimSun" pitchFamily="2" charset="-122"/>
              </a:rPr>
              <a:t>w</a:t>
            </a: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. x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 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- 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b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)</a:t>
            </a:r>
          </a:p>
        </p:txBody>
      </p:sp>
      <p:sp>
        <p:nvSpPr>
          <p:cNvPr id="634930" name="Line 50"/>
          <p:cNvSpPr>
            <a:spLocks noChangeShapeType="1"/>
          </p:cNvSpPr>
          <p:nvPr/>
        </p:nvSpPr>
        <p:spPr bwMode="auto">
          <a:xfrm flipV="1">
            <a:off x="2286000" y="2362200"/>
            <a:ext cx="4038600" cy="2590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4931" name="Text Box 51"/>
          <p:cNvSpPr txBox="1">
            <a:spLocks noChangeArrowheads="1"/>
          </p:cNvSpPr>
          <p:nvPr/>
        </p:nvSpPr>
        <p:spPr bwMode="auto">
          <a:xfrm>
            <a:off x="6248400" y="3200400"/>
            <a:ext cx="2438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zh-CN" altLang="en-US" sz="2000" smtClean="0">
              <a:solidFill>
                <a:srgbClr val="000000"/>
              </a:solidFill>
              <a:ea typeface="SimSun" pitchFamily="2" charset="-122"/>
            </a:endParaRPr>
          </a:p>
        </p:txBody>
      </p:sp>
      <p:sp>
        <p:nvSpPr>
          <p:cNvPr id="634932" name="Text Box 52"/>
          <p:cNvSpPr txBox="1">
            <a:spLocks noChangeArrowheads="1"/>
          </p:cNvSpPr>
          <p:nvPr/>
        </p:nvSpPr>
        <p:spPr bwMode="auto">
          <a:xfrm>
            <a:off x="6400800" y="3352800"/>
            <a:ext cx="2209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How would you classify this data?</a:t>
            </a:r>
          </a:p>
        </p:txBody>
      </p:sp>
    </p:spTree>
    <p:extLst>
      <p:ext uri="{BB962C8B-B14F-4D97-AF65-F5344CB8AC3E}">
        <p14:creationId xmlns:p14="http://schemas.microsoft.com/office/powerpoint/2010/main" val="21137268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  <p:sp>
        <p:nvSpPr>
          <p:cNvPr id="63590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4648200" cy="685800"/>
          </a:xfrm>
        </p:spPr>
        <p:txBody>
          <a:bodyPr/>
          <a:lstStyle/>
          <a:p>
            <a:r>
              <a:rPr lang="zh-CN" altLang="en-US">
                <a:ea typeface="SimSun" pitchFamily="2" charset="-122"/>
              </a:rPr>
              <a:t> </a:t>
            </a:r>
            <a:r>
              <a:rPr lang="en-US" altLang="zh-CN">
                <a:ea typeface="SimSun" pitchFamily="2" charset="-122"/>
              </a:rPr>
              <a:t>Linear Classifiers</a:t>
            </a:r>
          </a:p>
        </p:txBody>
      </p:sp>
      <p:sp>
        <p:nvSpPr>
          <p:cNvPr id="635907" name="Rectangle 3"/>
          <p:cNvSpPr>
            <a:spLocks noChangeArrowheads="1"/>
          </p:cNvSpPr>
          <p:nvPr/>
        </p:nvSpPr>
        <p:spPr bwMode="auto">
          <a:xfrm>
            <a:off x="5334000" y="776288"/>
            <a:ext cx="1600200" cy="654050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600" i="1" smtClean="0">
                <a:solidFill>
                  <a:srgbClr val="000000"/>
                </a:solidFill>
                <a:ea typeface="SimSun" pitchFamily="2" charset="-122"/>
              </a:rPr>
              <a:t>f </a:t>
            </a: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        </a:t>
            </a:r>
          </a:p>
        </p:txBody>
      </p:sp>
      <p:sp>
        <p:nvSpPr>
          <p:cNvPr id="635908" name="Line 4"/>
          <p:cNvSpPr>
            <a:spLocks noChangeShapeType="1"/>
          </p:cNvSpPr>
          <p:nvPr/>
        </p:nvSpPr>
        <p:spPr bwMode="auto">
          <a:xfrm>
            <a:off x="3962400" y="1066800"/>
            <a:ext cx="137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09" name="Text Box 5"/>
          <p:cNvSpPr txBox="1">
            <a:spLocks noChangeArrowheads="1"/>
          </p:cNvSpPr>
          <p:nvPr/>
        </p:nvSpPr>
        <p:spPr bwMode="auto">
          <a:xfrm>
            <a:off x="3505200" y="762000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800" b="1" i="1" smtClean="0">
                <a:solidFill>
                  <a:srgbClr val="000000"/>
                </a:solidFill>
                <a:ea typeface="SimSun" pitchFamily="2" charset="-122"/>
              </a:rPr>
              <a:t>x</a:t>
            </a:r>
          </a:p>
        </p:txBody>
      </p:sp>
      <p:sp>
        <p:nvSpPr>
          <p:cNvPr id="635910" name="Line 6"/>
          <p:cNvSpPr>
            <a:spLocks noChangeShapeType="1"/>
          </p:cNvSpPr>
          <p:nvPr/>
        </p:nvSpPr>
        <p:spPr bwMode="auto">
          <a:xfrm>
            <a:off x="6019800" y="381000"/>
            <a:ext cx="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11" name="Text Box 7"/>
          <p:cNvSpPr txBox="1">
            <a:spLocks noChangeArrowheads="1"/>
          </p:cNvSpPr>
          <p:nvPr/>
        </p:nvSpPr>
        <p:spPr bwMode="auto">
          <a:xfrm>
            <a:off x="5791200" y="0"/>
            <a:ext cx="381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200" smtClean="0">
                <a:solidFill>
                  <a:srgbClr val="00CC00"/>
                </a:solidFill>
                <a:latin typeface="Symbol" pitchFamily="18" charset="2"/>
                <a:ea typeface="SimSun" pitchFamily="2" charset="-122"/>
              </a:rPr>
              <a:t>a</a:t>
            </a:r>
          </a:p>
        </p:txBody>
      </p:sp>
      <p:sp>
        <p:nvSpPr>
          <p:cNvPr id="635912" name="Line 8"/>
          <p:cNvSpPr>
            <a:spLocks noChangeShapeType="1"/>
          </p:cNvSpPr>
          <p:nvPr/>
        </p:nvSpPr>
        <p:spPr bwMode="auto">
          <a:xfrm>
            <a:off x="6934200" y="1066800"/>
            <a:ext cx="137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13" name="Text Box 9"/>
          <p:cNvSpPr txBox="1">
            <a:spLocks noChangeArrowheads="1"/>
          </p:cNvSpPr>
          <p:nvPr/>
        </p:nvSpPr>
        <p:spPr bwMode="auto">
          <a:xfrm>
            <a:off x="8305800" y="8382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200" smtClean="0">
                <a:solidFill>
                  <a:srgbClr val="000000"/>
                </a:solidFill>
                <a:ea typeface="SimSun" pitchFamily="2" charset="-122"/>
              </a:rPr>
              <a:t>y</a:t>
            </a:r>
            <a:r>
              <a:rPr lang="en-US" altLang="zh-CN" sz="3200" baseline="30000" smtClean="0">
                <a:solidFill>
                  <a:srgbClr val="000000"/>
                </a:solidFill>
                <a:ea typeface="SimSun" pitchFamily="2" charset="-122"/>
              </a:rPr>
              <a:t>est</a:t>
            </a:r>
          </a:p>
        </p:txBody>
      </p:sp>
      <p:sp>
        <p:nvSpPr>
          <p:cNvPr id="635914" name="Text Box 10"/>
          <p:cNvSpPr txBox="1">
            <a:spLocks noChangeArrowheads="1"/>
          </p:cNvSpPr>
          <p:nvPr/>
        </p:nvSpPr>
        <p:spPr bwMode="auto">
          <a:xfrm>
            <a:off x="838200" y="1905000"/>
            <a:ext cx="19050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denotes +1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denotes -1</a:t>
            </a:r>
          </a:p>
        </p:txBody>
      </p:sp>
      <p:sp>
        <p:nvSpPr>
          <p:cNvPr id="635915" name="Oval 11"/>
          <p:cNvSpPr>
            <a:spLocks noChangeAspect="1" noChangeArrowheads="1"/>
          </p:cNvSpPr>
          <p:nvPr/>
        </p:nvSpPr>
        <p:spPr bwMode="auto">
          <a:xfrm rot="4777107">
            <a:off x="915194" y="2056606"/>
            <a:ext cx="58738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16" name="Oval 12"/>
          <p:cNvSpPr>
            <a:spLocks noChangeAspect="1" noChangeArrowheads="1"/>
          </p:cNvSpPr>
          <p:nvPr/>
        </p:nvSpPr>
        <p:spPr bwMode="auto">
          <a:xfrm rot="5895381">
            <a:off x="915988" y="2513012"/>
            <a:ext cx="50800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17" name="Line 13"/>
          <p:cNvSpPr>
            <a:spLocks noChangeShapeType="1"/>
          </p:cNvSpPr>
          <p:nvPr/>
        </p:nvSpPr>
        <p:spPr bwMode="auto">
          <a:xfrm>
            <a:off x="2590800" y="2209800"/>
            <a:ext cx="0" cy="3505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18" name="Line 14"/>
          <p:cNvSpPr>
            <a:spLocks noChangeShapeType="1"/>
          </p:cNvSpPr>
          <p:nvPr/>
        </p:nvSpPr>
        <p:spPr bwMode="auto">
          <a:xfrm flipV="1">
            <a:off x="2438400" y="5562600"/>
            <a:ext cx="3657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19" name="Oval 15"/>
          <p:cNvSpPr>
            <a:spLocks noChangeAspect="1" noChangeArrowheads="1"/>
          </p:cNvSpPr>
          <p:nvPr/>
        </p:nvSpPr>
        <p:spPr bwMode="auto">
          <a:xfrm>
            <a:off x="3717925" y="5032375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20" name="Oval 16"/>
          <p:cNvSpPr>
            <a:spLocks noChangeAspect="1" noChangeArrowheads="1"/>
          </p:cNvSpPr>
          <p:nvPr/>
        </p:nvSpPr>
        <p:spPr bwMode="auto">
          <a:xfrm>
            <a:off x="2486025" y="3903663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21" name="Oval 17"/>
          <p:cNvSpPr>
            <a:spLocks noChangeAspect="1" noChangeArrowheads="1"/>
          </p:cNvSpPr>
          <p:nvPr/>
        </p:nvSpPr>
        <p:spPr bwMode="auto">
          <a:xfrm>
            <a:off x="4340225" y="2814638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22" name="Oval 18"/>
          <p:cNvSpPr>
            <a:spLocks noChangeAspect="1" noChangeArrowheads="1"/>
          </p:cNvSpPr>
          <p:nvPr/>
        </p:nvSpPr>
        <p:spPr bwMode="auto">
          <a:xfrm>
            <a:off x="4403725" y="3635375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23" name="Oval 19"/>
          <p:cNvSpPr>
            <a:spLocks noChangeAspect="1" noChangeArrowheads="1"/>
          </p:cNvSpPr>
          <p:nvPr/>
        </p:nvSpPr>
        <p:spPr bwMode="auto">
          <a:xfrm>
            <a:off x="3409950" y="2663825"/>
            <a:ext cx="60325" cy="5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24" name="Oval 20"/>
          <p:cNvSpPr>
            <a:spLocks noChangeAspect="1" noChangeArrowheads="1"/>
          </p:cNvSpPr>
          <p:nvPr/>
        </p:nvSpPr>
        <p:spPr bwMode="auto">
          <a:xfrm>
            <a:off x="3886200" y="3733800"/>
            <a:ext cx="5397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25" name="Oval 21"/>
          <p:cNvSpPr>
            <a:spLocks noChangeAspect="1" noChangeArrowheads="1"/>
          </p:cNvSpPr>
          <p:nvPr/>
        </p:nvSpPr>
        <p:spPr bwMode="auto">
          <a:xfrm>
            <a:off x="3048000" y="3124200"/>
            <a:ext cx="60325" cy="587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26" name="Oval 22"/>
          <p:cNvSpPr>
            <a:spLocks noChangeAspect="1" noChangeArrowheads="1"/>
          </p:cNvSpPr>
          <p:nvPr/>
        </p:nvSpPr>
        <p:spPr bwMode="auto">
          <a:xfrm>
            <a:off x="5105400" y="4114800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27" name="Oval 23"/>
          <p:cNvSpPr>
            <a:spLocks noChangeAspect="1" noChangeArrowheads="1"/>
          </p:cNvSpPr>
          <p:nvPr/>
        </p:nvSpPr>
        <p:spPr bwMode="auto">
          <a:xfrm rot="-1118274">
            <a:off x="3887788" y="4443413"/>
            <a:ext cx="5397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28" name="Oval 24"/>
          <p:cNvSpPr>
            <a:spLocks noChangeAspect="1" noChangeArrowheads="1"/>
          </p:cNvSpPr>
          <p:nvPr/>
        </p:nvSpPr>
        <p:spPr bwMode="auto">
          <a:xfrm rot="-1118274">
            <a:off x="6003925" y="3228975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29" name="Oval 25"/>
          <p:cNvSpPr>
            <a:spLocks noChangeAspect="1" noChangeArrowheads="1"/>
          </p:cNvSpPr>
          <p:nvPr/>
        </p:nvSpPr>
        <p:spPr bwMode="auto">
          <a:xfrm rot="-1118274">
            <a:off x="5295900" y="4545013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30" name="Oval 26"/>
          <p:cNvSpPr>
            <a:spLocks noChangeAspect="1" noChangeArrowheads="1"/>
          </p:cNvSpPr>
          <p:nvPr/>
        </p:nvSpPr>
        <p:spPr bwMode="auto">
          <a:xfrm rot="-1118274">
            <a:off x="3124200" y="2667000"/>
            <a:ext cx="60325" cy="5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31" name="Oval 27"/>
          <p:cNvSpPr>
            <a:spLocks noChangeAspect="1" noChangeArrowheads="1"/>
          </p:cNvSpPr>
          <p:nvPr/>
        </p:nvSpPr>
        <p:spPr bwMode="auto">
          <a:xfrm rot="-1118274">
            <a:off x="4711700" y="3584575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32" name="Oval 28"/>
          <p:cNvSpPr>
            <a:spLocks noChangeAspect="1" noChangeArrowheads="1"/>
          </p:cNvSpPr>
          <p:nvPr/>
        </p:nvSpPr>
        <p:spPr bwMode="auto">
          <a:xfrm rot="-1118274">
            <a:off x="5867400" y="4495800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33" name="Oval 29"/>
          <p:cNvSpPr>
            <a:spLocks noChangeAspect="1" noChangeArrowheads="1"/>
          </p:cNvSpPr>
          <p:nvPr/>
        </p:nvSpPr>
        <p:spPr bwMode="auto">
          <a:xfrm rot="-1118274">
            <a:off x="3114675" y="3640138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34" name="Oval 30"/>
          <p:cNvSpPr>
            <a:spLocks noChangeAspect="1" noChangeArrowheads="1"/>
          </p:cNvSpPr>
          <p:nvPr/>
        </p:nvSpPr>
        <p:spPr bwMode="auto">
          <a:xfrm rot="5895381">
            <a:off x="3867150" y="3057525"/>
            <a:ext cx="47625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35" name="Oval 31"/>
          <p:cNvSpPr>
            <a:spLocks noChangeAspect="1" noChangeArrowheads="1"/>
          </p:cNvSpPr>
          <p:nvPr/>
        </p:nvSpPr>
        <p:spPr bwMode="auto">
          <a:xfrm rot="5895381">
            <a:off x="4136231" y="5242719"/>
            <a:ext cx="55563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36" name="Oval 32"/>
          <p:cNvSpPr>
            <a:spLocks noChangeAspect="1" noChangeArrowheads="1"/>
          </p:cNvSpPr>
          <p:nvPr/>
        </p:nvSpPr>
        <p:spPr bwMode="auto">
          <a:xfrm rot="5895381">
            <a:off x="3114675" y="4098925"/>
            <a:ext cx="47625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37" name="Oval 33"/>
          <p:cNvSpPr>
            <a:spLocks noChangeAspect="1" noChangeArrowheads="1"/>
          </p:cNvSpPr>
          <p:nvPr/>
        </p:nvSpPr>
        <p:spPr bwMode="auto">
          <a:xfrm rot="5895381">
            <a:off x="4343400" y="2393950"/>
            <a:ext cx="47625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38" name="Oval 34"/>
          <p:cNvSpPr>
            <a:spLocks noChangeAspect="1" noChangeArrowheads="1"/>
          </p:cNvSpPr>
          <p:nvPr/>
        </p:nvSpPr>
        <p:spPr bwMode="auto">
          <a:xfrm rot="5895381">
            <a:off x="5304632" y="4144169"/>
            <a:ext cx="58737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39" name="Oval 35"/>
          <p:cNvSpPr>
            <a:spLocks noChangeAspect="1" noChangeArrowheads="1"/>
          </p:cNvSpPr>
          <p:nvPr/>
        </p:nvSpPr>
        <p:spPr bwMode="auto">
          <a:xfrm rot="5895381">
            <a:off x="4370388" y="407987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40" name="Oval 36"/>
          <p:cNvSpPr>
            <a:spLocks noChangeAspect="1" noChangeArrowheads="1"/>
          </p:cNvSpPr>
          <p:nvPr/>
        </p:nvSpPr>
        <p:spPr bwMode="auto">
          <a:xfrm rot="5895381">
            <a:off x="5619750" y="3365500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41" name="Oval 37"/>
          <p:cNvSpPr>
            <a:spLocks noChangeAspect="1" noChangeArrowheads="1"/>
          </p:cNvSpPr>
          <p:nvPr/>
        </p:nvSpPr>
        <p:spPr bwMode="auto">
          <a:xfrm rot="5895381">
            <a:off x="3087688" y="2346325"/>
            <a:ext cx="47625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42" name="Oval 38"/>
          <p:cNvSpPr>
            <a:spLocks noChangeAspect="1" noChangeArrowheads="1"/>
          </p:cNvSpPr>
          <p:nvPr/>
        </p:nvSpPr>
        <p:spPr bwMode="auto">
          <a:xfrm rot="5895381">
            <a:off x="5260975" y="32734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43" name="Oval 39"/>
          <p:cNvSpPr>
            <a:spLocks noChangeAspect="1" noChangeArrowheads="1"/>
          </p:cNvSpPr>
          <p:nvPr/>
        </p:nvSpPr>
        <p:spPr bwMode="auto">
          <a:xfrm rot="5895381">
            <a:off x="5117307" y="4718844"/>
            <a:ext cx="58737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44" name="Oval 40"/>
          <p:cNvSpPr>
            <a:spLocks noChangeAspect="1" noChangeArrowheads="1"/>
          </p:cNvSpPr>
          <p:nvPr/>
        </p:nvSpPr>
        <p:spPr bwMode="auto">
          <a:xfrm rot="4777107">
            <a:off x="3498057" y="3534569"/>
            <a:ext cx="58737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45" name="Oval 41"/>
          <p:cNvSpPr>
            <a:spLocks noChangeAspect="1" noChangeArrowheads="1"/>
          </p:cNvSpPr>
          <p:nvPr/>
        </p:nvSpPr>
        <p:spPr bwMode="auto">
          <a:xfrm rot="4777107">
            <a:off x="4651375" y="52546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46" name="Oval 42"/>
          <p:cNvSpPr>
            <a:spLocks noChangeAspect="1" noChangeArrowheads="1"/>
          </p:cNvSpPr>
          <p:nvPr/>
        </p:nvSpPr>
        <p:spPr bwMode="auto">
          <a:xfrm rot="4777107">
            <a:off x="4346575" y="48736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47" name="Oval 43"/>
          <p:cNvSpPr>
            <a:spLocks noChangeAspect="1" noChangeArrowheads="1"/>
          </p:cNvSpPr>
          <p:nvPr/>
        </p:nvSpPr>
        <p:spPr bwMode="auto">
          <a:xfrm rot="4777107">
            <a:off x="2817019" y="3736181"/>
            <a:ext cx="58738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48" name="Oval 44"/>
          <p:cNvSpPr>
            <a:spLocks noChangeAspect="1" noChangeArrowheads="1"/>
          </p:cNvSpPr>
          <p:nvPr/>
        </p:nvSpPr>
        <p:spPr bwMode="auto">
          <a:xfrm rot="4777107">
            <a:off x="3713163" y="2776537"/>
            <a:ext cx="50800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49" name="Oval 45"/>
          <p:cNvSpPr>
            <a:spLocks noChangeAspect="1" noChangeArrowheads="1"/>
          </p:cNvSpPr>
          <p:nvPr/>
        </p:nvSpPr>
        <p:spPr bwMode="auto">
          <a:xfrm rot="4777107">
            <a:off x="4356101" y="4364037"/>
            <a:ext cx="50800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50" name="Oval 46"/>
          <p:cNvSpPr>
            <a:spLocks noChangeAspect="1" noChangeArrowheads="1"/>
          </p:cNvSpPr>
          <p:nvPr/>
        </p:nvSpPr>
        <p:spPr bwMode="auto">
          <a:xfrm rot="4777107">
            <a:off x="2504282" y="3082131"/>
            <a:ext cx="58738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51" name="Oval 47"/>
          <p:cNvSpPr>
            <a:spLocks noChangeAspect="1" noChangeArrowheads="1"/>
          </p:cNvSpPr>
          <p:nvPr/>
        </p:nvSpPr>
        <p:spPr bwMode="auto">
          <a:xfrm rot="4777107">
            <a:off x="3937794" y="5049044"/>
            <a:ext cx="55563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52" name="Oval 48"/>
          <p:cNvSpPr>
            <a:spLocks noChangeAspect="1" noChangeArrowheads="1"/>
          </p:cNvSpPr>
          <p:nvPr/>
        </p:nvSpPr>
        <p:spPr bwMode="auto">
          <a:xfrm rot="4777107">
            <a:off x="5303838" y="4756150"/>
            <a:ext cx="50800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53" name="Text Box 49"/>
          <p:cNvSpPr txBox="1">
            <a:spLocks noChangeArrowheads="1"/>
          </p:cNvSpPr>
          <p:nvPr/>
        </p:nvSpPr>
        <p:spPr bwMode="auto">
          <a:xfrm>
            <a:off x="5486400" y="1676400"/>
            <a:ext cx="3200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f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(</a:t>
            </a: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x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,</a:t>
            </a:r>
            <a:r>
              <a:rPr lang="en-US" altLang="zh-CN" sz="2000" b="1" i="1" smtClean="0">
                <a:solidFill>
                  <a:srgbClr val="00CC00"/>
                </a:solidFill>
                <a:ea typeface="SimSun" pitchFamily="2" charset="-122"/>
              </a:rPr>
              <a:t>w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,b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) = sign(</a:t>
            </a:r>
            <a:r>
              <a:rPr lang="en-US" altLang="zh-CN" sz="2000" b="1" i="1" smtClean="0">
                <a:solidFill>
                  <a:srgbClr val="00CC00"/>
                </a:solidFill>
                <a:ea typeface="SimSun" pitchFamily="2" charset="-122"/>
              </a:rPr>
              <a:t>w</a:t>
            </a: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. x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 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- 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b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)</a:t>
            </a:r>
          </a:p>
        </p:txBody>
      </p:sp>
      <p:sp>
        <p:nvSpPr>
          <p:cNvPr id="635954" name="Line 50"/>
          <p:cNvSpPr>
            <a:spLocks noChangeShapeType="1"/>
          </p:cNvSpPr>
          <p:nvPr/>
        </p:nvSpPr>
        <p:spPr bwMode="auto">
          <a:xfrm flipV="1">
            <a:off x="3429000" y="1676400"/>
            <a:ext cx="1447800" cy="403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5955" name="Text Box 51"/>
          <p:cNvSpPr txBox="1">
            <a:spLocks noChangeArrowheads="1"/>
          </p:cNvSpPr>
          <p:nvPr/>
        </p:nvSpPr>
        <p:spPr bwMode="auto">
          <a:xfrm>
            <a:off x="6248400" y="3200400"/>
            <a:ext cx="2438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zh-CN" altLang="en-US" sz="2000" smtClean="0">
              <a:solidFill>
                <a:srgbClr val="000000"/>
              </a:solidFill>
              <a:ea typeface="SimSun" pitchFamily="2" charset="-122"/>
            </a:endParaRPr>
          </a:p>
        </p:txBody>
      </p:sp>
      <p:sp>
        <p:nvSpPr>
          <p:cNvPr id="635956" name="Text Box 52"/>
          <p:cNvSpPr txBox="1">
            <a:spLocks noChangeArrowheads="1"/>
          </p:cNvSpPr>
          <p:nvPr/>
        </p:nvSpPr>
        <p:spPr bwMode="auto">
          <a:xfrm>
            <a:off x="6400800" y="3352800"/>
            <a:ext cx="2209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How would you classify this data?</a:t>
            </a:r>
          </a:p>
        </p:txBody>
      </p:sp>
    </p:spTree>
    <p:extLst>
      <p:ext uri="{BB962C8B-B14F-4D97-AF65-F5344CB8AC3E}">
        <p14:creationId xmlns:p14="http://schemas.microsoft.com/office/powerpoint/2010/main" val="1680798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  <p:sp>
        <p:nvSpPr>
          <p:cNvPr id="63693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4648200" cy="685800"/>
          </a:xfrm>
        </p:spPr>
        <p:txBody>
          <a:bodyPr/>
          <a:lstStyle/>
          <a:p>
            <a:r>
              <a:rPr lang="zh-CN" altLang="en-US">
                <a:ea typeface="SimSun" pitchFamily="2" charset="-122"/>
              </a:rPr>
              <a:t> </a:t>
            </a:r>
            <a:r>
              <a:rPr lang="en-US" altLang="zh-CN">
                <a:ea typeface="SimSun" pitchFamily="2" charset="-122"/>
              </a:rPr>
              <a:t>Linear Classifiers</a:t>
            </a:r>
          </a:p>
        </p:txBody>
      </p:sp>
      <p:sp>
        <p:nvSpPr>
          <p:cNvPr id="636931" name="Rectangle 3"/>
          <p:cNvSpPr>
            <a:spLocks noChangeArrowheads="1"/>
          </p:cNvSpPr>
          <p:nvPr/>
        </p:nvSpPr>
        <p:spPr bwMode="auto">
          <a:xfrm>
            <a:off x="5334000" y="776288"/>
            <a:ext cx="1600200" cy="654050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600" i="1" smtClean="0">
                <a:solidFill>
                  <a:srgbClr val="000000"/>
                </a:solidFill>
                <a:ea typeface="SimSun" pitchFamily="2" charset="-122"/>
              </a:rPr>
              <a:t>f </a:t>
            </a: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        </a:t>
            </a:r>
          </a:p>
        </p:txBody>
      </p:sp>
      <p:sp>
        <p:nvSpPr>
          <p:cNvPr id="636932" name="Line 4"/>
          <p:cNvSpPr>
            <a:spLocks noChangeShapeType="1"/>
          </p:cNvSpPr>
          <p:nvPr/>
        </p:nvSpPr>
        <p:spPr bwMode="auto">
          <a:xfrm>
            <a:off x="3962400" y="1066800"/>
            <a:ext cx="137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33" name="Text Box 5"/>
          <p:cNvSpPr txBox="1">
            <a:spLocks noChangeArrowheads="1"/>
          </p:cNvSpPr>
          <p:nvPr/>
        </p:nvSpPr>
        <p:spPr bwMode="auto">
          <a:xfrm>
            <a:off x="3505200" y="762000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800" b="1" i="1" smtClean="0">
                <a:solidFill>
                  <a:srgbClr val="000000"/>
                </a:solidFill>
                <a:ea typeface="SimSun" pitchFamily="2" charset="-122"/>
              </a:rPr>
              <a:t>x</a:t>
            </a:r>
          </a:p>
        </p:txBody>
      </p:sp>
      <p:sp>
        <p:nvSpPr>
          <p:cNvPr id="636934" name="Line 6"/>
          <p:cNvSpPr>
            <a:spLocks noChangeShapeType="1"/>
          </p:cNvSpPr>
          <p:nvPr/>
        </p:nvSpPr>
        <p:spPr bwMode="auto">
          <a:xfrm>
            <a:off x="6019800" y="381000"/>
            <a:ext cx="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35" name="Text Box 7"/>
          <p:cNvSpPr txBox="1">
            <a:spLocks noChangeArrowheads="1"/>
          </p:cNvSpPr>
          <p:nvPr/>
        </p:nvSpPr>
        <p:spPr bwMode="auto">
          <a:xfrm>
            <a:off x="5791200" y="0"/>
            <a:ext cx="381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200" smtClean="0">
                <a:solidFill>
                  <a:srgbClr val="00CC00"/>
                </a:solidFill>
                <a:latin typeface="Symbol" pitchFamily="18" charset="2"/>
                <a:ea typeface="SimSun" pitchFamily="2" charset="-122"/>
              </a:rPr>
              <a:t>a</a:t>
            </a:r>
          </a:p>
        </p:txBody>
      </p:sp>
      <p:sp>
        <p:nvSpPr>
          <p:cNvPr id="636936" name="Line 8"/>
          <p:cNvSpPr>
            <a:spLocks noChangeShapeType="1"/>
          </p:cNvSpPr>
          <p:nvPr/>
        </p:nvSpPr>
        <p:spPr bwMode="auto">
          <a:xfrm>
            <a:off x="6934200" y="1066800"/>
            <a:ext cx="137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37" name="Text Box 9"/>
          <p:cNvSpPr txBox="1">
            <a:spLocks noChangeArrowheads="1"/>
          </p:cNvSpPr>
          <p:nvPr/>
        </p:nvSpPr>
        <p:spPr bwMode="auto">
          <a:xfrm>
            <a:off x="8305800" y="8382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200" smtClean="0">
                <a:solidFill>
                  <a:srgbClr val="000000"/>
                </a:solidFill>
                <a:ea typeface="SimSun" pitchFamily="2" charset="-122"/>
              </a:rPr>
              <a:t>y</a:t>
            </a:r>
            <a:r>
              <a:rPr lang="en-US" altLang="zh-CN" sz="3200" baseline="30000" smtClean="0">
                <a:solidFill>
                  <a:srgbClr val="000000"/>
                </a:solidFill>
                <a:ea typeface="SimSun" pitchFamily="2" charset="-122"/>
              </a:rPr>
              <a:t>est</a:t>
            </a:r>
          </a:p>
        </p:txBody>
      </p:sp>
      <p:sp>
        <p:nvSpPr>
          <p:cNvPr id="636938" name="Text Box 10"/>
          <p:cNvSpPr txBox="1">
            <a:spLocks noChangeArrowheads="1"/>
          </p:cNvSpPr>
          <p:nvPr/>
        </p:nvSpPr>
        <p:spPr bwMode="auto">
          <a:xfrm>
            <a:off x="838200" y="1905000"/>
            <a:ext cx="19050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denotes +1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denotes -1</a:t>
            </a:r>
          </a:p>
        </p:txBody>
      </p:sp>
      <p:sp>
        <p:nvSpPr>
          <p:cNvPr id="636939" name="Oval 11"/>
          <p:cNvSpPr>
            <a:spLocks noChangeAspect="1" noChangeArrowheads="1"/>
          </p:cNvSpPr>
          <p:nvPr/>
        </p:nvSpPr>
        <p:spPr bwMode="auto">
          <a:xfrm rot="4777107">
            <a:off x="915194" y="2056606"/>
            <a:ext cx="58738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40" name="Oval 12"/>
          <p:cNvSpPr>
            <a:spLocks noChangeAspect="1" noChangeArrowheads="1"/>
          </p:cNvSpPr>
          <p:nvPr/>
        </p:nvSpPr>
        <p:spPr bwMode="auto">
          <a:xfrm rot="5895381">
            <a:off x="915988" y="2513012"/>
            <a:ext cx="50800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41" name="Line 13"/>
          <p:cNvSpPr>
            <a:spLocks noChangeShapeType="1"/>
          </p:cNvSpPr>
          <p:nvPr/>
        </p:nvSpPr>
        <p:spPr bwMode="auto">
          <a:xfrm>
            <a:off x="2590800" y="2209800"/>
            <a:ext cx="0" cy="3505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42" name="Line 14"/>
          <p:cNvSpPr>
            <a:spLocks noChangeShapeType="1"/>
          </p:cNvSpPr>
          <p:nvPr/>
        </p:nvSpPr>
        <p:spPr bwMode="auto">
          <a:xfrm flipV="1">
            <a:off x="2438400" y="5562600"/>
            <a:ext cx="3657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43" name="Oval 15"/>
          <p:cNvSpPr>
            <a:spLocks noChangeAspect="1" noChangeArrowheads="1"/>
          </p:cNvSpPr>
          <p:nvPr/>
        </p:nvSpPr>
        <p:spPr bwMode="auto">
          <a:xfrm>
            <a:off x="3717925" y="5032375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44" name="Oval 16"/>
          <p:cNvSpPr>
            <a:spLocks noChangeAspect="1" noChangeArrowheads="1"/>
          </p:cNvSpPr>
          <p:nvPr/>
        </p:nvSpPr>
        <p:spPr bwMode="auto">
          <a:xfrm>
            <a:off x="2486025" y="3903663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45" name="Oval 17"/>
          <p:cNvSpPr>
            <a:spLocks noChangeAspect="1" noChangeArrowheads="1"/>
          </p:cNvSpPr>
          <p:nvPr/>
        </p:nvSpPr>
        <p:spPr bwMode="auto">
          <a:xfrm>
            <a:off x="4340225" y="2814638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46" name="Oval 18"/>
          <p:cNvSpPr>
            <a:spLocks noChangeAspect="1" noChangeArrowheads="1"/>
          </p:cNvSpPr>
          <p:nvPr/>
        </p:nvSpPr>
        <p:spPr bwMode="auto">
          <a:xfrm>
            <a:off x="4403725" y="3635375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47" name="Oval 19"/>
          <p:cNvSpPr>
            <a:spLocks noChangeAspect="1" noChangeArrowheads="1"/>
          </p:cNvSpPr>
          <p:nvPr/>
        </p:nvSpPr>
        <p:spPr bwMode="auto">
          <a:xfrm>
            <a:off x="3409950" y="2663825"/>
            <a:ext cx="60325" cy="5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48" name="Oval 20"/>
          <p:cNvSpPr>
            <a:spLocks noChangeAspect="1" noChangeArrowheads="1"/>
          </p:cNvSpPr>
          <p:nvPr/>
        </p:nvSpPr>
        <p:spPr bwMode="auto">
          <a:xfrm>
            <a:off x="3886200" y="3733800"/>
            <a:ext cx="5397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49" name="Oval 21"/>
          <p:cNvSpPr>
            <a:spLocks noChangeAspect="1" noChangeArrowheads="1"/>
          </p:cNvSpPr>
          <p:nvPr/>
        </p:nvSpPr>
        <p:spPr bwMode="auto">
          <a:xfrm>
            <a:off x="3048000" y="3124200"/>
            <a:ext cx="60325" cy="587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50" name="Oval 22"/>
          <p:cNvSpPr>
            <a:spLocks noChangeAspect="1" noChangeArrowheads="1"/>
          </p:cNvSpPr>
          <p:nvPr/>
        </p:nvSpPr>
        <p:spPr bwMode="auto">
          <a:xfrm>
            <a:off x="5105400" y="4114800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51" name="Oval 23"/>
          <p:cNvSpPr>
            <a:spLocks noChangeAspect="1" noChangeArrowheads="1"/>
          </p:cNvSpPr>
          <p:nvPr/>
        </p:nvSpPr>
        <p:spPr bwMode="auto">
          <a:xfrm rot="-1118274">
            <a:off x="3887788" y="4443413"/>
            <a:ext cx="5397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52" name="Oval 24"/>
          <p:cNvSpPr>
            <a:spLocks noChangeAspect="1" noChangeArrowheads="1"/>
          </p:cNvSpPr>
          <p:nvPr/>
        </p:nvSpPr>
        <p:spPr bwMode="auto">
          <a:xfrm rot="-1118274">
            <a:off x="6003925" y="3228975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53" name="Oval 25"/>
          <p:cNvSpPr>
            <a:spLocks noChangeAspect="1" noChangeArrowheads="1"/>
          </p:cNvSpPr>
          <p:nvPr/>
        </p:nvSpPr>
        <p:spPr bwMode="auto">
          <a:xfrm rot="-1118274">
            <a:off x="5295900" y="4545013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54" name="Oval 26"/>
          <p:cNvSpPr>
            <a:spLocks noChangeAspect="1" noChangeArrowheads="1"/>
          </p:cNvSpPr>
          <p:nvPr/>
        </p:nvSpPr>
        <p:spPr bwMode="auto">
          <a:xfrm rot="-1118274">
            <a:off x="3124200" y="2667000"/>
            <a:ext cx="60325" cy="5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55" name="Oval 27"/>
          <p:cNvSpPr>
            <a:spLocks noChangeAspect="1" noChangeArrowheads="1"/>
          </p:cNvSpPr>
          <p:nvPr/>
        </p:nvSpPr>
        <p:spPr bwMode="auto">
          <a:xfrm rot="-1118274">
            <a:off x="4711700" y="3584575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56" name="Oval 28"/>
          <p:cNvSpPr>
            <a:spLocks noChangeAspect="1" noChangeArrowheads="1"/>
          </p:cNvSpPr>
          <p:nvPr/>
        </p:nvSpPr>
        <p:spPr bwMode="auto">
          <a:xfrm rot="-1118274">
            <a:off x="5867400" y="4495800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57" name="Oval 29"/>
          <p:cNvSpPr>
            <a:spLocks noChangeAspect="1" noChangeArrowheads="1"/>
          </p:cNvSpPr>
          <p:nvPr/>
        </p:nvSpPr>
        <p:spPr bwMode="auto">
          <a:xfrm rot="-1118274">
            <a:off x="3114675" y="3640138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58" name="Oval 30"/>
          <p:cNvSpPr>
            <a:spLocks noChangeAspect="1" noChangeArrowheads="1"/>
          </p:cNvSpPr>
          <p:nvPr/>
        </p:nvSpPr>
        <p:spPr bwMode="auto">
          <a:xfrm rot="5895381">
            <a:off x="3867150" y="3057525"/>
            <a:ext cx="47625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59" name="Oval 31"/>
          <p:cNvSpPr>
            <a:spLocks noChangeAspect="1" noChangeArrowheads="1"/>
          </p:cNvSpPr>
          <p:nvPr/>
        </p:nvSpPr>
        <p:spPr bwMode="auto">
          <a:xfrm rot="5895381">
            <a:off x="4136231" y="5242719"/>
            <a:ext cx="55563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60" name="Oval 32"/>
          <p:cNvSpPr>
            <a:spLocks noChangeAspect="1" noChangeArrowheads="1"/>
          </p:cNvSpPr>
          <p:nvPr/>
        </p:nvSpPr>
        <p:spPr bwMode="auto">
          <a:xfrm rot="5895381">
            <a:off x="3114675" y="4098925"/>
            <a:ext cx="47625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61" name="Oval 33"/>
          <p:cNvSpPr>
            <a:spLocks noChangeAspect="1" noChangeArrowheads="1"/>
          </p:cNvSpPr>
          <p:nvPr/>
        </p:nvSpPr>
        <p:spPr bwMode="auto">
          <a:xfrm rot="5895381">
            <a:off x="4343400" y="2393950"/>
            <a:ext cx="47625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62" name="Oval 34"/>
          <p:cNvSpPr>
            <a:spLocks noChangeAspect="1" noChangeArrowheads="1"/>
          </p:cNvSpPr>
          <p:nvPr/>
        </p:nvSpPr>
        <p:spPr bwMode="auto">
          <a:xfrm rot="5895381">
            <a:off x="5304632" y="4144169"/>
            <a:ext cx="58737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63" name="Oval 35"/>
          <p:cNvSpPr>
            <a:spLocks noChangeAspect="1" noChangeArrowheads="1"/>
          </p:cNvSpPr>
          <p:nvPr/>
        </p:nvSpPr>
        <p:spPr bwMode="auto">
          <a:xfrm rot="5895381">
            <a:off x="4370388" y="407987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64" name="Oval 36"/>
          <p:cNvSpPr>
            <a:spLocks noChangeAspect="1" noChangeArrowheads="1"/>
          </p:cNvSpPr>
          <p:nvPr/>
        </p:nvSpPr>
        <p:spPr bwMode="auto">
          <a:xfrm rot="5895381">
            <a:off x="5619750" y="3365500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65" name="Oval 37"/>
          <p:cNvSpPr>
            <a:spLocks noChangeAspect="1" noChangeArrowheads="1"/>
          </p:cNvSpPr>
          <p:nvPr/>
        </p:nvSpPr>
        <p:spPr bwMode="auto">
          <a:xfrm rot="5895381">
            <a:off x="3087688" y="2346325"/>
            <a:ext cx="47625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66" name="Oval 38"/>
          <p:cNvSpPr>
            <a:spLocks noChangeAspect="1" noChangeArrowheads="1"/>
          </p:cNvSpPr>
          <p:nvPr/>
        </p:nvSpPr>
        <p:spPr bwMode="auto">
          <a:xfrm rot="5895381">
            <a:off x="5260975" y="32734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67" name="Oval 39"/>
          <p:cNvSpPr>
            <a:spLocks noChangeAspect="1" noChangeArrowheads="1"/>
          </p:cNvSpPr>
          <p:nvPr/>
        </p:nvSpPr>
        <p:spPr bwMode="auto">
          <a:xfrm rot="5895381">
            <a:off x="5117307" y="4718844"/>
            <a:ext cx="58737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68" name="Oval 40"/>
          <p:cNvSpPr>
            <a:spLocks noChangeAspect="1" noChangeArrowheads="1"/>
          </p:cNvSpPr>
          <p:nvPr/>
        </p:nvSpPr>
        <p:spPr bwMode="auto">
          <a:xfrm rot="4777107">
            <a:off x="3498057" y="3534569"/>
            <a:ext cx="58737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69" name="Oval 41"/>
          <p:cNvSpPr>
            <a:spLocks noChangeAspect="1" noChangeArrowheads="1"/>
          </p:cNvSpPr>
          <p:nvPr/>
        </p:nvSpPr>
        <p:spPr bwMode="auto">
          <a:xfrm rot="4777107">
            <a:off x="4651375" y="52546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70" name="Oval 42"/>
          <p:cNvSpPr>
            <a:spLocks noChangeAspect="1" noChangeArrowheads="1"/>
          </p:cNvSpPr>
          <p:nvPr/>
        </p:nvSpPr>
        <p:spPr bwMode="auto">
          <a:xfrm rot="4777107">
            <a:off x="4346575" y="48736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71" name="Oval 43"/>
          <p:cNvSpPr>
            <a:spLocks noChangeAspect="1" noChangeArrowheads="1"/>
          </p:cNvSpPr>
          <p:nvPr/>
        </p:nvSpPr>
        <p:spPr bwMode="auto">
          <a:xfrm rot="4777107">
            <a:off x="2817019" y="3736181"/>
            <a:ext cx="58738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72" name="Oval 44"/>
          <p:cNvSpPr>
            <a:spLocks noChangeAspect="1" noChangeArrowheads="1"/>
          </p:cNvSpPr>
          <p:nvPr/>
        </p:nvSpPr>
        <p:spPr bwMode="auto">
          <a:xfrm rot="4777107">
            <a:off x="3713163" y="2776537"/>
            <a:ext cx="50800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73" name="Oval 45"/>
          <p:cNvSpPr>
            <a:spLocks noChangeAspect="1" noChangeArrowheads="1"/>
          </p:cNvSpPr>
          <p:nvPr/>
        </p:nvSpPr>
        <p:spPr bwMode="auto">
          <a:xfrm rot="4777107">
            <a:off x="4356101" y="4364037"/>
            <a:ext cx="50800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74" name="Oval 46"/>
          <p:cNvSpPr>
            <a:spLocks noChangeAspect="1" noChangeArrowheads="1"/>
          </p:cNvSpPr>
          <p:nvPr/>
        </p:nvSpPr>
        <p:spPr bwMode="auto">
          <a:xfrm rot="4777107">
            <a:off x="2504282" y="3082131"/>
            <a:ext cx="58738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75" name="Oval 47"/>
          <p:cNvSpPr>
            <a:spLocks noChangeAspect="1" noChangeArrowheads="1"/>
          </p:cNvSpPr>
          <p:nvPr/>
        </p:nvSpPr>
        <p:spPr bwMode="auto">
          <a:xfrm rot="4777107">
            <a:off x="3937794" y="5049044"/>
            <a:ext cx="55563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76" name="Oval 48"/>
          <p:cNvSpPr>
            <a:spLocks noChangeAspect="1" noChangeArrowheads="1"/>
          </p:cNvSpPr>
          <p:nvPr/>
        </p:nvSpPr>
        <p:spPr bwMode="auto">
          <a:xfrm rot="4777107">
            <a:off x="5303838" y="4756150"/>
            <a:ext cx="50800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77" name="Text Box 49"/>
          <p:cNvSpPr txBox="1">
            <a:spLocks noChangeArrowheads="1"/>
          </p:cNvSpPr>
          <p:nvPr/>
        </p:nvSpPr>
        <p:spPr bwMode="auto">
          <a:xfrm>
            <a:off x="5486400" y="1676400"/>
            <a:ext cx="3200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f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(</a:t>
            </a: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x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,</a:t>
            </a:r>
            <a:r>
              <a:rPr lang="en-US" altLang="zh-CN" sz="2000" b="1" i="1" smtClean="0">
                <a:solidFill>
                  <a:srgbClr val="00CC00"/>
                </a:solidFill>
                <a:ea typeface="SimSun" pitchFamily="2" charset="-122"/>
              </a:rPr>
              <a:t>w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,b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) = sign(</a:t>
            </a:r>
            <a:r>
              <a:rPr lang="en-US" altLang="zh-CN" sz="2000" b="1" i="1" smtClean="0">
                <a:solidFill>
                  <a:srgbClr val="00CC00"/>
                </a:solidFill>
                <a:ea typeface="SimSun" pitchFamily="2" charset="-122"/>
              </a:rPr>
              <a:t>w</a:t>
            </a: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. x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 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- 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b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)</a:t>
            </a:r>
          </a:p>
        </p:txBody>
      </p:sp>
      <p:sp>
        <p:nvSpPr>
          <p:cNvPr id="636978" name="Line 50"/>
          <p:cNvSpPr>
            <a:spLocks noChangeShapeType="1"/>
          </p:cNvSpPr>
          <p:nvPr/>
        </p:nvSpPr>
        <p:spPr bwMode="auto">
          <a:xfrm flipV="1">
            <a:off x="3429000" y="1676400"/>
            <a:ext cx="1447800" cy="403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79" name="Text Box 51"/>
          <p:cNvSpPr txBox="1">
            <a:spLocks noChangeArrowheads="1"/>
          </p:cNvSpPr>
          <p:nvPr/>
        </p:nvSpPr>
        <p:spPr bwMode="auto">
          <a:xfrm>
            <a:off x="6248400" y="3200400"/>
            <a:ext cx="2438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zh-CN" altLang="en-US" sz="2000" smtClean="0">
              <a:solidFill>
                <a:srgbClr val="000000"/>
              </a:solidFill>
              <a:ea typeface="SimSun" pitchFamily="2" charset="-122"/>
            </a:endParaRPr>
          </a:p>
        </p:txBody>
      </p:sp>
      <p:sp>
        <p:nvSpPr>
          <p:cNvPr id="636980" name="Text Box 52"/>
          <p:cNvSpPr txBox="1">
            <a:spLocks noChangeArrowheads="1"/>
          </p:cNvSpPr>
          <p:nvPr/>
        </p:nvSpPr>
        <p:spPr bwMode="auto">
          <a:xfrm>
            <a:off x="6400800" y="3352800"/>
            <a:ext cx="22098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Any of these would be fine..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altLang="zh-CN" sz="2000" smtClean="0">
              <a:solidFill>
                <a:srgbClr val="000000"/>
              </a:solidFill>
              <a:ea typeface="SimSun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..but which is best?</a:t>
            </a:r>
          </a:p>
        </p:txBody>
      </p:sp>
      <p:sp>
        <p:nvSpPr>
          <p:cNvPr id="636981" name="Line 53"/>
          <p:cNvSpPr>
            <a:spLocks noChangeShapeType="1"/>
          </p:cNvSpPr>
          <p:nvPr/>
        </p:nvSpPr>
        <p:spPr bwMode="auto">
          <a:xfrm flipV="1">
            <a:off x="2286000" y="2362200"/>
            <a:ext cx="4038600" cy="2590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82" name="Line 54"/>
          <p:cNvSpPr>
            <a:spLocks noChangeShapeType="1"/>
          </p:cNvSpPr>
          <p:nvPr/>
        </p:nvSpPr>
        <p:spPr bwMode="auto">
          <a:xfrm flipV="1">
            <a:off x="2590800" y="2209800"/>
            <a:ext cx="3124200" cy="3048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83" name="Line 55"/>
          <p:cNvSpPr>
            <a:spLocks noChangeShapeType="1"/>
          </p:cNvSpPr>
          <p:nvPr/>
        </p:nvSpPr>
        <p:spPr bwMode="auto">
          <a:xfrm flipV="1">
            <a:off x="2057400" y="2438400"/>
            <a:ext cx="4800600" cy="2209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84" name="Line 56"/>
          <p:cNvSpPr>
            <a:spLocks noChangeShapeType="1"/>
          </p:cNvSpPr>
          <p:nvPr/>
        </p:nvSpPr>
        <p:spPr bwMode="auto">
          <a:xfrm flipV="1">
            <a:off x="2438400" y="2209800"/>
            <a:ext cx="3810000" cy="2819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85" name="Line 57"/>
          <p:cNvSpPr>
            <a:spLocks noChangeShapeType="1"/>
          </p:cNvSpPr>
          <p:nvPr/>
        </p:nvSpPr>
        <p:spPr bwMode="auto">
          <a:xfrm flipV="1">
            <a:off x="2362200" y="1905000"/>
            <a:ext cx="3886200" cy="3352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86" name="Line 58"/>
          <p:cNvSpPr>
            <a:spLocks noChangeShapeType="1"/>
          </p:cNvSpPr>
          <p:nvPr/>
        </p:nvSpPr>
        <p:spPr bwMode="auto">
          <a:xfrm flipV="1">
            <a:off x="2590800" y="1752600"/>
            <a:ext cx="3429000" cy="3352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87" name="Line 59"/>
          <p:cNvSpPr>
            <a:spLocks noChangeShapeType="1"/>
          </p:cNvSpPr>
          <p:nvPr/>
        </p:nvSpPr>
        <p:spPr bwMode="auto">
          <a:xfrm flipV="1">
            <a:off x="2819400" y="2133600"/>
            <a:ext cx="2743200" cy="3505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36988" name="Line 60"/>
          <p:cNvSpPr>
            <a:spLocks noChangeShapeType="1"/>
          </p:cNvSpPr>
          <p:nvPr/>
        </p:nvSpPr>
        <p:spPr bwMode="auto">
          <a:xfrm flipV="1">
            <a:off x="2362200" y="2209800"/>
            <a:ext cx="4114800" cy="2819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2577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  <p:grpSp>
        <p:nvGrpSpPr>
          <p:cNvPr id="640065" name="Group 65"/>
          <p:cNvGrpSpPr>
            <a:grpSpLocks/>
          </p:cNvGrpSpPr>
          <p:nvPr/>
        </p:nvGrpSpPr>
        <p:grpSpPr bwMode="auto">
          <a:xfrm rot="-4217956">
            <a:off x="1205707" y="4075906"/>
            <a:ext cx="5562600" cy="1587"/>
            <a:chOff x="960" y="3888"/>
            <a:chExt cx="3504" cy="0"/>
          </a:xfrm>
        </p:grpSpPr>
        <p:sp>
          <p:nvSpPr>
            <p:cNvPr id="640064" name="Line 64"/>
            <p:cNvSpPr>
              <a:spLocks noChangeShapeType="1"/>
            </p:cNvSpPr>
            <p:nvPr/>
          </p:nvSpPr>
          <p:spPr bwMode="auto">
            <a:xfrm>
              <a:off x="1008" y="3888"/>
              <a:ext cx="3408" cy="0"/>
            </a:xfrm>
            <a:prstGeom prst="line">
              <a:avLst/>
            </a:prstGeom>
            <a:noFill/>
            <a:ln w="1047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</a:pPr>
              <a:endParaRPr lang="en-US" sz="2000" smtClean="0">
                <a:solidFill>
                  <a:srgbClr val="000000"/>
                </a:solidFill>
              </a:endParaRPr>
            </a:p>
          </p:txBody>
        </p:sp>
        <p:sp>
          <p:nvSpPr>
            <p:cNvPr id="640063" name="Line 63"/>
            <p:cNvSpPr>
              <a:spLocks noChangeShapeType="1"/>
            </p:cNvSpPr>
            <p:nvPr/>
          </p:nvSpPr>
          <p:spPr bwMode="auto">
            <a:xfrm>
              <a:off x="960" y="3888"/>
              <a:ext cx="35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</a:pPr>
              <a:endParaRPr lang="en-US" sz="20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00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4648200" cy="685800"/>
          </a:xfrm>
        </p:spPr>
        <p:txBody>
          <a:bodyPr/>
          <a:lstStyle/>
          <a:p>
            <a:r>
              <a:rPr lang="en-US" altLang="zh-CN">
                <a:ea typeface="SimSun" pitchFamily="2" charset="-122"/>
              </a:rPr>
              <a:t>Classifier Margin</a:t>
            </a:r>
          </a:p>
        </p:txBody>
      </p:sp>
      <p:sp>
        <p:nvSpPr>
          <p:cNvPr id="640003" name="Rectangle 3"/>
          <p:cNvSpPr>
            <a:spLocks noChangeArrowheads="1"/>
          </p:cNvSpPr>
          <p:nvPr/>
        </p:nvSpPr>
        <p:spPr bwMode="auto">
          <a:xfrm>
            <a:off x="5334000" y="776288"/>
            <a:ext cx="1600200" cy="654050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600" i="1" smtClean="0">
                <a:solidFill>
                  <a:srgbClr val="000000"/>
                </a:solidFill>
                <a:ea typeface="SimSun" pitchFamily="2" charset="-122"/>
              </a:rPr>
              <a:t>f </a:t>
            </a: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        </a:t>
            </a:r>
          </a:p>
        </p:txBody>
      </p:sp>
      <p:sp>
        <p:nvSpPr>
          <p:cNvPr id="640004" name="Line 4"/>
          <p:cNvSpPr>
            <a:spLocks noChangeShapeType="1"/>
          </p:cNvSpPr>
          <p:nvPr/>
        </p:nvSpPr>
        <p:spPr bwMode="auto">
          <a:xfrm>
            <a:off x="3962400" y="1066800"/>
            <a:ext cx="137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05" name="Text Box 5"/>
          <p:cNvSpPr txBox="1">
            <a:spLocks noChangeArrowheads="1"/>
          </p:cNvSpPr>
          <p:nvPr/>
        </p:nvSpPr>
        <p:spPr bwMode="auto">
          <a:xfrm>
            <a:off x="3505200" y="762000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800" b="1" i="1" smtClean="0">
                <a:solidFill>
                  <a:srgbClr val="000000"/>
                </a:solidFill>
                <a:ea typeface="SimSun" pitchFamily="2" charset="-122"/>
              </a:rPr>
              <a:t>x</a:t>
            </a:r>
          </a:p>
        </p:txBody>
      </p:sp>
      <p:sp>
        <p:nvSpPr>
          <p:cNvPr id="640006" name="Line 6"/>
          <p:cNvSpPr>
            <a:spLocks noChangeShapeType="1"/>
          </p:cNvSpPr>
          <p:nvPr/>
        </p:nvSpPr>
        <p:spPr bwMode="auto">
          <a:xfrm>
            <a:off x="6019800" y="381000"/>
            <a:ext cx="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07" name="Text Box 7"/>
          <p:cNvSpPr txBox="1">
            <a:spLocks noChangeArrowheads="1"/>
          </p:cNvSpPr>
          <p:nvPr/>
        </p:nvSpPr>
        <p:spPr bwMode="auto">
          <a:xfrm>
            <a:off x="5791200" y="0"/>
            <a:ext cx="381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200" smtClean="0">
                <a:solidFill>
                  <a:srgbClr val="00CC00"/>
                </a:solidFill>
                <a:latin typeface="Symbol" pitchFamily="18" charset="2"/>
                <a:ea typeface="SimSun" pitchFamily="2" charset="-122"/>
              </a:rPr>
              <a:t>a</a:t>
            </a:r>
          </a:p>
        </p:txBody>
      </p:sp>
      <p:sp>
        <p:nvSpPr>
          <p:cNvPr id="640008" name="Line 8"/>
          <p:cNvSpPr>
            <a:spLocks noChangeShapeType="1"/>
          </p:cNvSpPr>
          <p:nvPr/>
        </p:nvSpPr>
        <p:spPr bwMode="auto">
          <a:xfrm>
            <a:off x="6934200" y="1066800"/>
            <a:ext cx="137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09" name="Text Box 9"/>
          <p:cNvSpPr txBox="1">
            <a:spLocks noChangeArrowheads="1"/>
          </p:cNvSpPr>
          <p:nvPr/>
        </p:nvSpPr>
        <p:spPr bwMode="auto">
          <a:xfrm>
            <a:off x="8305800" y="8382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200" smtClean="0">
                <a:solidFill>
                  <a:srgbClr val="000000"/>
                </a:solidFill>
                <a:ea typeface="SimSun" pitchFamily="2" charset="-122"/>
              </a:rPr>
              <a:t>y</a:t>
            </a:r>
            <a:r>
              <a:rPr lang="en-US" altLang="zh-CN" sz="3200" baseline="30000" smtClean="0">
                <a:solidFill>
                  <a:srgbClr val="000000"/>
                </a:solidFill>
                <a:ea typeface="SimSun" pitchFamily="2" charset="-122"/>
              </a:rPr>
              <a:t>est</a:t>
            </a:r>
          </a:p>
        </p:txBody>
      </p:sp>
      <p:sp>
        <p:nvSpPr>
          <p:cNvPr id="640010" name="Text Box 10"/>
          <p:cNvSpPr txBox="1">
            <a:spLocks noChangeArrowheads="1"/>
          </p:cNvSpPr>
          <p:nvPr/>
        </p:nvSpPr>
        <p:spPr bwMode="auto">
          <a:xfrm>
            <a:off x="838200" y="1905000"/>
            <a:ext cx="19050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denotes +1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denotes -1</a:t>
            </a:r>
          </a:p>
        </p:txBody>
      </p:sp>
      <p:sp>
        <p:nvSpPr>
          <p:cNvPr id="640011" name="Oval 11"/>
          <p:cNvSpPr>
            <a:spLocks noChangeAspect="1" noChangeArrowheads="1"/>
          </p:cNvSpPr>
          <p:nvPr/>
        </p:nvSpPr>
        <p:spPr bwMode="auto">
          <a:xfrm rot="4777107">
            <a:off x="915194" y="2056606"/>
            <a:ext cx="58738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12" name="Oval 12"/>
          <p:cNvSpPr>
            <a:spLocks noChangeAspect="1" noChangeArrowheads="1"/>
          </p:cNvSpPr>
          <p:nvPr/>
        </p:nvSpPr>
        <p:spPr bwMode="auto">
          <a:xfrm rot="5895381">
            <a:off x="915988" y="2513012"/>
            <a:ext cx="50800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13" name="Line 13"/>
          <p:cNvSpPr>
            <a:spLocks noChangeShapeType="1"/>
          </p:cNvSpPr>
          <p:nvPr/>
        </p:nvSpPr>
        <p:spPr bwMode="auto">
          <a:xfrm>
            <a:off x="2590800" y="2209800"/>
            <a:ext cx="0" cy="3505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14" name="Line 14"/>
          <p:cNvSpPr>
            <a:spLocks noChangeShapeType="1"/>
          </p:cNvSpPr>
          <p:nvPr/>
        </p:nvSpPr>
        <p:spPr bwMode="auto">
          <a:xfrm flipV="1">
            <a:off x="2438400" y="5562600"/>
            <a:ext cx="3657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15" name="Oval 15"/>
          <p:cNvSpPr>
            <a:spLocks noChangeAspect="1" noChangeArrowheads="1"/>
          </p:cNvSpPr>
          <p:nvPr/>
        </p:nvSpPr>
        <p:spPr bwMode="auto">
          <a:xfrm>
            <a:off x="3717925" y="5032375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16" name="Oval 16"/>
          <p:cNvSpPr>
            <a:spLocks noChangeAspect="1" noChangeArrowheads="1"/>
          </p:cNvSpPr>
          <p:nvPr/>
        </p:nvSpPr>
        <p:spPr bwMode="auto">
          <a:xfrm>
            <a:off x="2486025" y="3903663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17" name="Oval 17"/>
          <p:cNvSpPr>
            <a:spLocks noChangeAspect="1" noChangeArrowheads="1"/>
          </p:cNvSpPr>
          <p:nvPr/>
        </p:nvSpPr>
        <p:spPr bwMode="auto">
          <a:xfrm>
            <a:off x="4340225" y="2814638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18" name="Oval 18"/>
          <p:cNvSpPr>
            <a:spLocks noChangeAspect="1" noChangeArrowheads="1"/>
          </p:cNvSpPr>
          <p:nvPr/>
        </p:nvSpPr>
        <p:spPr bwMode="auto">
          <a:xfrm>
            <a:off x="4403725" y="3635375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19" name="Oval 19"/>
          <p:cNvSpPr>
            <a:spLocks noChangeAspect="1" noChangeArrowheads="1"/>
          </p:cNvSpPr>
          <p:nvPr/>
        </p:nvSpPr>
        <p:spPr bwMode="auto">
          <a:xfrm>
            <a:off x="3409950" y="2663825"/>
            <a:ext cx="60325" cy="5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20" name="Oval 20"/>
          <p:cNvSpPr>
            <a:spLocks noChangeAspect="1" noChangeArrowheads="1"/>
          </p:cNvSpPr>
          <p:nvPr/>
        </p:nvSpPr>
        <p:spPr bwMode="auto">
          <a:xfrm>
            <a:off x="3886200" y="3733800"/>
            <a:ext cx="5397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21" name="Oval 21"/>
          <p:cNvSpPr>
            <a:spLocks noChangeAspect="1" noChangeArrowheads="1"/>
          </p:cNvSpPr>
          <p:nvPr/>
        </p:nvSpPr>
        <p:spPr bwMode="auto">
          <a:xfrm>
            <a:off x="3048000" y="3124200"/>
            <a:ext cx="60325" cy="587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22" name="Oval 22"/>
          <p:cNvSpPr>
            <a:spLocks noChangeAspect="1" noChangeArrowheads="1"/>
          </p:cNvSpPr>
          <p:nvPr/>
        </p:nvSpPr>
        <p:spPr bwMode="auto">
          <a:xfrm>
            <a:off x="5105400" y="4114800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23" name="Oval 23"/>
          <p:cNvSpPr>
            <a:spLocks noChangeAspect="1" noChangeArrowheads="1"/>
          </p:cNvSpPr>
          <p:nvPr/>
        </p:nvSpPr>
        <p:spPr bwMode="auto">
          <a:xfrm rot="-1118274">
            <a:off x="3887788" y="4443413"/>
            <a:ext cx="5397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24" name="Oval 24"/>
          <p:cNvSpPr>
            <a:spLocks noChangeAspect="1" noChangeArrowheads="1"/>
          </p:cNvSpPr>
          <p:nvPr/>
        </p:nvSpPr>
        <p:spPr bwMode="auto">
          <a:xfrm rot="-1118274">
            <a:off x="6003925" y="3228975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25" name="Oval 25"/>
          <p:cNvSpPr>
            <a:spLocks noChangeAspect="1" noChangeArrowheads="1"/>
          </p:cNvSpPr>
          <p:nvPr/>
        </p:nvSpPr>
        <p:spPr bwMode="auto">
          <a:xfrm rot="-1118274">
            <a:off x="5295900" y="4545013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26" name="Oval 26"/>
          <p:cNvSpPr>
            <a:spLocks noChangeAspect="1" noChangeArrowheads="1"/>
          </p:cNvSpPr>
          <p:nvPr/>
        </p:nvSpPr>
        <p:spPr bwMode="auto">
          <a:xfrm rot="-1118274">
            <a:off x="3124200" y="2667000"/>
            <a:ext cx="60325" cy="5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27" name="Oval 27"/>
          <p:cNvSpPr>
            <a:spLocks noChangeAspect="1" noChangeArrowheads="1"/>
          </p:cNvSpPr>
          <p:nvPr/>
        </p:nvSpPr>
        <p:spPr bwMode="auto">
          <a:xfrm rot="-1118274">
            <a:off x="4711700" y="3584575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28" name="Oval 28"/>
          <p:cNvSpPr>
            <a:spLocks noChangeAspect="1" noChangeArrowheads="1"/>
          </p:cNvSpPr>
          <p:nvPr/>
        </p:nvSpPr>
        <p:spPr bwMode="auto">
          <a:xfrm rot="-1118274">
            <a:off x="5867400" y="4495800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29" name="Oval 29"/>
          <p:cNvSpPr>
            <a:spLocks noChangeAspect="1" noChangeArrowheads="1"/>
          </p:cNvSpPr>
          <p:nvPr/>
        </p:nvSpPr>
        <p:spPr bwMode="auto">
          <a:xfrm rot="-1118274">
            <a:off x="3114675" y="3640138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30" name="Oval 30"/>
          <p:cNvSpPr>
            <a:spLocks noChangeAspect="1" noChangeArrowheads="1"/>
          </p:cNvSpPr>
          <p:nvPr/>
        </p:nvSpPr>
        <p:spPr bwMode="auto">
          <a:xfrm rot="5895381">
            <a:off x="3867150" y="3057525"/>
            <a:ext cx="47625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31" name="Oval 31"/>
          <p:cNvSpPr>
            <a:spLocks noChangeAspect="1" noChangeArrowheads="1"/>
          </p:cNvSpPr>
          <p:nvPr/>
        </p:nvSpPr>
        <p:spPr bwMode="auto">
          <a:xfrm rot="5895381">
            <a:off x="4136231" y="5242719"/>
            <a:ext cx="55563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32" name="Oval 32"/>
          <p:cNvSpPr>
            <a:spLocks noChangeAspect="1" noChangeArrowheads="1"/>
          </p:cNvSpPr>
          <p:nvPr/>
        </p:nvSpPr>
        <p:spPr bwMode="auto">
          <a:xfrm rot="5895381">
            <a:off x="3114675" y="4098925"/>
            <a:ext cx="47625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33" name="Oval 33"/>
          <p:cNvSpPr>
            <a:spLocks noChangeAspect="1" noChangeArrowheads="1"/>
          </p:cNvSpPr>
          <p:nvPr/>
        </p:nvSpPr>
        <p:spPr bwMode="auto">
          <a:xfrm rot="5895381">
            <a:off x="4343400" y="2393950"/>
            <a:ext cx="47625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34" name="Oval 34"/>
          <p:cNvSpPr>
            <a:spLocks noChangeAspect="1" noChangeArrowheads="1"/>
          </p:cNvSpPr>
          <p:nvPr/>
        </p:nvSpPr>
        <p:spPr bwMode="auto">
          <a:xfrm rot="5895381">
            <a:off x="5304632" y="4144169"/>
            <a:ext cx="58737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35" name="Oval 35"/>
          <p:cNvSpPr>
            <a:spLocks noChangeAspect="1" noChangeArrowheads="1"/>
          </p:cNvSpPr>
          <p:nvPr/>
        </p:nvSpPr>
        <p:spPr bwMode="auto">
          <a:xfrm rot="5895381">
            <a:off x="4370388" y="407987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36" name="Oval 36"/>
          <p:cNvSpPr>
            <a:spLocks noChangeAspect="1" noChangeArrowheads="1"/>
          </p:cNvSpPr>
          <p:nvPr/>
        </p:nvSpPr>
        <p:spPr bwMode="auto">
          <a:xfrm rot="5895381">
            <a:off x="5619750" y="3365500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37" name="Oval 37"/>
          <p:cNvSpPr>
            <a:spLocks noChangeAspect="1" noChangeArrowheads="1"/>
          </p:cNvSpPr>
          <p:nvPr/>
        </p:nvSpPr>
        <p:spPr bwMode="auto">
          <a:xfrm rot="5895381">
            <a:off x="3087688" y="2346325"/>
            <a:ext cx="47625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38" name="Oval 38"/>
          <p:cNvSpPr>
            <a:spLocks noChangeAspect="1" noChangeArrowheads="1"/>
          </p:cNvSpPr>
          <p:nvPr/>
        </p:nvSpPr>
        <p:spPr bwMode="auto">
          <a:xfrm rot="5895381">
            <a:off x="5260975" y="32734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39" name="Oval 39"/>
          <p:cNvSpPr>
            <a:spLocks noChangeAspect="1" noChangeArrowheads="1"/>
          </p:cNvSpPr>
          <p:nvPr/>
        </p:nvSpPr>
        <p:spPr bwMode="auto">
          <a:xfrm rot="5895381">
            <a:off x="5117307" y="4718844"/>
            <a:ext cx="58737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40" name="Oval 40"/>
          <p:cNvSpPr>
            <a:spLocks noChangeAspect="1" noChangeArrowheads="1"/>
          </p:cNvSpPr>
          <p:nvPr/>
        </p:nvSpPr>
        <p:spPr bwMode="auto">
          <a:xfrm rot="4777107">
            <a:off x="3498057" y="3534569"/>
            <a:ext cx="58737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41" name="Oval 41"/>
          <p:cNvSpPr>
            <a:spLocks noChangeAspect="1" noChangeArrowheads="1"/>
          </p:cNvSpPr>
          <p:nvPr/>
        </p:nvSpPr>
        <p:spPr bwMode="auto">
          <a:xfrm rot="4777107">
            <a:off x="4651375" y="52546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42" name="Oval 42"/>
          <p:cNvSpPr>
            <a:spLocks noChangeAspect="1" noChangeArrowheads="1"/>
          </p:cNvSpPr>
          <p:nvPr/>
        </p:nvSpPr>
        <p:spPr bwMode="auto">
          <a:xfrm rot="4777107">
            <a:off x="4346575" y="48736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43" name="Oval 43"/>
          <p:cNvSpPr>
            <a:spLocks noChangeAspect="1" noChangeArrowheads="1"/>
          </p:cNvSpPr>
          <p:nvPr/>
        </p:nvSpPr>
        <p:spPr bwMode="auto">
          <a:xfrm rot="4777107">
            <a:off x="2817019" y="3736181"/>
            <a:ext cx="58738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44" name="Oval 44"/>
          <p:cNvSpPr>
            <a:spLocks noChangeAspect="1" noChangeArrowheads="1"/>
          </p:cNvSpPr>
          <p:nvPr/>
        </p:nvSpPr>
        <p:spPr bwMode="auto">
          <a:xfrm rot="4777107">
            <a:off x="3713163" y="2776537"/>
            <a:ext cx="50800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45" name="Oval 45"/>
          <p:cNvSpPr>
            <a:spLocks noChangeAspect="1" noChangeArrowheads="1"/>
          </p:cNvSpPr>
          <p:nvPr/>
        </p:nvSpPr>
        <p:spPr bwMode="auto">
          <a:xfrm rot="4777107">
            <a:off x="4356101" y="4364037"/>
            <a:ext cx="50800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46" name="Oval 46"/>
          <p:cNvSpPr>
            <a:spLocks noChangeAspect="1" noChangeArrowheads="1"/>
          </p:cNvSpPr>
          <p:nvPr/>
        </p:nvSpPr>
        <p:spPr bwMode="auto">
          <a:xfrm rot="4777107">
            <a:off x="2504282" y="3082131"/>
            <a:ext cx="58738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47" name="Oval 47"/>
          <p:cNvSpPr>
            <a:spLocks noChangeAspect="1" noChangeArrowheads="1"/>
          </p:cNvSpPr>
          <p:nvPr/>
        </p:nvSpPr>
        <p:spPr bwMode="auto">
          <a:xfrm rot="4777107">
            <a:off x="3937794" y="5049044"/>
            <a:ext cx="55563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48" name="Oval 48"/>
          <p:cNvSpPr>
            <a:spLocks noChangeAspect="1" noChangeArrowheads="1"/>
          </p:cNvSpPr>
          <p:nvPr/>
        </p:nvSpPr>
        <p:spPr bwMode="auto">
          <a:xfrm rot="4777107">
            <a:off x="5303838" y="4756150"/>
            <a:ext cx="50800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0049" name="Text Box 49"/>
          <p:cNvSpPr txBox="1">
            <a:spLocks noChangeArrowheads="1"/>
          </p:cNvSpPr>
          <p:nvPr/>
        </p:nvSpPr>
        <p:spPr bwMode="auto">
          <a:xfrm>
            <a:off x="5486400" y="1676400"/>
            <a:ext cx="3200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f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(</a:t>
            </a: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x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,</a:t>
            </a:r>
            <a:r>
              <a:rPr lang="en-US" altLang="zh-CN" sz="2000" b="1" i="1" smtClean="0">
                <a:solidFill>
                  <a:srgbClr val="00CC00"/>
                </a:solidFill>
                <a:ea typeface="SimSun" pitchFamily="2" charset="-122"/>
              </a:rPr>
              <a:t>w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,b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) = sign(</a:t>
            </a:r>
            <a:r>
              <a:rPr lang="en-US" altLang="zh-CN" sz="2000" b="1" i="1" smtClean="0">
                <a:solidFill>
                  <a:srgbClr val="00CC00"/>
                </a:solidFill>
                <a:ea typeface="SimSun" pitchFamily="2" charset="-122"/>
              </a:rPr>
              <a:t>w</a:t>
            </a: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. x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 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- 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b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)</a:t>
            </a:r>
          </a:p>
        </p:txBody>
      </p:sp>
      <p:sp>
        <p:nvSpPr>
          <p:cNvPr id="640051" name="Text Box 51"/>
          <p:cNvSpPr txBox="1">
            <a:spLocks noChangeArrowheads="1"/>
          </p:cNvSpPr>
          <p:nvPr/>
        </p:nvSpPr>
        <p:spPr bwMode="auto">
          <a:xfrm>
            <a:off x="6248400" y="3200400"/>
            <a:ext cx="2438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zh-CN" altLang="en-US" sz="2000" smtClean="0">
              <a:solidFill>
                <a:srgbClr val="000000"/>
              </a:solidFill>
              <a:ea typeface="SimSun" pitchFamily="2" charset="-122"/>
            </a:endParaRPr>
          </a:p>
        </p:txBody>
      </p:sp>
      <p:sp>
        <p:nvSpPr>
          <p:cNvPr id="640052" name="Text Box 52"/>
          <p:cNvSpPr txBox="1">
            <a:spLocks noChangeArrowheads="1"/>
          </p:cNvSpPr>
          <p:nvPr/>
        </p:nvSpPr>
        <p:spPr bwMode="auto">
          <a:xfrm>
            <a:off x="6400800" y="2286000"/>
            <a:ext cx="27432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400" smtClean="0">
                <a:solidFill>
                  <a:srgbClr val="000000"/>
                </a:solidFill>
                <a:ea typeface="SimSun" pitchFamily="2" charset="-122"/>
              </a:rPr>
              <a:t>Define the </a:t>
            </a:r>
            <a:r>
              <a:rPr lang="en-US" altLang="zh-CN" sz="2400" smtClean="0">
                <a:solidFill>
                  <a:srgbClr val="FF0000"/>
                </a:solidFill>
                <a:ea typeface="SimSun" pitchFamily="2" charset="-122"/>
              </a:rPr>
              <a:t>margin</a:t>
            </a:r>
            <a:r>
              <a:rPr lang="en-US" altLang="zh-CN" sz="2400" smtClean="0">
                <a:solidFill>
                  <a:srgbClr val="000000"/>
                </a:solidFill>
                <a:ea typeface="SimSun" pitchFamily="2" charset="-122"/>
              </a:rPr>
              <a:t> of a linear classifier as the width that the boundary could be increased by before hitting a datapoint.</a:t>
            </a:r>
          </a:p>
        </p:txBody>
      </p:sp>
    </p:spTree>
    <p:extLst>
      <p:ext uri="{BB962C8B-B14F-4D97-AF65-F5344CB8AC3E}">
        <p14:creationId xmlns:p14="http://schemas.microsoft.com/office/powerpoint/2010/main" val="16692271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0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59245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  <p:sp>
        <p:nvSpPr>
          <p:cNvPr id="641077" name="Line 53"/>
          <p:cNvSpPr>
            <a:spLocks noChangeShapeType="1"/>
          </p:cNvSpPr>
          <p:nvPr/>
        </p:nvSpPr>
        <p:spPr bwMode="auto">
          <a:xfrm rot="-3472419">
            <a:off x="1239838" y="4076700"/>
            <a:ext cx="5410200" cy="0"/>
          </a:xfrm>
          <a:prstGeom prst="line">
            <a:avLst/>
          </a:prstGeom>
          <a:noFill/>
          <a:ln w="3619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78" name="Line 54"/>
          <p:cNvSpPr>
            <a:spLocks noChangeShapeType="1"/>
          </p:cNvSpPr>
          <p:nvPr/>
        </p:nvSpPr>
        <p:spPr bwMode="auto">
          <a:xfrm rot="-3472419">
            <a:off x="1163638" y="4076700"/>
            <a:ext cx="5562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4648200" cy="685800"/>
          </a:xfrm>
        </p:spPr>
        <p:txBody>
          <a:bodyPr/>
          <a:lstStyle/>
          <a:p>
            <a:r>
              <a:rPr lang="en-US" altLang="zh-CN">
                <a:ea typeface="SimSun" pitchFamily="2" charset="-122"/>
              </a:rPr>
              <a:t>Maximum Margin</a:t>
            </a:r>
          </a:p>
        </p:txBody>
      </p:sp>
      <p:sp>
        <p:nvSpPr>
          <p:cNvPr id="641027" name="Rectangle 3"/>
          <p:cNvSpPr>
            <a:spLocks noChangeArrowheads="1"/>
          </p:cNvSpPr>
          <p:nvPr/>
        </p:nvSpPr>
        <p:spPr bwMode="auto">
          <a:xfrm>
            <a:off x="5334000" y="776288"/>
            <a:ext cx="1600200" cy="654050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600" i="1" smtClean="0">
                <a:solidFill>
                  <a:srgbClr val="000000"/>
                </a:solidFill>
                <a:ea typeface="SimSun" pitchFamily="2" charset="-122"/>
              </a:rPr>
              <a:t>f </a:t>
            </a: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        </a:t>
            </a:r>
          </a:p>
        </p:txBody>
      </p:sp>
      <p:sp>
        <p:nvSpPr>
          <p:cNvPr id="641028" name="Line 4"/>
          <p:cNvSpPr>
            <a:spLocks noChangeShapeType="1"/>
          </p:cNvSpPr>
          <p:nvPr/>
        </p:nvSpPr>
        <p:spPr bwMode="auto">
          <a:xfrm>
            <a:off x="3962400" y="1066800"/>
            <a:ext cx="137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29" name="Text Box 5"/>
          <p:cNvSpPr txBox="1">
            <a:spLocks noChangeArrowheads="1"/>
          </p:cNvSpPr>
          <p:nvPr/>
        </p:nvSpPr>
        <p:spPr bwMode="auto">
          <a:xfrm>
            <a:off x="3505200" y="762000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800" b="1" i="1" smtClean="0">
                <a:solidFill>
                  <a:srgbClr val="000000"/>
                </a:solidFill>
                <a:ea typeface="SimSun" pitchFamily="2" charset="-122"/>
              </a:rPr>
              <a:t>x</a:t>
            </a:r>
          </a:p>
        </p:txBody>
      </p:sp>
      <p:sp>
        <p:nvSpPr>
          <p:cNvPr id="641030" name="Line 6"/>
          <p:cNvSpPr>
            <a:spLocks noChangeShapeType="1"/>
          </p:cNvSpPr>
          <p:nvPr/>
        </p:nvSpPr>
        <p:spPr bwMode="auto">
          <a:xfrm>
            <a:off x="6019800" y="381000"/>
            <a:ext cx="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31" name="Text Box 7"/>
          <p:cNvSpPr txBox="1">
            <a:spLocks noChangeArrowheads="1"/>
          </p:cNvSpPr>
          <p:nvPr/>
        </p:nvSpPr>
        <p:spPr bwMode="auto">
          <a:xfrm>
            <a:off x="5791200" y="0"/>
            <a:ext cx="381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200" smtClean="0">
                <a:solidFill>
                  <a:srgbClr val="00CC00"/>
                </a:solidFill>
                <a:latin typeface="Symbol" pitchFamily="18" charset="2"/>
                <a:ea typeface="SimSun" pitchFamily="2" charset="-122"/>
              </a:rPr>
              <a:t>a</a:t>
            </a:r>
          </a:p>
        </p:txBody>
      </p:sp>
      <p:sp>
        <p:nvSpPr>
          <p:cNvPr id="641032" name="Line 8"/>
          <p:cNvSpPr>
            <a:spLocks noChangeShapeType="1"/>
          </p:cNvSpPr>
          <p:nvPr/>
        </p:nvSpPr>
        <p:spPr bwMode="auto">
          <a:xfrm>
            <a:off x="6934200" y="1066800"/>
            <a:ext cx="137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33" name="Text Box 9"/>
          <p:cNvSpPr txBox="1">
            <a:spLocks noChangeArrowheads="1"/>
          </p:cNvSpPr>
          <p:nvPr/>
        </p:nvSpPr>
        <p:spPr bwMode="auto">
          <a:xfrm>
            <a:off x="8305800" y="8382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200" smtClean="0">
                <a:solidFill>
                  <a:srgbClr val="000000"/>
                </a:solidFill>
                <a:ea typeface="SimSun" pitchFamily="2" charset="-122"/>
              </a:rPr>
              <a:t>y</a:t>
            </a:r>
            <a:r>
              <a:rPr lang="en-US" altLang="zh-CN" sz="3200" baseline="30000" smtClean="0">
                <a:solidFill>
                  <a:srgbClr val="000000"/>
                </a:solidFill>
                <a:ea typeface="SimSun" pitchFamily="2" charset="-122"/>
              </a:rPr>
              <a:t>est</a:t>
            </a:r>
          </a:p>
        </p:txBody>
      </p:sp>
      <p:sp>
        <p:nvSpPr>
          <p:cNvPr id="641034" name="Text Box 10"/>
          <p:cNvSpPr txBox="1">
            <a:spLocks noChangeArrowheads="1"/>
          </p:cNvSpPr>
          <p:nvPr/>
        </p:nvSpPr>
        <p:spPr bwMode="auto">
          <a:xfrm>
            <a:off x="838200" y="1905000"/>
            <a:ext cx="19050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denotes +1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denotes -1</a:t>
            </a:r>
          </a:p>
        </p:txBody>
      </p:sp>
      <p:sp>
        <p:nvSpPr>
          <p:cNvPr id="641035" name="Oval 11"/>
          <p:cNvSpPr>
            <a:spLocks noChangeAspect="1" noChangeArrowheads="1"/>
          </p:cNvSpPr>
          <p:nvPr/>
        </p:nvSpPr>
        <p:spPr bwMode="auto">
          <a:xfrm rot="4777107">
            <a:off x="915194" y="2056606"/>
            <a:ext cx="58738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36" name="Oval 12"/>
          <p:cNvSpPr>
            <a:spLocks noChangeAspect="1" noChangeArrowheads="1"/>
          </p:cNvSpPr>
          <p:nvPr/>
        </p:nvSpPr>
        <p:spPr bwMode="auto">
          <a:xfrm rot="5895381">
            <a:off x="915988" y="2513012"/>
            <a:ext cx="50800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37" name="Line 13"/>
          <p:cNvSpPr>
            <a:spLocks noChangeShapeType="1"/>
          </p:cNvSpPr>
          <p:nvPr/>
        </p:nvSpPr>
        <p:spPr bwMode="auto">
          <a:xfrm>
            <a:off x="2590800" y="2209800"/>
            <a:ext cx="0" cy="3505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38" name="Line 14"/>
          <p:cNvSpPr>
            <a:spLocks noChangeShapeType="1"/>
          </p:cNvSpPr>
          <p:nvPr/>
        </p:nvSpPr>
        <p:spPr bwMode="auto">
          <a:xfrm flipV="1">
            <a:off x="2438400" y="5562600"/>
            <a:ext cx="3657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39" name="Oval 15"/>
          <p:cNvSpPr>
            <a:spLocks noChangeAspect="1" noChangeArrowheads="1"/>
          </p:cNvSpPr>
          <p:nvPr/>
        </p:nvSpPr>
        <p:spPr bwMode="auto">
          <a:xfrm>
            <a:off x="3717925" y="5032375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40" name="Oval 16"/>
          <p:cNvSpPr>
            <a:spLocks noChangeAspect="1" noChangeArrowheads="1"/>
          </p:cNvSpPr>
          <p:nvPr/>
        </p:nvSpPr>
        <p:spPr bwMode="auto">
          <a:xfrm>
            <a:off x="2486025" y="3903663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41" name="Oval 17"/>
          <p:cNvSpPr>
            <a:spLocks noChangeAspect="1" noChangeArrowheads="1"/>
          </p:cNvSpPr>
          <p:nvPr/>
        </p:nvSpPr>
        <p:spPr bwMode="auto">
          <a:xfrm>
            <a:off x="4340225" y="2814638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42" name="Oval 18"/>
          <p:cNvSpPr>
            <a:spLocks noChangeAspect="1" noChangeArrowheads="1"/>
          </p:cNvSpPr>
          <p:nvPr/>
        </p:nvSpPr>
        <p:spPr bwMode="auto">
          <a:xfrm>
            <a:off x="4403725" y="3635375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43" name="Oval 19"/>
          <p:cNvSpPr>
            <a:spLocks noChangeAspect="1" noChangeArrowheads="1"/>
          </p:cNvSpPr>
          <p:nvPr/>
        </p:nvSpPr>
        <p:spPr bwMode="auto">
          <a:xfrm>
            <a:off x="3409950" y="2663825"/>
            <a:ext cx="60325" cy="5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44" name="Oval 20"/>
          <p:cNvSpPr>
            <a:spLocks noChangeAspect="1" noChangeArrowheads="1"/>
          </p:cNvSpPr>
          <p:nvPr/>
        </p:nvSpPr>
        <p:spPr bwMode="auto">
          <a:xfrm>
            <a:off x="3886200" y="3733800"/>
            <a:ext cx="5397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45" name="Oval 21"/>
          <p:cNvSpPr>
            <a:spLocks noChangeAspect="1" noChangeArrowheads="1"/>
          </p:cNvSpPr>
          <p:nvPr/>
        </p:nvSpPr>
        <p:spPr bwMode="auto">
          <a:xfrm>
            <a:off x="3048000" y="3124200"/>
            <a:ext cx="60325" cy="587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46" name="Oval 22"/>
          <p:cNvSpPr>
            <a:spLocks noChangeAspect="1" noChangeArrowheads="1"/>
          </p:cNvSpPr>
          <p:nvPr/>
        </p:nvSpPr>
        <p:spPr bwMode="auto">
          <a:xfrm>
            <a:off x="5105400" y="4114800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47" name="Oval 23"/>
          <p:cNvSpPr>
            <a:spLocks noChangeAspect="1" noChangeArrowheads="1"/>
          </p:cNvSpPr>
          <p:nvPr/>
        </p:nvSpPr>
        <p:spPr bwMode="auto">
          <a:xfrm rot="-1118274">
            <a:off x="3887788" y="4443413"/>
            <a:ext cx="5397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48" name="Oval 24"/>
          <p:cNvSpPr>
            <a:spLocks noChangeAspect="1" noChangeArrowheads="1"/>
          </p:cNvSpPr>
          <p:nvPr/>
        </p:nvSpPr>
        <p:spPr bwMode="auto">
          <a:xfrm rot="-1118274">
            <a:off x="6003925" y="3228975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49" name="Oval 25"/>
          <p:cNvSpPr>
            <a:spLocks noChangeAspect="1" noChangeArrowheads="1"/>
          </p:cNvSpPr>
          <p:nvPr/>
        </p:nvSpPr>
        <p:spPr bwMode="auto">
          <a:xfrm rot="-1118274">
            <a:off x="5295900" y="4545013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50" name="Oval 26"/>
          <p:cNvSpPr>
            <a:spLocks noChangeAspect="1" noChangeArrowheads="1"/>
          </p:cNvSpPr>
          <p:nvPr/>
        </p:nvSpPr>
        <p:spPr bwMode="auto">
          <a:xfrm rot="-1118274">
            <a:off x="3124200" y="2667000"/>
            <a:ext cx="60325" cy="5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51" name="Oval 27"/>
          <p:cNvSpPr>
            <a:spLocks noChangeAspect="1" noChangeArrowheads="1"/>
          </p:cNvSpPr>
          <p:nvPr/>
        </p:nvSpPr>
        <p:spPr bwMode="auto">
          <a:xfrm rot="-1118274">
            <a:off x="4711700" y="3584575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52" name="Oval 28"/>
          <p:cNvSpPr>
            <a:spLocks noChangeAspect="1" noChangeArrowheads="1"/>
          </p:cNvSpPr>
          <p:nvPr/>
        </p:nvSpPr>
        <p:spPr bwMode="auto">
          <a:xfrm rot="-1118274">
            <a:off x="5867400" y="4495800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53" name="Oval 29"/>
          <p:cNvSpPr>
            <a:spLocks noChangeAspect="1" noChangeArrowheads="1"/>
          </p:cNvSpPr>
          <p:nvPr/>
        </p:nvSpPr>
        <p:spPr bwMode="auto">
          <a:xfrm rot="-1118274">
            <a:off x="3114675" y="3640138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54" name="Oval 30"/>
          <p:cNvSpPr>
            <a:spLocks noChangeAspect="1" noChangeArrowheads="1"/>
          </p:cNvSpPr>
          <p:nvPr/>
        </p:nvSpPr>
        <p:spPr bwMode="auto">
          <a:xfrm rot="5895381">
            <a:off x="3867150" y="3057525"/>
            <a:ext cx="47625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55" name="Oval 31"/>
          <p:cNvSpPr>
            <a:spLocks noChangeAspect="1" noChangeArrowheads="1"/>
          </p:cNvSpPr>
          <p:nvPr/>
        </p:nvSpPr>
        <p:spPr bwMode="auto">
          <a:xfrm rot="5895381">
            <a:off x="4136231" y="5242719"/>
            <a:ext cx="55563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56" name="Oval 32"/>
          <p:cNvSpPr>
            <a:spLocks noChangeAspect="1" noChangeArrowheads="1"/>
          </p:cNvSpPr>
          <p:nvPr/>
        </p:nvSpPr>
        <p:spPr bwMode="auto">
          <a:xfrm rot="5895381">
            <a:off x="3114675" y="4098925"/>
            <a:ext cx="47625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57" name="Oval 33"/>
          <p:cNvSpPr>
            <a:spLocks noChangeAspect="1" noChangeArrowheads="1"/>
          </p:cNvSpPr>
          <p:nvPr/>
        </p:nvSpPr>
        <p:spPr bwMode="auto">
          <a:xfrm rot="5895381">
            <a:off x="4343400" y="2393950"/>
            <a:ext cx="47625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58" name="Oval 34"/>
          <p:cNvSpPr>
            <a:spLocks noChangeAspect="1" noChangeArrowheads="1"/>
          </p:cNvSpPr>
          <p:nvPr/>
        </p:nvSpPr>
        <p:spPr bwMode="auto">
          <a:xfrm rot="5895381">
            <a:off x="5304632" y="4144169"/>
            <a:ext cx="58737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59" name="Oval 35"/>
          <p:cNvSpPr>
            <a:spLocks noChangeAspect="1" noChangeArrowheads="1"/>
          </p:cNvSpPr>
          <p:nvPr/>
        </p:nvSpPr>
        <p:spPr bwMode="auto">
          <a:xfrm rot="5895381">
            <a:off x="4370388" y="407987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60" name="Oval 36"/>
          <p:cNvSpPr>
            <a:spLocks noChangeAspect="1" noChangeArrowheads="1"/>
          </p:cNvSpPr>
          <p:nvPr/>
        </p:nvSpPr>
        <p:spPr bwMode="auto">
          <a:xfrm rot="5895381">
            <a:off x="5619750" y="3365500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61" name="Oval 37"/>
          <p:cNvSpPr>
            <a:spLocks noChangeAspect="1" noChangeArrowheads="1"/>
          </p:cNvSpPr>
          <p:nvPr/>
        </p:nvSpPr>
        <p:spPr bwMode="auto">
          <a:xfrm rot="5895381">
            <a:off x="3087688" y="2346325"/>
            <a:ext cx="47625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62" name="Oval 38"/>
          <p:cNvSpPr>
            <a:spLocks noChangeAspect="1" noChangeArrowheads="1"/>
          </p:cNvSpPr>
          <p:nvPr/>
        </p:nvSpPr>
        <p:spPr bwMode="auto">
          <a:xfrm rot="5895381">
            <a:off x="5260975" y="32734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63" name="Oval 39"/>
          <p:cNvSpPr>
            <a:spLocks noChangeAspect="1" noChangeArrowheads="1"/>
          </p:cNvSpPr>
          <p:nvPr/>
        </p:nvSpPr>
        <p:spPr bwMode="auto">
          <a:xfrm rot="5895381">
            <a:off x="5117307" y="4718844"/>
            <a:ext cx="58737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64" name="Oval 40"/>
          <p:cNvSpPr>
            <a:spLocks noChangeAspect="1" noChangeArrowheads="1"/>
          </p:cNvSpPr>
          <p:nvPr/>
        </p:nvSpPr>
        <p:spPr bwMode="auto">
          <a:xfrm rot="4777107">
            <a:off x="3498057" y="3534569"/>
            <a:ext cx="58737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65" name="Oval 41"/>
          <p:cNvSpPr>
            <a:spLocks noChangeAspect="1" noChangeArrowheads="1"/>
          </p:cNvSpPr>
          <p:nvPr/>
        </p:nvSpPr>
        <p:spPr bwMode="auto">
          <a:xfrm rot="4777107">
            <a:off x="4651375" y="52546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66" name="Oval 42"/>
          <p:cNvSpPr>
            <a:spLocks noChangeAspect="1" noChangeArrowheads="1"/>
          </p:cNvSpPr>
          <p:nvPr/>
        </p:nvSpPr>
        <p:spPr bwMode="auto">
          <a:xfrm rot="4777107">
            <a:off x="4346575" y="48736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67" name="Oval 43"/>
          <p:cNvSpPr>
            <a:spLocks noChangeAspect="1" noChangeArrowheads="1"/>
          </p:cNvSpPr>
          <p:nvPr/>
        </p:nvSpPr>
        <p:spPr bwMode="auto">
          <a:xfrm rot="4777107">
            <a:off x="2817019" y="3736181"/>
            <a:ext cx="58738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68" name="Oval 44"/>
          <p:cNvSpPr>
            <a:spLocks noChangeAspect="1" noChangeArrowheads="1"/>
          </p:cNvSpPr>
          <p:nvPr/>
        </p:nvSpPr>
        <p:spPr bwMode="auto">
          <a:xfrm rot="4777107">
            <a:off x="3713163" y="2776537"/>
            <a:ext cx="50800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69" name="Oval 45"/>
          <p:cNvSpPr>
            <a:spLocks noChangeAspect="1" noChangeArrowheads="1"/>
          </p:cNvSpPr>
          <p:nvPr/>
        </p:nvSpPr>
        <p:spPr bwMode="auto">
          <a:xfrm rot="4777107">
            <a:off x="4356101" y="4364037"/>
            <a:ext cx="50800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70" name="Oval 46"/>
          <p:cNvSpPr>
            <a:spLocks noChangeAspect="1" noChangeArrowheads="1"/>
          </p:cNvSpPr>
          <p:nvPr/>
        </p:nvSpPr>
        <p:spPr bwMode="auto">
          <a:xfrm rot="4777107">
            <a:off x="2504282" y="3082131"/>
            <a:ext cx="58738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71" name="Oval 47"/>
          <p:cNvSpPr>
            <a:spLocks noChangeAspect="1" noChangeArrowheads="1"/>
          </p:cNvSpPr>
          <p:nvPr/>
        </p:nvSpPr>
        <p:spPr bwMode="auto">
          <a:xfrm rot="4777107">
            <a:off x="3937794" y="5049044"/>
            <a:ext cx="55563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72" name="Oval 48"/>
          <p:cNvSpPr>
            <a:spLocks noChangeAspect="1" noChangeArrowheads="1"/>
          </p:cNvSpPr>
          <p:nvPr/>
        </p:nvSpPr>
        <p:spPr bwMode="auto">
          <a:xfrm rot="4777107">
            <a:off x="5303838" y="4756150"/>
            <a:ext cx="50800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1073" name="Text Box 49"/>
          <p:cNvSpPr txBox="1">
            <a:spLocks noChangeArrowheads="1"/>
          </p:cNvSpPr>
          <p:nvPr/>
        </p:nvSpPr>
        <p:spPr bwMode="auto">
          <a:xfrm>
            <a:off x="5486400" y="1676400"/>
            <a:ext cx="3200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f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(</a:t>
            </a: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x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,</a:t>
            </a:r>
            <a:r>
              <a:rPr lang="en-US" altLang="zh-CN" sz="2000" b="1" i="1" smtClean="0">
                <a:solidFill>
                  <a:srgbClr val="00CC00"/>
                </a:solidFill>
                <a:ea typeface="SimSun" pitchFamily="2" charset="-122"/>
              </a:rPr>
              <a:t>w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,b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) = sign(</a:t>
            </a:r>
            <a:r>
              <a:rPr lang="en-US" altLang="zh-CN" sz="2000" b="1" i="1" smtClean="0">
                <a:solidFill>
                  <a:srgbClr val="00CC00"/>
                </a:solidFill>
                <a:ea typeface="SimSun" pitchFamily="2" charset="-122"/>
              </a:rPr>
              <a:t>w</a:t>
            </a: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. x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 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- 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b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)</a:t>
            </a:r>
          </a:p>
        </p:txBody>
      </p:sp>
      <p:sp>
        <p:nvSpPr>
          <p:cNvPr id="641074" name="Text Box 50"/>
          <p:cNvSpPr txBox="1">
            <a:spLocks noChangeArrowheads="1"/>
          </p:cNvSpPr>
          <p:nvPr/>
        </p:nvSpPr>
        <p:spPr bwMode="auto">
          <a:xfrm>
            <a:off x="6248400" y="3200400"/>
            <a:ext cx="2438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zh-CN" altLang="en-US" sz="2000" smtClean="0">
              <a:solidFill>
                <a:srgbClr val="000000"/>
              </a:solidFill>
              <a:ea typeface="SimSun" pitchFamily="2" charset="-122"/>
            </a:endParaRPr>
          </a:p>
        </p:txBody>
      </p:sp>
      <p:sp>
        <p:nvSpPr>
          <p:cNvPr id="641075" name="Text Box 51"/>
          <p:cNvSpPr txBox="1">
            <a:spLocks noChangeArrowheads="1"/>
          </p:cNvSpPr>
          <p:nvPr/>
        </p:nvSpPr>
        <p:spPr bwMode="auto">
          <a:xfrm>
            <a:off x="6400800" y="2286000"/>
            <a:ext cx="2743200" cy="3925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400" smtClean="0">
                <a:solidFill>
                  <a:srgbClr val="000000"/>
                </a:solidFill>
                <a:ea typeface="SimSun" pitchFamily="2" charset="-122"/>
              </a:rPr>
              <a:t>The </a:t>
            </a:r>
            <a:r>
              <a:rPr lang="en-US" altLang="zh-CN" sz="2400" smtClean="0">
                <a:solidFill>
                  <a:srgbClr val="FF0000"/>
                </a:solidFill>
                <a:ea typeface="SimSun" pitchFamily="2" charset="-122"/>
              </a:rPr>
              <a:t>maximum margin linear classifier</a:t>
            </a:r>
            <a:r>
              <a:rPr lang="en-US" altLang="zh-CN" sz="2400" smtClean="0">
                <a:solidFill>
                  <a:srgbClr val="000000"/>
                </a:solidFill>
                <a:ea typeface="SimSun" pitchFamily="2" charset="-122"/>
              </a:rPr>
              <a:t> is the linear classifier with the, um, maximum margin.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400" smtClean="0">
                <a:solidFill>
                  <a:srgbClr val="000000"/>
                </a:solidFill>
                <a:ea typeface="SimSun" pitchFamily="2" charset="-122"/>
              </a:rPr>
              <a:t>This is the simplest kind of SVM (Called an LSVM)</a:t>
            </a:r>
          </a:p>
        </p:txBody>
      </p:sp>
      <p:sp>
        <p:nvSpPr>
          <p:cNvPr id="641080" name="AutoShape 56"/>
          <p:cNvSpPr>
            <a:spLocks noChangeArrowheads="1"/>
          </p:cNvSpPr>
          <p:nvPr/>
        </p:nvSpPr>
        <p:spPr bwMode="auto">
          <a:xfrm>
            <a:off x="4441825" y="6097588"/>
            <a:ext cx="1758950" cy="381000"/>
          </a:xfrm>
          <a:prstGeom prst="wedgeRectCallout">
            <a:avLst>
              <a:gd name="adj1" fmla="val 64713"/>
              <a:gd name="adj2" fmla="val -86250"/>
            </a:avLst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Linear SVM</a:t>
            </a:r>
          </a:p>
        </p:txBody>
      </p:sp>
    </p:spTree>
    <p:extLst>
      <p:ext uri="{BB962C8B-B14F-4D97-AF65-F5344CB8AC3E}">
        <p14:creationId xmlns:p14="http://schemas.microsoft.com/office/powerpoint/2010/main" val="5745123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  <p:sp>
        <p:nvSpPr>
          <p:cNvPr id="642050" name="Line 2"/>
          <p:cNvSpPr>
            <a:spLocks noChangeShapeType="1"/>
          </p:cNvSpPr>
          <p:nvPr/>
        </p:nvSpPr>
        <p:spPr bwMode="auto">
          <a:xfrm rot="-3472419">
            <a:off x="1239838" y="4076700"/>
            <a:ext cx="5410200" cy="0"/>
          </a:xfrm>
          <a:prstGeom prst="line">
            <a:avLst/>
          </a:prstGeom>
          <a:noFill/>
          <a:ln w="3619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51" name="Line 3"/>
          <p:cNvSpPr>
            <a:spLocks noChangeShapeType="1"/>
          </p:cNvSpPr>
          <p:nvPr/>
        </p:nvSpPr>
        <p:spPr bwMode="auto">
          <a:xfrm rot="-3472419">
            <a:off x="1163638" y="4076700"/>
            <a:ext cx="5562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4648200" cy="685800"/>
          </a:xfrm>
        </p:spPr>
        <p:txBody>
          <a:bodyPr/>
          <a:lstStyle/>
          <a:p>
            <a:r>
              <a:rPr lang="en-US" altLang="zh-CN">
                <a:ea typeface="SimSun" pitchFamily="2" charset="-122"/>
              </a:rPr>
              <a:t>Maximum Margin</a:t>
            </a:r>
          </a:p>
        </p:txBody>
      </p:sp>
      <p:sp>
        <p:nvSpPr>
          <p:cNvPr id="642053" name="Rectangle 5"/>
          <p:cNvSpPr>
            <a:spLocks noChangeArrowheads="1"/>
          </p:cNvSpPr>
          <p:nvPr/>
        </p:nvSpPr>
        <p:spPr bwMode="auto">
          <a:xfrm>
            <a:off x="5334000" y="776288"/>
            <a:ext cx="1600200" cy="654050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600" i="1" smtClean="0">
                <a:solidFill>
                  <a:srgbClr val="000000"/>
                </a:solidFill>
                <a:ea typeface="SimSun" pitchFamily="2" charset="-122"/>
              </a:rPr>
              <a:t>f </a:t>
            </a: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        </a:t>
            </a:r>
          </a:p>
        </p:txBody>
      </p:sp>
      <p:sp>
        <p:nvSpPr>
          <p:cNvPr id="642054" name="Line 6"/>
          <p:cNvSpPr>
            <a:spLocks noChangeShapeType="1"/>
          </p:cNvSpPr>
          <p:nvPr/>
        </p:nvSpPr>
        <p:spPr bwMode="auto">
          <a:xfrm>
            <a:off x="3962400" y="1066800"/>
            <a:ext cx="137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55" name="Text Box 7"/>
          <p:cNvSpPr txBox="1">
            <a:spLocks noChangeArrowheads="1"/>
          </p:cNvSpPr>
          <p:nvPr/>
        </p:nvSpPr>
        <p:spPr bwMode="auto">
          <a:xfrm>
            <a:off x="3505200" y="762000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800" b="1" i="1" smtClean="0">
                <a:solidFill>
                  <a:srgbClr val="000000"/>
                </a:solidFill>
                <a:ea typeface="SimSun" pitchFamily="2" charset="-122"/>
              </a:rPr>
              <a:t>x</a:t>
            </a:r>
          </a:p>
        </p:txBody>
      </p:sp>
      <p:sp>
        <p:nvSpPr>
          <p:cNvPr id="642056" name="Line 8"/>
          <p:cNvSpPr>
            <a:spLocks noChangeShapeType="1"/>
          </p:cNvSpPr>
          <p:nvPr/>
        </p:nvSpPr>
        <p:spPr bwMode="auto">
          <a:xfrm>
            <a:off x="6019800" y="381000"/>
            <a:ext cx="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57" name="Text Box 9"/>
          <p:cNvSpPr txBox="1">
            <a:spLocks noChangeArrowheads="1"/>
          </p:cNvSpPr>
          <p:nvPr/>
        </p:nvSpPr>
        <p:spPr bwMode="auto">
          <a:xfrm>
            <a:off x="5791200" y="0"/>
            <a:ext cx="381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200" smtClean="0">
                <a:solidFill>
                  <a:srgbClr val="00CC00"/>
                </a:solidFill>
                <a:latin typeface="Symbol" pitchFamily="18" charset="2"/>
                <a:ea typeface="SimSun" pitchFamily="2" charset="-122"/>
              </a:rPr>
              <a:t>a</a:t>
            </a:r>
          </a:p>
        </p:txBody>
      </p:sp>
      <p:sp>
        <p:nvSpPr>
          <p:cNvPr id="642058" name="Line 10"/>
          <p:cNvSpPr>
            <a:spLocks noChangeShapeType="1"/>
          </p:cNvSpPr>
          <p:nvPr/>
        </p:nvSpPr>
        <p:spPr bwMode="auto">
          <a:xfrm>
            <a:off x="6934200" y="1066800"/>
            <a:ext cx="137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59" name="Text Box 11"/>
          <p:cNvSpPr txBox="1">
            <a:spLocks noChangeArrowheads="1"/>
          </p:cNvSpPr>
          <p:nvPr/>
        </p:nvSpPr>
        <p:spPr bwMode="auto">
          <a:xfrm>
            <a:off x="8305800" y="8382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3200" smtClean="0">
                <a:solidFill>
                  <a:srgbClr val="000000"/>
                </a:solidFill>
                <a:ea typeface="SimSun" pitchFamily="2" charset="-122"/>
              </a:rPr>
              <a:t>y</a:t>
            </a:r>
            <a:r>
              <a:rPr lang="en-US" altLang="zh-CN" sz="3200" baseline="30000" smtClean="0">
                <a:solidFill>
                  <a:srgbClr val="000000"/>
                </a:solidFill>
                <a:ea typeface="SimSun" pitchFamily="2" charset="-122"/>
              </a:rPr>
              <a:t>est</a:t>
            </a:r>
          </a:p>
        </p:txBody>
      </p:sp>
      <p:sp>
        <p:nvSpPr>
          <p:cNvPr id="642060" name="Text Box 12"/>
          <p:cNvSpPr txBox="1">
            <a:spLocks noChangeArrowheads="1"/>
          </p:cNvSpPr>
          <p:nvPr/>
        </p:nvSpPr>
        <p:spPr bwMode="auto">
          <a:xfrm>
            <a:off x="838200" y="1905000"/>
            <a:ext cx="19050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denotes +1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denotes -1</a:t>
            </a:r>
          </a:p>
        </p:txBody>
      </p:sp>
      <p:sp>
        <p:nvSpPr>
          <p:cNvPr id="642061" name="Oval 13"/>
          <p:cNvSpPr>
            <a:spLocks noChangeAspect="1" noChangeArrowheads="1"/>
          </p:cNvSpPr>
          <p:nvPr/>
        </p:nvSpPr>
        <p:spPr bwMode="auto">
          <a:xfrm rot="4777107">
            <a:off x="915194" y="2056606"/>
            <a:ext cx="58738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62" name="Oval 14"/>
          <p:cNvSpPr>
            <a:spLocks noChangeAspect="1" noChangeArrowheads="1"/>
          </p:cNvSpPr>
          <p:nvPr/>
        </p:nvSpPr>
        <p:spPr bwMode="auto">
          <a:xfrm rot="5895381">
            <a:off x="915988" y="2513012"/>
            <a:ext cx="50800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63" name="Line 15"/>
          <p:cNvSpPr>
            <a:spLocks noChangeShapeType="1"/>
          </p:cNvSpPr>
          <p:nvPr/>
        </p:nvSpPr>
        <p:spPr bwMode="auto">
          <a:xfrm>
            <a:off x="2590800" y="2209800"/>
            <a:ext cx="0" cy="3505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64" name="Line 16"/>
          <p:cNvSpPr>
            <a:spLocks noChangeShapeType="1"/>
          </p:cNvSpPr>
          <p:nvPr/>
        </p:nvSpPr>
        <p:spPr bwMode="auto">
          <a:xfrm flipV="1">
            <a:off x="2438400" y="5562600"/>
            <a:ext cx="3657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65" name="Oval 17"/>
          <p:cNvSpPr>
            <a:spLocks noChangeAspect="1" noChangeArrowheads="1"/>
          </p:cNvSpPr>
          <p:nvPr/>
        </p:nvSpPr>
        <p:spPr bwMode="auto">
          <a:xfrm>
            <a:off x="3717925" y="5032375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66" name="Oval 18"/>
          <p:cNvSpPr>
            <a:spLocks noChangeAspect="1" noChangeArrowheads="1"/>
          </p:cNvSpPr>
          <p:nvPr/>
        </p:nvSpPr>
        <p:spPr bwMode="auto">
          <a:xfrm>
            <a:off x="2486025" y="3903663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67" name="Oval 19"/>
          <p:cNvSpPr>
            <a:spLocks noChangeAspect="1" noChangeArrowheads="1"/>
          </p:cNvSpPr>
          <p:nvPr/>
        </p:nvSpPr>
        <p:spPr bwMode="auto">
          <a:xfrm>
            <a:off x="4340225" y="2814638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68" name="Oval 20"/>
          <p:cNvSpPr>
            <a:spLocks noChangeAspect="1" noChangeArrowheads="1"/>
          </p:cNvSpPr>
          <p:nvPr/>
        </p:nvSpPr>
        <p:spPr bwMode="auto">
          <a:xfrm>
            <a:off x="4403725" y="3635375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69" name="Oval 21"/>
          <p:cNvSpPr>
            <a:spLocks noChangeAspect="1" noChangeArrowheads="1"/>
          </p:cNvSpPr>
          <p:nvPr/>
        </p:nvSpPr>
        <p:spPr bwMode="auto">
          <a:xfrm>
            <a:off x="3409950" y="2663825"/>
            <a:ext cx="60325" cy="5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70" name="Oval 22"/>
          <p:cNvSpPr>
            <a:spLocks noChangeAspect="1" noChangeArrowheads="1"/>
          </p:cNvSpPr>
          <p:nvPr/>
        </p:nvSpPr>
        <p:spPr bwMode="auto">
          <a:xfrm>
            <a:off x="3886200" y="3733800"/>
            <a:ext cx="5397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71" name="Oval 23"/>
          <p:cNvSpPr>
            <a:spLocks noChangeAspect="1" noChangeArrowheads="1"/>
          </p:cNvSpPr>
          <p:nvPr/>
        </p:nvSpPr>
        <p:spPr bwMode="auto">
          <a:xfrm>
            <a:off x="3048000" y="3124200"/>
            <a:ext cx="60325" cy="587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72" name="Oval 24"/>
          <p:cNvSpPr>
            <a:spLocks noChangeAspect="1" noChangeArrowheads="1"/>
          </p:cNvSpPr>
          <p:nvPr/>
        </p:nvSpPr>
        <p:spPr bwMode="auto">
          <a:xfrm>
            <a:off x="5105400" y="4114800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73" name="Oval 25"/>
          <p:cNvSpPr>
            <a:spLocks noChangeAspect="1" noChangeArrowheads="1"/>
          </p:cNvSpPr>
          <p:nvPr/>
        </p:nvSpPr>
        <p:spPr bwMode="auto">
          <a:xfrm rot="-1118274">
            <a:off x="3887788" y="4443413"/>
            <a:ext cx="5397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74" name="Oval 26"/>
          <p:cNvSpPr>
            <a:spLocks noChangeAspect="1" noChangeArrowheads="1"/>
          </p:cNvSpPr>
          <p:nvPr/>
        </p:nvSpPr>
        <p:spPr bwMode="auto">
          <a:xfrm rot="-1118274">
            <a:off x="6003925" y="3228975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75" name="Oval 27"/>
          <p:cNvSpPr>
            <a:spLocks noChangeAspect="1" noChangeArrowheads="1"/>
          </p:cNvSpPr>
          <p:nvPr/>
        </p:nvSpPr>
        <p:spPr bwMode="auto">
          <a:xfrm rot="-1118274">
            <a:off x="5295900" y="4545013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76" name="Oval 28"/>
          <p:cNvSpPr>
            <a:spLocks noChangeAspect="1" noChangeArrowheads="1"/>
          </p:cNvSpPr>
          <p:nvPr/>
        </p:nvSpPr>
        <p:spPr bwMode="auto">
          <a:xfrm rot="-1118274">
            <a:off x="3124200" y="2667000"/>
            <a:ext cx="60325" cy="5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77" name="Oval 29"/>
          <p:cNvSpPr>
            <a:spLocks noChangeAspect="1" noChangeArrowheads="1"/>
          </p:cNvSpPr>
          <p:nvPr/>
        </p:nvSpPr>
        <p:spPr bwMode="auto">
          <a:xfrm rot="-1118274">
            <a:off x="4711700" y="3584575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78" name="Oval 30"/>
          <p:cNvSpPr>
            <a:spLocks noChangeAspect="1" noChangeArrowheads="1"/>
          </p:cNvSpPr>
          <p:nvPr/>
        </p:nvSpPr>
        <p:spPr bwMode="auto">
          <a:xfrm rot="-1118274">
            <a:off x="5867400" y="4495800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79" name="Oval 31"/>
          <p:cNvSpPr>
            <a:spLocks noChangeAspect="1" noChangeArrowheads="1"/>
          </p:cNvSpPr>
          <p:nvPr/>
        </p:nvSpPr>
        <p:spPr bwMode="auto">
          <a:xfrm rot="-1118274">
            <a:off x="3114675" y="3640138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80" name="Oval 32"/>
          <p:cNvSpPr>
            <a:spLocks noChangeAspect="1" noChangeArrowheads="1"/>
          </p:cNvSpPr>
          <p:nvPr/>
        </p:nvSpPr>
        <p:spPr bwMode="auto">
          <a:xfrm rot="5895381">
            <a:off x="3867150" y="3057525"/>
            <a:ext cx="47625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81" name="Oval 33"/>
          <p:cNvSpPr>
            <a:spLocks noChangeAspect="1" noChangeArrowheads="1"/>
          </p:cNvSpPr>
          <p:nvPr/>
        </p:nvSpPr>
        <p:spPr bwMode="auto">
          <a:xfrm rot="5895381">
            <a:off x="4136231" y="5242719"/>
            <a:ext cx="55563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82" name="Oval 34"/>
          <p:cNvSpPr>
            <a:spLocks noChangeAspect="1" noChangeArrowheads="1"/>
          </p:cNvSpPr>
          <p:nvPr/>
        </p:nvSpPr>
        <p:spPr bwMode="auto">
          <a:xfrm rot="5895381">
            <a:off x="3114675" y="4098925"/>
            <a:ext cx="47625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83" name="Oval 35"/>
          <p:cNvSpPr>
            <a:spLocks noChangeAspect="1" noChangeArrowheads="1"/>
          </p:cNvSpPr>
          <p:nvPr/>
        </p:nvSpPr>
        <p:spPr bwMode="auto">
          <a:xfrm rot="5895381">
            <a:off x="4343400" y="2393950"/>
            <a:ext cx="47625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84" name="Oval 36"/>
          <p:cNvSpPr>
            <a:spLocks noChangeAspect="1" noChangeArrowheads="1"/>
          </p:cNvSpPr>
          <p:nvPr/>
        </p:nvSpPr>
        <p:spPr bwMode="auto">
          <a:xfrm rot="5895381">
            <a:off x="5304632" y="4144169"/>
            <a:ext cx="58737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85" name="Oval 37"/>
          <p:cNvSpPr>
            <a:spLocks noChangeAspect="1" noChangeArrowheads="1"/>
          </p:cNvSpPr>
          <p:nvPr/>
        </p:nvSpPr>
        <p:spPr bwMode="auto">
          <a:xfrm rot="5895381">
            <a:off x="4370388" y="407987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86" name="Oval 38"/>
          <p:cNvSpPr>
            <a:spLocks noChangeAspect="1" noChangeArrowheads="1"/>
          </p:cNvSpPr>
          <p:nvPr/>
        </p:nvSpPr>
        <p:spPr bwMode="auto">
          <a:xfrm rot="5895381">
            <a:off x="5619750" y="3365500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87" name="Oval 39"/>
          <p:cNvSpPr>
            <a:spLocks noChangeAspect="1" noChangeArrowheads="1"/>
          </p:cNvSpPr>
          <p:nvPr/>
        </p:nvSpPr>
        <p:spPr bwMode="auto">
          <a:xfrm rot="5895381">
            <a:off x="3087688" y="2346325"/>
            <a:ext cx="47625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88" name="Oval 40"/>
          <p:cNvSpPr>
            <a:spLocks noChangeAspect="1" noChangeArrowheads="1"/>
          </p:cNvSpPr>
          <p:nvPr/>
        </p:nvSpPr>
        <p:spPr bwMode="auto">
          <a:xfrm rot="5895381">
            <a:off x="5260975" y="32734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89" name="Oval 41"/>
          <p:cNvSpPr>
            <a:spLocks noChangeAspect="1" noChangeArrowheads="1"/>
          </p:cNvSpPr>
          <p:nvPr/>
        </p:nvSpPr>
        <p:spPr bwMode="auto">
          <a:xfrm rot="5895381">
            <a:off x="5117307" y="4718844"/>
            <a:ext cx="58737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90" name="Oval 42"/>
          <p:cNvSpPr>
            <a:spLocks noChangeAspect="1" noChangeArrowheads="1"/>
          </p:cNvSpPr>
          <p:nvPr/>
        </p:nvSpPr>
        <p:spPr bwMode="auto">
          <a:xfrm rot="4777107">
            <a:off x="3498057" y="3534569"/>
            <a:ext cx="58737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91" name="Oval 43"/>
          <p:cNvSpPr>
            <a:spLocks noChangeAspect="1" noChangeArrowheads="1"/>
          </p:cNvSpPr>
          <p:nvPr/>
        </p:nvSpPr>
        <p:spPr bwMode="auto">
          <a:xfrm rot="4777107">
            <a:off x="4651375" y="52546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92" name="Oval 44"/>
          <p:cNvSpPr>
            <a:spLocks noChangeAspect="1" noChangeArrowheads="1"/>
          </p:cNvSpPr>
          <p:nvPr/>
        </p:nvSpPr>
        <p:spPr bwMode="auto">
          <a:xfrm rot="4777107">
            <a:off x="4346575" y="48736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93" name="Oval 45"/>
          <p:cNvSpPr>
            <a:spLocks noChangeAspect="1" noChangeArrowheads="1"/>
          </p:cNvSpPr>
          <p:nvPr/>
        </p:nvSpPr>
        <p:spPr bwMode="auto">
          <a:xfrm rot="4777107">
            <a:off x="2817019" y="3736181"/>
            <a:ext cx="58738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94" name="Oval 46"/>
          <p:cNvSpPr>
            <a:spLocks noChangeAspect="1" noChangeArrowheads="1"/>
          </p:cNvSpPr>
          <p:nvPr/>
        </p:nvSpPr>
        <p:spPr bwMode="auto">
          <a:xfrm rot="4777107">
            <a:off x="3713163" y="2776537"/>
            <a:ext cx="50800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95" name="Oval 47"/>
          <p:cNvSpPr>
            <a:spLocks noChangeAspect="1" noChangeArrowheads="1"/>
          </p:cNvSpPr>
          <p:nvPr/>
        </p:nvSpPr>
        <p:spPr bwMode="auto">
          <a:xfrm rot="4777107">
            <a:off x="4356101" y="4364037"/>
            <a:ext cx="50800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96" name="Oval 48"/>
          <p:cNvSpPr>
            <a:spLocks noChangeAspect="1" noChangeArrowheads="1"/>
          </p:cNvSpPr>
          <p:nvPr/>
        </p:nvSpPr>
        <p:spPr bwMode="auto">
          <a:xfrm rot="4777107">
            <a:off x="2504282" y="3082131"/>
            <a:ext cx="58738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97" name="Oval 49"/>
          <p:cNvSpPr>
            <a:spLocks noChangeAspect="1" noChangeArrowheads="1"/>
          </p:cNvSpPr>
          <p:nvPr/>
        </p:nvSpPr>
        <p:spPr bwMode="auto">
          <a:xfrm rot="4777107">
            <a:off x="3937794" y="5049044"/>
            <a:ext cx="55563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98" name="Oval 50"/>
          <p:cNvSpPr>
            <a:spLocks noChangeAspect="1" noChangeArrowheads="1"/>
          </p:cNvSpPr>
          <p:nvPr/>
        </p:nvSpPr>
        <p:spPr bwMode="auto">
          <a:xfrm rot="4777107">
            <a:off x="5303838" y="4756150"/>
            <a:ext cx="50800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099" name="Text Box 51"/>
          <p:cNvSpPr txBox="1">
            <a:spLocks noChangeArrowheads="1"/>
          </p:cNvSpPr>
          <p:nvPr/>
        </p:nvSpPr>
        <p:spPr bwMode="auto">
          <a:xfrm>
            <a:off x="5486400" y="1676400"/>
            <a:ext cx="3200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f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(</a:t>
            </a: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x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,</a:t>
            </a:r>
            <a:r>
              <a:rPr lang="en-US" altLang="zh-CN" sz="2000" b="1" i="1" smtClean="0">
                <a:solidFill>
                  <a:srgbClr val="00CC00"/>
                </a:solidFill>
                <a:ea typeface="SimSun" pitchFamily="2" charset="-122"/>
              </a:rPr>
              <a:t>w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,b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) = sign(</a:t>
            </a:r>
            <a:r>
              <a:rPr lang="en-US" altLang="zh-CN" sz="2000" b="1" i="1" smtClean="0">
                <a:solidFill>
                  <a:srgbClr val="00CC00"/>
                </a:solidFill>
                <a:ea typeface="SimSun" pitchFamily="2" charset="-122"/>
              </a:rPr>
              <a:t>w</a:t>
            </a: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. x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 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- 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b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)</a:t>
            </a:r>
          </a:p>
        </p:txBody>
      </p:sp>
      <p:sp>
        <p:nvSpPr>
          <p:cNvPr id="642100" name="Text Box 52"/>
          <p:cNvSpPr txBox="1">
            <a:spLocks noChangeArrowheads="1"/>
          </p:cNvSpPr>
          <p:nvPr/>
        </p:nvSpPr>
        <p:spPr bwMode="auto">
          <a:xfrm>
            <a:off x="6248400" y="3200400"/>
            <a:ext cx="2438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zh-CN" altLang="en-US" sz="2000" smtClean="0">
              <a:solidFill>
                <a:srgbClr val="000000"/>
              </a:solidFill>
              <a:ea typeface="SimSun" pitchFamily="2" charset="-122"/>
            </a:endParaRPr>
          </a:p>
        </p:txBody>
      </p:sp>
      <p:sp>
        <p:nvSpPr>
          <p:cNvPr id="642101" name="Text Box 53"/>
          <p:cNvSpPr txBox="1">
            <a:spLocks noChangeArrowheads="1"/>
          </p:cNvSpPr>
          <p:nvPr/>
        </p:nvSpPr>
        <p:spPr bwMode="auto">
          <a:xfrm>
            <a:off x="6400800" y="2286000"/>
            <a:ext cx="2743200" cy="3925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400" smtClean="0">
                <a:solidFill>
                  <a:srgbClr val="000000"/>
                </a:solidFill>
                <a:ea typeface="SimSun" pitchFamily="2" charset="-122"/>
              </a:rPr>
              <a:t>The </a:t>
            </a:r>
            <a:r>
              <a:rPr lang="en-US" altLang="zh-CN" sz="2400" smtClean="0">
                <a:solidFill>
                  <a:srgbClr val="FF0000"/>
                </a:solidFill>
                <a:ea typeface="SimSun" pitchFamily="2" charset="-122"/>
              </a:rPr>
              <a:t>maximum margin linear classifier</a:t>
            </a:r>
            <a:r>
              <a:rPr lang="en-US" altLang="zh-CN" sz="2400" smtClean="0">
                <a:solidFill>
                  <a:srgbClr val="000000"/>
                </a:solidFill>
                <a:ea typeface="SimSun" pitchFamily="2" charset="-122"/>
              </a:rPr>
              <a:t> is the linear classifier with the, um, maximum margin.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400" smtClean="0">
                <a:solidFill>
                  <a:srgbClr val="000000"/>
                </a:solidFill>
                <a:ea typeface="SimSun" pitchFamily="2" charset="-122"/>
              </a:rPr>
              <a:t>This is the simplest kind of SVM (Called an LSVM)</a:t>
            </a:r>
          </a:p>
        </p:txBody>
      </p:sp>
      <p:sp>
        <p:nvSpPr>
          <p:cNvPr id="642103" name="Text Box 55"/>
          <p:cNvSpPr txBox="1">
            <a:spLocks noChangeArrowheads="1"/>
          </p:cNvSpPr>
          <p:nvPr/>
        </p:nvSpPr>
        <p:spPr bwMode="auto">
          <a:xfrm>
            <a:off x="173038" y="3675063"/>
            <a:ext cx="21209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CC00"/>
                </a:solidFill>
                <a:ea typeface="SimSun" pitchFamily="2" charset="-122"/>
              </a:rPr>
              <a:t>Support Vectors </a:t>
            </a: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are those datapoints that the margin pushes up against</a:t>
            </a:r>
          </a:p>
        </p:txBody>
      </p:sp>
      <p:sp>
        <p:nvSpPr>
          <p:cNvPr id="642107" name="Freeform 59"/>
          <p:cNvSpPr>
            <a:spLocks/>
          </p:cNvSpPr>
          <p:nvPr/>
        </p:nvSpPr>
        <p:spPr bwMode="auto">
          <a:xfrm>
            <a:off x="2112963" y="3725863"/>
            <a:ext cx="1708150" cy="155575"/>
          </a:xfrm>
          <a:custGeom>
            <a:avLst/>
            <a:gdLst>
              <a:gd name="T0" fmla="*/ 0 w 1076"/>
              <a:gd name="T1" fmla="*/ 98 h 98"/>
              <a:gd name="T2" fmla="*/ 104 w 1076"/>
              <a:gd name="T3" fmla="*/ 39 h 98"/>
              <a:gd name="T4" fmla="*/ 212 w 1076"/>
              <a:gd name="T5" fmla="*/ 0 h 98"/>
              <a:gd name="T6" fmla="*/ 326 w 1076"/>
              <a:gd name="T7" fmla="*/ 11 h 98"/>
              <a:gd name="T8" fmla="*/ 386 w 1076"/>
              <a:gd name="T9" fmla="*/ 39 h 98"/>
              <a:gd name="T10" fmla="*/ 386 w 1076"/>
              <a:gd name="T11" fmla="*/ 39 h 98"/>
              <a:gd name="T12" fmla="*/ 511 w 1076"/>
              <a:gd name="T13" fmla="*/ 82 h 98"/>
              <a:gd name="T14" fmla="*/ 989 w 1076"/>
              <a:gd name="T15" fmla="*/ 55 h 98"/>
              <a:gd name="T16" fmla="*/ 1076 w 1076"/>
              <a:gd name="T17" fmla="*/ 4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6" h="98">
                <a:moveTo>
                  <a:pt x="0" y="98"/>
                </a:moveTo>
                <a:cubicBezTo>
                  <a:pt x="38" y="87"/>
                  <a:pt x="66" y="53"/>
                  <a:pt x="104" y="39"/>
                </a:cubicBezTo>
                <a:cubicBezTo>
                  <a:pt x="132" y="9"/>
                  <a:pt x="172" y="6"/>
                  <a:pt x="212" y="0"/>
                </a:cubicBezTo>
                <a:cubicBezTo>
                  <a:pt x="262" y="3"/>
                  <a:pt x="286" y="0"/>
                  <a:pt x="326" y="11"/>
                </a:cubicBezTo>
                <a:lnTo>
                  <a:pt x="386" y="39"/>
                </a:lnTo>
                <a:cubicBezTo>
                  <a:pt x="386" y="39"/>
                  <a:pt x="386" y="39"/>
                  <a:pt x="386" y="39"/>
                </a:cubicBezTo>
                <a:cubicBezTo>
                  <a:pt x="428" y="52"/>
                  <a:pt x="469" y="69"/>
                  <a:pt x="511" y="82"/>
                </a:cubicBezTo>
                <a:cubicBezTo>
                  <a:pt x="670" y="74"/>
                  <a:pt x="829" y="60"/>
                  <a:pt x="989" y="55"/>
                </a:cubicBezTo>
                <a:cubicBezTo>
                  <a:pt x="1017" y="51"/>
                  <a:pt x="1048" y="44"/>
                  <a:pt x="1076" y="44"/>
                </a:cubicBezTo>
              </a:path>
            </a:pathLst>
          </a:custGeom>
          <a:noFill/>
          <a:ln w="38100" cap="flat" cmpd="sng">
            <a:solidFill>
              <a:srgbClr val="00CC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108" name="Freeform 60"/>
          <p:cNvSpPr>
            <a:spLocks/>
          </p:cNvSpPr>
          <p:nvPr/>
        </p:nvSpPr>
        <p:spPr bwMode="auto">
          <a:xfrm>
            <a:off x="2079625" y="3317875"/>
            <a:ext cx="2293938" cy="485775"/>
          </a:xfrm>
          <a:custGeom>
            <a:avLst/>
            <a:gdLst>
              <a:gd name="T0" fmla="*/ 0 w 1445"/>
              <a:gd name="T1" fmla="*/ 306 h 306"/>
              <a:gd name="T2" fmla="*/ 16 w 1445"/>
              <a:gd name="T3" fmla="*/ 301 h 306"/>
              <a:gd name="T4" fmla="*/ 27 w 1445"/>
              <a:gd name="T5" fmla="*/ 268 h 306"/>
              <a:gd name="T6" fmla="*/ 48 w 1445"/>
              <a:gd name="T7" fmla="*/ 236 h 306"/>
              <a:gd name="T8" fmla="*/ 125 w 1445"/>
              <a:gd name="T9" fmla="*/ 171 h 306"/>
              <a:gd name="T10" fmla="*/ 228 w 1445"/>
              <a:gd name="T11" fmla="*/ 105 h 306"/>
              <a:gd name="T12" fmla="*/ 298 w 1445"/>
              <a:gd name="T13" fmla="*/ 73 h 306"/>
              <a:gd name="T14" fmla="*/ 635 w 1445"/>
              <a:gd name="T15" fmla="*/ 2 h 306"/>
              <a:gd name="T16" fmla="*/ 1043 w 1445"/>
              <a:gd name="T17" fmla="*/ 18 h 306"/>
              <a:gd name="T18" fmla="*/ 1119 w 1445"/>
              <a:gd name="T19" fmla="*/ 40 h 306"/>
              <a:gd name="T20" fmla="*/ 1217 w 1445"/>
              <a:gd name="T21" fmla="*/ 84 h 306"/>
              <a:gd name="T22" fmla="*/ 1336 w 1445"/>
              <a:gd name="T23" fmla="*/ 132 h 306"/>
              <a:gd name="T24" fmla="*/ 1445 w 1445"/>
              <a:gd name="T25" fmla="*/ 165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45" h="306">
                <a:moveTo>
                  <a:pt x="0" y="306"/>
                </a:moveTo>
                <a:cubicBezTo>
                  <a:pt x="5" y="304"/>
                  <a:pt x="12" y="305"/>
                  <a:pt x="16" y="301"/>
                </a:cubicBezTo>
                <a:cubicBezTo>
                  <a:pt x="24" y="293"/>
                  <a:pt x="21" y="278"/>
                  <a:pt x="27" y="268"/>
                </a:cubicBezTo>
                <a:cubicBezTo>
                  <a:pt x="33" y="257"/>
                  <a:pt x="41" y="247"/>
                  <a:pt x="48" y="236"/>
                </a:cubicBezTo>
                <a:cubicBezTo>
                  <a:pt x="58" y="221"/>
                  <a:pt x="117" y="177"/>
                  <a:pt x="125" y="171"/>
                </a:cubicBezTo>
                <a:cubicBezTo>
                  <a:pt x="159" y="146"/>
                  <a:pt x="186" y="117"/>
                  <a:pt x="228" y="105"/>
                </a:cubicBezTo>
                <a:cubicBezTo>
                  <a:pt x="249" y="91"/>
                  <a:pt x="273" y="79"/>
                  <a:pt x="298" y="73"/>
                </a:cubicBezTo>
                <a:cubicBezTo>
                  <a:pt x="394" y="11"/>
                  <a:pt x="526" y="10"/>
                  <a:pt x="635" y="2"/>
                </a:cubicBezTo>
                <a:cubicBezTo>
                  <a:pt x="773" y="5"/>
                  <a:pt x="907" y="0"/>
                  <a:pt x="1043" y="18"/>
                </a:cubicBezTo>
                <a:cubicBezTo>
                  <a:pt x="1068" y="27"/>
                  <a:pt x="1093" y="34"/>
                  <a:pt x="1119" y="40"/>
                </a:cubicBezTo>
                <a:cubicBezTo>
                  <a:pt x="1150" y="63"/>
                  <a:pt x="1183" y="68"/>
                  <a:pt x="1217" y="84"/>
                </a:cubicBezTo>
                <a:cubicBezTo>
                  <a:pt x="1257" y="104"/>
                  <a:pt x="1293" y="119"/>
                  <a:pt x="1336" y="132"/>
                </a:cubicBezTo>
                <a:cubicBezTo>
                  <a:pt x="1370" y="142"/>
                  <a:pt x="1410" y="165"/>
                  <a:pt x="1445" y="165"/>
                </a:cubicBezTo>
              </a:path>
            </a:pathLst>
          </a:custGeom>
          <a:noFill/>
          <a:ln w="38100" cap="flat" cmpd="sng">
            <a:solidFill>
              <a:srgbClr val="00CC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109" name="Freeform 61"/>
          <p:cNvSpPr>
            <a:spLocks/>
          </p:cNvSpPr>
          <p:nvPr/>
        </p:nvSpPr>
        <p:spPr bwMode="auto">
          <a:xfrm>
            <a:off x="2105025" y="3994150"/>
            <a:ext cx="1733550" cy="449263"/>
          </a:xfrm>
          <a:custGeom>
            <a:avLst/>
            <a:gdLst>
              <a:gd name="T0" fmla="*/ 0 w 1092"/>
              <a:gd name="T1" fmla="*/ 0 h 283"/>
              <a:gd name="T2" fmla="*/ 130 w 1092"/>
              <a:gd name="T3" fmla="*/ 54 h 283"/>
              <a:gd name="T4" fmla="*/ 326 w 1092"/>
              <a:gd name="T5" fmla="*/ 147 h 283"/>
              <a:gd name="T6" fmla="*/ 397 w 1092"/>
              <a:gd name="T7" fmla="*/ 174 h 283"/>
              <a:gd name="T8" fmla="*/ 527 w 1092"/>
              <a:gd name="T9" fmla="*/ 217 h 283"/>
              <a:gd name="T10" fmla="*/ 1092 w 1092"/>
              <a:gd name="T11" fmla="*/ 272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2" h="283">
                <a:moveTo>
                  <a:pt x="0" y="0"/>
                </a:moveTo>
                <a:cubicBezTo>
                  <a:pt x="47" y="9"/>
                  <a:pt x="84" y="40"/>
                  <a:pt x="130" y="54"/>
                </a:cubicBezTo>
                <a:cubicBezTo>
                  <a:pt x="184" y="96"/>
                  <a:pt x="261" y="129"/>
                  <a:pt x="326" y="147"/>
                </a:cubicBezTo>
                <a:cubicBezTo>
                  <a:pt x="348" y="162"/>
                  <a:pt x="373" y="163"/>
                  <a:pt x="397" y="174"/>
                </a:cubicBezTo>
                <a:cubicBezTo>
                  <a:pt x="439" y="193"/>
                  <a:pt x="481" y="209"/>
                  <a:pt x="527" y="217"/>
                </a:cubicBezTo>
                <a:cubicBezTo>
                  <a:pt x="704" y="283"/>
                  <a:pt x="907" y="272"/>
                  <a:pt x="1092" y="272"/>
                </a:cubicBezTo>
              </a:path>
            </a:pathLst>
          </a:custGeom>
          <a:noFill/>
          <a:ln w="38100" cap="flat" cmpd="sng">
            <a:solidFill>
              <a:srgbClr val="00CC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110" name="Oval 62"/>
          <p:cNvSpPr>
            <a:spLocks noChangeArrowheads="1"/>
          </p:cNvSpPr>
          <p:nvPr/>
        </p:nvSpPr>
        <p:spPr bwMode="auto">
          <a:xfrm>
            <a:off x="4341813" y="3579813"/>
            <a:ext cx="152400" cy="152400"/>
          </a:xfrm>
          <a:prstGeom prst="ellipse">
            <a:avLst/>
          </a:prstGeom>
          <a:noFill/>
          <a:ln w="38100">
            <a:solidFill>
              <a:srgbClr val="00CC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111" name="Oval 63"/>
          <p:cNvSpPr>
            <a:spLocks noChangeArrowheads="1"/>
          </p:cNvSpPr>
          <p:nvPr/>
        </p:nvSpPr>
        <p:spPr bwMode="auto">
          <a:xfrm>
            <a:off x="3844925" y="3689350"/>
            <a:ext cx="152400" cy="152400"/>
          </a:xfrm>
          <a:prstGeom prst="ellipse">
            <a:avLst/>
          </a:prstGeom>
          <a:noFill/>
          <a:ln w="38100">
            <a:solidFill>
              <a:srgbClr val="00CC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112" name="Oval 64"/>
          <p:cNvSpPr>
            <a:spLocks noChangeArrowheads="1"/>
          </p:cNvSpPr>
          <p:nvPr/>
        </p:nvSpPr>
        <p:spPr bwMode="auto">
          <a:xfrm>
            <a:off x="3833813" y="4384675"/>
            <a:ext cx="152400" cy="152400"/>
          </a:xfrm>
          <a:prstGeom prst="ellipse">
            <a:avLst/>
          </a:prstGeom>
          <a:noFill/>
          <a:ln w="38100">
            <a:solidFill>
              <a:srgbClr val="00CC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2113" name="AutoShape 65"/>
          <p:cNvSpPr>
            <a:spLocks noChangeArrowheads="1"/>
          </p:cNvSpPr>
          <p:nvPr/>
        </p:nvSpPr>
        <p:spPr bwMode="auto">
          <a:xfrm>
            <a:off x="4441825" y="6097588"/>
            <a:ext cx="1758950" cy="381000"/>
          </a:xfrm>
          <a:prstGeom prst="wedgeRectCallout">
            <a:avLst>
              <a:gd name="adj1" fmla="val 64713"/>
              <a:gd name="adj2" fmla="val -86250"/>
            </a:avLst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Linear SVM</a:t>
            </a:r>
          </a:p>
        </p:txBody>
      </p:sp>
    </p:spTree>
    <p:extLst>
      <p:ext uri="{BB962C8B-B14F-4D97-AF65-F5344CB8AC3E}">
        <p14:creationId xmlns:p14="http://schemas.microsoft.com/office/powerpoint/2010/main" val="717855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  <p:sp>
        <p:nvSpPr>
          <p:cNvPr id="643074" name="Line 2050"/>
          <p:cNvSpPr>
            <a:spLocks noChangeShapeType="1"/>
          </p:cNvSpPr>
          <p:nvPr/>
        </p:nvSpPr>
        <p:spPr bwMode="auto">
          <a:xfrm rot="-3472419">
            <a:off x="1239838" y="4076700"/>
            <a:ext cx="5410200" cy="0"/>
          </a:xfrm>
          <a:prstGeom prst="line">
            <a:avLst/>
          </a:prstGeom>
          <a:noFill/>
          <a:ln w="3619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075" name="Line 2051"/>
          <p:cNvSpPr>
            <a:spLocks noChangeShapeType="1"/>
          </p:cNvSpPr>
          <p:nvPr/>
        </p:nvSpPr>
        <p:spPr bwMode="auto">
          <a:xfrm rot="-3472419">
            <a:off x="1163638" y="4076700"/>
            <a:ext cx="5562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076" name="Rectangle 20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SimSun" pitchFamily="2" charset="-122"/>
              </a:rPr>
              <a:t>Why Maximum Margin?</a:t>
            </a:r>
          </a:p>
        </p:txBody>
      </p:sp>
      <p:sp>
        <p:nvSpPr>
          <p:cNvPr id="643084" name="Text Box 2060"/>
          <p:cNvSpPr txBox="1">
            <a:spLocks noChangeArrowheads="1"/>
          </p:cNvSpPr>
          <p:nvPr/>
        </p:nvSpPr>
        <p:spPr bwMode="auto">
          <a:xfrm>
            <a:off x="838200" y="1905000"/>
            <a:ext cx="19050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denotes +1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denotes -1</a:t>
            </a:r>
          </a:p>
        </p:txBody>
      </p:sp>
      <p:sp>
        <p:nvSpPr>
          <p:cNvPr id="643085" name="Oval 2061"/>
          <p:cNvSpPr>
            <a:spLocks noChangeAspect="1" noChangeArrowheads="1"/>
          </p:cNvSpPr>
          <p:nvPr/>
        </p:nvSpPr>
        <p:spPr bwMode="auto">
          <a:xfrm rot="4777107">
            <a:off x="915194" y="2056606"/>
            <a:ext cx="58738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086" name="Oval 2062"/>
          <p:cNvSpPr>
            <a:spLocks noChangeAspect="1" noChangeArrowheads="1"/>
          </p:cNvSpPr>
          <p:nvPr/>
        </p:nvSpPr>
        <p:spPr bwMode="auto">
          <a:xfrm rot="5895381">
            <a:off x="915988" y="2513012"/>
            <a:ext cx="50800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087" name="Line 2063"/>
          <p:cNvSpPr>
            <a:spLocks noChangeShapeType="1"/>
          </p:cNvSpPr>
          <p:nvPr/>
        </p:nvSpPr>
        <p:spPr bwMode="auto">
          <a:xfrm>
            <a:off x="2590800" y="2209800"/>
            <a:ext cx="0" cy="3505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088" name="Line 2064"/>
          <p:cNvSpPr>
            <a:spLocks noChangeShapeType="1"/>
          </p:cNvSpPr>
          <p:nvPr/>
        </p:nvSpPr>
        <p:spPr bwMode="auto">
          <a:xfrm flipV="1">
            <a:off x="2438400" y="5562600"/>
            <a:ext cx="3657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089" name="Oval 2065"/>
          <p:cNvSpPr>
            <a:spLocks noChangeAspect="1" noChangeArrowheads="1"/>
          </p:cNvSpPr>
          <p:nvPr/>
        </p:nvSpPr>
        <p:spPr bwMode="auto">
          <a:xfrm>
            <a:off x="3717925" y="5032375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090" name="Oval 2066"/>
          <p:cNvSpPr>
            <a:spLocks noChangeAspect="1" noChangeArrowheads="1"/>
          </p:cNvSpPr>
          <p:nvPr/>
        </p:nvSpPr>
        <p:spPr bwMode="auto">
          <a:xfrm>
            <a:off x="2486025" y="3903663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091" name="Oval 2067"/>
          <p:cNvSpPr>
            <a:spLocks noChangeAspect="1" noChangeArrowheads="1"/>
          </p:cNvSpPr>
          <p:nvPr/>
        </p:nvSpPr>
        <p:spPr bwMode="auto">
          <a:xfrm>
            <a:off x="4340225" y="2814638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092" name="Oval 2068"/>
          <p:cNvSpPr>
            <a:spLocks noChangeAspect="1" noChangeArrowheads="1"/>
          </p:cNvSpPr>
          <p:nvPr/>
        </p:nvSpPr>
        <p:spPr bwMode="auto">
          <a:xfrm>
            <a:off x="4403725" y="3635375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093" name="Oval 2069"/>
          <p:cNvSpPr>
            <a:spLocks noChangeAspect="1" noChangeArrowheads="1"/>
          </p:cNvSpPr>
          <p:nvPr/>
        </p:nvSpPr>
        <p:spPr bwMode="auto">
          <a:xfrm>
            <a:off x="3409950" y="2663825"/>
            <a:ext cx="60325" cy="5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094" name="Oval 2070"/>
          <p:cNvSpPr>
            <a:spLocks noChangeAspect="1" noChangeArrowheads="1"/>
          </p:cNvSpPr>
          <p:nvPr/>
        </p:nvSpPr>
        <p:spPr bwMode="auto">
          <a:xfrm>
            <a:off x="3886200" y="3733800"/>
            <a:ext cx="5397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095" name="Oval 2071"/>
          <p:cNvSpPr>
            <a:spLocks noChangeAspect="1" noChangeArrowheads="1"/>
          </p:cNvSpPr>
          <p:nvPr/>
        </p:nvSpPr>
        <p:spPr bwMode="auto">
          <a:xfrm>
            <a:off x="3048000" y="3124200"/>
            <a:ext cx="60325" cy="587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096" name="Oval 2072"/>
          <p:cNvSpPr>
            <a:spLocks noChangeAspect="1" noChangeArrowheads="1"/>
          </p:cNvSpPr>
          <p:nvPr/>
        </p:nvSpPr>
        <p:spPr bwMode="auto">
          <a:xfrm>
            <a:off x="5105400" y="4114800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097" name="Oval 2073"/>
          <p:cNvSpPr>
            <a:spLocks noChangeAspect="1" noChangeArrowheads="1"/>
          </p:cNvSpPr>
          <p:nvPr/>
        </p:nvSpPr>
        <p:spPr bwMode="auto">
          <a:xfrm rot="-1118274">
            <a:off x="3887788" y="4443413"/>
            <a:ext cx="5397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098" name="Oval 2074"/>
          <p:cNvSpPr>
            <a:spLocks noChangeAspect="1" noChangeArrowheads="1"/>
          </p:cNvSpPr>
          <p:nvPr/>
        </p:nvSpPr>
        <p:spPr bwMode="auto">
          <a:xfrm rot="-1118274">
            <a:off x="6003925" y="3228975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099" name="Oval 2075"/>
          <p:cNvSpPr>
            <a:spLocks noChangeAspect="1" noChangeArrowheads="1"/>
          </p:cNvSpPr>
          <p:nvPr/>
        </p:nvSpPr>
        <p:spPr bwMode="auto">
          <a:xfrm rot="-1118274">
            <a:off x="5295900" y="4545013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00" name="Oval 2076"/>
          <p:cNvSpPr>
            <a:spLocks noChangeAspect="1" noChangeArrowheads="1"/>
          </p:cNvSpPr>
          <p:nvPr/>
        </p:nvSpPr>
        <p:spPr bwMode="auto">
          <a:xfrm rot="-1118274">
            <a:off x="3124200" y="2667000"/>
            <a:ext cx="60325" cy="5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01" name="Oval 2077"/>
          <p:cNvSpPr>
            <a:spLocks noChangeAspect="1" noChangeArrowheads="1"/>
          </p:cNvSpPr>
          <p:nvPr/>
        </p:nvSpPr>
        <p:spPr bwMode="auto">
          <a:xfrm rot="-1118274">
            <a:off x="4711700" y="3584575"/>
            <a:ext cx="60325" cy="50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02" name="Oval 2078"/>
          <p:cNvSpPr>
            <a:spLocks noChangeAspect="1" noChangeArrowheads="1"/>
          </p:cNvSpPr>
          <p:nvPr/>
        </p:nvSpPr>
        <p:spPr bwMode="auto">
          <a:xfrm rot="-1118274">
            <a:off x="5867400" y="4495800"/>
            <a:ext cx="60325" cy="47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03" name="Oval 2079"/>
          <p:cNvSpPr>
            <a:spLocks noChangeAspect="1" noChangeArrowheads="1"/>
          </p:cNvSpPr>
          <p:nvPr/>
        </p:nvSpPr>
        <p:spPr bwMode="auto">
          <a:xfrm rot="-1118274">
            <a:off x="3114675" y="3640138"/>
            <a:ext cx="60325" cy="476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04" name="Oval 2080"/>
          <p:cNvSpPr>
            <a:spLocks noChangeAspect="1" noChangeArrowheads="1"/>
          </p:cNvSpPr>
          <p:nvPr/>
        </p:nvSpPr>
        <p:spPr bwMode="auto">
          <a:xfrm rot="5895381">
            <a:off x="3867150" y="3057525"/>
            <a:ext cx="47625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05" name="Oval 2081"/>
          <p:cNvSpPr>
            <a:spLocks noChangeAspect="1" noChangeArrowheads="1"/>
          </p:cNvSpPr>
          <p:nvPr/>
        </p:nvSpPr>
        <p:spPr bwMode="auto">
          <a:xfrm rot="5895381">
            <a:off x="4136231" y="5242719"/>
            <a:ext cx="55563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06" name="Oval 2082"/>
          <p:cNvSpPr>
            <a:spLocks noChangeAspect="1" noChangeArrowheads="1"/>
          </p:cNvSpPr>
          <p:nvPr/>
        </p:nvSpPr>
        <p:spPr bwMode="auto">
          <a:xfrm rot="5895381">
            <a:off x="3114675" y="4098925"/>
            <a:ext cx="47625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07" name="Oval 2083"/>
          <p:cNvSpPr>
            <a:spLocks noChangeAspect="1" noChangeArrowheads="1"/>
          </p:cNvSpPr>
          <p:nvPr/>
        </p:nvSpPr>
        <p:spPr bwMode="auto">
          <a:xfrm rot="5895381">
            <a:off x="4343400" y="2393950"/>
            <a:ext cx="47625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08" name="Oval 2084"/>
          <p:cNvSpPr>
            <a:spLocks noChangeAspect="1" noChangeArrowheads="1"/>
          </p:cNvSpPr>
          <p:nvPr/>
        </p:nvSpPr>
        <p:spPr bwMode="auto">
          <a:xfrm rot="5895381">
            <a:off x="5304632" y="4144169"/>
            <a:ext cx="58737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09" name="Oval 2085"/>
          <p:cNvSpPr>
            <a:spLocks noChangeAspect="1" noChangeArrowheads="1"/>
          </p:cNvSpPr>
          <p:nvPr/>
        </p:nvSpPr>
        <p:spPr bwMode="auto">
          <a:xfrm rot="5895381">
            <a:off x="4370388" y="407987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10" name="Oval 2086"/>
          <p:cNvSpPr>
            <a:spLocks noChangeAspect="1" noChangeArrowheads="1"/>
          </p:cNvSpPr>
          <p:nvPr/>
        </p:nvSpPr>
        <p:spPr bwMode="auto">
          <a:xfrm rot="5895381">
            <a:off x="5619750" y="3365500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11" name="Oval 2087"/>
          <p:cNvSpPr>
            <a:spLocks noChangeAspect="1" noChangeArrowheads="1"/>
          </p:cNvSpPr>
          <p:nvPr/>
        </p:nvSpPr>
        <p:spPr bwMode="auto">
          <a:xfrm rot="5895381">
            <a:off x="3087688" y="2346325"/>
            <a:ext cx="47625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12" name="Oval 2088"/>
          <p:cNvSpPr>
            <a:spLocks noChangeAspect="1" noChangeArrowheads="1"/>
          </p:cNvSpPr>
          <p:nvPr/>
        </p:nvSpPr>
        <p:spPr bwMode="auto">
          <a:xfrm rot="5895381">
            <a:off x="5260975" y="32734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13" name="Oval 2089"/>
          <p:cNvSpPr>
            <a:spLocks noChangeAspect="1" noChangeArrowheads="1"/>
          </p:cNvSpPr>
          <p:nvPr/>
        </p:nvSpPr>
        <p:spPr bwMode="auto">
          <a:xfrm rot="5895381">
            <a:off x="5117307" y="4718844"/>
            <a:ext cx="58737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14" name="Oval 2090"/>
          <p:cNvSpPr>
            <a:spLocks noChangeAspect="1" noChangeArrowheads="1"/>
          </p:cNvSpPr>
          <p:nvPr/>
        </p:nvSpPr>
        <p:spPr bwMode="auto">
          <a:xfrm rot="4777107">
            <a:off x="3498057" y="3534569"/>
            <a:ext cx="58737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15" name="Oval 2091"/>
          <p:cNvSpPr>
            <a:spLocks noChangeAspect="1" noChangeArrowheads="1"/>
          </p:cNvSpPr>
          <p:nvPr/>
        </p:nvSpPr>
        <p:spPr bwMode="auto">
          <a:xfrm rot="4777107">
            <a:off x="4651375" y="52546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16" name="Oval 2092"/>
          <p:cNvSpPr>
            <a:spLocks noChangeAspect="1" noChangeArrowheads="1"/>
          </p:cNvSpPr>
          <p:nvPr/>
        </p:nvSpPr>
        <p:spPr bwMode="auto">
          <a:xfrm rot="4777107">
            <a:off x="4346575" y="4873625"/>
            <a:ext cx="47625" cy="539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17" name="Oval 2093"/>
          <p:cNvSpPr>
            <a:spLocks noChangeAspect="1" noChangeArrowheads="1"/>
          </p:cNvSpPr>
          <p:nvPr/>
        </p:nvSpPr>
        <p:spPr bwMode="auto">
          <a:xfrm rot="4777107">
            <a:off x="2817019" y="3736181"/>
            <a:ext cx="58738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18" name="Oval 2094"/>
          <p:cNvSpPr>
            <a:spLocks noChangeAspect="1" noChangeArrowheads="1"/>
          </p:cNvSpPr>
          <p:nvPr/>
        </p:nvSpPr>
        <p:spPr bwMode="auto">
          <a:xfrm rot="4777107">
            <a:off x="3713163" y="2776537"/>
            <a:ext cx="50800" cy="539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19" name="Oval 2095"/>
          <p:cNvSpPr>
            <a:spLocks noChangeAspect="1" noChangeArrowheads="1"/>
          </p:cNvSpPr>
          <p:nvPr/>
        </p:nvSpPr>
        <p:spPr bwMode="auto">
          <a:xfrm rot="4777107">
            <a:off x="4356101" y="4364037"/>
            <a:ext cx="50800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20" name="Oval 2096"/>
          <p:cNvSpPr>
            <a:spLocks noChangeAspect="1" noChangeArrowheads="1"/>
          </p:cNvSpPr>
          <p:nvPr/>
        </p:nvSpPr>
        <p:spPr bwMode="auto">
          <a:xfrm rot="4777107">
            <a:off x="2504282" y="3082131"/>
            <a:ext cx="58738" cy="603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21" name="Oval 2097"/>
          <p:cNvSpPr>
            <a:spLocks noChangeAspect="1" noChangeArrowheads="1"/>
          </p:cNvSpPr>
          <p:nvPr/>
        </p:nvSpPr>
        <p:spPr bwMode="auto">
          <a:xfrm rot="4777107">
            <a:off x="3937794" y="5049044"/>
            <a:ext cx="55563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22" name="Oval 2098"/>
          <p:cNvSpPr>
            <a:spLocks noChangeAspect="1" noChangeArrowheads="1"/>
          </p:cNvSpPr>
          <p:nvPr/>
        </p:nvSpPr>
        <p:spPr bwMode="auto">
          <a:xfrm rot="4777107">
            <a:off x="5303838" y="4756150"/>
            <a:ext cx="50800" cy="60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23" name="Text Box 2099"/>
          <p:cNvSpPr txBox="1">
            <a:spLocks noChangeArrowheads="1"/>
          </p:cNvSpPr>
          <p:nvPr/>
        </p:nvSpPr>
        <p:spPr bwMode="auto">
          <a:xfrm>
            <a:off x="5486400" y="1676400"/>
            <a:ext cx="3200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f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(</a:t>
            </a: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x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,</a:t>
            </a:r>
            <a:r>
              <a:rPr lang="en-US" altLang="zh-CN" sz="2000" b="1" i="1" smtClean="0">
                <a:solidFill>
                  <a:srgbClr val="00CC00"/>
                </a:solidFill>
                <a:ea typeface="SimSun" pitchFamily="2" charset="-122"/>
              </a:rPr>
              <a:t>w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,b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) = sign(</a:t>
            </a:r>
            <a:r>
              <a:rPr lang="en-US" altLang="zh-CN" sz="2000" b="1" i="1" smtClean="0">
                <a:solidFill>
                  <a:srgbClr val="00CC00"/>
                </a:solidFill>
                <a:ea typeface="SimSun" pitchFamily="2" charset="-122"/>
              </a:rPr>
              <a:t>w</a:t>
            </a:r>
            <a:r>
              <a:rPr lang="en-US" altLang="zh-CN" sz="2000" b="1" i="1" smtClean="0">
                <a:solidFill>
                  <a:srgbClr val="000000"/>
                </a:solidFill>
                <a:ea typeface="SimSun" pitchFamily="2" charset="-122"/>
              </a:rPr>
              <a:t>. x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 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- </a:t>
            </a:r>
            <a:r>
              <a:rPr lang="en-US" altLang="zh-CN" sz="2000" i="1" smtClean="0">
                <a:solidFill>
                  <a:srgbClr val="00CC00"/>
                </a:solidFill>
                <a:ea typeface="SimSun" pitchFamily="2" charset="-122"/>
              </a:rPr>
              <a:t>b</a:t>
            </a:r>
            <a:r>
              <a:rPr lang="en-US" altLang="zh-CN" sz="2000" i="1" smtClean="0">
                <a:solidFill>
                  <a:srgbClr val="000000"/>
                </a:solidFill>
                <a:ea typeface="SimSun" pitchFamily="2" charset="-122"/>
              </a:rPr>
              <a:t>)</a:t>
            </a:r>
          </a:p>
        </p:txBody>
      </p:sp>
      <p:sp>
        <p:nvSpPr>
          <p:cNvPr id="643124" name="Text Box 2100"/>
          <p:cNvSpPr txBox="1">
            <a:spLocks noChangeArrowheads="1"/>
          </p:cNvSpPr>
          <p:nvPr/>
        </p:nvSpPr>
        <p:spPr bwMode="auto">
          <a:xfrm>
            <a:off x="6248400" y="3200400"/>
            <a:ext cx="2438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zh-CN" altLang="en-US" sz="2000" smtClean="0">
              <a:solidFill>
                <a:srgbClr val="000000"/>
              </a:solidFill>
              <a:ea typeface="SimSun" pitchFamily="2" charset="-122"/>
            </a:endParaRPr>
          </a:p>
        </p:txBody>
      </p:sp>
      <p:sp>
        <p:nvSpPr>
          <p:cNvPr id="643125" name="Text Box 2101"/>
          <p:cNvSpPr txBox="1">
            <a:spLocks noChangeArrowheads="1"/>
          </p:cNvSpPr>
          <p:nvPr/>
        </p:nvSpPr>
        <p:spPr bwMode="auto">
          <a:xfrm>
            <a:off x="6400800" y="2286000"/>
            <a:ext cx="2743200" cy="3925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400" smtClean="0">
                <a:solidFill>
                  <a:srgbClr val="000000"/>
                </a:solidFill>
                <a:ea typeface="SimSun" pitchFamily="2" charset="-122"/>
              </a:rPr>
              <a:t>The </a:t>
            </a:r>
            <a:r>
              <a:rPr lang="en-US" altLang="zh-CN" sz="2400" smtClean="0">
                <a:solidFill>
                  <a:srgbClr val="FF0000"/>
                </a:solidFill>
                <a:ea typeface="SimSun" pitchFamily="2" charset="-122"/>
              </a:rPr>
              <a:t>maximum margin linear classifier</a:t>
            </a:r>
            <a:r>
              <a:rPr lang="en-US" altLang="zh-CN" sz="2400" smtClean="0">
                <a:solidFill>
                  <a:srgbClr val="000000"/>
                </a:solidFill>
                <a:ea typeface="SimSun" pitchFamily="2" charset="-122"/>
              </a:rPr>
              <a:t> is the linear classifier with the, um, maximum margin.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400" smtClean="0">
                <a:solidFill>
                  <a:srgbClr val="000000"/>
                </a:solidFill>
                <a:ea typeface="SimSun" pitchFamily="2" charset="-122"/>
              </a:rPr>
              <a:t>This is the simplest kind of SVM (Called an LSVM)</a:t>
            </a:r>
          </a:p>
        </p:txBody>
      </p:sp>
      <p:sp>
        <p:nvSpPr>
          <p:cNvPr id="643127" name="Text Box 2103"/>
          <p:cNvSpPr txBox="1">
            <a:spLocks noChangeArrowheads="1"/>
          </p:cNvSpPr>
          <p:nvPr/>
        </p:nvSpPr>
        <p:spPr bwMode="auto">
          <a:xfrm>
            <a:off x="173038" y="3675063"/>
            <a:ext cx="21209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000" smtClean="0">
                <a:solidFill>
                  <a:srgbClr val="00CC00"/>
                </a:solidFill>
                <a:ea typeface="SimSun" pitchFamily="2" charset="-122"/>
              </a:rPr>
              <a:t>Support Vectors </a:t>
            </a: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are those datapoints that the margin pushes up against</a:t>
            </a:r>
          </a:p>
        </p:txBody>
      </p:sp>
      <p:sp>
        <p:nvSpPr>
          <p:cNvPr id="643128" name="Freeform 2104"/>
          <p:cNvSpPr>
            <a:spLocks/>
          </p:cNvSpPr>
          <p:nvPr/>
        </p:nvSpPr>
        <p:spPr bwMode="auto">
          <a:xfrm>
            <a:off x="2112963" y="3725863"/>
            <a:ext cx="1708150" cy="155575"/>
          </a:xfrm>
          <a:custGeom>
            <a:avLst/>
            <a:gdLst>
              <a:gd name="T0" fmla="*/ 0 w 1076"/>
              <a:gd name="T1" fmla="*/ 98 h 98"/>
              <a:gd name="T2" fmla="*/ 104 w 1076"/>
              <a:gd name="T3" fmla="*/ 39 h 98"/>
              <a:gd name="T4" fmla="*/ 212 w 1076"/>
              <a:gd name="T5" fmla="*/ 0 h 98"/>
              <a:gd name="T6" fmla="*/ 326 w 1076"/>
              <a:gd name="T7" fmla="*/ 11 h 98"/>
              <a:gd name="T8" fmla="*/ 386 w 1076"/>
              <a:gd name="T9" fmla="*/ 39 h 98"/>
              <a:gd name="T10" fmla="*/ 386 w 1076"/>
              <a:gd name="T11" fmla="*/ 39 h 98"/>
              <a:gd name="T12" fmla="*/ 511 w 1076"/>
              <a:gd name="T13" fmla="*/ 82 h 98"/>
              <a:gd name="T14" fmla="*/ 989 w 1076"/>
              <a:gd name="T15" fmla="*/ 55 h 98"/>
              <a:gd name="T16" fmla="*/ 1076 w 1076"/>
              <a:gd name="T17" fmla="*/ 4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6" h="98">
                <a:moveTo>
                  <a:pt x="0" y="98"/>
                </a:moveTo>
                <a:cubicBezTo>
                  <a:pt x="38" y="87"/>
                  <a:pt x="66" y="53"/>
                  <a:pt x="104" y="39"/>
                </a:cubicBezTo>
                <a:cubicBezTo>
                  <a:pt x="132" y="9"/>
                  <a:pt x="172" y="6"/>
                  <a:pt x="212" y="0"/>
                </a:cubicBezTo>
                <a:cubicBezTo>
                  <a:pt x="262" y="3"/>
                  <a:pt x="286" y="0"/>
                  <a:pt x="326" y="11"/>
                </a:cubicBezTo>
                <a:lnTo>
                  <a:pt x="386" y="39"/>
                </a:lnTo>
                <a:cubicBezTo>
                  <a:pt x="386" y="39"/>
                  <a:pt x="386" y="39"/>
                  <a:pt x="386" y="39"/>
                </a:cubicBezTo>
                <a:cubicBezTo>
                  <a:pt x="428" y="52"/>
                  <a:pt x="469" y="69"/>
                  <a:pt x="511" y="82"/>
                </a:cubicBezTo>
                <a:cubicBezTo>
                  <a:pt x="670" y="74"/>
                  <a:pt x="829" y="60"/>
                  <a:pt x="989" y="55"/>
                </a:cubicBezTo>
                <a:cubicBezTo>
                  <a:pt x="1017" y="51"/>
                  <a:pt x="1048" y="44"/>
                  <a:pt x="1076" y="44"/>
                </a:cubicBezTo>
              </a:path>
            </a:pathLst>
          </a:custGeom>
          <a:noFill/>
          <a:ln w="38100" cap="flat" cmpd="sng">
            <a:solidFill>
              <a:srgbClr val="00CC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29" name="Freeform 2105"/>
          <p:cNvSpPr>
            <a:spLocks/>
          </p:cNvSpPr>
          <p:nvPr/>
        </p:nvSpPr>
        <p:spPr bwMode="auto">
          <a:xfrm>
            <a:off x="2079625" y="3317875"/>
            <a:ext cx="2293938" cy="485775"/>
          </a:xfrm>
          <a:custGeom>
            <a:avLst/>
            <a:gdLst>
              <a:gd name="T0" fmla="*/ 0 w 1445"/>
              <a:gd name="T1" fmla="*/ 306 h 306"/>
              <a:gd name="T2" fmla="*/ 16 w 1445"/>
              <a:gd name="T3" fmla="*/ 301 h 306"/>
              <a:gd name="T4" fmla="*/ 27 w 1445"/>
              <a:gd name="T5" fmla="*/ 268 h 306"/>
              <a:gd name="T6" fmla="*/ 48 w 1445"/>
              <a:gd name="T7" fmla="*/ 236 h 306"/>
              <a:gd name="T8" fmla="*/ 125 w 1445"/>
              <a:gd name="T9" fmla="*/ 171 h 306"/>
              <a:gd name="T10" fmla="*/ 228 w 1445"/>
              <a:gd name="T11" fmla="*/ 105 h 306"/>
              <a:gd name="T12" fmla="*/ 298 w 1445"/>
              <a:gd name="T13" fmla="*/ 73 h 306"/>
              <a:gd name="T14" fmla="*/ 635 w 1445"/>
              <a:gd name="T15" fmla="*/ 2 h 306"/>
              <a:gd name="T16" fmla="*/ 1043 w 1445"/>
              <a:gd name="T17" fmla="*/ 18 h 306"/>
              <a:gd name="T18" fmla="*/ 1119 w 1445"/>
              <a:gd name="T19" fmla="*/ 40 h 306"/>
              <a:gd name="T20" fmla="*/ 1217 w 1445"/>
              <a:gd name="T21" fmla="*/ 84 h 306"/>
              <a:gd name="T22" fmla="*/ 1336 w 1445"/>
              <a:gd name="T23" fmla="*/ 132 h 306"/>
              <a:gd name="T24" fmla="*/ 1445 w 1445"/>
              <a:gd name="T25" fmla="*/ 165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45" h="306">
                <a:moveTo>
                  <a:pt x="0" y="306"/>
                </a:moveTo>
                <a:cubicBezTo>
                  <a:pt x="5" y="304"/>
                  <a:pt x="12" y="305"/>
                  <a:pt x="16" y="301"/>
                </a:cubicBezTo>
                <a:cubicBezTo>
                  <a:pt x="24" y="293"/>
                  <a:pt x="21" y="278"/>
                  <a:pt x="27" y="268"/>
                </a:cubicBezTo>
                <a:cubicBezTo>
                  <a:pt x="33" y="257"/>
                  <a:pt x="41" y="247"/>
                  <a:pt x="48" y="236"/>
                </a:cubicBezTo>
                <a:cubicBezTo>
                  <a:pt x="58" y="221"/>
                  <a:pt x="117" y="177"/>
                  <a:pt x="125" y="171"/>
                </a:cubicBezTo>
                <a:cubicBezTo>
                  <a:pt x="159" y="146"/>
                  <a:pt x="186" y="117"/>
                  <a:pt x="228" y="105"/>
                </a:cubicBezTo>
                <a:cubicBezTo>
                  <a:pt x="249" y="91"/>
                  <a:pt x="273" y="79"/>
                  <a:pt x="298" y="73"/>
                </a:cubicBezTo>
                <a:cubicBezTo>
                  <a:pt x="394" y="11"/>
                  <a:pt x="526" y="10"/>
                  <a:pt x="635" y="2"/>
                </a:cubicBezTo>
                <a:cubicBezTo>
                  <a:pt x="773" y="5"/>
                  <a:pt x="907" y="0"/>
                  <a:pt x="1043" y="18"/>
                </a:cubicBezTo>
                <a:cubicBezTo>
                  <a:pt x="1068" y="27"/>
                  <a:pt x="1093" y="34"/>
                  <a:pt x="1119" y="40"/>
                </a:cubicBezTo>
                <a:cubicBezTo>
                  <a:pt x="1150" y="63"/>
                  <a:pt x="1183" y="68"/>
                  <a:pt x="1217" y="84"/>
                </a:cubicBezTo>
                <a:cubicBezTo>
                  <a:pt x="1257" y="104"/>
                  <a:pt x="1293" y="119"/>
                  <a:pt x="1336" y="132"/>
                </a:cubicBezTo>
                <a:cubicBezTo>
                  <a:pt x="1370" y="142"/>
                  <a:pt x="1410" y="165"/>
                  <a:pt x="1445" y="165"/>
                </a:cubicBezTo>
              </a:path>
            </a:pathLst>
          </a:custGeom>
          <a:noFill/>
          <a:ln w="38100" cap="flat" cmpd="sng">
            <a:solidFill>
              <a:srgbClr val="00CC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30" name="Freeform 2106"/>
          <p:cNvSpPr>
            <a:spLocks/>
          </p:cNvSpPr>
          <p:nvPr/>
        </p:nvSpPr>
        <p:spPr bwMode="auto">
          <a:xfrm>
            <a:off x="2105025" y="3994150"/>
            <a:ext cx="1733550" cy="449263"/>
          </a:xfrm>
          <a:custGeom>
            <a:avLst/>
            <a:gdLst>
              <a:gd name="T0" fmla="*/ 0 w 1092"/>
              <a:gd name="T1" fmla="*/ 0 h 283"/>
              <a:gd name="T2" fmla="*/ 130 w 1092"/>
              <a:gd name="T3" fmla="*/ 54 h 283"/>
              <a:gd name="T4" fmla="*/ 326 w 1092"/>
              <a:gd name="T5" fmla="*/ 147 h 283"/>
              <a:gd name="T6" fmla="*/ 397 w 1092"/>
              <a:gd name="T7" fmla="*/ 174 h 283"/>
              <a:gd name="T8" fmla="*/ 527 w 1092"/>
              <a:gd name="T9" fmla="*/ 217 h 283"/>
              <a:gd name="T10" fmla="*/ 1092 w 1092"/>
              <a:gd name="T11" fmla="*/ 272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2" h="283">
                <a:moveTo>
                  <a:pt x="0" y="0"/>
                </a:moveTo>
                <a:cubicBezTo>
                  <a:pt x="47" y="9"/>
                  <a:pt x="84" y="40"/>
                  <a:pt x="130" y="54"/>
                </a:cubicBezTo>
                <a:cubicBezTo>
                  <a:pt x="184" y="96"/>
                  <a:pt x="261" y="129"/>
                  <a:pt x="326" y="147"/>
                </a:cubicBezTo>
                <a:cubicBezTo>
                  <a:pt x="348" y="162"/>
                  <a:pt x="373" y="163"/>
                  <a:pt x="397" y="174"/>
                </a:cubicBezTo>
                <a:cubicBezTo>
                  <a:pt x="439" y="193"/>
                  <a:pt x="481" y="209"/>
                  <a:pt x="527" y="217"/>
                </a:cubicBezTo>
                <a:cubicBezTo>
                  <a:pt x="704" y="283"/>
                  <a:pt x="907" y="272"/>
                  <a:pt x="1092" y="272"/>
                </a:cubicBezTo>
              </a:path>
            </a:pathLst>
          </a:custGeom>
          <a:noFill/>
          <a:ln w="38100" cap="flat" cmpd="sng">
            <a:solidFill>
              <a:srgbClr val="00CC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31" name="Oval 2107"/>
          <p:cNvSpPr>
            <a:spLocks noChangeArrowheads="1"/>
          </p:cNvSpPr>
          <p:nvPr/>
        </p:nvSpPr>
        <p:spPr bwMode="auto">
          <a:xfrm>
            <a:off x="4341813" y="3579813"/>
            <a:ext cx="152400" cy="152400"/>
          </a:xfrm>
          <a:prstGeom prst="ellipse">
            <a:avLst/>
          </a:prstGeom>
          <a:noFill/>
          <a:ln w="38100">
            <a:solidFill>
              <a:srgbClr val="00CC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32" name="Oval 2108"/>
          <p:cNvSpPr>
            <a:spLocks noChangeArrowheads="1"/>
          </p:cNvSpPr>
          <p:nvPr/>
        </p:nvSpPr>
        <p:spPr bwMode="auto">
          <a:xfrm>
            <a:off x="3844925" y="3689350"/>
            <a:ext cx="152400" cy="152400"/>
          </a:xfrm>
          <a:prstGeom prst="ellipse">
            <a:avLst/>
          </a:prstGeom>
          <a:noFill/>
          <a:ln w="38100">
            <a:solidFill>
              <a:srgbClr val="00CC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33" name="Oval 2109"/>
          <p:cNvSpPr>
            <a:spLocks noChangeArrowheads="1"/>
          </p:cNvSpPr>
          <p:nvPr/>
        </p:nvSpPr>
        <p:spPr bwMode="auto">
          <a:xfrm>
            <a:off x="3833813" y="4384675"/>
            <a:ext cx="152400" cy="152400"/>
          </a:xfrm>
          <a:prstGeom prst="ellipse">
            <a:avLst/>
          </a:prstGeom>
          <a:noFill/>
          <a:ln w="38100">
            <a:solidFill>
              <a:srgbClr val="00CC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en-US" sz="2000" smtClean="0">
              <a:solidFill>
                <a:srgbClr val="000000"/>
              </a:solidFill>
            </a:endParaRPr>
          </a:p>
        </p:txBody>
      </p:sp>
      <p:sp>
        <p:nvSpPr>
          <p:cNvPr id="643135" name="Text Box 2111"/>
          <p:cNvSpPr txBox="1">
            <a:spLocks noChangeArrowheads="1"/>
          </p:cNvSpPr>
          <p:nvPr/>
        </p:nvSpPr>
        <p:spPr bwMode="auto">
          <a:xfrm>
            <a:off x="5572125" y="1406525"/>
            <a:ext cx="3365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endParaRPr lang="zh-CN" altLang="en-US" sz="2000" smtClean="0">
              <a:solidFill>
                <a:srgbClr val="000000"/>
              </a:solidFill>
              <a:ea typeface="SimSun" pitchFamily="2" charset="-122"/>
            </a:endParaRPr>
          </a:p>
        </p:txBody>
      </p:sp>
      <p:sp>
        <p:nvSpPr>
          <p:cNvPr id="643136" name="Text Box 2112"/>
          <p:cNvSpPr txBox="1">
            <a:spLocks noChangeArrowheads="1"/>
          </p:cNvSpPr>
          <p:nvPr/>
        </p:nvSpPr>
        <p:spPr bwMode="auto">
          <a:xfrm>
            <a:off x="4044950" y="1276350"/>
            <a:ext cx="4968875" cy="4997450"/>
          </a:xfrm>
          <a:prstGeom prst="rect">
            <a:avLst/>
          </a:prstGeom>
          <a:solidFill>
            <a:srgbClr val="CCFFCC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0"/>
              </a:spcBef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914400" indent="-457200">
              <a:spcBef>
                <a:spcPct val="0"/>
              </a:spcBef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371600" indent="-457200">
              <a:spcBef>
                <a:spcPct val="0"/>
              </a:spcBef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828800" indent="-457200">
              <a:spcBef>
                <a:spcPct val="0"/>
              </a:spcBef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286000" indent="-457200">
              <a:spcBef>
                <a:spcPct val="0"/>
              </a:spcBef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FontTx/>
              <a:buAutoNum type="arabicPeriod"/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Intuitively this feels safest.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FontTx/>
              <a:buAutoNum type="arabicPeriod"/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If we’ve made a small error in the location of the boundary (it’s been jolted in its perpendicular direction) this gives us least chance of causing a misclassification.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FontTx/>
              <a:buAutoNum type="arabicPeriod"/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LOOCV is easy since the model is immune to removal of any non-support-vector datapoints.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FontTx/>
              <a:buAutoNum type="arabicPeriod"/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There’s some theory (using VC dimension) that is related to (but not the same as) the proposition that this is a good thing.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FontTx/>
              <a:buAutoNum type="arabicPeriod"/>
            </a:pPr>
            <a:r>
              <a:rPr lang="en-US" altLang="zh-CN" sz="2000" smtClean="0">
                <a:solidFill>
                  <a:srgbClr val="000000"/>
                </a:solidFill>
                <a:ea typeface="SimSun" pitchFamily="2" charset="-122"/>
              </a:rPr>
              <a:t>Empirically it works very very well.</a:t>
            </a:r>
          </a:p>
        </p:txBody>
      </p:sp>
    </p:spTree>
    <p:extLst>
      <p:ext uri="{BB962C8B-B14F-4D97-AF65-F5344CB8AC3E}">
        <p14:creationId xmlns:p14="http://schemas.microsoft.com/office/powerpoint/2010/main" val="25432764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  <p:sp>
        <p:nvSpPr>
          <p:cNvPr id="7352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SimSun" pitchFamily="2" charset="-122"/>
              </a:rPr>
              <a:t>Nonlinear Kernel (I)</a:t>
            </a:r>
          </a:p>
        </p:txBody>
      </p:sp>
      <p:graphicFrame>
        <p:nvGraphicFramePr>
          <p:cNvPr id="735235" name="Object 1027"/>
          <p:cNvGraphicFramePr>
            <a:graphicFrameLocks noGrp="1" noChangeAspect="1"/>
          </p:cNvGraphicFramePr>
          <p:nvPr>
            <p:ph type="body" idx="1"/>
          </p:nvPr>
        </p:nvGraphicFramePr>
        <p:xfrm>
          <a:off x="747713" y="838200"/>
          <a:ext cx="7558087" cy="561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Bitmap Image" r:id="rId3" imgW="6200000" imgH="4610744" progId="Paint.Picture">
                  <p:embed/>
                </p:oleObj>
              </mc:Choice>
              <mc:Fallback>
                <p:oleObj name="Bitmap Image" r:id="rId3" imgW="6200000" imgH="461074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713" y="838200"/>
                        <a:ext cx="7558087" cy="561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76380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srgbClr val="1C1C1C"/>
                </a:solidFill>
              </a:rPr>
              <a:t>Copyright © 2001, 2003, Andrew W. Moore</a:t>
            </a:r>
          </a:p>
        </p:txBody>
      </p:sp>
      <p:sp>
        <p:nvSpPr>
          <p:cNvPr id="73625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SimSun" pitchFamily="2" charset="-122"/>
              </a:rPr>
              <a:t>Nonlinear Kernel (II)</a:t>
            </a:r>
          </a:p>
        </p:txBody>
      </p:sp>
      <p:graphicFrame>
        <p:nvGraphicFramePr>
          <p:cNvPr id="736259" name="Object 1027"/>
          <p:cNvGraphicFramePr>
            <a:graphicFrameLocks noChangeAspect="1"/>
          </p:cNvGraphicFramePr>
          <p:nvPr/>
        </p:nvGraphicFramePr>
        <p:xfrm>
          <a:off x="1295400" y="914400"/>
          <a:ext cx="7239000" cy="535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Bitmap Image" r:id="rId3" imgW="6257143" imgH="4629796" progId="Paint.Picture">
                  <p:embed/>
                </p:oleObj>
              </mc:Choice>
              <mc:Fallback>
                <p:oleObj name="Bitmap Image" r:id="rId3" imgW="6257143" imgH="4629796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914400"/>
                        <a:ext cx="7239000" cy="535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5986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7802972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05691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  <p:pic>
        <p:nvPicPr>
          <p:cNvPr id="3277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856788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224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4114800"/>
          </a:xfrm>
        </p:spPr>
        <p:txBody>
          <a:bodyPr>
            <a:normAutofit lnSpcReduction="10000"/>
          </a:bodyPr>
          <a:lstStyle/>
          <a:p>
            <a:pPr>
              <a:lnSpc>
                <a:spcPct val="170000"/>
              </a:lnSpc>
            </a:pPr>
            <a:r>
              <a:rPr lang="en-US" sz="3000" smtClean="0">
                <a:ea typeface="ＭＳ Ｐゴシック" pitchFamily="34" charset="-128"/>
              </a:rPr>
              <a:t>Smallest category size is 31 images:</a:t>
            </a:r>
          </a:p>
          <a:p>
            <a:pPr>
              <a:lnSpc>
                <a:spcPct val="170000"/>
              </a:lnSpc>
            </a:pPr>
            <a:r>
              <a:rPr lang="en-US" sz="3000" smtClean="0">
                <a:ea typeface="ＭＳ Ｐゴシック" pitchFamily="34" charset="-128"/>
              </a:rPr>
              <a:t>Too easy?</a:t>
            </a:r>
          </a:p>
          <a:p>
            <a:pPr lvl="1">
              <a:lnSpc>
                <a:spcPct val="170000"/>
              </a:lnSpc>
            </a:pPr>
            <a:r>
              <a:rPr lang="en-US" sz="3000" smtClean="0">
                <a:ea typeface="ＭＳ Ｐゴシック" pitchFamily="34" charset="-128"/>
              </a:rPr>
              <a:t>left-right aligned</a:t>
            </a:r>
          </a:p>
          <a:p>
            <a:pPr lvl="1">
              <a:lnSpc>
                <a:spcPct val="170000"/>
              </a:lnSpc>
            </a:pPr>
            <a:r>
              <a:rPr lang="en-US" sz="3000" smtClean="0">
                <a:ea typeface="ＭＳ Ｐゴシック" pitchFamily="34" charset="-128"/>
              </a:rPr>
              <a:t>Rotation artifacts</a:t>
            </a:r>
          </a:p>
          <a:p>
            <a:pPr lvl="1">
              <a:lnSpc>
                <a:spcPct val="170000"/>
              </a:lnSpc>
            </a:pPr>
            <a:r>
              <a:rPr lang="en-US" sz="3000" smtClean="0">
                <a:ea typeface="ＭＳ Ｐゴシック" pitchFamily="34" charset="-128"/>
              </a:rPr>
              <a:t>Soon will saturate performance</a:t>
            </a:r>
            <a:endParaRPr lang="en-US" smtClean="0">
              <a:ea typeface="ＭＳ Ｐゴシック" pitchFamily="34" charset="-128"/>
            </a:endParaRPr>
          </a:p>
        </p:txBody>
      </p:sp>
      <p:pic>
        <p:nvPicPr>
          <p:cNvPr id="34820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71800"/>
            <a:ext cx="15240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772400" cy="1143000"/>
          </a:xfrm>
        </p:spPr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Caltech-101: Drawbacks</a:t>
            </a:r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7277100" y="2197100"/>
          <a:ext cx="154305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8" name="Equation" r:id="rId5" imgW="647700" imgH="177800" progId="Equation.3">
                  <p:embed/>
                </p:oleObj>
              </mc:Choice>
              <mc:Fallback>
                <p:oleObj name="Equation" r:id="rId5" imgW="647700" imgH="177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77100" y="2197100"/>
                        <a:ext cx="1543050" cy="423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822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971800"/>
            <a:ext cx="15240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191000"/>
            <a:ext cx="13716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4191000"/>
            <a:ext cx="10001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191000"/>
            <a:ext cx="13716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562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  <p:pic>
        <p:nvPicPr>
          <p:cNvPr id="36868" name="Picture 4" descr="averages100objec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0"/>
            <a:ext cx="7848600" cy="664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Text Box 5"/>
          <p:cNvSpPr txBox="1">
            <a:spLocks noChangeArrowheads="1"/>
          </p:cNvSpPr>
          <p:nvPr/>
        </p:nvSpPr>
        <p:spPr bwMode="auto">
          <a:xfrm rot="-5400000">
            <a:off x="-3007519" y="3312319"/>
            <a:ext cx="66563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37931725" indent="-37474525"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r>
              <a:rPr lang="en-US" sz="1600"/>
              <a:t>Antonio Torralba generated these average images of the Caltech 101 categories</a:t>
            </a:r>
          </a:p>
        </p:txBody>
      </p:sp>
    </p:spTree>
    <p:extLst>
      <p:ext uri="{BB962C8B-B14F-4D97-AF65-F5344CB8AC3E}">
        <p14:creationId xmlns:p14="http://schemas.microsoft.com/office/powerpoint/2010/main" val="233186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407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96363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2400"/>
            <a:ext cx="7543800" cy="6486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4012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Jump to Nicolas Pinto’s slides. (page 29)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9747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6AE0F-A437-4E5A-993F-B4C2FA62A94C}" type="slidenum">
              <a:rPr lang="tr-TR"/>
              <a:pPr/>
              <a:t>32</a:t>
            </a:fld>
            <a:endParaRPr lang="tr-TR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lum bright="30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924175"/>
            <a:ext cx="7772400" cy="1470025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207D4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b="1">
                <a:solidFill>
                  <a:srgbClr val="010343"/>
                </a:solidFill>
              </a:rPr>
              <a:t>Objects in Context</a:t>
            </a:r>
            <a:endParaRPr lang="tr-TR" b="1">
              <a:solidFill>
                <a:srgbClr val="010343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052888"/>
            <a:ext cx="6400800" cy="1752600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207D4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b="1">
                <a:solidFill>
                  <a:srgbClr val="010343"/>
                </a:solidFill>
              </a:rPr>
              <a:t>R. Gokberk Cinbis</a:t>
            </a:r>
            <a:endParaRPr lang="tr-TR" b="1">
              <a:solidFill>
                <a:srgbClr val="010343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1679575" y="6021388"/>
            <a:ext cx="6318250" cy="77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MIT 6.870 Object Recognition and Scene Understanding</a:t>
            </a:r>
            <a:r>
              <a:rPr lang="en-US">
                <a:solidFill>
                  <a:schemeClr val="bg1"/>
                </a:solidFill>
              </a:rPr>
              <a:t> </a:t>
            </a:r>
          </a:p>
          <a:p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24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BBC73-AD12-4B76-A2A5-B7BB011A5B70}" type="slidenum">
              <a:rPr lang="tr-TR"/>
              <a:pPr/>
              <a:t>33</a:t>
            </a:fld>
            <a:endParaRPr lang="tr-TR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Papers</a:t>
            </a:r>
            <a:endParaRPr lang="tr-T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2800" dirty="0"/>
              <a:t>A. Torralba. </a:t>
            </a:r>
            <a:r>
              <a:rPr lang="tr-TR" sz="2800" u="sng" dirty="0"/>
              <a:t>Contextual priming for object detection</a:t>
            </a:r>
            <a:r>
              <a:rPr lang="tr-TR" sz="2800" dirty="0"/>
              <a:t>. IJCV 2003.</a:t>
            </a:r>
          </a:p>
          <a:p>
            <a:endParaRPr lang="en-US" sz="2800" dirty="0"/>
          </a:p>
          <a:p>
            <a:r>
              <a:rPr lang="tr-TR" sz="2800" dirty="0"/>
              <a:t>A. Rabinovich, A. Vedaldi, C. Galleguillos, E. Wiewiora and S. Belongie. </a:t>
            </a:r>
            <a:r>
              <a:rPr lang="tr-TR" sz="2800" u="sng" dirty="0"/>
              <a:t>Objects in Context</a:t>
            </a:r>
            <a:r>
              <a:rPr lang="tr-TR" sz="2800" dirty="0"/>
              <a:t>. ICCV 2007</a:t>
            </a:r>
            <a:endParaRPr lang="en-US" sz="2800" dirty="0"/>
          </a:p>
          <a:p>
            <a:pPr marL="0" indent="0">
              <a:buNone/>
            </a:pP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402155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D7230-4F5F-410F-A373-9AEEDBA44014}" type="slidenum">
              <a:rPr lang="tr-TR"/>
              <a:pPr/>
              <a:t>34</a:t>
            </a:fld>
            <a:endParaRPr lang="tr-TR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Object Detection</a:t>
            </a:r>
            <a:br>
              <a:rPr lang="en-US" sz="4000"/>
            </a:br>
            <a:r>
              <a:rPr lang="en-US" sz="2400"/>
              <a:t>Probabilistic Framework</a:t>
            </a:r>
            <a:endParaRPr lang="tr-TR" sz="2400"/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557338"/>
            <a:ext cx="4262437" cy="100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156" name="Line 4"/>
          <p:cNvSpPr>
            <a:spLocks noChangeShapeType="1"/>
          </p:cNvSpPr>
          <p:nvPr/>
        </p:nvSpPr>
        <p:spPr bwMode="auto">
          <a:xfrm flipH="1" flipV="1">
            <a:off x="1908175" y="1557338"/>
            <a:ext cx="1150938" cy="35877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468313" y="1196975"/>
            <a:ext cx="1366837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>
                <a:solidFill>
                  <a:srgbClr val="FF3300"/>
                </a:solidFill>
              </a:rPr>
              <a:t>Object presence at a particular location/scale</a:t>
            </a:r>
            <a:endParaRPr lang="tr-TR">
              <a:solidFill>
                <a:srgbClr val="FF3300"/>
              </a:solidFill>
            </a:endParaRP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1476375" y="2781300"/>
            <a:ext cx="1871663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>
                <a:solidFill>
                  <a:srgbClr val="FF3300"/>
                </a:solidFill>
              </a:rPr>
              <a:t>Given all image</a:t>
            </a:r>
          </a:p>
          <a:p>
            <a:pPr algn="l">
              <a:spcBef>
                <a:spcPct val="0"/>
              </a:spcBef>
            </a:pPr>
            <a:r>
              <a:rPr lang="en-US">
                <a:solidFill>
                  <a:srgbClr val="FF3300"/>
                </a:solidFill>
              </a:rPr>
              <a:t>features (local/object and scene/context)</a:t>
            </a:r>
            <a:endParaRPr lang="tr-TR">
              <a:solidFill>
                <a:srgbClr val="FF3300"/>
              </a:solidFill>
            </a:endParaRPr>
          </a:p>
        </p:txBody>
      </p:sp>
      <p:sp>
        <p:nvSpPr>
          <p:cNvPr id="49159" name="Line 7"/>
          <p:cNvSpPr>
            <a:spLocks noChangeShapeType="1"/>
          </p:cNvSpPr>
          <p:nvPr/>
        </p:nvSpPr>
        <p:spPr bwMode="auto">
          <a:xfrm flipH="1">
            <a:off x="3059113" y="2276475"/>
            <a:ext cx="504825" cy="50482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67" name="Text Box 15"/>
          <p:cNvSpPr txBox="1">
            <a:spLocks noChangeArrowheads="1"/>
          </p:cNvSpPr>
          <p:nvPr/>
        </p:nvSpPr>
        <p:spPr bwMode="auto">
          <a:xfrm>
            <a:off x="6732588" y="1773238"/>
            <a:ext cx="1682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>
                <a:solidFill>
                  <a:srgbClr val="FF3300"/>
                </a:solidFill>
              </a:rPr>
              <a:t>(Single Object </a:t>
            </a:r>
          </a:p>
          <a:p>
            <a:pPr algn="l">
              <a:spcBef>
                <a:spcPct val="0"/>
              </a:spcBef>
            </a:pPr>
            <a:r>
              <a:rPr lang="en-US">
                <a:solidFill>
                  <a:srgbClr val="FF3300"/>
                </a:solidFill>
              </a:rPr>
              <a:t>  Likelihood)</a:t>
            </a:r>
            <a:endParaRPr lang="tr-TR">
              <a:solidFill>
                <a:srgbClr val="FF3300"/>
              </a:solidFill>
            </a:endParaRPr>
          </a:p>
        </p:txBody>
      </p:sp>
      <p:sp>
        <p:nvSpPr>
          <p:cNvPr id="49178" name="Line 26"/>
          <p:cNvSpPr>
            <a:spLocks noChangeShapeType="1"/>
          </p:cNvSpPr>
          <p:nvPr/>
        </p:nvSpPr>
        <p:spPr bwMode="auto">
          <a:xfrm>
            <a:off x="3708400" y="2349500"/>
            <a:ext cx="1584325" cy="1366838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79" name="Text Box 27"/>
          <p:cNvSpPr txBox="1">
            <a:spLocks noChangeArrowheads="1"/>
          </p:cNvSpPr>
          <p:nvPr/>
        </p:nvSpPr>
        <p:spPr bwMode="auto">
          <a:xfrm>
            <a:off x="3995738" y="3860800"/>
            <a:ext cx="36718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sz="2800" b="1">
                <a:solidFill>
                  <a:srgbClr val="FF3300"/>
                </a:solidFill>
              </a:rPr>
              <a:t>v </a:t>
            </a:r>
            <a:r>
              <a:rPr lang="en-US" sz="2800">
                <a:solidFill>
                  <a:srgbClr val="FF3300"/>
                </a:solidFill>
              </a:rPr>
              <a:t>=</a:t>
            </a:r>
            <a:r>
              <a:rPr lang="en-US" sz="2800" b="1">
                <a:solidFill>
                  <a:srgbClr val="FF3300"/>
                </a:solidFill>
              </a:rPr>
              <a:t> v</a:t>
            </a:r>
            <a:r>
              <a:rPr lang="en-US" sz="2800" b="1" baseline="-25000">
                <a:solidFill>
                  <a:srgbClr val="FF3300"/>
                </a:solidFill>
              </a:rPr>
              <a:t>Local</a:t>
            </a:r>
            <a:r>
              <a:rPr lang="en-US" sz="2800" b="1">
                <a:solidFill>
                  <a:srgbClr val="FF3300"/>
                </a:solidFill>
              </a:rPr>
              <a:t> </a:t>
            </a:r>
            <a:r>
              <a:rPr lang="en-US" sz="2800">
                <a:solidFill>
                  <a:srgbClr val="FF3300"/>
                </a:solidFill>
              </a:rPr>
              <a:t>+</a:t>
            </a:r>
            <a:r>
              <a:rPr lang="en-US" sz="2800" b="1">
                <a:solidFill>
                  <a:srgbClr val="FF3300"/>
                </a:solidFill>
              </a:rPr>
              <a:t> v</a:t>
            </a:r>
            <a:r>
              <a:rPr lang="en-US" sz="2800" b="1" baseline="-25000">
                <a:solidFill>
                  <a:srgbClr val="FF3300"/>
                </a:solidFill>
              </a:rPr>
              <a:t>Contextual</a:t>
            </a:r>
            <a:endParaRPr lang="tr-TR" sz="2800" b="1" baseline="-2500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58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5D58C-D53C-479F-8147-8963FF190297}" type="slidenum">
              <a:rPr lang="tr-TR"/>
              <a:pPr/>
              <a:t>35</a:t>
            </a:fld>
            <a:endParaRPr lang="tr-TR"/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Contextual Reasoning</a:t>
            </a:r>
            <a:endParaRPr lang="tr-TR"/>
          </a:p>
        </p:txBody>
      </p:sp>
      <p:grpSp>
        <p:nvGrpSpPr>
          <p:cNvPr id="38955" name="Group 43"/>
          <p:cNvGrpSpPr>
            <a:grpSpLocks/>
          </p:cNvGrpSpPr>
          <p:nvPr/>
        </p:nvGrpSpPr>
        <p:grpSpPr bwMode="auto">
          <a:xfrm>
            <a:off x="179388" y="2349500"/>
            <a:ext cx="2808287" cy="4240213"/>
            <a:chOff x="113" y="1480"/>
            <a:chExt cx="1769" cy="2671"/>
          </a:xfrm>
        </p:grpSpPr>
        <p:sp>
          <p:nvSpPr>
            <p:cNvPr id="38919" name="Line 7"/>
            <p:cNvSpPr>
              <a:spLocks noChangeShapeType="1"/>
            </p:cNvSpPr>
            <p:nvPr/>
          </p:nvSpPr>
          <p:spPr bwMode="auto">
            <a:xfrm flipH="1">
              <a:off x="748" y="1480"/>
              <a:ext cx="363" cy="2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20" name="Text Box 8"/>
            <p:cNvSpPr txBox="1">
              <a:spLocks noChangeArrowheads="1"/>
            </p:cNvSpPr>
            <p:nvPr/>
          </p:nvSpPr>
          <p:spPr bwMode="auto">
            <a:xfrm>
              <a:off x="158" y="1801"/>
              <a:ext cx="1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/>
                <a:t>Scene Centered</a:t>
              </a:r>
              <a:endParaRPr lang="tr-TR"/>
            </a:p>
          </p:txBody>
        </p:sp>
        <p:pic>
          <p:nvPicPr>
            <p:cNvPr id="38930" name="Picture 18" descr="Fig1d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2069"/>
              <a:ext cx="1769" cy="1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931" name="Oval 19"/>
            <p:cNvSpPr>
              <a:spLocks noChangeArrowheads="1"/>
            </p:cNvSpPr>
            <p:nvPr/>
          </p:nvSpPr>
          <p:spPr bwMode="auto">
            <a:xfrm rot="970708">
              <a:off x="1198" y="3141"/>
              <a:ext cx="564" cy="499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2" name="Text Box 20"/>
            <p:cNvSpPr txBox="1">
              <a:spLocks noChangeArrowheads="1"/>
            </p:cNvSpPr>
            <p:nvPr/>
          </p:nvSpPr>
          <p:spPr bwMode="auto">
            <a:xfrm>
              <a:off x="1338" y="3203"/>
              <a:ext cx="243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spcBef>
                  <a:spcPct val="0"/>
                </a:spcBef>
              </a:pPr>
              <a:r>
                <a:rPr lang="en-US" sz="3200" b="1">
                  <a:latin typeface="Times New Roman" pitchFamily="-112" charset="0"/>
                  <a:cs typeface="Times New Roman" pitchFamily="-112" charset="0"/>
                </a:rPr>
                <a:t>?</a:t>
              </a:r>
            </a:p>
          </p:txBody>
        </p:sp>
        <p:sp>
          <p:nvSpPr>
            <p:cNvPr id="38934" name="Rectangle 22"/>
            <p:cNvSpPr>
              <a:spLocks noChangeArrowheads="1"/>
            </p:cNvSpPr>
            <p:nvPr/>
          </p:nvSpPr>
          <p:spPr bwMode="auto">
            <a:xfrm>
              <a:off x="204" y="3747"/>
              <a:ext cx="1542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tr-TR" u="sng"/>
                <a:t>Contextual priming for object detection</a:t>
              </a:r>
            </a:p>
          </p:txBody>
        </p:sp>
      </p:grpSp>
      <p:grpSp>
        <p:nvGrpSpPr>
          <p:cNvPr id="38956" name="Group 44"/>
          <p:cNvGrpSpPr>
            <a:grpSpLocks/>
          </p:cNvGrpSpPr>
          <p:nvPr/>
        </p:nvGrpSpPr>
        <p:grpSpPr bwMode="auto">
          <a:xfrm>
            <a:off x="2484438" y="2349500"/>
            <a:ext cx="3168650" cy="4110038"/>
            <a:chOff x="1565" y="1480"/>
            <a:chExt cx="1996" cy="2589"/>
          </a:xfrm>
        </p:grpSpPr>
        <p:sp>
          <p:nvSpPr>
            <p:cNvPr id="38921" name="Line 9"/>
            <p:cNvSpPr>
              <a:spLocks noChangeShapeType="1"/>
            </p:cNvSpPr>
            <p:nvPr/>
          </p:nvSpPr>
          <p:spPr bwMode="auto">
            <a:xfrm>
              <a:off x="1565" y="1480"/>
              <a:ext cx="680" cy="2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38950" name="Group 38"/>
            <p:cNvGrpSpPr>
              <a:grpSpLocks/>
            </p:cNvGrpSpPr>
            <p:nvPr/>
          </p:nvGrpSpPr>
          <p:grpSpPr bwMode="auto">
            <a:xfrm>
              <a:off x="1973" y="1797"/>
              <a:ext cx="1588" cy="2272"/>
              <a:chOff x="1973" y="1797"/>
              <a:chExt cx="1588" cy="2272"/>
            </a:xfrm>
          </p:grpSpPr>
          <p:sp>
            <p:nvSpPr>
              <p:cNvPr id="38922" name="Text Box 10"/>
              <p:cNvSpPr txBox="1">
                <a:spLocks noChangeArrowheads="1"/>
              </p:cNvSpPr>
              <p:nvPr/>
            </p:nvSpPr>
            <p:spPr bwMode="auto">
              <a:xfrm>
                <a:off x="2064" y="1797"/>
                <a:ext cx="1315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/>
                <a:r>
                  <a:rPr lang="en-US"/>
                  <a:t>Object Centered</a:t>
                </a:r>
                <a:endParaRPr lang="tr-TR"/>
              </a:p>
            </p:txBody>
          </p:sp>
          <p:pic>
            <p:nvPicPr>
              <p:cNvPr id="38933" name="Picture 2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9905" b="15210"/>
              <a:stretch>
                <a:fillRect/>
              </a:stretch>
            </p:blipFill>
            <p:spPr bwMode="auto">
              <a:xfrm>
                <a:off x="1973" y="2115"/>
                <a:ext cx="1587" cy="16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8935" name="Text Box 23"/>
              <p:cNvSpPr txBox="1">
                <a:spLocks noChangeArrowheads="1"/>
              </p:cNvSpPr>
              <p:nvPr/>
            </p:nvSpPr>
            <p:spPr bwMode="auto">
              <a:xfrm>
                <a:off x="2245" y="3838"/>
                <a:ext cx="131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/>
                <a:r>
                  <a:rPr lang="en-US" u="sng"/>
                  <a:t>Objects in Context</a:t>
                </a:r>
                <a:endParaRPr lang="tr-TR"/>
              </a:p>
            </p:txBody>
          </p:sp>
        </p:grpSp>
      </p:grpSp>
      <p:grpSp>
        <p:nvGrpSpPr>
          <p:cNvPr id="38954" name="Group 42"/>
          <p:cNvGrpSpPr>
            <a:grpSpLocks/>
          </p:cNvGrpSpPr>
          <p:nvPr/>
        </p:nvGrpSpPr>
        <p:grpSpPr bwMode="auto">
          <a:xfrm>
            <a:off x="1260475" y="1196975"/>
            <a:ext cx="6767513" cy="1433513"/>
            <a:chOff x="794" y="754"/>
            <a:chExt cx="4263" cy="903"/>
          </a:xfrm>
        </p:grpSpPr>
        <p:sp>
          <p:nvSpPr>
            <p:cNvPr id="38915" name="Line 3"/>
            <p:cNvSpPr>
              <a:spLocks noChangeShapeType="1"/>
            </p:cNvSpPr>
            <p:nvPr/>
          </p:nvSpPr>
          <p:spPr bwMode="auto">
            <a:xfrm flipH="1">
              <a:off x="1429" y="799"/>
              <a:ext cx="589" cy="40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16" name="Text Box 4"/>
            <p:cNvSpPr txBox="1">
              <a:spLocks noChangeArrowheads="1"/>
            </p:cNvSpPr>
            <p:nvPr/>
          </p:nvSpPr>
          <p:spPr bwMode="auto">
            <a:xfrm>
              <a:off x="794" y="1253"/>
              <a:ext cx="1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/>
                <a:t>2D Reasoning</a:t>
              </a:r>
              <a:endParaRPr lang="tr-TR"/>
            </a:p>
          </p:txBody>
        </p:sp>
        <p:sp>
          <p:nvSpPr>
            <p:cNvPr id="38917" name="Line 5"/>
            <p:cNvSpPr>
              <a:spLocks noChangeShapeType="1"/>
            </p:cNvSpPr>
            <p:nvPr/>
          </p:nvSpPr>
          <p:spPr bwMode="auto">
            <a:xfrm>
              <a:off x="3470" y="754"/>
              <a:ext cx="725" cy="4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18" name="Text Box 6"/>
            <p:cNvSpPr txBox="1">
              <a:spLocks noChangeArrowheads="1"/>
            </p:cNvSpPr>
            <p:nvPr/>
          </p:nvSpPr>
          <p:spPr bwMode="auto">
            <a:xfrm>
              <a:off x="4014" y="1253"/>
              <a:ext cx="1043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/>
                <a:t>2,5D / 3D Reasoning</a:t>
              </a:r>
              <a:endParaRPr lang="tr-TR"/>
            </a:p>
          </p:txBody>
        </p:sp>
      </p:grpSp>
      <p:grpSp>
        <p:nvGrpSpPr>
          <p:cNvPr id="38957" name="Group 45"/>
          <p:cNvGrpSpPr>
            <a:grpSpLocks/>
          </p:cNvGrpSpPr>
          <p:nvPr/>
        </p:nvGrpSpPr>
        <p:grpSpPr bwMode="auto">
          <a:xfrm>
            <a:off x="5508625" y="2565400"/>
            <a:ext cx="3635375" cy="4097338"/>
            <a:chOff x="3470" y="1616"/>
            <a:chExt cx="2290" cy="2581"/>
          </a:xfrm>
        </p:grpSpPr>
        <p:grpSp>
          <p:nvGrpSpPr>
            <p:cNvPr id="38936" name="Group 24"/>
            <p:cNvGrpSpPr>
              <a:grpSpLocks/>
            </p:cNvGrpSpPr>
            <p:nvPr/>
          </p:nvGrpSpPr>
          <p:grpSpPr bwMode="auto">
            <a:xfrm>
              <a:off x="3521" y="2051"/>
              <a:ext cx="2081" cy="1742"/>
              <a:chOff x="2018" y="2419"/>
              <a:chExt cx="2081" cy="1742"/>
            </a:xfrm>
          </p:grpSpPr>
          <p:pic>
            <p:nvPicPr>
              <p:cNvPr id="38937" name="Picture 25" descr="p101017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19" y="2419"/>
                <a:ext cx="2080" cy="174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8938" name="Line 26"/>
              <p:cNvSpPr>
                <a:spLocks noChangeAspect="1" noChangeShapeType="1"/>
              </p:cNvSpPr>
              <p:nvPr/>
            </p:nvSpPr>
            <p:spPr bwMode="auto">
              <a:xfrm>
                <a:off x="2374" y="3092"/>
                <a:ext cx="246" cy="61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39" name="Freeform 27"/>
              <p:cNvSpPr>
                <a:spLocks noChangeAspect="1"/>
              </p:cNvSpPr>
              <p:nvPr/>
            </p:nvSpPr>
            <p:spPr bwMode="auto">
              <a:xfrm>
                <a:off x="2018" y="2419"/>
                <a:ext cx="1232" cy="1131"/>
              </a:xfrm>
              <a:custGeom>
                <a:avLst/>
                <a:gdLst>
                  <a:gd name="T0" fmla="*/ 730 w 1933"/>
                  <a:gd name="T1" fmla="*/ 0 h 1589"/>
                  <a:gd name="T2" fmla="*/ 1332 w 1933"/>
                  <a:gd name="T3" fmla="*/ 515 h 1589"/>
                  <a:gd name="T4" fmla="*/ 1246 w 1933"/>
                  <a:gd name="T5" fmla="*/ 558 h 1589"/>
                  <a:gd name="T6" fmla="*/ 1289 w 1933"/>
                  <a:gd name="T7" fmla="*/ 773 h 1589"/>
                  <a:gd name="T8" fmla="*/ 1311 w 1933"/>
                  <a:gd name="T9" fmla="*/ 768 h 1589"/>
                  <a:gd name="T10" fmla="*/ 1546 w 1933"/>
                  <a:gd name="T11" fmla="*/ 730 h 1589"/>
                  <a:gd name="T12" fmla="*/ 1718 w 1933"/>
                  <a:gd name="T13" fmla="*/ 859 h 1589"/>
                  <a:gd name="T14" fmla="*/ 1718 w 1933"/>
                  <a:gd name="T15" fmla="*/ 902 h 1589"/>
                  <a:gd name="T16" fmla="*/ 1933 w 1933"/>
                  <a:gd name="T17" fmla="*/ 902 h 1589"/>
                  <a:gd name="T18" fmla="*/ 1907 w 1933"/>
                  <a:gd name="T19" fmla="*/ 1378 h 1589"/>
                  <a:gd name="T20" fmla="*/ 0 w 1933"/>
                  <a:gd name="T21" fmla="*/ 1589 h 1589"/>
                  <a:gd name="T22" fmla="*/ 0 w 1933"/>
                  <a:gd name="T23" fmla="*/ 0 h 1589"/>
                  <a:gd name="T24" fmla="*/ 730 w 1933"/>
                  <a:gd name="T25" fmla="*/ 0 h 1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33" h="1589">
                    <a:moveTo>
                      <a:pt x="730" y="0"/>
                    </a:moveTo>
                    <a:lnTo>
                      <a:pt x="1332" y="515"/>
                    </a:lnTo>
                    <a:lnTo>
                      <a:pt x="1246" y="558"/>
                    </a:lnTo>
                    <a:lnTo>
                      <a:pt x="1289" y="773"/>
                    </a:lnTo>
                    <a:lnTo>
                      <a:pt x="1311" y="768"/>
                    </a:lnTo>
                    <a:lnTo>
                      <a:pt x="1546" y="730"/>
                    </a:lnTo>
                    <a:lnTo>
                      <a:pt x="1718" y="859"/>
                    </a:lnTo>
                    <a:lnTo>
                      <a:pt x="1718" y="902"/>
                    </a:lnTo>
                    <a:lnTo>
                      <a:pt x="1933" y="902"/>
                    </a:lnTo>
                    <a:lnTo>
                      <a:pt x="1907" y="1378"/>
                    </a:lnTo>
                    <a:lnTo>
                      <a:pt x="0" y="1589"/>
                    </a:lnTo>
                    <a:lnTo>
                      <a:pt x="0" y="0"/>
                    </a:lnTo>
                    <a:lnTo>
                      <a:pt x="730" y="0"/>
                    </a:lnTo>
                    <a:close/>
                  </a:path>
                </a:pathLst>
              </a:custGeom>
              <a:noFill/>
              <a:ln w="57150" cmpd="sng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40" name="Freeform 28"/>
              <p:cNvSpPr>
                <a:spLocks noChangeAspect="1"/>
              </p:cNvSpPr>
              <p:nvPr/>
            </p:nvSpPr>
            <p:spPr bwMode="auto">
              <a:xfrm>
                <a:off x="3266" y="2419"/>
                <a:ext cx="832" cy="1204"/>
              </a:xfrm>
              <a:custGeom>
                <a:avLst/>
                <a:gdLst>
                  <a:gd name="T0" fmla="*/ 1447 w 1459"/>
                  <a:gd name="T1" fmla="*/ 1847 h 1890"/>
                  <a:gd name="T2" fmla="*/ 843 w 1459"/>
                  <a:gd name="T3" fmla="*/ 1890 h 1890"/>
                  <a:gd name="T4" fmla="*/ 643 w 1459"/>
                  <a:gd name="T5" fmla="*/ 1632 h 1890"/>
                  <a:gd name="T6" fmla="*/ 0 w 1459"/>
                  <a:gd name="T7" fmla="*/ 1545 h 1890"/>
                  <a:gd name="T8" fmla="*/ 0 w 1459"/>
                  <a:gd name="T9" fmla="*/ 1268 h 1890"/>
                  <a:gd name="T10" fmla="*/ 787 w 1459"/>
                  <a:gd name="T11" fmla="*/ 1056 h 1890"/>
                  <a:gd name="T12" fmla="*/ 691 w 1459"/>
                  <a:gd name="T13" fmla="*/ 576 h 1890"/>
                  <a:gd name="T14" fmla="*/ 979 w 1459"/>
                  <a:gd name="T15" fmla="*/ 480 h 1890"/>
                  <a:gd name="T16" fmla="*/ 931 w 1459"/>
                  <a:gd name="T17" fmla="*/ 240 h 1890"/>
                  <a:gd name="T18" fmla="*/ 1123 w 1459"/>
                  <a:gd name="T19" fmla="*/ 192 h 1890"/>
                  <a:gd name="T20" fmla="*/ 1123 w 1459"/>
                  <a:gd name="T21" fmla="*/ 0 h 1890"/>
                  <a:gd name="T22" fmla="*/ 1459 w 1459"/>
                  <a:gd name="T23" fmla="*/ 0 h 1890"/>
                  <a:gd name="T24" fmla="*/ 1447 w 1459"/>
                  <a:gd name="T25" fmla="*/ 1847 h 1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59" h="1890">
                    <a:moveTo>
                      <a:pt x="1447" y="1847"/>
                    </a:moveTo>
                    <a:lnTo>
                      <a:pt x="843" y="1890"/>
                    </a:lnTo>
                    <a:lnTo>
                      <a:pt x="643" y="1632"/>
                    </a:lnTo>
                    <a:lnTo>
                      <a:pt x="0" y="1545"/>
                    </a:lnTo>
                    <a:lnTo>
                      <a:pt x="0" y="1268"/>
                    </a:lnTo>
                    <a:lnTo>
                      <a:pt x="787" y="1056"/>
                    </a:lnTo>
                    <a:lnTo>
                      <a:pt x="691" y="576"/>
                    </a:lnTo>
                    <a:lnTo>
                      <a:pt x="979" y="480"/>
                    </a:lnTo>
                    <a:lnTo>
                      <a:pt x="931" y="240"/>
                    </a:lnTo>
                    <a:lnTo>
                      <a:pt x="1123" y="192"/>
                    </a:lnTo>
                    <a:lnTo>
                      <a:pt x="1123" y="0"/>
                    </a:lnTo>
                    <a:lnTo>
                      <a:pt x="1459" y="0"/>
                    </a:lnTo>
                    <a:lnTo>
                      <a:pt x="1447" y="1847"/>
                    </a:lnTo>
                    <a:close/>
                  </a:path>
                </a:pathLst>
              </a:custGeom>
              <a:noFill/>
              <a:ln w="57150" cmpd="sng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41" name="Line 29"/>
              <p:cNvSpPr>
                <a:spLocks noChangeAspect="1" noChangeShapeType="1"/>
              </p:cNvSpPr>
              <p:nvPr/>
            </p:nvSpPr>
            <p:spPr bwMode="auto">
              <a:xfrm flipH="1">
                <a:off x="3661" y="3092"/>
                <a:ext cx="191" cy="91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42" name="Freeform 30"/>
              <p:cNvSpPr>
                <a:spLocks noChangeAspect="1"/>
              </p:cNvSpPr>
              <p:nvPr/>
            </p:nvSpPr>
            <p:spPr bwMode="auto">
              <a:xfrm>
                <a:off x="2018" y="3428"/>
                <a:ext cx="2054" cy="733"/>
              </a:xfrm>
              <a:custGeom>
                <a:avLst/>
                <a:gdLst>
                  <a:gd name="T0" fmla="*/ 1 w 3224"/>
                  <a:gd name="T1" fmla="*/ 200 h 1031"/>
                  <a:gd name="T2" fmla="*/ 1890 w 3224"/>
                  <a:gd name="T3" fmla="*/ 0 h 1031"/>
                  <a:gd name="T4" fmla="*/ 2062 w 3224"/>
                  <a:gd name="T5" fmla="*/ 0 h 1031"/>
                  <a:gd name="T6" fmla="*/ 2511 w 3224"/>
                  <a:gd name="T7" fmla="*/ 71 h 1031"/>
                  <a:gd name="T8" fmla="*/ 2706 w 3224"/>
                  <a:gd name="T9" fmla="*/ 301 h 1031"/>
                  <a:gd name="T10" fmla="*/ 3179 w 3224"/>
                  <a:gd name="T11" fmla="*/ 258 h 1031"/>
                  <a:gd name="T12" fmla="*/ 3179 w 3224"/>
                  <a:gd name="T13" fmla="*/ 516 h 1031"/>
                  <a:gd name="T14" fmla="*/ 3087 w 3224"/>
                  <a:gd name="T15" fmla="*/ 716 h 1031"/>
                  <a:gd name="T16" fmla="*/ 3224 w 3224"/>
                  <a:gd name="T17" fmla="*/ 1031 h 1031"/>
                  <a:gd name="T18" fmla="*/ 0 w 3224"/>
                  <a:gd name="T19" fmla="*/ 1031 h 1031"/>
                  <a:gd name="T20" fmla="*/ 1 w 3224"/>
                  <a:gd name="T21" fmla="*/ 200 h 10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24" h="1031">
                    <a:moveTo>
                      <a:pt x="1" y="200"/>
                    </a:moveTo>
                    <a:lnTo>
                      <a:pt x="1890" y="0"/>
                    </a:lnTo>
                    <a:lnTo>
                      <a:pt x="2062" y="0"/>
                    </a:lnTo>
                    <a:lnTo>
                      <a:pt x="2511" y="71"/>
                    </a:lnTo>
                    <a:lnTo>
                      <a:pt x="2706" y="301"/>
                    </a:lnTo>
                    <a:lnTo>
                      <a:pt x="3179" y="258"/>
                    </a:lnTo>
                    <a:lnTo>
                      <a:pt x="3179" y="516"/>
                    </a:lnTo>
                    <a:lnTo>
                      <a:pt x="3087" y="716"/>
                    </a:lnTo>
                    <a:lnTo>
                      <a:pt x="3224" y="1031"/>
                    </a:lnTo>
                    <a:lnTo>
                      <a:pt x="0" y="1031"/>
                    </a:lnTo>
                    <a:lnTo>
                      <a:pt x="1" y="200"/>
                    </a:lnTo>
                    <a:close/>
                  </a:path>
                </a:pathLst>
              </a:custGeom>
              <a:noFill/>
              <a:ln w="5715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43" name="Text Box 31"/>
              <p:cNvSpPr txBox="1">
                <a:spLocks noChangeAspect="1" noChangeArrowheads="1"/>
              </p:cNvSpPr>
              <p:nvPr/>
            </p:nvSpPr>
            <p:spPr bwMode="auto">
              <a:xfrm>
                <a:off x="2381" y="3793"/>
                <a:ext cx="862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/>
                <a:r>
                  <a:rPr lang="en-US" b="1">
                    <a:solidFill>
                      <a:srgbClr val="22C040"/>
                    </a:solidFill>
                  </a:rPr>
                  <a:t>SUPPORT</a:t>
                </a:r>
              </a:p>
            </p:txBody>
          </p:sp>
          <p:sp>
            <p:nvSpPr>
              <p:cNvPr id="38944" name="Text Box 32"/>
              <p:cNvSpPr txBox="1">
                <a:spLocks noChangeAspect="1" noChangeArrowheads="1"/>
              </p:cNvSpPr>
              <p:nvPr/>
            </p:nvSpPr>
            <p:spPr bwMode="auto">
              <a:xfrm>
                <a:off x="2073" y="2931"/>
                <a:ext cx="943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/>
                <a:r>
                  <a:rPr lang="en-US" b="1">
                    <a:solidFill>
                      <a:srgbClr val="FF0000"/>
                    </a:solidFill>
                  </a:rPr>
                  <a:t>VERTICAL</a:t>
                </a:r>
              </a:p>
            </p:txBody>
          </p:sp>
          <p:sp>
            <p:nvSpPr>
              <p:cNvPr id="38945" name="Text Box 33"/>
              <p:cNvSpPr txBox="1">
                <a:spLocks noChangeAspect="1" noChangeArrowheads="1"/>
              </p:cNvSpPr>
              <p:nvPr/>
            </p:nvSpPr>
            <p:spPr bwMode="auto">
              <a:xfrm>
                <a:off x="3486" y="3177"/>
                <a:ext cx="585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/>
                <a:r>
                  <a:rPr lang="en-US" b="1">
                    <a:solidFill>
                      <a:srgbClr val="FF0000"/>
                    </a:solidFill>
                  </a:rPr>
                  <a:t>VERTICAL</a:t>
                </a:r>
              </a:p>
            </p:txBody>
          </p:sp>
          <p:sp>
            <p:nvSpPr>
              <p:cNvPr id="38946" name="Text Box 34"/>
              <p:cNvSpPr txBox="1">
                <a:spLocks noChangeAspect="1" noChangeArrowheads="1"/>
              </p:cNvSpPr>
              <p:nvPr/>
            </p:nvSpPr>
            <p:spPr bwMode="auto">
              <a:xfrm>
                <a:off x="3085" y="2603"/>
                <a:ext cx="521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/>
                <a:r>
                  <a:rPr lang="en-US" b="1">
                    <a:solidFill>
                      <a:srgbClr val="373ABF"/>
                    </a:solidFill>
                  </a:rPr>
                  <a:t>SKY</a:t>
                </a:r>
              </a:p>
            </p:txBody>
          </p:sp>
        </p:grpSp>
        <p:sp>
          <p:nvSpPr>
            <p:cNvPr id="38947" name="Text Box 35"/>
            <p:cNvSpPr txBox="1">
              <a:spLocks noChangeArrowheads="1"/>
            </p:cNvSpPr>
            <p:nvPr/>
          </p:nvSpPr>
          <p:spPr bwMode="auto">
            <a:xfrm>
              <a:off x="3833" y="3793"/>
              <a:ext cx="1497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tr-TR" u="sng"/>
                <a:t>Geometric context from a single image</a:t>
              </a:r>
              <a:r>
                <a:rPr lang="tr-TR"/>
                <a:t>.</a:t>
              </a:r>
            </a:p>
          </p:txBody>
        </p:sp>
        <p:sp>
          <p:nvSpPr>
            <p:cNvPr id="38948" name="Line 36"/>
            <p:cNvSpPr>
              <a:spLocks noChangeShapeType="1"/>
            </p:cNvSpPr>
            <p:nvPr/>
          </p:nvSpPr>
          <p:spPr bwMode="auto">
            <a:xfrm>
              <a:off x="4422" y="1616"/>
              <a:ext cx="0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49" name="Text Box 37"/>
            <p:cNvSpPr txBox="1">
              <a:spLocks noChangeArrowheads="1"/>
            </p:cNvSpPr>
            <p:nvPr/>
          </p:nvSpPr>
          <p:spPr bwMode="auto">
            <a:xfrm>
              <a:off x="3470" y="1797"/>
              <a:ext cx="229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/>
                <a:t>Surface orientations w.r.t. camera</a:t>
              </a:r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51062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B80B-5358-4968-824F-AA6F3DE5F10C}" type="slidenum">
              <a:rPr lang="tr-TR"/>
              <a:pPr/>
              <a:t>36</a:t>
            </a:fld>
            <a:endParaRPr lang="tr-TR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/>
              <a:t>Preview: Contextual Priming for Object Detection</a:t>
            </a:r>
            <a:endParaRPr lang="tr-TR" sz="4000"/>
          </a:p>
        </p:txBody>
      </p:sp>
      <p:pic>
        <p:nvPicPr>
          <p:cNvPr id="12310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557338"/>
            <a:ext cx="2598737" cy="252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330" name="Text Box 42"/>
          <p:cNvSpPr txBox="1">
            <a:spLocks noChangeArrowheads="1"/>
          </p:cNvSpPr>
          <p:nvPr/>
        </p:nvSpPr>
        <p:spPr bwMode="auto">
          <a:xfrm>
            <a:off x="900113" y="4076700"/>
            <a:ext cx="2447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Input test image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1201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E14D2-2032-4C40-ABF7-93720D56641C}" type="slidenum">
              <a:rPr lang="tr-TR"/>
              <a:pPr/>
              <a:t>37</a:t>
            </a:fld>
            <a:endParaRPr lang="tr-TR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/>
              <a:t>Preview: Contextual Priming for Object Detection</a:t>
            </a:r>
            <a:endParaRPr lang="tr-TR" sz="400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628775"/>
            <a:ext cx="78422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4215606" y="2416970"/>
            <a:ext cx="784225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9" name="Line 5"/>
          <p:cNvSpPr>
            <a:spLocks noChangeShapeType="1"/>
          </p:cNvSpPr>
          <p:nvPr/>
        </p:nvSpPr>
        <p:spPr bwMode="auto">
          <a:xfrm>
            <a:off x="4572000" y="3213100"/>
            <a:ext cx="0" cy="433388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0" name="AutoShape 6"/>
          <p:cNvSpPr>
            <a:spLocks noChangeArrowheads="1"/>
          </p:cNvSpPr>
          <p:nvPr/>
        </p:nvSpPr>
        <p:spPr bwMode="auto">
          <a:xfrm>
            <a:off x="3492500" y="2205038"/>
            <a:ext cx="576263" cy="71913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3563938" y="3789363"/>
            <a:ext cx="20875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sz="2400"/>
              <a:t>Correlate with</a:t>
            </a:r>
          </a:p>
          <a:p>
            <a:pPr algn="l">
              <a:spcBef>
                <a:spcPct val="0"/>
              </a:spcBef>
            </a:pPr>
            <a:r>
              <a:rPr lang="en-US" sz="2400"/>
              <a:t>many filters</a:t>
            </a:r>
            <a:endParaRPr lang="tr-TR" sz="2400"/>
          </a:p>
        </p:txBody>
      </p:sp>
      <p:pic>
        <p:nvPicPr>
          <p:cNvPr id="2151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557338"/>
            <a:ext cx="2598737" cy="252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83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C3C3E-DC03-410A-A11A-EBE8AD699ACB}" type="slidenum">
              <a:rPr lang="tr-TR"/>
              <a:pPr/>
              <a:t>38</a:t>
            </a:fld>
            <a:endParaRPr lang="tr-TR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/>
              <a:t>Preview: Contextual Priming for Object Detection</a:t>
            </a:r>
            <a:endParaRPr lang="tr-TR" sz="400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628775"/>
            <a:ext cx="78422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4215606" y="2416970"/>
            <a:ext cx="784225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4572000" y="3213100"/>
            <a:ext cx="0" cy="433388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4" name="AutoShape 6"/>
          <p:cNvSpPr>
            <a:spLocks noChangeArrowheads="1"/>
          </p:cNvSpPr>
          <p:nvPr/>
        </p:nvSpPr>
        <p:spPr bwMode="auto">
          <a:xfrm>
            <a:off x="3492500" y="2205038"/>
            <a:ext cx="576263" cy="71913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6" name="AutoShape 8"/>
          <p:cNvSpPr>
            <a:spLocks noChangeArrowheads="1"/>
          </p:cNvSpPr>
          <p:nvPr/>
        </p:nvSpPr>
        <p:spPr bwMode="auto">
          <a:xfrm>
            <a:off x="5219700" y="2205038"/>
            <a:ext cx="576263" cy="71913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6156325" y="1700213"/>
            <a:ext cx="2592388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sz="2400"/>
              <a:t>Using previously collected statistics about filter output </a:t>
            </a:r>
            <a:r>
              <a:rPr lang="en-US" sz="2400" i="1"/>
              <a:t>predict </a:t>
            </a:r>
            <a:r>
              <a:rPr lang="en-US" sz="2400"/>
              <a:t>information about objects</a:t>
            </a:r>
            <a:endParaRPr lang="tr-TR" sz="2400"/>
          </a:p>
        </p:txBody>
      </p:sp>
      <p:pic>
        <p:nvPicPr>
          <p:cNvPr id="22541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557338"/>
            <a:ext cx="2598737" cy="252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160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F4F45-D229-4F2C-AFB4-7ABA41CB686A}" type="slidenum">
              <a:rPr lang="tr-TR"/>
              <a:pPr/>
              <a:t>39</a:t>
            </a:fld>
            <a:endParaRPr lang="tr-TR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/>
              <a:t>Preview: Contextual Priming for Object Detection</a:t>
            </a:r>
            <a:endParaRPr lang="tr-TR" sz="400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628775"/>
            <a:ext cx="78422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4215606" y="2416970"/>
            <a:ext cx="784225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3" name="Line 5"/>
          <p:cNvSpPr>
            <a:spLocks noChangeShapeType="1"/>
          </p:cNvSpPr>
          <p:nvPr/>
        </p:nvSpPr>
        <p:spPr bwMode="auto">
          <a:xfrm>
            <a:off x="4572000" y="3213100"/>
            <a:ext cx="0" cy="433388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4" name="AutoShape 6"/>
          <p:cNvSpPr>
            <a:spLocks noChangeArrowheads="1"/>
          </p:cNvSpPr>
          <p:nvPr/>
        </p:nvSpPr>
        <p:spPr bwMode="auto">
          <a:xfrm>
            <a:off x="3492500" y="2205038"/>
            <a:ext cx="576263" cy="71913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655" name="AutoShape 7"/>
          <p:cNvSpPr>
            <a:spLocks noChangeArrowheads="1"/>
          </p:cNvSpPr>
          <p:nvPr/>
        </p:nvSpPr>
        <p:spPr bwMode="auto">
          <a:xfrm>
            <a:off x="5219700" y="2205038"/>
            <a:ext cx="576263" cy="71913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 flipH="1">
            <a:off x="2339975" y="2997200"/>
            <a:ext cx="4392613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7660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557338"/>
            <a:ext cx="2598737" cy="252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61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189413"/>
            <a:ext cx="1657350" cy="164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468313" y="5876925"/>
            <a:ext cx="22320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/>
              <a:t>Where I can find the objects easily?</a:t>
            </a:r>
            <a:endParaRPr lang="tr-TR"/>
          </a:p>
        </p:txBody>
      </p:sp>
      <p:grpSp>
        <p:nvGrpSpPr>
          <p:cNvPr id="27678" name="Group 30"/>
          <p:cNvGrpSpPr>
            <a:grpSpLocks/>
          </p:cNvGrpSpPr>
          <p:nvPr/>
        </p:nvGrpSpPr>
        <p:grpSpPr bwMode="auto">
          <a:xfrm>
            <a:off x="3203575" y="2997200"/>
            <a:ext cx="3529013" cy="3521075"/>
            <a:chOff x="2018" y="1888"/>
            <a:chExt cx="2223" cy="2218"/>
          </a:xfrm>
        </p:grpSpPr>
        <p:sp>
          <p:nvSpPr>
            <p:cNvPr id="27658" name="Line 10"/>
            <p:cNvSpPr>
              <a:spLocks noChangeShapeType="1"/>
            </p:cNvSpPr>
            <p:nvPr/>
          </p:nvSpPr>
          <p:spPr bwMode="auto">
            <a:xfrm flipH="1">
              <a:off x="3152" y="1888"/>
              <a:ext cx="1089" cy="10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pic>
          <p:nvPicPr>
            <p:cNvPr id="27663" name="Picture 1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2750"/>
              <a:ext cx="681" cy="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664" name="Text Box 16"/>
            <p:cNvSpPr txBox="1">
              <a:spLocks noChangeArrowheads="1"/>
            </p:cNvSpPr>
            <p:nvPr/>
          </p:nvSpPr>
          <p:spPr bwMode="auto">
            <a:xfrm>
              <a:off x="2109" y="3702"/>
              <a:ext cx="1271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</a:pPr>
              <a:r>
                <a:rPr lang="en-US"/>
                <a:t>Which objects do I expect to see? </a:t>
              </a:r>
              <a:endParaRPr lang="tr-TR"/>
            </a:p>
          </p:txBody>
        </p:sp>
        <p:sp>
          <p:nvSpPr>
            <p:cNvPr id="27665" name="Line 17"/>
            <p:cNvSpPr>
              <a:spLocks noChangeShapeType="1"/>
            </p:cNvSpPr>
            <p:nvPr/>
          </p:nvSpPr>
          <p:spPr bwMode="auto">
            <a:xfrm flipH="1">
              <a:off x="2245" y="3158"/>
              <a:ext cx="272" cy="272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6" name="Text Box 18"/>
            <p:cNvSpPr txBox="1">
              <a:spLocks noChangeArrowheads="1"/>
            </p:cNvSpPr>
            <p:nvPr/>
          </p:nvSpPr>
          <p:spPr bwMode="auto">
            <a:xfrm>
              <a:off x="2018" y="3430"/>
              <a:ext cx="45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sz="1400">
                  <a:solidFill>
                    <a:srgbClr val="FF3300"/>
                  </a:solidFill>
                </a:rPr>
                <a:t>people</a:t>
              </a:r>
              <a:endParaRPr lang="tr-TR" sz="1400">
                <a:solidFill>
                  <a:srgbClr val="FF3300"/>
                </a:solidFill>
              </a:endParaRPr>
            </a:p>
          </p:txBody>
        </p:sp>
        <p:sp>
          <p:nvSpPr>
            <p:cNvPr id="27667" name="Line 19"/>
            <p:cNvSpPr>
              <a:spLocks noChangeShapeType="1"/>
            </p:cNvSpPr>
            <p:nvPr/>
          </p:nvSpPr>
          <p:spPr bwMode="auto">
            <a:xfrm>
              <a:off x="2834" y="3294"/>
              <a:ext cx="318" cy="318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8" name="Text Box 20"/>
            <p:cNvSpPr txBox="1">
              <a:spLocks noChangeArrowheads="1"/>
            </p:cNvSpPr>
            <p:nvPr/>
          </p:nvSpPr>
          <p:spPr bwMode="auto">
            <a:xfrm>
              <a:off x="3107" y="3566"/>
              <a:ext cx="45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sz="1400">
                  <a:solidFill>
                    <a:srgbClr val="FF3300"/>
                  </a:solidFill>
                </a:rPr>
                <a:t>car</a:t>
              </a:r>
              <a:endParaRPr lang="tr-TR" sz="1400">
                <a:solidFill>
                  <a:srgbClr val="FF3300"/>
                </a:solidFill>
              </a:endParaRPr>
            </a:p>
          </p:txBody>
        </p:sp>
        <p:sp>
          <p:nvSpPr>
            <p:cNvPr id="27669" name="Line 21"/>
            <p:cNvSpPr>
              <a:spLocks noChangeShapeType="1"/>
            </p:cNvSpPr>
            <p:nvPr/>
          </p:nvSpPr>
          <p:spPr bwMode="auto">
            <a:xfrm flipH="1">
              <a:off x="2608" y="3385"/>
              <a:ext cx="91" cy="181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70" name="Text Box 22"/>
            <p:cNvSpPr txBox="1">
              <a:spLocks noChangeArrowheads="1"/>
            </p:cNvSpPr>
            <p:nvPr/>
          </p:nvSpPr>
          <p:spPr bwMode="auto">
            <a:xfrm>
              <a:off x="2426" y="3566"/>
              <a:ext cx="45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sz="1400">
                  <a:solidFill>
                    <a:srgbClr val="FF3300"/>
                  </a:solidFill>
                </a:rPr>
                <a:t>chair</a:t>
              </a:r>
              <a:endParaRPr lang="tr-TR" sz="1400">
                <a:solidFill>
                  <a:srgbClr val="FF3300"/>
                </a:solidFill>
              </a:endParaRPr>
            </a:p>
          </p:txBody>
        </p:sp>
      </p:grpSp>
      <p:grpSp>
        <p:nvGrpSpPr>
          <p:cNvPr id="27679" name="Group 31"/>
          <p:cNvGrpSpPr>
            <a:grpSpLocks/>
          </p:cNvGrpSpPr>
          <p:nvPr/>
        </p:nvGrpSpPr>
        <p:grpSpPr bwMode="auto">
          <a:xfrm>
            <a:off x="6588125" y="2997200"/>
            <a:ext cx="2305050" cy="3665538"/>
            <a:chOff x="4150" y="1888"/>
            <a:chExt cx="1452" cy="2309"/>
          </a:xfrm>
        </p:grpSpPr>
        <p:sp>
          <p:nvSpPr>
            <p:cNvPr id="27659" name="Line 11"/>
            <p:cNvSpPr>
              <a:spLocks noChangeShapeType="1"/>
            </p:cNvSpPr>
            <p:nvPr/>
          </p:nvSpPr>
          <p:spPr bwMode="auto">
            <a:xfrm>
              <a:off x="4241" y="1888"/>
              <a:ext cx="227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pic>
          <p:nvPicPr>
            <p:cNvPr id="27671" name="Picture 2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2704"/>
              <a:ext cx="1138" cy="11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672" name="Text Box 24"/>
            <p:cNvSpPr txBox="1">
              <a:spLocks noChangeArrowheads="1"/>
            </p:cNvSpPr>
            <p:nvPr/>
          </p:nvSpPr>
          <p:spPr bwMode="auto">
            <a:xfrm>
              <a:off x="4150" y="3793"/>
              <a:ext cx="1452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/>
                <a:t>How large objects do I expect to see?</a:t>
              </a:r>
              <a:endParaRPr lang="tr-TR"/>
            </a:p>
          </p:txBody>
        </p:sp>
        <p:sp>
          <p:nvSpPr>
            <p:cNvPr id="27673" name="Rectangle 25"/>
            <p:cNvSpPr>
              <a:spLocks noChangeArrowheads="1"/>
            </p:cNvSpPr>
            <p:nvPr/>
          </p:nvSpPr>
          <p:spPr bwMode="auto">
            <a:xfrm>
              <a:off x="4967" y="3158"/>
              <a:ext cx="453" cy="409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4" name="Rectangle 26"/>
            <p:cNvSpPr>
              <a:spLocks noChangeArrowheads="1"/>
            </p:cNvSpPr>
            <p:nvPr/>
          </p:nvSpPr>
          <p:spPr bwMode="auto">
            <a:xfrm>
              <a:off x="4332" y="3067"/>
              <a:ext cx="453" cy="409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5" name="Rectangle 27"/>
            <p:cNvSpPr>
              <a:spLocks noChangeArrowheads="1"/>
            </p:cNvSpPr>
            <p:nvPr/>
          </p:nvSpPr>
          <p:spPr bwMode="auto">
            <a:xfrm>
              <a:off x="4422" y="2795"/>
              <a:ext cx="453" cy="409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6" name="Rectangle 28"/>
            <p:cNvSpPr>
              <a:spLocks noChangeArrowheads="1"/>
            </p:cNvSpPr>
            <p:nvPr/>
          </p:nvSpPr>
          <p:spPr bwMode="auto">
            <a:xfrm>
              <a:off x="4422" y="3339"/>
              <a:ext cx="453" cy="409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7677" name="Text Box 29"/>
          <p:cNvSpPr txBox="1">
            <a:spLocks noChangeArrowheads="1"/>
          </p:cNvSpPr>
          <p:nvPr/>
        </p:nvSpPr>
        <p:spPr bwMode="auto">
          <a:xfrm>
            <a:off x="6156325" y="2205038"/>
            <a:ext cx="25923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i="1"/>
              <a:t>Predict</a:t>
            </a:r>
            <a:r>
              <a:rPr lang="en-US"/>
              <a:t> information about objects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705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407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159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70373-2073-4C3E-AF98-E5135BC28754}" type="slidenum">
              <a:rPr lang="tr-TR"/>
              <a:pPr/>
              <a:t>40</a:t>
            </a:fld>
            <a:endParaRPr lang="tr-TR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/>
              <a:t>Contextual Priming for Object Detection:</a:t>
            </a:r>
            <a:r>
              <a:rPr lang="en-US" sz="4000"/>
              <a:t> Probabilistic Framework</a:t>
            </a:r>
            <a:endParaRPr lang="tr-TR" sz="4000"/>
          </a:p>
        </p:txBody>
      </p:sp>
      <p:pic>
        <p:nvPicPr>
          <p:cNvPr id="6247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916113"/>
            <a:ext cx="8275638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475" name="Line 11"/>
          <p:cNvSpPr>
            <a:spLocks noChangeShapeType="1"/>
          </p:cNvSpPr>
          <p:nvPr/>
        </p:nvSpPr>
        <p:spPr bwMode="auto">
          <a:xfrm flipH="1">
            <a:off x="3348038" y="2997200"/>
            <a:ext cx="2014537" cy="576263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87" name="Rectangle 23"/>
          <p:cNvSpPr>
            <a:spLocks noChangeArrowheads="1"/>
          </p:cNvSpPr>
          <p:nvPr/>
        </p:nvSpPr>
        <p:spPr bwMode="auto">
          <a:xfrm>
            <a:off x="758825" y="3573463"/>
            <a:ext cx="26098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FF3300"/>
                </a:solidFill>
              </a:rPr>
              <a:t>Local measurements </a:t>
            </a:r>
            <a:br>
              <a:rPr lang="en-US" sz="2000">
                <a:solidFill>
                  <a:srgbClr val="FF3300"/>
                </a:solidFill>
              </a:rPr>
            </a:br>
            <a:r>
              <a:rPr lang="en-US" sz="2000">
                <a:solidFill>
                  <a:srgbClr val="FF3300"/>
                </a:solidFill>
              </a:rPr>
              <a:t>(a lot in the literature)</a:t>
            </a:r>
            <a:endParaRPr lang="tr-TR" sz="2000">
              <a:solidFill>
                <a:srgbClr val="FF3300"/>
              </a:solidFill>
            </a:endParaRPr>
          </a:p>
        </p:txBody>
      </p:sp>
      <p:sp>
        <p:nvSpPr>
          <p:cNvPr id="62488" name="Line 24"/>
          <p:cNvSpPr>
            <a:spLocks noChangeShapeType="1"/>
          </p:cNvSpPr>
          <p:nvPr/>
        </p:nvSpPr>
        <p:spPr bwMode="auto">
          <a:xfrm>
            <a:off x="6156325" y="2997200"/>
            <a:ext cx="503238" cy="576263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89" name="Rectangle 25"/>
          <p:cNvSpPr>
            <a:spLocks noChangeArrowheads="1"/>
          </p:cNvSpPr>
          <p:nvPr/>
        </p:nvSpPr>
        <p:spPr bwMode="auto">
          <a:xfrm>
            <a:off x="5867400" y="3644900"/>
            <a:ext cx="23844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>
                <a:solidFill>
                  <a:srgbClr val="FF3300"/>
                </a:solidFill>
              </a:rPr>
              <a:t>Contextual features</a:t>
            </a:r>
            <a:endParaRPr lang="tr-TR" sz="200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14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470E5-C83B-4FA5-B3FF-2161643C06D2}" type="slidenum">
              <a:rPr lang="tr-TR"/>
              <a:pPr/>
              <a:t>41</a:t>
            </a:fld>
            <a:endParaRPr lang="tr-TR"/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/>
              <a:t>Contextual Priming for Object Detection:</a:t>
            </a:r>
            <a:r>
              <a:rPr lang="en-US" sz="4000"/>
              <a:t> Contextual Features</a:t>
            </a:r>
            <a:endParaRPr lang="tr-TR" sz="4000"/>
          </a:p>
        </p:txBody>
      </p: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628775"/>
            <a:ext cx="78422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4215606" y="2416970"/>
            <a:ext cx="784225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325" name="Line 5"/>
          <p:cNvSpPr>
            <a:spLocks noChangeShapeType="1"/>
          </p:cNvSpPr>
          <p:nvPr/>
        </p:nvSpPr>
        <p:spPr bwMode="auto">
          <a:xfrm>
            <a:off x="4572000" y="3213100"/>
            <a:ext cx="0" cy="433388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26" name="AutoShape 6"/>
          <p:cNvSpPr>
            <a:spLocks noChangeArrowheads="1"/>
          </p:cNvSpPr>
          <p:nvPr/>
        </p:nvSpPr>
        <p:spPr bwMode="auto">
          <a:xfrm>
            <a:off x="3492500" y="2205038"/>
            <a:ext cx="576263" cy="71913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3348038" y="3754438"/>
            <a:ext cx="244792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sz="2400"/>
              <a:t>Gabor filters at</a:t>
            </a:r>
          </a:p>
          <a:p>
            <a:pPr>
              <a:spcBef>
                <a:spcPct val="0"/>
              </a:spcBef>
            </a:pPr>
            <a:r>
              <a:rPr lang="en-US" sz="2400"/>
              <a:t>4 scales and </a:t>
            </a:r>
          </a:p>
          <a:p>
            <a:pPr>
              <a:spcBef>
                <a:spcPct val="0"/>
              </a:spcBef>
            </a:pPr>
            <a:r>
              <a:rPr lang="en-US" sz="2400"/>
              <a:t>6 orientations</a:t>
            </a:r>
            <a:endParaRPr lang="tr-TR" sz="2400"/>
          </a:p>
        </p:txBody>
      </p:sp>
      <p:pic>
        <p:nvPicPr>
          <p:cNvPr id="5632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557338"/>
            <a:ext cx="2598737" cy="252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6084888" y="1989138"/>
            <a:ext cx="2447925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sz="2400"/>
              <a:t>Use </a:t>
            </a:r>
            <a:r>
              <a:rPr lang="en-US" sz="2400" b="1"/>
              <a:t>PCA</a:t>
            </a:r>
            <a:r>
              <a:rPr lang="en-US" sz="2400"/>
              <a:t> on filter output images to reduce the number of features (&lt; 64)</a:t>
            </a:r>
            <a:endParaRPr lang="tr-TR" sz="2400"/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611188" y="5203825"/>
            <a:ext cx="83899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sz="2000"/>
              <a:t>Use </a:t>
            </a:r>
            <a:r>
              <a:rPr lang="en-US" sz="2000" b="1"/>
              <a:t>Mixture of Gaussians</a:t>
            </a:r>
            <a:r>
              <a:rPr lang="en-US" sz="2000"/>
              <a:t> to model the probabilities. (Other alternatives</a:t>
            </a:r>
            <a:br>
              <a:rPr lang="en-US" sz="2000"/>
            </a:br>
            <a:r>
              <a:rPr lang="en-US" sz="2000"/>
              <a:t>include KNN, parzen window, logistic regression, etc)</a:t>
            </a:r>
            <a:endParaRPr lang="tr-TR" sz="2000"/>
          </a:p>
        </p:txBody>
      </p:sp>
    </p:spTree>
    <p:extLst>
      <p:ext uri="{BB962C8B-B14F-4D97-AF65-F5344CB8AC3E}">
        <p14:creationId xmlns:p14="http://schemas.microsoft.com/office/powerpoint/2010/main" val="251145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0" grpId="0"/>
      <p:bldP spid="5633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3F182-0A09-48A3-AA75-D337D63E3A89}" type="slidenum">
              <a:rPr lang="tr-TR"/>
              <a:pPr/>
              <a:t>42</a:t>
            </a:fld>
            <a:endParaRPr lang="tr-TR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/>
              <a:t>Contextual Priming for Object Detection:</a:t>
            </a:r>
            <a:r>
              <a:rPr lang="en-US"/>
              <a:t> Object Priming Results</a:t>
            </a:r>
            <a:endParaRPr lang="tr-TR"/>
          </a:p>
        </p:txBody>
      </p:sp>
      <p:pic>
        <p:nvPicPr>
          <p:cNvPr id="6964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484313"/>
            <a:ext cx="7993062" cy="446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9645" name="Rectangle 13"/>
          <p:cNvSpPr>
            <a:spLocks noChangeArrowheads="1"/>
          </p:cNvSpPr>
          <p:nvPr/>
        </p:nvSpPr>
        <p:spPr bwMode="auto">
          <a:xfrm>
            <a:off x="2124075" y="6237288"/>
            <a:ext cx="5511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tr-TR"/>
              <a:t>(</a:t>
            </a:r>
            <a:r>
              <a:rPr lang="tr-TR" i="1"/>
              <a:t>o</a:t>
            </a:r>
            <a:r>
              <a:rPr lang="tr-TR" baseline="-25000"/>
              <a:t>1</a:t>
            </a:r>
            <a:r>
              <a:rPr lang="tr-TR"/>
              <a:t> =people, </a:t>
            </a:r>
            <a:r>
              <a:rPr lang="tr-TR" i="1"/>
              <a:t>o</a:t>
            </a:r>
            <a:r>
              <a:rPr lang="tr-TR" baseline="-25000"/>
              <a:t>2</a:t>
            </a:r>
            <a:r>
              <a:rPr lang="tr-TR"/>
              <a:t> =furniture, </a:t>
            </a:r>
            <a:r>
              <a:rPr lang="tr-TR" i="1"/>
              <a:t>o</a:t>
            </a:r>
            <a:r>
              <a:rPr lang="tr-TR" baseline="-25000"/>
              <a:t>3</a:t>
            </a:r>
            <a:r>
              <a:rPr lang="tr-TR"/>
              <a:t> =vehicles and </a:t>
            </a:r>
            <a:r>
              <a:rPr lang="tr-TR" i="1"/>
              <a:t>o</a:t>
            </a:r>
            <a:r>
              <a:rPr lang="tr-TR" baseline="-25000"/>
              <a:t>4</a:t>
            </a:r>
            <a:r>
              <a:rPr lang="tr-TR"/>
              <a:t> =trees</a:t>
            </a:r>
          </a:p>
        </p:txBody>
      </p:sp>
    </p:spTree>
    <p:extLst>
      <p:ext uri="{BB962C8B-B14F-4D97-AF65-F5344CB8AC3E}">
        <p14:creationId xmlns:p14="http://schemas.microsoft.com/office/powerpoint/2010/main" val="17427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D6896-937F-4EFD-A929-F313C9D116DE}" type="slidenum">
              <a:rPr lang="tr-TR"/>
              <a:pPr/>
              <a:t>43</a:t>
            </a:fld>
            <a:endParaRPr lang="tr-TR"/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/>
              <a:t>Contextual Priming for Object Detection:</a:t>
            </a:r>
            <a:r>
              <a:rPr lang="en-US"/>
              <a:t> Focus of Attention Results</a:t>
            </a:r>
            <a:endParaRPr lang="tr-TR"/>
          </a:p>
        </p:txBody>
      </p:sp>
      <p:pic>
        <p:nvPicPr>
          <p:cNvPr id="7168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5"/>
          <a:stretch>
            <a:fillRect/>
          </a:stretch>
        </p:blipFill>
        <p:spPr bwMode="auto">
          <a:xfrm>
            <a:off x="827088" y="1470025"/>
            <a:ext cx="7272337" cy="491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688" name="Text Box 8"/>
          <p:cNvSpPr txBox="1">
            <a:spLocks noChangeArrowheads="1"/>
          </p:cNvSpPr>
          <p:nvPr/>
        </p:nvSpPr>
        <p:spPr bwMode="auto">
          <a:xfrm>
            <a:off x="4140200" y="6308725"/>
            <a:ext cx="844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/>
              <a:t>Heads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588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4A063-CA0C-4ACF-9C5B-FAA6917B2A2F}" type="slidenum">
              <a:rPr lang="tr-TR"/>
              <a:pPr/>
              <a:t>44</a:t>
            </a:fld>
            <a:endParaRPr lang="tr-TR"/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Contextual Priming for Object Detection:</a:t>
            </a:r>
            <a:br>
              <a:rPr lang="en-US" sz="3200"/>
            </a:br>
            <a:r>
              <a:rPr lang="en-US" sz="3200" b="1"/>
              <a:t>Conclusions</a:t>
            </a:r>
            <a:endParaRPr lang="tr-TR" b="1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Proves the relation btw low level features and scene/context </a:t>
            </a:r>
          </a:p>
          <a:p>
            <a:pPr>
              <a:lnSpc>
                <a:spcPct val="90000"/>
              </a:lnSpc>
            </a:pPr>
            <a:r>
              <a:rPr lang="en-US"/>
              <a:t>Can be seen as a computational evidence for  the (possible) existence of low-level feature based biological attention mechanisms</a:t>
            </a:r>
          </a:p>
          <a:p>
            <a:pPr>
              <a:lnSpc>
                <a:spcPct val="90000"/>
              </a:lnSpc>
            </a:pPr>
            <a:r>
              <a:rPr lang="en-US"/>
              <a:t>Also a warning: Whether an object recognition system understands the object or works by lots bg features.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610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9D518-D262-452A-944C-9EC4991ACCE4}" type="slidenum">
              <a:rPr lang="tr-TR"/>
              <a:pPr/>
              <a:t>45</a:t>
            </a:fld>
            <a:endParaRPr lang="tr-TR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Preview: Objects in Context</a:t>
            </a:r>
            <a:endParaRPr lang="tr-TR"/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755650" y="3716338"/>
            <a:ext cx="24479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/>
              <a:t>Input test image</a:t>
            </a:r>
            <a:endParaRPr lang="tr-TR" sz="2000"/>
          </a:p>
        </p:txBody>
      </p:sp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687513"/>
            <a:ext cx="3048000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974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E3E1-4FA9-44CE-A7BD-44FE90A3577C}" type="slidenum">
              <a:rPr lang="tr-TR"/>
              <a:pPr/>
              <a:t>46</a:t>
            </a:fld>
            <a:endParaRPr lang="tr-TR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Preview: Objects in Context</a:t>
            </a:r>
            <a:endParaRPr lang="tr-TR"/>
          </a:p>
        </p:txBody>
      </p:sp>
      <p:sp>
        <p:nvSpPr>
          <p:cNvPr id="28678" name="AutoShape 6"/>
          <p:cNvSpPr>
            <a:spLocks noChangeArrowheads="1"/>
          </p:cNvSpPr>
          <p:nvPr/>
        </p:nvSpPr>
        <p:spPr bwMode="auto">
          <a:xfrm>
            <a:off x="3563938" y="2205038"/>
            <a:ext cx="576262" cy="71913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700213"/>
            <a:ext cx="3014662" cy="200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687513"/>
            <a:ext cx="3048000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4140200" y="3933825"/>
            <a:ext cx="37449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sz="2000"/>
              <a:t>Do segmentation on the image</a:t>
            </a:r>
            <a:endParaRPr lang="tr-TR" sz="2000"/>
          </a:p>
        </p:txBody>
      </p:sp>
    </p:spTree>
    <p:extLst>
      <p:ext uri="{BB962C8B-B14F-4D97-AF65-F5344CB8AC3E}">
        <p14:creationId xmlns:p14="http://schemas.microsoft.com/office/powerpoint/2010/main" val="250282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F9586-958A-46B4-B21B-A141FFB9EBAD}" type="slidenum">
              <a:rPr lang="tr-TR"/>
              <a:pPr/>
              <a:t>47</a:t>
            </a:fld>
            <a:endParaRPr lang="tr-TR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Preview: Objects in Context</a:t>
            </a:r>
            <a:endParaRPr lang="tr-TR"/>
          </a:p>
        </p:txBody>
      </p:sp>
      <p:sp>
        <p:nvSpPr>
          <p:cNvPr id="30723" name="AutoShape 3"/>
          <p:cNvSpPr>
            <a:spLocks noChangeArrowheads="1"/>
          </p:cNvSpPr>
          <p:nvPr/>
        </p:nvSpPr>
        <p:spPr bwMode="auto">
          <a:xfrm>
            <a:off x="3563938" y="2205038"/>
            <a:ext cx="576262" cy="71913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700213"/>
            <a:ext cx="3014662" cy="200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687513"/>
            <a:ext cx="3048000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7" name="AutoShape 7"/>
          <p:cNvSpPr>
            <a:spLocks noChangeArrowheads="1"/>
          </p:cNvSpPr>
          <p:nvPr/>
        </p:nvSpPr>
        <p:spPr bwMode="auto">
          <a:xfrm>
            <a:off x="7451725" y="2205038"/>
            <a:ext cx="936625" cy="719137"/>
          </a:xfrm>
          <a:prstGeom prst="rightArrow">
            <a:avLst>
              <a:gd name="adj1" fmla="val 50000"/>
              <a:gd name="adj2" fmla="val 325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8" name="AutoShape 8"/>
          <p:cNvSpPr>
            <a:spLocks noChangeArrowheads="1"/>
          </p:cNvSpPr>
          <p:nvPr/>
        </p:nvSpPr>
        <p:spPr bwMode="auto">
          <a:xfrm>
            <a:off x="179388" y="4437063"/>
            <a:ext cx="576262" cy="71913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789363"/>
            <a:ext cx="3014662" cy="200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1743075" y="56102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endParaRPr lang="en-US"/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539750" y="5734050"/>
            <a:ext cx="374491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sz="2000"/>
              <a:t>Do classification (find label probabilities) in each segment only with local info</a:t>
            </a:r>
            <a:endParaRPr lang="tr-TR" sz="2000"/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1619250" y="4437063"/>
            <a:ext cx="15827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sz="2400">
                <a:solidFill>
                  <a:schemeClr val="bg1"/>
                </a:solidFill>
              </a:rPr>
              <a:t>Building</a:t>
            </a:r>
            <a:r>
              <a:rPr lang="en-US" b="1">
                <a:solidFill>
                  <a:schemeClr val="bg1"/>
                </a:solidFill>
              </a:rPr>
              <a:t>,</a:t>
            </a:r>
          </a:p>
          <a:p>
            <a:pPr algn="l">
              <a:spcBef>
                <a:spcPct val="0"/>
              </a:spcBef>
            </a:pPr>
            <a:r>
              <a:rPr lang="en-US" sz="2000">
                <a:solidFill>
                  <a:schemeClr val="bg1"/>
                </a:solidFill>
              </a:rPr>
              <a:t>boat</a:t>
            </a:r>
            <a:r>
              <a:rPr lang="en-US">
                <a:solidFill>
                  <a:schemeClr val="bg1"/>
                </a:solidFill>
              </a:rPr>
              <a:t>, </a:t>
            </a:r>
            <a:r>
              <a:rPr lang="en-US" sz="1400">
                <a:solidFill>
                  <a:schemeClr val="bg1"/>
                </a:solidFill>
              </a:rPr>
              <a:t>motorbike</a:t>
            </a:r>
            <a:endParaRPr lang="tr-TR" sz="1400">
              <a:solidFill>
                <a:schemeClr val="bg1"/>
              </a:solidFill>
            </a:endParaRP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1042988" y="3789363"/>
            <a:ext cx="28082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sz="2400">
                <a:solidFill>
                  <a:schemeClr val="bg1"/>
                </a:solidFill>
              </a:rPr>
              <a:t>Building</a:t>
            </a:r>
            <a:r>
              <a:rPr lang="en-US" b="1">
                <a:solidFill>
                  <a:schemeClr val="bg1"/>
                </a:solidFill>
              </a:rPr>
              <a:t>, boat</a:t>
            </a:r>
            <a:r>
              <a:rPr lang="en-US">
                <a:solidFill>
                  <a:schemeClr val="bg1"/>
                </a:solidFill>
              </a:rPr>
              <a:t>, </a:t>
            </a:r>
            <a:r>
              <a:rPr lang="en-US" sz="1200">
                <a:solidFill>
                  <a:schemeClr val="bg1"/>
                </a:solidFill>
              </a:rPr>
              <a:t>person</a:t>
            </a:r>
            <a:endParaRPr lang="tr-TR" sz="900">
              <a:solidFill>
                <a:schemeClr val="bg1"/>
              </a:solidFill>
            </a:endParaRP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755650" y="5060950"/>
            <a:ext cx="917575" cy="6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sz="2000">
                <a:solidFill>
                  <a:schemeClr val="bg1"/>
                </a:solidFill>
              </a:rPr>
              <a:t>Water</a:t>
            </a:r>
            <a:r>
              <a:rPr lang="en-US" sz="1600" b="1">
                <a:solidFill>
                  <a:schemeClr val="bg1"/>
                </a:solidFill>
              </a:rPr>
              <a:t>,</a:t>
            </a:r>
          </a:p>
          <a:p>
            <a:pPr algn="l">
              <a:spcBef>
                <a:spcPct val="0"/>
              </a:spcBef>
            </a:pPr>
            <a:r>
              <a:rPr lang="en-US">
                <a:solidFill>
                  <a:schemeClr val="bg1"/>
                </a:solidFill>
              </a:rPr>
              <a:t>sky</a:t>
            </a:r>
            <a:endParaRPr lang="tr-TR" sz="1200">
              <a:solidFill>
                <a:schemeClr val="bg1"/>
              </a:solidFill>
            </a:endParaRP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2987675" y="4294188"/>
            <a:ext cx="7921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sz="2000">
                <a:solidFill>
                  <a:schemeClr val="bg1"/>
                </a:solidFill>
              </a:rPr>
              <a:t>Road</a:t>
            </a:r>
            <a:endParaRPr lang="tr-TR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04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1A70-AFD8-45E3-99DE-5E7301A78A41}" type="slidenum">
              <a:rPr lang="tr-TR"/>
              <a:pPr/>
              <a:t>48</a:t>
            </a:fld>
            <a:endParaRPr lang="tr-TR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Preview: Objects in Context</a:t>
            </a:r>
            <a:endParaRPr lang="tr-TR"/>
          </a:p>
        </p:txBody>
      </p:sp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3563938" y="2205038"/>
            <a:ext cx="576262" cy="71913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700213"/>
            <a:ext cx="3014662" cy="200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687513"/>
            <a:ext cx="3048000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7451725" y="2205038"/>
            <a:ext cx="936625" cy="719137"/>
          </a:xfrm>
          <a:prstGeom prst="rightArrow">
            <a:avLst>
              <a:gd name="adj1" fmla="val 50000"/>
              <a:gd name="adj2" fmla="val 325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4843" name="Group 27"/>
          <p:cNvGrpSpPr>
            <a:grpSpLocks/>
          </p:cNvGrpSpPr>
          <p:nvPr/>
        </p:nvGrpSpPr>
        <p:grpSpPr bwMode="auto">
          <a:xfrm>
            <a:off x="179388" y="3789363"/>
            <a:ext cx="3671887" cy="2187575"/>
            <a:chOff x="113" y="2387"/>
            <a:chExt cx="2313" cy="1378"/>
          </a:xfrm>
        </p:grpSpPr>
        <p:sp>
          <p:nvSpPr>
            <p:cNvPr id="34823" name="AutoShape 7"/>
            <p:cNvSpPr>
              <a:spLocks noChangeArrowheads="1"/>
            </p:cNvSpPr>
            <p:nvPr/>
          </p:nvSpPr>
          <p:spPr bwMode="auto">
            <a:xfrm>
              <a:off x="113" y="2795"/>
              <a:ext cx="363" cy="453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4834" name="Group 18"/>
            <p:cNvGrpSpPr>
              <a:grpSpLocks/>
            </p:cNvGrpSpPr>
            <p:nvPr/>
          </p:nvGrpSpPr>
          <p:grpSpPr bwMode="auto">
            <a:xfrm>
              <a:off x="476" y="2387"/>
              <a:ext cx="1950" cy="1378"/>
              <a:chOff x="476" y="2432"/>
              <a:chExt cx="1950" cy="1378"/>
            </a:xfrm>
          </p:grpSpPr>
          <p:pic>
            <p:nvPicPr>
              <p:cNvPr id="34824" name="Picture 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1" y="2432"/>
                <a:ext cx="1899" cy="12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4825" name="Text Box 9"/>
              <p:cNvSpPr txBox="1">
                <a:spLocks noChangeArrowheads="1"/>
              </p:cNvSpPr>
              <p:nvPr/>
            </p:nvSpPr>
            <p:spPr bwMode="auto">
              <a:xfrm>
                <a:off x="1098" y="3579"/>
                <a:ext cx="11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</a:pPr>
                <a:endParaRPr lang="en-US"/>
              </a:p>
            </p:txBody>
          </p:sp>
          <p:sp>
            <p:nvSpPr>
              <p:cNvPr id="34827" name="Text Box 11"/>
              <p:cNvSpPr txBox="1">
                <a:spLocks noChangeArrowheads="1"/>
              </p:cNvSpPr>
              <p:nvPr/>
            </p:nvSpPr>
            <p:spPr bwMode="auto">
              <a:xfrm>
                <a:off x="1020" y="2840"/>
                <a:ext cx="997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sz="2400">
                    <a:solidFill>
                      <a:schemeClr val="bg1"/>
                    </a:solidFill>
                  </a:rPr>
                  <a:t>Building</a:t>
                </a:r>
                <a:r>
                  <a:rPr lang="en-US" b="1">
                    <a:solidFill>
                      <a:schemeClr val="bg1"/>
                    </a:solidFill>
                  </a:rPr>
                  <a:t>,</a:t>
                </a:r>
              </a:p>
              <a:p>
                <a:pPr algn="l">
                  <a:spcBef>
                    <a:spcPct val="0"/>
                  </a:spcBef>
                </a:pPr>
                <a:r>
                  <a:rPr lang="en-US" sz="2000">
                    <a:solidFill>
                      <a:schemeClr val="bg1"/>
                    </a:solidFill>
                  </a:rPr>
                  <a:t>boat</a:t>
                </a:r>
                <a:r>
                  <a:rPr lang="en-US">
                    <a:solidFill>
                      <a:schemeClr val="bg1"/>
                    </a:solidFill>
                  </a:rPr>
                  <a:t>, </a:t>
                </a:r>
                <a:r>
                  <a:rPr lang="en-US" sz="1400">
                    <a:solidFill>
                      <a:schemeClr val="bg1"/>
                    </a:solidFill>
                  </a:rPr>
                  <a:t>motorbike</a:t>
                </a:r>
                <a:endParaRPr lang="tr-TR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34828" name="Text Box 12"/>
              <p:cNvSpPr txBox="1">
                <a:spLocks noChangeArrowheads="1"/>
              </p:cNvSpPr>
              <p:nvPr/>
            </p:nvSpPr>
            <p:spPr bwMode="auto">
              <a:xfrm>
                <a:off x="657" y="2432"/>
                <a:ext cx="1769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sz="2400">
                    <a:solidFill>
                      <a:schemeClr val="bg1"/>
                    </a:solidFill>
                  </a:rPr>
                  <a:t>Building</a:t>
                </a:r>
                <a:r>
                  <a:rPr lang="en-US" b="1">
                    <a:solidFill>
                      <a:schemeClr val="bg1"/>
                    </a:solidFill>
                  </a:rPr>
                  <a:t>, boat</a:t>
                </a:r>
                <a:r>
                  <a:rPr lang="en-US">
                    <a:solidFill>
                      <a:schemeClr val="bg1"/>
                    </a:solidFill>
                  </a:rPr>
                  <a:t>, </a:t>
                </a:r>
                <a:r>
                  <a:rPr lang="en-US" sz="1200">
                    <a:solidFill>
                      <a:schemeClr val="bg1"/>
                    </a:solidFill>
                  </a:rPr>
                  <a:t>person</a:t>
                </a:r>
                <a:endParaRPr lang="tr-TR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34829" name="Text Box 13"/>
              <p:cNvSpPr txBox="1">
                <a:spLocks noChangeArrowheads="1"/>
              </p:cNvSpPr>
              <p:nvPr/>
            </p:nvSpPr>
            <p:spPr bwMode="auto">
              <a:xfrm>
                <a:off x="476" y="3233"/>
                <a:ext cx="578" cy="4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sz="2000">
                    <a:solidFill>
                      <a:schemeClr val="bg1"/>
                    </a:solidFill>
                  </a:rPr>
                  <a:t>Water</a:t>
                </a:r>
                <a:r>
                  <a:rPr lang="en-US" sz="1600" b="1">
                    <a:solidFill>
                      <a:schemeClr val="bg1"/>
                    </a:solidFill>
                  </a:rPr>
                  <a:t>,</a:t>
                </a:r>
              </a:p>
              <a:p>
                <a:pPr algn="l">
                  <a:spcBef>
                    <a:spcPct val="0"/>
                  </a:spcBef>
                </a:pPr>
                <a:r>
                  <a:rPr lang="en-US">
                    <a:solidFill>
                      <a:schemeClr val="bg1"/>
                    </a:solidFill>
                  </a:rPr>
                  <a:t>sky</a:t>
                </a:r>
                <a:endParaRPr lang="tr-TR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34830" name="Text Box 14"/>
              <p:cNvSpPr txBox="1">
                <a:spLocks noChangeArrowheads="1"/>
              </p:cNvSpPr>
              <p:nvPr/>
            </p:nvSpPr>
            <p:spPr bwMode="auto">
              <a:xfrm>
                <a:off x="1882" y="2750"/>
                <a:ext cx="499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sz="2000">
                    <a:solidFill>
                      <a:schemeClr val="bg1"/>
                    </a:solidFill>
                  </a:rPr>
                  <a:t>Road</a:t>
                </a:r>
                <a:endParaRPr lang="tr-TR" sz="12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4831" name="AutoShape 15"/>
          <p:cNvSpPr>
            <a:spLocks noChangeArrowheads="1"/>
          </p:cNvSpPr>
          <p:nvPr/>
        </p:nvSpPr>
        <p:spPr bwMode="auto">
          <a:xfrm>
            <a:off x="3995738" y="4437063"/>
            <a:ext cx="576262" cy="71913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3995738" y="5851525"/>
            <a:ext cx="51482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sz="2000"/>
              <a:t>Most consistent labeling according to </a:t>
            </a:r>
            <a:r>
              <a:rPr lang="en-US" sz="2000" i="1"/>
              <a:t>object co-occurrences</a:t>
            </a:r>
            <a:r>
              <a:rPr lang="en-US" sz="2000"/>
              <a:t> &amp; local</a:t>
            </a:r>
            <a:r>
              <a:rPr lang="en-US" sz="2000" i="1"/>
              <a:t> </a:t>
            </a:r>
            <a:r>
              <a:rPr lang="en-US" sz="2000"/>
              <a:t>label probabilities.</a:t>
            </a:r>
            <a:endParaRPr lang="tr-TR" sz="2000"/>
          </a:p>
        </p:txBody>
      </p:sp>
      <p:sp>
        <p:nvSpPr>
          <p:cNvPr id="34837" name="Text Box 21"/>
          <p:cNvSpPr txBox="1">
            <a:spLocks noChangeArrowheads="1"/>
          </p:cNvSpPr>
          <p:nvPr/>
        </p:nvSpPr>
        <p:spPr bwMode="auto">
          <a:xfrm>
            <a:off x="5559425" y="56102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endParaRPr lang="en-US"/>
          </a:p>
        </p:txBody>
      </p:sp>
      <p:grpSp>
        <p:nvGrpSpPr>
          <p:cNvPr id="34842" name="Group 26"/>
          <p:cNvGrpSpPr>
            <a:grpSpLocks/>
          </p:cNvGrpSpPr>
          <p:nvPr/>
        </p:nvGrpSpPr>
        <p:grpSpPr bwMode="auto">
          <a:xfrm>
            <a:off x="4643438" y="3789363"/>
            <a:ext cx="3014662" cy="2003425"/>
            <a:chOff x="2925" y="2387"/>
            <a:chExt cx="1899" cy="1262"/>
          </a:xfrm>
        </p:grpSpPr>
        <p:pic>
          <p:nvPicPr>
            <p:cNvPr id="34836" name="Picture 2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" y="2387"/>
              <a:ext cx="1899" cy="1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838" name="Text Box 22"/>
            <p:cNvSpPr txBox="1">
              <a:spLocks noChangeArrowheads="1"/>
            </p:cNvSpPr>
            <p:nvPr/>
          </p:nvSpPr>
          <p:spPr bwMode="auto">
            <a:xfrm>
              <a:off x="3696" y="2976"/>
              <a:ext cx="44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spcBef>
                  <a:spcPct val="0"/>
                </a:spcBef>
              </a:pPr>
              <a:r>
                <a:rPr lang="en-US" sz="2000">
                  <a:solidFill>
                    <a:schemeClr val="bg1"/>
                  </a:solidFill>
                </a:rPr>
                <a:t>Boat</a:t>
              </a:r>
              <a:endParaRPr lang="tr-TR" sz="1400">
                <a:solidFill>
                  <a:schemeClr val="bg1"/>
                </a:solidFill>
              </a:endParaRPr>
            </a:p>
          </p:txBody>
        </p:sp>
        <p:sp>
          <p:nvSpPr>
            <p:cNvPr id="34839" name="Text Box 23"/>
            <p:cNvSpPr txBox="1">
              <a:spLocks noChangeArrowheads="1"/>
            </p:cNvSpPr>
            <p:nvPr/>
          </p:nvSpPr>
          <p:spPr bwMode="auto">
            <a:xfrm>
              <a:off x="3379" y="2387"/>
              <a:ext cx="95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</a:pPr>
              <a:r>
                <a:rPr lang="en-US" sz="2000">
                  <a:solidFill>
                    <a:schemeClr val="bg1"/>
                  </a:solidFill>
                </a:rPr>
                <a:t>Building</a:t>
              </a:r>
              <a:endParaRPr lang="tr-TR" sz="800">
                <a:solidFill>
                  <a:schemeClr val="bg1"/>
                </a:solidFill>
              </a:endParaRPr>
            </a:p>
          </p:txBody>
        </p:sp>
        <p:sp>
          <p:nvSpPr>
            <p:cNvPr id="34840" name="Text Box 24"/>
            <p:cNvSpPr txBox="1">
              <a:spLocks noChangeArrowheads="1"/>
            </p:cNvSpPr>
            <p:nvPr/>
          </p:nvSpPr>
          <p:spPr bwMode="auto">
            <a:xfrm>
              <a:off x="2925" y="3339"/>
              <a:ext cx="54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spcBef>
                  <a:spcPct val="0"/>
                </a:spcBef>
              </a:pPr>
              <a:r>
                <a:rPr lang="en-US" sz="2000">
                  <a:solidFill>
                    <a:schemeClr val="bg1"/>
                  </a:solidFill>
                </a:rPr>
                <a:t>Water</a:t>
              </a:r>
              <a:endParaRPr lang="tr-TR" sz="1200">
                <a:solidFill>
                  <a:schemeClr val="bg1"/>
                </a:solidFill>
              </a:endParaRPr>
            </a:p>
          </p:txBody>
        </p:sp>
        <p:sp>
          <p:nvSpPr>
            <p:cNvPr id="34841" name="Text Box 25"/>
            <p:cNvSpPr txBox="1">
              <a:spLocks noChangeArrowheads="1"/>
            </p:cNvSpPr>
            <p:nvPr/>
          </p:nvSpPr>
          <p:spPr bwMode="auto">
            <a:xfrm>
              <a:off x="4286" y="2705"/>
              <a:ext cx="4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spcBef>
                  <a:spcPct val="0"/>
                </a:spcBef>
              </a:pPr>
              <a:r>
                <a:rPr lang="en-US" sz="2000">
                  <a:solidFill>
                    <a:schemeClr val="bg1"/>
                  </a:solidFill>
                </a:rPr>
                <a:t>Road</a:t>
              </a:r>
              <a:endParaRPr lang="tr-TR" sz="12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273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19BC-EA45-421B-BDD2-AD58C2021203}" type="slidenum">
              <a:rPr lang="tr-TR"/>
              <a:pPr/>
              <a:t>49</a:t>
            </a:fld>
            <a:endParaRPr lang="tr-TR"/>
          </a:p>
        </p:txBody>
      </p:sp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Objects in Context:</a:t>
            </a:r>
            <a:r>
              <a:rPr lang="en-US" sz="4000"/>
              <a:t/>
            </a:r>
            <a:br>
              <a:rPr lang="en-US" sz="4000"/>
            </a:br>
            <a:r>
              <a:rPr lang="en-US" sz="4000"/>
              <a:t>Local Categorization</a:t>
            </a:r>
            <a:endParaRPr lang="tr-TR" sz="4000"/>
          </a:p>
        </p:txBody>
      </p:sp>
      <p:grpSp>
        <p:nvGrpSpPr>
          <p:cNvPr id="130055" name="Group 7"/>
          <p:cNvGrpSpPr>
            <a:grpSpLocks/>
          </p:cNvGrpSpPr>
          <p:nvPr/>
        </p:nvGrpSpPr>
        <p:grpSpPr bwMode="auto">
          <a:xfrm>
            <a:off x="323850" y="1557338"/>
            <a:ext cx="3671888" cy="2187575"/>
            <a:chOff x="113" y="2387"/>
            <a:chExt cx="2313" cy="1378"/>
          </a:xfrm>
        </p:grpSpPr>
        <p:sp>
          <p:nvSpPr>
            <p:cNvPr id="130056" name="AutoShape 8"/>
            <p:cNvSpPr>
              <a:spLocks noChangeArrowheads="1"/>
            </p:cNvSpPr>
            <p:nvPr/>
          </p:nvSpPr>
          <p:spPr bwMode="auto">
            <a:xfrm>
              <a:off x="113" y="2795"/>
              <a:ext cx="363" cy="453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30057" name="Group 9"/>
            <p:cNvGrpSpPr>
              <a:grpSpLocks/>
            </p:cNvGrpSpPr>
            <p:nvPr/>
          </p:nvGrpSpPr>
          <p:grpSpPr bwMode="auto">
            <a:xfrm>
              <a:off x="476" y="2387"/>
              <a:ext cx="1950" cy="1378"/>
              <a:chOff x="476" y="2432"/>
              <a:chExt cx="1950" cy="1378"/>
            </a:xfrm>
          </p:grpSpPr>
          <p:pic>
            <p:nvPicPr>
              <p:cNvPr id="130058" name="Picture 10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1" y="2432"/>
                <a:ext cx="1899" cy="12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30059" name="Text Box 11"/>
              <p:cNvSpPr txBox="1">
                <a:spLocks noChangeArrowheads="1"/>
              </p:cNvSpPr>
              <p:nvPr/>
            </p:nvSpPr>
            <p:spPr bwMode="auto">
              <a:xfrm>
                <a:off x="1098" y="3579"/>
                <a:ext cx="11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</a:pPr>
                <a:endParaRPr lang="en-US"/>
              </a:p>
            </p:txBody>
          </p:sp>
          <p:sp>
            <p:nvSpPr>
              <p:cNvPr id="130060" name="Text Box 12"/>
              <p:cNvSpPr txBox="1">
                <a:spLocks noChangeArrowheads="1"/>
              </p:cNvSpPr>
              <p:nvPr/>
            </p:nvSpPr>
            <p:spPr bwMode="auto">
              <a:xfrm>
                <a:off x="1020" y="2840"/>
                <a:ext cx="997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sz="2400">
                    <a:solidFill>
                      <a:schemeClr val="bg1"/>
                    </a:solidFill>
                  </a:rPr>
                  <a:t>Building</a:t>
                </a:r>
                <a:r>
                  <a:rPr lang="en-US" b="1">
                    <a:solidFill>
                      <a:schemeClr val="bg1"/>
                    </a:solidFill>
                  </a:rPr>
                  <a:t>,</a:t>
                </a:r>
              </a:p>
              <a:p>
                <a:pPr algn="l">
                  <a:spcBef>
                    <a:spcPct val="0"/>
                  </a:spcBef>
                </a:pPr>
                <a:r>
                  <a:rPr lang="en-US" sz="2000">
                    <a:solidFill>
                      <a:schemeClr val="bg1"/>
                    </a:solidFill>
                  </a:rPr>
                  <a:t>boat</a:t>
                </a:r>
                <a:r>
                  <a:rPr lang="en-US">
                    <a:solidFill>
                      <a:schemeClr val="bg1"/>
                    </a:solidFill>
                  </a:rPr>
                  <a:t>, </a:t>
                </a:r>
                <a:r>
                  <a:rPr lang="en-US" sz="1400">
                    <a:solidFill>
                      <a:schemeClr val="bg1"/>
                    </a:solidFill>
                  </a:rPr>
                  <a:t>motorbike</a:t>
                </a:r>
                <a:endParaRPr lang="tr-TR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130061" name="Text Box 13"/>
              <p:cNvSpPr txBox="1">
                <a:spLocks noChangeArrowheads="1"/>
              </p:cNvSpPr>
              <p:nvPr/>
            </p:nvSpPr>
            <p:spPr bwMode="auto">
              <a:xfrm>
                <a:off x="657" y="2432"/>
                <a:ext cx="1769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sz="2400">
                    <a:solidFill>
                      <a:schemeClr val="bg1"/>
                    </a:solidFill>
                  </a:rPr>
                  <a:t>Building</a:t>
                </a:r>
                <a:r>
                  <a:rPr lang="en-US" b="1">
                    <a:solidFill>
                      <a:schemeClr val="bg1"/>
                    </a:solidFill>
                  </a:rPr>
                  <a:t>, boat</a:t>
                </a:r>
                <a:r>
                  <a:rPr lang="en-US">
                    <a:solidFill>
                      <a:schemeClr val="bg1"/>
                    </a:solidFill>
                  </a:rPr>
                  <a:t>, </a:t>
                </a:r>
                <a:r>
                  <a:rPr lang="en-US" sz="1200">
                    <a:solidFill>
                      <a:schemeClr val="bg1"/>
                    </a:solidFill>
                  </a:rPr>
                  <a:t>person</a:t>
                </a:r>
                <a:endParaRPr lang="tr-TR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130062" name="Text Box 14"/>
              <p:cNvSpPr txBox="1">
                <a:spLocks noChangeArrowheads="1"/>
              </p:cNvSpPr>
              <p:nvPr/>
            </p:nvSpPr>
            <p:spPr bwMode="auto">
              <a:xfrm>
                <a:off x="476" y="3233"/>
                <a:ext cx="578" cy="4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sz="2000">
                    <a:solidFill>
                      <a:schemeClr val="bg1"/>
                    </a:solidFill>
                  </a:rPr>
                  <a:t>Water</a:t>
                </a:r>
                <a:r>
                  <a:rPr lang="en-US" sz="1600" b="1">
                    <a:solidFill>
                      <a:schemeClr val="bg1"/>
                    </a:solidFill>
                  </a:rPr>
                  <a:t>,</a:t>
                </a:r>
              </a:p>
              <a:p>
                <a:pPr algn="l">
                  <a:spcBef>
                    <a:spcPct val="0"/>
                  </a:spcBef>
                </a:pPr>
                <a:r>
                  <a:rPr lang="en-US">
                    <a:solidFill>
                      <a:schemeClr val="bg1"/>
                    </a:solidFill>
                  </a:rPr>
                  <a:t>sky</a:t>
                </a:r>
                <a:endParaRPr lang="tr-TR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30063" name="Text Box 15"/>
              <p:cNvSpPr txBox="1">
                <a:spLocks noChangeArrowheads="1"/>
              </p:cNvSpPr>
              <p:nvPr/>
            </p:nvSpPr>
            <p:spPr bwMode="auto">
              <a:xfrm>
                <a:off x="1882" y="2750"/>
                <a:ext cx="499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sz="2000">
                    <a:solidFill>
                      <a:schemeClr val="bg1"/>
                    </a:solidFill>
                  </a:rPr>
                  <a:t>Road</a:t>
                </a:r>
                <a:endParaRPr lang="tr-TR" sz="12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30073" name="Text Box 25"/>
          <p:cNvSpPr txBox="1">
            <a:spLocks noChangeArrowheads="1"/>
          </p:cNvSpPr>
          <p:nvPr/>
        </p:nvSpPr>
        <p:spPr bwMode="auto">
          <a:xfrm>
            <a:off x="4356100" y="1557338"/>
            <a:ext cx="424815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/>
              <a:t> Extract random patches on zero-padded segments</a:t>
            </a:r>
          </a:p>
          <a:p>
            <a:pPr algn="l">
              <a:buFontTx/>
              <a:buChar char="•"/>
            </a:pPr>
            <a:r>
              <a:rPr lang="en-US"/>
              <a:t> Calculate SIFT descriptors</a:t>
            </a:r>
          </a:p>
        </p:txBody>
      </p:sp>
      <p:sp>
        <p:nvSpPr>
          <p:cNvPr id="130074" name="Text Box 26"/>
          <p:cNvSpPr txBox="1">
            <a:spLocks noChangeArrowheads="1"/>
          </p:cNvSpPr>
          <p:nvPr/>
        </p:nvSpPr>
        <p:spPr bwMode="auto">
          <a:xfrm>
            <a:off x="4356100" y="2779713"/>
            <a:ext cx="4392613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FontTx/>
              <a:buChar char="•"/>
            </a:pPr>
            <a:r>
              <a:rPr lang="en-US"/>
              <a:t> Use BoF: </a:t>
            </a:r>
          </a:p>
          <a:p>
            <a:pPr algn="l">
              <a:spcBef>
                <a:spcPct val="0"/>
              </a:spcBef>
            </a:pPr>
            <a:r>
              <a:rPr lang="en-US"/>
              <a:t>   Training:</a:t>
            </a:r>
          </a:p>
          <a:p>
            <a:pPr algn="l">
              <a:spcBef>
                <a:spcPct val="0"/>
              </a:spcBef>
            </a:pPr>
            <a:r>
              <a:rPr lang="en-US"/>
              <a:t>   - Cluster patches in training </a:t>
            </a:r>
            <a:r>
              <a:rPr lang="en-US" sz="1400"/>
              <a:t>(Hier. K-means, K=10x3)</a:t>
            </a:r>
          </a:p>
          <a:p>
            <a:pPr algn="l">
              <a:spcBef>
                <a:spcPct val="0"/>
              </a:spcBef>
            </a:pPr>
            <a:r>
              <a:rPr lang="en-US"/>
              <a:t>   - Histogram of words in each segment</a:t>
            </a:r>
          </a:p>
          <a:p>
            <a:pPr algn="l">
              <a:spcBef>
                <a:spcPct val="0"/>
              </a:spcBef>
            </a:pPr>
            <a:r>
              <a:rPr lang="en-US"/>
              <a:t>   - NN classifier </a:t>
            </a:r>
            <a:r>
              <a:rPr lang="en-US" sz="1400"/>
              <a:t>(returns a sorted list of categories) </a:t>
            </a:r>
          </a:p>
          <a:p>
            <a:pPr algn="l">
              <a:spcBef>
                <a:spcPct val="0"/>
              </a:spcBef>
            </a:pPr>
            <a:endParaRPr lang="en-US" sz="1400"/>
          </a:p>
          <a:p>
            <a:pPr algn="l">
              <a:spcBef>
                <a:spcPct val="0"/>
              </a:spcBef>
            </a:pPr>
            <a:r>
              <a:rPr lang="en-US"/>
              <a:t>Each segment is classified independently</a:t>
            </a:r>
          </a:p>
        </p:txBody>
      </p:sp>
    </p:spTree>
    <p:extLst>
      <p:ext uri="{BB962C8B-B14F-4D97-AF65-F5344CB8AC3E}">
        <p14:creationId xmlns:p14="http://schemas.microsoft.com/office/powerpoint/2010/main" val="406749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407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171666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4DB56-8CFF-4D73-8B2A-115DEFF38FF5}" type="slidenum">
              <a:rPr lang="tr-TR"/>
              <a:pPr/>
              <a:t>50</a:t>
            </a:fld>
            <a:endParaRPr lang="tr-TR"/>
          </a:p>
        </p:txBody>
      </p:sp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Objects in Context:</a:t>
            </a:r>
            <a:r>
              <a:rPr lang="en-US" sz="4000"/>
              <a:t/>
            </a:r>
            <a:br>
              <a:rPr lang="en-US" sz="4000"/>
            </a:br>
            <a:r>
              <a:rPr lang="en-US" sz="4000"/>
              <a:t>Contextual Refinement</a:t>
            </a:r>
            <a:endParaRPr lang="tr-TR" sz="4000"/>
          </a:p>
        </p:txBody>
      </p:sp>
      <p:pic>
        <p:nvPicPr>
          <p:cNvPr id="133150" name="Picture 3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3581400"/>
            <a:ext cx="7859713" cy="1093788"/>
          </a:xfrm>
          <a:noFill/>
          <a:ln/>
        </p:spPr>
      </p:pic>
      <p:sp>
        <p:nvSpPr>
          <p:cNvPr id="133132" name="Text Box 12"/>
          <p:cNvSpPr txBox="1">
            <a:spLocks noChangeArrowheads="1"/>
          </p:cNvSpPr>
          <p:nvPr/>
        </p:nvSpPr>
        <p:spPr bwMode="auto">
          <a:xfrm>
            <a:off x="4356100" y="1557338"/>
            <a:ext cx="4608513" cy="174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/>
              <a:t>Contextual model based on co-occurrences</a:t>
            </a:r>
          </a:p>
          <a:p>
            <a:pPr algn="l"/>
            <a:r>
              <a:rPr lang="en-US"/>
              <a:t>Try to find the most consistent labeling with </a:t>
            </a:r>
            <a:r>
              <a:rPr lang="en-US" b="1"/>
              <a:t>high posterior probability</a:t>
            </a:r>
            <a:r>
              <a:rPr lang="en-US"/>
              <a:t> and </a:t>
            </a:r>
            <a:r>
              <a:rPr lang="en-US" b="1"/>
              <a:t>high mean pairwise interaction</a:t>
            </a:r>
            <a:r>
              <a:rPr lang="en-US"/>
              <a:t>.</a:t>
            </a:r>
          </a:p>
          <a:p>
            <a:pPr algn="l"/>
            <a:r>
              <a:rPr lang="en-US"/>
              <a:t>Use CRF for this purpose. </a:t>
            </a:r>
          </a:p>
        </p:txBody>
      </p:sp>
      <p:sp>
        <p:nvSpPr>
          <p:cNvPr id="133134" name="AutoShape 14"/>
          <p:cNvSpPr>
            <a:spLocks noChangeArrowheads="1"/>
          </p:cNvSpPr>
          <p:nvPr/>
        </p:nvSpPr>
        <p:spPr bwMode="auto">
          <a:xfrm>
            <a:off x="333375" y="2217738"/>
            <a:ext cx="576263" cy="71913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33135" name="Group 15"/>
          <p:cNvGrpSpPr>
            <a:grpSpLocks/>
          </p:cNvGrpSpPr>
          <p:nvPr/>
        </p:nvGrpSpPr>
        <p:grpSpPr bwMode="auto">
          <a:xfrm>
            <a:off x="981075" y="1570038"/>
            <a:ext cx="3014663" cy="2003425"/>
            <a:chOff x="2925" y="2387"/>
            <a:chExt cx="1899" cy="1262"/>
          </a:xfrm>
        </p:grpSpPr>
        <p:pic>
          <p:nvPicPr>
            <p:cNvPr id="133136" name="Picture 1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" y="2387"/>
              <a:ext cx="1899" cy="1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3137" name="Text Box 17"/>
            <p:cNvSpPr txBox="1">
              <a:spLocks noChangeArrowheads="1"/>
            </p:cNvSpPr>
            <p:nvPr/>
          </p:nvSpPr>
          <p:spPr bwMode="auto">
            <a:xfrm>
              <a:off x="3696" y="2976"/>
              <a:ext cx="44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spcBef>
                  <a:spcPct val="0"/>
                </a:spcBef>
              </a:pPr>
              <a:r>
                <a:rPr lang="en-US" sz="2000">
                  <a:solidFill>
                    <a:schemeClr val="bg1"/>
                  </a:solidFill>
                </a:rPr>
                <a:t>Boat</a:t>
              </a:r>
              <a:endParaRPr lang="tr-TR" sz="1400">
                <a:solidFill>
                  <a:schemeClr val="bg1"/>
                </a:solidFill>
              </a:endParaRPr>
            </a:p>
          </p:txBody>
        </p:sp>
        <p:sp>
          <p:nvSpPr>
            <p:cNvPr id="133138" name="Text Box 18"/>
            <p:cNvSpPr txBox="1">
              <a:spLocks noChangeArrowheads="1"/>
            </p:cNvSpPr>
            <p:nvPr/>
          </p:nvSpPr>
          <p:spPr bwMode="auto">
            <a:xfrm>
              <a:off x="3379" y="2387"/>
              <a:ext cx="95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</a:pPr>
              <a:r>
                <a:rPr lang="en-US" sz="2000">
                  <a:solidFill>
                    <a:schemeClr val="bg1"/>
                  </a:solidFill>
                </a:rPr>
                <a:t>Building</a:t>
              </a:r>
              <a:endParaRPr lang="tr-TR" sz="800">
                <a:solidFill>
                  <a:schemeClr val="bg1"/>
                </a:solidFill>
              </a:endParaRPr>
            </a:p>
          </p:txBody>
        </p:sp>
        <p:sp>
          <p:nvSpPr>
            <p:cNvPr id="133139" name="Text Box 19"/>
            <p:cNvSpPr txBox="1">
              <a:spLocks noChangeArrowheads="1"/>
            </p:cNvSpPr>
            <p:nvPr/>
          </p:nvSpPr>
          <p:spPr bwMode="auto">
            <a:xfrm>
              <a:off x="2925" y="3339"/>
              <a:ext cx="54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spcBef>
                  <a:spcPct val="0"/>
                </a:spcBef>
              </a:pPr>
              <a:r>
                <a:rPr lang="en-US" sz="2000">
                  <a:solidFill>
                    <a:schemeClr val="bg1"/>
                  </a:solidFill>
                </a:rPr>
                <a:t>Water</a:t>
              </a:r>
              <a:endParaRPr lang="tr-TR" sz="1200">
                <a:solidFill>
                  <a:schemeClr val="bg1"/>
                </a:solidFill>
              </a:endParaRPr>
            </a:p>
          </p:txBody>
        </p:sp>
        <p:sp>
          <p:nvSpPr>
            <p:cNvPr id="133140" name="Text Box 20"/>
            <p:cNvSpPr txBox="1">
              <a:spLocks noChangeArrowheads="1"/>
            </p:cNvSpPr>
            <p:nvPr/>
          </p:nvSpPr>
          <p:spPr bwMode="auto">
            <a:xfrm>
              <a:off x="4286" y="2705"/>
              <a:ext cx="4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spcBef>
                  <a:spcPct val="0"/>
                </a:spcBef>
              </a:pPr>
              <a:r>
                <a:rPr lang="en-US" sz="2000">
                  <a:solidFill>
                    <a:schemeClr val="bg1"/>
                  </a:solidFill>
                </a:rPr>
                <a:t>Road</a:t>
              </a:r>
              <a:endParaRPr lang="tr-TR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33178" name="Group 58"/>
          <p:cNvGrpSpPr>
            <a:grpSpLocks/>
          </p:cNvGrpSpPr>
          <p:nvPr/>
        </p:nvGrpSpPr>
        <p:grpSpPr bwMode="auto">
          <a:xfrm>
            <a:off x="4859338" y="4076700"/>
            <a:ext cx="4038600" cy="2139950"/>
            <a:chOff x="3061" y="2568"/>
            <a:chExt cx="2544" cy="1348"/>
          </a:xfrm>
        </p:grpSpPr>
        <p:sp>
          <p:nvSpPr>
            <p:cNvPr id="133155" name="Line 35"/>
            <p:cNvSpPr>
              <a:spLocks noChangeShapeType="1"/>
            </p:cNvSpPr>
            <p:nvPr/>
          </p:nvSpPr>
          <p:spPr bwMode="auto">
            <a:xfrm flipH="1">
              <a:off x="4496" y="2568"/>
              <a:ext cx="289" cy="652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156" name="Rectangle 36"/>
            <p:cNvSpPr>
              <a:spLocks noChangeArrowheads="1"/>
            </p:cNvSpPr>
            <p:nvPr/>
          </p:nvSpPr>
          <p:spPr bwMode="auto">
            <a:xfrm>
              <a:off x="3061" y="3229"/>
              <a:ext cx="2544" cy="687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0"/>
                </a:spcBef>
              </a:pPr>
              <a:endParaRPr lang="en-US">
                <a:solidFill>
                  <a:srgbClr val="FF3300"/>
                </a:solidFill>
              </a:endParaRPr>
            </a:p>
            <a:p>
              <a:pPr>
                <a:spcBef>
                  <a:spcPct val="0"/>
                </a:spcBef>
              </a:pPr>
              <a:r>
                <a:rPr lang="en-US">
                  <a:solidFill>
                    <a:srgbClr val="FF3300"/>
                  </a:solidFill>
                </a:rPr>
                <a:t>Independent </a:t>
              </a:r>
            </a:p>
            <a:p>
              <a:pPr>
                <a:spcBef>
                  <a:spcPct val="0"/>
                </a:spcBef>
              </a:pPr>
              <a:r>
                <a:rPr lang="en-US">
                  <a:solidFill>
                    <a:srgbClr val="FF3300"/>
                  </a:solidFill>
                </a:rPr>
                <a:t>segment classification</a:t>
              </a:r>
            </a:p>
          </p:txBody>
        </p:sp>
        <p:pic>
          <p:nvPicPr>
            <p:cNvPr id="133168" name="Picture 4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1" y="3260"/>
              <a:ext cx="2093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3181" name="Group 61"/>
          <p:cNvGrpSpPr>
            <a:grpSpLocks/>
          </p:cNvGrpSpPr>
          <p:nvPr/>
        </p:nvGrpSpPr>
        <p:grpSpPr bwMode="auto">
          <a:xfrm>
            <a:off x="539750" y="4076700"/>
            <a:ext cx="4464050" cy="3049588"/>
            <a:chOff x="340" y="2568"/>
            <a:chExt cx="2812" cy="1921"/>
          </a:xfrm>
        </p:grpSpPr>
        <p:sp>
          <p:nvSpPr>
            <p:cNvPr id="133154" name="Line 34"/>
            <p:cNvSpPr>
              <a:spLocks noChangeShapeType="1"/>
            </p:cNvSpPr>
            <p:nvPr/>
          </p:nvSpPr>
          <p:spPr bwMode="auto">
            <a:xfrm flipH="1">
              <a:off x="2381" y="2568"/>
              <a:ext cx="771" cy="545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171" name="Rectangle 51"/>
            <p:cNvSpPr>
              <a:spLocks noChangeArrowheads="1"/>
            </p:cNvSpPr>
            <p:nvPr/>
          </p:nvSpPr>
          <p:spPr bwMode="auto">
            <a:xfrm>
              <a:off x="340" y="3158"/>
              <a:ext cx="2359" cy="998"/>
            </a:xfrm>
            <a:prstGeom prst="rect">
              <a:avLst/>
            </a:prstGeom>
            <a:noFill/>
            <a:ln w="9525">
              <a:solidFill>
                <a:srgbClr val="FF33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0"/>
                </a:spcBef>
              </a:pPr>
              <a:endParaRPr lang="en-US">
                <a:solidFill>
                  <a:srgbClr val="FF3300"/>
                </a:solidFill>
              </a:endParaRPr>
            </a:p>
          </p:txBody>
        </p:sp>
        <p:pic>
          <p:nvPicPr>
            <p:cNvPr id="133176" name="Picture 5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3158"/>
              <a:ext cx="1996" cy="4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3180" name="Text Box 60"/>
            <p:cNvSpPr txBox="1">
              <a:spLocks noChangeArrowheads="1"/>
            </p:cNvSpPr>
            <p:nvPr/>
          </p:nvSpPr>
          <p:spPr bwMode="auto">
            <a:xfrm>
              <a:off x="340" y="3566"/>
              <a:ext cx="2404" cy="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>
                  <a:solidFill>
                    <a:srgbClr val="FF3300"/>
                  </a:solidFill>
                </a:rPr>
                <a:t>Mean interaction of all label pairs</a:t>
              </a:r>
            </a:p>
            <a:p>
              <a:pPr>
                <a:spcBef>
                  <a:spcPct val="0"/>
                </a:spcBef>
              </a:pPr>
              <a:r>
                <a:rPr lang="el-GR">
                  <a:solidFill>
                    <a:srgbClr val="FF3300"/>
                  </a:solidFill>
                  <a:cs typeface="Arial" charset="0"/>
                </a:rPr>
                <a:t>Φ</a:t>
              </a:r>
              <a:r>
                <a:rPr lang="en-US">
                  <a:solidFill>
                    <a:srgbClr val="FF3300"/>
                  </a:solidFill>
                  <a:cs typeface="Arial" charset="0"/>
                </a:rPr>
                <a:t>(i,j) is basically the observed label co-occurrences in training set.</a:t>
              </a:r>
              <a:endParaRPr lang="el-GR">
                <a:solidFill>
                  <a:srgbClr val="FF3300"/>
                </a:solidFill>
                <a:cs typeface="Arial" charset="0"/>
              </a:endParaRPr>
            </a:p>
            <a:p>
              <a:pPr>
                <a:spcBef>
                  <a:spcPct val="0"/>
                </a:spcBef>
              </a:pPr>
              <a:endParaRPr lang="en-US">
                <a:solidFill>
                  <a:srgbClr val="FF3300"/>
                </a:solidFill>
              </a:endParaRPr>
            </a:p>
            <a:p>
              <a:pPr>
                <a:spcBef>
                  <a:spcPct val="0"/>
                </a:spcBef>
              </a:pPr>
              <a:endParaRPr lang="en-US">
                <a:solidFill>
                  <a:srgbClr val="FF33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204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2EF9E-2F84-4E5D-8BBB-D54DDC33D45A}" type="slidenum">
              <a:rPr lang="tr-TR"/>
              <a:pPr/>
              <a:t>51</a:t>
            </a:fld>
            <a:endParaRPr lang="tr-TR"/>
          </a:p>
        </p:txBody>
      </p:sp>
      <p:sp>
        <p:nvSpPr>
          <p:cNvPr id="1587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Objects in Context:</a:t>
            </a:r>
            <a:r>
              <a:rPr lang="en-US" sz="4000"/>
              <a:t/>
            </a:r>
            <a:br>
              <a:rPr lang="en-US" sz="4000"/>
            </a:br>
            <a:r>
              <a:rPr lang="en-US" sz="4000"/>
              <a:t>Learning Context</a:t>
            </a:r>
          </a:p>
        </p:txBody>
      </p:sp>
      <p:sp>
        <p:nvSpPr>
          <p:cNvPr id="158728" name="Text Box 8"/>
          <p:cNvSpPr txBox="1">
            <a:spLocks noChangeArrowheads="1"/>
          </p:cNvSpPr>
          <p:nvPr/>
        </p:nvSpPr>
        <p:spPr bwMode="auto">
          <a:xfrm>
            <a:off x="468313" y="2060575"/>
            <a:ext cx="78422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/>
              <a:t>Using labeled image datasets (MSRC, PASCAL)</a:t>
            </a:r>
          </a:p>
        </p:txBody>
      </p:sp>
      <p:sp>
        <p:nvSpPr>
          <p:cNvPr id="158729" name="Text Box 9"/>
          <p:cNvSpPr txBox="1">
            <a:spLocks noChangeArrowheads="1"/>
          </p:cNvSpPr>
          <p:nvPr/>
        </p:nvSpPr>
        <p:spPr bwMode="auto">
          <a:xfrm>
            <a:off x="503238" y="3213100"/>
            <a:ext cx="8316912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sz="2800"/>
              <a:t>Using labeled text based data (Google Sets): Contains list of related items</a:t>
            </a:r>
          </a:p>
          <a:p>
            <a:pPr algn="l"/>
            <a:r>
              <a:rPr lang="en-US" sz="2800">
                <a:sym typeface="Wingdings" pitchFamily="2" charset="2"/>
              </a:rPr>
              <a:t> </a:t>
            </a:r>
            <a:r>
              <a:rPr lang="en-US" sz="2800"/>
              <a:t>A large set turns out to be useless! (anything is related)</a:t>
            </a:r>
          </a:p>
        </p:txBody>
      </p:sp>
    </p:spTree>
    <p:extLst>
      <p:ext uri="{BB962C8B-B14F-4D97-AF65-F5344CB8AC3E}">
        <p14:creationId xmlns:p14="http://schemas.microsoft.com/office/powerpoint/2010/main" val="176023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A1E0-5ADC-4EA8-A0D4-061641E8F7ED}" type="slidenum">
              <a:rPr lang="tr-TR"/>
              <a:pPr/>
              <a:t>52</a:t>
            </a:fld>
            <a:endParaRPr lang="tr-TR"/>
          </a:p>
        </p:txBody>
      </p:sp>
      <p:sp>
        <p:nvSpPr>
          <p:cNvPr id="137229" name="Rectangle 13"/>
          <p:cNvSpPr>
            <a:spLocks noChangeArrowheads="1"/>
          </p:cNvSpPr>
          <p:nvPr/>
        </p:nvSpPr>
        <p:spPr bwMode="auto">
          <a:xfrm>
            <a:off x="673100" y="4905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en-US" sz="2800">
                <a:solidFill>
                  <a:schemeClr val="tx2"/>
                </a:solidFill>
              </a:rPr>
              <a:t>Objects in Context:</a:t>
            </a:r>
            <a:r>
              <a:rPr lang="en-US" sz="4000">
                <a:solidFill>
                  <a:schemeClr val="tx2"/>
                </a:solidFill>
              </a:rPr>
              <a:t/>
            </a:r>
            <a:br>
              <a:rPr lang="en-US" sz="4000">
                <a:solidFill>
                  <a:schemeClr val="tx2"/>
                </a:solidFill>
              </a:rPr>
            </a:br>
            <a:r>
              <a:rPr lang="en-US" sz="4000">
                <a:solidFill>
                  <a:schemeClr val="tx2"/>
                </a:solidFill>
              </a:rPr>
              <a:t>Results</a:t>
            </a:r>
            <a:endParaRPr lang="tr-TR" sz="4000">
              <a:solidFill>
                <a:schemeClr val="tx2"/>
              </a:solidFill>
            </a:endParaRPr>
          </a:p>
        </p:txBody>
      </p:sp>
      <p:pic>
        <p:nvPicPr>
          <p:cNvPr id="137232" name="Picture 16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170113"/>
            <a:ext cx="8229600" cy="20589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791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C200B-42AB-45F2-9AD6-FC6CBEFBCEB8}" type="slidenum">
              <a:rPr lang="tr-TR"/>
              <a:pPr/>
              <a:t>53</a:t>
            </a:fld>
            <a:endParaRPr lang="tr-TR"/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/>
              <a:t>“Objects in Context”</a:t>
            </a:r>
            <a:r>
              <a:rPr lang="en-US" sz="4000"/>
              <a:t> – Limitations: Context modeling</a:t>
            </a:r>
            <a:endParaRPr lang="tr-TR" sz="4000"/>
          </a:p>
        </p:txBody>
      </p:sp>
      <p:sp>
        <p:nvSpPr>
          <p:cNvPr id="81923" name="Line 3"/>
          <p:cNvSpPr>
            <a:spLocks noChangeShapeType="1"/>
          </p:cNvSpPr>
          <p:nvPr/>
        </p:nvSpPr>
        <p:spPr bwMode="auto">
          <a:xfrm flipV="1">
            <a:off x="1547813" y="3933825"/>
            <a:ext cx="0" cy="790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827088" y="5516563"/>
            <a:ext cx="14398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endParaRPr lang="en-US"/>
          </a:p>
        </p:txBody>
      </p:sp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684213" y="4941888"/>
            <a:ext cx="16557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Segmentation</a:t>
            </a:r>
            <a:endParaRPr lang="tr-TR"/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3132138" y="4797425"/>
            <a:ext cx="273685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Categorization without context</a:t>
            </a:r>
          </a:p>
          <a:p>
            <a:r>
              <a:rPr lang="en-US"/>
              <a:t>Local information only</a:t>
            </a:r>
            <a:endParaRPr lang="tr-TR"/>
          </a:p>
        </p:txBody>
      </p:sp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6588125" y="4797425"/>
            <a:ext cx="230505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With </a:t>
            </a:r>
            <a:r>
              <a:rPr lang="en-US" b="1"/>
              <a:t>co-occurrence </a:t>
            </a:r>
            <a:r>
              <a:rPr lang="en-US"/>
              <a:t>context</a:t>
            </a:r>
          </a:p>
          <a:p>
            <a:r>
              <a:rPr lang="en-US"/>
              <a:t>Means: </a:t>
            </a:r>
            <a:r>
              <a:rPr lang="en-US" b="1"/>
              <a:t>P(person,dog) &gt; P(person, cow)</a:t>
            </a:r>
            <a:endParaRPr lang="tr-TR" b="1"/>
          </a:p>
        </p:txBody>
      </p:sp>
      <p:sp>
        <p:nvSpPr>
          <p:cNvPr id="81928" name="Line 8"/>
          <p:cNvSpPr>
            <a:spLocks noChangeShapeType="1"/>
          </p:cNvSpPr>
          <p:nvPr/>
        </p:nvSpPr>
        <p:spPr bwMode="auto">
          <a:xfrm flipV="1">
            <a:off x="4500563" y="3933825"/>
            <a:ext cx="0" cy="790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29" name="Line 9"/>
          <p:cNvSpPr>
            <a:spLocks noChangeShapeType="1"/>
          </p:cNvSpPr>
          <p:nvPr/>
        </p:nvSpPr>
        <p:spPr bwMode="auto">
          <a:xfrm flipV="1">
            <a:off x="7885113" y="3933825"/>
            <a:ext cx="0" cy="790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8193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641475"/>
            <a:ext cx="8897938" cy="207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31" name="Line 11"/>
          <p:cNvSpPr>
            <a:spLocks noChangeShapeType="1"/>
          </p:cNvSpPr>
          <p:nvPr/>
        </p:nvSpPr>
        <p:spPr bwMode="auto">
          <a:xfrm flipV="1">
            <a:off x="1979613" y="2492375"/>
            <a:ext cx="1655762" cy="37449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32" name="Text Box 12"/>
          <p:cNvSpPr txBox="1">
            <a:spLocks noChangeArrowheads="1"/>
          </p:cNvSpPr>
          <p:nvPr/>
        </p:nvSpPr>
        <p:spPr bwMode="auto">
          <a:xfrm>
            <a:off x="303213" y="6256338"/>
            <a:ext cx="4870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/>
              <a:t>(Bonus Q: How did it handle the background?)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308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D5228-A947-474B-8D51-F8F6281F26B1}" type="slidenum">
              <a:rPr lang="tr-TR"/>
              <a:pPr/>
              <a:t>54</a:t>
            </a:fld>
            <a:endParaRPr lang="tr-TR"/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/>
              <a:t>“Objects in Context”</a:t>
            </a:r>
            <a:r>
              <a:rPr lang="en-US" sz="4000"/>
              <a:t> – Limitations: Context modeling</a:t>
            </a:r>
            <a:endParaRPr lang="tr-TR" sz="4000"/>
          </a:p>
        </p:txBody>
      </p:sp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1916113"/>
            <a:ext cx="8939212" cy="187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948" name="Line 4"/>
          <p:cNvSpPr>
            <a:spLocks noChangeShapeType="1"/>
          </p:cNvSpPr>
          <p:nvPr/>
        </p:nvSpPr>
        <p:spPr bwMode="auto">
          <a:xfrm flipV="1">
            <a:off x="1547813" y="3933825"/>
            <a:ext cx="0" cy="790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827088" y="5516563"/>
            <a:ext cx="14398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endParaRPr lang="en-US"/>
          </a:p>
        </p:txBody>
      </p:sp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684213" y="4941888"/>
            <a:ext cx="16557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Segmentation</a:t>
            </a:r>
            <a:endParaRPr lang="tr-TR"/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3132138" y="4797425"/>
            <a:ext cx="3024187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Categorization without context</a:t>
            </a:r>
          </a:p>
          <a:p>
            <a:r>
              <a:rPr lang="en-US"/>
              <a:t>Local information only</a:t>
            </a:r>
            <a:endParaRPr lang="tr-TR"/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6156325" y="4437063"/>
            <a:ext cx="2736850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With </a:t>
            </a:r>
            <a:r>
              <a:rPr lang="en-US" b="1"/>
              <a:t>co-occurrence </a:t>
            </a:r>
            <a:r>
              <a:rPr lang="en-US"/>
              <a:t>context</a:t>
            </a:r>
          </a:p>
          <a:p>
            <a:r>
              <a:rPr lang="en-US" b="1"/>
              <a:t>P(person,horse) &gt; P(person, dog)</a:t>
            </a:r>
          </a:p>
        </p:txBody>
      </p:sp>
      <p:sp>
        <p:nvSpPr>
          <p:cNvPr id="82953" name="Line 9"/>
          <p:cNvSpPr>
            <a:spLocks noChangeShapeType="1"/>
          </p:cNvSpPr>
          <p:nvPr/>
        </p:nvSpPr>
        <p:spPr bwMode="auto">
          <a:xfrm flipV="1">
            <a:off x="4643438" y="3933825"/>
            <a:ext cx="0" cy="790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954" name="Line 10"/>
          <p:cNvSpPr>
            <a:spLocks noChangeShapeType="1"/>
          </p:cNvSpPr>
          <p:nvPr/>
        </p:nvSpPr>
        <p:spPr bwMode="auto">
          <a:xfrm flipV="1">
            <a:off x="7885113" y="3933825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955" name="Text Box 11"/>
          <p:cNvSpPr txBox="1">
            <a:spLocks noChangeArrowheads="1"/>
          </p:cNvSpPr>
          <p:nvPr/>
        </p:nvSpPr>
        <p:spPr bwMode="auto">
          <a:xfrm>
            <a:off x="468313" y="5803900"/>
            <a:ext cx="8424862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b="1"/>
              <a:t>But why? Isn’t it only a dataset bias? We have seen in the previous example that P(person,dog) is common too.</a:t>
            </a:r>
            <a:endParaRPr lang="tr-TR" b="1"/>
          </a:p>
          <a:p>
            <a:pPr algn="l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612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7A9E7-6C2C-4753-B01E-B0631A281439}" type="slidenum">
              <a:rPr lang="tr-TR"/>
              <a:pPr/>
              <a:t>55</a:t>
            </a:fld>
            <a:endParaRPr lang="tr-TR"/>
          </a:p>
        </p:txBody>
      </p:sp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/>
              <a:t>“Objects in Context”</a:t>
            </a:r>
            <a:r>
              <a:rPr lang="en-US" sz="4000"/>
              <a:t> </a:t>
            </a:r>
            <a:br>
              <a:rPr lang="en-US" sz="4000"/>
            </a:br>
            <a:r>
              <a:rPr lang="en-US" sz="4000"/>
              <a:t>Object-Object or Stuff-Object ?</a:t>
            </a:r>
            <a:endParaRPr lang="tr-TR" sz="4000"/>
          </a:p>
        </p:txBody>
      </p:sp>
      <p:pic>
        <p:nvPicPr>
          <p:cNvPr id="148492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2275" y="1484313"/>
            <a:ext cx="4733925" cy="5030787"/>
          </a:xfrm>
          <a:noFill/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sp>
        <p:nvSpPr>
          <p:cNvPr id="148497" name="Oval 17"/>
          <p:cNvSpPr>
            <a:spLocks noChangeArrowheads="1"/>
          </p:cNvSpPr>
          <p:nvPr/>
        </p:nvSpPr>
        <p:spPr bwMode="auto">
          <a:xfrm>
            <a:off x="2024063" y="2708275"/>
            <a:ext cx="792162" cy="21590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8498" name="Oval 18"/>
          <p:cNvSpPr>
            <a:spLocks noChangeArrowheads="1"/>
          </p:cNvSpPr>
          <p:nvPr/>
        </p:nvSpPr>
        <p:spPr bwMode="auto">
          <a:xfrm>
            <a:off x="1990725" y="3046413"/>
            <a:ext cx="792163" cy="21590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8500" name="Oval 20"/>
          <p:cNvSpPr>
            <a:spLocks noChangeArrowheads="1"/>
          </p:cNvSpPr>
          <p:nvPr/>
        </p:nvSpPr>
        <p:spPr bwMode="auto">
          <a:xfrm>
            <a:off x="2135188" y="4630738"/>
            <a:ext cx="576262" cy="21590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8501" name="Oval 21"/>
          <p:cNvSpPr>
            <a:spLocks noChangeArrowheads="1"/>
          </p:cNvSpPr>
          <p:nvPr/>
        </p:nvSpPr>
        <p:spPr bwMode="auto">
          <a:xfrm>
            <a:off x="2084388" y="2171700"/>
            <a:ext cx="792162" cy="215900"/>
          </a:xfrm>
          <a:prstGeom prst="ellipse">
            <a:avLst/>
          </a:prstGeom>
          <a:noFill/>
          <a:ln w="38100" algn="ctr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8502" name="Oval 22"/>
          <p:cNvSpPr>
            <a:spLocks noChangeArrowheads="1"/>
          </p:cNvSpPr>
          <p:nvPr/>
        </p:nvSpPr>
        <p:spPr bwMode="auto">
          <a:xfrm>
            <a:off x="1835150" y="1789113"/>
            <a:ext cx="792163" cy="215900"/>
          </a:xfrm>
          <a:prstGeom prst="ellipse">
            <a:avLst/>
          </a:prstGeom>
          <a:noFill/>
          <a:ln w="38100" algn="ctr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8496" name="Oval 16"/>
          <p:cNvSpPr>
            <a:spLocks noChangeArrowheads="1"/>
          </p:cNvSpPr>
          <p:nvPr/>
        </p:nvSpPr>
        <p:spPr bwMode="auto">
          <a:xfrm>
            <a:off x="2012950" y="1989138"/>
            <a:ext cx="792163" cy="21590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8503" name="Line 23"/>
          <p:cNvSpPr>
            <a:spLocks noChangeShapeType="1"/>
          </p:cNvSpPr>
          <p:nvPr/>
        </p:nvSpPr>
        <p:spPr bwMode="auto">
          <a:xfrm flipH="1">
            <a:off x="1403350" y="1916113"/>
            <a:ext cx="431800" cy="7302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8504" name="Line 24"/>
          <p:cNvSpPr>
            <a:spLocks noChangeShapeType="1"/>
          </p:cNvSpPr>
          <p:nvPr/>
        </p:nvSpPr>
        <p:spPr bwMode="auto">
          <a:xfrm flipH="1" flipV="1">
            <a:off x="1331913" y="2060575"/>
            <a:ext cx="719137" cy="2159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8505" name="Line 25"/>
          <p:cNvSpPr>
            <a:spLocks noChangeShapeType="1"/>
          </p:cNvSpPr>
          <p:nvPr/>
        </p:nvSpPr>
        <p:spPr bwMode="auto">
          <a:xfrm flipH="1">
            <a:off x="827088" y="2133600"/>
            <a:ext cx="1223962" cy="136683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8506" name="Line 26"/>
          <p:cNvSpPr>
            <a:spLocks noChangeShapeType="1"/>
          </p:cNvSpPr>
          <p:nvPr/>
        </p:nvSpPr>
        <p:spPr bwMode="auto">
          <a:xfrm flipH="1">
            <a:off x="900113" y="2781300"/>
            <a:ext cx="1150937" cy="71913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8507" name="Line 27"/>
          <p:cNvSpPr>
            <a:spLocks noChangeShapeType="1"/>
          </p:cNvSpPr>
          <p:nvPr/>
        </p:nvSpPr>
        <p:spPr bwMode="auto">
          <a:xfrm flipH="1">
            <a:off x="971550" y="3141663"/>
            <a:ext cx="1079500" cy="431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8508" name="Line 28"/>
          <p:cNvSpPr>
            <a:spLocks noChangeShapeType="1"/>
          </p:cNvSpPr>
          <p:nvPr/>
        </p:nvSpPr>
        <p:spPr bwMode="auto">
          <a:xfrm flipH="1" flipV="1">
            <a:off x="1042988" y="3716338"/>
            <a:ext cx="1152525" cy="100806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8509" name="Text Box 29"/>
          <p:cNvSpPr txBox="1">
            <a:spLocks noChangeArrowheads="1"/>
          </p:cNvSpPr>
          <p:nvPr/>
        </p:nvSpPr>
        <p:spPr bwMode="auto">
          <a:xfrm>
            <a:off x="107950" y="3500438"/>
            <a:ext cx="11525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rgbClr val="FF3300"/>
                </a:solidFill>
              </a:rPr>
              <a:t>Stuff</a:t>
            </a:r>
          </a:p>
        </p:txBody>
      </p:sp>
      <p:sp>
        <p:nvSpPr>
          <p:cNvPr id="148510" name="Text Box 30"/>
          <p:cNvSpPr txBox="1">
            <a:spLocks noChangeArrowheads="1"/>
          </p:cNvSpPr>
          <p:nvPr/>
        </p:nvSpPr>
        <p:spPr bwMode="auto">
          <a:xfrm>
            <a:off x="34925" y="1844675"/>
            <a:ext cx="15843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Stuff-like</a:t>
            </a:r>
          </a:p>
        </p:txBody>
      </p:sp>
      <p:sp>
        <p:nvSpPr>
          <p:cNvPr id="148513" name="Text Box 33"/>
          <p:cNvSpPr txBox="1">
            <a:spLocks noChangeArrowheads="1"/>
          </p:cNvSpPr>
          <p:nvPr/>
        </p:nvSpPr>
        <p:spPr bwMode="auto">
          <a:xfrm>
            <a:off x="6516688" y="2508250"/>
            <a:ext cx="2519362" cy="282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rgbClr val="FF3300"/>
                </a:solidFill>
              </a:rPr>
              <a:t>Looks like “background” stuff – object (such as </a:t>
            </a:r>
            <a:r>
              <a:rPr lang="en-US" b="1">
                <a:solidFill>
                  <a:srgbClr val="FF3300"/>
                </a:solidFill>
              </a:rPr>
              <a:t>water-boat</a:t>
            </a:r>
            <a:r>
              <a:rPr lang="en-US">
                <a:solidFill>
                  <a:srgbClr val="FF3300"/>
                </a:solidFill>
              </a:rPr>
              <a:t>) does help </a:t>
            </a:r>
            <a:r>
              <a:rPr lang="en-US" b="1">
                <a:solidFill>
                  <a:srgbClr val="FF3300"/>
                </a:solidFill>
              </a:rPr>
              <a:t>rather than</a:t>
            </a:r>
            <a:r>
              <a:rPr lang="en-US">
                <a:solidFill>
                  <a:srgbClr val="FF3300"/>
                </a:solidFill>
              </a:rPr>
              <a:t> “foreground” object co-occurrences (such as </a:t>
            </a:r>
            <a:r>
              <a:rPr lang="en-US" b="1">
                <a:solidFill>
                  <a:srgbClr val="FF3300"/>
                </a:solidFill>
              </a:rPr>
              <a:t>person-horse</a:t>
            </a:r>
            <a:r>
              <a:rPr lang="en-US">
                <a:solidFill>
                  <a:srgbClr val="FF3300"/>
                </a:solidFill>
              </a:rPr>
              <a:t>)</a:t>
            </a:r>
          </a:p>
          <a:p>
            <a:r>
              <a:rPr lang="en-US" sz="1400">
                <a:solidFill>
                  <a:srgbClr val="FF3300"/>
                </a:solidFill>
              </a:rPr>
              <a:t>[but still car-person-motorbike is useful in PASCAL]</a:t>
            </a:r>
          </a:p>
        </p:txBody>
      </p:sp>
      <p:sp>
        <p:nvSpPr>
          <p:cNvPr id="148514" name="Text Box 34"/>
          <p:cNvSpPr txBox="1">
            <a:spLocks noChangeArrowheads="1"/>
          </p:cNvSpPr>
          <p:nvPr/>
        </p:nvSpPr>
        <p:spPr bwMode="auto">
          <a:xfrm>
            <a:off x="0" y="4652963"/>
            <a:ext cx="1871663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sz="1400">
                <a:solidFill>
                  <a:srgbClr val="FF3300"/>
                </a:solidFill>
              </a:rPr>
              <a:t>Labels with high</a:t>
            </a:r>
          </a:p>
          <a:p>
            <a:pPr>
              <a:spcBef>
                <a:spcPct val="0"/>
              </a:spcBef>
            </a:pPr>
            <a:r>
              <a:rPr lang="en-US" sz="1400">
                <a:solidFill>
                  <a:srgbClr val="FF3300"/>
                </a:solidFill>
              </a:rPr>
              <a:t>co-occurrences with other labels</a:t>
            </a:r>
          </a:p>
        </p:txBody>
      </p:sp>
    </p:spTree>
    <p:extLst>
      <p:ext uri="{BB962C8B-B14F-4D97-AF65-F5344CB8AC3E}">
        <p14:creationId xmlns:p14="http://schemas.microsoft.com/office/powerpoint/2010/main" val="295143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7E04-0ADB-4BAC-AF62-A89F10DC8FB9}" type="slidenum">
              <a:rPr lang="tr-TR"/>
              <a:pPr/>
              <a:t>56</a:t>
            </a:fld>
            <a:endParaRPr lang="tr-TR"/>
          </a:p>
        </p:txBody>
      </p:sp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/>
              <a:t>“Objects in Context”</a:t>
            </a:r>
            <a:r>
              <a:rPr lang="en-US" sz="4000"/>
              <a:t> – Limitations: Segmentation</a:t>
            </a:r>
            <a:endParaRPr lang="tr-TR" sz="4000"/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524000"/>
            <a:ext cx="8893175" cy="4784725"/>
          </a:xfrm>
        </p:spPr>
        <p:txBody>
          <a:bodyPr/>
          <a:lstStyle/>
          <a:p>
            <a:r>
              <a:rPr lang="en-US" sz="2400"/>
              <a:t>Too good: A few or many? How to select a good segmentation in multiple segmentations?</a:t>
            </a:r>
          </a:p>
          <a:p>
            <a:r>
              <a:rPr lang="en-US" sz="2400"/>
              <a:t>Can make object recognition &amp; contextual reasoning (due to stuff detection) much easier. </a:t>
            </a:r>
            <a:endParaRPr lang="tr-TR" sz="2400"/>
          </a:p>
        </p:txBody>
      </p:sp>
      <p:pic>
        <p:nvPicPr>
          <p:cNvPr id="15258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000"/>
            <a:ext cx="5040313" cy="3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486150"/>
            <a:ext cx="4500562" cy="33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639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663C-B535-4601-BDFF-AF05DE6E47DC}" type="slidenum">
              <a:rPr lang="tr-TR"/>
              <a:pPr/>
              <a:t>57</a:t>
            </a:fld>
            <a:endParaRPr lang="tr-TR"/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“Objects in Context”</a:t>
            </a:r>
            <a:r>
              <a:rPr lang="en-US"/>
              <a:t> - Limitations</a:t>
            </a:r>
            <a:endParaRPr lang="tr-TR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No cue by </a:t>
            </a:r>
            <a:r>
              <a:rPr lang="en-US" b="1"/>
              <a:t>unknown objects</a:t>
            </a:r>
            <a:r>
              <a:rPr lang="en-US"/>
              <a:t> </a:t>
            </a:r>
          </a:p>
          <a:p>
            <a:r>
              <a:rPr lang="en-US"/>
              <a:t>No </a:t>
            </a:r>
            <a:r>
              <a:rPr lang="en-US" b="1"/>
              <a:t>spatial relationship</a:t>
            </a:r>
            <a:r>
              <a:rPr lang="en-US"/>
              <a:t> reasoning </a:t>
            </a:r>
          </a:p>
          <a:p>
            <a:r>
              <a:rPr lang="en-US"/>
              <a:t>Object detection part heavily depends on </a:t>
            </a:r>
            <a:r>
              <a:rPr lang="en-US" b="1"/>
              <a:t>good segmentations</a:t>
            </a:r>
          </a:p>
          <a:p>
            <a:r>
              <a:rPr lang="en-US"/>
              <a:t>Improvements using object co-occurrences are demonstrated with images where </a:t>
            </a:r>
            <a:r>
              <a:rPr lang="en-US" b="1"/>
              <a:t>many labels are already correct</a:t>
            </a:r>
            <a:r>
              <a:rPr lang="en-US"/>
              <a:t>. </a:t>
            </a:r>
            <a:r>
              <a:rPr lang="en-US">
                <a:sym typeface="Wingdings" pitchFamily="2" charset="2"/>
              </a:rPr>
              <a:t> How good is the model?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614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DDD2C-72B9-4235-8805-900728F3D169}" type="slidenum">
              <a:rPr lang="tr-TR"/>
              <a:pPr/>
              <a:t>58</a:t>
            </a:fld>
            <a:endParaRPr lang="tr-TR"/>
          </a:p>
        </p:txBody>
      </p:sp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Contextual Priming vs. Objects in Context</a:t>
            </a:r>
          </a:p>
        </p:txBody>
      </p:sp>
      <p:sp>
        <p:nvSpPr>
          <p:cNvPr id="150533" name="Line 5"/>
          <p:cNvSpPr>
            <a:spLocks noChangeShapeType="1"/>
          </p:cNvSpPr>
          <p:nvPr/>
        </p:nvSpPr>
        <p:spPr bwMode="auto">
          <a:xfrm>
            <a:off x="4572000" y="1412875"/>
            <a:ext cx="0" cy="48244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50536" name="Group 8"/>
          <p:cNvGrpSpPr>
            <a:grpSpLocks/>
          </p:cNvGrpSpPr>
          <p:nvPr/>
        </p:nvGrpSpPr>
        <p:grpSpPr bwMode="auto">
          <a:xfrm>
            <a:off x="684213" y="1557338"/>
            <a:ext cx="7848600" cy="366712"/>
            <a:chOff x="431" y="981"/>
            <a:chExt cx="4944" cy="231"/>
          </a:xfrm>
        </p:grpSpPr>
        <p:sp>
          <p:nvSpPr>
            <p:cNvPr id="150532" name="Text Box 4"/>
            <p:cNvSpPr txBox="1">
              <a:spLocks noChangeArrowheads="1"/>
            </p:cNvSpPr>
            <p:nvPr/>
          </p:nvSpPr>
          <p:spPr bwMode="auto">
            <a:xfrm>
              <a:off x="431" y="981"/>
              <a:ext cx="199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/>
                <a:t>Scene-&gt;Object</a:t>
              </a:r>
            </a:p>
          </p:txBody>
        </p:sp>
        <p:sp>
          <p:nvSpPr>
            <p:cNvPr id="150534" name="Text Box 6"/>
            <p:cNvSpPr txBox="1">
              <a:spLocks noChangeArrowheads="1"/>
            </p:cNvSpPr>
            <p:nvPr/>
          </p:nvSpPr>
          <p:spPr bwMode="auto">
            <a:xfrm>
              <a:off x="3061" y="981"/>
              <a:ext cx="231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/>
                <a:t>{Object,Stuff} &lt;-&gt; {Object,Stuff} </a:t>
              </a:r>
            </a:p>
          </p:txBody>
        </p:sp>
      </p:grpSp>
      <p:grpSp>
        <p:nvGrpSpPr>
          <p:cNvPr id="150539" name="Group 11"/>
          <p:cNvGrpSpPr>
            <a:grpSpLocks/>
          </p:cNvGrpSpPr>
          <p:nvPr/>
        </p:nvGrpSpPr>
        <p:grpSpPr bwMode="auto">
          <a:xfrm>
            <a:off x="395288" y="2060575"/>
            <a:ext cx="8640762" cy="579438"/>
            <a:chOff x="249" y="1298"/>
            <a:chExt cx="5443" cy="365"/>
          </a:xfrm>
        </p:grpSpPr>
        <p:sp>
          <p:nvSpPr>
            <p:cNvPr id="150537" name="Text Box 9"/>
            <p:cNvSpPr txBox="1">
              <a:spLocks noChangeArrowheads="1"/>
            </p:cNvSpPr>
            <p:nvPr/>
          </p:nvSpPr>
          <p:spPr bwMode="auto">
            <a:xfrm>
              <a:off x="249" y="1298"/>
              <a:ext cx="254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b="1"/>
                <a:t>Simpler</a:t>
              </a:r>
              <a:r>
                <a:rPr lang="en-US"/>
                <a:t> training data</a:t>
              </a:r>
              <a:br>
                <a:rPr lang="en-US"/>
              </a:br>
              <a:r>
                <a:rPr lang="en-US" sz="1400"/>
                <a:t>(only target object’s labels are enough)</a:t>
              </a:r>
            </a:p>
          </p:txBody>
        </p:sp>
        <p:sp>
          <p:nvSpPr>
            <p:cNvPr id="150538" name="Text Box 10"/>
            <p:cNvSpPr txBox="1">
              <a:spLocks noChangeArrowheads="1"/>
            </p:cNvSpPr>
            <p:nvPr/>
          </p:nvSpPr>
          <p:spPr bwMode="auto">
            <a:xfrm>
              <a:off x="2971" y="1298"/>
              <a:ext cx="272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/>
                <a:t>May need huge amount of </a:t>
              </a:r>
              <a:r>
                <a:rPr lang="en-US" b="1"/>
                <a:t>labeled data</a:t>
              </a:r>
              <a:endParaRPr lang="en-US" sz="1400" b="1"/>
            </a:p>
          </p:txBody>
        </p:sp>
      </p:grpSp>
      <p:grpSp>
        <p:nvGrpSpPr>
          <p:cNvPr id="150548" name="Group 20"/>
          <p:cNvGrpSpPr>
            <a:grpSpLocks/>
          </p:cNvGrpSpPr>
          <p:nvPr/>
        </p:nvGrpSpPr>
        <p:grpSpPr bwMode="auto">
          <a:xfrm>
            <a:off x="357188" y="2781300"/>
            <a:ext cx="8786812" cy="1439863"/>
            <a:chOff x="225" y="1752"/>
            <a:chExt cx="5535" cy="907"/>
          </a:xfrm>
        </p:grpSpPr>
        <p:pic>
          <p:nvPicPr>
            <p:cNvPr id="150542" name="Picture 1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8" y="1752"/>
              <a:ext cx="834" cy="9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 cap="flat" cmpd="sng" algn="ctr">
                  <a:solidFill>
                    <a:srgbClr val="FF3300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0540" name="Text Box 12"/>
            <p:cNvSpPr txBox="1">
              <a:spLocks noChangeArrowheads="1"/>
            </p:cNvSpPr>
            <p:nvPr/>
          </p:nvSpPr>
          <p:spPr bwMode="auto">
            <a:xfrm>
              <a:off x="225" y="1752"/>
              <a:ext cx="1249" cy="7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/>
                <a:t>Scene information is </a:t>
              </a:r>
              <a:r>
                <a:rPr lang="en-US" b="1"/>
                <a:t>view-dependent </a:t>
              </a:r>
              <a:r>
                <a:rPr lang="en-US"/>
                <a:t/>
              </a:r>
              <a:br>
                <a:rPr lang="en-US"/>
              </a:br>
              <a:r>
                <a:rPr lang="en-US" sz="1400"/>
                <a:t>(due to gist)</a:t>
              </a:r>
            </a:p>
          </p:txBody>
        </p:sp>
        <p:sp>
          <p:nvSpPr>
            <p:cNvPr id="150541" name="Text Box 13"/>
            <p:cNvSpPr txBox="1">
              <a:spLocks noChangeArrowheads="1"/>
            </p:cNvSpPr>
            <p:nvPr/>
          </p:nvSpPr>
          <p:spPr bwMode="auto">
            <a:xfrm>
              <a:off x="4195" y="1752"/>
              <a:ext cx="1565" cy="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/>
                <a:t>Can be </a:t>
              </a:r>
              <a:r>
                <a:rPr lang="en-US" b="1"/>
                <a:t>more generic</a:t>
              </a:r>
              <a:r>
                <a:rPr lang="en-US"/>
                <a:t> than scene-&gt;object </a:t>
              </a:r>
              <a:r>
                <a:rPr lang="en-US" b="1"/>
                <a:t>with</a:t>
              </a:r>
              <a:r>
                <a:rPr lang="en-US"/>
                <a:t> a very good model</a:t>
              </a:r>
            </a:p>
          </p:txBody>
        </p:sp>
        <p:pic>
          <p:nvPicPr>
            <p:cNvPr id="150544" name="Picture 1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9" t="29266" r="36192" b="17537"/>
            <a:stretch>
              <a:fillRect/>
            </a:stretch>
          </p:blipFill>
          <p:spPr bwMode="auto">
            <a:xfrm>
              <a:off x="1429" y="1752"/>
              <a:ext cx="1270" cy="9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 cap="flat" cmpd="sng" algn="ctr">
                  <a:solidFill>
                    <a:srgbClr val="FF3300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0546" name="Line 18"/>
            <p:cNvSpPr>
              <a:spLocks noChangeShapeType="1"/>
            </p:cNvSpPr>
            <p:nvPr/>
          </p:nvSpPr>
          <p:spPr bwMode="auto">
            <a:xfrm>
              <a:off x="2336" y="1888"/>
              <a:ext cx="1406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arrow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50547" name="Line 19"/>
            <p:cNvSpPr>
              <a:spLocks noChangeShapeType="1"/>
            </p:cNvSpPr>
            <p:nvPr/>
          </p:nvSpPr>
          <p:spPr bwMode="auto">
            <a:xfrm flipV="1">
              <a:off x="2290" y="2251"/>
              <a:ext cx="998" cy="181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arrow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50552" name="Group 24"/>
          <p:cNvGrpSpPr>
            <a:grpSpLocks/>
          </p:cNvGrpSpPr>
          <p:nvPr/>
        </p:nvGrpSpPr>
        <p:grpSpPr bwMode="auto">
          <a:xfrm>
            <a:off x="738188" y="4508500"/>
            <a:ext cx="8189912" cy="641350"/>
            <a:chOff x="465" y="2840"/>
            <a:chExt cx="5159" cy="404"/>
          </a:xfrm>
        </p:grpSpPr>
        <p:sp>
          <p:nvSpPr>
            <p:cNvPr id="150549" name="Text Box 21"/>
            <p:cNvSpPr txBox="1">
              <a:spLocks noChangeArrowheads="1"/>
            </p:cNvSpPr>
            <p:nvPr/>
          </p:nvSpPr>
          <p:spPr bwMode="auto">
            <a:xfrm>
              <a:off x="465" y="2886"/>
              <a:ext cx="203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Object </a:t>
              </a:r>
              <a:r>
                <a:rPr lang="en-US" b="1"/>
                <a:t>detector independent</a:t>
              </a:r>
            </a:p>
          </p:txBody>
        </p:sp>
        <p:sp>
          <p:nvSpPr>
            <p:cNvPr id="150550" name="Text Box 22"/>
            <p:cNvSpPr txBox="1">
              <a:spLocks noChangeArrowheads="1"/>
            </p:cNvSpPr>
            <p:nvPr/>
          </p:nvSpPr>
          <p:spPr bwMode="auto">
            <a:xfrm>
              <a:off x="3016" y="2840"/>
              <a:ext cx="260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/>
                <a:t>Contextual model is object detector independent, in theory. </a:t>
              </a:r>
              <a:r>
                <a:rPr lang="en-US" b="1"/>
                <a:t>But</a:t>
              </a:r>
              <a:r>
                <a:rPr lang="en-US"/>
                <a:t>:</a:t>
              </a:r>
              <a:endParaRPr lang="en-US">
                <a:sym typeface="Wingdings" pitchFamily="2" charset="2"/>
              </a:endParaRPr>
            </a:p>
          </p:txBody>
        </p:sp>
      </p:grpSp>
      <p:sp>
        <p:nvSpPr>
          <p:cNvPr id="150551" name="Text Box 23"/>
          <p:cNvSpPr txBox="1">
            <a:spLocks noChangeArrowheads="1"/>
          </p:cNvSpPr>
          <p:nvPr/>
        </p:nvSpPr>
        <p:spPr bwMode="auto">
          <a:xfrm>
            <a:off x="4716463" y="5876925"/>
            <a:ext cx="4427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sz="2000" b="1">
                <a:sym typeface="Wingdings" pitchFamily="2" charset="2"/>
              </a:rPr>
              <a:t>-</a:t>
            </a:r>
            <a:r>
              <a:rPr lang="en-US" sz="1600" b="1">
                <a:sym typeface="Wingdings" pitchFamily="2" charset="2"/>
              </a:rPr>
              <a:t> </a:t>
            </a:r>
            <a:r>
              <a:rPr lang="en-US" sz="1600">
                <a:sym typeface="Wingdings" pitchFamily="2" charset="2"/>
              </a:rPr>
              <a:t>uses</a:t>
            </a:r>
            <a:r>
              <a:rPr lang="en-US">
                <a:sym typeface="Wingdings" pitchFamily="2" charset="2"/>
              </a:rPr>
              <a:t> segmentation  </a:t>
            </a:r>
            <a:r>
              <a:rPr lang="en-US" sz="1600">
                <a:sym typeface="Wingdings" pitchFamily="2" charset="2"/>
              </a:rPr>
              <a:t>can be</a:t>
            </a:r>
            <a:r>
              <a:rPr lang="en-US">
                <a:sym typeface="Wingdings" pitchFamily="2" charset="2"/>
              </a:rPr>
              <a:t> </a:t>
            </a:r>
            <a:r>
              <a:rPr lang="en-US" b="1">
                <a:sym typeface="Wingdings" pitchFamily="2" charset="2"/>
              </a:rPr>
              <a:t>unreliable</a:t>
            </a:r>
          </a:p>
        </p:txBody>
      </p:sp>
      <p:sp>
        <p:nvSpPr>
          <p:cNvPr id="150553" name="Text Box 25"/>
          <p:cNvSpPr txBox="1">
            <a:spLocks noChangeArrowheads="1"/>
          </p:cNvSpPr>
          <p:nvPr/>
        </p:nvSpPr>
        <p:spPr bwMode="auto">
          <a:xfrm>
            <a:off x="4737100" y="5300663"/>
            <a:ext cx="44069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/>
              <a:t>+ </a:t>
            </a:r>
            <a:r>
              <a:rPr lang="en-US" sz="1400">
                <a:sym typeface="Wingdings" pitchFamily="2" charset="2"/>
              </a:rPr>
              <a:t>use</a:t>
            </a:r>
            <a:r>
              <a:rPr lang="en-US" sz="1400"/>
              <a:t> </a:t>
            </a:r>
            <a:r>
              <a:rPr lang="en-US"/>
              <a:t>segmentation </a:t>
            </a:r>
            <a:r>
              <a:rPr lang="en-US">
                <a:sym typeface="Wingdings" pitchFamily="2" charset="2"/>
              </a:rPr>
              <a:t></a:t>
            </a:r>
            <a:r>
              <a:rPr lang="en-US"/>
              <a:t> easier to detect 			</a:t>
            </a:r>
            <a:r>
              <a:rPr lang="en-US" b="1"/>
              <a:t>stuff</a:t>
            </a:r>
          </a:p>
        </p:txBody>
      </p:sp>
    </p:spTree>
    <p:extLst>
      <p:ext uri="{BB962C8B-B14F-4D97-AF65-F5344CB8AC3E}">
        <p14:creationId xmlns:p14="http://schemas.microsoft.com/office/powerpoint/2010/main" val="257968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51" grpId="0"/>
      <p:bldP spid="15055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458200" cy="1470025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tx1"/>
                </a:solidFill>
              </a:rPr>
              <a:t>Finding </a:t>
            </a:r>
            <a:r>
              <a:rPr lang="en-US" sz="3200" dirty="0" smtClean="0">
                <a:solidFill>
                  <a:schemeClr val="tx1"/>
                </a:solidFill>
              </a:rPr>
              <a:t>the weakest link in person detectors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4600" y="3886200"/>
            <a:ext cx="2895600" cy="914400"/>
          </a:xfrm>
        </p:spPr>
        <p:txBody>
          <a:bodyPr>
            <a:normAutofit/>
          </a:bodyPr>
          <a:lstStyle/>
          <a:p>
            <a:pPr algn="l"/>
            <a:r>
              <a:rPr lang="en-US" sz="2000" dirty="0" smtClean="0"/>
              <a:t>Larry Zitnick</a:t>
            </a:r>
          </a:p>
          <a:p>
            <a:pPr algn="l"/>
            <a:r>
              <a:rPr lang="en-US" sz="2000" dirty="0" smtClean="0"/>
              <a:t>Microsoft Research</a:t>
            </a:r>
            <a:endParaRPr lang="en-US" sz="20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762000" y="3886200"/>
            <a:ext cx="289560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solidFill>
                  <a:prstClr val="black">
                    <a:tint val="75000"/>
                  </a:prstClr>
                </a:solidFill>
              </a:rPr>
              <a:t>Devi Parikh</a:t>
            </a:r>
          </a:p>
          <a:p>
            <a:pPr algn="l"/>
            <a:r>
              <a:rPr lang="en-US" sz="2000" dirty="0" smtClean="0">
                <a:solidFill>
                  <a:prstClr val="black">
                    <a:tint val="75000"/>
                  </a:prstClr>
                </a:solidFill>
              </a:rPr>
              <a:t>TTI, Chicago</a:t>
            </a:r>
            <a:endParaRPr lang="en-US" sz="20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31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407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180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152400"/>
            <a:ext cx="8229600" cy="1143000"/>
          </a:xfrm>
        </p:spPr>
        <p:txBody>
          <a:bodyPr/>
          <a:lstStyle/>
          <a:p>
            <a:r>
              <a:rPr lang="en-US" dirty="0" smtClean="0"/>
              <a:t>Object recognition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We’ve come a long way…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083279"/>
            <a:ext cx="2938463" cy="3118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95600"/>
            <a:ext cx="1508510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95400" y="5410200"/>
            <a:ext cx="3395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prstClr val="black"/>
                </a:solidFill>
              </a:rPr>
              <a:t>Fischler</a:t>
            </a:r>
            <a:r>
              <a:rPr lang="en-US" sz="1600" dirty="0" smtClean="0">
                <a:solidFill>
                  <a:prstClr val="black"/>
                </a:solidFill>
              </a:rPr>
              <a:t> and </a:t>
            </a:r>
            <a:r>
              <a:rPr lang="en-US" sz="1600" dirty="0" err="1" smtClean="0">
                <a:solidFill>
                  <a:prstClr val="black"/>
                </a:solidFill>
              </a:rPr>
              <a:t>Elschlager</a:t>
            </a:r>
            <a:r>
              <a:rPr lang="en-US" sz="1600" dirty="0" smtClean="0">
                <a:solidFill>
                  <a:prstClr val="black"/>
                </a:solidFill>
              </a:rPr>
              <a:t>, 1973</a:t>
            </a:r>
            <a:endParaRPr lang="en-US" sz="1600" dirty="0">
              <a:solidFill>
                <a:prstClr val="black"/>
              </a:solidFill>
            </a:endParaRPr>
          </a:p>
        </p:txBody>
      </p:sp>
      <p:pic>
        <p:nvPicPr>
          <p:cNvPr id="7" name="Picture 6" descr="C:\papers\10BmvcFast\other\resImages\ChnFtrs-disp\set00\V000\I0000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2" t="27884" r="48699" b="11876"/>
          <a:stretch/>
        </p:blipFill>
        <p:spPr bwMode="auto">
          <a:xfrm>
            <a:off x="5334000" y="1897125"/>
            <a:ext cx="3207321" cy="366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562600" y="5579477"/>
            <a:ext cx="274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prstClr val="black"/>
                </a:solidFill>
              </a:rPr>
              <a:t>Dollar et al., BMVC 2009</a:t>
            </a:r>
            <a:endParaRPr 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50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Still </a:t>
            </a:r>
            <a:r>
              <a:rPr lang="en-US" smtClean="0"/>
              <a:t>a ways </a:t>
            </a:r>
            <a:r>
              <a:rPr lang="en-US" dirty="0" smtClean="0"/>
              <a:t>to go…</a:t>
            </a:r>
            <a:endParaRPr lang="en-US" dirty="0"/>
          </a:p>
        </p:txBody>
      </p:sp>
      <p:pic>
        <p:nvPicPr>
          <p:cNvPr id="4" name="Picture 3" descr="C:\papers\10BmvcFast\other\resImages\ChnFtrs-disp\set00\V000\I000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7" t="15479" r="11738" b="13636"/>
          <a:stretch/>
        </p:blipFill>
        <p:spPr bwMode="auto">
          <a:xfrm>
            <a:off x="1442049" y="1676400"/>
            <a:ext cx="6254151" cy="4313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18449" y="5989607"/>
            <a:ext cx="274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prstClr val="black"/>
                </a:solidFill>
              </a:rPr>
              <a:t>Dollar et al., BMVC 2009</a:t>
            </a:r>
            <a:endParaRPr 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90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:\papers\10BmvcFast\other\resImages\ChnFtrs-disp\set00\V000\I000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92174" y="6519446"/>
            <a:ext cx="274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prstClr val="black"/>
                </a:solidFill>
              </a:rPr>
              <a:t>Dollar et al., BMVC 2009</a:t>
            </a:r>
            <a:endParaRPr 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5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:\papers\10BmvcFast\other\resImages\ChnFtrs-disp\set00\V000\I002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Still a ways to go…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00800" y="6519446"/>
            <a:ext cx="274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prstClr val="black"/>
                </a:solidFill>
              </a:rPr>
              <a:t>Dollar et al., BMVC 2009</a:t>
            </a:r>
            <a:endParaRPr 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15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Part-based person detector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8382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4 main components:</a:t>
            </a:r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29" name="Group 28"/>
          <p:cNvGrpSpPr/>
          <p:nvPr/>
        </p:nvGrpSpPr>
        <p:grpSpPr>
          <a:xfrm>
            <a:off x="457200" y="1981200"/>
            <a:ext cx="1752600" cy="1524000"/>
            <a:chOff x="457200" y="1981200"/>
            <a:chExt cx="1752600" cy="1524000"/>
          </a:xfrm>
        </p:grpSpPr>
        <p:sp>
          <p:nvSpPr>
            <p:cNvPr id="4" name="Rounded Rectangle 3"/>
            <p:cNvSpPr/>
            <p:nvPr/>
          </p:nvSpPr>
          <p:spPr>
            <a:xfrm>
              <a:off x="457200" y="1981200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62000" y="2420034"/>
              <a:ext cx="1143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prstClr val="white"/>
                  </a:solidFill>
                </a:rPr>
                <a:t>Feature selection</a:t>
              </a:r>
              <a:endParaRPr lang="en-US" sz="20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3800475"/>
            <a:ext cx="6896100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" name="Group 20"/>
          <p:cNvGrpSpPr/>
          <p:nvPr/>
        </p:nvGrpSpPr>
        <p:grpSpPr>
          <a:xfrm>
            <a:off x="3169348" y="3815984"/>
            <a:ext cx="2561547" cy="2877948"/>
            <a:chOff x="8143517" y="2275936"/>
            <a:chExt cx="2862561" cy="3256960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53400" y="2275936"/>
              <a:ext cx="2835443" cy="2828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8143517" y="5114925"/>
              <a:ext cx="2862561" cy="417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prstClr val="black"/>
                  </a:solidFill>
                </a:rPr>
                <a:t>Felzenszwalb</a:t>
              </a:r>
              <a:r>
                <a:rPr lang="en-US" dirty="0" smtClean="0">
                  <a:solidFill>
                    <a:prstClr val="black"/>
                  </a:solidFill>
                </a:rPr>
                <a:t> et al., 2005</a:t>
              </a:r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4400" y="3886198"/>
            <a:ext cx="7097455" cy="2807734"/>
            <a:chOff x="914400" y="3886198"/>
            <a:chExt cx="7097455" cy="2807734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400" y="3886200"/>
              <a:ext cx="3200400" cy="24470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7274" y="3886198"/>
              <a:ext cx="3204581" cy="24384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Right Arrow 21"/>
            <p:cNvSpPr/>
            <p:nvPr/>
          </p:nvSpPr>
          <p:spPr>
            <a:xfrm>
              <a:off x="4164503" y="4953000"/>
              <a:ext cx="571238" cy="4572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124200" y="6324600"/>
              <a:ext cx="26604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prstClr val="black"/>
                  </a:solidFill>
                </a:rPr>
                <a:t>Hoiem</a:t>
              </a:r>
              <a:r>
                <a:rPr lang="en-US" dirty="0" smtClean="0">
                  <a:solidFill>
                    <a:prstClr val="black"/>
                  </a:solidFill>
                </a:rPr>
                <a:t> et al., 2006</a:t>
              </a:r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564764" y="4109227"/>
            <a:ext cx="5979036" cy="2144745"/>
            <a:chOff x="1488564" y="4091987"/>
            <a:chExt cx="5979036" cy="2144745"/>
          </a:xfrm>
        </p:grpSpPr>
        <p:pic>
          <p:nvPicPr>
            <p:cNvPr id="13" name="Picture 12" descr="C:\Users\Devi\Desktop\work\DebPedDet\datasets\my_datasets\INRIA\selected\scaled\imageprocessing\regular_highres\crop001504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488564" y="4091987"/>
              <a:ext cx="1788036" cy="1752977"/>
            </a:xfrm>
            <a:prstGeom prst="rect">
              <a:avLst/>
            </a:prstGeom>
            <a:noFill/>
          </p:spPr>
        </p:pic>
        <p:pic>
          <p:nvPicPr>
            <p:cNvPr id="14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668121" y="4103205"/>
              <a:ext cx="1799479" cy="1764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14" descr="C:\Users\Devi\Desktop\work\DebPedDet\datasets\my_datasets\INRIA\selected\scaled\imageprocessing\regular_highres\crop001504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5285" y="4103205"/>
              <a:ext cx="1788036" cy="1752977"/>
            </a:xfrm>
            <a:prstGeom prst="rect">
              <a:avLst/>
            </a:prstGeom>
            <a:noFill/>
          </p:spPr>
        </p:pic>
        <p:sp>
          <p:nvSpPr>
            <p:cNvPr id="16" name="TextBox 15"/>
            <p:cNvSpPr txBox="1"/>
            <p:nvPr/>
          </p:nvSpPr>
          <p:spPr>
            <a:xfrm>
              <a:off x="1582482" y="5835134"/>
              <a:ext cx="16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prstClr val="black"/>
                  </a:solidFill>
                </a:rPr>
                <a:t>Color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669203" y="5848006"/>
              <a:ext cx="16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prstClr val="black"/>
                  </a:solidFill>
                </a:rPr>
                <a:t>Intensity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767760" y="5867400"/>
              <a:ext cx="16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prstClr val="black"/>
                  </a:solidFill>
                </a:rPr>
                <a:t>Edges</a:t>
              </a:r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305409" y="1981200"/>
            <a:ext cx="2037991" cy="1524000"/>
            <a:chOff x="2305409" y="1981200"/>
            <a:chExt cx="2037991" cy="1524000"/>
          </a:xfrm>
        </p:grpSpPr>
        <p:sp>
          <p:nvSpPr>
            <p:cNvPr id="5" name="Rounded Rectangle 4"/>
            <p:cNvSpPr/>
            <p:nvPr/>
          </p:nvSpPr>
          <p:spPr>
            <a:xfrm>
              <a:off x="2590800" y="1981200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819400" y="2420033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prstClr val="white"/>
                  </a:solidFill>
                </a:rPr>
                <a:t>Part detection</a:t>
              </a:r>
              <a:endParaRPr lang="en-US" sz="2000" dirty="0">
                <a:solidFill>
                  <a:prstClr val="white"/>
                </a:solidFill>
              </a:endParaRPr>
            </a:p>
          </p:txBody>
        </p:sp>
        <p:sp>
          <p:nvSpPr>
            <p:cNvPr id="25" name="Right Arrow 24"/>
            <p:cNvSpPr/>
            <p:nvPr/>
          </p:nvSpPr>
          <p:spPr>
            <a:xfrm>
              <a:off x="2305409" y="2590800"/>
              <a:ext cx="228600" cy="304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431203" y="1997015"/>
            <a:ext cx="2045797" cy="1524000"/>
            <a:chOff x="4431203" y="1997015"/>
            <a:chExt cx="2045797" cy="1524000"/>
          </a:xfrm>
        </p:grpSpPr>
        <p:sp>
          <p:nvSpPr>
            <p:cNvPr id="6" name="Rounded Rectangle 5"/>
            <p:cNvSpPr/>
            <p:nvPr/>
          </p:nvSpPr>
          <p:spPr>
            <a:xfrm>
              <a:off x="4724400" y="1997015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029200" y="2435849"/>
              <a:ext cx="1143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prstClr val="white"/>
                  </a:solidFill>
                </a:rPr>
                <a:t>Spatial model</a:t>
              </a:r>
              <a:endParaRPr lang="en-US" sz="2000" dirty="0">
                <a:solidFill>
                  <a:prstClr val="white"/>
                </a:solidFill>
              </a:endParaRPr>
            </a:p>
          </p:txBody>
        </p:sp>
        <p:sp>
          <p:nvSpPr>
            <p:cNvPr id="30" name="Right Arrow 29"/>
            <p:cNvSpPr/>
            <p:nvPr/>
          </p:nvSpPr>
          <p:spPr>
            <a:xfrm>
              <a:off x="4431203" y="2590800"/>
              <a:ext cx="228600" cy="304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565524" y="1981200"/>
            <a:ext cx="2045076" cy="1524000"/>
            <a:chOff x="6565524" y="1981200"/>
            <a:chExt cx="2045076" cy="1524000"/>
          </a:xfrm>
        </p:grpSpPr>
        <p:sp>
          <p:nvSpPr>
            <p:cNvPr id="7" name="Rounded Rectangle 6"/>
            <p:cNvSpPr/>
            <p:nvPr/>
          </p:nvSpPr>
          <p:spPr>
            <a:xfrm>
              <a:off x="6858000" y="1981200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162800" y="2420034"/>
              <a:ext cx="1143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prstClr val="white"/>
                  </a:solidFill>
                </a:rPr>
                <a:t>NMS / context</a:t>
              </a:r>
              <a:endParaRPr lang="en-US" sz="2000" dirty="0">
                <a:solidFill>
                  <a:prstClr val="white"/>
                </a:solidFill>
              </a:endParaRPr>
            </a:p>
          </p:txBody>
        </p:sp>
        <p:sp>
          <p:nvSpPr>
            <p:cNvPr id="31" name="Right Arrow 30"/>
            <p:cNvSpPr/>
            <p:nvPr/>
          </p:nvSpPr>
          <p:spPr>
            <a:xfrm>
              <a:off x="6565524" y="2606615"/>
              <a:ext cx="228600" cy="304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68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can we help?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990600"/>
          </a:xfrm>
        </p:spPr>
        <p:txBody>
          <a:bodyPr>
            <a:normAutofit fontScale="92500" lnSpcReduction="10000"/>
          </a:bodyPr>
          <a:lstStyle/>
          <a:p>
            <a:r>
              <a:rPr lang="en-US" sz="3000" dirty="0" smtClean="0"/>
              <a:t>Humans supply training data…</a:t>
            </a:r>
          </a:p>
          <a:p>
            <a:pPr lvl="1"/>
            <a:r>
              <a:rPr lang="en-US" dirty="0" smtClean="0"/>
              <a:t>100,000s labeled images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33400" y="2667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dirty="0" smtClean="0">
                <a:solidFill>
                  <a:prstClr val="black"/>
                </a:solidFill>
              </a:rPr>
              <a:t>We design the algorithms.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Going on 40 years.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3400" y="3886200"/>
            <a:ext cx="8229600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solidFill>
                  <a:srgbClr val="C00000"/>
                </a:solidFill>
              </a:rPr>
              <a:t>Can we use humans to debug?</a:t>
            </a:r>
            <a:endParaRPr lang="en-US" sz="2800" dirty="0">
              <a:solidFill>
                <a:srgbClr val="C00000"/>
              </a:solidFill>
            </a:endParaRPr>
          </a:p>
        </p:txBody>
      </p:sp>
      <p:pic>
        <p:nvPicPr>
          <p:cNvPr id="3074" name="Picture 2" descr="http://www.warepin.com/wp-content/uploads/2009/11/computer-hardware-fundamental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381812"/>
            <a:ext cx="2768600" cy="248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loud Callout 6"/>
          <p:cNvSpPr/>
          <p:nvPr/>
        </p:nvSpPr>
        <p:spPr>
          <a:xfrm>
            <a:off x="6522288" y="1767106"/>
            <a:ext cx="1783511" cy="1213447"/>
          </a:xfrm>
          <a:prstGeom prst="cloudCallout">
            <a:avLst>
              <a:gd name="adj1" fmla="val -33486"/>
              <a:gd name="adj2" fmla="val 11155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05600" y="2143641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1F497D"/>
                </a:solidFill>
              </a:rPr>
              <a:t>Help me!</a:t>
            </a:r>
            <a:endParaRPr lang="en-US" sz="2400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34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debugging</a:t>
            </a:r>
            <a:endParaRPr lang="en-US" dirty="0"/>
          </a:p>
        </p:txBody>
      </p:sp>
      <p:grpSp>
        <p:nvGrpSpPr>
          <p:cNvPr id="29" name="Group 28"/>
          <p:cNvGrpSpPr/>
          <p:nvPr/>
        </p:nvGrpSpPr>
        <p:grpSpPr>
          <a:xfrm>
            <a:off x="304800" y="1123764"/>
            <a:ext cx="1230182" cy="1143000"/>
            <a:chOff x="457200" y="1981200"/>
            <a:chExt cx="1752600" cy="1524000"/>
          </a:xfrm>
        </p:grpSpPr>
        <p:sp>
          <p:nvSpPr>
            <p:cNvPr id="4" name="Rounded Rectangle 3"/>
            <p:cNvSpPr/>
            <p:nvPr/>
          </p:nvSpPr>
          <p:spPr>
            <a:xfrm>
              <a:off x="457200" y="1981200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74319" y="2420035"/>
              <a:ext cx="1215035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</a:rPr>
                <a:t>Feature selection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676400" y="1123764"/>
            <a:ext cx="1430503" cy="1143000"/>
            <a:chOff x="2305409" y="1981200"/>
            <a:chExt cx="2037991" cy="1524000"/>
          </a:xfrm>
        </p:grpSpPr>
        <p:sp>
          <p:nvSpPr>
            <p:cNvPr id="5" name="Rounded Rectangle 4"/>
            <p:cNvSpPr/>
            <p:nvPr/>
          </p:nvSpPr>
          <p:spPr>
            <a:xfrm>
              <a:off x="2590800" y="1981200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819401" y="2420033"/>
              <a:ext cx="1295400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</a:rPr>
                <a:t>Part detection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25" name="Right Arrow 24"/>
            <p:cNvSpPr/>
            <p:nvPr/>
          </p:nvSpPr>
          <p:spPr>
            <a:xfrm>
              <a:off x="2305409" y="2590800"/>
              <a:ext cx="228600" cy="304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262567" y="1143000"/>
            <a:ext cx="1435982" cy="1143000"/>
            <a:chOff x="4431203" y="1997015"/>
            <a:chExt cx="2045797" cy="1524000"/>
          </a:xfrm>
        </p:grpSpPr>
        <p:sp>
          <p:nvSpPr>
            <p:cNvPr id="6" name="Rounded Rectangle 5"/>
            <p:cNvSpPr/>
            <p:nvPr/>
          </p:nvSpPr>
          <p:spPr>
            <a:xfrm>
              <a:off x="4724400" y="1997015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029200" y="2435850"/>
              <a:ext cx="1142999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</a:rPr>
                <a:t>Spatial model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30" name="Right Arrow 29"/>
            <p:cNvSpPr/>
            <p:nvPr/>
          </p:nvSpPr>
          <p:spPr>
            <a:xfrm>
              <a:off x="4431203" y="2590800"/>
              <a:ext cx="228600" cy="304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812925" y="1123764"/>
            <a:ext cx="1435475" cy="1143000"/>
            <a:chOff x="6565524" y="1981200"/>
            <a:chExt cx="2045074" cy="1524000"/>
          </a:xfrm>
        </p:grpSpPr>
        <p:sp>
          <p:nvSpPr>
            <p:cNvPr id="7" name="Rounded Rectangle 6"/>
            <p:cNvSpPr/>
            <p:nvPr/>
          </p:nvSpPr>
          <p:spPr>
            <a:xfrm>
              <a:off x="6857998" y="1981200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162800" y="2420035"/>
              <a:ext cx="1142999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</a:rPr>
                <a:t>NMS / context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31" name="Right Arrow 30"/>
            <p:cNvSpPr/>
            <p:nvPr/>
          </p:nvSpPr>
          <p:spPr>
            <a:xfrm>
              <a:off x="6565524" y="2606615"/>
              <a:ext cx="228600" cy="304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04800" y="2495364"/>
            <a:ext cx="1230182" cy="1143000"/>
            <a:chOff x="457200" y="1981200"/>
            <a:chExt cx="1752600" cy="1524000"/>
          </a:xfrm>
        </p:grpSpPr>
        <p:sp>
          <p:nvSpPr>
            <p:cNvPr id="66" name="Rounded Rectangle 65"/>
            <p:cNvSpPr/>
            <p:nvPr/>
          </p:nvSpPr>
          <p:spPr>
            <a:xfrm>
              <a:off x="457200" y="1981200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74319" y="2420035"/>
              <a:ext cx="1215035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</a:rPr>
                <a:t>Feature selection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</p:grpSp>
      <p:sp>
        <p:nvSpPr>
          <p:cNvPr id="71" name="Right Arrow 70"/>
          <p:cNvSpPr/>
          <p:nvPr/>
        </p:nvSpPr>
        <p:spPr>
          <a:xfrm>
            <a:off x="1676405" y="2952564"/>
            <a:ext cx="160459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prstClr val="white"/>
              </a:solidFill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3262567" y="2514600"/>
            <a:ext cx="1435982" cy="1143000"/>
            <a:chOff x="4431203" y="1997015"/>
            <a:chExt cx="2045797" cy="1524000"/>
          </a:xfrm>
        </p:grpSpPr>
        <p:sp>
          <p:nvSpPr>
            <p:cNvPr id="73" name="Rounded Rectangle 72"/>
            <p:cNvSpPr/>
            <p:nvPr/>
          </p:nvSpPr>
          <p:spPr>
            <a:xfrm>
              <a:off x="4724400" y="1997015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029200" y="2435850"/>
              <a:ext cx="1142999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</a:rPr>
                <a:t>Spatial model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75" name="Right Arrow 74"/>
            <p:cNvSpPr/>
            <p:nvPr/>
          </p:nvSpPr>
          <p:spPr>
            <a:xfrm>
              <a:off x="4431203" y="2590800"/>
              <a:ext cx="228600" cy="304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812925" y="2495364"/>
            <a:ext cx="1435475" cy="1143000"/>
            <a:chOff x="6565524" y="1981200"/>
            <a:chExt cx="2045074" cy="1524000"/>
          </a:xfrm>
        </p:grpSpPr>
        <p:sp>
          <p:nvSpPr>
            <p:cNvPr id="77" name="Rounded Rectangle 76"/>
            <p:cNvSpPr/>
            <p:nvPr/>
          </p:nvSpPr>
          <p:spPr>
            <a:xfrm>
              <a:off x="6857998" y="1981200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162800" y="2420035"/>
              <a:ext cx="1142999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</a:rPr>
                <a:t>NMS / context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79" name="Right Arrow 78"/>
            <p:cNvSpPr/>
            <p:nvPr/>
          </p:nvSpPr>
          <p:spPr>
            <a:xfrm>
              <a:off x="6565524" y="2606615"/>
              <a:ext cx="228600" cy="304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04800" y="3886200"/>
            <a:ext cx="1230182" cy="1143000"/>
            <a:chOff x="457200" y="1981200"/>
            <a:chExt cx="1752600" cy="1524000"/>
          </a:xfrm>
        </p:grpSpPr>
        <p:sp>
          <p:nvSpPr>
            <p:cNvPr id="81" name="Rounded Rectangle 80"/>
            <p:cNvSpPr/>
            <p:nvPr/>
          </p:nvSpPr>
          <p:spPr>
            <a:xfrm>
              <a:off x="457200" y="1981200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74319" y="2420035"/>
              <a:ext cx="1215035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</a:rPr>
                <a:t>Feature selection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676400" y="3886200"/>
            <a:ext cx="1430503" cy="1143000"/>
            <a:chOff x="2305409" y="1981200"/>
            <a:chExt cx="2037991" cy="1524000"/>
          </a:xfrm>
        </p:grpSpPr>
        <p:sp>
          <p:nvSpPr>
            <p:cNvPr id="84" name="Rounded Rectangle 83"/>
            <p:cNvSpPr/>
            <p:nvPr/>
          </p:nvSpPr>
          <p:spPr>
            <a:xfrm>
              <a:off x="2590800" y="1981200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2819401" y="2420033"/>
              <a:ext cx="1295400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</a:rPr>
                <a:t>Part detection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86" name="Right Arrow 85"/>
            <p:cNvSpPr/>
            <p:nvPr/>
          </p:nvSpPr>
          <p:spPr>
            <a:xfrm>
              <a:off x="2305409" y="2590800"/>
              <a:ext cx="228600" cy="304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</p:grpSp>
      <p:sp>
        <p:nvSpPr>
          <p:cNvPr id="90" name="Right Arrow 89"/>
          <p:cNvSpPr/>
          <p:nvPr/>
        </p:nvSpPr>
        <p:spPr>
          <a:xfrm>
            <a:off x="3262577" y="4350774"/>
            <a:ext cx="160459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prstClr val="white"/>
              </a:solidFill>
            </a:endParaRPr>
          </a:p>
        </p:txBody>
      </p:sp>
      <p:grpSp>
        <p:nvGrpSpPr>
          <p:cNvPr id="91" name="Group 90"/>
          <p:cNvGrpSpPr/>
          <p:nvPr/>
        </p:nvGrpSpPr>
        <p:grpSpPr>
          <a:xfrm>
            <a:off x="4812925" y="3886200"/>
            <a:ext cx="1435475" cy="1143000"/>
            <a:chOff x="6565524" y="1981200"/>
            <a:chExt cx="2045074" cy="1524000"/>
          </a:xfrm>
        </p:grpSpPr>
        <p:sp>
          <p:nvSpPr>
            <p:cNvPr id="92" name="Rounded Rectangle 91"/>
            <p:cNvSpPr/>
            <p:nvPr/>
          </p:nvSpPr>
          <p:spPr>
            <a:xfrm>
              <a:off x="6857998" y="1981200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7162800" y="2420035"/>
              <a:ext cx="1142999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</a:rPr>
                <a:t>NMS / context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94" name="Right Arrow 93"/>
            <p:cNvSpPr/>
            <p:nvPr/>
          </p:nvSpPr>
          <p:spPr>
            <a:xfrm>
              <a:off x="6565524" y="2606615"/>
              <a:ext cx="228600" cy="304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</p:grpSp>
      <p:pic>
        <p:nvPicPr>
          <p:cNvPr id="7170" name="Picture 2" descr="http://upload.wikimedia.org/wikipedia/commons/7/77/Visual_corte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322" y="2606068"/>
            <a:ext cx="1244039" cy="91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http://upload.wikimedia.org/wikipedia/commons/7/77/Visual_corte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016326"/>
            <a:ext cx="1244039" cy="91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8" name="Group 97"/>
          <p:cNvGrpSpPr/>
          <p:nvPr/>
        </p:nvGrpSpPr>
        <p:grpSpPr>
          <a:xfrm>
            <a:off x="304800" y="5257800"/>
            <a:ext cx="1230182" cy="1143000"/>
            <a:chOff x="457200" y="1981200"/>
            <a:chExt cx="1752600" cy="1524000"/>
          </a:xfrm>
        </p:grpSpPr>
        <p:sp>
          <p:nvSpPr>
            <p:cNvPr id="99" name="Rounded Rectangle 98"/>
            <p:cNvSpPr/>
            <p:nvPr/>
          </p:nvSpPr>
          <p:spPr>
            <a:xfrm>
              <a:off x="457200" y="1981200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674319" y="2420035"/>
              <a:ext cx="1215035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</a:rPr>
                <a:t>Feature selection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676400" y="5257800"/>
            <a:ext cx="1430503" cy="1143000"/>
            <a:chOff x="2305409" y="1981200"/>
            <a:chExt cx="2037991" cy="1524000"/>
          </a:xfrm>
        </p:grpSpPr>
        <p:sp>
          <p:nvSpPr>
            <p:cNvPr id="102" name="Rounded Rectangle 101"/>
            <p:cNvSpPr/>
            <p:nvPr/>
          </p:nvSpPr>
          <p:spPr>
            <a:xfrm>
              <a:off x="2590800" y="1981200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2819401" y="2420033"/>
              <a:ext cx="1295400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</a:rPr>
                <a:t>Part detection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04" name="Right Arrow 103"/>
            <p:cNvSpPr/>
            <p:nvPr/>
          </p:nvSpPr>
          <p:spPr>
            <a:xfrm>
              <a:off x="2305409" y="2590800"/>
              <a:ext cx="228600" cy="304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</p:grpSp>
      <p:sp>
        <p:nvSpPr>
          <p:cNvPr id="108" name="Right Arrow 107"/>
          <p:cNvSpPr/>
          <p:nvPr/>
        </p:nvSpPr>
        <p:spPr>
          <a:xfrm>
            <a:off x="3262558" y="5722375"/>
            <a:ext cx="160458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prstClr val="white"/>
              </a:solidFill>
            </a:endParaRPr>
          </a:p>
        </p:txBody>
      </p:sp>
      <p:pic>
        <p:nvPicPr>
          <p:cNvPr id="113" name="Picture 2" descr="http://upload.wikimedia.org/wikipedia/commons/7/77/Visual_corte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5373082"/>
            <a:ext cx="1244039" cy="91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5" descr="http://blog.feedbackarmy.com/wp-content/uploads/2009/12/turk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975" y="2651636"/>
            <a:ext cx="1988990" cy="173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TextBox 114"/>
          <p:cNvSpPr txBox="1"/>
          <p:nvPr/>
        </p:nvSpPr>
        <p:spPr>
          <a:xfrm>
            <a:off x="6477170" y="4385372"/>
            <a:ext cx="2514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prstClr val="black"/>
                </a:solidFill>
              </a:rPr>
              <a:t>Amazon Mechanical Turk</a:t>
            </a:r>
            <a:endParaRPr 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99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90" grpId="0" animBg="1"/>
      <p:bldP spid="108" grpId="0" animBg="1"/>
      <p:bldP spid="11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en-US" dirty="0" smtClean="0"/>
              <a:t>Humans ~90% average precision</a:t>
            </a:r>
          </a:p>
          <a:p>
            <a:r>
              <a:rPr lang="en-US" dirty="0" smtClean="0"/>
              <a:t>Machines ~46% average precision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971800"/>
            <a:ext cx="4943475" cy="326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09800" y="6238875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PASCAL VOC dataset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11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683" y="2751826"/>
            <a:ext cx="1420662" cy="1404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debugging</a:t>
            </a:r>
            <a:endParaRPr lang="en-US" dirty="0"/>
          </a:p>
        </p:txBody>
      </p:sp>
      <p:grpSp>
        <p:nvGrpSpPr>
          <p:cNvPr id="65" name="Group 64"/>
          <p:cNvGrpSpPr/>
          <p:nvPr/>
        </p:nvGrpSpPr>
        <p:grpSpPr>
          <a:xfrm>
            <a:off x="304800" y="1219200"/>
            <a:ext cx="1230182" cy="1143000"/>
            <a:chOff x="457200" y="1981200"/>
            <a:chExt cx="1752600" cy="1524000"/>
          </a:xfrm>
        </p:grpSpPr>
        <p:sp>
          <p:nvSpPr>
            <p:cNvPr id="66" name="Rounded Rectangle 65"/>
            <p:cNvSpPr/>
            <p:nvPr/>
          </p:nvSpPr>
          <p:spPr>
            <a:xfrm>
              <a:off x="457200" y="1981200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74319" y="2420035"/>
              <a:ext cx="1215035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</a:rPr>
                <a:t>Feature selection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</p:grpSp>
      <p:sp>
        <p:nvSpPr>
          <p:cNvPr id="71" name="Right Arrow 70"/>
          <p:cNvSpPr/>
          <p:nvPr/>
        </p:nvSpPr>
        <p:spPr>
          <a:xfrm>
            <a:off x="1676405" y="1676400"/>
            <a:ext cx="160459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prstClr val="white"/>
              </a:solidFill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3262567" y="1238436"/>
            <a:ext cx="1435982" cy="1143000"/>
            <a:chOff x="4431203" y="1997015"/>
            <a:chExt cx="2045797" cy="1524000"/>
          </a:xfrm>
        </p:grpSpPr>
        <p:sp>
          <p:nvSpPr>
            <p:cNvPr id="73" name="Rounded Rectangle 72"/>
            <p:cNvSpPr/>
            <p:nvPr/>
          </p:nvSpPr>
          <p:spPr>
            <a:xfrm>
              <a:off x="4724400" y="1997015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029200" y="2435850"/>
              <a:ext cx="1142999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</a:rPr>
                <a:t>Spatial model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75" name="Right Arrow 74"/>
            <p:cNvSpPr/>
            <p:nvPr/>
          </p:nvSpPr>
          <p:spPr>
            <a:xfrm>
              <a:off x="4431203" y="2590800"/>
              <a:ext cx="228600" cy="304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812925" y="1219200"/>
            <a:ext cx="1435475" cy="1143000"/>
            <a:chOff x="6565524" y="1981200"/>
            <a:chExt cx="2045074" cy="1524000"/>
          </a:xfrm>
        </p:grpSpPr>
        <p:sp>
          <p:nvSpPr>
            <p:cNvPr id="77" name="Rounded Rectangle 76"/>
            <p:cNvSpPr/>
            <p:nvPr/>
          </p:nvSpPr>
          <p:spPr>
            <a:xfrm>
              <a:off x="6857998" y="1981200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162800" y="2420035"/>
              <a:ext cx="1142999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</a:rPr>
                <a:t>NMS / context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79" name="Right Arrow 78"/>
            <p:cNvSpPr/>
            <p:nvPr/>
          </p:nvSpPr>
          <p:spPr>
            <a:xfrm>
              <a:off x="6565524" y="2606615"/>
              <a:ext cx="228600" cy="304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</p:grpSp>
      <p:pic>
        <p:nvPicPr>
          <p:cNvPr id="7170" name="Picture 2" descr="http://upload.wikimedia.org/wikipedia/commons/7/77/Visual_cortex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322" y="1329904"/>
            <a:ext cx="1244039" cy="91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133" y="4980762"/>
            <a:ext cx="1379664" cy="1395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491" y="4989389"/>
            <a:ext cx="1379664" cy="1395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027" y="4980763"/>
            <a:ext cx="1395706" cy="1395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" name="TextBox 61"/>
          <p:cNvSpPr txBox="1"/>
          <p:nvPr/>
        </p:nvSpPr>
        <p:spPr>
          <a:xfrm>
            <a:off x="3365125" y="4665452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L</a:t>
            </a:r>
            <a:r>
              <a:rPr lang="en-US" dirty="0" smtClean="0">
                <a:solidFill>
                  <a:prstClr val="black"/>
                </a:solidFill>
              </a:rPr>
              <a:t>ow resolution 20x20 pixels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81065" y="4054418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Head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631623" y="4047226"/>
            <a:ext cx="846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Leg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700704" y="6293138"/>
            <a:ext cx="846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Feet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631451" y="6260068"/>
            <a:ext cx="846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Head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494619" y="6274278"/>
            <a:ext cx="846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?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49184" y="2914229"/>
            <a:ext cx="30148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</a:rPr>
              <a:t>Is it a head, torso, arm, leg, foot, hand, or nothing?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896" y="2743200"/>
            <a:ext cx="1413346" cy="1446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683" y="2751826"/>
            <a:ext cx="1420662" cy="1404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261" y="2743200"/>
            <a:ext cx="1379664" cy="1379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7435430" y="4081730"/>
            <a:ext cx="936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Nothing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78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2" grpId="0"/>
      <p:bldP spid="64" grpId="0"/>
      <p:bldP spid="69" grpId="0"/>
      <p:bldP spid="70" grpId="0"/>
      <p:bldP spid="87" grpId="0"/>
      <p:bldP spid="68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detections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85568" y="6118746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prstClr val="black"/>
                </a:solidFill>
              </a:rPr>
              <a:t>Humans</a:t>
            </a: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1200" y="542038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prstClr val="black"/>
                </a:solidFill>
              </a:rPr>
              <a:t>Machine</a:t>
            </a:r>
            <a:endParaRPr lang="en-US" sz="2800" dirty="0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6003999"/>
            <a:ext cx="4267200" cy="637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76" y="1285340"/>
            <a:ext cx="3629383" cy="4833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221" y="2981325"/>
            <a:ext cx="1887779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4447947" y="1143000"/>
            <a:ext cx="4391253" cy="1573817"/>
            <a:chOff x="4343400" y="990600"/>
            <a:chExt cx="4391253" cy="1573817"/>
          </a:xfrm>
        </p:grpSpPr>
        <p:sp>
          <p:nvSpPr>
            <p:cNvPr id="4" name="Rectangle 3"/>
            <p:cNvSpPr/>
            <p:nvPr/>
          </p:nvSpPr>
          <p:spPr>
            <a:xfrm>
              <a:off x="4495800" y="1143000"/>
              <a:ext cx="457200" cy="3048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857778" y="1132940"/>
              <a:ext cx="457200" cy="304800"/>
            </a:xfrm>
            <a:prstGeom prst="rect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491925" y="1599063"/>
              <a:ext cx="457200" cy="3048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292600" y="1143000"/>
              <a:ext cx="457200" cy="304800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857778" y="1600200"/>
              <a:ext cx="457200" cy="304800"/>
            </a:xfrm>
            <a:prstGeom prst="rect">
              <a:avLst/>
            </a:prstGeom>
            <a:solidFill>
              <a:srgbClr val="CC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495800" y="2098343"/>
              <a:ext cx="457200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292600" y="1600200"/>
              <a:ext cx="457200" cy="304800"/>
            </a:xfrm>
            <a:prstGeom prst="rect">
              <a:avLst/>
            </a:prstGeom>
            <a:solidFill>
              <a:srgbClr val="00FFFF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949125" y="1110734"/>
              <a:ext cx="11372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Head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314978" y="1100674"/>
              <a:ext cx="9848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Torso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749800" y="1093183"/>
              <a:ext cx="9848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Arm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934340" y="1566797"/>
              <a:ext cx="9848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Hand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14978" y="1567934"/>
              <a:ext cx="9848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Leg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747525" y="1566797"/>
              <a:ext cx="9848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Foot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953000" y="2057400"/>
              <a:ext cx="9848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Person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343400" y="990600"/>
              <a:ext cx="4391253" cy="157381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418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" y="0"/>
            <a:ext cx="915407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715938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56" y="1928689"/>
            <a:ext cx="4991100" cy="33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detections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052506" y="5339298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prstClr val="black"/>
                </a:solidFill>
              </a:rPr>
              <a:t>Humans</a:t>
            </a: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35671" y="4489788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prstClr val="black"/>
                </a:solidFill>
              </a:rPr>
              <a:t>Machine</a:t>
            </a:r>
            <a:endParaRPr lang="en-US" sz="2800" dirty="0">
              <a:solidFill>
                <a:prstClr val="black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483" y="2851488"/>
            <a:ext cx="2466975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369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detections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28262" y="5540047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prstClr val="black"/>
                </a:solidFill>
              </a:rPr>
              <a:t>Humans</a:t>
            </a: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86500" y="4678108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prstClr val="black"/>
                </a:solidFill>
              </a:rPr>
              <a:t>Machine</a:t>
            </a:r>
            <a:endParaRPr lang="en-US" sz="2800" dirty="0">
              <a:solidFill>
                <a:prstClr val="black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74" y="1758622"/>
            <a:ext cx="4981575" cy="378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25" y="2801683"/>
            <a:ext cx="2495550" cy="187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456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86" y="4894997"/>
            <a:ext cx="5019675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86" y="1012671"/>
            <a:ext cx="5000625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detections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273990" y="4867275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prstClr val="black"/>
                </a:solidFill>
              </a:rPr>
              <a:t>Machine</a:t>
            </a: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76200" y="2960534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prstClr val="white"/>
                </a:solidFill>
              </a:rPr>
              <a:t>High res</a:t>
            </a: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76200" y="4867275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prstClr val="white"/>
                </a:solidFill>
              </a:rPr>
              <a:t>Low res</a:t>
            </a:r>
            <a:endParaRPr lang="en-US" sz="2000" dirty="0">
              <a:solidFill>
                <a:prstClr val="white"/>
              </a:solidFill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277" y="2970947"/>
            <a:ext cx="2486025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747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 results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438400"/>
            <a:ext cx="3438525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015" y="3602938"/>
            <a:ext cx="31623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59812"/>
            <a:ext cx="4571179" cy="479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65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Spatial model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-76200" y="2960534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prstClr val="white"/>
                </a:solidFill>
              </a:rPr>
              <a:t>High res</a:t>
            </a: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76200" y="4867275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prstClr val="white"/>
                </a:solidFill>
              </a:rPr>
              <a:t>Low res</a:t>
            </a:r>
            <a:endParaRPr lang="en-US" sz="2000" dirty="0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04800" y="1219200"/>
            <a:ext cx="1230182" cy="1143000"/>
            <a:chOff x="457200" y="1981200"/>
            <a:chExt cx="1752600" cy="1524000"/>
          </a:xfrm>
        </p:grpSpPr>
        <p:sp>
          <p:nvSpPr>
            <p:cNvPr id="11" name="Rounded Rectangle 10"/>
            <p:cNvSpPr/>
            <p:nvPr/>
          </p:nvSpPr>
          <p:spPr>
            <a:xfrm>
              <a:off x="457200" y="1981200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74319" y="2420035"/>
              <a:ext cx="1215035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</a:rPr>
                <a:t>Feature selection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676400" y="1219200"/>
            <a:ext cx="1430503" cy="1143000"/>
            <a:chOff x="2305409" y="1981200"/>
            <a:chExt cx="2037991" cy="1524000"/>
          </a:xfrm>
        </p:grpSpPr>
        <p:sp>
          <p:nvSpPr>
            <p:cNvPr id="14" name="Rounded Rectangle 13"/>
            <p:cNvSpPr/>
            <p:nvPr/>
          </p:nvSpPr>
          <p:spPr>
            <a:xfrm>
              <a:off x="2590800" y="1981200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819401" y="2420033"/>
              <a:ext cx="1295400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</a:rPr>
                <a:t>Part detection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6" name="Right Arrow 15"/>
            <p:cNvSpPr/>
            <p:nvPr/>
          </p:nvSpPr>
          <p:spPr>
            <a:xfrm>
              <a:off x="2305409" y="2590800"/>
              <a:ext cx="228600" cy="304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</p:grpSp>
      <p:sp>
        <p:nvSpPr>
          <p:cNvPr id="17" name="Right Arrow 16"/>
          <p:cNvSpPr/>
          <p:nvPr/>
        </p:nvSpPr>
        <p:spPr>
          <a:xfrm>
            <a:off x="3262577" y="1683774"/>
            <a:ext cx="160459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prstClr val="white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4812925" y="1219200"/>
            <a:ext cx="1435475" cy="1143000"/>
            <a:chOff x="6565524" y="1981200"/>
            <a:chExt cx="2045074" cy="1524000"/>
          </a:xfrm>
        </p:grpSpPr>
        <p:sp>
          <p:nvSpPr>
            <p:cNvPr id="19" name="Rounded Rectangle 18"/>
            <p:cNvSpPr/>
            <p:nvPr/>
          </p:nvSpPr>
          <p:spPr>
            <a:xfrm>
              <a:off x="6857998" y="1981200"/>
              <a:ext cx="1752600" cy="152400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162800" y="2420035"/>
              <a:ext cx="1142999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</a:rPr>
                <a:t>NMS / context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21" name="Right Arrow 20"/>
            <p:cNvSpPr/>
            <p:nvPr/>
          </p:nvSpPr>
          <p:spPr>
            <a:xfrm>
              <a:off x="6565524" y="2606615"/>
              <a:ext cx="228600" cy="304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</a:endParaRPr>
            </a:p>
          </p:txBody>
        </p:sp>
      </p:grpSp>
      <p:pic>
        <p:nvPicPr>
          <p:cNvPr id="22" name="Picture 2" descr="http://upload.wikimedia.org/wikipedia/commons/7/77/Visual_corte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349326"/>
            <a:ext cx="1244039" cy="91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9188" y="2950970"/>
            <a:ext cx="69056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9188" y="5053235"/>
            <a:ext cx="69056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1119188" y="2503918"/>
            <a:ext cx="6905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Person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17760" y="4673174"/>
            <a:ext cx="6905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Not a person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35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Spatial model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200400"/>
            <a:ext cx="3443785" cy="727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4529138" cy="4568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730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Context/NMS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62777" y="3276600"/>
            <a:ext cx="1028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prstClr val="black"/>
                </a:solidFill>
              </a:rPr>
              <a:t>v</a:t>
            </a:r>
            <a:r>
              <a:rPr lang="en-US" sz="4800" dirty="0" smtClean="0">
                <a:solidFill>
                  <a:prstClr val="black"/>
                </a:solidFill>
              </a:rPr>
              <a:t>s.</a:t>
            </a:r>
            <a:endParaRPr lang="en-US" sz="4800" dirty="0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884" y="5638800"/>
            <a:ext cx="3476625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084815"/>
            <a:ext cx="4491109" cy="4325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351007" y="1828800"/>
            <a:ext cx="3154193" cy="1260711"/>
            <a:chOff x="301527" y="1954609"/>
            <a:chExt cx="3154193" cy="1260711"/>
          </a:xfrm>
        </p:grpSpPr>
        <p:pic>
          <p:nvPicPr>
            <p:cNvPr id="42" name="Picture 2" descr="http://upload.wikimedia.org/wikipedia/commons/7/77/Visual_cortex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1609" y="2181897"/>
              <a:ext cx="984111" cy="8061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527" y="1954609"/>
              <a:ext cx="1687515" cy="1260711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Right Arrow 15"/>
            <p:cNvSpPr/>
            <p:nvPr/>
          </p:nvSpPr>
          <p:spPr>
            <a:xfrm>
              <a:off x="2209800" y="2478370"/>
              <a:ext cx="129601" cy="21318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57200" y="4415642"/>
            <a:ext cx="3146841" cy="1070758"/>
            <a:chOff x="821421" y="5330042"/>
            <a:chExt cx="3146841" cy="1070758"/>
          </a:xfrm>
        </p:grpSpPr>
        <p:grpSp>
          <p:nvGrpSpPr>
            <p:cNvPr id="5" name="Group 4"/>
            <p:cNvGrpSpPr/>
            <p:nvPr/>
          </p:nvGrpSpPr>
          <p:grpSpPr>
            <a:xfrm>
              <a:off x="1752600" y="5334861"/>
              <a:ext cx="2215662" cy="1065939"/>
              <a:chOff x="2965938" y="4211097"/>
              <a:chExt cx="2215662" cy="1065939"/>
            </a:xfrm>
          </p:grpSpPr>
          <p:grpSp>
            <p:nvGrpSpPr>
              <p:cNvPr id="18" name="Group 17"/>
              <p:cNvGrpSpPr/>
              <p:nvPr/>
            </p:nvGrpSpPr>
            <p:grpSpPr>
              <a:xfrm>
                <a:off x="3962803" y="4211097"/>
                <a:ext cx="1218797" cy="1065939"/>
                <a:chOff x="6460794" y="1981200"/>
                <a:chExt cx="2149804" cy="1524000"/>
              </a:xfrm>
            </p:grpSpPr>
            <p:sp>
              <p:nvSpPr>
                <p:cNvPr id="19" name="Rounded Rectangle 18"/>
                <p:cNvSpPr/>
                <p:nvPr/>
              </p:nvSpPr>
              <p:spPr>
                <a:xfrm>
                  <a:off x="6857998" y="1981200"/>
                  <a:ext cx="1752600" cy="1524000"/>
                </a:xfrm>
                <a:prstGeom prst="roundRect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solidFill>
                    <a:schemeClr val="accent3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7162800" y="2420034"/>
                  <a:ext cx="1142999" cy="67365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50" dirty="0" smtClean="0">
                      <a:solidFill>
                        <a:prstClr val="white"/>
                      </a:solidFill>
                    </a:rPr>
                    <a:t>NMS / context</a:t>
                  </a:r>
                  <a:endParaRPr lang="en-US" sz="105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Right Arrow 20"/>
                <p:cNvSpPr/>
                <p:nvPr/>
              </p:nvSpPr>
              <p:spPr>
                <a:xfrm>
                  <a:off x="6460794" y="2606615"/>
                  <a:ext cx="228600" cy="304800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prstClr val="white"/>
                    </a:solidFill>
                  </a:endParaRPr>
                </a:p>
              </p:txBody>
            </p:sp>
          </p:grpSp>
          <p:pic>
            <p:nvPicPr>
              <p:cNvPr id="22" name="Picture 2" descr="http://upload.wikimedia.org/wikipedia/commons/7/77/Visual_cortex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5938" y="4332450"/>
                <a:ext cx="1004801" cy="8509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5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96" t="14846" r="41540" b="26550"/>
            <a:stretch/>
          </p:blipFill>
          <p:spPr bwMode="auto">
            <a:xfrm>
              <a:off x="821421" y="5330042"/>
              <a:ext cx="557104" cy="1066800"/>
            </a:xfrm>
            <a:prstGeom prst="rect">
              <a:avLst/>
            </a:prstGeom>
            <a:noFill/>
            <a:ln w="38100">
              <a:solidFill>
                <a:srgbClr val="C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Right Arrow 16"/>
            <p:cNvSpPr/>
            <p:nvPr/>
          </p:nvSpPr>
          <p:spPr>
            <a:xfrm>
              <a:off x="1518099" y="5772298"/>
              <a:ext cx="129601" cy="21318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519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2133600"/>
            <a:ext cx="7591425" cy="341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313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hlinkClick r:id="rId2"/>
              </a:rPr>
              <a:t>http://</a:t>
            </a:r>
            <a:r>
              <a:rPr lang="en-US" sz="1600" dirty="0" smtClean="0">
                <a:hlinkClick r:id="rId2"/>
              </a:rPr>
              <a:t>www.ted.com/talks/lang/eng/pawan_sinha_on_how_brains_learn_to_see.html</a:t>
            </a:r>
            <a:r>
              <a:rPr lang="en-US" sz="1600" dirty="0" smtClean="0"/>
              <a:t>   7:00min</a:t>
            </a:r>
            <a:endParaRPr lang="en-US" sz="16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209800"/>
            <a:ext cx="4826905" cy="414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7168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3" y="-18393"/>
            <a:ext cx="9178621" cy="6876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11061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96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256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1888</Words>
  <Application>Microsoft Office PowerPoint</Application>
  <PresentationFormat>On-screen Show (4:3)</PresentationFormat>
  <Paragraphs>411</Paragraphs>
  <Slides>78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5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78</vt:i4>
      </vt:variant>
    </vt:vector>
  </HeadingPairs>
  <TitlesOfParts>
    <vt:vector size="85" baseType="lpstr">
      <vt:lpstr>Office Theme</vt:lpstr>
      <vt:lpstr>1_Office Theme</vt:lpstr>
      <vt:lpstr>Blends</vt:lpstr>
      <vt:lpstr>2_Office Theme</vt:lpstr>
      <vt:lpstr>3_Office Theme</vt:lpstr>
      <vt:lpstr>Bitmap Image</vt:lpstr>
      <vt:lpstr>Equation</vt:lpstr>
      <vt:lpstr>Object recognition (part 2)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Support Vector Machines </vt:lpstr>
      <vt:lpstr> Linear Classifiers</vt:lpstr>
      <vt:lpstr> Linear Classifiers</vt:lpstr>
      <vt:lpstr> Linear Classifiers</vt:lpstr>
      <vt:lpstr> Linear Classifiers</vt:lpstr>
      <vt:lpstr> Linear Classifiers</vt:lpstr>
      <vt:lpstr>Classifier Margin</vt:lpstr>
      <vt:lpstr>Maximum Margin</vt:lpstr>
      <vt:lpstr>Maximum Margin</vt:lpstr>
      <vt:lpstr>Why Maximum Margin?</vt:lpstr>
      <vt:lpstr>Nonlinear Kernel (I)</vt:lpstr>
      <vt:lpstr>Nonlinear Kernel (II)</vt:lpstr>
      <vt:lpstr>PowerPoint Presentation</vt:lpstr>
      <vt:lpstr>PowerPoint Presentation</vt:lpstr>
      <vt:lpstr>PowerPoint Presentation</vt:lpstr>
      <vt:lpstr>Caltech-101: Drawbacks</vt:lpstr>
      <vt:lpstr>PowerPoint Presentation</vt:lpstr>
      <vt:lpstr>PowerPoint Presentation</vt:lpstr>
      <vt:lpstr>PowerPoint Presentation</vt:lpstr>
      <vt:lpstr>Objects in Context</vt:lpstr>
      <vt:lpstr>Papers</vt:lpstr>
      <vt:lpstr>Object Detection Probabilistic Framework</vt:lpstr>
      <vt:lpstr>Contextual Reasoning</vt:lpstr>
      <vt:lpstr>Preview: Contextual Priming for Object Detection</vt:lpstr>
      <vt:lpstr>Preview: Contextual Priming for Object Detection</vt:lpstr>
      <vt:lpstr>Preview: Contextual Priming for Object Detection</vt:lpstr>
      <vt:lpstr>Preview: Contextual Priming for Object Detection</vt:lpstr>
      <vt:lpstr>Contextual Priming for Object Detection: Probabilistic Framework</vt:lpstr>
      <vt:lpstr>Contextual Priming for Object Detection: Contextual Features</vt:lpstr>
      <vt:lpstr>Contextual Priming for Object Detection: Object Priming Results</vt:lpstr>
      <vt:lpstr>Contextual Priming for Object Detection: Focus of Attention Results</vt:lpstr>
      <vt:lpstr>Contextual Priming for Object Detection: Conclusions</vt:lpstr>
      <vt:lpstr>Preview: Objects in Context</vt:lpstr>
      <vt:lpstr>Preview: Objects in Context</vt:lpstr>
      <vt:lpstr>Preview: Objects in Context</vt:lpstr>
      <vt:lpstr>Preview: Objects in Context</vt:lpstr>
      <vt:lpstr>Objects in Context: Local Categorization</vt:lpstr>
      <vt:lpstr>Objects in Context: Contextual Refinement</vt:lpstr>
      <vt:lpstr>Objects in Context: Learning Context</vt:lpstr>
      <vt:lpstr>PowerPoint Presentation</vt:lpstr>
      <vt:lpstr>“Objects in Context” – Limitations: Context modeling</vt:lpstr>
      <vt:lpstr>“Objects in Context” – Limitations: Context modeling</vt:lpstr>
      <vt:lpstr>“Objects in Context”  Object-Object or Stuff-Object ?</vt:lpstr>
      <vt:lpstr>“Objects in Context” – Limitations: Segmentation</vt:lpstr>
      <vt:lpstr>“Objects in Context” - Limitations</vt:lpstr>
      <vt:lpstr>Contextual Priming vs. Objects in Context</vt:lpstr>
      <vt:lpstr>Finding the weakest link in person detectors</vt:lpstr>
      <vt:lpstr>Object recognition</vt:lpstr>
      <vt:lpstr>Still a ways to go…</vt:lpstr>
      <vt:lpstr>PowerPoint Presentation</vt:lpstr>
      <vt:lpstr>Still a ways to go…</vt:lpstr>
      <vt:lpstr>Part-based person detector</vt:lpstr>
      <vt:lpstr>How can we help?</vt:lpstr>
      <vt:lpstr>Human debugging</vt:lpstr>
      <vt:lpstr>Human performance</vt:lpstr>
      <vt:lpstr>Human debugging</vt:lpstr>
      <vt:lpstr>Part detections</vt:lpstr>
      <vt:lpstr>Part detections</vt:lpstr>
      <vt:lpstr>Part detections</vt:lpstr>
      <vt:lpstr>Part detections</vt:lpstr>
      <vt:lpstr>AP results</vt:lpstr>
      <vt:lpstr>Spatial model</vt:lpstr>
      <vt:lpstr>Spatial model</vt:lpstr>
      <vt:lpstr>Context/NMS</vt:lpstr>
      <vt:lpstr>Conclusion</vt:lpstr>
      <vt:lpstr>PowerPoint Presentation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Object recognition (part 1)</dc:title>
  <dc:creator>Larry Zitnick</dc:creator>
  <cp:lastModifiedBy>Larry Zitnick</cp:lastModifiedBy>
  <cp:revision>32</cp:revision>
  <dcterms:created xsi:type="dcterms:W3CDTF">2011-05-13T16:26:00Z</dcterms:created>
  <dcterms:modified xsi:type="dcterms:W3CDTF">2011-05-23T17:56:39Z</dcterms:modified>
</cp:coreProperties>
</file>