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F979-CB91-4807-B204-188C66021840}" type="datetimeFigureOut">
              <a:rPr lang="en-US" smtClean="0"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21390-246C-43BC-967C-27549790D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533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F979-CB91-4807-B204-188C66021840}" type="datetimeFigureOut">
              <a:rPr lang="en-US" smtClean="0"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21390-246C-43BC-967C-27549790D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12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F979-CB91-4807-B204-188C66021840}" type="datetimeFigureOut">
              <a:rPr lang="en-US" smtClean="0"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21390-246C-43BC-967C-27549790D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301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F979-CB91-4807-B204-188C66021840}" type="datetimeFigureOut">
              <a:rPr lang="en-US" smtClean="0"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21390-246C-43BC-967C-27549790D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284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F979-CB91-4807-B204-188C66021840}" type="datetimeFigureOut">
              <a:rPr lang="en-US" smtClean="0"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21390-246C-43BC-967C-27549790D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29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F979-CB91-4807-B204-188C66021840}" type="datetimeFigureOut">
              <a:rPr lang="en-US" smtClean="0"/>
              <a:t>6/2/2011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21390-246C-43BC-967C-27549790D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609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F979-CB91-4807-B204-188C66021840}" type="datetimeFigureOut">
              <a:rPr lang="en-US" smtClean="0"/>
              <a:t>6/2/2011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21390-246C-43BC-967C-27549790D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661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F979-CB91-4807-B204-188C66021840}" type="datetimeFigureOut">
              <a:rPr lang="en-US" smtClean="0"/>
              <a:t>6/2/2011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21390-246C-43BC-967C-27549790D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684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F979-CB91-4807-B204-188C66021840}" type="datetimeFigureOut">
              <a:rPr lang="en-US" smtClean="0"/>
              <a:t>6/2/2011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21390-246C-43BC-967C-27549790D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39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F979-CB91-4807-B204-188C66021840}" type="datetimeFigureOut">
              <a:rPr lang="en-US" smtClean="0"/>
              <a:t>6/2/2011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21390-246C-43BC-967C-27549790D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323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F979-CB91-4807-B204-188C66021840}" type="datetimeFigureOut">
              <a:rPr lang="en-US" smtClean="0"/>
              <a:t>6/2/2011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21390-246C-43BC-967C-27549790D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132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CF979-CB91-4807-B204-188C66021840}" type="datetimeFigureOut">
              <a:rPr lang="en-US" smtClean="0"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21390-246C-43BC-967C-27549790D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4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larryz@microsoft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microsoft.com/apps/pubs/default.aspx?id=145347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red.co.uk/magazine/archive/2010/11/features/the-game-changer" TargetMode="External"/><Relationship Id="rId2" Type="http://schemas.openxmlformats.org/officeDocument/2006/relationships/hyperlink" Target="http://research.microsoft.com/pubs/145347/CVPR%202011%20-%20Final%20Video.mp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youtube.com/watch?v=dTKlNGSH9Po&amp;feature=related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youtube.com/watch?v=inim0xWiR0o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7TGF30-5KuQ&amp;feature=related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Kinect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Case </a:t>
            </a:r>
            <a:r>
              <a:rPr lang="en-US" sz="2400" dirty="0"/>
              <a:t>S</a:t>
            </a:r>
            <a:r>
              <a:rPr lang="en-US" sz="2400" dirty="0" smtClean="0"/>
              <a:t>tudy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CSE P 576</a:t>
            </a:r>
          </a:p>
          <a:p>
            <a:r>
              <a:rPr lang="en-US" dirty="0" smtClean="0"/>
              <a:t>Larry Zitnick (</a:t>
            </a:r>
            <a:r>
              <a:rPr lang="en-US" dirty="0" smtClean="0">
                <a:hlinkClick r:id="rId2"/>
              </a:rPr>
              <a:t>larryz@microsoft.com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5361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754469"/>
            <a:ext cx="8534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Tracking People by Learning Their </a:t>
            </a:r>
            <a:r>
              <a:rPr lang="en-US" dirty="0" smtClean="0"/>
              <a:t>Appearance, Deva </a:t>
            </a:r>
            <a:r>
              <a:rPr lang="en-US" dirty="0" err="1"/>
              <a:t>Ramanan</a:t>
            </a:r>
            <a:r>
              <a:rPr lang="en-US" dirty="0" smtClean="0"/>
              <a:t>, </a:t>
            </a:r>
            <a:r>
              <a:rPr lang="en-US" dirty="0"/>
              <a:t>David A. </a:t>
            </a:r>
            <a:r>
              <a:rPr lang="en-US" dirty="0" smtClean="0"/>
              <a:t>Forsyth, and Andrew </a:t>
            </a:r>
            <a:r>
              <a:rPr lang="en-US" dirty="0" err="1" smtClean="0"/>
              <a:t>Zisserman</a:t>
            </a:r>
            <a:r>
              <a:rPr lang="en-US" dirty="0" smtClean="0"/>
              <a:t>, PAMI 2007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2400"/>
            <a:ext cx="7291388" cy="5384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328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Kinect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Why does depth help?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57"/>
          <a:stretch/>
        </p:blipFill>
        <p:spPr bwMode="auto">
          <a:xfrm>
            <a:off x="1752600" y="2286000"/>
            <a:ext cx="5791200" cy="4141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799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791" y="165070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Shotton et al. proposed two main steps: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1.  Find body parts</a:t>
            </a:r>
          </a:p>
          <a:p>
            <a:pPr marL="0" indent="0">
              <a:buNone/>
            </a:pPr>
            <a:r>
              <a:rPr lang="en-US" dirty="0" smtClean="0"/>
              <a:t>2. Compute joint positions.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9391" y="5715000"/>
            <a:ext cx="8534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Real-Time Human Pose Recognition in Parts from Single Depth Images</a:t>
            </a:r>
            <a:endParaRPr lang="en-US" dirty="0"/>
          </a:p>
          <a:p>
            <a:r>
              <a:rPr lang="en-US" dirty="0"/>
              <a:t>Jamie Shotton Andrew Fitzgibbon Mat Cook Toby Sharp Mark </a:t>
            </a:r>
            <a:r>
              <a:rPr lang="en-US" dirty="0" err="1"/>
              <a:t>Finocchio</a:t>
            </a:r>
            <a:endParaRPr lang="en-US" dirty="0"/>
          </a:p>
          <a:p>
            <a:r>
              <a:rPr lang="en-US" dirty="0"/>
              <a:t>Richard Moore Alex </a:t>
            </a:r>
            <a:r>
              <a:rPr lang="en-US" dirty="0" err="1"/>
              <a:t>Kipman</a:t>
            </a:r>
            <a:r>
              <a:rPr lang="en-US" dirty="0"/>
              <a:t> Andrew </a:t>
            </a:r>
            <a:r>
              <a:rPr lang="en-US" dirty="0" smtClean="0"/>
              <a:t>Blake, CVPR 2011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Algorithm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37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body 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should we use for a feature?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What should we use for a classifier?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90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body 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should we use for a feature?</a:t>
            </a:r>
          </a:p>
          <a:p>
            <a:pPr lvl="1"/>
            <a:r>
              <a:rPr lang="en-US" dirty="0" smtClean="0"/>
              <a:t>Difference in depth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What should we use for a classifier?</a:t>
            </a:r>
          </a:p>
          <a:p>
            <a:pPr lvl="1"/>
            <a:r>
              <a:rPr lang="en-US" dirty="0" smtClean="0"/>
              <a:t>Random Decision Forests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9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225" y="1752600"/>
            <a:ext cx="6305550" cy="242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" y="4495800"/>
            <a:ext cx="871537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897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1500973"/>
            <a:ext cx="8343900" cy="2842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14400" y="4876800"/>
            <a:ext cx="7467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Learning:</a:t>
            </a:r>
          </a:p>
          <a:p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Randomly choose a set of thresholds and features for splits.</a:t>
            </a:r>
          </a:p>
          <a:p>
            <a:pPr marL="342900" indent="-342900">
              <a:buAutoNum type="arabicPeriod"/>
            </a:pPr>
            <a:r>
              <a:rPr lang="en-US" dirty="0" smtClean="0"/>
              <a:t>Pick the threshold and feature that provide the largest information gain.</a:t>
            </a:r>
          </a:p>
          <a:p>
            <a:pPr marL="342900" indent="-342900">
              <a:buAutoNum type="arabicPeriod"/>
            </a:pPr>
            <a:r>
              <a:rPr lang="en-US" dirty="0" err="1" smtClean="0"/>
              <a:t>Recurse</a:t>
            </a:r>
            <a:r>
              <a:rPr lang="en-US" dirty="0" smtClean="0"/>
              <a:t> until a certain accuracy is reached or depth is obtained.</a:t>
            </a:r>
          </a:p>
          <a:p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599" y="4325752"/>
            <a:ext cx="3124201" cy="779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228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trees (depth 20) </a:t>
            </a:r>
            <a:r>
              <a:rPr lang="en-US" sz="2000" dirty="0" smtClean="0">
                <a:solidFill>
                  <a:srgbClr val="C00000"/>
                </a:solidFill>
              </a:rPr>
              <a:t>(why so few?)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/>
              <a:t>300k unique training images per tree.</a:t>
            </a:r>
          </a:p>
          <a:p>
            <a:r>
              <a:rPr lang="en-US" dirty="0" smtClean="0"/>
              <a:t>2000 candidate features, and 50 thresholds</a:t>
            </a:r>
          </a:p>
          <a:p>
            <a:r>
              <a:rPr lang="en-US" dirty="0"/>
              <a:t>One day on 1000 core cluster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Why RDF and not </a:t>
            </a:r>
            <a:r>
              <a:rPr lang="en-US" dirty="0" err="1" smtClean="0">
                <a:solidFill>
                  <a:srgbClr val="C00000"/>
                </a:solidFill>
              </a:rPr>
              <a:t>AdaBoost</a:t>
            </a:r>
            <a:r>
              <a:rPr lang="en-US" dirty="0" smtClean="0">
                <a:solidFill>
                  <a:srgbClr val="C00000"/>
                </a:solidFill>
              </a:rPr>
              <a:t>, SVMs, etc.?</a:t>
            </a:r>
            <a:endParaRPr lang="en-US" dirty="0">
              <a:solidFill>
                <a:srgbClr val="C0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22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Synthetic data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762" y="1447800"/>
            <a:ext cx="6848475" cy="478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67815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Synthetic training/testing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8324557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4420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uncrate.com/men/images/2010/11/kinect-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"/>
            <a:ext cx="8867775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11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test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02384"/>
            <a:ext cx="8380520" cy="3836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182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694" y="1447800"/>
            <a:ext cx="4143375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57325"/>
            <a:ext cx="4133850" cy="488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976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Joint 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Apply mean-shift clustering to the labeled pixels. </a:t>
            </a:r>
            <a:r>
              <a:rPr lang="en-US" sz="2800" dirty="0" smtClean="0">
                <a:solidFill>
                  <a:srgbClr val="C00000"/>
                </a:solidFill>
              </a:rPr>
              <a:t>(why mean shift?)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/>
              <a:t>“Push back” each mode to lie at the center of the part.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476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264"/>
          <a:stretch/>
        </p:blipFill>
        <p:spPr bwMode="auto">
          <a:xfrm>
            <a:off x="304800" y="1981200"/>
            <a:ext cx="3453239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51"/>
          <a:stretch/>
        </p:blipFill>
        <p:spPr bwMode="auto">
          <a:xfrm>
            <a:off x="441382" y="4054157"/>
            <a:ext cx="3902018" cy="2455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049"/>
          <a:stretch/>
        </p:blipFill>
        <p:spPr bwMode="auto">
          <a:xfrm>
            <a:off x="4227244" y="1981200"/>
            <a:ext cx="4575711" cy="1666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850"/>
          <a:stretch/>
        </p:blipFill>
        <p:spPr bwMode="auto">
          <a:xfrm>
            <a:off x="5181600" y="4054157"/>
            <a:ext cx="3276600" cy="2363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374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would the system fail?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443212"/>
            <a:ext cx="5486400" cy="1936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581400"/>
            <a:ext cx="3699603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2366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http://research.microsoft.com/pubs/145347/CVPR%202011%20-%</a:t>
            </a:r>
            <a:r>
              <a:rPr lang="en-US" dirty="0" smtClean="0">
                <a:hlinkClick r:id="rId2"/>
              </a:rPr>
              <a:t>20Final%20Video.mp4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5800" y="4267200"/>
            <a:ext cx="7848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Story about the making of </a:t>
            </a:r>
            <a:r>
              <a:rPr lang="en-US" dirty="0" err="1" smtClean="0"/>
              <a:t>Kinect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www.wired.co.uk/magazine/archive/2010/11/features/the-game-changer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68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ros.org/wiki/kinect_calibration/technical?action=AttachFile&amp;do=get&amp;target=ros_kinec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952625"/>
            <a:ext cx="5715000" cy="269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57600" y="4238625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Motorized base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20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71600" y="5117068"/>
            <a:ext cx="6477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http://www.youtube.com/watch?v=dTKlNGSH9Po&amp;feature=related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0" y="1288569"/>
            <a:ext cx="6210300" cy="383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072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futurepicture.org/Kinect_Hacking/Kinect_Pattern/thumbs/Pattern_IMG_00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1450"/>
            <a:ext cx="8813800" cy="661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6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Depth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56094" y="1382638"/>
            <a:ext cx="5943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http://www.youtube.com/watch?v=inim0xWiR0o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425" y="2438400"/>
            <a:ext cx="6153150" cy="381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066800" y="1759425"/>
            <a:ext cx="70670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http://www.youtube.com/watch?v=7TGF30-5KuQ&amp;feature=related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90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Why a dot pattern</a:t>
            </a:r>
            <a:r>
              <a:rPr lang="en-US" dirty="0" smtClean="0"/>
              <a:t>?</a:t>
            </a:r>
          </a:p>
          <a:p>
            <a:r>
              <a:rPr lang="en-US" dirty="0"/>
              <a:t>Why a laser</a:t>
            </a:r>
            <a:r>
              <a:rPr lang="en-US" dirty="0" smtClean="0"/>
              <a:t>?</a:t>
            </a:r>
            <a:endParaRPr lang="en-US" dirty="0" smtClean="0"/>
          </a:p>
          <a:p>
            <a:r>
              <a:rPr lang="en-US" dirty="0" smtClean="0"/>
              <a:t>Why only one IR camera?</a:t>
            </a:r>
            <a:endParaRPr lang="en-US" dirty="0" smtClean="0"/>
          </a:p>
          <a:p>
            <a:r>
              <a:rPr lang="en-US" dirty="0" smtClean="0"/>
              <a:t>Is </a:t>
            </a:r>
            <a:r>
              <a:rPr lang="en-US" dirty="0" smtClean="0"/>
              <a:t>the dot pattern random?</a:t>
            </a:r>
          </a:p>
          <a:p>
            <a:r>
              <a:rPr lang="en-US" dirty="0" smtClean="0"/>
              <a:t>Why is heat a problem</a:t>
            </a:r>
            <a:r>
              <a:rPr lang="en-US" dirty="0" smtClean="0"/>
              <a:t>?</a:t>
            </a:r>
          </a:p>
          <a:p>
            <a:r>
              <a:rPr lang="en-US" dirty="0"/>
              <a:t>How is it calibrated</a:t>
            </a:r>
            <a:r>
              <a:rPr lang="en-US" dirty="0" smtClean="0"/>
              <a:t>?</a:t>
            </a:r>
            <a:endParaRPr lang="en-US" dirty="0" smtClean="0"/>
          </a:p>
          <a:p>
            <a:r>
              <a:rPr lang="en-US" dirty="0" smtClean="0"/>
              <a:t>Why isn’t depth computed everywhere</a:t>
            </a:r>
            <a:r>
              <a:rPr lang="en-US" dirty="0" smtClean="0"/>
              <a:t>?</a:t>
            </a:r>
          </a:p>
          <a:p>
            <a:r>
              <a:rPr lang="en-US" dirty="0" smtClean="0"/>
              <a:t>Would it work outside?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69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Pose recognition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 in pose recognition has been on going for 20+ years.</a:t>
            </a:r>
          </a:p>
          <a:p>
            <a:endParaRPr lang="en-US" dirty="0"/>
          </a:p>
          <a:p>
            <a:r>
              <a:rPr lang="en-US" sz="2400" dirty="0" smtClean="0"/>
              <a:t>Many assumptions: multiple cameras, manual initialization, controlled/simple backgrounds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501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33398"/>
            <a:ext cx="4953000" cy="4703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371600" y="5562600"/>
            <a:ext cx="7239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Model-Based Estimation of 3D Human </a:t>
            </a:r>
            <a:r>
              <a:rPr lang="en-US" dirty="0" smtClean="0"/>
              <a:t>Motion,</a:t>
            </a:r>
            <a:r>
              <a:rPr lang="en-US" dirty="0"/>
              <a:t> </a:t>
            </a:r>
            <a:r>
              <a:rPr lang="en-US" dirty="0" err="1" smtClean="0"/>
              <a:t>Ioannis</a:t>
            </a:r>
            <a:r>
              <a:rPr lang="en-US" dirty="0" smtClean="0"/>
              <a:t> </a:t>
            </a:r>
            <a:r>
              <a:rPr lang="en-US" dirty="0" err="1" smtClean="0"/>
              <a:t>Kakadiaris</a:t>
            </a:r>
            <a:r>
              <a:rPr lang="en-US" dirty="0" smtClean="0"/>
              <a:t> and </a:t>
            </a:r>
            <a:r>
              <a:rPr lang="pt-BR" dirty="0" smtClean="0"/>
              <a:t>Dimitris </a:t>
            </a:r>
            <a:r>
              <a:rPr lang="pt-BR" dirty="0"/>
              <a:t>Metaxas</a:t>
            </a:r>
            <a:r>
              <a:rPr lang="pt-BR" dirty="0" smtClean="0"/>
              <a:t>, PAMI 2000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24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1524</TotalTime>
  <Words>372</Words>
  <Application>Microsoft Office PowerPoint</Application>
  <PresentationFormat>On-screen Show (4:3)</PresentationFormat>
  <Paragraphs>74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Kinect Case Study</vt:lpstr>
      <vt:lpstr>PowerPoint Presentation</vt:lpstr>
      <vt:lpstr>PowerPoint Presentation</vt:lpstr>
      <vt:lpstr>PowerPoint Presentation</vt:lpstr>
      <vt:lpstr>PowerPoint Presentation</vt:lpstr>
      <vt:lpstr>Depth</vt:lpstr>
      <vt:lpstr>Questions</vt:lpstr>
      <vt:lpstr>Pose recognition</vt:lpstr>
      <vt:lpstr>PowerPoint Presentation</vt:lpstr>
      <vt:lpstr>PowerPoint Presentation</vt:lpstr>
      <vt:lpstr>Kinect</vt:lpstr>
      <vt:lpstr>Algorithm design</vt:lpstr>
      <vt:lpstr>Finding body parts</vt:lpstr>
      <vt:lpstr>Finding body parts</vt:lpstr>
      <vt:lpstr>Features</vt:lpstr>
      <vt:lpstr>Classification</vt:lpstr>
      <vt:lpstr>Implementation details</vt:lpstr>
      <vt:lpstr>Synthetic data</vt:lpstr>
      <vt:lpstr>Synthetic training/testing</vt:lpstr>
      <vt:lpstr>Real test</vt:lpstr>
      <vt:lpstr>Results</vt:lpstr>
      <vt:lpstr>Joint estimation</vt:lpstr>
      <vt:lpstr>Results</vt:lpstr>
      <vt:lpstr>Failures</vt:lpstr>
      <vt:lpstr>Video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Kinect Case Study</dc:title>
  <dc:creator>Larry Zitnick</dc:creator>
  <cp:lastModifiedBy>Larry Zitnick</cp:lastModifiedBy>
  <cp:revision>18</cp:revision>
  <dcterms:created xsi:type="dcterms:W3CDTF">2011-05-04T18:41:53Z</dcterms:created>
  <dcterms:modified xsi:type="dcterms:W3CDTF">2011-06-02T19:47:52Z</dcterms:modified>
</cp:coreProperties>
</file>