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5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6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7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8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0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1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2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3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4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5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00" r:id="rId2"/>
    <p:sldMasterId id="2147483713" r:id="rId3"/>
  </p:sldMasterIdLst>
  <p:notesMasterIdLst>
    <p:notesMasterId r:id="rId39"/>
  </p:notesMasterIdLst>
  <p:sldIdLst>
    <p:sldId id="256" r:id="rId4"/>
    <p:sldId id="303" r:id="rId5"/>
    <p:sldId id="325" r:id="rId6"/>
    <p:sldId id="326" r:id="rId7"/>
    <p:sldId id="338" r:id="rId8"/>
    <p:sldId id="340" r:id="rId9"/>
    <p:sldId id="339" r:id="rId10"/>
    <p:sldId id="341" r:id="rId11"/>
    <p:sldId id="305" r:id="rId12"/>
    <p:sldId id="306" r:id="rId13"/>
    <p:sldId id="307" r:id="rId14"/>
    <p:sldId id="329" r:id="rId15"/>
    <p:sldId id="327" r:id="rId16"/>
    <p:sldId id="315" r:id="rId17"/>
    <p:sldId id="330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31" r:id="rId26"/>
    <p:sldId id="333" r:id="rId27"/>
    <p:sldId id="334" r:id="rId28"/>
    <p:sldId id="336" r:id="rId29"/>
    <p:sldId id="337" r:id="rId30"/>
    <p:sldId id="342" r:id="rId31"/>
    <p:sldId id="335" r:id="rId32"/>
    <p:sldId id="343" r:id="rId33"/>
    <p:sldId id="345" r:id="rId34"/>
    <p:sldId id="344" r:id="rId35"/>
    <p:sldId id="346" r:id="rId36"/>
    <p:sldId id="347" r:id="rId37"/>
    <p:sldId id="348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17E00"/>
    <a:srgbClr val="000000"/>
    <a:srgbClr val="FFFF00"/>
    <a:srgbClr val="00B050"/>
    <a:srgbClr val="4F81BD"/>
    <a:srgbClr val="808080"/>
    <a:srgbClr val="5F5F5F"/>
    <a:srgbClr val="B2B2B2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1806" y="-10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33238-7DFC-4B3F-953F-E29CEE481CCC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18ADA-AEA4-4248-8602-844158BED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38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5879619" indent="-35447153" defTabSz="902472"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fld id="{7FF7414C-1087-4606-9249-8EE7FA292E48}" type="slidenum">
              <a:rPr lang="en-US" sz="1100" b="0">
                <a:solidFill>
                  <a:prstClr val="black"/>
                </a:solidFill>
              </a:rPr>
              <a:pPr/>
              <a:t>4</a:t>
            </a:fld>
            <a:endParaRPr lang="en-US" sz="1100" b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High level idea is that corners are good.  You want to find windows that contain strong gradients AND gradients oriented in more than one direction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5879619" indent="-35447153" defTabSz="902472"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fld id="{0B9A204D-16E5-47DA-A9D1-B550D7246CA7}" type="slidenum">
              <a:rPr lang="en-US" sz="1100" b="0">
                <a:solidFill>
                  <a:prstClr val="black"/>
                </a:solidFill>
              </a:rPr>
              <a:pPr/>
              <a:t>10</a:t>
            </a:fld>
            <a:endParaRPr lang="en-US" sz="1100" b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7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93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14198"/>
            <a:ext cx="8380412" cy="750205"/>
          </a:xfrm>
        </p:spPr>
        <p:txBody>
          <a:bodyPr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3600" spc="-300" dirty="0">
                <a:ln w="3175">
                  <a:noFill/>
                </a:ln>
                <a:solidFill>
                  <a:schemeClr val="tx1"/>
                </a:solidFill>
                <a:effectLst/>
                <a:latin typeface="Kalinga" pitchFamily="34" charset="0"/>
                <a:ea typeface="+mn-ea"/>
                <a:cs typeface="Kaling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600062"/>
            <a:ext cx="8380412" cy="2076450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67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E4C5AD-0B19-4AEB-870F-89BF9543586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0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9209BF-32E9-49CB-9F4C-066BCF3FD8A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052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A8688C-ACCE-4554-9ED6-40F2C997504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286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179DFE-93D8-4994-A482-F8774634DA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8228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933579-F3FA-444F-8C5F-54D742C4B00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294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D24496-F575-41DE-9549-53E96116275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0418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14E82E-6AD2-4604-98BD-2DE474662DB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590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24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1F0528-4A32-4080-AA20-7EF70A8F5A0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8222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150385-F649-488C-8E5E-D939741C8D1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5587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46581F-166F-4AD8-B34E-BAD4D48F707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446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CE2DA-4E9B-4D2D-9801-E00329EE06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0277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0A7719-225C-4D82-B809-A2F9B43543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851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14198"/>
            <a:ext cx="8380412" cy="750205"/>
          </a:xfrm>
        </p:spPr>
        <p:txBody>
          <a:bodyPr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3600" spc="-300" dirty="0">
                <a:ln w="3175">
                  <a:noFill/>
                </a:ln>
                <a:solidFill>
                  <a:schemeClr val="tx1"/>
                </a:solidFill>
                <a:effectLst/>
                <a:latin typeface="Kalinga" pitchFamily="34" charset="0"/>
                <a:ea typeface="+mn-ea"/>
                <a:cs typeface="Kaling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600062"/>
            <a:ext cx="8380412" cy="2076450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27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E4C5AD-0B19-4AEB-870F-89BF9543586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96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9209BF-32E9-49CB-9F4C-066BCF3FD8A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1108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A8688C-ACCE-4554-9ED6-40F2C997504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7699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179DFE-93D8-4994-A482-F8774634DA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44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74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933579-F3FA-444F-8C5F-54D742C4B00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28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D24496-F575-41DE-9549-53E96116275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8952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14E82E-6AD2-4604-98BD-2DE474662DB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0970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1F0528-4A32-4080-AA20-7EF70A8F5A0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0835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150385-F649-488C-8E5E-D939741C8D1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749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46581F-166F-4AD8-B34E-BAD4D48F707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13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CE2DA-4E9B-4D2D-9801-E00329EE06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903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0A7719-225C-4D82-B809-A2F9B43543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689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80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7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5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5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96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95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77046-EE85-440F-A673-6615585BBB84}" type="datetimeFigureOut">
              <a:rPr lang="en-US" smtClean="0"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591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8DFBB5B-06B2-43B4-9875-37FEB23AFD34}" type="slidenum">
              <a:rPr lang="en-US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685800" y="8382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85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26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8DFBB5B-06B2-43B4-9875-37FEB23AFD34}" type="slidenum">
              <a:rPr lang="en-US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685800" y="8382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13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larryz@microsoft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2" Type="http://schemas.openxmlformats.org/officeDocument/2006/relationships/tags" Target="../tags/tag12.xml"/><Relationship Id="rId16" Type="http://schemas.openxmlformats.org/officeDocument/2006/relationships/notesSlide" Target="../notesSlides/notesSlide4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slideLayout" Target="../slideLayouts/slideLayout14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tags" Target="../tags/tag42.xml"/><Relationship Id="rId26" Type="http://schemas.openxmlformats.org/officeDocument/2006/relationships/tags" Target="../tags/tag50.xml"/><Relationship Id="rId3" Type="http://schemas.openxmlformats.org/officeDocument/2006/relationships/tags" Target="../tags/tag27.xml"/><Relationship Id="rId21" Type="http://schemas.openxmlformats.org/officeDocument/2006/relationships/tags" Target="../tags/tag45.xml"/><Relationship Id="rId34" Type="http://schemas.openxmlformats.org/officeDocument/2006/relationships/notesSlide" Target="../notesSlides/notesSlide5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5" Type="http://schemas.openxmlformats.org/officeDocument/2006/relationships/tags" Target="../tags/tag49.xml"/><Relationship Id="rId33" Type="http://schemas.openxmlformats.org/officeDocument/2006/relationships/slideLayout" Target="../slideLayouts/slideLayout14.xml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tags" Target="../tags/tag44.xml"/><Relationship Id="rId29" Type="http://schemas.openxmlformats.org/officeDocument/2006/relationships/tags" Target="../tags/tag53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24" Type="http://schemas.openxmlformats.org/officeDocument/2006/relationships/tags" Target="../tags/tag48.xml"/><Relationship Id="rId32" Type="http://schemas.openxmlformats.org/officeDocument/2006/relationships/tags" Target="../tags/tag56.xml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23" Type="http://schemas.openxmlformats.org/officeDocument/2006/relationships/tags" Target="../tags/tag47.xml"/><Relationship Id="rId28" Type="http://schemas.openxmlformats.org/officeDocument/2006/relationships/tags" Target="../tags/tag52.xml"/><Relationship Id="rId10" Type="http://schemas.openxmlformats.org/officeDocument/2006/relationships/tags" Target="../tags/tag34.xml"/><Relationship Id="rId19" Type="http://schemas.openxmlformats.org/officeDocument/2006/relationships/tags" Target="../tags/tag43.xml"/><Relationship Id="rId31" Type="http://schemas.openxmlformats.org/officeDocument/2006/relationships/tags" Target="../tags/tag55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Relationship Id="rId22" Type="http://schemas.openxmlformats.org/officeDocument/2006/relationships/tags" Target="../tags/tag46.xml"/><Relationship Id="rId27" Type="http://schemas.openxmlformats.org/officeDocument/2006/relationships/tags" Target="../tags/tag51.xml"/><Relationship Id="rId30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61.xml"/><Relationship Id="rId10" Type="http://schemas.openxmlformats.org/officeDocument/2006/relationships/slideLayout" Target="../slideLayouts/slideLayout14.xml"/><Relationship Id="rId4" Type="http://schemas.openxmlformats.org/officeDocument/2006/relationships/tags" Target="../tags/tag60.xml"/><Relationship Id="rId9" Type="http://schemas.openxmlformats.org/officeDocument/2006/relationships/tags" Target="../tags/tag6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image" Target="../media/image21.png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tags" Target="../tags/tag67.xml"/><Relationship Id="rId16" Type="http://schemas.openxmlformats.org/officeDocument/2006/relationships/image" Target="../media/image24.png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image" Target="../media/image19.png"/><Relationship Id="rId5" Type="http://schemas.openxmlformats.org/officeDocument/2006/relationships/tags" Target="../tags/tag70.xml"/><Relationship Id="rId15" Type="http://schemas.openxmlformats.org/officeDocument/2006/relationships/image" Target="../media/image23.png"/><Relationship Id="rId10" Type="http://schemas.openxmlformats.org/officeDocument/2006/relationships/notesSlide" Target="../notesSlides/notesSlide7.xml"/><Relationship Id="rId4" Type="http://schemas.openxmlformats.org/officeDocument/2006/relationships/tags" Target="../tags/tag6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76.xml"/><Relationship Id="rId7" Type="http://schemas.openxmlformats.org/officeDocument/2006/relationships/image" Target="../media/image30.png"/><Relationship Id="rId12" Type="http://schemas.openxmlformats.org/officeDocument/2006/relationships/image" Target="../media/image34.pn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33.png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32.png"/><Relationship Id="rId4" Type="http://schemas.openxmlformats.org/officeDocument/2006/relationships/tags" Target="../tags/tag77.xml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18" Type="http://schemas.openxmlformats.org/officeDocument/2006/relationships/image" Target="../media/image35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image" Target="../media/image21.png"/><Relationship Id="rId2" Type="http://schemas.openxmlformats.org/officeDocument/2006/relationships/tags" Target="../tags/tag79.xml"/><Relationship Id="rId16" Type="http://schemas.openxmlformats.org/officeDocument/2006/relationships/image" Target="../media/image23.png"/><Relationship Id="rId20" Type="http://schemas.openxmlformats.org/officeDocument/2006/relationships/image" Target="../media/image37.png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notesSlide" Target="../notesSlides/notesSlide9.xml"/><Relationship Id="rId10" Type="http://schemas.openxmlformats.org/officeDocument/2006/relationships/tags" Target="../tags/tag87.xml"/><Relationship Id="rId19" Type="http://schemas.openxmlformats.org/officeDocument/2006/relationships/image" Target="../media/image36.png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image" Target="../media/image38.jpeg"/><Relationship Id="rId4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image" Target="../media/image39.jpe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image" Target="../media/image42.jpeg"/><Relationship Id="rId4" Type="http://schemas.openxmlformats.org/officeDocument/2006/relationships/notesSlide" Target="../notesSlides/notesSl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image" Target="../media/image42.jpeg"/><Relationship Id="rId4" Type="http://schemas.openxmlformats.org/officeDocument/2006/relationships/notesSlide" Target="../notesSlides/notes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3.xml"/><Relationship Id="rId6" Type="http://schemas.microsoft.com/office/2007/relationships/hdphoto" Target="../media/hdphoto1.wdp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5.xml"/><Relationship Id="rId4" Type="http://schemas.openxmlformats.org/officeDocument/2006/relationships/image" Target="../media/image4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6.xml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1.xml"/><Relationship Id="rId4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1.xml"/><Relationship Id="rId4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pc="-200" dirty="0" smtClean="0">
                <a:latin typeface="Kalinga" pitchFamily="34" charset="0"/>
                <a:cs typeface="Kalinga" pitchFamily="34" charset="0"/>
              </a:rPr>
              <a:t>Interest points</a:t>
            </a:r>
            <a:endParaRPr lang="en-US" spc="-200" dirty="0">
              <a:latin typeface="Kalinga" pitchFamily="34" charset="0"/>
              <a:cs typeface="Kaling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CSE P 576</a:t>
            </a:r>
            <a:endParaRPr lang="en-US" dirty="0"/>
          </a:p>
          <a:p>
            <a:r>
              <a:rPr lang="en-US" sz="2000" dirty="0" smtClean="0"/>
              <a:t>Larry Zitnick (</a:t>
            </a:r>
            <a:r>
              <a:rPr lang="en-US" sz="2000" dirty="0" smtClean="0">
                <a:hlinkClick r:id="rId2"/>
              </a:rPr>
              <a:t>larryz@microsoft.com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Many slides courtesy of Steve Seitz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281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Local measures of uniqueness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Suppose we only consider a small window of pixels</a:t>
            </a:r>
          </a:p>
          <a:p>
            <a:pPr lvl="1"/>
            <a:r>
              <a:rPr lang="en-US" smtClean="0"/>
              <a:t>What defines whether a feature is a good or bad candidate?</a:t>
            </a:r>
          </a:p>
        </p:txBody>
      </p:sp>
      <p:sp>
        <p:nvSpPr>
          <p:cNvPr id="31748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2413000"/>
            <a:ext cx="2362200" cy="2209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grpSp>
        <p:nvGrpSpPr>
          <p:cNvPr id="31749" name="Group 42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429000" y="2413000"/>
            <a:ext cx="2362200" cy="2209800"/>
            <a:chOff x="2208" y="1104"/>
            <a:chExt cx="1488" cy="1392"/>
          </a:xfrm>
        </p:grpSpPr>
        <p:sp>
          <p:nvSpPr>
            <p:cNvPr id="31758" name="Rectangle 4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208" y="1104"/>
              <a:ext cx="1488" cy="1392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1759" name="Freeform 44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2496" y="1344"/>
              <a:ext cx="1008" cy="912"/>
            </a:xfrm>
            <a:custGeom>
              <a:avLst/>
              <a:gdLst>
                <a:gd name="T0" fmla="*/ 0 w 1008"/>
                <a:gd name="T1" fmla="*/ 912 h 912"/>
                <a:gd name="T2" fmla="*/ 0 w 1008"/>
                <a:gd name="T3" fmla="*/ 0 h 912"/>
                <a:gd name="T4" fmla="*/ 1008 w 1008"/>
                <a:gd name="T5" fmla="*/ 528 h 912"/>
                <a:gd name="T6" fmla="*/ 0 60000 65536"/>
                <a:gd name="T7" fmla="*/ 0 60000 65536"/>
                <a:gd name="T8" fmla="*/ 0 60000 65536"/>
                <a:gd name="T9" fmla="*/ 0 w 1008"/>
                <a:gd name="T10" fmla="*/ 0 h 912"/>
                <a:gd name="T11" fmla="*/ 1008 w 1008"/>
                <a:gd name="T12" fmla="*/ 912 h 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912">
                  <a:moveTo>
                    <a:pt x="0" y="912"/>
                  </a:moveTo>
                  <a:lnTo>
                    <a:pt x="0" y="0"/>
                  </a:lnTo>
                  <a:lnTo>
                    <a:pt x="1008" y="528"/>
                  </a:lnTo>
                </a:path>
              </a:pathLst>
            </a:custGeom>
            <a:noFill/>
            <a:ln w="412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grpSp>
        <p:nvGrpSpPr>
          <p:cNvPr id="31750" name="Group 94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248400" y="2413000"/>
            <a:ext cx="2362200" cy="2209800"/>
            <a:chOff x="2208" y="1104"/>
            <a:chExt cx="1488" cy="1392"/>
          </a:xfrm>
        </p:grpSpPr>
        <p:sp>
          <p:nvSpPr>
            <p:cNvPr id="31756" name="Rectangle 95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208" y="1104"/>
              <a:ext cx="1488" cy="1392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1757" name="Freeform 96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2496" y="1344"/>
              <a:ext cx="1008" cy="912"/>
            </a:xfrm>
            <a:custGeom>
              <a:avLst/>
              <a:gdLst>
                <a:gd name="T0" fmla="*/ 0 w 1008"/>
                <a:gd name="T1" fmla="*/ 912 h 912"/>
                <a:gd name="T2" fmla="*/ 0 w 1008"/>
                <a:gd name="T3" fmla="*/ 0 h 912"/>
                <a:gd name="T4" fmla="*/ 1008 w 1008"/>
                <a:gd name="T5" fmla="*/ 528 h 912"/>
                <a:gd name="T6" fmla="*/ 0 60000 65536"/>
                <a:gd name="T7" fmla="*/ 0 60000 65536"/>
                <a:gd name="T8" fmla="*/ 0 60000 65536"/>
                <a:gd name="T9" fmla="*/ 0 w 1008"/>
                <a:gd name="T10" fmla="*/ 0 h 912"/>
                <a:gd name="T11" fmla="*/ 1008 w 1008"/>
                <a:gd name="T12" fmla="*/ 912 h 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912">
                  <a:moveTo>
                    <a:pt x="0" y="912"/>
                  </a:moveTo>
                  <a:lnTo>
                    <a:pt x="0" y="0"/>
                  </a:lnTo>
                  <a:lnTo>
                    <a:pt x="1008" y="528"/>
                  </a:lnTo>
                </a:path>
              </a:pathLst>
            </a:custGeom>
            <a:noFill/>
            <a:ln w="412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sp>
        <p:nvSpPr>
          <p:cNvPr id="31751" name="Freeform 41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990600" y="2794000"/>
            <a:ext cx="1600200" cy="1447800"/>
          </a:xfrm>
          <a:custGeom>
            <a:avLst/>
            <a:gdLst>
              <a:gd name="T0" fmla="*/ 0 w 1008"/>
              <a:gd name="T1" fmla="*/ 2147483647 h 912"/>
              <a:gd name="T2" fmla="*/ 0 w 1008"/>
              <a:gd name="T3" fmla="*/ 0 h 912"/>
              <a:gd name="T4" fmla="*/ 2147483647 w 1008"/>
              <a:gd name="T5" fmla="*/ 2147483647 h 912"/>
              <a:gd name="T6" fmla="*/ 0 60000 65536"/>
              <a:gd name="T7" fmla="*/ 0 60000 65536"/>
              <a:gd name="T8" fmla="*/ 0 60000 65536"/>
              <a:gd name="T9" fmla="*/ 0 w 1008"/>
              <a:gd name="T10" fmla="*/ 0 h 912"/>
              <a:gd name="T11" fmla="*/ 1008 w 1008"/>
              <a:gd name="T12" fmla="*/ 912 h 9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08" h="912">
                <a:moveTo>
                  <a:pt x="0" y="912"/>
                </a:moveTo>
                <a:lnTo>
                  <a:pt x="0" y="0"/>
                </a:lnTo>
                <a:lnTo>
                  <a:pt x="1008" y="528"/>
                </a:lnTo>
              </a:path>
            </a:pathLst>
          </a:custGeom>
          <a:noFill/>
          <a:ln w="412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752" name="Rectangle 4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09688" y="3524250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753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29025" y="3352800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754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77000" y="2590800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371600" y="6477000"/>
            <a:ext cx="7467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1600" b="0">
                <a:solidFill>
                  <a:srgbClr val="000000"/>
                </a:solidFill>
                <a:latin typeface="Arial" charset="0"/>
              </a:rPr>
              <a:t>Slide adapted from Darya Frolova, Denis Simakov, Weizmann Institute.</a:t>
            </a:r>
          </a:p>
        </p:txBody>
      </p:sp>
    </p:spTree>
    <p:extLst>
      <p:ext uri="{BB962C8B-B14F-4D97-AF65-F5344CB8AC3E}">
        <p14:creationId xmlns:p14="http://schemas.microsoft.com/office/powerpoint/2010/main" val="376878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Feature detection</a:t>
            </a:r>
          </a:p>
        </p:txBody>
      </p:sp>
      <p:sp>
        <p:nvSpPr>
          <p:cNvPr id="3379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2413000"/>
            <a:ext cx="2362200" cy="2209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grpSp>
        <p:nvGrpSpPr>
          <p:cNvPr id="33796" name="Group 42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429000" y="2413000"/>
            <a:ext cx="2362200" cy="2209800"/>
            <a:chOff x="2208" y="1104"/>
            <a:chExt cx="1488" cy="1392"/>
          </a:xfrm>
        </p:grpSpPr>
        <p:sp>
          <p:nvSpPr>
            <p:cNvPr id="33824" name="Rectangle 43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2208" y="1104"/>
              <a:ext cx="1488" cy="1392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25" name="Freeform 44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2496" y="1344"/>
              <a:ext cx="1008" cy="912"/>
            </a:xfrm>
            <a:custGeom>
              <a:avLst/>
              <a:gdLst>
                <a:gd name="T0" fmla="*/ 0 w 1008"/>
                <a:gd name="T1" fmla="*/ 912 h 912"/>
                <a:gd name="T2" fmla="*/ 0 w 1008"/>
                <a:gd name="T3" fmla="*/ 0 h 912"/>
                <a:gd name="T4" fmla="*/ 1008 w 1008"/>
                <a:gd name="T5" fmla="*/ 528 h 912"/>
                <a:gd name="T6" fmla="*/ 0 60000 65536"/>
                <a:gd name="T7" fmla="*/ 0 60000 65536"/>
                <a:gd name="T8" fmla="*/ 0 60000 65536"/>
                <a:gd name="T9" fmla="*/ 0 w 1008"/>
                <a:gd name="T10" fmla="*/ 0 h 912"/>
                <a:gd name="T11" fmla="*/ 1008 w 1008"/>
                <a:gd name="T12" fmla="*/ 912 h 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912">
                  <a:moveTo>
                    <a:pt x="0" y="912"/>
                  </a:moveTo>
                  <a:lnTo>
                    <a:pt x="0" y="0"/>
                  </a:lnTo>
                  <a:lnTo>
                    <a:pt x="1008" y="528"/>
                  </a:lnTo>
                </a:path>
              </a:pathLst>
            </a:custGeom>
            <a:noFill/>
            <a:ln w="412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grpSp>
        <p:nvGrpSpPr>
          <p:cNvPr id="33797" name="Group 4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505200" y="3251200"/>
            <a:ext cx="703263" cy="677863"/>
            <a:chOff x="892" y="1801"/>
            <a:chExt cx="443" cy="427"/>
          </a:xfrm>
        </p:grpSpPr>
        <p:sp>
          <p:nvSpPr>
            <p:cNvPr id="33819" name="Rectangle 46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960" y="1872"/>
              <a:ext cx="306" cy="296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20" name="Line 47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V="1">
              <a:off x="1263" y="1811"/>
              <a:ext cx="57" cy="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21" name="Line 48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>
              <a:off x="1275" y="2169"/>
              <a:ext cx="60" cy="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22" name="Line 49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 flipH="1">
              <a:off x="892" y="2170"/>
              <a:ext cx="68" cy="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23" name="Line 50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 flipH="1" flipV="1">
              <a:off x="898" y="1801"/>
              <a:ext cx="62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grpSp>
        <p:nvGrpSpPr>
          <p:cNvPr id="33798" name="Group 94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248400" y="2413000"/>
            <a:ext cx="2362200" cy="2209800"/>
            <a:chOff x="2208" y="1104"/>
            <a:chExt cx="1488" cy="1392"/>
          </a:xfrm>
        </p:grpSpPr>
        <p:sp>
          <p:nvSpPr>
            <p:cNvPr id="33817" name="Rectangle 95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208" y="1104"/>
              <a:ext cx="1488" cy="1392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18" name="Freeform 96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2496" y="1344"/>
              <a:ext cx="1008" cy="912"/>
            </a:xfrm>
            <a:custGeom>
              <a:avLst/>
              <a:gdLst>
                <a:gd name="T0" fmla="*/ 0 w 1008"/>
                <a:gd name="T1" fmla="*/ 912 h 912"/>
                <a:gd name="T2" fmla="*/ 0 w 1008"/>
                <a:gd name="T3" fmla="*/ 0 h 912"/>
                <a:gd name="T4" fmla="*/ 1008 w 1008"/>
                <a:gd name="T5" fmla="*/ 528 h 912"/>
                <a:gd name="T6" fmla="*/ 0 60000 65536"/>
                <a:gd name="T7" fmla="*/ 0 60000 65536"/>
                <a:gd name="T8" fmla="*/ 0 60000 65536"/>
                <a:gd name="T9" fmla="*/ 0 w 1008"/>
                <a:gd name="T10" fmla="*/ 0 h 912"/>
                <a:gd name="T11" fmla="*/ 1008 w 1008"/>
                <a:gd name="T12" fmla="*/ 912 h 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912">
                  <a:moveTo>
                    <a:pt x="0" y="912"/>
                  </a:moveTo>
                  <a:lnTo>
                    <a:pt x="0" y="0"/>
                  </a:lnTo>
                  <a:lnTo>
                    <a:pt x="1008" y="528"/>
                  </a:lnTo>
                </a:path>
              </a:pathLst>
            </a:custGeom>
            <a:noFill/>
            <a:ln w="412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sp>
        <p:nvSpPr>
          <p:cNvPr id="33799" name="Freeform 41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990600" y="2794000"/>
            <a:ext cx="1600200" cy="1447800"/>
          </a:xfrm>
          <a:custGeom>
            <a:avLst/>
            <a:gdLst>
              <a:gd name="T0" fmla="*/ 0 w 1008"/>
              <a:gd name="T1" fmla="*/ 2147483647 h 912"/>
              <a:gd name="T2" fmla="*/ 0 w 1008"/>
              <a:gd name="T3" fmla="*/ 0 h 912"/>
              <a:gd name="T4" fmla="*/ 2147483647 w 1008"/>
              <a:gd name="T5" fmla="*/ 2147483647 h 912"/>
              <a:gd name="T6" fmla="*/ 0 60000 65536"/>
              <a:gd name="T7" fmla="*/ 0 60000 65536"/>
              <a:gd name="T8" fmla="*/ 0 60000 65536"/>
              <a:gd name="T9" fmla="*/ 0 w 1008"/>
              <a:gd name="T10" fmla="*/ 0 h 912"/>
              <a:gd name="T11" fmla="*/ 1008 w 1008"/>
              <a:gd name="T12" fmla="*/ 912 h 9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08" h="912">
                <a:moveTo>
                  <a:pt x="0" y="912"/>
                </a:moveTo>
                <a:lnTo>
                  <a:pt x="0" y="0"/>
                </a:lnTo>
                <a:lnTo>
                  <a:pt x="1008" y="528"/>
                </a:lnTo>
              </a:path>
            </a:pathLst>
          </a:custGeom>
          <a:noFill/>
          <a:ln w="412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grpSp>
        <p:nvGrpSpPr>
          <p:cNvPr id="33800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201738" y="3411538"/>
            <a:ext cx="703262" cy="677862"/>
            <a:chOff x="892" y="1801"/>
            <a:chExt cx="443" cy="427"/>
          </a:xfrm>
        </p:grpSpPr>
        <p:sp>
          <p:nvSpPr>
            <p:cNvPr id="33812" name="Rectangle 46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960" y="1872"/>
              <a:ext cx="306" cy="296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13" name="Line 47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1263" y="1811"/>
              <a:ext cx="57" cy="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14" name="Line 48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275" y="2169"/>
              <a:ext cx="60" cy="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15" name="Line 49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H="1">
              <a:off x="892" y="2170"/>
              <a:ext cx="68" cy="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16" name="Line 50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H="1" flipV="1">
              <a:off x="898" y="1801"/>
              <a:ext cx="62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grpSp>
        <p:nvGrpSpPr>
          <p:cNvPr id="33801" name="Group 9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6383338" y="2489200"/>
            <a:ext cx="703262" cy="677863"/>
            <a:chOff x="892" y="1801"/>
            <a:chExt cx="443" cy="427"/>
          </a:xfrm>
        </p:grpSpPr>
        <p:sp>
          <p:nvSpPr>
            <p:cNvPr id="33807" name="Rectangle 4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60" y="1872"/>
              <a:ext cx="306" cy="296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08" name="Line 47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1263" y="1811"/>
              <a:ext cx="57" cy="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09" name="Line 48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1275" y="2169"/>
              <a:ext cx="60" cy="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10" name="Line 49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H="1">
              <a:off x="892" y="2170"/>
              <a:ext cx="68" cy="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11" name="Line 50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H="1" flipV="1">
              <a:off x="898" y="1801"/>
              <a:ext cx="62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sp>
        <p:nvSpPr>
          <p:cNvPr id="33802" name="Text Box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2000" y="5003800"/>
            <a:ext cx="2057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003399"/>
                </a:solidFill>
                <a:latin typeface="Arial" charset="0"/>
                <a:cs typeface="Times New Roman" pitchFamily="18" charset="0"/>
              </a:rPr>
              <a:t>“flat”</a:t>
            </a:r>
            <a:r>
              <a:rPr lang="en-US" sz="2000" b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region:</a:t>
            </a:r>
            <a:br>
              <a:rPr lang="en-US" sz="2000" b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</a:br>
            <a:r>
              <a:rPr lang="en-US" sz="2000" b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no change in all directions</a:t>
            </a:r>
            <a:endParaRPr lang="ru-RU" sz="2000" b="0">
              <a:solidFill>
                <a:srgbClr val="000000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33803" name="Text Box 9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429000" y="5003800"/>
            <a:ext cx="2438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003399"/>
                </a:solidFill>
                <a:latin typeface="Arial" charset="0"/>
                <a:cs typeface="Times New Roman" pitchFamily="18" charset="0"/>
              </a:rPr>
              <a:t>“edge”</a:t>
            </a:r>
            <a:r>
              <a:rPr lang="en-US" sz="2000" b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: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no change along the edge direction</a:t>
            </a:r>
            <a:endParaRPr lang="ru-RU" sz="2000" b="0">
              <a:solidFill>
                <a:srgbClr val="000000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33804" name="Text Box 14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48400" y="4978400"/>
            <a:ext cx="2438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003399"/>
                </a:solidFill>
                <a:latin typeface="Arial" charset="0"/>
                <a:cs typeface="Times New Roman" pitchFamily="18" charset="0"/>
              </a:rPr>
              <a:t>“corner”</a:t>
            </a:r>
            <a:r>
              <a:rPr lang="en-US" sz="2000" b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:</a:t>
            </a:r>
            <a:br>
              <a:rPr lang="en-US" sz="2000" b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</a:br>
            <a:r>
              <a:rPr lang="en-US" sz="2000" b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significant change in all directions</a:t>
            </a:r>
            <a:endParaRPr lang="ru-RU" sz="2000" b="0">
              <a:solidFill>
                <a:srgbClr val="000000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33805" name="Content Placeholder 2"/>
          <p:cNvSpPr>
            <a:spLocks noGrp="1"/>
          </p:cNvSpPr>
          <p:nvPr>
            <p:ph idx="1"/>
            <p:custDataLst>
              <p:tags r:id="rId12"/>
            </p:custDataLst>
          </p:nvPr>
        </p:nvSpPr>
        <p:spPr>
          <a:xfrm>
            <a:off x="685800" y="914400"/>
            <a:ext cx="8458200" cy="914400"/>
          </a:xfrm>
        </p:spPr>
        <p:txBody>
          <a:bodyPr/>
          <a:lstStyle/>
          <a:p>
            <a:pPr>
              <a:buFontTx/>
              <a:buNone/>
            </a:pPr>
            <a:r>
              <a:rPr lang="en-US" smtClean="0"/>
              <a:t>Local measure of feature uniqueness</a:t>
            </a:r>
          </a:p>
          <a:p>
            <a:pPr lvl="1"/>
            <a:r>
              <a:rPr lang="en-US" smtClean="0"/>
              <a:t>How does the window change when you shift by a</a:t>
            </a:r>
            <a:r>
              <a:rPr lang="en-US" i="1" smtClean="0"/>
              <a:t> small amount</a:t>
            </a:r>
            <a:r>
              <a:rPr lang="en-US" smtClean="0"/>
              <a:t>?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371600" y="6477000"/>
            <a:ext cx="7467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1600" b="0">
                <a:solidFill>
                  <a:srgbClr val="000000"/>
                </a:solidFill>
                <a:latin typeface="Arial" charset="0"/>
              </a:rPr>
              <a:t>Slide adapted from Darya Frolova, Denis Simakov, Weizmann Institute.</a:t>
            </a:r>
          </a:p>
        </p:txBody>
      </p:sp>
    </p:spTree>
    <p:extLst>
      <p:ext uri="{BB962C8B-B14F-4D97-AF65-F5344CB8AC3E}">
        <p14:creationId xmlns:p14="http://schemas.microsoft.com/office/powerpoint/2010/main" val="191284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smtClean="0"/>
              <a:t>Let’s look at the gradient distributions</a:t>
            </a:r>
          </a:p>
        </p:txBody>
      </p:sp>
      <p:sp>
        <p:nvSpPr>
          <p:cNvPr id="3379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19200"/>
            <a:ext cx="2362200" cy="2209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grpSp>
        <p:nvGrpSpPr>
          <p:cNvPr id="33796" name="Group 42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429000" y="1219200"/>
            <a:ext cx="2362200" cy="2209800"/>
            <a:chOff x="2208" y="1104"/>
            <a:chExt cx="1488" cy="1392"/>
          </a:xfrm>
        </p:grpSpPr>
        <p:sp>
          <p:nvSpPr>
            <p:cNvPr id="33824" name="Rectangle 4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208" y="1104"/>
              <a:ext cx="1488" cy="1392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25" name="Freeform 44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2496" y="1344"/>
              <a:ext cx="1008" cy="912"/>
            </a:xfrm>
            <a:custGeom>
              <a:avLst/>
              <a:gdLst>
                <a:gd name="T0" fmla="*/ 0 w 1008"/>
                <a:gd name="T1" fmla="*/ 912 h 912"/>
                <a:gd name="T2" fmla="*/ 0 w 1008"/>
                <a:gd name="T3" fmla="*/ 0 h 912"/>
                <a:gd name="T4" fmla="*/ 1008 w 1008"/>
                <a:gd name="T5" fmla="*/ 528 h 912"/>
                <a:gd name="T6" fmla="*/ 0 60000 65536"/>
                <a:gd name="T7" fmla="*/ 0 60000 65536"/>
                <a:gd name="T8" fmla="*/ 0 60000 65536"/>
                <a:gd name="T9" fmla="*/ 0 w 1008"/>
                <a:gd name="T10" fmla="*/ 0 h 912"/>
                <a:gd name="T11" fmla="*/ 1008 w 1008"/>
                <a:gd name="T12" fmla="*/ 912 h 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912">
                  <a:moveTo>
                    <a:pt x="0" y="912"/>
                  </a:moveTo>
                  <a:lnTo>
                    <a:pt x="0" y="0"/>
                  </a:lnTo>
                  <a:lnTo>
                    <a:pt x="1008" y="528"/>
                  </a:lnTo>
                </a:path>
              </a:pathLst>
            </a:custGeom>
            <a:noFill/>
            <a:ln w="412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sp>
        <p:nvSpPr>
          <p:cNvPr id="33817" name="Rectangle 9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48400" y="1219200"/>
            <a:ext cx="2362200" cy="2209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1742119" y="3846292"/>
            <a:ext cx="0" cy="1905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798328" y="4798792"/>
            <a:ext cx="1943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Oval 36"/>
          <p:cNvSpPr/>
          <p:nvPr/>
        </p:nvSpPr>
        <p:spPr bwMode="auto">
          <a:xfrm>
            <a:off x="1682848" y="471082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1747090" y="469718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1799179" y="48532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1828800" y="472440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1704755" y="476453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1631085" y="494908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1636776" y="458107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1655090" y="468205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1771420" y="479177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1774849" y="463383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1642458" y="475161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1726294" y="480886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1676976" y="484833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1571605" y="469029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1625064" y="479879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1771278" y="4765257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6" name="Straight Connector 55"/>
          <p:cNvCxnSpPr/>
          <p:nvPr/>
        </p:nvCxnSpPr>
        <p:spPr bwMode="auto">
          <a:xfrm>
            <a:off x="4600910" y="3846292"/>
            <a:ext cx="0" cy="1905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3657119" y="4798792"/>
            <a:ext cx="1943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8" name="Oval 57"/>
          <p:cNvSpPr/>
          <p:nvPr/>
        </p:nvSpPr>
        <p:spPr bwMode="auto">
          <a:xfrm>
            <a:off x="3990221" y="4717512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4520317" y="484092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4631363" y="486814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4520317" y="479447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4351083" y="482600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>
            <a:off x="4489876" y="494908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" name="Oval 63"/>
          <p:cNvSpPr/>
          <p:nvPr/>
        </p:nvSpPr>
        <p:spPr bwMode="auto">
          <a:xfrm>
            <a:off x="3886200" y="470555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>
            <a:off x="4619275" y="4751613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>
            <a:off x="4635520" y="467657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4489876" y="472731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990222" y="48199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4563758" y="4756753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4216965" y="473045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4071166" y="47046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576221" y="4710927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3878974" y="484309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865163" y="1587577"/>
            <a:ext cx="1907337" cy="1823191"/>
          </a:xfrm>
          <a:custGeom>
            <a:avLst/>
            <a:gdLst>
              <a:gd name="connsiteX0" fmla="*/ 0 w 1907337"/>
              <a:gd name="connsiteY0" fmla="*/ 1823191 h 1823191"/>
              <a:gd name="connsiteX1" fmla="*/ 5609 w 1907337"/>
              <a:gd name="connsiteY1" fmla="*/ 0 h 1823191"/>
              <a:gd name="connsiteX2" fmla="*/ 1907337 w 1907337"/>
              <a:gd name="connsiteY2" fmla="*/ 959279 h 1823191"/>
              <a:gd name="connsiteX3" fmla="*/ 1907337 w 1907337"/>
              <a:gd name="connsiteY3" fmla="*/ 1817581 h 1823191"/>
              <a:gd name="connsiteX4" fmla="*/ 0 w 1907337"/>
              <a:gd name="connsiteY4" fmla="*/ 1823191 h 182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37" h="1823191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819" name="Rectangle 4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13150" y="2170113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77" name="Freeform 76"/>
          <p:cNvSpPr/>
          <p:nvPr/>
        </p:nvSpPr>
        <p:spPr>
          <a:xfrm>
            <a:off x="6677609" y="1587577"/>
            <a:ext cx="1907337" cy="1823191"/>
          </a:xfrm>
          <a:custGeom>
            <a:avLst/>
            <a:gdLst>
              <a:gd name="connsiteX0" fmla="*/ 0 w 1907337"/>
              <a:gd name="connsiteY0" fmla="*/ 1823191 h 1823191"/>
              <a:gd name="connsiteX1" fmla="*/ 5609 w 1907337"/>
              <a:gd name="connsiteY1" fmla="*/ 0 h 1823191"/>
              <a:gd name="connsiteX2" fmla="*/ 1907337 w 1907337"/>
              <a:gd name="connsiteY2" fmla="*/ 959279 h 1823191"/>
              <a:gd name="connsiteX3" fmla="*/ 1907337 w 1907337"/>
              <a:gd name="connsiteY3" fmla="*/ 1817581 h 1823191"/>
              <a:gd name="connsiteX4" fmla="*/ 0 w 1907337"/>
              <a:gd name="connsiteY4" fmla="*/ 1823191 h 182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37" h="1823191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807" name="Rectangle 4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40798" y="1357623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78" name="Freeform 77"/>
          <p:cNvSpPr/>
          <p:nvPr/>
        </p:nvSpPr>
        <p:spPr>
          <a:xfrm>
            <a:off x="965823" y="1586176"/>
            <a:ext cx="1907337" cy="1823191"/>
          </a:xfrm>
          <a:custGeom>
            <a:avLst/>
            <a:gdLst>
              <a:gd name="connsiteX0" fmla="*/ 0 w 1907337"/>
              <a:gd name="connsiteY0" fmla="*/ 1823191 h 1823191"/>
              <a:gd name="connsiteX1" fmla="*/ 5609 w 1907337"/>
              <a:gd name="connsiteY1" fmla="*/ 0 h 1823191"/>
              <a:gd name="connsiteX2" fmla="*/ 1907337 w 1907337"/>
              <a:gd name="connsiteY2" fmla="*/ 959279 h 1823191"/>
              <a:gd name="connsiteX3" fmla="*/ 1907337 w 1907337"/>
              <a:gd name="connsiteY3" fmla="*/ 1817581 h 1823191"/>
              <a:gd name="connsiteX4" fmla="*/ 0 w 1907337"/>
              <a:gd name="connsiteY4" fmla="*/ 1823191 h 182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37" h="1823191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812" name="Rectangle 4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95425" y="2501900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cxnSp>
        <p:nvCxnSpPr>
          <p:cNvPr id="79" name="Straight Connector 78"/>
          <p:cNvCxnSpPr/>
          <p:nvPr/>
        </p:nvCxnSpPr>
        <p:spPr bwMode="auto">
          <a:xfrm>
            <a:off x="7496991" y="3846292"/>
            <a:ext cx="0" cy="1905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Straight Connector 79"/>
          <p:cNvCxnSpPr/>
          <p:nvPr/>
        </p:nvCxnSpPr>
        <p:spPr bwMode="auto">
          <a:xfrm>
            <a:off x="6553200" y="4798792"/>
            <a:ext cx="1943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Oval 80"/>
          <p:cNvSpPr/>
          <p:nvPr/>
        </p:nvSpPr>
        <p:spPr bwMode="auto">
          <a:xfrm>
            <a:off x="7527502" y="476725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7224837" y="534345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3" name="Oval 82"/>
          <p:cNvSpPr/>
          <p:nvPr/>
        </p:nvSpPr>
        <p:spPr bwMode="auto">
          <a:xfrm>
            <a:off x="7258778" y="523888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4" name="Oval 83"/>
          <p:cNvSpPr/>
          <p:nvPr/>
        </p:nvSpPr>
        <p:spPr bwMode="auto">
          <a:xfrm>
            <a:off x="7437966" y="484940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>
            <a:off x="7160793" y="482600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6" name="Oval 85"/>
          <p:cNvSpPr/>
          <p:nvPr/>
        </p:nvSpPr>
        <p:spPr bwMode="auto">
          <a:xfrm>
            <a:off x="7354692" y="483607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7" name="Oval 86"/>
          <p:cNvSpPr/>
          <p:nvPr/>
        </p:nvSpPr>
        <p:spPr bwMode="auto">
          <a:xfrm>
            <a:off x="7429500" y="46891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8" name="Oval 87"/>
          <p:cNvSpPr/>
          <p:nvPr/>
        </p:nvSpPr>
        <p:spPr bwMode="auto">
          <a:xfrm>
            <a:off x="7354691" y="471987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9" name="Oval 88"/>
          <p:cNvSpPr/>
          <p:nvPr/>
        </p:nvSpPr>
        <p:spPr bwMode="auto">
          <a:xfrm>
            <a:off x="7410208" y="500350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0" name="Oval 89"/>
          <p:cNvSpPr/>
          <p:nvPr/>
        </p:nvSpPr>
        <p:spPr bwMode="auto">
          <a:xfrm>
            <a:off x="7496991" y="471676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>
            <a:off x="6858544" y="481991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>
            <a:off x="7133034" y="548640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7469232" y="475278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>
            <a:off x="7089027" y="537066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7527502" y="485274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6" name="Oval 95"/>
          <p:cNvSpPr/>
          <p:nvPr/>
        </p:nvSpPr>
        <p:spPr bwMode="auto">
          <a:xfrm>
            <a:off x="7058021" y="472656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7" name="Oval 96"/>
          <p:cNvSpPr/>
          <p:nvPr/>
        </p:nvSpPr>
        <p:spPr bwMode="auto">
          <a:xfrm>
            <a:off x="6800729" y="4725592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8" name="Oval 97"/>
          <p:cNvSpPr/>
          <p:nvPr/>
        </p:nvSpPr>
        <p:spPr bwMode="auto">
          <a:xfrm>
            <a:off x="6926573" y="482218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7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3400" y="249703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Principle  Component  Analysis</a:t>
            </a:r>
            <a:endParaRPr lang="en-US" sz="3600" spc="-200" dirty="0">
              <a:latin typeface="Kalinga" pitchFamily="34" charset="0"/>
              <a:cs typeface="Kaling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3400" y="12192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Principal component is the direction of highest variance.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709491" y="1211862"/>
            <a:ext cx="4038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How to compute PCA components:</a:t>
            </a:r>
          </a:p>
          <a:p>
            <a:endParaRPr lang="en-US" sz="1400" dirty="0"/>
          </a:p>
          <a:p>
            <a:pPr marL="342900" indent="-342900">
              <a:buAutoNum type="arabicPeriod"/>
            </a:pPr>
            <a:r>
              <a:rPr lang="en-US" sz="1400" dirty="0" smtClean="0"/>
              <a:t>Subtract off the mean for each data point.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Compute the covariance matrix.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Compute eigenvectors and eigenvalues.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The components are the eigenvectors ranked by the eigenvalues.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33400" y="1905000"/>
            <a:ext cx="3733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Next, highest component is the direction with highest variance </a:t>
            </a:r>
            <a:r>
              <a:rPr lang="en-US" sz="1400" i="1" dirty="0" smtClean="0"/>
              <a:t>orthogonal</a:t>
            </a:r>
            <a:r>
              <a:rPr lang="en-US" sz="1400" dirty="0" smtClean="0"/>
              <a:t> to the previous components.</a:t>
            </a:r>
            <a:endParaRPr lang="en-US" sz="14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798328" y="3846292"/>
            <a:ext cx="7697972" cy="1905000"/>
            <a:chOff x="798328" y="3846292"/>
            <a:chExt cx="7697972" cy="1905000"/>
          </a:xfrm>
        </p:grpSpPr>
        <p:cxnSp>
          <p:nvCxnSpPr>
            <p:cNvPr id="41" name="Straight Connector 40"/>
            <p:cNvCxnSpPr/>
            <p:nvPr/>
          </p:nvCxnSpPr>
          <p:spPr bwMode="auto">
            <a:xfrm>
              <a:off x="1742119" y="3846292"/>
              <a:ext cx="0" cy="1905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>
              <a:off x="798328" y="4798792"/>
              <a:ext cx="19431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Oval 42"/>
            <p:cNvSpPr/>
            <p:nvPr/>
          </p:nvSpPr>
          <p:spPr bwMode="auto">
            <a:xfrm>
              <a:off x="1682848" y="471082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1747090" y="469718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1799179" y="485322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1828800" y="472440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1704755" y="476453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1631085" y="494908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1636776" y="458107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1655090" y="468205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1771420" y="479177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1774849" y="463383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1642458" y="4751614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1726294" y="480886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1676976" y="484833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1571605" y="469029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1625064" y="479879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1771278" y="4765257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59" name="Straight Connector 58"/>
            <p:cNvCxnSpPr/>
            <p:nvPr/>
          </p:nvCxnSpPr>
          <p:spPr bwMode="auto">
            <a:xfrm>
              <a:off x="4600910" y="3846292"/>
              <a:ext cx="0" cy="1905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3657119" y="4798792"/>
              <a:ext cx="19431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Oval 60"/>
            <p:cNvSpPr/>
            <p:nvPr/>
          </p:nvSpPr>
          <p:spPr bwMode="auto">
            <a:xfrm>
              <a:off x="3990221" y="4717512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4520317" y="484092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4631363" y="486814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4" name="Oval 63"/>
            <p:cNvSpPr/>
            <p:nvPr/>
          </p:nvSpPr>
          <p:spPr bwMode="auto">
            <a:xfrm>
              <a:off x="4520317" y="4794474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5" name="Oval 64"/>
            <p:cNvSpPr/>
            <p:nvPr/>
          </p:nvSpPr>
          <p:spPr bwMode="auto">
            <a:xfrm>
              <a:off x="4351083" y="482600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6" name="Oval 65"/>
            <p:cNvSpPr/>
            <p:nvPr/>
          </p:nvSpPr>
          <p:spPr bwMode="auto">
            <a:xfrm>
              <a:off x="4489876" y="494908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7" name="Oval 66"/>
            <p:cNvSpPr/>
            <p:nvPr/>
          </p:nvSpPr>
          <p:spPr bwMode="auto">
            <a:xfrm>
              <a:off x="3886200" y="4705554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8" name="Oval 67"/>
            <p:cNvSpPr/>
            <p:nvPr/>
          </p:nvSpPr>
          <p:spPr bwMode="auto">
            <a:xfrm>
              <a:off x="4619275" y="4751613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9" name="Oval 68"/>
            <p:cNvSpPr/>
            <p:nvPr/>
          </p:nvSpPr>
          <p:spPr bwMode="auto">
            <a:xfrm>
              <a:off x="4635520" y="467657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0" name="Oval 69"/>
            <p:cNvSpPr/>
            <p:nvPr/>
          </p:nvSpPr>
          <p:spPr bwMode="auto">
            <a:xfrm>
              <a:off x="4489876" y="472731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1" name="Oval 70"/>
            <p:cNvSpPr/>
            <p:nvPr/>
          </p:nvSpPr>
          <p:spPr bwMode="auto">
            <a:xfrm>
              <a:off x="3990222" y="481992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2" name="Oval 71"/>
            <p:cNvSpPr/>
            <p:nvPr/>
          </p:nvSpPr>
          <p:spPr bwMode="auto">
            <a:xfrm>
              <a:off x="4563758" y="4756753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3" name="Oval 72"/>
            <p:cNvSpPr/>
            <p:nvPr/>
          </p:nvSpPr>
          <p:spPr bwMode="auto">
            <a:xfrm>
              <a:off x="4216965" y="473045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4" name="Oval 73"/>
            <p:cNvSpPr/>
            <p:nvPr/>
          </p:nvSpPr>
          <p:spPr bwMode="auto">
            <a:xfrm>
              <a:off x="4071166" y="470462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5" name="Oval 74"/>
            <p:cNvSpPr/>
            <p:nvPr/>
          </p:nvSpPr>
          <p:spPr bwMode="auto">
            <a:xfrm>
              <a:off x="4576221" y="4710927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6" name="Oval 75"/>
            <p:cNvSpPr/>
            <p:nvPr/>
          </p:nvSpPr>
          <p:spPr bwMode="auto">
            <a:xfrm>
              <a:off x="3878974" y="484309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77" name="Straight Connector 76"/>
            <p:cNvCxnSpPr/>
            <p:nvPr/>
          </p:nvCxnSpPr>
          <p:spPr bwMode="auto">
            <a:xfrm>
              <a:off x="7496991" y="3846292"/>
              <a:ext cx="0" cy="1905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6553200" y="4798792"/>
              <a:ext cx="19431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9" name="Oval 78"/>
            <p:cNvSpPr/>
            <p:nvPr/>
          </p:nvSpPr>
          <p:spPr bwMode="auto">
            <a:xfrm>
              <a:off x="7527502" y="476725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7224837" y="534345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1" name="Oval 80"/>
            <p:cNvSpPr/>
            <p:nvPr/>
          </p:nvSpPr>
          <p:spPr bwMode="auto">
            <a:xfrm>
              <a:off x="7258778" y="523888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2" name="Oval 81"/>
            <p:cNvSpPr/>
            <p:nvPr/>
          </p:nvSpPr>
          <p:spPr bwMode="auto">
            <a:xfrm>
              <a:off x="7437966" y="484940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3" name="Oval 82"/>
            <p:cNvSpPr/>
            <p:nvPr/>
          </p:nvSpPr>
          <p:spPr bwMode="auto">
            <a:xfrm>
              <a:off x="7160793" y="482600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4" name="Oval 83"/>
            <p:cNvSpPr/>
            <p:nvPr/>
          </p:nvSpPr>
          <p:spPr bwMode="auto">
            <a:xfrm>
              <a:off x="7354692" y="483607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5" name="Oval 84"/>
            <p:cNvSpPr/>
            <p:nvPr/>
          </p:nvSpPr>
          <p:spPr bwMode="auto">
            <a:xfrm>
              <a:off x="7429500" y="468912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6" name="Oval 85"/>
            <p:cNvSpPr/>
            <p:nvPr/>
          </p:nvSpPr>
          <p:spPr bwMode="auto">
            <a:xfrm>
              <a:off x="7354691" y="471987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7" name="Oval 86"/>
            <p:cNvSpPr/>
            <p:nvPr/>
          </p:nvSpPr>
          <p:spPr bwMode="auto">
            <a:xfrm>
              <a:off x="7410208" y="500350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8" name="Oval 87"/>
            <p:cNvSpPr/>
            <p:nvPr/>
          </p:nvSpPr>
          <p:spPr bwMode="auto">
            <a:xfrm>
              <a:off x="7496991" y="471676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9" name="Oval 88"/>
            <p:cNvSpPr/>
            <p:nvPr/>
          </p:nvSpPr>
          <p:spPr bwMode="auto">
            <a:xfrm>
              <a:off x="6858544" y="481991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0" name="Oval 89"/>
            <p:cNvSpPr/>
            <p:nvPr/>
          </p:nvSpPr>
          <p:spPr bwMode="auto">
            <a:xfrm>
              <a:off x="7133034" y="548640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1" name="Oval 90"/>
            <p:cNvSpPr/>
            <p:nvPr/>
          </p:nvSpPr>
          <p:spPr bwMode="auto">
            <a:xfrm>
              <a:off x="7469232" y="475278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2" name="Oval 91"/>
            <p:cNvSpPr/>
            <p:nvPr/>
          </p:nvSpPr>
          <p:spPr bwMode="auto">
            <a:xfrm>
              <a:off x="7089027" y="5370664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3" name="Oval 92"/>
            <p:cNvSpPr/>
            <p:nvPr/>
          </p:nvSpPr>
          <p:spPr bwMode="auto">
            <a:xfrm>
              <a:off x="7527502" y="485274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4" name="Oval 93"/>
            <p:cNvSpPr/>
            <p:nvPr/>
          </p:nvSpPr>
          <p:spPr bwMode="auto">
            <a:xfrm>
              <a:off x="7058021" y="472656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5" name="Oval 94"/>
            <p:cNvSpPr/>
            <p:nvPr/>
          </p:nvSpPr>
          <p:spPr bwMode="auto">
            <a:xfrm>
              <a:off x="6800729" y="4725592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6" name="Oval 95"/>
            <p:cNvSpPr/>
            <p:nvPr/>
          </p:nvSpPr>
          <p:spPr bwMode="auto">
            <a:xfrm>
              <a:off x="6926573" y="482218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cxnSp>
        <p:nvCxnSpPr>
          <p:cNvPr id="97" name="Straight Arrow Connector 96"/>
          <p:cNvCxnSpPr/>
          <p:nvPr/>
        </p:nvCxnSpPr>
        <p:spPr bwMode="auto">
          <a:xfrm flipH="1" flipV="1">
            <a:off x="3810000" y="4806042"/>
            <a:ext cx="809276" cy="837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3" name="Straight Arrow Connector 102"/>
          <p:cNvCxnSpPr/>
          <p:nvPr/>
        </p:nvCxnSpPr>
        <p:spPr bwMode="auto">
          <a:xfrm flipH="1">
            <a:off x="6886302" y="4800882"/>
            <a:ext cx="598715" cy="38071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6" name="Straight Connector 105"/>
          <p:cNvCxnSpPr/>
          <p:nvPr/>
        </p:nvCxnSpPr>
        <p:spPr bwMode="auto">
          <a:xfrm>
            <a:off x="5105400" y="1801637"/>
            <a:ext cx="32766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Straight Arrow Connector 108"/>
          <p:cNvCxnSpPr>
            <a:stCxn id="54" idx="1"/>
          </p:cNvCxnSpPr>
          <p:nvPr/>
        </p:nvCxnSpPr>
        <p:spPr bwMode="auto">
          <a:xfrm flipH="1" flipV="1">
            <a:off x="1571605" y="4635507"/>
            <a:ext cx="162819" cy="18132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V="1">
            <a:off x="4600910" y="4608292"/>
            <a:ext cx="3069" cy="20854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5" name="Straight Arrow Connector 114"/>
          <p:cNvCxnSpPr/>
          <p:nvPr/>
        </p:nvCxnSpPr>
        <p:spPr bwMode="auto">
          <a:xfrm flipV="1">
            <a:off x="1747090" y="4661045"/>
            <a:ext cx="137227" cy="16496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7" name="Straight Arrow Connector 116"/>
          <p:cNvCxnSpPr/>
          <p:nvPr/>
        </p:nvCxnSpPr>
        <p:spPr bwMode="auto">
          <a:xfrm flipH="1" flipV="1">
            <a:off x="7116785" y="4343400"/>
            <a:ext cx="364926" cy="47628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18" name="TextBox 117"/>
          <p:cNvSpPr txBox="1"/>
          <p:nvPr/>
        </p:nvSpPr>
        <p:spPr>
          <a:xfrm>
            <a:off x="5744150" y="60960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Both eigenvalues are large!</a:t>
            </a:r>
            <a:endParaRPr lang="en-US" dirty="0"/>
          </a:p>
        </p:txBody>
      </p:sp>
      <p:cxnSp>
        <p:nvCxnSpPr>
          <p:cNvPr id="120" name="Straight Arrow Connector 119"/>
          <p:cNvCxnSpPr/>
          <p:nvPr/>
        </p:nvCxnSpPr>
        <p:spPr bwMode="auto">
          <a:xfrm flipV="1">
            <a:off x="6914061" y="5638800"/>
            <a:ext cx="68029" cy="533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178" y="2920278"/>
            <a:ext cx="1536204" cy="37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23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1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smtClean="0"/>
              <a:t>Simple example</a:t>
            </a:r>
          </a:p>
        </p:txBody>
      </p:sp>
      <p:pic>
        <p:nvPicPr>
          <p:cNvPr id="45060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93813"/>
            <a:ext cx="2762250" cy="2762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1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293813"/>
            <a:ext cx="27622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93813"/>
            <a:ext cx="27622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7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0" y="4230688"/>
            <a:ext cx="53975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9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248150"/>
            <a:ext cx="5397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Picture 11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248150"/>
            <a:ext cx="2698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6800" y="5410200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Detect peaks and threshold       to find corners.</a:t>
            </a:r>
            <a:endParaRPr lang="en-US" sz="2400" dirty="0"/>
          </a:p>
        </p:txBody>
      </p:sp>
      <p:pic>
        <p:nvPicPr>
          <p:cNvPr id="11" name="Picture 9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455" y="5496588"/>
            <a:ext cx="401745" cy="26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79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814" y="2197520"/>
            <a:ext cx="3662363" cy="88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3400" y="249703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The math</a:t>
            </a:r>
            <a:endParaRPr lang="en-US" sz="3600" spc="-200" dirty="0">
              <a:latin typeface="Kalinga" pitchFamily="34" charset="0"/>
              <a:cs typeface="Kalinga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40134" y="1143000"/>
            <a:ext cx="4038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To compute the eigenvalues:</a:t>
            </a:r>
          </a:p>
          <a:p>
            <a:endParaRPr lang="en-US" sz="1400" dirty="0"/>
          </a:p>
          <a:p>
            <a:pPr marL="342900" indent="-342900">
              <a:buAutoNum type="arabicPeriod"/>
            </a:pPr>
            <a:r>
              <a:rPr lang="en-US" sz="1400" dirty="0" smtClean="0"/>
              <a:t>Compute the covariance matrix.</a:t>
            </a:r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r>
              <a:rPr lang="en-US" sz="1400" dirty="0" smtClean="0"/>
              <a:t>Compute eigenvalues.</a:t>
            </a:r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/>
          </a:p>
          <a:p>
            <a:endParaRPr lang="en-US" sz="1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97520"/>
            <a:ext cx="1881188" cy="62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480" y="4495800"/>
            <a:ext cx="5410200" cy="735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39663" y="3124200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70C0"/>
                </a:solidFill>
              </a:rPr>
              <a:t>Typically Gaussian weights</a:t>
            </a:r>
            <a:endParaRPr lang="en-US" sz="1400" dirty="0">
              <a:solidFill>
                <a:srgbClr val="0070C0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 bwMode="auto">
          <a:xfrm flipH="1" flipV="1">
            <a:off x="2759434" y="2819400"/>
            <a:ext cx="247483" cy="38100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495800"/>
            <a:ext cx="1646583" cy="87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71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The Harris operator</a:t>
            </a:r>
            <a:endParaRPr lang="ru-RU" smtClean="0"/>
          </a:p>
        </p:txBody>
      </p:sp>
      <p:sp>
        <p:nvSpPr>
          <p:cNvPr id="4813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14400"/>
            <a:ext cx="8153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ＭＳ Ｐゴシック" charset="-128"/>
                <a:sym typeface="Symbol" pitchFamily="18" charset="2"/>
              </a:rPr>
              <a:t></a:t>
            </a:r>
            <a:r>
              <a:rPr lang="en-US" sz="2400" b="1" baseline="-25000" dirty="0">
                <a:solidFill>
                  <a:srgbClr val="000000"/>
                </a:solidFill>
                <a:latin typeface="Times New Roman" pitchFamily="18" charset="0"/>
                <a:ea typeface="ＭＳ Ｐゴシック" charset="-128"/>
                <a:sym typeface="Symbol" pitchFamily="18" charset="2"/>
              </a:rPr>
              <a:t>- </a:t>
            </a:r>
            <a:r>
              <a:rPr lang="en-US" sz="2400" dirty="0">
                <a:solidFill>
                  <a:srgbClr val="000000"/>
                </a:solidFill>
                <a:ea typeface="ＭＳ Ｐゴシック" charset="-128"/>
              </a:rPr>
              <a:t>is a variant of the “Harris operator” for feature detection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 smtClean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 smtClean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 smtClean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  <a:ea typeface="ＭＳ Ｐゴシック" charset="-128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dirty="0" smtClean="0">
                <a:solidFill>
                  <a:srgbClr val="000000"/>
                </a:solidFill>
                <a:ea typeface="ＭＳ Ｐゴシック" charset="-128"/>
              </a:rPr>
              <a:t>Very </a:t>
            </a:r>
            <a:r>
              <a:rPr lang="en-US" dirty="0">
                <a:solidFill>
                  <a:srgbClr val="000000"/>
                </a:solidFill>
                <a:ea typeface="ＭＳ Ｐゴシック" charset="-128"/>
              </a:rPr>
              <a:t>similar to 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ea typeface="ＭＳ Ｐゴシック" charset="-128"/>
                <a:sym typeface="Symbol" pitchFamily="18" charset="2"/>
              </a:rPr>
              <a:t></a:t>
            </a:r>
            <a:r>
              <a:rPr lang="en-US" b="1" baseline="-25000" dirty="0">
                <a:solidFill>
                  <a:srgbClr val="000000"/>
                </a:solidFill>
                <a:latin typeface="Times New Roman" pitchFamily="18" charset="0"/>
                <a:ea typeface="ＭＳ Ｐゴシック" charset="-128"/>
                <a:sym typeface="Symbol" pitchFamily="18" charset="2"/>
              </a:rPr>
              <a:t>- </a:t>
            </a:r>
            <a:r>
              <a:rPr lang="en-US" dirty="0">
                <a:solidFill>
                  <a:srgbClr val="000000"/>
                </a:solidFill>
                <a:ea typeface="ＭＳ Ｐゴシック" charset="-128"/>
              </a:rPr>
              <a:t>but less expensive (no square root)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000000"/>
                </a:solidFill>
                <a:ea typeface="ＭＳ Ｐゴシック" charset="-128"/>
              </a:rPr>
              <a:t>Called the “Harris Corner Detector” or “Harris Operator”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000000"/>
                </a:solidFill>
                <a:ea typeface="ＭＳ Ｐゴシック" charset="-128"/>
              </a:rPr>
              <a:t>Lots of other detectors, this is one of the most popular</a:t>
            </a:r>
            <a:endParaRPr lang="en-US" sz="2000" dirty="0">
              <a:solidFill>
                <a:srgbClr val="000000"/>
              </a:solidFill>
              <a:ea typeface="ＭＳ Ｐゴシック" charset="-128"/>
            </a:endParaRPr>
          </a:p>
        </p:txBody>
      </p:sp>
      <p:pic>
        <p:nvPicPr>
          <p:cNvPr id="48134" name="Picture 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88" y="1524000"/>
            <a:ext cx="2017712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8133" name="Picture 5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63" y="2438400"/>
            <a:ext cx="2881312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813" y="3571298"/>
            <a:ext cx="1646583" cy="87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059049"/>
            <a:ext cx="1828800" cy="34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927" y="3605091"/>
            <a:ext cx="2236787" cy="341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705578"/>
            <a:ext cx="2319341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5000" y="470557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Actually used in original paper: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17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The Harris operator</a:t>
            </a:r>
            <a:endParaRPr lang="ru-RU" smtClean="0"/>
          </a:p>
        </p:txBody>
      </p:sp>
      <p:pic>
        <p:nvPicPr>
          <p:cNvPr id="49155" name="Picture 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0" y="5127625"/>
            <a:ext cx="5397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943350"/>
            <a:ext cx="27622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38600"/>
            <a:ext cx="2566988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8" name="Rectangl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05425" y="4924425"/>
            <a:ext cx="228600" cy="228600"/>
          </a:xfrm>
          <a:prstGeom prst="rect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cxnSp>
        <p:nvCxnSpPr>
          <p:cNvPr id="49159" name="Straight Arrow Connector 20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 rot="10800000">
            <a:off x="3405188" y="4038600"/>
            <a:ext cx="2128837" cy="88582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0" name="Straight Arrow Connector 22"/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 rot="10800000" flipV="1">
            <a:off x="3405188" y="5153025"/>
            <a:ext cx="2128837" cy="153352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9161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3" y="1066800"/>
            <a:ext cx="2744787" cy="274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2" name="Picture 1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66800"/>
            <a:ext cx="245745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3" name="Rectangle 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05425" y="2028825"/>
            <a:ext cx="228600" cy="228600"/>
          </a:xfrm>
          <a:prstGeom prst="rect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cxnSp>
        <p:nvCxnSpPr>
          <p:cNvPr id="49164" name="Straight Arrow Connector 14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 rot="10800000">
            <a:off x="3405188" y="1143000"/>
            <a:ext cx="2128837" cy="88582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5" name="Straight Arrow Connector 15"/>
          <p:cNvCxnSpPr>
            <a:cxnSpLocks noChangeShapeType="1"/>
          </p:cNvCxnSpPr>
          <p:nvPr>
            <p:custDataLst>
              <p:tags r:id="rId12"/>
            </p:custDataLst>
          </p:nvPr>
        </p:nvCxnSpPr>
        <p:spPr bwMode="auto">
          <a:xfrm rot="10800000" flipV="1">
            <a:off x="3405188" y="2257425"/>
            <a:ext cx="2128837" cy="153352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166" name="Rectangle 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696200" y="2133600"/>
            <a:ext cx="1331913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ea typeface="ＭＳ Ｐゴシック" charset="-128"/>
              </a:rPr>
              <a:t>Harris </a:t>
            </a:r>
            <a:br>
              <a:rPr lang="en-US" sz="2400">
                <a:solidFill>
                  <a:srgbClr val="000000"/>
                </a:solidFill>
                <a:ea typeface="ＭＳ Ｐゴシック" charset="-128"/>
              </a:rPr>
            </a:br>
            <a:r>
              <a:rPr lang="en-US" sz="2400">
                <a:solidFill>
                  <a:srgbClr val="000000"/>
                </a:solidFill>
                <a:ea typeface="ＭＳ Ｐゴシック" charset="-128"/>
              </a:rPr>
              <a:t>operator</a:t>
            </a:r>
          </a:p>
        </p:txBody>
      </p:sp>
    </p:spTree>
    <p:extLst>
      <p:ext uri="{BB962C8B-B14F-4D97-AF65-F5344CB8AC3E}">
        <p14:creationId xmlns:p14="http://schemas.microsoft.com/office/powerpoint/2010/main" val="183188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3" descr="cows_step0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527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4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Harris detector example</a:t>
            </a:r>
          </a:p>
        </p:txBody>
      </p:sp>
    </p:spTree>
    <p:extLst>
      <p:ext uri="{BB962C8B-B14F-4D97-AF65-F5344CB8AC3E}">
        <p14:creationId xmlns:p14="http://schemas.microsoft.com/office/powerpoint/2010/main" val="109962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3" descr="cows_step1_corner_response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526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f value (red high, blue low)</a:t>
            </a:r>
          </a:p>
        </p:txBody>
      </p:sp>
    </p:spTree>
    <p:extLst>
      <p:ext uri="{BB962C8B-B14F-4D97-AF65-F5344CB8AC3E}">
        <p14:creationId xmlns:p14="http://schemas.microsoft.com/office/powerpoint/2010/main" val="363908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81000" y="57286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How can we find corresponding points?</a:t>
            </a:r>
            <a:endParaRPr lang="en-US" sz="3600" spc="-200" dirty="0">
              <a:latin typeface="Kalinga" pitchFamily="34" charset="0"/>
              <a:cs typeface="Kalinga" pitchFamily="34" charset="0"/>
            </a:endParaRPr>
          </a:p>
        </p:txBody>
      </p:sp>
      <p:pic>
        <p:nvPicPr>
          <p:cNvPr id="19458" name="Picture 2" descr="C:\data\InterestPointEval\Graffiti\img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6" y="1867535"/>
            <a:ext cx="3717925" cy="29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data\InterestPointEval\Graffiti\img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75" y="1867535"/>
            <a:ext cx="3717925" cy="29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1524000" y="2514600"/>
            <a:ext cx="4724400" cy="76200"/>
          </a:xfrm>
          <a:prstGeom prst="straightConnector1">
            <a:avLst/>
          </a:prstGeom>
          <a:ln w="571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048000" y="2895600"/>
            <a:ext cx="3810000" cy="228600"/>
          </a:xfrm>
          <a:prstGeom prst="straightConnector1">
            <a:avLst/>
          </a:prstGeom>
          <a:ln w="571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286000" y="3886200"/>
            <a:ext cx="4313237" cy="266700"/>
          </a:xfrm>
          <a:prstGeom prst="straightConnector1">
            <a:avLst/>
          </a:prstGeom>
          <a:ln w="571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533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cows_step2_thresh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526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Threshold (f &gt; value) </a:t>
            </a:r>
          </a:p>
        </p:txBody>
      </p:sp>
    </p:spTree>
    <p:extLst>
      <p:ext uri="{BB962C8B-B14F-4D97-AF65-F5344CB8AC3E}">
        <p14:creationId xmlns:p14="http://schemas.microsoft.com/office/powerpoint/2010/main" val="139271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cows_step3_thresh&amp;ma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lum bright="24000" contrast="72000"/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Find local maxima of f</a:t>
            </a:r>
          </a:p>
        </p:txBody>
      </p:sp>
    </p:spTree>
    <p:extLst>
      <p:ext uri="{BB962C8B-B14F-4D97-AF65-F5344CB8AC3E}">
        <p14:creationId xmlns:p14="http://schemas.microsoft.com/office/powerpoint/2010/main" val="39496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3" descr="cows_step4_harris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527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Rectangle 4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Harris features (in red)</a:t>
            </a:r>
          </a:p>
        </p:txBody>
      </p:sp>
    </p:spTree>
    <p:extLst>
      <p:ext uri="{BB962C8B-B14F-4D97-AF65-F5344CB8AC3E}">
        <p14:creationId xmlns:p14="http://schemas.microsoft.com/office/powerpoint/2010/main" val="277958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smtClean="0"/>
              <a:t>How can we find correspondences?</a:t>
            </a:r>
          </a:p>
        </p:txBody>
      </p:sp>
      <p:pic>
        <p:nvPicPr>
          <p:cNvPr id="4" name="Picture 3" descr="cows_step4_harris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527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1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ata\InterestPointEval\Graffiti\img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6" y="1447800"/>
            <a:ext cx="3717925" cy="29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C:\data\InterestPointEval\Graffiti\img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7" t="22289" r="52736" b="62339"/>
          <a:stretch/>
        </p:blipFill>
        <p:spPr bwMode="auto">
          <a:xfrm>
            <a:off x="1925543" y="2110767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How can we find correspondences?</a:t>
            </a:r>
          </a:p>
        </p:txBody>
      </p:sp>
      <p:pic>
        <p:nvPicPr>
          <p:cNvPr id="4099" name="Picture 3" descr="C:\data\InterestPointEval\Graffiti\img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9125"/>
            <a:ext cx="3716269" cy="297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1925543" y="2110768"/>
            <a:ext cx="457200" cy="457200"/>
          </a:xfrm>
          <a:prstGeom prst="rect">
            <a:avLst/>
          </a:prstGeom>
          <a:solidFill>
            <a:srgbClr val="FFFF00">
              <a:alpha val="23922"/>
            </a:srgb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 rot="20454335">
            <a:off x="5945317" y="2443624"/>
            <a:ext cx="415363" cy="414056"/>
          </a:xfrm>
          <a:prstGeom prst="rect">
            <a:avLst/>
          </a:prstGeom>
          <a:solidFill>
            <a:srgbClr val="FFFF00">
              <a:alpha val="23922"/>
            </a:srgb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Right Arrow 2"/>
          <p:cNvSpPr/>
          <p:nvPr/>
        </p:nvSpPr>
        <p:spPr bwMode="auto">
          <a:xfrm rot="4144407">
            <a:off x="2397264" y="4155439"/>
            <a:ext cx="1046257" cy="5334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 rot="6104890">
            <a:off x="5262243" y="4155440"/>
            <a:ext cx="1046257" cy="5334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6" name="Picture 2" descr="C:\data\InterestPointEval\Graffiti\img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7" t="22289" r="52736" b="62339"/>
          <a:stretch/>
        </p:blipFill>
        <p:spPr bwMode="auto">
          <a:xfrm>
            <a:off x="3048000" y="5119002"/>
            <a:ext cx="914400" cy="91440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data\InterestPointEval\Graffiti\img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67" t="22289" r="52736" b="62339"/>
          <a:stretch/>
        </p:blipFill>
        <p:spPr bwMode="auto">
          <a:xfrm>
            <a:off x="5230647" y="5119002"/>
            <a:ext cx="914400" cy="91440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38330" y="6172200"/>
            <a:ext cx="2350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Similarity transform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Scale and rotation?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15240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Let’s look at scale first:</a:t>
            </a:r>
          </a:p>
        </p:txBody>
      </p:sp>
      <p:pic>
        <p:nvPicPr>
          <p:cNvPr id="5123" name="Picture 3" descr="C:\data\InterestPointEval\PaperData\seattle\138289168_xXuQv-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09800"/>
            <a:ext cx="546250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05732" y="60960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is the “best” scale?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4371209" y="2987702"/>
            <a:ext cx="152400" cy="152400"/>
          </a:xfrm>
          <a:prstGeom prst="ellipse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295009" y="2911502"/>
            <a:ext cx="304800" cy="304800"/>
          </a:xfrm>
          <a:prstGeom prst="ellipse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052504" y="2674951"/>
            <a:ext cx="789809" cy="777902"/>
          </a:xfrm>
          <a:prstGeom prst="ellipse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204905" y="2831326"/>
            <a:ext cx="487028" cy="465151"/>
          </a:xfrm>
          <a:prstGeom prst="ellipse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27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9" grpId="0" animBg="1"/>
      <p:bldP spid="19" grpId="1" animBg="1"/>
      <p:bldP spid="20" grpId="0" animBg="1"/>
      <p:bldP spid="20" grpId="1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data\InterestPointEval\PaperData\seattle\138289168_xXuQv-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47" t="3931" r="34704" b="44112"/>
          <a:stretch/>
        </p:blipFill>
        <p:spPr bwMode="auto">
          <a:xfrm>
            <a:off x="3190875" y="1840381"/>
            <a:ext cx="1614115" cy="190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 bwMode="auto">
          <a:xfrm>
            <a:off x="3557295" y="2176324"/>
            <a:ext cx="762000" cy="762000"/>
          </a:xfrm>
          <a:prstGeom prst="ellipse">
            <a:avLst/>
          </a:prstGeom>
          <a:solidFill>
            <a:srgbClr val="000000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Scale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24807" y="1847671"/>
            <a:ext cx="1614115" cy="1900362"/>
            <a:chOff x="3705308" y="2353586"/>
            <a:chExt cx="1614115" cy="1900362"/>
          </a:xfrm>
        </p:grpSpPr>
        <p:pic>
          <p:nvPicPr>
            <p:cNvPr id="5123" name="Picture 3" descr="C:\data\InterestPointEval\PaperData\seattle\138289168_xXuQv-O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47" t="3931" r="34704" b="44112"/>
            <a:stretch/>
          </p:blipFill>
          <p:spPr bwMode="auto">
            <a:xfrm>
              <a:off x="3705308" y="2353586"/>
              <a:ext cx="1614115" cy="1900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Oval 20"/>
            <p:cNvSpPr/>
            <p:nvPr/>
          </p:nvSpPr>
          <p:spPr bwMode="auto">
            <a:xfrm>
              <a:off x="4204905" y="2831326"/>
              <a:ext cx="487028" cy="465151"/>
            </a:xfrm>
            <a:prstGeom prst="ellips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6146" name="Picture 2" descr="http://lh6.ggpht.com/_8ce_Z70xgCg/Sh8ANnA49lI/AAAAAAAAAr4/_woA4gZMPUA/LoG_hat2_thumb%5B2%5D.gif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075" y="1923871"/>
            <a:ext cx="2524125" cy="301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3711683" y="2328724"/>
            <a:ext cx="453225" cy="457200"/>
          </a:xfrm>
          <a:prstGeom prst="ellipse">
            <a:avLst/>
          </a:prstGeom>
          <a:solidFill>
            <a:srgbClr val="FFFFFF">
              <a:alpha val="7607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4807" y="4057471"/>
            <a:ext cx="3699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Laplacian</a:t>
            </a:r>
            <a:r>
              <a:rPr lang="en-US" dirty="0" smtClean="0"/>
              <a:t> has a maximal response when the difference between the “inside” and “outside” of the filter is greatest.</a:t>
            </a:r>
          </a:p>
        </p:txBody>
      </p:sp>
    </p:spTree>
    <p:extLst>
      <p:ext uri="{BB962C8B-B14F-4D97-AF65-F5344CB8AC3E}">
        <p14:creationId xmlns:p14="http://schemas.microsoft.com/office/powerpoint/2010/main" val="313765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Scale</a:t>
            </a: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15" y="2658070"/>
            <a:ext cx="2423885" cy="32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1819870"/>
            <a:ext cx="32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Why Gaussian?</a:t>
            </a:r>
          </a:p>
          <a:p>
            <a:endParaRPr lang="en-US" dirty="0"/>
          </a:p>
          <a:p>
            <a:r>
              <a:rPr lang="en-US" dirty="0" smtClean="0"/>
              <a:t>It is invariant to scale change, i.e., </a:t>
            </a:r>
          </a:p>
          <a:p>
            <a:r>
              <a:rPr lang="en-US" dirty="0"/>
              <a:t>a</a:t>
            </a:r>
            <a:r>
              <a:rPr lang="en-US" dirty="0" smtClean="0"/>
              <a:t>nd has several other nice properties.  </a:t>
            </a:r>
            <a:r>
              <a:rPr lang="en-US" sz="1200" dirty="0" err="1" smtClean="0"/>
              <a:t>Lindeberg</a:t>
            </a:r>
            <a:r>
              <a:rPr lang="en-US" sz="1200" dirty="0" smtClean="0"/>
              <a:t>, 1994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3877270"/>
            <a:ext cx="33455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practice, the </a:t>
            </a:r>
            <a:r>
              <a:rPr lang="en-US" dirty="0" err="1" smtClean="0"/>
              <a:t>Laplacian</a:t>
            </a:r>
            <a:r>
              <a:rPr lang="en-US" dirty="0" smtClean="0"/>
              <a:t> is approximated using a Difference of Gaussian (</a:t>
            </a:r>
            <a:r>
              <a:rPr lang="en-US" dirty="0" err="1" smtClean="0"/>
              <a:t>DoG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8194" name="Picture 2" descr="http://micro.magnet.fsu.edu/primer/java/digitalimaging/processing/diffgaussians/diffgaussiansfig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69233"/>
            <a:ext cx="4195545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90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0395"/>
            <a:ext cx="8380412" cy="750205"/>
          </a:xfrm>
        </p:spPr>
        <p:txBody>
          <a:bodyPr/>
          <a:lstStyle/>
          <a:p>
            <a:r>
              <a:rPr lang="en-US" dirty="0" err="1" smtClean="0"/>
              <a:t>DoG</a:t>
            </a:r>
            <a:r>
              <a:rPr lang="en-US" dirty="0" smtClean="0"/>
              <a:t> example</a:t>
            </a:r>
            <a:endParaRPr lang="en-US" dirty="0"/>
          </a:p>
        </p:txBody>
      </p:sp>
      <p:pic>
        <p:nvPicPr>
          <p:cNvPr id="17410" name="Picture 2" descr="C:\larryz\classes\UW576S11\data\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793337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larryz\classes\UW576S11\data\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00" y="1116211"/>
            <a:ext cx="1905000" cy="15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larryz\classes\UW576S11\data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33659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larryz\classes\UW576S11\data\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033659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larryz\classes\UW576S11\data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033658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C:\larryz\classes\UW576S11\data\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033659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C:\larryz\classes\UW576S11\data\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028014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C:\larryz\classes\UW576S11\data\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759468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1" descr="C:\larryz\classes\UW576S11\data\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793337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C:\larryz\classes\UW576S11\data\8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793337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1" name="Picture 13" descr="C:\larryz\classes\UW576S11\data\9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793337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4336321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σ</a:t>
            </a:r>
            <a:r>
              <a:rPr lang="en-US" dirty="0" smtClean="0"/>
              <a:t> = 1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620000" y="6080452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σ</a:t>
            </a:r>
            <a:r>
              <a:rPr lang="en-US" dirty="0" smtClean="0"/>
              <a:t> = 66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Scale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6400" y="1688068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practice the image is </a:t>
            </a:r>
            <a:r>
              <a:rPr lang="en-US" dirty="0" err="1" smtClean="0"/>
              <a:t>downsampled</a:t>
            </a:r>
            <a:r>
              <a:rPr lang="en-US" dirty="0" smtClean="0"/>
              <a:t> for larger </a:t>
            </a:r>
            <a:r>
              <a:rPr lang="en-US" dirty="0" err="1" smtClean="0"/>
              <a:t>sigmas</a:t>
            </a:r>
            <a:r>
              <a:rPr lang="en-US" dirty="0" smtClean="0"/>
              <a:t>.</a:t>
            </a:r>
          </a:p>
        </p:txBody>
      </p:sp>
      <p:pic>
        <p:nvPicPr>
          <p:cNvPr id="5122" name="Picture 2" descr="http://dpl.ceegs.ohio-state.edu/courses/GeodSci830/2009spring/Final/Group1/Final%20Report_files/image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09800"/>
            <a:ext cx="5505450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28800" y="6162675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Lowe, 2004.</a:t>
            </a:r>
          </a:p>
        </p:txBody>
      </p:sp>
    </p:spTree>
    <p:extLst>
      <p:ext uri="{BB962C8B-B14F-4D97-AF65-F5344CB8AC3E}">
        <p14:creationId xmlns:p14="http://schemas.microsoft.com/office/powerpoint/2010/main" val="319365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9600" y="76200"/>
            <a:ext cx="7772400" cy="838200"/>
          </a:xfrm>
        </p:spPr>
        <p:txBody>
          <a:bodyPr/>
          <a:lstStyle/>
          <a:p>
            <a:r>
              <a:rPr lang="en-US" dirty="0" smtClean="0"/>
              <a:t>Not always easy</a:t>
            </a:r>
          </a:p>
        </p:txBody>
      </p:sp>
      <p:sp>
        <p:nvSpPr>
          <p:cNvPr id="20485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81300" y="5910263"/>
            <a:ext cx="36195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>
                <a:solidFill>
                  <a:srgbClr val="000000"/>
                </a:solidFill>
                <a:latin typeface="Arial" charset="0"/>
              </a:rPr>
              <a:t>NASA Mars Rover images</a:t>
            </a:r>
          </a:p>
        </p:txBody>
      </p:sp>
    </p:spTree>
    <p:extLst>
      <p:ext uri="{BB962C8B-B14F-4D97-AF65-F5344CB8AC3E}">
        <p14:creationId xmlns:p14="http://schemas.microsoft.com/office/powerpoint/2010/main" val="398624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6324600" y="3205452"/>
            <a:ext cx="3159140" cy="3183680"/>
            <a:chOff x="6705600" y="3205452"/>
            <a:chExt cx="3159140" cy="3183680"/>
          </a:xfrm>
        </p:grpSpPr>
        <p:sp>
          <p:nvSpPr>
            <p:cNvPr id="74" name="Right Arrow 73"/>
            <p:cNvSpPr/>
            <p:nvPr/>
          </p:nvSpPr>
          <p:spPr bwMode="auto">
            <a:xfrm rot="21446172">
              <a:off x="6712462" y="4709653"/>
              <a:ext cx="509189" cy="318206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rgbClr val="817E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76" name="Picture 2" descr="C:\data\InterestPointEval\Graffiti\img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13" t="10045" r="72017" b="65954"/>
            <a:stretch/>
          </p:blipFill>
          <p:spPr bwMode="auto">
            <a:xfrm rot="18830963">
              <a:off x="7323350" y="3729049"/>
              <a:ext cx="1979868" cy="2163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Rectangle 77"/>
            <p:cNvSpPr/>
            <p:nvPr/>
          </p:nvSpPr>
          <p:spPr bwMode="auto">
            <a:xfrm>
              <a:off x="6705600" y="3574458"/>
              <a:ext cx="904184" cy="2445342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9" name="Rectangle 78"/>
            <p:cNvSpPr/>
            <p:nvPr/>
          </p:nvSpPr>
          <p:spPr bwMode="auto">
            <a:xfrm rot="5400000">
              <a:off x="7511857" y="2434873"/>
              <a:ext cx="904184" cy="2445342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0" name="Rectangle 79"/>
            <p:cNvSpPr/>
            <p:nvPr/>
          </p:nvSpPr>
          <p:spPr bwMode="auto">
            <a:xfrm>
              <a:off x="8960556" y="3646085"/>
              <a:ext cx="904184" cy="2445342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1" name="Rectangle 80"/>
            <p:cNvSpPr/>
            <p:nvPr/>
          </p:nvSpPr>
          <p:spPr bwMode="auto">
            <a:xfrm rot="16200000">
              <a:off x="8048070" y="4714369"/>
              <a:ext cx="904184" cy="2445342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0395"/>
            <a:ext cx="8380412" cy="750205"/>
          </a:xfrm>
        </p:spPr>
        <p:txBody>
          <a:bodyPr/>
          <a:lstStyle/>
          <a:p>
            <a:r>
              <a:rPr lang="en-US" dirty="0" smtClean="0"/>
              <a:t>Rotation</a:t>
            </a:r>
            <a:endParaRPr lang="en-US" dirty="0"/>
          </a:p>
        </p:txBody>
      </p:sp>
      <p:pic>
        <p:nvPicPr>
          <p:cNvPr id="4" name="Picture 2" descr="C:\data\InterestPointEval\Graffiti\img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65235"/>
            <a:ext cx="3717925" cy="29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 bwMode="auto">
          <a:xfrm>
            <a:off x="943680" y="2288314"/>
            <a:ext cx="457200" cy="457200"/>
          </a:xfrm>
          <a:prstGeom prst="rect">
            <a:avLst/>
          </a:prstGeom>
          <a:solidFill>
            <a:srgbClr val="FFFF00">
              <a:alpha val="23922"/>
            </a:srgb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6" name="Picture 2" descr="C:\data\InterestPointEval\Graffiti\img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4" t="14225" r="74618" b="70404"/>
          <a:stretch/>
        </p:blipFill>
        <p:spPr bwMode="auto">
          <a:xfrm>
            <a:off x="5105400" y="1865235"/>
            <a:ext cx="1385710" cy="138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ight Arrow 6"/>
          <p:cNvSpPr/>
          <p:nvPr/>
        </p:nvSpPr>
        <p:spPr bwMode="auto">
          <a:xfrm>
            <a:off x="3794124" y="2288314"/>
            <a:ext cx="1046257" cy="5334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817E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143000"/>
            <a:ext cx="4572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How to compute the rotation?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87441" y="5742801"/>
            <a:ext cx="3875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Create edge orientation histogram and find peak.</a:t>
            </a:r>
            <a:endParaRPr lang="en-US" dirty="0"/>
          </a:p>
        </p:txBody>
      </p:sp>
      <p:grpSp>
        <p:nvGrpSpPr>
          <p:cNvPr id="72" name="Group 71"/>
          <p:cNvGrpSpPr/>
          <p:nvPr/>
        </p:nvGrpSpPr>
        <p:grpSpPr>
          <a:xfrm>
            <a:off x="5105400" y="3983807"/>
            <a:ext cx="1447800" cy="1524000"/>
            <a:chOff x="5562600" y="4038600"/>
            <a:chExt cx="1447800" cy="1524000"/>
          </a:xfrm>
        </p:grpSpPr>
        <p:cxnSp>
          <p:nvCxnSpPr>
            <p:cNvPr id="11" name="Straight Arrow Connector 10"/>
            <p:cNvCxnSpPr/>
            <p:nvPr/>
          </p:nvCxnSpPr>
          <p:spPr bwMode="auto">
            <a:xfrm flipV="1">
              <a:off x="6172200" y="4114800"/>
              <a:ext cx="11289" cy="609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" name="Straight Arrow Connector 11"/>
            <p:cNvCxnSpPr/>
            <p:nvPr/>
          </p:nvCxnSpPr>
          <p:spPr bwMode="auto">
            <a:xfrm flipV="1">
              <a:off x="6172200" y="4305300"/>
              <a:ext cx="177094" cy="4191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 bwMode="auto">
            <a:xfrm flipV="1">
              <a:off x="6172200" y="4383857"/>
              <a:ext cx="342900" cy="34054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" name="Straight Arrow Connector 17"/>
            <p:cNvCxnSpPr/>
            <p:nvPr/>
          </p:nvCxnSpPr>
          <p:spPr bwMode="auto">
            <a:xfrm flipV="1">
              <a:off x="6172200" y="4602932"/>
              <a:ext cx="342900" cy="12146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" name="Straight Arrow Connector 20"/>
            <p:cNvCxnSpPr/>
            <p:nvPr/>
          </p:nvCxnSpPr>
          <p:spPr bwMode="auto">
            <a:xfrm>
              <a:off x="6172200" y="4724400"/>
              <a:ext cx="571500" cy="4715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" name="Straight Arrow Connector 24"/>
            <p:cNvCxnSpPr/>
            <p:nvPr/>
          </p:nvCxnSpPr>
          <p:spPr bwMode="auto">
            <a:xfrm>
              <a:off x="6148210" y="4729114"/>
              <a:ext cx="709790" cy="30244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Straight Arrow Connector 28"/>
            <p:cNvCxnSpPr/>
            <p:nvPr/>
          </p:nvCxnSpPr>
          <p:spPr bwMode="auto">
            <a:xfrm>
              <a:off x="6172200" y="4729114"/>
              <a:ext cx="838200" cy="83348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2" name="Straight Arrow Connector 31"/>
            <p:cNvCxnSpPr/>
            <p:nvPr/>
          </p:nvCxnSpPr>
          <p:spPr bwMode="auto">
            <a:xfrm>
              <a:off x="6183488" y="4724400"/>
              <a:ext cx="331612" cy="685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Straight Arrow Connector 34"/>
            <p:cNvCxnSpPr/>
            <p:nvPr/>
          </p:nvCxnSpPr>
          <p:spPr bwMode="auto">
            <a:xfrm>
              <a:off x="6174753" y="4724400"/>
              <a:ext cx="0" cy="685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7" name="Straight Arrow Connector 36"/>
            <p:cNvCxnSpPr/>
            <p:nvPr/>
          </p:nvCxnSpPr>
          <p:spPr bwMode="auto">
            <a:xfrm flipH="1">
              <a:off x="6016978" y="4729114"/>
              <a:ext cx="166510" cy="30244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9" name="Straight Arrow Connector 38"/>
            <p:cNvCxnSpPr/>
            <p:nvPr/>
          </p:nvCxnSpPr>
          <p:spPr bwMode="auto">
            <a:xfrm flipH="1">
              <a:off x="5950655" y="4729114"/>
              <a:ext cx="232833" cy="17476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 flipH="1">
              <a:off x="5804776" y="4724400"/>
              <a:ext cx="378713" cy="17947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flipH="1" flipV="1">
              <a:off x="5743221" y="4724400"/>
              <a:ext cx="440268" cy="471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8" name="Straight Arrow Connector 47"/>
            <p:cNvCxnSpPr/>
            <p:nvPr/>
          </p:nvCxnSpPr>
          <p:spPr bwMode="auto">
            <a:xfrm flipH="1" flipV="1">
              <a:off x="5562600" y="4476750"/>
              <a:ext cx="620889" cy="25236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1" name="Straight Arrow Connector 50"/>
            <p:cNvCxnSpPr/>
            <p:nvPr/>
          </p:nvCxnSpPr>
          <p:spPr bwMode="auto">
            <a:xfrm flipH="1" flipV="1">
              <a:off x="5562600" y="4114800"/>
              <a:ext cx="609600" cy="61431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4" name="Straight Arrow Connector 53"/>
            <p:cNvCxnSpPr/>
            <p:nvPr/>
          </p:nvCxnSpPr>
          <p:spPr bwMode="auto">
            <a:xfrm flipH="1" flipV="1">
              <a:off x="5867400" y="4038600"/>
              <a:ext cx="316088" cy="690515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73" name="Right Arrow 72"/>
          <p:cNvSpPr/>
          <p:nvPr/>
        </p:nvSpPr>
        <p:spPr bwMode="auto">
          <a:xfrm rot="5400000">
            <a:off x="5543309" y="3415355"/>
            <a:ext cx="509189" cy="318206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817E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3" name="Right Arrow 82"/>
          <p:cNvSpPr/>
          <p:nvPr/>
        </p:nvSpPr>
        <p:spPr bwMode="auto">
          <a:xfrm>
            <a:off x="6570839" y="4638026"/>
            <a:ext cx="509189" cy="318206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817E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69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4" y="248355"/>
            <a:ext cx="8380412" cy="750205"/>
          </a:xfrm>
        </p:spPr>
        <p:txBody>
          <a:bodyPr/>
          <a:lstStyle/>
          <a:p>
            <a:r>
              <a:rPr lang="en-US" dirty="0" smtClean="0"/>
              <a:t>Other interest point detectors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2954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Harris Laplace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066800" y="5716109"/>
            <a:ext cx="502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Scale &amp; Affine Invariant Interest Point Detectors</a:t>
            </a:r>
          </a:p>
          <a:p>
            <a:r>
              <a:rPr lang="en-US" sz="1400" dirty="0" smtClean="0"/>
              <a:t>K. </a:t>
            </a:r>
            <a:r>
              <a:rPr lang="en-US" sz="1400" dirty="0"/>
              <a:t>MIKOLAJCZYK </a:t>
            </a:r>
            <a:r>
              <a:rPr lang="en-US" sz="1400" dirty="0" smtClean="0"/>
              <a:t>and C. SCHMID, IJCV 2004</a:t>
            </a:r>
            <a:endParaRPr lang="en-US" sz="1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18585"/>
            <a:ext cx="7477342" cy="366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78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4" y="248355"/>
            <a:ext cx="8380412" cy="750205"/>
          </a:xfrm>
        </p:spPr>
        <p:txBody>
          <a:bodyPr/>
          <a:lstStyle/>
          <a:p>
            <a:r>
              <a:rPr lang="en-US" dirty="0" smtClean="0"/>
              <a:t>Other interest point detectors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2954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Affine invariant</a:t>
            </a:r>
            <a:endParaRPr lang="en-US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1852613"/>
            <a:ext cx="6800850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5400" y="5181600"/>
            <a:ext cx="502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Scale &amp; Affine Invariant Interest Point Detectors</a:t>
            </a:r>
          </a:p>
          <a:p>
            <a:r>
              <a:rPr lang="en-US" sz="1400" dirty="0" smtClean="0"/>
              <a:t>K. </a:t>
            </a:r>
            <a:r>
              <a:rPr lang="en-US" sz="1400" dirty="0"/>
              <a:t>MIKOLAJCZYK </a:t>
            </a:r>
            <a:r>
              <a:rPr lang="en-US" sz="1400" dirty="0" smtClean="0"/>
              <a:t>and C. SCHMID, IJCV 2004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3389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0395"/>
            <a:ext cx="8380412" cy="750205"/>
          </a:xfrm>
        </p:spPr>
        <p:txBody>
          <a:bodyPr/>
          <a:lstStyle/>
          <a:p>
            <a:r>
              <a:rPr lang="en-US" dirty="0" smtClean="0"/>
              <a:t>Computationally efficient 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2286000"/>
            <a:ext cx="733425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2667" y="1664732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Approximate Gaussian filters using box filters: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04875" y="5254978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SURF: Speeded Up Robust Features</a:t>
            </a:r>
          </a:p>
          <a:p>
            <a:r>
              <a:rPr lang="en-US" sz="1400" dirty="0"/>
              <a:t>Herbert </a:t>
            </a:r>
            <a:r>
              <a:rPr lang="en-US" sz="1400" dirty="0" smtClean="0"/>
              <a:t>Bay, </a:t>
            </a:r>
            <a:r>
              <a:rPr lang="en-US" sz="1400" dirty="0" err="1"/>
              <a:t>Tinne</a:t>
            </a:r>
            <a:r>
              <a:rPr lang="en-US" sz="1400" dirty="0"/>
              <a:t> </a:t>
            </a:r>
            <a:r>
              <a:rPr lang="en-US" sz="1400" dirty="0" err="1" smtClean="0"/>
              <a:t>Tuytelaars</a:t>
            </a:r>
            <a:r>
              <a:rPr lang="en-US" sz="1400" dirty="0" smtClean="0"/>
              <a:t>, </a:t>
            </a:r>
            <a:r>
              <a:rPr lang="en-US" sz="1400" dirty="0"/>
              <a:t>and Luc Van </a:t>
            </a:r>
            <a:r>
              <a:rPr lang="en-US" sz="1400" dirty="0" err="1" smtClean="0"/>
              <a:t>Gool</a:t>
            </a:r>
            <a:r>
              <a:rPr lang="en-US" sz="1400" dirty="0" smtClean="0"/>
              <a:t>, ECCV 2006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8126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0395"/>
            <a:ext cx="8380412" cy="750205"/>
          </a:xfrm>
        </p:spPr>
        <p:txBody>
          <a:bodyPr/>
          <a:lstStyle/>
          <a:p>
            <a:r>
              <a:rPr lang="en-US" dirty="0" smtClean="0"/>
              <a:t>Computationally efficient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9844" y="1143000"/>
            <a:ext cx="6953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Corner detection by sampling pixels based on decision tree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04875" y="549658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Machine learning for high-speed corner detection</a:t>
            </a:r>
          </a:p>
          <a:p>
            <a:r>
              <a:rPr lang="en-US" sz="1400" dirty="0"/>
              <a:t>Edward </a:t>
            </a:r>
            <a:r>
              <a:rPr lang="en-US" sz="1400" dirty="0" err="1"/>
              <a:t>Rosten</a:t>
            </a:r>
            <a:r>
              <a:rPr lang="en-US" sz="1400" dirty="0"/>
              <a:t> and Tom </a:t>
            </a:r>
            <a:r>
              <a:rPr lang="en-US" sz="1400" dirty="0" smtClean="0"/>
              <a:t>Drummond, ECCV 2006</a:t>
            </a:r>
            <a:endParaRPr lang="en-US" sz="14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533" y="1676400"/>
            <a:ext cx="5534025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70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0395"/>
            <a:ext cx="8380412" cy="750205"/>
          </a:xfrm>
        </p:spPr>
        <p:txBody>
          <a:bodyPr/>
          <a:lstStyle/>
          <a:p>
            <a:r>
              <a:rPr lang="en-US" dirty="0" smtClean="0"/>
              <a:t>How well do they work in practice?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0888" y="1341777"/>
            <a:ext cx="695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Let’s go to the videos…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2265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81300" y="5910263"/>
            <a:ext cx="3619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>
                <a:solidFill>
                  <a:srgbClr val="000000"/>
                </a:solidFill>
                <a:latin typeface="Arial" charset="0"/>
              </a:rPr>
              <a:t>NASA Mars Rover images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>
                <a:solidFill>
                  <a:srgbClr val="000000"/>
                </a:solidFill>
                <a:latin typeface="Arial" charset="0"/>
              </a:rPr>
              <a:t>with SIFT feature matches</a:t>
            </a:r>
            <a:br>
              <a:rPr lang="en-US" sz="1600" b="0">
                <a:solidFill>
                  <a:srgbClr val="000000"/>
                </a:solidFill>
                <a:latin typeface="Arial" charset="0"/>
              </a:rPr>
            </a:br>
            <a:r>
              <a:rPr lang="en-US" sz="1600" b="0">
                <a:solidFill>
                  <a:srgbClr val="000000"/>
                </a:solidFill>
                <a:latin typeface="Arial" charset="0"/>
              </a:rPr>
              <a:t>Figure by Noah Snavely</a:t>
            </a:r>
          </a:p>
        </p:txBody>
      </p:sp>
      <p:sp>
        <p:nvSpPr>
          <p:cNvPr id="21509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Answer below </a:t>
            </a:r>
            <a:r>
              <a:rPr lang="en-US" sz="2400" smtClean="0"/>
              <a:t>(look for tiny colored squares…)</a:t>
            </a:r>
          </a:p>
        </p:txBody>
      </p:sp>
    </p:spTree>
    <p:extLst>
      <p:ext uri="{BB962C8B-B14F-4D97-AF65-F5344CB8AC3E}">
        <p14:creationId xmlns:p14="http://schemas.microsoft.com/office/powerpoint/2010/main" val="265741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ata\InterestPointEval\data\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31787"/>
            <a:ext cx="5057776" cy="464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humans fixate?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124634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Called “fixation points”, and a “saccade” is the process of moving between fixation points.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0" y="5806533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Slowly trace the outline of the above object.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0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ata\InterestPointEval\data\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31787"/>
            <a:ext cx="5057776" cy="464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humans fixate?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124634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Called “fixation points”, and a “saccade” is the process of moving between fixation points.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0" y="5806533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Slowly trace the outline of the above object. </a:t>
            </a:r>
            <a:endParaRPr lang="en-US" dirty="0"/>
          </a:p>
        </p:txBody>
      </p:sp>
      <p:pic>
        <p:nvPicPr>
          <p:cNvPr id="12291" name="Picture 3" descr="\\larryz\data\EyeTrack\shapes\0001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538" y="2234576"/>
            <a:ext cx="36195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60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humans fixate?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67000" y="56388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Result of one subject “me”.</a:t>
            </a:r>
            <a:endParaRPr lang="en-US" dirty="0"/>
          </a:p>
        </p:txBody>
      </p:sp>
      <p:pic>
        <p:nvPicPr>
          <p:cNvPr id="11266" name="Picture 2" descr="\\larryz\data\EyeTrack\shapes\0001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8" t="16523" r="27059" b="22174"/>
          <a:stretch/>
        </p:blipFill>
        <p:spPr bwMode="auto">
          <a:xfrm>
            <a:off x="3826933" y="2529064"/>
            <a:ext cx="1964266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\\larryz\data\EyeTrack\shapes\image_0006.bmp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t="8133" r="10298" b="10121"/>
          <a:stretch/>
        </p:blipFill>
        <p:spPr bwMode="auto">
          <a:xfrm>
            <a:off x="304800" y="1298575"/>
            <a:ext cx="3522133" cy="326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\\larryz\data\EyeTrack\shapes\image_0004.bmp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5" t="21209" r="37407" b="35566"/>
          <a:stretch/>
        </p:blipFill>
        <p:spPr bwMode="auto">
          <a:xfrm>
            <a:off x="5943600" y="3161241"/>
            <a:ext cx="1353961" cy="139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\\larryz\data\EyeTrack\shapes\image_0003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2" t="24889" r="45317" b="49216"/>
          <a:stretch/>
        </p:blipFill>
        <p:spPr bwMode="auto">
          <a:xfrm>
            <a:off x="7543800" y="3691820"/>
            <a:ext cx="925689" cy="88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89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humans fixate?</a:t>
            </a:r>
            <a:endParaRPr lang="en-US" dirty="0"/>
          </a:p>
        </p:txBody>
      </p:sp>
      <p:pic>
        <p:nvPicPr>
          <p:cNvPr id="13314" name="Picture 2" descr="\\larryz\data\EyeTrack\shapes\image_000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188168"/>
            <a:ext cx="331470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remiumblend.net/wp-content/uploads/2008/12/sacca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80368"/>
            <a:ext cx="3981450" cy="225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web.mit.edu/bcs/schillerlab/pictures/WEB001/GIFs/001-0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78" y="3657600"/>
            <a:ext cx="37338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9600" y="6348236"/>
            <a:ext cx="4648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"Eye Movements and Vision" by A. L. </a:t>
            </a:r>
            <a:r>
              <a:rPr lang="en-US" sz="900" b="1" dirty="0" err="1"/>
              <a:t>Yarbus</a:t>
            </a:r>
            <a:r>
              <a:rPr lang="en-US" sz="900" b="1" dirty="0"/>
              <a:t>; Plenum Press, New York; 1967</a:t>
            </a:r>
            <a:endParaRPr lang="en-US" sz="900" dirty="0"/>
          </a:p>
        </p:txBody>
      </p:sp>
      <p:sp>
        <p:nvSpPr>
          <p:cNvPr id="5" name="TextBox 4"/>
          <p:cNvSpPr txBox="1"/>
          <p:nvPr/>
        </p:nvSpPr>
        <p:spPr>
          <a:xfrm>
            <a:off x="5257800" y="1447800"/>
            <a:ext cx="3352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Top down or bottom up?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28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Want uniqueness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Look for image regions that are unusual</a:t>
            </a:r>
          </a:p>
          <a:p>
            <a:pPr lvl="1"/>
            <a:r>
              <a:rPr lang="en-US" smtClean="0"/>
              <a:t>Lead to unambiguous matches in other images</a:t>
            </a:r>
          </a:p>
          <a:p>
            <a:pPr lvl="1"/>
            <a:endParaRPr lang="en-US" smtClean="0"/>
          </a:p>
          <a:p>
            <a:pPr>
              <a:buFontTx/>
              <a:buNone/>
            </a:pPr>
            <a:r>
              <a:rPr lang="en-US" smtClean="0"/>
              <a:t>How to define “unusual”?</a:t>
            </a:r>
          </a:p>
          <a:p>
            <a:pPr lvl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0332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lambda_+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2"/>
  <p:tag name="PICTUREFILESIZE" val="540"/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lambda_-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2"/>
  <p:tag name="PICTUREFILESIZE" val="527"/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I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6"/>
  <p:tag name="PICTUREFILESIZE" val="297"/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lambda_-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2"/>
  <p:tag name="PICTUREFILESIZE" val="527"/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f = \frac{\lambda_- \lambda_+}{\lambda_- + \lambda_+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28"/>
  <p:tag name="PICTUREFILESIZE" val="6785"/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determinant(H)}{trace (H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2"/>
  <p:tag name="PICTUREFILESIZE" val="15527"/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lambda_-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2"/>
  <p:tag name="PICTUREFILESIZE" val="527"/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7421</TotalTime>
  <Words>733</Words>
  <Application>Microsoft Office PowerPoint</Application>
  <PresentationFormat>On-screen Show (4:3)</PresentationFormat>
  <Paragraphs>140</Paragraphs>
  <Slides>35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Office Theme</vt:lpstr>
      <vt:lpstr>Blank Presentation</vt:lpstr>
      <vt:lpstr>1_Blank Presentation</vt:lpstr>
      <vt:lpstr>Interest points</vt:lpstr>
      <vt:lpstr>PowerPoint Presentation</vt:lpstr>
      <vt:lpstr>Not always easy</vt:lpstr>
      <vt:lpstr>Answer below (look for tiny colored squares…)</vt:lpstr>
      <vt:lpstr>Where do humans fixate?</vt:lpstr>
      <vt:lpstr>Where do humans fixate?</vt:lpstr>
      <vt:lpstr>Where do humans fixate?</vt:lpstr>
      <vt:lpstr>Where do humans fixate?</vt:lpstr>
      <vt:lpstr>Want uniqueness</vt:lpstr>
      <vt:lpstr>Local measures of uniqueness</vt:lpstr>
      <vt:lpstr>Feature detection</vt:lpstr>
      <vt:lpstr>Let’s look at the gradient distributions</vt:lpstr>
      <vt:lpstr>PowerPoint Presentation</vt:lpstr>
      <vt:lpstr>Simple example</vt:lpstr>
      <vt:lpstr>PowerPoint Presentation</vt:lpstr>
      <vt:lpstr>The Harris operator</vt:lpstr>
      <vt:lpstr>The Harris operator</vt:lpstr>
      <vt:lpstr>Harris detector example</vt:lpstr>
      <vt:lpstr>f value (red high, blue low)</vt:lpstr>
      <vt:lpstr>Threshold (f &gt; value) </vt:lpstr>
      <vt:lpstr>Find local maxima of f</vt:lpstr>
      <vt:lpstr>Harris features (in red)</vt:lpstr>
      <vt:lpstr>How can we find correspondences?</vt:lpstr>
      <vt:lpstr>How can we find correspondences?</vt:lpstr>
      <vt:lpstr>Scale and rotation?</vt:lpstr>
      <vt:lpstr>Scale</vt:lpstr>
      <vt:lpstr>Scale</vt:lpstr>
      <vt:lpstr>DoG example</vt:lpstr>
      <vt:lpstr>Scale </vt:lpstr>
      <vt:lpstr>Rotation</vt:lpstr>
      <vt:lpstr>Other interest point detectors</vt:lpstr>
      <vt:lpstr>Other interest point detectors</vt:lpstr>
      <vt:lpstr>Computationally efficient </vt:lpstr>
      <vt:lpstr>Computationally efficient </vt:lpstr>
      <vt:lpstr>How well do they work in practice?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Larry Zitnick</dc:creator>
  <cp:lastModifiedBy>Larry Zitnick</cp:lastModifiedBy>
  <cp:revision>108</cp:revision>
  <dcterms:created xsi:type="dcterms:W3CDTF">2011-03-15T23:32:41Z</dcterms:created>
  <dcterms:modified xsi:type="dcterms:W3CDTF">2011-04-01T23:12:51Z</dcterms:modified>
</cp:coreProperties>
</file>