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3"/>
  </p:notesMasterIdLst>
  <p:sldIdLst>
    <p:sldId id="256" r:id="rId2"/>
    <p:sldId id="288" r:id="rId3"/>
    <p:sldId id="291" r:id="rId4"/>
    <p:sldId id="286" r:id="rId5"/>
    <p:sldId id="306" r:id="rId6"/>
    <p:sldId id="307" r:id="rId7"/>
    <p:sldId id="289" r:id="rId8"/>
    <p:sldId id="290" r:id="rId9"/>
    <p:sldId id="294" r:id="rId10"/>
    <p:sldId id="295" r:id="rId11"/>
    <p:sldId id="296" r:id="rId12"/>
    <p:sldId id="297" r:id="rId13"/>
    <p:sldId id="298" r:id="rId14"/>
    <p:sldId id="299" r:id="rId15"/>
    <p:sldId id="300" r:id="rId16"/>
    <p:sldId id="301" r:id="rId17"/>
    <p:sldId id="303" r:id="rId18"/>
    <p:sldId id="310" r:id="rId19"/>
    <p:sldId id="308" r:id="rId20"/>
    <p:sldId id="309" r:id="rId21"/>
    <p:sldId id="30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00B050"/>
    <a:srgbClr val="808080"/>
    <a:srgbClr val="5F5F5F"/>
    <a:srgbClr val="B2B2B2"/>
    <a:srgbClr val="C0C0C0"/>
    <a:srgbClr val="212121"/>
    <a:srgbClr val="646464"/>
    <a:srgbClr val="414141"/>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668" y="-10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033238-7DFC-4B3F-953F-E29CEE481CCC}" type="datetimeFigureOut">
              <a:rPr lang="en-US" smtClean="0"/>
              <a:t>3/28/2011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E18ADA-AEA4-4248-8602-844158BEDF43}" type="slidenum">
              <a:rPr lang="en-US" smtClean="0"/>
              <a:t>‹#›</a:t>
            </a:fld>
            <a:endParaRPr lang="en-US"/>
          </a:p>
        </p:txBody>
      </p:sp>
    </p:spTree>
    <p:extLst>
      <p:ext uri="{BB962C8B-B14F-4D97-AF65-F5344CB8AC3E}">
        <p14:creationId xmlns:p14="http://schemas.microsoft.com/office/powerpoint/2010/main" val="263523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2</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4</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7</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8</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95BA4E-6689-48B5-B9CE-F28248056E7A}" type="slidenum">
              <a:rPr lang="en-US"/>
              <a:pPr/>
              <a:t>19</a:t>
            </a:fld>
            <a:endParaRPr lang="en-US"/>
          </a:p>
        </p:txBody>
      </p:sp>
      <p:sp>
        <p:nvSpPr>
          <p:cNvPr id="454658" name="Rectangle 2"/>
          <p:cNvSpPr>
            <a:spLocks noGrp="1" noRot="1" noChangeAspect="1" noChangeArrowheads="1" noTextEdit="1"/>
          </p:cNvSpPr>
          <p:nvPr>
            <p:ph type="sldImg"/>
          </p:nvPr>
        </p:nvSpPr>
        <p:spPr>
          <a:xfrm>
            <a:off x="1139825" y="682625"/>
            <a:ext cx="4552950" cy="3414713"/>
          </a:xfrm>
          <a:ln/>
        </p:spPr>
      </p:sp>
      <p:sp>
        <p:nvSpPr>
          <p:cNvPr id="454659" name="Rectangle 3"/>
          <p:cNvSpPr>
            <a:spLocks noGrp="1" noChangeArrowheads="1"/>
          </p:cNvSpPr>
          <p:nvPr>
            <p:ph type="body" idx="1"/>
          </p:nvPr>
        </p:nvSpPr>
        <p:spPr/>
        <p:txBody>
          <a:bodyPr/>
          <a:lstStyle/>
          <a:p>
            <a:r>
              <a:rPr lang="en-US"/>
              <a:t>Sketch this parameterization on the board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95BA4E-6689-48B5-B9CE-F28248056E7A}" type="slidenum">
              <a:rPr lang="en-US"/>
              <a:pPr/>
              <a:t>20</a:t>
            </a:fld>
            <a:endParaRPr lang="en-US"/>
          </a:p>
        </p:txBody>
      </p:sp>
      <p:sp>
        <p:nvSpPr>
          <p:cNvPr id="454658" name="Rectangle 2"/>
          <p:cNvSpPr>
            <a:spLocks noGrp="1" noRot="1" noChangeAspect="1" noChangeArrowheads="1" noTextEdit="1"/>
          </p:cNvSpPr>
          <p:nvPr>
            <p:ph type="sldImg"/>
          </p:nvPr>
        </p:nvSpPr>
        <p:spPr>
          <a:xfrm>
            <a:off x="1139825" y="682625"/>
            <a:ext cx="4552950" cy="3414713"/>
          </a:xfrm>
          <a:ln/>
        </p:spPr>
      </p:sp>
      <p:sp>
        <p:nvSpPr>
          <p:cNvPr id="454659" name="Rectangle 3"/>
          <p:cNvSpPr>
            <a:spLocks noGrp="1" noChangeArrowheads="1"/>
          </p:cNvSpPr>
          <p:nvPr>
            <p:ph type="body" idx="1"/>
          </p:nvPr>
        </p:nvSpPr>
        <p:spPr/>
        <p:txBody>
          <a:bodyPr/>
          <a:lstStyle/>
          <a:p>
            <a:r>
              <a:rPr lang="en-US"/>
              <a:t>Sketch this parameterization on the board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1512D-00CC-4A50-AD5E-36C678704C27}" type="slidenum">
              <a:rPr lang="en-US"/>
              <a:pPr/>
              <a:t>21</a:t>
            </a:fld>
            <a:endParaRPr lang="en-US"/>
          </a:p>
        </p:txBody>
      </p:sp>
      <p:sp>
        <p:nvSpPr>
          <p:cNvPr id="455682" name="Rectangle 2"/>
          <p:cNvSpPr>
            <a:spLocks noGrp="1" noRot="1" noChangeAspect="1" noChangeArrowheads="1" noTextEdit="1"/>
          </p:cNvSpPr>
          <p:nvPr>
            <p:ph type="sldImg"/>
          </p:nvPr>
        </p:nvSpPr>
        <p:spPr>
          <a:xfrm>
            <a:off x="1139825" y="682625"/>
            <a:ext cx="4552950" cy="3414713"/>
          </a:xfrm>
          <a:ln/>
        </p:spPr>
      </p:sp>
      <p:sp>
        <p:nvSpPr>
          <p:cNvPr id="455683" name="Rectangle 3"/>
          <p:cNvSpPr>
            <a:spLocks noGrp="1" noChangeArrowheads="1"/>
          </p:cNvSpPr>
          <p:nvPr>
            <p:ph type="body" idx="1"/>
          </p:nvPr>
        </p:nvSpPr>
        <p:spPr/>
        <p:txBody>
          <a:bodyPr/>
          <a:lstStyle/>
          <a:p>
            <a:r>
              <a:rPr lang="en-US"/>
              <a:t>Ask:  what are the axes for a circle Hough space?  What does a point in the image map to in the Hough space?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B77046-EE85-440F-A673-6615585BBB84}" type="datetimeFigureOut">
              <a:rPr lang="en-US" smtClean="0"/>
              <a:t>3/28/2011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C7CF3-A7EF-4519-B4A1-A8C97814888D}" type="slidenum">
              <a:rPr lang="en-US" smtClean="0"/>
              <a:t>‹#›</a:t>
            </a:fld>
            <a:endParaRPr lang="en-US"/>
          </a:p>
        </p:txBody>
      </p:sp>
    </p:spTree>
    <p:extLst>
      <p:ext uri="{BB962C8B-B14F-4D97-AF65-F5344CB8AC3E}">
        <p14:creationId xmlns:p14="http://schemas.microsoft.com/office/powerpoint/2010/main" val="23168727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77046-EE85-440F-A673-6615585BBB84}" type="datetimeFigureOut">
              <a:rPr lang="en-US" smtClean="0"/>
              <a:t>3/28/2011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C7CF3-A7EF-4519-B4A1-A8C97814888D}" type="slidenum">
              <a:rPr lang="en-US" smtClean="0"/>
              <a:t>‹#›</a:t>
            </a:fld>
            <a:endParaRPr lang="en-US"/>
          </a:p>
        </p:txBody>
      </p:sp>
    </p:spTree>
    <p:extLst>
      <p:ext uri="{BB962C8B-B14F-4D97-AF65-F5344CB8AC3E}">
        <p14:creationId xmlns:p14="http://schemas.microsoft.com/office/powerpoint/2010/main" val="510935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77046-EE85-440F-A673-6615585BBB84}" type="datetimeFigureOut">
              <a:rPr lang="en-US" smtClean="0"/>
              <a:t>3/28/2011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C7CF3-A7EF-4519-B4A1-A8C97814888D}" type="slidenum">
              <a:rPr lang="en-US" smtClean="0"/>
              <a:t>‹#›</a:t>
            </a:fld>
            <a:endParaRPr lang="en-US"/>
          </a:p>
        </p:txBody>
      </p:sp>
    </p:spTree>
    <p:extLst>
      <p:ext uri="{BB962C8B-B14F-4D97-AF65-F5344CB8AC3E}">
        <p14:creationId xmlns:p14="http://schemas.microsoft.com/office/powerpoint/2010/main" val="4153489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414198"/>
            <a:ext cx="8380412" cy="750205"/>
          </a:xfrm>
        </p:spPr>
        <p:txBody>
          <a:bodyPr>
            <a:normAutofit/>
          </a:bodyPr>
          <a:lstStyle>
            <a:lvl1pPr algn="l" rtl="0" fontAlgn="base">
              <a:lnSpc>
                <a:spcPct val="90000"/>
              </a:lnSpc>
              <a:spcBef>
                <a:spcPct val="0"/>
              </a:spcBef>
              <a:spcAft>
                <a:spcPct val="0"/>
              </a:spcAft>
              <a:defRPr lang="en-US" sz="3600" spc="-300" dirty="0">
                <a:ln w="3175">
                  <a:noFill/>
                </a:ln>
                <a:solidFill>
                  <a:schemeClr val="tx1"/>
                </a:solidFill>
                <a:effectLst/>
                <a:latin typeface="Kalinga" pitchFamily="34" charset="0"/>
                <a:ea typeface="+mn-ea"/>
                <a:cs typeface="Kaling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600062"/>
            <a:ext cx="8380412" cy="2076450"/>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526700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77046-EE85-440F-A673-6615585BBB84}" type="datetimeFigureOut">
              <a:rPr lang="en-US" smtClean="0"/>
              <a:t>3/28/2011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C7CF3-A7EF-4519-B4A1-A8C97814888D}" type="slidenum">
              <a:rPr lang="en-US" smtClean="0"/>
              <a:t>‹#›</a:t>
            </a:fld>
            <a:endParaRPr lang="en-US"/>
          </a:p>
        </p:txBody>
      </p:sp>
    </p:spTree>
    <p:extLst>
      <p:ext uri="{BB962C8B-B14F-4D97-AF65-F5344CB8AC3E}">
        <p14:creationId xmlns:p14="http://schemas.microsoft.com/office/powerpoint/2010/main" val="22392436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B77046-EE85-440F-A673-6615585BBB84}" type="datetimeFigureOut">
              <a:rPr lang="en-US" smtClean="0"/>
              <a:t>3/28/2011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C7CF3-A7EF-4519-B4A1-A8C97814888D}" type="slidenum">
              <a:rPr lang="en-US" smtClean="0"/>
              <a:t>‹#›</a:t>
            </a:fld>
            <a:endParaRPr lang="en-US"/>
          </a:p>
        </p:txBody>
      </p:sp>
    </p:spTree>
    <p:extLst>
      <p:ext uri="{BB962C8B-B14F-4D97-AF65-F5344CB8AC3E}">
        <p14:creationId xmlns:p14="http://schemas.microsoft.com/office/powerpoint/2010/main" val="26577402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B77046-EE85-440F-A673-6615585BBB84}" type="datetimeFigureOut">
              <a:rPr lang="en-US" smtClean="0"/>
              <a:t>3/28/2011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C7CF3-A7EF-4519-B4A1-A8C97814888D}" type="slidenum">
              <a:rPr lang="en-US" smtClean="0"/>
              <a:t>‹#›</a:t>
            </a:fld>
            <a:endParaRPr lang="en-US"/>
          </a:p>
        </p:txBody>
      </p:sp>
    </p:spTree>
    <p:extLst>
      <p:ext uri="{BB962C8B-B14F-4D97-AF65-F5344CB8AC3E}">
        <p14:creationId xmlns:p14="http://schemas.microsoft.com/office/powerpoint/2010/main" val="28898011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B77046-EE85-440F-A673-6615585BBB84}" type="datetimeFigureOut">
              <a:rPr lang="en-US" smtClean="0"/>
              <a:t>3/28/2011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3C7CF3-A7EF-4519-B4A1-A8C97814888D}" type="slidenum">
              <a:rPr lang="en-US" smtClean="0"/>
              <a:t>‹#›</a:t>
            </a:fld>
            <a:endParaRPr lang="en-US"/>
          </a:p>
        </p:txBody>
      </p:sp>
    </p:spTree>
    <p:extLst>
      <p:ext uri="{BB962C8B-B14F-4D97-AF65-F5344CB8AC3E}">
        <p14:creationId xmlns:p14="http://schemas.microsoft.com/office/powerpoint/2010/main" val="10714706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B77046-EE85-440F-A673-6615585BBB84}" type="datetimeFigureOut">
              <a:rPr lang="en-US" smtClean="0"/>
              <a:t>3/28/2011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3C7CF3-A7EF-4519-B4A1-A8C97814888D}" type="slidenum">
              <a:rPr lang="en-US" smtClean="0"/>
              <a:t>‹#›</a:t>
            </a:fld>
            <a:endParaRPr lang="en-US"/>
          </a:p>
        </p:txBody>
      </p:sp>
    </p:spTree>
    <p:extLst>
      <p:ext uri="{BB962C8B-B14F-4D97-AF65-F5344CB8AC3E}">
        <p14:creationId xmlns:p14="http://schemas.microsoft.com/office/powerpoint/2010/main" val="14109566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77046-EE85-440F-A673-6615585BBB84}" type="datetimeFigureOut">
              <a:rPr lang="en-US" smtClean="0"/>
              <a:t>3/28/2011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3C7CF3-A7EF-4519-B4A1-A8C97814888D}" type="slidenum">
              <a:rPr lang="en-US" smtClean="0"/>
              <a:t>‹#›</a:t>
            </a:fld>
            <a:endParaRPr lang="en-US"/>
          </a:p>
        </p:txBody>
      </p:sp>
    </p:spTree>
    <p:extLst>
      <p:ext uri="{BB962C8B-B14F-4D97-AF65-F5344CB8AC3E}">
        <p14:creationId xmlns:p14="http://schemas.microsoft.com/office/powerpoint/2010/main" val="7520527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B77046-EE85-440F-A673-6615585BBB84}" type="datetimeFigureOut">
              <a:rPr lang="en-US" smtClean="0"/>
              <a:t>3/28/2011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C7CF3-A7EF-4519-B4A1-A8C97814888D}" type="slidenum">
              <a:rPr lang="en-US" smtClean="0"/>
              <a:t>‹#›</a:t>
            </a:fld>
            <a:endParaRPr lang="en-US"/>
          </a:p>
        </p:txBody>
      </p:sp>
    </p:spTree>
    <p:extLst>
      <p:ext uri="{BB962C8B-B14F-4D97-AF65-F5344CB8AC3E}">
        <p14:creationId xmlns:p14="http://schemas.microsoft.com/office/powerpoint/2010/main" val="17649676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B77046-EE85-440F-A673-6615585BBB84}" type="datetimeFigureOut">
              <a:rPr lang="en-US" smtClean="0"/>
              <a:t>3/28/2011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C7CF3-A7EF-4519-B4A1-A8C97814888D}" type="slidenum">
              <a:rPr lang="en-US" smtClean="0"/>
              <a:t>‹#›</a:t>
            </a:fld>
            <a:endParaRPr lang="en-US"/>
          </a:p>
        </p:txBody>
      </p:sp>
    </p:spTree>
    <p:extLst>
      <p:ext uri="{BB962C8B-B14F-4D97-AF65-F5344CB8AC3E}">
        <p14:creationId xmlns:p14="http://schemas.microsoft.com/office/powerpoint/2010/main" val="23019529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77046-EE85-440F-A673-6615585BBB84}" type="datetimeFigureOut">
              <a:rPr lang="en-US" smtClean="0"/>
              <a:t>3/28/2011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C7CF3-A7EF-4519-B4A1-A8C97814888D}" type="slidenum">
              <a:rPr lang="en-US" smtClean="0"/>
              <a:t>‹#›</a:t>
            </a:fld>
            <a:endParaRPr lang="en-US"/>
          </a:p>
        </p:txBody>
      </p:sp>
    </p:spTree>
    <p:extLst>
      <p:ext uri="{BB962C8B-B14F-4D97-AF65-F5344CB8AC3E}">
        <p14:creationId xmlns:p14="http://schemas.microsoft.com/office/powerpoint/2010/main" val="290359183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3.png"/><Relationship Id="rId3" Type="http://schemas.openxmlformats.org/officeDocument/2006/relationships/tags" Target="../tags/tag13.xml"/><Relationship Id="rId7" Type="http://schemas.openxmlformats.org/officeDocument/2006/relationships/slideLayout" Target="../slideLayouts/slideLayout2.xml"/><Relationship Id="rId12" Type="http://schemas.openxmlformats.org/officeDocument/2006/relationships/image" Target="../media/image32.png"/><Relationship Id="rId2" Type="http://schemas.openxmlformats.org/officeDocument/2006/relationships/tags" Target="../tags/tag12.xml"/><Relationship Id="rId1" Type="http://schemas.openxmlformats.org/officeDocument/2006/relationships/vmlDrawing" Target="../drawings/vmlDrawing2.vml"/><Relationship Id="rId6" Type="http://schemas.openxmlformats.org/officeDocument/2006/relationships/tags" Target="../tags/tag16.xml"/><Relationship Id="rId11" Type="http://schemas.openxmlformats.org/officeDocument/2006/relationships/image" Target="../media/image31.png"/><Relationship Id="rId5" Type="http://schemas.openxmlformats.org/officeDocument/2006/relationships/tags" Target="../tags/tag15.xml"/><Relationship Id="rId10" Type="http://schemas.openxmlformats.org/officeDocument/2006/relationships/image" Target="../media/image30.png"/><Relationship Id="rId4" Type="http://schemas.openxmlformats.org/officeDocument/2006/relationships/tags" Target="../tags/tag14.xml"/><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19.xml"/><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6.xml"/><Relationship Id="rId11" Type="http://schemas.openxmlformats.org/officeDocument/2006/relationships/image" Target="../media/image40.png"/><Relationship Id="rId5" Type="http://schemas.openxmlformats.org/officeDocument/2006/relationships/tags" Target="../tags/tag21.xml"/><Relationship Id="rId10" Type="http://schemas.openxmlformats.org/officeDocument/2006/relationships/image" Target="../media/image39.png"/><Relationship Id="rId4" Type="http://schemas.openxmlformats.org/officeDocument/2006/relationships/tags" Target="../tags/tag20.xml"/><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tags" Target="../tags/tag3.xml"/><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11.png"/><Relationship Id="rId5" Type="http://schemas.openxmlformats.org/officeDocument/2006/relationships/tags" Target="../tags/tag5.xml"/><Relationship Id="rId10" Type="http://schemas.openxmlformats.org/officeDocument/2006/relationships/image" Target="../media/image10.png"/><Relationship Id="rId4" Type="http://schemas.openxmlformats.org/officeDocument/2006/relationships/tags" Target="../tags/tag4.xml"/><Relationship Id="rId9" Type="http://schemas.openxmlformats.org/officeDocument/2006/relationships/image" Target="../media/image9.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8.xml"/><Relationship Id="rId7" Type="http://schemas.openxmlformats.org/officeDocument/2006/relationships/image" Target="../media/image1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slideLayout" Target="../slideLayouts/slideLayout2.xml"/><Relationship Id="rId10" Type="http://schemas.openxmlformats.org/officeDocument/2006/relationships/image" Target="../media/image14.png"/><Relationship Id="rId4" Type="http://schemas.openxmlformats.org/officeDocument/2006/relationships/tags" Target="../tags/tag9.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1.xml"/><Relationship Id="rId7" Type="http://schemas.openxmlformats.org/officeDocument/2006/relationships/oleObject" Target="../embeddings/oleObject2.bin"/><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oleObject" Target="../embeddings/oleObject1.bin"/><Relationship Id="rId10" Type="http://schemas.openxmlformats.org/officeDocument/2006/relationships/image" Target="../media/image28.png"/><Relationship Id="rId4" Type="http://schemas.openxmlformats.org/officeDocument/2006/relationships/slideLayout" Target="../slideLayouts/slideLayout2.xml"/><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pc="-200" dirty="0" smtClean="0">
                <a:latin typeface="Kalinga" pitchFamily="34" charset="0"/>
                <a:cs typeface="Kalinga" pitchFamily="34" charset="0"/>
              </a:rPr>
              <a:t>Edge Detection</a:t>
            </a:r>
            <a:endParaRPr lang="en-US" spc="-200" dirty="0">
              <a:latin typeface="Kalinga" pitchFamily="34" charset="0"/>
              <a:cs typeface="Kalinga" pitchFamily="34" charset="0"/>
            </a:endParaRPr>
          </a:p>
        </p:txBody>
      </p:sp>
      <p:sp>
        <p:nvSpPr>
          <p:cNvPr id="3" name="Subtitle 2"/>
          <p:cNvSpPr>
            <a:spLocks noGrp="1"/>
          </p:cNvSpPr>
          <p:nvPr>
            <p:ph type="subTitle" idx="1"/>
          </p:nvPr>
        </p:nvSpPr>
        <p:spPr/>
        <p:txBody>
          <a:bodyPr/>
          <a:lstStyle/>
          <a:p>
            <a:r>
              <a:rPr lang="en-US" dirty="0" smtClean="0"/>
              <a:t>CSE P 576</a:t>
            </a:r>
            <a:endParaRPr lang="en-US" dirty="0"/>
          </a:p>
          <a:p>
            <a:r>
              <a:rPr lang="en-US" sz="2000" dirty="0" smtClean="0"/>
              <a:t>Larry Zitnick (larryz@microsoft.com)</a:t>
            </a:r>
            <a:endParaRPr lang="en-US" sz="2000" dirty="0"/>
          </a:p>
        </p:txBody>
      </p:sp>
    </p:spTree>
    <p:extLst>
      <p:ext uri="{BB962C8B-B14F-4D97-AF65-F5344CB8AC3E}">
        <p14:creationId xmlns:p14="http://schemas.microsoft.com/office/powerpoint/2010/main" val="2128126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40" name="Rectangle 20"/>
          <p:cNvSpPr>
            <a:spLocks noChangeArrowheads="1"/>
          </p:cNvSpPr>
          <p:nvPr/>
        </p:nvSpPr>
        <p:spPr bwMode="auto">
          <a:xfrm>
            <a:off x="685800" y="6172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latin typeface="Arial" charset="0"/>
              </a:rPr>
              <a:t>Where is the edge?  </a:t>
            </a:r>
            <a:endParaRPr lang="en-US" i="1" dirty="0">
              <a:latin typeface="Arial" charset="0"/>
            </a:endParaRPr>
          </a:p>
        </p:txBody>
      </p:sp>
      <p:sp>
        <p:nvSpPr>
          <p:cNvPr id="414722" name="Rectangle 2"/>
          <p:cNvSpPr>
            <a:spLocks noGrp="1" noChangeArrowheads="1"/>
          </p:cNvSpPr>
          <p:nvPr>
            <p:ph type="title"/>
          </p:nvPr>
        </p:nvSpPr>
        <p:spPr>
          <a:xfrm>
            <a:off x="457200" y="0"/>
            <a:ext cx="8229600" cy="1143000"/>
          </a:xfrm>
        </p:spPr>
        <p:txBody>
          <a:bodyPr/>
          <a:lstStyle/>
          <a:p>
            <a:pPr algn="l"/>
            <a:r>
              <a:rPr lang="en-US" spc="-200" dirty="0">
                <a:latin typeface="Kalinga" pitchFamily="34" charset="0"/>
                <a:cs typeface="Kalinga" pitchFamily="34" charset="0"/>
              </a:rPr>
              <a:t>Solution:  smooth first</a:t>
            </a:r>
          </a:p>
        </p:txBody>
      </p:sp>
      <p:graphicFrame>
        <p:nvGraphicFramePr>
          <p:cNvPr id="414729" name="Object 9"/>
          <p:cNvGraphicFramePr>
            <a:graphicFrameLocks noChangeAspect="1"/>
          </p:cNvGraphicFramePr>
          <p:nvPr/>
        </p:nvGraphicFramePr>
        <p:xfrm>
          <a:off x="2192338" y="914400"/>
          <a:ext cx="6418262" cy="5286375"/>
        </p:xfrm>
        <a:graphic>
          <a:graphicData uri="http://schemas.openxmlformats.org/presentationml/2006/ole">
            <mc:AlternateContent xmlns:mc="http://schemas.openxmlformats.org/markup-compatibility/2006">
              <mc:Choice xmlns:v="urn:schemas-microsoft-com:vml" Requires="v">
                <p:oleObj spid="_x0000_s7184" name="Photo Editor Photo" r:id="rId8" imgW="6419048" imgH="5285714" progId="MSPhotoEd.3">
                  <p:embed/>
                </p:oleObj>
              </mc:Choice>
              <mc:Fallback>
                <p:oleObj name="Photo Editor Photo" r:id="rId8" imgW="6419048" imgH="5285714"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2338" y="914400"/>
                        <a:ext cx="6418262"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4735" name="Picture 15"/>
          <p:cNvPicPr>
            <a:picLocks noChangeAspect="1" noChangeArrowheads="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066800" y="4027488"/>
            <a:ext cx="685800"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7" name="Picture 17"/>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39775" y="5180013"/>
            <a:ext cx="13414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8" name="Picture 18"/>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33500" y="1601788"/>
            <a:ext cx="173038"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9" name="Picture 19"/>
          <p:cNvPicPr>
            <a:picLocks noChangeAspect="1" noChangeArrowheads="1"/>
          </p:cNvPicPr>
          <p:nvPr>
            <p:custDataLst>
              <p:tags r:id="rId5"/>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328738" y="2840038"/>
            <a:ext cx="1730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4743" name="Group 23"/>
          <p:cNvGrpSpPr>
            <a:grpSpLocks/>
          </p:cNvGrpSpPr>
          <p:nvPr/>
        </p:nvGrpSpPr>
        <p:grpSpPr bwMode="auto">
          <a:xfrm>
            <a:off x="3581400" y="6172200"/>
            <a:ext cx="3856038" cy="460375"/>
            <a:chOff x="2256" y="3982"/>
            <a:chExt cx="2429" cy="290"/>
          </a:xfrm>
        </p:grpSpPr>
        <p:pic>
          <p:nvPicPr>
            <p:cNvPr id="414741" name="Picture 21"/>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840" y="3982"/>
              <a:ext cx="845"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4742" name="Rectangle 22"/>
            <p:cNvSpPr>
              <a:spLocks noChangeArrowheads="1"/>
            </p:cNvSpPr>
            <p:nvPr/>
          </p:nvSpPr>
          <p:spPr bwMode="auto">
            <a:xfrm>
              <a:off x="2256" y="3984"/>
              <a:ext cx="1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Look for peaks in </a:t>
              </a:r>
              <a:endParaRPr lang="en-US" i="1">
                <a:latin typeface="Arial" charset="0"/>
              </a:endParaRPr>
            </a:p>
          </p:txBody>
        </p:sp>
      </p:grpSp>
    </p:spTree>
    <p:extLst>
      <p:ext uri="{BB962C8B-B14F-4D97-AF65-F5344CB8AC3E}">
        <p14:creationId xmlns:p14="http://schemas.microsoft.com/office/powerpoint/2010/main" val="11663374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47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1" name="Rectangle 3"/>
          <p:cNvSpPr>
            <a:spLocks noGrp="1" noChangeArrowheads="1"/>
          </p:cNvSpPr>
          <p:nvPr>
            <p:ph type="body" idx="1"/>
          </p:nvPr>
        </p:nvSpPr>
        <p:spPr>
          <a:xfrm>
            <a:off x="685800" y="5029200"/>
            <a:ext cx="7772400" cy="1143000"/>
          </a:xfrm>
        </p:spPr>
        <p:txBody>
          <a:bodyPr>
            <a:normAutofit fontScale="85000" lnSpcReduction="20000"/>
          </a:bodyPr>
          <a:lstStyle/>
          <a:p>
            <a:r>
              <a:rPr lang="en-US" dirty="0"/>
              <a:t>Check if pixel is local maximum along gradient direction</a:t>
            </a:r>
          </a:p>
          <a:p>
            <a:pPr lvl="1"/>
            <a:r>
              <a:rPr lang="en-US" dirty="0"/>
              <a:t>requires checking interpolated pixels p and r</a:t>
            </a:r>
          </a:p>
        </p:txBody>
      </p:sp>
      <p:pic>
        <p:nvPicPr>
          <p:cNvPr id="4474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3200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474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95400"/>
            <a:ext cx="3200400" cy="3200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pc="-200" dirty="0">
                <a:latin typeface="Kalinga" pitchFamily="34" charset="0"/>
                <a:cs typeface="Kalinga" pitchFamily="34" charset="0"/>
              </a:rPr>
              <a:t>Non-maximum suppression</a:t>
            </a:r>
          </a:p>
        </p:txBody>
      </p:sp>
    </p:spTree>
    <p:extLst>
      <p:ext uri="{BB962C8B-B14F-4D97-AF65-F5344CB8AC3E}">
        <p14:creationId xmlns:p14="http://schemas.microsoft.com/office/powerpoint/2010/main" val="38780883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0" y="152400"/>
            <a:ext cx="8763000" cy="838200"/>
          </a:xfrm>
        </p:spPr>
        <p:txBody>
          <a:bodyPr>
            <a:normAutofit fontScale="90000"/>
          </a:bodyPr>
          <a:lstStyle/>
          <a:p>
            <a:r>
              <a:rPr lang="en-US" dirty="0"/>
              <a:t>Effect of </a:t>
            </a:r>
            <a:r>
              <a:rPr lang="en-US" dirty="0">
                <a:sym typeface="Symbol" pitchFamily="18" charset="2"/>
              </a:rPr>
              <a:t> (</a:t>
            </a:r>
            <a:r>
              <a:rPr lang="en-US" dirty="0"/>
              <a:t>Gaussian kernel spread/size)</a:t>
            </a:r>
          </a:p>
        </p:txBody>
      </p:sp>
      <p:grpSp>
        <p:nvGrpSpPr>
          <p:cNvPr id="423957" name="Group 21"/>
          <p:cNvGrpSpPr>
            <a:grpSpLocks/>
          </p:cNvGrpSpPr>
          <p:nvPr/>
        </p:nvGrpSpPr>
        <p:grpSpPr bwMode="auto">
          <a:xfrm>
            <a:off x="152400" y="1371600"/>
            <a:ext cx="8869363" cy="5029200"/>
            <a:chOff x="96" y="864"/>
            <a:chExt cx="5587" cy="3168"/>
          </a:xfrm>
        </p:grpSpPr>
        <p:pic>
          <p:nvPicPr>
            <p:cNvPr id="42394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0" y="873"/>
              <a:ext cx="1843" cy="1843"/>
            </a:xfrm>
            <a:prstGeom prst="rect">
              <a:avLst/>
            </a:prstGeom>
            <a:noFill/>
            <a:extLst>
              <a:ext uri="{909E8E84-426E-40DD-AFC4-6F175D3DCCD1}">
                <a14:hiddenFill xmlns:a14="http://schemas.microsoft.com/office/drawing/2010/main">
                  <a:solidFill>
                    <a:srgbClr val="FFFFFF"/>
                  </a:solidFill>
                </a14:hiddenFill>
              </a:ext>
            </a:extLst>
          </p:spPr>
        </p:pic>
        <p:pic>
          <p:nvPicPr>
            <p:cNvPr id="42394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9" y="864"/>
              <a:ext cx="1843" cy="1843"/>
            </a:xfrm>
            <a:prstGeom prst="rect">
              <a:avLst/>
            </a:prstGeom>
            <a:noFill/>
            <a:extLst>
              <a:ext uri="{909E8E84-426E-40DD-AFC4-6F175D3DCCD1}">
                <a14:hiddenFill xmlns:a14="http://schemas.microsoft.com/office/drawing/2010/main">
                  <a:solidFill>
                    <a:srgbClr val="FFFFFF"/>
                  </a:solidFill>
                </a14:hiddenFill>
              </a:ext>
            </a:extLst>
          </p:spPr>
        </p:pic>
        <p:pic>
          <p:nvPicPr>
            <p:cNvPr id="42394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 y="873"/>
              <a:ext cx="1843" cy="1843"/>
            </a:xfrm>
            <a:prstGeom prst="rect">
              <a:avLst/>
            </a:prstGeom>
            <a:noFill/>
            <a:extLst>
              <a:ext uri="{909E8E84-426E-40DD-AFC4-6F175D3DCCD1}">
                <a14:hiddenFill xmlns:a14="http://schemas.microsoft.com/office/drawing/2010/main">
                  <a:solidFill>
                    <a:srgbClr val="FFFFFF"/>
                  </a:solidFill>
                </a14:hiddenFill>
              </a:ext>
            </a:extLst>
          </p:spPr>
        </p:pic>
        <p:sp>
          <p:nvSpPr>
            <p:cNvPr id="423945" name="Text Box 9"/>
            <p:cNvSpPr txBox="1">
              <a:spLocks noChangeArrowheads="1"/>
            </p:cNvSpPr>
            <p:nvPr/>
          </p:nvSpPr>
          <p:spPr bwMode="auto">
            <a:xfrm>
              <a:off x="2160" y="2752"/>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Canny with </a:t>
              </a:r>
            </a:p>
          </p:txBody>
        </p:sp>
        <p:pic>
          <p:nvPicPr>
            <p:cNvPr id="423947" name="Picture 11"/>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103" y="2793"/>
              <a:ext cx="54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48" name="Text Box 12"/>
            <p:cNvSpPr txBox="1">
              <a:spLocks noChangeArrowheads="1"/>
            </p:cNvSpPr>
            <p:nvPr/>
          </p:nvSpPr>
          <p:spPr bwMode="auto">
            <a:xfrm>
              <a:off x="4032" y="2745"/>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Canny with </a:t>
              </a:r>
            </a:p>
          </p:txBody>
        </p:sp>
        <p:pic>
          <p:nvPicPr>
            <p:cNvPr id="423950" name="Picture 14"/>
            <p:cNvPicPr>
              <a:picLocks noChangeAspect="1" noChangeArrowheads="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970" y="2783"/>
              <a:ext cx="55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51" name="Text Box 15"/>
            <p:cNvSpPr txBox="1">
              <a:spLocks noChangeArrowheads="1"/>
            </p:cNvSpPr>
            <p:nvPr/>
          </p:nvSpPr>
          <p:spPr bwMode="auto">
            <a:xfrm>
              <a:off x="528" y="2745"/>
              <a:ext cx="67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original </a:t>
              </a:r>
            </a:p>
          </p:txBody>
        </p:sp>
        <p:sp>
          <p:nvSpPr>
            <p:cNvPr id="423952" name="Rectangle 16"/>
            <p:cNvSpPr>
              <a:spLocks noChangeArrowheads="1"/>
            </p:cNvSpPr>
            <p:nvPr/>
          </p:nvSpPr>
          <p:spPr bwMode="auto">
            <a:xfrm>
              <a:off x="432" y="3312"/>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The choice of     depends on desired behavior</a:t>
              </a:r>
            </a:p>
            <a:p>
              <a:pPr marL="742950" lvl="1" indent="-285750">
                <a:spcBef>
                  <a:spcPct val="20000"/>
                </a:spcBef>
                <a:buFontTx/>
                <a:buChar char="•"/>
              </a:pPr>
              <a:r>
                <a:rPr lang="en-US" sz="2000">
                  <a:latin typeface="Arial" charset="0"/>
                </a:rPr>
                <a:t>large     detects large scale edges</a:t>
              </a:r>
            </a:p>
            <a:p>
              <a:pPr marL="742950" lvl="1" indent="-285750">
                <a:spcBef>
                  <a:spcPct val="20000"/>
                </a:spcBef>
                <a:buFontTx/>
                <a:buChar char="•"/>
              </a:pPr>
              <a:r>
                <a:rPr lang="en-US" sz="2000">
                  <a:latin typeface="Arial" charset="0"/>
                </a:rPr>
                <a:t>small     detects fine features</a:t>
              </a:r>
            </a:p>
          </p:txBody>
        </p:sp>
        <p:pic>
          <p:nvPicPr>
            <p:cNvPr id="423954" name="Picture 18"/>
            <p:cNvPicPr>
              <a:picLocks noChangeAspect="1" noChangeArrowheads="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408" y="3402"/>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955" name="Picture 19"/>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60" y="3623"/>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956" name="Picture 20"/>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74" y="3853"/>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07442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3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457200" y="76200"/>
            <a:ext cx="8229600" cy="1143000"/>
          </a:xfrm>
        </p:spPr>
        <p:txBody>
          <a:bodyPr/>
          <a:lstStyle/>
          <a:p>
            <a:pPr algn="l"/>
            <a:r>
              <a:rPr lang="en-US" dirty="0"/>
              <a:t>An edge is not a line...</a:t>
            </a:r>
          </a:p>
        </p:txBody>
      </p:sp>
      <p:pic>
        <p:nvPicPr>
          <p:cNvPr id="4362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1920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362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96975"/>
            <a:ext cx="3687763" cy="3687763"/>
          </a:xfrm>
          <a:prstGeom prst="rect">
            <a:avLst/>
          </a:prstGeom>
          <a:noFill/>
          <a:extLst>
            <a:ext uri="{909E8E84-426E-40DD-AFC4-6F175D3DCCD1}">
              <a14:hiddenFill xmlns:a14="http://schemas.microsoft.com/office/drawing/2010/main">
                <a:solidFill>
                  <a:srgbClr val="FFFFFF"/>
                </a:solidFill>
              </a14:hiddenFill>
            </a:ext>
          </a:extLst>
        </p:spPr>
      </p:pic>
      <p:sp>
        <p:nvSpPr>
          <p:cNvPr id="436233" name="Oval 9"/>
          <p:cNvSpPr>
            <a:spLocks noChangeArrowheads="1"/>
          </p:cNvSpPr>
          <p:nvPr/>
        </p:nvSpPr>
        <p:spPr bwMode="auto">
          <a:xfrm>
            <a:off x="1751013" y="4397375"/>
            <a:ext cx="2819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4" name="Oval 10"/>
          <p:cNvSpPr>
            <a:spLocks noChangeArrowheads="1"/>
          </p:cNvSpPr>
          <p:nvPr/>
        </p:nvSpPr>
        <p:spPr bwMode="auto">
          <a:xfrm>
            <a:off x="5943600" y="4419600"/>
            <a:ext cx="2819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5" name="Rectangle 11"/>
          <p:cNvSpPr>
            <a:spLocks noChangeArrowheads="1"/>
          </p:cNvSpPr>
          <p:nvPr/>
        </p:nvSpPr>
        <p:spPr bwMode="auto">
          <a:xfrm>
            <a:off x="685800" y="55626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How can we detect </a:t>
            </a:r>
            <a:r>
              <a:rPr lang="en-US" b="1" i="1">
                <a:latin typeface="Arial" charset="0"/>
              </a:rPr>
              <a:t>lines </a:t>
            </a:r>
            <a:r>
              <a:rPr lang="en-US">
                <a:latin typeface="Arial" charset="0"/>
              </a:rPr>
              <a:t>?</a:t>
            </a:r>
          </a:p>
        </p:txBody>
      </p:sp>
    </p:spTree>
    <p:extLst>
      <p:ext uri="{BB962C8B-B14F-4D97-AF65-F5344CB8AC3E}">
        <p14:creationId xmlns:p14="http://schemas.microsoft.com/office/powerpoint/2010/main" val="896042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62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3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pPr algn="l"/>
            <a:r>
              <a:rPr lang="en-US" spc="-200" dirty="0">
                <a:latin typeface="Kalinga" pitchFamily="34" charset="0"/>
                <a:cs typeface="Kalinga" pitchFamily="34" charset="0"/>
              </a:rPr>
              <a:t>Finding lines in an image</a:t>
            </a:r>
          </a:p>
        </p:txBody>
      </p:sp>
      <p:sp>
        <p:nvSpPr>
          <p:cNvPr id="437251" name="Rectangle 3"/>
          <p:cNvSpPr>
            <a:spLocks noGrp="1" noChangeArrowheads="1"/>
          </p:cNvSpPr>
          <p:nvPr>
            <p:ph type="body" idx="1"/>
          </p:nvPr>
        </p:nvSpPr>
        <p:spPr/>
        <p:txBody>
          <a:bodyPr/>
          <a:lstStyle/>
          <a:p>
            <a:r>
              <a:rPr lang="en-US" dirty="0"/>
              <a:t>Option 1:</a:t>
            </a:r>
          </a:p>
          <a:p>
            <a:pPr lvl="1"/>
            <a:r>
              <a:rPr lang="en-US" dirty="0"/>
              <a:t>Search for the line at every possible position/orientation</a:t>
            </a:r>
          </a:p>
          <a:p>
            <a:pPr lvl="1"/>
            <a:r>
              <a:rPr lang="en-US" dirty="0"/>
              <a:t>What is the cost of this operation?</a:t>
            </a:r>
          </a:p>
          <a:p>
            <a:pPr lvl="1"/>
            <a:endParaRPr lang="en-US" dirty="0"/>
          </a:p>
          <a:p>
            <a:r>
              <a:rPr lang="en-US" dirty="0"/>
              <a:t>Option 2:</a:t>
            </a:r>
          </a:p>
          <a:p>
            <a:pPr lvl="1"/>
            <a:r>
              <a:rPr lang="en-US" dirty="0"/>
              <a:t>Use a voting scheme:  Hough transform </a:t>
            </a:r>
          </a:p>
        </p:txBody>
      </p:sp>
    </p:spTree>
    <p:extLst>
      <p:ext uri="{BB962C8B-B14F-4D97-AF65-F5344CB8AC3E}">
        <p14:creationId xmlns:p14="http://schemas.microsoft.com/office/powerpoint/2010/main" val="16510051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5" name="Rectangle 1027"/>
          <p:cNvSpPr>
            <a:spLocks noGrp="1" noChangeArrowheads="1"/>
          </p:cNvSpPr>
          <p:nvPr>
            <p:ph type="body" idx="1"/>
          </p:nvPr>
        </p:nvSpPr>
        <p:spPr>
          <a:xfrm>
            <a:off x="685800" y="4114800"/>
            <a:ext cx="8153400" cy="2362200"/>
          </a:xfrm>
        </p:spPr>
        <p:txBody>
          <a:bodyPr>
            <a:normAutofit fontScale="92500" lnSpcReduction="20000"/>
          </a:bodyPr>
          <a:lstStyle/>
          <a:p>
            <a:r>
              <a:rPr lang="en-US"/>
              <a:t>Connection between image (x,y) and Hough (m,b) spaces</a:t>
            </a:r>
          </a:p>
          <a:p>
            <a:pPr lvl="1"/>
            <a:r>
              <a:rPr lang="en-US"/>
              <a:t>A line in the image corresponds to a point in Hough space</a:t>
            </a:r>
          </a:p>
          <a:p>
            <a:pPr lvl="1"/>
            <a:r>
              <a:rPr lang="en-US"/>
              <a:t>To go from image space to Hough space:</a:t>
            </a:r>
          </a:p>
          <a:p>
            <a:pPr lvl="2"/>
            <a:r>
              <a:rPr lang="en-US"/>
              <a:t>given a set of points (x,y), find all (m,b) such that y = mx + b</a:t>
            </a:r>
          </a:p>
        </p:txBody>
      </p:sp>
      <p:sp>
        <p:nvSpPr>
          <p:cNvPr id="438276" name="Line 1028"/>
          <p:cNvSpPr>
            <a:spLocks noChangeShapeType="1"/>
          </p:cNvSpPr>
          <p:nvPr/>
        </p:nvSpPr>
        <p:spPr bwMode="auto">
          <a:xfrm flipV="1">
            <a:off x="129540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77" name="Line 1029"/>
          <p:cNvSpPr>
            <a:spLocks noChangeShapeType="1"/>
          </p:cNvSpPr>
          <p:nvPr/>
        </p:nvSpPr>
        <p:spPr bwMode="auto">
          <a:xfrm>
            <a:off x="129540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78" name="Text Box 1030"/>
          <p:cNvSpPr txBox="1">
            <a:spLocks noChangeArrowheads="1"/>
          </p:cNvSpPr>
          <p:nvPr/>
        </p:nvSpPr>
        <p:spPr bwMode="auto">
          <a:xfrm>
            <a:off x="3124200" y="30480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x</a:t>
            </a:r>
          </a:p>
        </p:txBody>
      </p:sp>
      <p:sp>
        <p:nvSpPr>
          <p:cNvPr id="438279" name="Text Box 1031"/>
          <p:cNvSpPr txBox="1">
            <a:spLocks noChangeArrowheads="1"/>
          </p:cNvSpPr>
          <p:nvPr/>
        </p:nvSpPr>
        <p:spPr bwMode="auto">
          <a:xfrm>
            <a:off x="958850" y="11144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y</a:t>
            </a:r>
          </a:p>
        </p:txBody>
      </p:sp>
      <p:sp>
        <p:nvSpPr>
          <p:cNvPr id="438280" name="Line 1032"/>
          <p:cNvSpPr>
            <a:spLocks noChangeShapeType="1"/>
          </p:cNvSpPr>
          <p:nvPr/>
        </p:nvSpPr>
        <p:spPr bwMode="auto">
          <a:xfrm flipV="1">
            <a:off x="1676400" y="1981200"/>
            <a:ext cx="1447800" cy="533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8281" name="Picture 1033"/>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74838" y="1755775"/>
            <a:ext cx="1554162"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8282" name="Line 1034"/>
          <p:cNvSpPr>
            <a:spLocks noChangeShapeType="1"/>
          </p:cNvSpPr>
          <p:nvPr/>
        </p:nvSpPr>
        <p:spPr bwMode="auto">
          <a:xfrm flipV="1">
            <a:off x="545465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83" name="Line 1035"/>
          <p:cNvSpPr>
            <a:spLocks noChangeShapeType="1"/>
          </p:cNvSpPr>
          <p:nvPr/>
        </p:nvSpPr>
        <p:spPr bwMode="auto">
          <a:xfrm>
            <a:off x="545465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84" name="Text Box 1036"/>
          <p:cNvSpPr txBox="1">
            <a:spLocks noChangeArrowheads="1"/>
          </p:cNvSpPr>
          <p:nvPr/>
        </p:nvSpPr>
        <p:spPr bwMode="auto">
          <a:xfrm>
            <a:off x="7283450" y="3048000"/>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m</a:t>
            </a:r>
          </a:p>
        </p:txBody>
      </p:sp>
      <p:sp>
        <p:nvSpPr>
          <p:cNvPr id="438285" name="Text Box 1037"/>
          <p:cNvSpPr txBox="1">
            <a:spLocks noChangeArrowheads="1"/>
          </p:cNvSpPr>
          <p:nvPr/>
        </p:nvSpPr>
        <p:spPr bwMode="auto">
          <a:xfrm>
            <a:off x="5105400" y="11144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b</a:t>
            </a:r>
          </a:p>
        </p:txBody>
      </p:sp>
      <p:sp>
        <p:nvSpPr>
          <p:cNvPr id="438286" name="Oval 1038"/>
          <p:cNvSpPr>
            <a:spLocks noChangeArrowheads="1"/>
          </p:cNvSpPr>
          <p:nvPr/>
        </p:nvSpPr>
        <p:spPr bwMode="auto">
          <a:xfrm>
            <a:off x="5715000" y="2590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87" name="Text Box 1039"/>
          <p:cNvSpPr txBox="1">
            <a:spLocks noChangeArrowheads="1"/>
          </p:cNvSpPr>
          <p:nvPr/>
        </p:nvSpPr>
        <p:spPr bwMode="auto">
          <a:xfrm>
            <a:off x="6096000" y="3032125"/>
            <a:ext cx="487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m</a:t>
            </a:r>
            <a:r>
              <a:rPr lang="en-US" sz="2000" i="1" baseline="-25000">
                <a:latin typeface="Arial" charset="0"/>
              </a:rPr>
              <a:t>0</a:t>
            </a:r>
          </a:p>
        </p:txBody>
      </p:sp>
      <p:sp>
        <p:nvSpPr>
          <p:cNvPr id="438288" name="Text Box 1040"/>
          <p:cNvSpPr txBox="1">
            <a:spLocks noChangeArrowheads="1"/>
          </p:cNvSpPr>
          <p:nvPr/>
        </p:nvSpPr>
        <p:spPr bwMode="auto">
          <a:xfrm>
            <a:off x="5019675" y="2409825"/>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b</a:t>
            </a:r>
            <a:r>
              <a:rPr lang="en-US" sz="2000" i="1" baseline="-25000">
                <a:latin typeface="Arial" charset="0"/>
              </a:rPr>
              <a:t>0</a:t>
            </a:r>
          </a:p>
        </p:txBody>
      </p:sp>
      <p:sp>
        <p:nvSpPr>
          <p:cNvPr id="438289" name="Text Box 1041"/>
          <p:cNvSpPr txBox="1">
            <a:spLocks noChangeArrowheads="1"/>
          </p:cNvSpPr>
          <p:nvPr/>
        </p:nvSpPr>
        <p:spPr bwMode="auto">
          <a:xfrm>
            <a:off x="1447800" y="3352800"/>
            <a:ext cx="191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image space</a:t>
            </a:r>
          </a:p>
        </p:txBody>
      </p:sp>
      <p:sp>
        <p:nvSpPr>
          <p:cNvPr id="438290" name="Text Box 1042"/>
          <p:cNvSpPr txBox="1">
            <a:spLocks noChangeArrowheads="1"/>
          </p:cNvSpPr>
          <p:nvPr/>
        </p:nvSpPr>
        <p:spPr bwMode="auto">
          <a:xfrm>
            <a:off x="5484813" y="3352800"/>
            <a:ext cx="1982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Hough space</a:t>
            </a:r>
          </a:p>
        </p:txBody>
      </p:sp>
      <p:sp>
        <p:nvSpPr>
          <p:cNvPr id="438291" name="Line 1043"/>
          <p:cNvSpPr>
            <a:spLocks noChangeShapeType="1"/>
          </p:cNvSpPr>
          <p:nvPr/>
        </p:nvSpPr>
        <p:spPr bwMode="auto">
          <a:xfrm>
            <a:off x="3810000" y="2209800"/>
            <a:ext cx="914400" cy="0"/>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2"/>
          <p:cNvSpPr>
            <a:spLocks noGrp="1" noChangeArrowheads="1"/>
          </p:cNvSpPr>
          <p:nvPr>
            <p:ph type="title"/>
          </p:nvPr>
        </p:nvSpPr>
        <p:spPr>
          <a:xfrm>
            <a:off x="457200" y="274638"/>
            <a:ext cx="8229600" cy="1143000"/>
          </a:xfrm>
        </p:spPr>
        <p:txBody>
          <a:bodyPr/>
          <a:lstStyle/>
          <a:p>
            <a:pPr algn="l"/>
            <a:r>
              <a:rPr lang="en-US" spc="-200" dirty="0">
                <a:latin typeface="Kalinga" pitchFamily="34" charset="0"/>
                <a:cs typeface="Kalinga" pitchFamily="34" charset="0"/>
              </a:rPr>
              <a:t>Finding lines in an image</a:t>
            </a:r>
          </a:p>
        </p:txBody>
      </p:sp>
    </p:spTree>
    <p:extLst>
      <p:ext uri="{BB962C8B-B14F-4D97-AF65-F5344CB8AC3E}">
        <p14:creationId xmlns:p14="http://schemas.microsoft.com/office/powerpoint/2010/main" val="40967909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9" name="Rectangle 1027"/>
          <p:cNvSpPr>
            <a:spLocks noGrp="1" noChangeArrowheads="1"/>
          </p:cNvSpPr>
          <p:nvPr>
            <p:ph type="body" idx="1"/>
          </p:nvPr>
        </p:nvSpPr>
        <p:spPr>
          <a:xfrm>
            <a:off x="685800" y="4114800"/>
            <a:ext cx="8153400" cy="1905000"/>
          </a:xfrm>
        </p:spPr>
        <p:txBody>
          <a:bodyPr>
            <a:normAutofit fontScale="77500" lnSpcReduction="20000"/>
          </a:bodyPr>
          <a:lstStyle/>
          <a:p>
            <a:r>
              <a:rPr lang="en-US"/>
              <a:t>Connection between image (x,y) and Hough (m,b) spaces</a:t>
            </a:r>
          </a:p>
          <a:p>
            <a:pPr lvl="1"/>
            <a:r>
              <a:rPr lang="en-US"/>
              <a:t>A line in the image corresponds to a point in Hough space</a:t>
            </a:r>
          </a:p>
          <a:p>
            <a:pPr lvl="1"/>
            <a:r>
              <a:rPr lang="en-US"/>
              <a:t>To go from image space to Hough space:</a:t>
            </a:r>
          </a:p>
          <a:p>
            <a:pPr lvl="2"/>
            <a:r>
              <a:rPr lang="en-US"/>
              <a:t>given a set of points (x,y), find all (m,b) such that y = mx + b</a:t>
            </a:r>
          </a:p>
          <a:p>
            <a:pPr lvl="1"/>
            <a:r>
              <a:rPr lang="en-US"/>
              <a:t>What does a point (x</a:t>
            </a:r>
            <a:r>
              <a:rPr lang="en-US" baseline="-25000"/>
              <a:t>0</a:t>
            </a:r>
            <a:r>
              <a:rPr lang="en-US"/>
              <a:t>, y</a:t>
            </a:r>
            <a:r>
              <a:rPr lang="en-US" baseline="-25000"/>
              <a:t>0</a:t>
            </a:r>
            <a:r>
              <a:rPr lang="en-US"/>
              <a:t>) in the image space map to?</a:t>
            </a:r>
          </a:p>
        </p:txBody>
      </p:sp>
      <p:sp>
        <p:nvSpPr>
          <p:cNvPr id="439300" name="Line 1028"/>
          <p:cNvSpPr>
            <a:spLocks noChangeShapeType="1"/>
          </p:cNvSpPr>
          <p:nvPr/>
        </p:nvSpPr>
        <p:spPr bwMode="auto">
          <a:xfrm flipV="1">
            <a:off x="129540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01" name="Line 1029"/>
          <p:cNvSpPr>
            <a:spLocks noChangeShapeType="1"/>
          </p:cNvSpPr>
          <p:nvPr/>
        </p:nvSpPr>
        <p:spPr bwMode="auto">
          <a:xfrm>
            <a:off x="129540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02" name="Text Box 1030"/>
          <p:cNvSpPr txBox="1">
            <a:spLocks noChangeArrowheads="1"/>
          </p:cNvSpPr>
          <p:nvPr/>
        </p:nvSpPr>
        <p:spPr bwMode="auto">
          <a:xfrm>
            <a:off x="3124200" y="30480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x</a:t>
            </a:r>
          </a:p>
        </p:txBody>
      </p:sp>
      <p:sp>
        <p:nvSpPr>
          <p:cNvPr id="439303" name="Text Box 1031"/>
          <p:cNvSpPr txBox="1">
            <a:spLocks noChangeArrowheads="1"/>
          </p:cNvSpPr>
          <p:nvPr/>
        </p:nvSpPr>
        <p:spPr bwMode="auto">
          <a:xfrm>
            <a:off x="958850" y="11144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y</a:t>
            </a:r>
          </a:p>
        </p:txBody>
      </p:sp>
      <p:sp>
        <p:nvSpPr>
          <p:cNvPr id="439304" name="Line 1032"/>
          <p:cNvSpPr>
            <a:spLocks noChangeShapeType="1"/>
          </p:cNvSpPr>
          <p:nvPr/>
        </p:nvSpPr>
        <p:spPr bwMode="auto">
          <a:xfrm flipV="1">
            <a:off x="545465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05" name="Line 1033"/>
          <p:cNvSpPr>
            <a:spLocks noChangeShapeType="1"/>
          </p:cNvSpPr>
          <p:nvPr/>
        </p:nvSpPr>
        <p:spPr bwMode="auto">
          <a:xfrm>
            <a:off x="545465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06" name="Text Box 1034"/>
          <p:cNvSpPr txBox="1">
            <a:spLocks noChangeArrowheads="1"/>
          </p:cNvSpPr>
          <p:nvPr/>
        </p:nvSpPr>
        <p:spPr bwMode="auto">
          <a:xfrm>
            <a:off x="7283450" y="3048000"/>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m</a:t>
            </a:r>
          </a:p>
        </p:txBody>
      </p:sp>
      <p:sp>
        <p:nvSpPr>
          <p:cNvPr id="439307" name="Text Box 1035"/>
          <p:cNvSpPr txBox="1">
            <a:spLocks noChangeArrowheads="1"/>
          </p:cNvSpPr>
          <p:nvPr/>
        </p:nvSpPr>
        <p:spPr bwMode="auto">
          <a:xfrm>
            <a:off x="5105400" y="11144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b</a:t>
            </a:r>
          </a:p>
        </p:txBody>
      </p:sp>
      <p:sp>
        <p:nvSpPr>
          <p:cNvPr id="439308" name="Oval 1036"/>
          <p:cNvSpPr>
            <a:spLocks noChangeArrowheads="1"/>
          </p:cNvSpPr>
          <p:nvPr/>
        </p:nvSpPr>
        <p:spPr bwMode="auto">
          <a:xfrm>
            <a:off x="1828800" y="1828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9309" name="Text Box 1037"/>
          <p:cNvSpPr txBox="1">
            <a:spLocks noChangeArrowheads="1"/>
          </p:cNvSpPr>
          <p:nvPr/>
        </p:nvSpPr>
        <p:spPr bwMode="auto">
          <a:xfrm>
            <a:off x="1447800" y="3352800"/>
            <a:ext cx="191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image space</a:t>
            </a:r>
          </a:p>
        </p:txBody>
      </p:sp>
      <p:sp>
        <p:nvSpPr>
          <p:cNvPr id="439310" name="Text Box 1038"/>
          <p:cNvSpPr txBox="1">
            <a:spLocks noChangeArrowheads="1"/>
          </p:cNvSpPr>
          <p:nvPr/>
        </p:nvSpPr>
        <p:spPr bwMode="auto">
          <a:xfrm>
            <a:off x="5484813" y="3352800"/>
            <a:ext cx="1982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Hough space</a:t>
            </a:r>
          </a:p>
        </p:txBody>
      </p:sp>
      <p:sp>
        <p:nvSpPr>
          <p:cNvPr id="439311" name="Line 1039"/>
          <p:cNvSpPr>
            <a:spLocks noChangeShapeType="1"/>
          </p:cNvSpPr>
          <p:nvPr/>
        </p:nvSpPr>
        <p:spPr bwMode="auto">
          <a:xfrm>
            <a:off x="3810000" y="2209800"/>
            <a:ext cx="914400" cy="0"/>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39312" name="Group 1040"/>
          <p:cNvGrpSpPr>
            <a:grpSpLocks/>
          </p:cNvGrpSpPr>
          <p:nvPr/>
        </p:nvGrpSpPr>
        <p:grpSpPr bwMode="auto">
          <a:xfrm>
            <a:off x="685800" y="1757363"/>
            <a:ext cx="8153400" cy="4948237"/>
            <a:chOff x="432" y="1107"/>
            <a:chExt cx="5136" cy="3117"/>
          </a:xfrm>
        </p:grpSpPr>
        <p:grpSp>
          <p:nvGrpSpPr>
            <p:cNvPr id="439313" name="Group 1041"/>
            <p:cNvGrpSpPr>
              <a:grpSpLocks/>
            </p:cNvGrpSpPr>
            <p:nvPr/>
          </p:nvGrpSpPr>
          <p:grpSpPr bwMode="auto">
            <a:xfrm>
              <a:off x="432" y="1248"/>
              <a:ext cx="5136" cy="2976"/>
              <a:chOff x="432" y="1248"/>
              <a:chExt cx="5136" cy="2976"/>
            </a:xfrm>
          </p:grpSpPr>
          <p:sp>
            <p:nvSpPr>
              <p:cNvPr id="439314" name="Line 1042"/>
              <p:cNvSpPr>
                <a:spLocks noChangeShapeType="1"/>
              </p:cNvSpPr>
              <p:nvPr/>
            </p:nvSpPr>
            <p:spPr bwMode="auto">
              <a:xfrm>
                <a:off x="3648" y="1248"/>
                <a:ext cx="912" cy="33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15" name="Rectangle 1043"/>
              <p:cNvSpPr>
                <a:spLocks noChangeArrowheads="1"/>
              </p:cNvSpPr>
              <p:nvPr/>
            </p:nvSpPr>
            <p:spPr bwMode="auto">
              <a:xfrm>
                <a:off x="432" y="3792"/>
                <a:ext cx="5136"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143000" lvl="2" indent="-228600">
                  <a:spcBef>
                    <a:spcPct val="20000"/>
                  </a:spcBef>
                  <a:buFontTx/>
                  <a:buChar char="–"/>
                </a:pPr>
                <a:r>
                  <a:rPr lang="en-US" sz="1800">
                    <a:latin typeface="Arial" charset="0"/>
                  </a:rPr>
                  <a:t>A:  the solutions of b = -x</a:t>
                </a:r>
                <a:r>
                  <a:rPr lang="en-US" sz="1800" baseline="-25000">
                    <a:latin typeface="Arial" charset="0"/>
                  </a:rPr>
                  <a:t>0</a:t>
                </a:r>
                <a:r>
                  <a:rPr lang="en-US" sz="1800">
                    <a:latin typeface="Arial" charset="0"/>
                  </a:rPr>
                  <a:t>m + y</a:t>
                </a:r>
                <a:r>
                  <a:rPr lang="en-US" sz="1800" baseline="-25000">
                    <a:latin typeface="Arial" charset="0"/>
                  </a:rPr>
                  <a:t>0</a:t>
                </a:r>
              </a:p>
              <a:p>
                <a:pPr marL="1143000" lvl="2" indent="-228600">
                  <a:spcBef>
                    <a:spcPct val="20000"/>
                  </a:spcBef>
                  <a:buFontTx/>
                  <a:buChar char="–"/>
                </a:pPr>
                <a:r>
                  <a:rPr lang="en-US" sz="1800">
                    <a:latin typeface="Arial" charset="0"/>
                  </a:rPr>
                  <a:t>this is a line in Hough space</a:t>
                </a:r>
              </a:p>
            </p:txBody>
          </p:sp>
        </p:grpSp>
        <p:pic>
          <p:nvPicPr>
            <p:cNvPr id="439316" name="Picture 1044"/>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715" y="1107"/>
              <a:ext cx="1092"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9317" name="Text Box 1045"/>
          <p:cNvSpPr txBox="1">
            <a:spLocks noChangeArrowheads="1"/>
          </p:cNvSpPr>
          <p:nvPr/>
        </p:nvSpPr>
        <p:spPr bwMode="auto">
          <a:xfrm>
            <a:off x="1646238" y="303212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x</a:t>
            </a:r>
            <a:r>
              <a:rPr lang="en-US" sz="2000" i="1" baseline="-25000">
                <a:latin typeface="Arial" charset="0"/>
              </a:rPr>
              <a:t>0</a:t>
            </a:r>
          </a:p>
        </p:txBody>
      </p:sp>
      <p:sp>
        <p:nvSpPr>
          <p:cNvPr id="439318" name="Text Box 1046"/>
          <p:cNvSpPr txBox="1">
            <a:spLocks noChangeArrowheads="1"/>
          </p:cNvSpPr>
          <p:nvPr/>
        </p:nvSpPr>
        <p:spPr bwMode="auto">
          <a:xfrm>
            <a:off x="877888" y="240982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y</a:t>
            </a:r>
            <a:r>
              <a:rPr lang="en-US" sz="2000" i="1" baseline="-25000">
                <a:latin typeface="Arial" charset="0"/>
              </a:rPr>
              <a:t>0</a:t>
            </a:r>
          </a:p>
        </p:txBody>
      </p:sp>
      <p:sp>
        <p:nvSpPr>
          <p:cNvPr id="25" name="Rectangle 2"/>
          <p:cNvSpPr>
            <a:spLocks noGrp="1" noChangeArrowheads="1"/>
          </p:cNvSpPr>
          <p:nvPr>
            <p:ph type="title"/>
          </p:nvPr>
        </p:nvSpPr>
        <p:spPr>
          <a:xfrm>
            <a:off x="457200" y="274638"/>
            <a:ext cx="8229600" cy="1143000"/>
          </a:xfrm>
        </p:spPr>
        <p:txBody>
          <a:bodyPr/>
          <a:lstStyle/>
          <a:p>
            <a:pPr algn="l"/>
            <a:r>
              <a:rPr lang="en-US" spc="-200" dirty="0">
                <a:latin typeface="Kalinga" pitchFamily="34" charset="0"/>
                <a:cs typeface="Kalinga" pitchFamily="34" charset="0"/>
              </a:rPr>
              <a:t>Finding lines in an image</a:t>
            </a:r>
          </a:p>
        </p:txBody>
      </p:sp>
    </p:spTree>
    <p:extLst>
      <p:ext uri="{BB962C8B-B14F-4D97-AF65-F5344CB8AC3E}">
        <p14:creationId xmlns:p14="http://schemas.microsoft.com/office/powerpoint/2010/main" val="42718228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393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304800" y="-76200"/>
            <a:ext cx="8229600" cy="1143000"/>
          </a:xfrm>
        </p:spPr>
        <p:txBody>
          <a:bodyPr/>
          <a:lstStyle/>
          <a:p>
            <a:pPr algn="l"/>
            <a:r>
              <a:rPr lang="en-US" dirty="0"/>
              <a:t>Hough transform algorithm</a:t>
            </a:r>
          </a:p>
        </p:txBody>
      </p:sp>
      <p:sp>
        <p:nvSpPr>
          <p:cNvPr id="440323" name="Rectangle 3"/>
          <p:cNvSpPr>
            <a:spLocks noGrp="1" noChangeArrowheads="1"/>
          </p:cNvSpPr>
          <p:nvPr>
            <p:ph type="body" idx="1"/>
          </p:nvPr>
        </p:nvSpPr>
        <p:spPr>
          <a:xfrm>
            <a:off x="381000" y="914400"/>
            <a:ext cx="7772400" cy="5943600"/>
          </a:xfrm>
        </p:spPr>
        <p:txBody>
          <a:bodyPr>
            <a:normAutofit/>
          </a:bodyPr>
          <a:lstStyle/>
          <a:p>
            <a:pPr marL="457200" indent="-457200"/>
            <a:r>
              <a:rPr lang="en-US" dirty="0"/>
              <a:t>Typically use a different parameterization</a:t>
            </a:r>
          </a:p>
          <a:p>
            <a:pPr marL="457200" indent="-457200"/>
            <a:endParaRPr lang="en-US" dirty="0"/>
          </a:p>
          <a:p>
            <a:pPr marL="838200" lvl="1" indent="-381000"/>
            <a:r>
              <a:rPr lang="en-US" dirty="0"/>
              <a:t>d is the perpendicular distance from the line to the origin</a:t>
            </a:r>
          </a:p>
          <a:p>
            <a:pPr marL="838200" lvl="1" indent="-381000"/>
            <a:r>
              <a:rPr lang="en-US" dirty="0">
                <a:sym typeface="Symbol" pitchFamily="18" charset="2"/>
              </a:rPr>
              <a:t> </a:t>
            </a:r>
            <a:r>
              <a:rPr lang="en-US" dirty="0"/>
              <a:t>is the angle </a:t>
            </a:r>
            <a:endParaRPr lang="en-US" dirty="0" smtClean="0"/>
          </a:p>
          <a:p>
            <a:pPr marL="838200" lvl="1" indent="-381000"/>
            <a:r>
              <a:rPr lang="en-US" dirty="0" smtClean="0"/>
              <a:t>Why?</a:t>
            </a:r>
            <a:endParaRPr lang="en-US" dirty="0"/>
          </a:p>
        </p:txBody>
      </p:sp>
      <p:pic>
        <p:nvPicPr>
          <p:cNvPr id="440324" name="Picture 4"/>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08163" y="1447800"/>
            <a:ext cx="2687637"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3674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304800" y="-76200"/>
            <a:ext cx="8229600" cy="1143000"/>
          </a:xfrm>
        </p:spPr>
        <p:txBody>
          <a:bodyPr/>
          <a:lstStyle/>
          <a:p>
            <a:pPr algn="l"/>
            <a:r>
              <a:rPr lang="en-US" dirty="0"/>
              <a:t>Hough transform algorithm</a:t>
            </a:r>
          </a:p>
        </p:txBody>
      </p:sp>
      <p:sp>
        <p:nvSpPr>
          <p:cNvPr id="440323" name="Rectangle 3"/>
          <p:cNvSpPr>
            <a:spLocks noGrp="1" noChangeArrowheads="1"/>
          </p:cNvSpPr>
          <p:nvPr>
            <p:ph type="body" idx="1"/>
          </p:nvPr>
        </p:nvSpPr>
        <p:spPr>
          <a:xfrm>
            <a:off x="381000" y="914400"/>
            <a:ext cx="7772400" cy="5943600"/>
          </a:xfrm>
        </p:spPr>
        <p:txBody>
          <a:bodyPr>
            <a:normAutofit/>
          </a:bodyPr>
          <a:lstStyle/>
          <a:p>
            <a:pPr marL="457200" indent="-457200"/>
            <a:r>
              <a:rPr lang="en-US" sz="2800" dirty="0" smtClean="0"/>
              <a:t>Basic </a:t>
            </a:r>
            <a:r>
              <a:rPr lang="en-US" sz="2800" dirty="0"/>
              <a:t>Hough transform algorithm</a:t>
            </a:r>
          </a:p>
          <a:p>
            <a:pPr marL="838200" lvl="1" indent="-381000">
              <a:buFontTx/>
              <a:buAutoNum type="arabicPeriod"/>
            </a:pPr>
            <a:r>
              <a:rPr lang="en-US" sz="2400" dirty="0"/>
              <a:t>Initialize H[d, </a:t>
            </a:r>
            <a:r>
              <a:rPr lang="en-US" sz="2400" dirty="0">
                <a:sym typeface="Symbol" pitchFamily="18" charset="2"/>
              </a:rPr>
              <a:t></a:t>
            </a:r>
            <a:r>
              <a:rPr lang="en-US" sz="2400" dirty="0"/>
              <a:t>]=0</a:t>
            </a:r>
          </a:p>
          <a:p>
            <a:pPr marL="838200" lvl="1" indent="-381000">
              <a:buFontTx/>
              <a:buAutoNum type="arabicPeriod"/>
            </a:pPr>
            <a:r>
              <a:rPr lang="en-US" sz="2400" dirty="0"/>
              <a:t>for each edge point I[</a:t>
            </a:r>
            <a:r>
              <a:rPr lang="en-US" sz="2400" dirty="0" err="1"/>
              <a:t>x,y</a:t>
            </a:r>
            <a:r>
              <a:rPr lang="en-US" sz="2400" dirty="0"/>
              <a:t>] in the image</a:t>
            </a:r>
          </a:p>
          <a:p>
            <a:pPr marL="1257300" lvl="2" indent="-342900">
              <a:buFontTx/>
              <a:buNone/>
            </a:pPr>
            <a:r>
              <a:rPr lang="en-US" sz="1800" dirty="0"/>
              <a:t>    for </a:t>
            </a:r>
            <a:r>
              <a:rPr lang="en-US" sz="1800" dirty="0">
                <a:sym typeface="Symbol" pitchFamily="18" charset="2"/>
              </a:rPr>
              <a:t></a:t>
            </a:r>
            <a:r>
              <a:rPr lang="en-US" sz="1800" dirty="0"/>
              <a:t> = 0 to 180 </a:t>
            </a:r>
          </a:p>
          <a:p>
            <a:pPr marL="1676400" lvl="3" indent="-304800"/>
            <a:endParaRPr lang="en-US" sz="1800" dirty="0"/>
          </a:p>
          <a:p>
            <a:pPr marL="1676400" lvl="3" indent="-304800">
              <a:buFontTx/>
              <a:buNone/>
            </a:pPr>
            <a:r>
              <a:rPr lang="en-US" sz="1800" dirty="0"/>
              <a:t>    H[d, </a:t>
            </a:r>
            <a:r>
              <a:rPr lang="en-US" sz="1600" dirty="0">
                <a:sym typeface="Symbol" pitchFamily="18" charset="2"/>
              </a:rPr>
              <a:t></a:t>
            </a:r>
            <a:r>
              <a:rPr lang="en-US" sz="1800" dirty="0"/>
              <a:t>] += 1</a:t>
            </a:r>
          </a:p>
          <a:p>
            <a:pPr marL="838200" lvl="1" indent="-381000">
              <a:buFontTx/>
              <a:buAutoNum type="arabicPeriod"/>
            </a:pPr>
            <a:r>
              <a:rPr lang="en-US" sz="2400" dirty="0"/>
              <a:t>Find the value(s) of (d, </a:t>
            </a:r>
            <a:r>
              <a:rPr lang="en-US" sz="2400" dirty="0">
                <a:sym typeface="Symbol" pitchFamily="18" charset="2"/>
              </a:rPr>
              <a:t>) where</a:t>
            </a:r>
            <a:r>
              <a:rPr lang="en-US" sz="2400" dirty="0"/>
              <a:t> H[d, </a:t>
            </a:r>
            <a:r>
              <a:rPr lang="en-US" sz="2400" dirty="0">
                <a:sym typeface="Symbol" pitchFamily="18" charset="2"/>
              </a:rPr>
              <a:t></a:t>
            </a:r>
            <a:r>
              <a:rPr lang="en-US" sz="2400" dirty="0"/>
              <a:t>] is maximum</a:t>
            </a:r>
          </a:p>
          <a:p>
            <a:pPr marL="838200" lvl="1" indent="-381000">
              <a:buFontTx/>
              <a:buAutoNum type="arabicPeriod"/>
            </a:pPr>
            <a:r>
              <a:rPr lang="en-US" sz="2400" dirty="0"/>
              <a:t>The detected line in the image is given by</a:t>
            </a:r>
          </a:p>
          <a:p>
            <a:pPr marL="457200" indent="-457200"/>
            <a:r>
              <a:rPr lang="en-US" sz="2800" dirty="0"/>
              <a:t>What’s the running time (measured in # votes)? </a:t>
            </a:r>
          </a:p>
        </p:txBody>
      </p:sp>
      <p:pic>
        <p:nvPicPr>
          <p:cNvPr id="440325" name="Picture 5"/>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109849" y="2667000"/>
            <a:ext cx="2020887"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26" name="Picture 6"/>
          <p:cNvPicPr>
            <a:picLocks noChangeAspect="1" noChangeArrowheads="1"/>
          </p:cNvPicPr>
          <p:nvPr>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886200"/>
            <a:ext cx="2020888"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1443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dirty="0"/>
              <a:t>Hough transform algorithm</a:t>
            </a:r>
          </a:p>
        </p:txBody>
      </p:sp>
      <p:pic>
        <p:nvPicPr>
          <p:cNvPr id="10242" name="Picture 2" descr="http://www.cs.utah.edu/~vpegorar/courses/cs7966/Assignment4/Line/tShape_orig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798"/>
            <a:ext cx="2895600" cy="289560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cs.utah.edu/~vpegorar/courses/cs7966/Assignment4/Line/tShape_houghGau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1826819"/>
            <a:ext cx="2895600" cy="289560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cs.utah.edu/~vpegorar/courses/cs7966/Assignment4/Line/tShape_lin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826820"/>
            <a:ext cx="2897579" cy="28975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33800" y="6219909"/>
            <a:ext cx="5136078" cy="369332"/>
          </a:xfrm>
          <a:prstGeom prst="rect">
            <a:avLst/>
          </a:prstGeom>
        </p:spPr>
        <p:txBody>
          <a:bodyPr wrap="square">
            <a:spAutoFit/>
          </a:bodyPr>
          <a:lstStyle/>
          <a:p>
            <a:r>
              <a:rPr lang="en-US" dirty="0">
                <a:solidFill>
                  <a:schemeClr val="bg1">
                    <a:lumMod val="50000"/>
                  </a:schemeClr>
                </a:solidFill>
              </a:rPr>
              <a:t>http://www.cs.utah.edu/~</a:t>
            </a:r>
            <a:r>
              <a:rPr lang="en-US" dirty="0" smtClean="0">
                <a:solidFill>
                  <a:schemeClr val="bg1">
                    <a:lumMod val="50000"/>
                  </a:schemeClr>
                </a:solidFill>
              </a:rPr>
              <a:t>vpegorar/courses/cs7966/</a:t>
            </a:r>
            <a:endParaRPr lang="en-US" dirty="0">
              <a:solidFill>
                <a:schemeClr val="bg1">
                  <a:lumMod val="50000"/>
                </a:schemeClr>
              </a:solidFill>
            </a:endParaRPr>
          </a:p>
        </p:txBody>
      </p:sp>
    </p:spTree>
    <p:extLst>
      <p:ext uri="{BB962C8B-B14F-4D97-AF65-F5344CB8AC3E}">
        <p14:creationId xmlns:p14="http://schemas.microsoft.com/office/powerpoint/2010/main" val="13982899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91589"/>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What is an edge?</a:t>
            </a:r>
            <a:endParaRPr lang="en-US" sz="3600" spc="-200" dirty="0">
              <a:latin typeface="Kalinga" pitchFamily="34" charset="0"/>
              <a:cs typeface="Kalinga"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14425"/>
            <a:ext cx="7343775"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8600" y="6400800"/>
            <a:ext cx="6400800" cy="369332"/>
          </a:xfrm>
          <a:prstGeom prst="rect">
            <a:avLst/>
          </a:prstGeom>
          <a:noFill/>
        </p:spPr>
        <p:txBody>
          <a:bodyPr wrap="square" rtlCol="0">
            <a:spAutoFit/>
          </a:bodyPr>
          <a:lstStyle/>
          <a:p>
            <a:r>
              <a:rPr lang="en-US" dirty="0" smtClean="0"/>
              <a:t>Cole et al. </a:t>
            </a:r>
            <a:r>
              <a:rPr lang="en-US" dirty="0" err="1" smtClean="0"/>
              <a:t>Siggraph</a:t>
            </a:r>
            <a:r>
              <a:rPr lang="en-US" dirty="0" smtClean="0"/>
              <a:t> 2008,  results of 107 humans.</a:t>
            </a:r>
            <a:endParaRPr lang="en-US" dirty="0"/>
          </a:p>
        </p:txBody>
      </p:sp>
    </p:spTree>
    <p:extLst>
      <p:ext uri="{BB962C8B-B14F-4D97-AF65-F5344CB8AC3E}">
        <p14:creationId xmlns:p14="http://schemas.microsoft.com/office/powerpoint/2010/main" val="39684211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dirty="0"/>
              <a:t>Hough transform algorithm</a:t>
            </a:r>
          </a:p>
        </p:txBody>
      </p:sp>
      <p:pic>
        <p:nvPicPr>
          <p:cNvPr id="10248" name="Picture 8" descr="http://www.cs.utah.edu/~vpegorar/courses/cs7966/Assignment4/Line/rtrt_orig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828798"/>
            <a:ext cx="2895601" cy="28956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33800" y="6219909"/>
            <a:ext cx="5136078" cy="369332"/>
          </a:xfrm>
          <a:prstGeom prst="rect">
            <a:avLst/>
          </a:prstGeom>
        </p:spPr>
        <p:txBody>
          <a:bodyPr wrap="square">
            <a:spAutoFit/>
          </a:bodyPr>
          <a:lstStyle/>
          <a:p>
            <a:r>
              <a:rPr lang="en-US" dirty="0">
                <a:solidFill>
                  <a:schemeClr val="bg1">
                    <a:lumMod val="50000"/>
                  </a:schemeClr>
                </a:solidFill>
              </a:rPr>
              <a:t>http://www.cs.utah.edu/~</a:t>
            </a:r>
            <a:r>
              <a:rPr lang="en-US" dirty="0" smtClean="0">
                <a:solidFill>
                  <a:schemeClr val="bg1">
                    <a:lumMod val="50000"/>
                  </a:schemeClr>
                </a:solidFill>
              </a:rPr>
              <a:t>vpegorar/courses/cs7966/</a:t>
            </a:r>
            <a:endParaRPr lang="en-US" dirty="0">
              <a:solidFill>
                <a:schemeClr val="bg1">
                  <a:lumMod val="50000"/>
                </a:schemeClr>
              </a:solidFill>
            </a:endParaRPr>
          </a:p>
        </p:txBody>
      </p:sp>
      <p:pic>
        <p:nvPicPr>
          <p:cNvPr id="15362" name="Picture 2" descr="http://www.cs.utah.edu/~vpegorar/courses/cs7966/Assignment4/Line/rtrt_houghGau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1826820"/>
            <a:ext cx="2895600" cy="289560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cs.utah.edu/~vpegorar/courses/cs7966/Assignment4/Line/rtrt_lin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815934"/>
            <a:ext cx="2895600" cy="289560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6031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457200" y="0"/>
            <a:ext cx="8229600" cy="1143000"/>
          </a:xfrm>
        </p:spPr>
        <p:txBody>
          <a:bodyPr/>
          <a:lstStyle/>
          <a:p>
            <a:pPr algn="l"/>
            <a:r>
              <a:rPr lang="en-US" dirty="0"/>
              <a:t>Extensions</a:t>
            </a:r>
          </a:p>
        </p:txBody>
      </p:sp>
      <p:sp>
        <p:nvSpPr>
          <p:cNvPr id="444419" name="Rectangle 3"/>
          <p:cNvSpPr>
            <a:spLocks noGrp="1" noChangeArrowheads="1"/>
          </p:cNvSpPr>
          <p:nvPr>
            <p:ph type="body" idx="1"/>
          </p:nvPr>
        </p:nvSpPr>
        <p:spPr>
          <a:xfrm>
            <a:off x="685800" y="914400"/>
            <a:ext cx="7772400" cy="5486400"/>
          </a:xfrm>
        </p:spPr>
        <p:txBody>
          <a:bodyPr>
            <a:normAutofit lnSpcReduction="10000"/>
          </a:bodyPr>
          <a:lstStyle/>
          <a:p>
            <a:pPr marL="457200" indent="-457200"/>
            <a:r>
              <a:rPr lang="en-US" sz="2000" dirty="0"/>
              <a:t>Extension 1:  Use the image gradient</a:t>
            </a:r>
          </a:p>
          <a:p>
            <a:pPr marL="838200" lvl="1" indent="-381000">
              <a:buFontTx/>
              <a:buAutoNum type="arabicPeriod"/>
            </a:pPr>
            <a:r>
              <a:rPr lang="en-US" sz="1800" dirty="0"/>
              <a:t>same</a:t>
            </a:r>
          </a:p>
          <a:p>
            <a:pPr marL="838200" lvl="1" indent="-381000">
              <a:buFontTx/>
              <a:buAutoNum type="arabicPeriod"/>
            </a:pPr>
            <a:r>
              <a:rPr lang="en-US" sz="1800" dirty="0"/>
              <a:t>for each edge point I[</a:t>
            </a:r>
            <a:r>
              <a:rPr lang="en-US" sz="1800" dirty="0" err="1"/>
              <a:t>x,y</a:t>
            </a:r>
            <a:r>
              <a:rPr lang="en-US" sz="1800" dirty="0"/>
              <a:t>] in the image</a:t>
            </a:r>
          </a:p>
          <a:p>
            <a:pPr marL="1257300" lvl="2" indent="-342900">
              <a:buFontTx/>
              <a:buNone/>
            </a:pPr>
            <a:r>
              <a:rPr lang="en-US" dirty="0"/>
              <a:t>    </a:t>
            </a:r>
            <a:r>
              <a:rPr lang="en-US" sz="1600" dirty="0"/>
              <a:t>compute unique (d, </a:t>
            </a:r>
            <a:r>
              <a:rPr lang="en-US" sz="1600" dirty="0">
                <a:sym typeface="Symbol" pitchFamily="18" charset="2"/>
              </a:rPr>
              <a:t>) based on image gradient at (</a:t>
            </a:r>
            <a:r>
              <a:rPr lang="en-US" sz="1600" dirty="0" err="1" smtClean="0">
                <a:sym typeface="Symbol" pitchFamily="18" charset="2"/>
              </a:rPr>
              <a:t>x,y</a:t>
            </a:r>
            <a:r>
              <a:rPr lang="en-US" sz="1600" dirty="0" smtClean="0">
                <a:sym typeface="Symbol" pitchFamily="18" charset="2"/>
              </a:rPr>
              <a:t>)</a:t>
            </a:r>
            <a:r>
              <a:rPr lang="en-US" dirty="0" smtClean="0"/>
              <a:t> </a:t>
            </a:r>
            <a:endParaRPr lang="en-US" sz="2000" dirty="0" smtClean="0"/>
          </a:p>
          <a:p>
            <a:pPr marL="1676400" lvl="3" indent="-304800">
              <a:buFontTx/>
              <a:buNone/>
            </a:pPr>
            <a:r>
              <a:rPr lang="en-US" sz="1600" dirty="0" smtClean="0"/>
              <a:t>   H[d, </a:t>
            </a:r>
            <a:r>
              <a:rPr lang="en-US" sz="1600" dirty="0" smtClean="0">
                <a:sym typeface="Symbol" pitchFamily="18" charset="2"/>
              </a:rPr>
              <a:t></a:t>
            </a:r>
            <a:r>
              <a:rPr lang="en-US" sz="1600" dirty="0" smtClean="0"/>
              <a:t>] += 1</a:t>
            </a:r>
          </a:p>
          <a:p>
            <a:pPr marL="838200" lvl="1" indent="-381000">
              <a:buFontTx/>
              <a:buAutoNum type="arabicPeriod"/>
            </a:pPr>
            <a:r>
              <a:rPr lang="en-US" sz="1800" dirty="0" smtClean="0"/>
              <a:t>same</a:t>
            </a:r>
            <a:endParaRPr lang="en-US" sz="1800" dirty="0"/>
          </a:p>
          <a:p>
            <a:pPr marL="838200" lvl="1" indent="-381000">
              <a:buFontTx/>
              <a:buAutoNum type="arabicPeriod"/>
            </a:pPr>
            <a:r>
              <a:rPr lang="en-US" sz="1800" dirty="0"/>
              <a:t>same</a:t>
            </a:r>
          </a:p>
          <a:p>
            <a:pPr marL="457200" indent="-457200"/>
            <a:r>
              <a:rPr lang="en-US" sz="2000" dirty="0"/>
              <a:t>What’s the running time measured in votes?</a:t>
            </a:r>
          </a:p>
          <a:p>
            <a:pPr marL="457200" indent="-457200"/>
            <a:endParaRPr lang="en-US" sz="2000" dirty="0"/>
          </a:p>
          <a:p>
            <a:pPr marL="457200" indent="-457200"/>
            <a:r>
              <a:rPr lang="en-US" sz="2000" dirty="0"/>
              <a:t>Extension 2</a:t>
            </a:r>
          </a:p>
          <a:p>
            <a:pPr marL="838200" lvl="1" indent="-381000"/>
            <a:r>
              <a:rPr lang="en-US" sz="1800" dirty="0"/>
              <a:t>give more votes for stronger edges</a:t>
            </a:r>
          </a:p>
          <a:p>
            <a:pPr marL="457200" indent="-457200"/>
            <a:r>
              <a:rPr lang="en-US" sz="2000" dirty="0"/>
              <a:t>Extension 3</a:t>
            </a:r>
          </a:p>
          <a:p>
            <a:pPr marL="838200" lvl="1" indent="-381000"/>
            <a:r>
              <a:rPr lang="en-US" sz="1800" dirty="0"/>
              <a:t>change the sampling of (d, </a:t>
            </a:r>
            <a:r>
              <a:rPr lang="en-US" sz="1800" dirty="0">
                <a:sym typeface="Symbol" pitchFamily="18" charset="2"/>
              </a:rPr>
              <a:t>) to give more/less resolution</a:t>
            </a:r>
            <a:endParaRPr lang="en-US" sz="1800" dirty="0"/>
          </a:p>
          <a:p>
            <a:pPr marL="457200" indent="-457200"/>
            <a:r>
              <a:rPr lang="en-US" sz="2000" dirty="0"/>
              <a:t>Extension 4</a:t>
            </a:r>
          </a:p>
          <a:p>
            <a:pPr marL="838200" lvl="1" indent="-381000"/>
            <a:r>
              <a:rPr lang="en-US" sz="1800" dirty="0"/>
              <a:t>The same procedure can be used with circles, squares, or any other shape</a:t>
            </a:r>
          </a:p>
        </p:txBody>
      </p:sp>
    </p:spTree>
    <p:extLst>
      <p:ext uri="{BB962C8B-B14F-4D97-AF65-F5344CB8AC3E}">
        <p14:creationId xmlns:p14="http://schemas.microsoft.com/office/powerpoint/2010/main" val="35404988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685800" y="5029200"/>
            <a:ext cx="777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a:lstStyle>
          <a:p>
            <a:r>
              <a:rPr lang="en-US"/>
              <a:t>Edges are caused by a variety of factors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76400"/>
            <a:ext cx="29908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9"/>
          <p:cNvSpPr txBox="1">
            <a:spLocks noChangeArrowheads="1"/>
          </p:cNvSpPr>
          <p:nvPr/>
        </p:nvSpPr>
        <p:spPr bwMode="auto">
          <a:xfrm>
            <a:off x="5638800" y="2559050"/>
            <a:ext cx="1865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depth discontinuity</a:t>
            </a:r>
          </a:p>
        </p:txBody>
      </p:sp>
      <p:sp>
        <p:nvSpPr>
          <p:cNvPr id="7" name="Text Box 10"/>
          <p:cNvSpPr txBox="1">
            <a:spLocks noChangeArrowheads="1"/>
          </p:cNvSpPr>
          <p:nvPr/>
        </p:nvSpPr>
        <p:spPr bwMode="auto">
          <a:xfrm>
            <a:off x="5638800" y="3200400"/>
            <a:ext cx="2520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surface color discontinuity</a:t>
            </a:r>
          </a:p>
        </p:txBody>
      </p:sp>
      <p:sp>
        <p:nvSpPr>
          <p:cNvPr id="8" name="Text Box 11"/>
          <p:cNvSpPr txBox="1">
            <a:spLocks noChangeArrowheads="1"/>
          </p:cNvSpPr>
          <p:nvPr/>
        </p:nvSpPr>
        <p:spPr bwMode="auto">
          <a:xfrm>
            <a:off x="5638800" y="3854450"/>
            <a:ext cx="2370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illumination discontinuity</a:t>
            </a:r>
          </a:p>
        </p:txBody>
      </p:sp>
      <p:sp>
        <p:nvSpPr>
          <p:cNvPr id="9" name="Text Box 12"/>
          <p:cNvSpPr txBox="1">
            <a:spLocks noChangeArrowheads="1"/>
          </p:cNvSpPr>
          <p:nvPr/>
        </p:nvSpPr>
        <p:spPr bwMode="auto">
          <a:xfrm>
            <a:off x="5638800" y="1905000"/>
            <a:ext cx="2701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surface normal discontinuity</a:t>
            </a:r>
          </a:p>
        </p:txBody>
      </p:sp>
      <p:sp>
        <p:nvSpPr>
          <p:cNvPr id="10" name="TextBox 9"/>
          <p:cNvSpPr txBox="1"/>
          <p:nvPr/>
        </p:nvSpPr>
        <p:spPr>
          <a:xfrm>
            <a:off x="381000" y="572869"/>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Origin of edges</a:t>
            </a:r>
            <a:endParaRPr lang="en-US" sz="3600" spc="-200" dirty="0">
              <a:latin typeface="Kalinga" pitchFamily="34" charset="0"/>
              <a:cs typeface="Kalinga" pitchFamily="34" charset="0"/>
            </a:endParaRPr>
          </a:p>
        </p:txBody>
      </p:sp>
    </p:spTree>
    <p:extLst>
      <p:ext uri="{BB962C8B-B14F-4D97-AF65-F5344CB8AC3E}">
        <p14:creationId xmlns:p14="http://schemas.microsoft.com/office/powerpoint/2010/main" val="1059489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01469"/>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Illusory contours</a:t>
            </a:r>
            <a:endParaRPr lang="en-US" sz="3600" spc="-200" dirty="0">
              <a:latin typeface="Kalinga" pitchFamily="34" charset="0"/>
              <a:cs typeface="Kalinga" pitchFamily="34" charset="0"/>
            </a:endParaRPr>
          </a:p>
        </p:txBody>
      </p:sp>
      <p:pic>
        <p:nvPicPr>
          <p:cNvPr id="6" name="Picture 2" descr="C:\larryz\talks\TechFest09\dalmations.gif"/>
          <p:cNvPicPr>
            <a:picLocks noChangeAspect="1" noChangeArrowheads="1"/>
          </p:cNvPicPr>
          <p:nvPr/>
        </p:nvPicPr>
        <p:blipFill>
          <a:blip r:embed="rId3">
            <a:lum contrast="20000"/>
          </a:blip>
          <a:srcRect l="885" b="2348"/>
          <a:stretch>
            <a:fillRect/>
          </a:stretch>
        </p:blipFill>
        <p:spPr bwMode="auto">
          <a:xfrm>
            <a:off x="4286034" y="1844945"/>
            <a:ext cx="4064767" cy="3692699"/>
          </a:xfrm>
          <a:prstGeom prst="rect">
            <a:avLst/>
          </a:prstGeom>
          <a:noFill/>
        </p:spPr>
      </p:pic>
      <p:pic>
        <p:nvPicPr>
          <p:cNvPr id="7" name="Picture 2" descr="http://0.tqn.com/d/psychology/1/7/D/A/Kanizsa-triang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86000"/>
            <a:ext cx="3048000" cy="3249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8882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Rectangle 3"/>
          <p:cNvSpPr>
            <a:spLocks noGrp="1" noChangeArrowheads="1"/>
          </p:cNvSpPr>
          <p:nvPr>
            <p:ph type="body" idx="1"/>
          </p:nvPr>
        </p:nvSpPr>
        <p:spPr>
          <a:xfrm>
            <a:off x="381000" y="2286000"/>
            <a:ext cx="8077200" cy="1600200"/>
          </a:xfrm>
        </p:spPr>
        <p:txBody>
          <a:bodyPr>
            <a:normAutofit lnSpcReduction="10000"/>
          </a:bodyPr>
          <a:lstStyle/>
          <a:p>
            <a:r>
              <a:rPr lang="en-US" sz="2000" dirty="0"/>
              <a:t>The gradient of an image: </a:t>
            </a:r>
          </a:p>
          <a:p>
            <a:endParaRPr lang="en-US" sz="2000" dirty="0"/>
          </a:p>
          <a:p>
            <a:endParaRPr lang="en-US" dirty="0"/>
          </a:p>
          <a:p>
            <a:r>
              <a:rPr lang="en-US" sz="2000" dirty="0"/>
              <a:t>The gradient points in the direction of most rapid change in intensity</a:t>
            </a:r>
          </a:p>
        </p:txBody>
      </p:sp>
      <p:pic>
        <p:nvPicPr>
          <p:cNvPr id="411656" name="Picture 8"/>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600200" y="2743200"/>
            <a:ext cx="2468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57" name="Rectangle 9"/>
          <p:cNvSpPr>
            <a:spLocks noChangeArrowheads="1"/>
          </p:cNvSpPr>
          <p:nvPr/>
        </p:nvSpPr>
        <p:spPr bwMode="auto">
          <a:xfrm>
            <a:off x="1048060" y="4473050"/>
            <a:ext cx="338328" cy="1137172"/>
          </a:xfrm>
          <a:prstGeom prst="rect">
            <a:avLst/>
          </a:prstGeom>
          <a:gradFill rotWithShape="0">
            <a:gsLst>
              <a:gs pos="0">
                <a:schemeClr val="tx1"/>
              </a:gs>
              <a:gs pos="100000">
                <a:schemeClr val="tx1">
                  <a:gamma/>
                  <a:tint val="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58" name="Line 10"/>
          <p:cNvSpPr>
            <a:spLocks noChangeShapeType="1"/>
          </p:cNvSpPr>
          <p:nvPr/>
        </p:nvSpPr>
        <p:spPr bwMode="auto">
          <a:xfrm>
            <a:off x="1217224" y="5085373"/>
            <a:ext cx="592074"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2" name="Oval 24"/>
          <p:cNvSpPr>
            <a:spLocks noChangeArrowheads="1"/>
          </p:cNvSpPr>
          <p:nvPr/>
        </p:nvSpPr>
        <p:spPr bwMode="auto">
          <a:xfrm>
            <a:off x="1153788" y="5041636"/>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1669" name="Picture 21"/>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027795" y="5733004"/>
            <a:ext cx="1563005" cy="4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63" name="Picture 15"/>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273530" y="5718424"/>
            <a:ext cx="1573578" cy="45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64" name="Rectangle 16"/>
          <p:cNvSpPr>
            <a:spLocks noChangeArrowheads="1"/>
          </p:cNvSpPr>
          <p:nvPr/>
        </p:nvSpPr>
        <p:spPr bwMode="auto">
          <a:xfrm rot="5400000">
            <a:off x="3839553" y="4125688"/>
            <a:ext cx="349899" cy="1192959"/>
          </a:xfrm>
          <a:prstGeom prst="rect">
            <a:avLst/>
          </a:prstGeom>
          <a:gradFill rotWithShape="0">
            <a:gsLst>
              <a:gs pos="0">
                <a:schemeClr val="tx1"/>
              </a:gs>
              <a:gs pos="100000">
                <a:schemeClr val="tx1">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65" name="Line 17"/>
          <p:cNvSpPr>
            <a:spLocks noChangeShapeType="1"/>
          </p:cNvSpPr>
          <p:nvPr/>
        </p:nvSpPr>
        <p:spPr bwMode="auto">
          <a:xfrm rot="5400000">
            <a:off x="3711865" y="5029239"/>
            <a:ext cx="612323"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6" name="Oval 28"/>
          <p:cNvSpPr>
            <a:spLocks noChangeArrowheads="1"/>
          </p:cNvSpPr>
          <p:nvPr/>
        </p:nvSpPr>
        <p:spPr bwMode="auto">
          <a:xfrm>
            <a:off x="3975737" y="4679340"/>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 name="Group 2"/>
          <p:cNvGrpSpPr/>
          <p:nvPr/>
        </p:nvGrpSpPr>
        <p:grpSpPr>
          <a:xfrm>
            <a:off x="5562600" y="4495800"/>
            <a:ext cx="1703975" cy="1671153"/>
            <a:chOff x="5562600" y="4495800"/>
            <a:chExt cx="1703975" cy="1671153"/>
          </a:xfrm>
        </p:grpSpPr>
        <p:grpSp>
          <p:nvGrpSpPr>
            <p:cNvPr id="411706" name="Group 58"/>
            <p:cNvGrpSpPr>
              <a:grpSpLocks/>
            </p:cNvGrpSpPr>
            <p:nvPr/>
          </p:nvGrpSpPr>
          <p:grpSpPr bwMode="auto">
            <a:xfrm>
              <a:off x="5834634" y="4495800"/>
              <a:ext cx="1099566" cy="1137172"/>
              <a:chOff x="3840" y="1776"/>
              <a:chExt cx="624" cy="624"/>
            </a:xfrm>
          </p:grpSpPr>
          <p:sp>
            <p:nvSpPr>
              <p:cNvPr id="411670" name="Rectangle 22"/>
              <p:cNvSpPr>
                <a:spLocks noChangeArrowheads="1"/>
              </p:cNvSpPr>
              <p:nvPr/>
            </p:nvSpPr>
            <p:spPr bwMode="auto">
              <a:xfrm>
                <a:off x="3840" y="1776"/>
                <a:ext cx="624" cy="624"/>
              </a:xfrm>
              <a:prstGeom prst="rect">
                <a:avLst/>
              </a:prstGeom>
              <a:gradFill rotWithShape="0">
                <a:gsLst>
                  <a:gs pos="0">
                    <a:schemeClr val="tx1"/>
                  </a:gs>
                  <a:gs pos="100000">
                    <a:schemeClr val="tx1">
                      <a:gamma/>
                      <a:tint val="0"/>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71" name="Line 23"/>
              <p:cNvSpPr>
                <a:spLocks noChangeShapeType="1"/>
              </p:cNvSpPr>
              <p:nvPr/>
            </p:nvSpPr>
            <p:spPr bwMode="auto">
              <a:xfrm flipV="1">
                <a:off x="4161" y="1872"/>
                <a:ext cx="207" cy="20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11678" name="Picture 30"/>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562600" y="5715000"/>
              <a:ext cx="1703975" cy="45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77" name="Oval 29"/>
            <p:cNvSpPr>
              <a:spLocks noChangeArrowheads="1"/>
            </p:cNvSpPr>
            <p:nvPr/>
          </p:nvSpPr>
          <p:spPr bwMode="auto">
            <a:xfrm>
              <a:off x="6342126" y="5020649"/>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1708" name="Group 60"/>
            <p:cNvGrpSpPr>
              <a:grpSpLocks/>
            </p:cNvGrpSpPr>
            <p:nvPr/>
          </p:nvGrpSpPr>
          <p:grpSpPr bwMode="auto">
            <a:xfrm>
              <a:off x="6384417" y="4524960"/>
              <a:ext cx="539210" cy="584988"/>
              <a:chOff x="4152" y="1776"/>
              <a:chExt cx="306" cy="321"/>
            </a:xfrm>
          </p:grpSpPr>
          <p:sp>
            <p:nvSpPr>
              <p:cNvPr id="411680" name="Line 32"/>
              <p:cNvSpPr>
                <a:spLocks noChangeShapeType="1"/>
              </p:cNvSpPr>
              <p:nvPr/>
            </p:nvSpPr>
            <p:spPr bwMode="auto">
              <a:xfrm>
                <a:off x="4155" y="2088"/>
                <a:ext cx="3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82" name="Line 34"/>
              <p:cNvSpPr>
                <a:spLocks noChangeShapeType="1"/>
              </p:cNvSpPr>
              <p:nvPr/>
            </p:nvSpPr>
            <p:spPr bwMode="auto">
              <a:xfrm flipV="1">
                <a:off x="4152" y="1776"/>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85" name="Freeform 37"/>
              <p:cNvSpPr>
                <a:spLocks/>
              </p:cNvSpPr>
              <p:nvPr/>
            </p:nvSpPr>
            <p:spPr bwMode="auto">
              <a:xfrm flipV="1">
                <a:off x="4216" y="2032"/>
                <a:ext cx="27" cy="51"/>
              </a:xfrm>
              <a:custGeom>
                <a:avLst/>
                <a:gdLst>
                  <a:gd name="T0" fmla="*/ 18 w 27"/>
                  <a:gd name="T1" fmla="*/ 0 h 51"/>
                  <a:gd name="T2" fmla="*/ 24 w 27"/>
                  <a:gd name="T3" fmla="*/ 33 h 51"/>
                  <a:gd name="T4" fmla="*/ 0 w 27"/>
                  <a:gd name="T5" fmla="*/ 51 h 51"/>
                </a:gdLst>
                <a:ahLst/>
                <a:cxnLst>
                  <a:cxn ang="0">
                    <a:pos x="T0" y="T1"/>
                  </a:cxn>
                  <a:cxn ang="0">
                    <a:pos x="T2" y="T3"/>
                  </a:cxn>
                  <a:cxn ang="0">
                    <a:pos x="T4" y="T5"/>
                  </a:cxn>
                </a:cxnLst>
                <a:rect l="0" t="0" r="r" b="b"/>
                <a:pathLst>
                  <a:path w="27" h="51">
                    <a:moveTo>
                      <a:pt x="18" y="0"/>
                    </a:moveTo>
                    <a:cubicBezTo>
                      <a:pt x="22" y="12"/>
                      <a:pt x="27" y="25"/>
                      <a:pt x="24" y="33"/>
                    </a:cubicBezTo>
                    <a:cubicBezTo>
                      <a:pt x="21" y="41"/>
                      <a:pt x="10" y="46"/>
                      <a:pt x="0" y="51"/>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1690" name="Picture 42"/>
              <p:cNvPicPr>
                <a:picLocks noChangeAspect="1" noChangeArrowheads="1"/>
              </p:cNvPicPr>
              <p:nvPr>
                <p:custDataLst>
                  <p:tags r:id="rId5"/>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9" y="1968"/>
                <a:ext cx="6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2" name="TextBox 31"/>
          <p:cNvSpPr txBox="1"/>
          <p:nvPr/>
        </p:nvSpPr>
        <p:spPr>
          <a:xfrm>
            <a:off x="381000" y="381000"/>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Image gradient</a:t>
            </a:r>
            <a:endParaRPr lang="en-US" sz="3600" spc="-200" dirty="0">
              <a:latin typeface="Kalinga" pitchFamily="34" charset="0"/>
              <a:cs typeface="Kalinga" pitchFamily="34" charset="0"/>
            </a:endParaRPr>
          </a:p>
        </p:txBody>
      </p:sp>
      <p:pic>
        <p:nvPicPr>
          <p:cNvPr id="33" name="Picture 3" descr="C:\larryz\classes\UW576S11\data\35008.jpg"/>
          <p:cNvPicPr>
            <a:picLocks noChangeAspect="1" noChangeArrowheads="1"/>
          </p:cNvPicPr>
          <p:nvPr/>
        </p:nvPicPr>
        <p:blipFill rotWithShape="1">
          <a:blip r:embed="rId12">
            <a:extLst>
              <a:ext uri="{28A0092B-C50C-407E-A947-70E740481C1C}">
                <a14:useLocalDpi xmlns:a14="http://schemas.microsoft.com/office/drawing/2010/main" val="0"/>
              </a:ext>
            </a:extLst>
          </a:blip>
          <a:srcRect l="6794" t="17944" r="40444" b="4299"/>
          <a:stretch/>
        </p:blipFill>
        <p:spPr bwMode="auto">
          <a:xfrm>
            <a:off x="4020007" y="152400"/>
            <a:ext cx="232430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larryz\classes\UW576S11\data\lb1st.png"/>
          <p:cNvPicPr>
            <a:picLocks noChangeAspect="1" noChangeArrowheads="1"/>
          </p:cNvPicPr>
          <p:nvPr/>
        </p:nvPicPr>
        <p:blipFill rotWithShape="1">
          <a:blip r:embed="rId13">
            <a:extLst>
              <a:ext uri="{28A0092B-C50C-407E-A947-70E740481C1C}">
                <a14:useLocalDpi xmlns:a14="http://schemas.microsoft.com/office/drawing/2010/main" val="0"/>
              </a:ext>
            </a:extLst>
          </a:blip>
          <a:srcRect l="6587" t="17944" r="40651" b="4299"/>
          <a:stretch/>
        </p:blipFill>
        <p:spPr bwMode="auto">
          <a:xfrm>
            <a:off x="6426708" y="152400"/>
            <a:ext cx="232430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85986"/>
          <a:stretch/>
        </p:blipFill>
        <p:spPr bwMode="auto">
          <a:xfrm>
            <a:off x="6510533" y="242153"/>
            <a:ext cx="316100" cy="4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6905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1699" name="Group 51"/>
          <p:cNvGrpSpPr>
            <a:grpSpLocks/>
          </p:cNvGrpSpPr>
          <p:nvPr/>
        </p:nvGrpSpPr>
        <p:grpSpPr bwMode="auto">
          <a:xfrm>
            <a:off x="428956" y="3505202"/>
            <a:ext cx="8077200" cy="2954338"/>
            <a:chOff x="432" y="2592"/>
            <a:chExt cx="5088" cy="1861"/>
          </a:xfrm>
        </p:grpSpPr>
        <p:sp>
          <p:nvSpPr>
            <p:cNvPr id="411679" name="Rectangle 31"/>
            <p:cNvSpPr>
              <a:spLocks noChangeArrowheads="1"/>
            </p:cNvSpPr>
            <p:nvPr/>
          </p:nvSpPr>
          <p:spPr bwMode="auto">
            <a:xfrm>
              <a:off x="432" y="2592"/>
              <a:ext cx="5088" cy="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dirty="0">
                  <a:latin typeface="Arial" charset="0"/>
                </a:rPr>
                <a:t>The gradient direction is given by:</a:t>
              </a:r>
            </a:p>
            <a:p>
              <a:pPr marL="342900" indent="-342900">
                <a:spcBef>
                  <a:spcPct val="20000"/>
                </a:spcBef>
              </a:pPr>
              <a:endParaRPr lang="en-US" sz="2000" dirty="0">
                <a:latin typeface="Arial" charset="0"/>
              </a:endParaRPr>
            </a:p>
            <a:p>
              <a:pPr marL="342900" indent="-342900">
                <a:spcBef>
                  <a:spcPct val="20000"/>
                </a:spcBef>
              </a:pPr>
              <a:endParaRPr lang="en-US" sz="2000" dirty="0">
                <a:latin typeface="Arial" charset="0"/>
              </a:endParaRPr>
            </a:p>
            <a:p>
              <a:pPr lvl="1">
                <a:spcBef>
                  <a:spcPct val="20000"/>
                </a:spcBef>
              </a:pPr>
              <a:r>
                <a:rPr lang="en-US" dirty="0" smtClean="0">
                  <a:solidFill>
                    <a:schemeClr val="tx2"/>
                  </a:solidFill>
                  <a:latin typeface="Arial" charset="0"/>
                </a:rPr>
                <a:t> 	    H</a:t>
              </a:r>
              <a:r>
                <a:rPr lang="en-US" sz="1800" dirty="0" smtClean="0">
                  <a:solidFill>
                    <a:schemeClr val="tx2"/>
                  </a:solidFill>
                  <a:latin typeface="Arial" charset="0"/>
                </a:rPr>
                <a:t>ow </a:t>
              </a:r>
              <a:r>
                <a:rPr lang="en-US" sz="1800" dirty="0">
                  <a:solidFill>
                    <a:schemeClr val="tx2"/>
                  </a:solidFill>
                  <a:latin typeface="Arial" charset="0"/>
                </a:rPr>
                <a:t>does this relate to the direction of the edge?</a:t>
              </a:r>
            </a:p>
            <a:p>
              <a:pPr marL="342900" indent="-342900">
                <a:spcBef>
                  <a:spcPct val="20000"/>
                </a:spcBef>
              </a:pPr>
              <a:endParaRPr lang="en-US" sz="2000" dirty="0" smtClean="0">
                <a:latin typeface="Arial" charset="0"/>
              </a:endParaRPr>
            </a:p>
            <a:p>
              <a:pPr marL="342900" indent="-342900">
                <a:spcBef>
                  <a:spcPct val="20000"/>
                </a:spcBef>
              </a:pPr>
              <a:r>
                <a:rPr lang="en-US" sz="2000" dirty="0" smtClean="0">
                  <a:latin typeface="Arial" charset="0"/>
                </a:rPr>
                <a:t>The </a:t>
              </a:r>
              <a:r>
                <a:rPr lang="en-US" sz="2000" i="1" dirty="0">
                  <a:latin typeface="Arial" charset="0"/>
                </a:rPr>
                <a:t>edge strength</a:t>
              </a:r>
              <a:r>
                <a:rPr lang="en-US" sz="2000" dirty="0">
                  <a:latin typeface="Arial" charset="0"/>
                </a:rPr>
                <a:t> is given by the gradient magnitude</a:t>
              </a:r>
            </a:p>
          </p:txBody>
        </p:sp>
        <p:pic>
          <p:nvPicPr>
            <p:cNvPr id="411694" name="Picture 46"/>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269" y="2887"/>
              <a:ext cx="1762"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98" name="Picture 50"/>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264" y="4032"/>
              <a:ext cx="2336"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 name="TextBox 31"/>
          <p:cNvSpPr txBox="1"/>
          <p:nvPr/>
        </p:nvSpPr>
        <p:spPr>
          <a:xfrm>
            <a:off x="381000" y="381000"/>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Image gradient</a:t>
            </a:r>
            <a:endParaRPr lang="en-US" sz="3600" spc="-200" dirty="0">
              <a:latin typeface="Kalinga" pitchFamily="34" charset="0"/>
              <a:cs typeface="Kalinga" pitchFamily="34" charset="0"/>
            </a:endParaRPr>
          </a:p>
        </p:txBody>
      </p:sp>
      <p:grpSp>
        <p:nvGrpSpPr>
          <p:cNvPr id="35" name="Group 34"/>
          <p:cNvGrpSpPr/>
          <p:nvPr/>
        </p:nvGrpSpPr>
        <p:grpSpPr>
          <a:xfrm>
            <a:off x="1034170" y="1293154"/>
            <a:ext cx="1905000" cy="1823553"/>
            <a:chOff x="5562600" y="4495800"/>
            <a:chExt cx="1703975" cy="1671153"/>
          </a:xfrm>
        </p:grpSpPr>
        <p:grpSp>
          <p:nvGrpSpPr>
            <p:cNvPr id="36" name="Group 58"/>
            <p:cNvGrpSpPr>
              <a:grpSpLocks/>
            </p:cNvGrpSpPr>
            <p:nvPr/>
          </p:nvGrpSpPr>
          <p:grpSpPr bwMode="auto">
            <a:xfrm>
              <a:off x="5834634" y="4495800"/>
              <a:ext cx="1099566" cy="1137172"/>
              <a:chOff x="3840" y="1776"/>
              <a:chExt cx="624" cy="624"/>
            </a:xfrm>
          </p:grpSpPr>
          <p:sp>
            <p:nvSpPr>
              <p:cNvPr id="44" name="Rectangle 22"/>
              <p:cNvSpPr>
                <a:spLocks noChangeArrowheads="1"/>
              </p:cNvSpPr>
              <p:nvPr/>
            </p:nvSpPr>
            <p:spPr bwMode="auto">
              <a:xfrm>
                <a:off x="3840" y="1776"/>
                <a:ext cx="624" cy="624"/>
              </a:xfrm>
              <a:prstGeom prst="rect">
                <a:avLst/>
              </a:prstGeom>
              <a:gradFill rotWithShape="0">
                <a:gsLst>
                  <a:gs pos="0">
                    <a:schemeClr val="tx1"/>
                  </a:gs>
                  <a:gs pos="100000">
                    <a:schemeClr val="tx1">
                      <a:gamma/>
                      <a:tint val="0"/>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23"/>
              <p:cNvSpPr>
                <a:spLocks noChangeShapeType="1"/>
              </p:cNvSpPr>
              <p:nvPr/>
            </p:nvSpPr>
            <p:spPr bwMode="auto">
              <a:xfrm flipV="1">
                <a:off x="4161" y="1872"/>
                <a:ext cx="207" cy="20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7" name="Picture 30"/>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562600" y="5715000"/>
              <a:ext cx="1703975" cy="45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Oval 29"/>
            <p:cNvSpPr>
              <a:spLocks noChangeArrowheads="1"/>
            </p:cNvSpPr>
            <p:nvPr/>
          </p:nvSpPr>
          <p:spPr bwMode="auto">
            <a:xfrm>
              <a:off x="6342126" y="5020649"/>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 name="Group 60"/>
            <p:cNvGrpSpPr>
              <a:grpSpLocks/>
            </p:cNvGrpSpPr>
            <p:nvPr/>
          </p:nvGrpSpPr>
          <p:grpSpPr bwMode="auto">
            <a:xfrm>
              <a:off x="6384417" y="4524960"/>
              <a:ext cx="539210" cy="584988"/>
              <a:chOff x="4152" y="1776"/>
              <a:chExt cx="306" cy="321"/>
            </a:xfrm>
          </p:grpSpPr>
          <p:sp>
            <p:nvSpPr>
              <p:cNvPr id="40" name="Line 32"/>
              <p:cNvSpPr>
                <a:spLocks noChangeShapeType="1"/>
              </p:cNvSpPr>
              <p:nvPr/>
            </p:nvSpPr>
            <p:spPr bwMode="auto">
              <a:xfrm>
                <a:off x="4155" y="2088"/>
                <a:ext cx="3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34"/>
              <p:cNvSpPr>
                <a:spLocks noChangeShapeType="1"/>
              </p:cNvSpPr>
              <p:nvPr/>
            </p:nvSpPr>
            <p:spPr bwMode="auto">
              <a:xfrm flipV="1">
                <a:off x="4152" y="1776"/>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37"/>
              <p:cNvSpPr>
                <a:spLocks/>
              </p:cNvSpPr>
              <p:nvPr/>
            </p:nvSpPr>
            <p:spPr bwMode="auto">
              <a:xfrm flipV="1">
                <a:off x="4216" y="2032"/>
                <a:ext cx="27" cy="51"/>
              </a:xfrm>
              <a:custGeom>
                <a:avLst/>
                <a:gdLst>
                  <a:gd name="T0" fmla="*/ 18 w 27"/>
                  <a:gd name="T1" fmla="*/ 0 h 51"/>
                  <a:gd name="T2" fmla="*/ 24 w 27"/>
                  <a:gd name="T3" fmla="*/ 33 h 51"/>
                  <a:gd name="T4" fmla="*/ 0 w 27"/>
                  <a:gd name="T5" fmla="*/ 51 h 51"/>
                </a:gdLst>
                <a:ahLst/>
                <a:cxnLst>
                  <a:cxn ang="0">
                    <a:pos x="T0" y="T1"/>
                  </a:cxn>
                  <a:cxn ang="0">
                    <a:pos x="T2" y="T3"/>
                  </a:cxn>
                  <a:cxn ang="0">
                    <a:pos x="T4" y="T5"/>
                  </a:cxn>
                </a:cxnLst>
                <a:rect l="0" t="0" r="r" b="b"/>
                <a:pathLst>
                  <a:path w="27" h="51">
                    <a:moveTo>
                      <a:pt x="18" y="0"/>
                    </a:moveTo>
                    <a:cubicBezTo>
                      <a:pt x="22" y="12"/>
                      <a:pt x="27" y="25"/>
                      <a:pt x="24" y="33"/>
                    </a:cubicBezTo>
                    <a:cubicBezTo>
                      <a:pt x="21" y="41"/>
                      <a:pt x="10" y="46"/>
                      <a:pt x="0" y="51"/>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 name="Picture 42"/>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9" y="1968"/>
                <a:ext cx="6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819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1567473"/>
            <a:ext cx="3729038" cy="76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91000" y="2362200"/>
            <a:ext cx="4114800" cy="338554"/>
          </a:xfrm>
          <a:prstGeom prst="rect">
            <a:avLst/>
          </a:prstGeom>
          <a:noFill/>
        </p:spPr>
        <p:txBody>
          <a:bodyPr wrap="square" rtlCol="0">
            <a:spAutoFit/>
          </a:bodyPr>
          <a:lstStyle/>
          <a:p>
            <a:r>
              <a:rPr lang="en-US" sz="1600" dirty="0" smtClean="0">
                <a:solidFill>
                  <a:schemeClr val="tx2"/>
                </a:solidFill>
                <a:latin typeface="Arial" pitchFamily="34" charset="0"/>
                <a:cs typeface="Arial" pitchFamily="34" charset="0"/>
              </a:rPr>
              <a:t>How would you implement this as a filter?</a:t>
            </a:r>
            <a:endParaRPr lang="en-US" sz="16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4076495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334000"/>
            <a:ext cx="2209800" cy="75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6626" y="304800"/>
            <a:ext cx="6096000" cy="646331"/>
          </a:xfrm>
          <a:prstGeom prst="rect">
            <a:avLst/>
          </a:prstGeom>
          <a:noFill/>
        </p:spPr>
        <p:txBody>
          <a:bodyPr wrap="square" rtlCol="0">
            <a:spAutoFit/>
          </a:bodyPr>
          <a:lstStyle/>
          <a:p>
            <a:r>
              <a:rPr lang="en-US" sz="3600" spc="-200" dirty="0" err="1" smtClean="0">
                <a:latin typeface="Kalinga" pitchFamily="34" charset="0"/>
                <a:cs typeface="Kalinga" pitchFamily="34" charset="0"/>
              </a:rPr>
              <a:t>Sobel</a:t>
            </a:r>
            <a:r>
              <a:rPr lang="en-US" sz="3600" spc="-200" dirty="0" smtClean="0">
                <a:latin typeface="Kalinga" pitchFamily="34" charset="0"/>
                <a:cs typeface="Kalinga" pitchFamily="34" charset="0"/>
              </a:rPr>
              <a:t> operator</a:t>
            </a:r>
            <a:endParaRPr lang="en-US" sz="3600" spc="-200" dirty="0">
              <a:latin typeface="Kalinga" pitchFamily="34" charset="0"/>
              <a:cs typeface="Kalinga"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05636785"/>
              </p:ext>
            </p:extLst>
          </p:nvPr>
        </p:nvGraphicFramePr>
        <p:xfrm>
          <a:off x="2743440" y="2324099"/>
          <a:ext cx="1136706" cy="1143000"/>
        </p:xfrm>
        <a:graphic>
          <a:graphicData uri="http://schemas.openxmlformats.org/drawingml/2006/table">
            <a:tbl>
              <a:tblPr bandRow="1">
                <a:effectLst/>
                <a:tableStyleId>{5C22544A-7EE6-4342-B048-85BDC9FD1C3A}</a:tableStyleId>
              </a:tblPr>
              <a:tblGrid>
                <a:gridCol w="378902"/>
                <a:gridCol w="378902"/>
                <a:gridCol w="378902"/>
              </a:tblGrid>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918251412"/>
              </p:ext>
            </p:extLst>
          </p:nvPr>
        </p:nvGraphicFramePr>
        <p:xfrm>
          <a:off x="6019800" y="2362200"/>
          <a:ext cx="1143000" cy="1143000"/>
        </p:xfrm>
        <a:graphic>
          <a:graphicData uri="http://schemas.openxmlformats.org/drawingml/2006/table">
            <a:tbl>
              <a:tblPr bandRow="1">
                <a:effectLst/>
                <a:tableStyleId>{5C22544A-7EE6-4342-B048-85BDC9FD1C3A}</a:tableStyleId>
              </a:tblPr>
              <a:tblGrid>
                <a:gridCol w="381000"/>
                <a:gridCol w="381000"/>
                <a:gridCol w="381000"/>
              </a:tblGrid>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2743200"/>
            <a:ext cx="895350" cy="40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819400"/>
            <a:ext cx="875154" cy="37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90575" y="3944332"/>
            <a:ext cx="2333625" cy="523220"/>
          </a:xfrm>
          <a:prstGeom prst="rect">
            <a:avLst/>
          </a:prstGeom>
          <a:noFill/>
        </p:spPr>
        <p:txBody>
          <a:bodyPr wrap="square" rtlCol="0">
            <a:spAutoFit/>
          </a:bodyPr>
          <a:lstStyle/>
          <a:p>
            <a:r>
              <a:rPr lang="en-US" sz="2800" dirty="0" smtClean="0">
                <a:solidFill>
                  <a:schemeClr val="tx2"/>
                </a:solidFill>
              </a:rPr>
              <a:t>Magnitude:</a:t>
            </a:r>
            <a:endParaRPr lang="en-US" sz="2800" dirty="0">
              <a:solidFill>
                <a:schemeClr val="tx2"/>
              </a:solidFill>
            </a:endParaRPr>
          </a:p>
        </p:txBody>
      </p:sp>
      <p:sp>
        <p:nvSpPr>
          <p:cNvPr id="21" name="TextBox 20"/>
          <p:cNvSpPr txBox="1"/>
          <p:nvPr/>
        </p:nvSpPr>
        <p:spPr>
          <a:xfrm>
            <a:off x="790574" y="5039380"/>
            <a:ext cx="2333625" cy="523220"/>
          </a:xfrm>
          <a:prstGeom prst="rect">
            <a:avLst/>
          </a:prstGeom>
          <a:noFill/>
        </p:spPr>
        <p:txBody>
          <a:bodyPr wrap="square" rtlCol="0">
            <a:spAutoFit/>
          </a:bodyPr>
          <a:lstStyle/>
          <a:p>
            <a:r>
              <a:rPr lang="en-US" sz="2800" dirty="0" smtClean="0">
                <a:solidFill>
                  <a:schemeClr val="tx2"/>
                </a:solidFill>
              </a:rPr>
              <a:t>Orientation:</a:t>
            </a:r>
            <a:endParaRPr lang="en-US" sz="2800" dirty="0">
              <a:solidFill>
                <a:schemeClr val="tx2"/>
              </a:solidFill>
            </a:endParaRPr>
          </a:p>
        </p:txBody>
      </p:sp>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213134"/>
            <a:ext cx="2266950" cy="73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762000" y="1295400"/>
            <a:ext cx="5142354" cy="523220"/>
          </a:xfrm>
          <a:prstGeom prst="rect">
            <a:avLst/>
          </a:prstGeom>
          <a:noFill/>
        </p:spPr>
        <p:txBody>
          <a:bodyPr wrap="square" rtlCol="0">
            <a:spAutoFit/>
          </a:bodyPr>
          <a:lstStyle/>
          <a:p>
            <a:r>
              <a:rPr lang="en-US" sz="2800" dirty="0" smtClean="0"/>
              <a:t>In practice, it is common to use:</a:t>
            </a:r>
            <a:endParaRPr lang="en-US" sz="2800" dirty="0"/>
          </a:p>
        </p:txBody>
      </p:sp>
    </p:spTree>
    <p:extLst>
      <p:ext uri="{BB962C8B-B14F-4D97-AF65-F5344CB8AC3E}">
        <p14:creationId xmlns:p14="http://schemas.microsoft.com/office/powerpoint/2010/main" val="10686801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626" y="304800"/>
            <a:ext cx="6096000" cy="646331"/>
          </a:xfrm>
          <a:prstGeom prst="rect">
            <a:avLst/>
          </a:prstGeom>
          <a:noFill/>
        </p:spPr>
        <p:txBody>
          <a:bodyPr wrap="square" rtlCol="0">
            <a:spAutoFit/>
          </a:bodyPr>
          <a:lstStyle/>
          <a:p>
            <a:r>
              <a:rPr lang="en-US" sz="3600" spc="-200" dirty="0" err="1" smtClean="0">
                <a:latin typeface="Kalinga" pitchFamily="34" charset="0"/>
                <a:cs typeface="Kalinga" pitchFamily="34" charset="0"/>
              </a:rPr>
              <a:t>Sobel</a:t>
            </a:r>
            <a:r>
              <a:rPr lang="en-US" sz="3600" spc="-200" dirty="0" smtClean="0">
                <a:latin typeface="Kalinga" pitchFamily="34" charset="0"/>
                <a:cs typeface="Kalinga" pitchFamily="34" charset="0"/>
              </a:rPr>
              <a:t> operator</a:t>
            </a:r>
            <a:endParaRPr lang="en-US" sz="3600" spc="-200" dirty="0">
              <a:latin typeface="Kalinga" pitchFamily="34" charset="0"/>
              <a:cs typeface="Kalinga" pitchFamily="34" charset="0"/>
            </a:endParaRPr>
          </a:p>
        </p:txBody>
      </p:sp>
      <p:pic>
        <p:nvPicPr>
          <p:cNvPr id="9218" name="Picture 2" descr="C:\larryz\classes\UW576S11\data\108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2802312" cy="419910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larryz\classes\UW576S11\data\tsobelm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3313" y="1219201"/>
            <a:ext cx="2802312" cy="4199103"/>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larryz\classes\UW576S11\data\tsobelorien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0558" y="1219202"/>
            <a:ext cx="2802312" cy="41991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5428201"/>
            <a:ext cx="1371600" cy="461665"/>
          </a:xfrm>
          <a:prstGeom prst="rect">
            <a:avLst/>
          </a:prstGeom>
          <a:noFill/>
        </p:spPr>
        <p:txBody>
          <a:bodyPr wrap="square" rtlCol="0">
            <a:spAutoFit/>
          </a:bodyPr>
          <a:lstStyle/>
          <a:p>
            <a:pPr algn="ctr"/>
            <a:r>
              <a:rPr lang="en-US" sz="2400" dirty="0" smtClean="0"/>
              <a:t>Original</a:t>
            </a:r>
            <a:endParaRPr lang="en-US" sz="2400" dirty="0"/>
          </a:p>
        </p:txBody>
      </p:sp>
      <p:sp>
        <p:nvSpPr>
          <p:cNvPr id="16" name="TextBox 15"/>
          <p:cNvSpPr txBox="1"/>
          <p:nvPr/>
        </p:nvSpPr>
        <p:spPr>
          <a:xfrm>
            <a:off x="6611271" y="5413543"/>
            <a:ext cx="1840886" cy="461665"/>
          </a:xfrm>
          <a:prstGeom prst="rect">
            <a:avLst/>
          </a:prstGeom>
          <a:noFill/>
        </p:spPr>
        <p:txBody>
          <a:bodyPr wrap="square" rtlCol="0">
            <a:spAutoFit/>
          </a:bodyPr>
          <a:lstStyle/>
          <a:p>
            <a:pPr algn="ctr"/>
            <a:r>
              <a:rPr lang="en-US" sz="2400" dirty="0" smtClean="0"/>
              <a:t>Orientation</a:t>
            </a:r>
            <a:endParaRPr lang="en-US" sz="2400" dirty="0"/>
          </a:p>
        </p:txBody>
      </p:sp>
      <p:sp>
        <p:nvSpPr>
          <p:cNvPr id="17" name="TextBox 16"/>
          <p:cNvSpPr txBox="1"/>
          <p:nvPr/>
        </p:nvSpPr>
        <p:spPr>
          <a:xfrm>
            <a:off x="3657600" y="5413545"/>
            <a:ext cx="1892531" cy="461665"/>
          </a:xfrm>
          <a:prstGeom prst="rect">
            <a:avLst/>
          </a:prstGeom>
          <a:noFill/>
        </p:spPr>
        <p:txBody>
          <a:bodyPr wrap="square" rtlCol="0">
            <a:spAutoFit/>
          </a:bodyPr>
          <a:lstStyle/>
          <a:p>
            <a:pPr algn="ctr"/>
            <a:r>
              <a:rPr lang="en-US" sz="2400" dirty="0" smtClean="0"/>
              <a:t>Magnitude</a:t>
            </a:r>
            <a:endParaRPr lang="en-US" sz="2400" dirty="0"/>
          </a:p>
        </p:txBody>
      </p:sp>
    </p:spTree>
    <p:extLst>
      <p:ext uri="{BB962C8B-B14F-4D97-AF65-F5344CB8AC3E}">
        <p14:creationId xmlns:p14="http://schemas.microsoft.com/office/powerpoint/2010/main" val="28234407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457200" y="0"/>
            <a:ext cx="8229600" cy="1143000"/>
          </a:xfrm>
        </p:spPr>
        <p:txBody>
          <a:bodyPr>
            <a:normAutofit/>
          </a:bodyPr>
          <a:lstStyle/>
          <a:p>
            <a:pPr algn="l"/>
            <a:r>
              <a:rPr lang="en-US" sz="3600" spc="-200" dirty="0">
                <a:latin typeface="Kalinga" pitchFamily="34" charset="0"/>
                <a:cs typeface="Kalinga" pitchFamily="34" charset="0"/>
              </a:rPr>
              <a:t>Effects of noise</a:t>
            </a:r>
          </a:p>
        </p:txBody>
      </p:sp>
      <p:sp>
        <p:nvSpPr>
          <p:cNvPr id="410627" name="Rectangle 3"/>
          <p:cNvSpPr>
            <a:spLocks noGrp="1" noChangeArrowheads="1"/>
          </p:cNvSpPr>
          <p:nvPr>
            <p:ph type="body" idx="1"/>
          </p:nvPr>
        </p:nvSpPr>
        <p:spPr>
          <a:xfrm>
            <a:off x="685800" y="914400"/>
            <a:ext cx="7772400" cy="914400"/>
          </a:xfrm>
        </p:spPr>
        <p:txBody>
          <a:bodyPr>
            <a:normAutofit fontScale="85000" lnSpcReduction="10000"/>
          </a:bodyPr>
          <a:lstStyle/>
          <a:p>
            <a:r>
              <a:rPr lang="en-US"/>
              <a:t>Consider a single row or column of the image</a:t>
            </a:r>
          </a:p>
          <a:p>
            <a:pPr lvl="1"/>
            <a:r>
              <a:rPr lang="en-US"/>
              <a:t>Plotting intensity as a function of position gives a signal</a:t>
            </a:r>
          </a:p>
        </p:txBody>
      </p:sp>
      <p:graphicFrame>
        <p:nvGraphicFramePr>
          <p:cNvPr id="410629" name="Object 5"/>
          <p:cNvGraphicFramePr>
            <a:graphicFrameLocks noChangeAspect="1"/>
          </p:cNvGraphicFramePr>
          <p:nvPr/>
        </p:nvGraphicFramePr>
        <p:xfrm>
          <a:off x="1839913" y="1917700"/>
          <a:ext cx="5018087" cy="1892300"/>
        </p:xfrm>
        <a:graphic>
          <a:graphicData uri="http://schemas.openxmlformats.org/presentationml/2006/ole">
            <mc:AlternateContent xmlns:mc="http://schemas.openxmlformats.org/markup-compatibility/2006">
              <mc:Choice xmlns:v="urn:schemas-microsoft-com:vml" Requires="v">
                <p:oleObj spid="_x0000_s6174" name="Photo Editor Photo" r:id="rId5" imgW="5885714" imgH="2219635" progId="MSPhotoEd.3">
                  <p:embed/>
                </p:oleObj>
              </mc:Choice>
              <mc:Fallback>
                <p:oleObj name="Photo Editor Photo" r:id="rId5" imgW="5885714" imgH="221963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9913" y="1917700"/>
                        <a:ext cx="5018087"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30" name="Object 6"/>
          <p:cNvGraphicFramePr>
            <a:graphicFrameLocks noChangeAspect="1"/>
          </p:cNvGraphicFramePr>
          <p:nvPr/>
        </p:nvGraphicFramePr>
        <p:xfrm>
          <a:off x="1744663" y="4038600"/>
          <a:ext cx="5037137" cy="1727200"/>
        </p:xfrm>
        <a:graphic>
          <a:graphicData uri="http://schemas.openxmlformats.org/presentationml/2006/ole">
            <mc:AlternateContent xmlns:mc="http://schemas.openxmlformats.org/markup-compatibility/2006">
              <mc:Choice xmlns:v="urn:schemas-microsoft-com:vml" Requires="v">
                <p:oleObj spid="_x0000_s6175" name="Photo Editor Photo" r:id="rId7" imgW="5915851" imgH="2029108" progId="MSPhotoEd.3">
                  <p:embed/>
                </p:oleObj>
              </mc:Choice>
              <mc:Fallback>
                <p:oleObj name="Photo Editor Photo" r:id="rId7" imgW="5915851" imgH="2029108"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4663" y="4038600"/>
                        <a:ext cx="5037137"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632" name="Picture 8"/>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101725" y="2520950"/>
            <a:ext cx="6508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34" name="Picture 10"/>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762000" y="4584700"/>
            <a:ext cx="9874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36" name="Rectangle 12"/>
          <p:cNvSpPr>
            <a:spLocks noChangeArrowheads="1"/>
          </p:cNvSpPr>
          <p:nvPr/>
        </p:nvSpPr>
        <p:spPr bwMode="auto">
          <a:xfrm>
            <a:off x="685800" y="60960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Where is the edge?</a:t>
            </a:r>
            <a:endParaRPr lang="en-US" i="1">
              <a:latin typeface="Arial" charset="0"/>
            </a:endParaRPr>
          </a:p>
        </p:txBody>
      </p:sp>
    </p:spTree>
    <p:extLst>
      <p:ext uri="{BB962C8B-B14F-4D97-AF65-F5344CB8AC3E}">
        <p14:creationId xmlns:p14="http://schemas.microsoft.com/office/powerpoint/2010/main" val="9861044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x)$&#10;\end{document}&#10;"/>
  <p:tag name="EXTERNALNAME" val="txp_fig"/>
  <p:tag name="BLEND" val="False"/>
  <p:tag name="TRANSPARENT" val="False"/>
  <p:tag name="KEEPFILES" val="False"/>
  <p:tag name="DEBUGPAUSE" val="False"/>
  <p:tag name="RESOLUTION" val="300"/>
  <p:tag name="BITMAPFORMAT" val="bmpmono"/>
  <p:tag name="DEBUGINTERACTIVE" val="True"/>
  <p:tag name="ORIGWIDTH" val="153"/>
  <p:tag name="PICTUREFILESIZE" val="2054"/>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d}{dx}f(x)$&#10;\end{document}&#10;"/>
  <p:tag name="EXTERNALNAME" val="txp_fig"/>
  <p:tag name="BLEND" val="False"/>
  <p:tag name="TRANSPARENT" val="False"/>
  <p:tag name="KEEPFILES" val="False"/>
  <p:tag name="DEBUGPAUSE" val="False"/>
  <p:tag name="RESOLUTION" val="300"/>
  <p:tag name="BITMAPFORMAT" val="bmpmono"/>
  <p:tag name="DEBUGINTERACTIVE" val="True"/>
  <p:tag name="ORIGWIDTH" val="232.25"/>
  <p:tag name="PICTUREFILESIZE" val="4238"/>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 \star f$&#10;\end{document}&#10;"/>
  <p:tag name="EXTERNALNAME" val="Edittex"/>
  <p:tag name="BLEND" val="False"/>
  <p:tag name="TRANSPARENT" val="False"/>
  <p:tag name="BITMAPFORMAT" val="bmpmono"/>
  <p:tag name="DEBUGINTERACTIVE" val="True"/>
  <p:tag name="ORIGWIDTH" val="161.125"/>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partial}{\partial x} (h \star f)$&#10;\end{document}&#10;"/>
  <p:tag name="EXTERNALNAME" val="Edittex"/>
  <p:tag name="BLEND" val="False"/>
  <p:tag name="TRANSPARENT" val="False"/>
  <p:tag name="BITMAPFORMAT" val="bmpmono"/>
  <p:tag name="DEBUGINTERACTIVE" val="True"/>
  <p:tag name="ORIGWIDTH" val="315"/>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10;\end{document}&#10;"/>
  <p:tag name="EXTERNALNAME" val="Edittex"/>
  <p:tag name="BLEND" val="False"/>
  <p:tag name="TRANSPARENT" val="False"/>
  <p:tag name="BITMAPFORMAT" val="bmpmono"/>
  <p:tag name="DEBUGINTERACTIVE" val="True"/>
  <p:tag name="ORIGWIDTH" val="40.5"/>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10;\end{document}&#10;"/>
  <p:tag name="EXTERNALNAME" val="Edittex"/>
  <p:tag name="BLEND" val="False"/>
  <p:tag name="TRANSPARENT" val="False"/>
  <p:tag name="BITMAPFORMAT" val="bmpmono"/>
  <p:tag name="DEBUGINTERACTIVE" val="True"/>
  <p:tag name="ORIGWIDTH" val="40.5"/>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partial}{\partial x} (h \star f)$&#10;\end{document}&#10;"/>
  <p:tag name="EXTERNALNAME" val="Edittex"/>
  <p:tag name="BLEND" val="False"/>
  <p:tag name="TRANSPARENT" val="False"/>
  <p:tag name="BITMAPFORMAT" val="bmpmono"/>
  <p:tag name="DEBUGINTERACTIVE" val="True"/>
  <p:tag name="ORIGWIDTH" val="315"/>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 = 1$&#10;\end{document}&#10;"/>
  <p:tag name="EXTERNALNAME" val="Edittex"/>
  <p:tag name="BLEND" val="False"/>
  <p:tag name="TRANSPARENT" val="False"/>
  <p:tag name="BITMAPFORMAT" val="bmpmono"/>
  <p:tag name="DEBUGINTERACTIVE" val="True"/>
  <p:tag name="ORIGWIDTH" val="202.5"/>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 = 2$&#10;\end{document}&#10;"/>
  <p:tag name="EXTERNALNAME" val="Edittex"/>
  <p:tag name="BLEND" val="False"/>
  <p:tag name="TRANSPARENT" val="False"/>
  <p:tag name="BITMAPFORMAT" val="bmpmono"/>
  <p:tag name="DEBUGINTERACTIVE" val="True"/>
  <p:tag name="ORIGWIDTH" val="206.125"/>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0\right]$&#10;\end{document}&#10;"/>
  <p:tag name="EXTERNALNAME" val="Edittex"/>
  <p:tag name="BLEND" val="False"/>
  <p:tag name="TRANSPARENT" val="False"/>
  <p:tag name="BITMAPFORMAT" val="bmpmono"/>
  <p:tag name="DEBUGINTERACTIVE" val="True"/>
  <p:tag name="ORIGWIDTH" val="441.875"/>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y = m_0 x + b_0&#10;\]&#10;\end{document}&#10;"/>
  <p:tag name="EXTERNALNAME" val="Edittex"/>
  <p:tag name="BLEND" val="False"/>
  <p:tag name="TRANSPARENT" val="False"/>
  <p:tag name="BITMAPFORMAT" val="bmp256"/>
  <p:tag name="DEBUGINTERACTIVE" val="True"/>
  <p:tag name="ORIGWIDTH" val="490.5"/>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b = -x_0 m  +y_0&#10;\]&#10;\end{document}&#10;"/>
  <p:tag name="EXTERNALNAME" val="Edittex"/>
  <p:tag name="BLEND" val="False"/>
  <p:tag name="TRANSPARENT" val="False"/>
  <p:tag name="BITMAPFORMAT" val="bmp256"/>
  <p:tag name="DEBUGINTERACTIVE" val="True"/>
  <p:tag name="ORIGWIDTH" val="547.25"/>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0,\frac{\partial f}{\partial y}\right]$&#10;\end{document}&#10;"/>
  <p:tag name="EXTERNALNAME" val="Edittex"/>
  <p:tag name="BLEND" val="False"/>
  <p:tag name="TRANSPARENT" val="False"/>
  <p:tag name="BITMAPFORMAT" val="bmpmono"/>
  <p:tag name="DEBUGINTERACTIVE" val="True"/>
  <p:tag name="ORIGWIDTH" val="441.875"/>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10;\end{document}&#10;"/>
  <p:tag name="EXTERNALNAME" val="Edittex"/>
  <p:tag name="BLEND" val="False"/>
  <p:tag name="TRANSPARENT" val="True"/>
  <p:tag name="BITMAPFORMAT" val="bmpmono"/>
  <p:tag name="DEBUGINTERACTIVE" val="True"/>
  <p:tag name="ORIGWIDTH" val="33.25"/>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10;\end{document}&#10;"/>
  <p:tag name="EXTERNALNAME" val="Edittex"/>
  <p:tag name="BLEND" val="False"/>
  <p:tag name="TRANSPARENT" val="True"/>
  <p:tag name="BITMAPFORMAT" val="bmpmono"/>
  <p:tag name="DEBUGINTERACTIVE" val="True"/>
  <p:tag name="ORIGWIDTH" val="33.25"/>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 = \tan^{-1} \left(\frac{\partial f}{\partial y}/\frac{\partial f}{\partial x}\right)$&#10;\end{document}&#10;"/>
  <p:tag name="EXTERNALNAME" val="Edittex"/>
  <p:tag name="BLEND" val="False"/>
  <p:tag name="TRANSPARENT" val="False"/>
  <p:tag name="BITMAPFORMAT" val="bmpmono"/>
  <p:tag name="DEBUGINTERACTIVE" val="True"/>
  <p:tag name="ORIGWIDTH" val="659.75"/>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sqrt{{(\frac{\partial f}{\partial x})}^2 + {(\frac{\partial f}{\partial y})}^2}$&#10;\end{document}&#10;"/>
  <p:tag name="EXTERNALNAME" val="Edittex"/>
  <p:tag name="BLEND" val="False"/>
  <p:tag name="TRANSPARENT" val="False"/>
  <p:tag name="BITMAPFORMAT" val="bmpmono"/>
  <p:tag name="DEBUGINTERACTIVE" val="True"/>
  <p:tag name="ORIGWIDTH" val="8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5640</TotalTime>
  <Words>1088</Words>
  <Application>Microsoft Office PowerPoint</Application>
  <PresentationFormat>On-screen Show (4:3)</PresentationFormat>
  <Paragraphs>160</Paragraphs>
  <Slides>21</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Photo Editor Photo</vt:lpstr>
      <vt:lpstr>Edge Detection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Effects of noise</vt:lpstr>
      <vt:lpstr>Solution:  smooth first</vt:lpstr>
      <vt:lpstr>PowerPoint Presentation</vt:lpstr>
      <vt:lpstr>Effect of  (Gaussian kernel spread/size)</vt:lpstr>
      <vt:lpstr>An edge is not a line...</vt:lpstr>
      <vt:lpstr>Finding lines in an image</vt:lpstr>
      <vt:lpstr>Finding lines in an image</vt:lpstr>
      <vt:lpstr>Finding lines in an image</vt:lpstr>
      <vt:lpstr>Hough transform algorithm</vt:lpstr>
      <vt:lpstr>Hough transform algorithm</vt:lpstr>
      <vt:lpstr>Hough transform algorithm</vt:lpstr>
      <vt:lpstr>Hough transform algorithm</vt:lpstr>
      <vt:lpstr>Extensions</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Zitnick</dc:creator>
  <cp:lastModifiedBy>Larry Zitnick</cp:lastModifiedBy>
  <cp:revision>67</cp:revision>
  <dcterms:created xsi:type="dcterms:W3CDTF">2011-03-15T23:32:41Z</dcterms:created>
  <dcterms:modified xsi:type="dcterms:W3CDTF">2011-03-28T21:19:56Z</dcterms:modified>
</cp:coreProperties>
</file>