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7" r:id="rId35"/>
    <p:sldId id="298" r:id="rId36"/>
    <p:sldId id="299" r:id="rId37"/>
    <p:sldId id="300" r:id="rId38"/>
    <p:sldId id="302" r:id="rId39"/>
    <p:sldId id="303" r:id="rId40"/>
    <p:sldId id="304" r:id="rId41"/>
    <p:sldId id="306" r:id="rId42"/>
    <p:sldId id="308" r:id="rId43"/>
    <p:sldId id="309" r:id="rId44"/>
    <p:sldId id="310" r:id="rId45"/>
    <p:sldId id="312" r:id="rId46"/>
    <p:sldId id="311" r:id="rId47"/>
    <p:sldId id="313" r:id="rId48"/>
    <p:sldId id="314" r:id="rId49"/>
    <p:sldId id="315" r:id="rId50"/>
    <p:sldId id="316" r:id="rId51"/>
    <p:sldId id="307" r:id="rId52"/>
    <p:sldId id="317" r:id="rId53"/>
    <p:sldId id="319" r:id="rId54"/>
    <p:sldId id="320" r:id="rId55"/>
    <p:sldId id="321" r:id="rId56"/>
    <p:sldId id="322" r:id="rId57"/>
    <p:sldId id="323" r:id="rId58"/>
    <p:sldId id="325" r:id="rId59"/>
    <p:sldId id="328" r:id="rId60"/>
    <p:sldId id="332" r:id="rId61"/>
    <p:sldId id="333" r:id="rId62"/>
    <p:sldId id="334" r:id="rId63"/>
    <p:sldId id="335" r:id="rId64"/>
    <p:sldId id="339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65" r:id="rId78"/>
    <p:sldId id="366" r:id="rId79"/>
    <p:sldId id="367" r:id="rId80"/>
    <p:sldId id="368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376" r:id="rId89"/>
    <p:sldId id="377" r:id="rId90"/>
    <p:sldId id="378" r:id="rId91"/>
    <p:sldId id="379" r:id="rId92"/>
    <p:sldId id="380" r:id="rId93"/>
    <p:sldId id="381" r:id="rId94"/>
    <p:sldId id="382" r:id="rId95"/>
    <p:sldId id="383" r:id="rId96"/>
    <p:sldId id="384" r:id="rId97"/>
    <p:sldId id="385" r:id="rId98"/>
    <p:sldId id="386" r:id="rId99"/>
    <p:sldId id="387" r:id="rId100"/>
    <p:sldId id="388" r:id="rId101"/>
    <p:sldId id="389" r:id="rId102"/>
    <p:sldId id="390" r:id="rId103"/>
    <p:sldId id="391" r:id="rId104"/>
    <p:sldId id="392" r:id="rId105"/>
    <p:sldId id="393" r:id="rId106"/>
    <p:sldId id="394" r:id="rId107"/>
    <p:sldId id="395" r:id="rId108"/>
    <p:sldId id="404" r:id="rId109"/>
    <p:sldId id="408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65D69-C457-49E6-9E82-DD7BDB0D76B2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D9152-5E8F-44D8-B65D-67412291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AFF367-9BDF-49EB-A72A-46D8AAF53F91}" type="slidenum">
              <a:rPr lang="en-GB"/>
              <a:pPr/>
              <a:t>1</a:t>
            </a:fld>
            <a:endParaRPr lang="en-GB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BE248-7812-4A85-865E-E28F9178AC55}" type="slidenum">
              <a:rPr lang="en-GB"/>
              <a:pPr/>
              <a:t>13</a:t>
            </a:fld>
            <a:endParaRPr lang="en-GB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474"/>
            <a:ext cx="1621" cy="1474"/>
          </a:xfrm>
          <a:solidFill>
            <a:srgbClr val="FFFFFF"/>
          </a:solidFill>
          <a:ln/>
        </p:spPr>
      </p:sp>
      <p:sp>
        <p:nvSpPr>
          <p:cNvPr id="5027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3002" y="4315991"/>
            <a:ext cx="5856597" cy="4060690"/>
          </a:xfrm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/>
              <a:pPr/>
              <a:t>14</a:t>
            </a:fld>
            <a:endParaRPr lang="en-GB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EF914-F25A-4C3D-B02A-D53B5666A648}" type="slidenum">
              <a:rPr lang="en-GB"/>
              <a:pPr/>
              <a:t>15</a:t>
            </a:fld>
            <a:endParaRPr lang="en-GB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590" y="686500"/>
            <a:ext cx="5026823" cy="3428080"/>
          </a:xfrm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E0038-0E4B-479F-96FB-076CC9393F0F}" type="slidenum">
              <a:rPr lang="en-GB"/>
              <a:pPr/>
              <a:t>16</a:t>
            </a:fld>
            <a:endParaRPr lang="en-GB"/>
          </a:p>
        </p:txBody>
      </p:sp>
      <p:sp>
        <p:nvSpPr>
          <p:cNvPr id="116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AC984-7E60-4E94-A08B-9DA9C2CC4166}" type="slidenum">
              <a:rPr lang="en-GB"/>
              <a:pPr/>
              <a:t>17</a:t>
            </a:fld>
            <a:endParaRPr lang="en-GB"/>
          </a:p>
        </p:txBody>
      </p:sp>
      <p:sp>
        <p:nvSpPr>
          <p:cNvPr id="117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/>
              <a:pPr/>
              <a:t>18</a:t>
            </a:fld>
            <a:endParaRPr lang="en-GB"/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DD845-A261-46A7-8660-DF9E3E5B583B}" type="slidenum">
              <a:rPr lang="en-GB"/>
              <a:pPr/>
              <a:t>20</a:t>
            </a:fld>
            <a:endParaRPr lang="en-GB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70360-150B-4AEC-B36F-133EF127C6CD}" type="slidenum">
              <a:rPr lang="en-GB"/>
              <a:pPr/>
              <a:t>21</a:t>
            </a:fld>
            <a:endParaRPr lang="en-GB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85CF47-B38E-4E69-B488-1B7E6E89D9A1}" type="slidenum">
              <a:rPr lang="en-GB"/>
              <a:pPr/>
              <a:t>22</a:t>
            </a:fld>
            <a:endParaRPr lang="en-GB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70360-150B-4AEC-B36F-133EF127C6CD}" type="slidenum">
              <a:rPr lang="en-GB"/>
              <a:pPr/>
              <a:t>23</a:t>
            </a:fld>
            <a:endParaRPr lang="en-GB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/>
              <a:pPr/>
              <a:t>3</a:t>
            </a:fld>
            <a:endParaRPr lang="en-GB"/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70360-150B-4AEC-B36F-133EF127C6CD}" type="slidenum">
              <a:rPr lang="en-GB"/>
              <a:pPr/>
              <a:t>24</a:t>
            </a:fld>
            <a:endParaRPr lang="en-GB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70360-150B-4AEC-B36F-133EF127C6CD}" type="slidenum">
              <a:rPr lang="en-GB"/>
              <a:pPr/>
              <a:t>25</a:t>
            </a:fld>
            <a:endParaRPr lang="en-GB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DD845-A261-46A7-8660-DF9E3E5B583B}" type="slidenum">
              <a:rPr lang="en-GB"/>
              <a:pPr/>
              <a:t>26</a:t>
            </a:fld>
            <a:endParaRPr lang="en-GB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70360-150B-4AEC-B36F-133EF127C6CD}" type="slidenum">
              <a:rPr lang="en-GB"/>
              <a:pPr/>
              <a:t>27</a:t>
            </a:fld>
            <a:endParaRPr lang="en-GB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EBFCA-456B-4664-9E5E-590C9BA508B2}" type="slidenum">
              <a:rPr lang="en-GB"/>
              <a:pPr/>
              <a:t>28</a:t>
            </a:fld>
            <a:endParaRPr lang="en-GB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EBFCA-456B-4664-9E5E-590C9BA508B2}" type="slidenum">
              <a:rPr lang="en-GB"/>
              <a:pPr/>
              <a:t>29</a:t>
            </a:fld>
            <a:endParaRPr lang="en-GB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18FFE-22AE-4A0D-B04E-DF737F9A9491}" type="slidenum">
              <a:rPr lang="en-GB"/>
              <a:pPr/>
              <a:t>30</a:t>
            </a:fld>
            <a:endParaRPr lang="en-GB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474"/>
            <a:ext cx="1621" cy="1474"/>
          </a:xfrm>
          <a:solidFill>
            <a:srgbClr val="FFFFFF"/>
          </a:solidFill>
          <a:ln/>
        </p:spPr>
      </p:sp>
      <p:sp>
        <p:nvSpPr>
          <p:cNvPr id="5498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3002" y="4315991"/>
            <a:ext cx="5856597" cy="4060690"/>
          </a:xfrm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8220C-8BAD-49D5-B832-BFA0BEE50518}" type="slidenum">
              <a:rPr lang="en-GB"/>
              <a:pPr/>
              <a:t>31</a:t>
            </a:fld>
            <a:endParaRPr lang="en-GB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4A53D-027A-4EE0-B74A-C0D88149EA6F}" type="slidenum">
              <a:rPr lang="en-GB"/>
              <a:pPr/>
              <a:t>32</a:t>
            </a:fld>
            <a:endParaRPr lang="en-GB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474"/>
            <a:ext cx="1621" cy="1474"/>
          </a:xfrm>
          <a:solidFill>
            <a:srgbClr val="FFFFFF"/>
          </a:solidFill>
          <a:ln/>
        </p:spPr>
      </p:sp>
      <p:sp>
        <p:nvSpPr>
          <p:cNvPr id="5232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3002" y="4315991"/>
            <a:ext cx="5856597" cy="4060690"/>
          </a:xfrm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70360-150B-4AEC-B36F-133EF127C6CD}" type="slidenum">
              <a:rPr lang="en-GB"/>
              <a:pPr/>
              <a:t>33</a:t>
            </a:fld>
            <a:endParaRPr lang="en-GB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/>
              <a:pPr/>
              <a:t>4</a:t>
            </a:fld>
            <a:endParaRPr lang="en-GB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67504C-DA88-4DFA-8C1A-47BF29C0FFBA}" type="slidenum">
              <a:rPr lang="en-GB"/>
              <a:pPr/>
              <a:t>39</a:t>
            </a:fld>
            <a:endParaRPr lang="en-GB"/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590" y="686500"/>
            <a:ext cx="5026823" cy="3428080"/>
          </a:xfrm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BAA40-F9CF-4B65-A588-89F2B7832B86}" type="slidenum">
              <a:rPr lang="en-GB"/>
              <a:pPr/>
              <a:t>40</a:t>
            </a:fld>
            <a:endParaRPr lang="en-GB"/>
          </a:p>
        </p:txBody>
      </p:sp>
      <p:sp>
        <p:nvSpPr>
          <p:cNvPr id="101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A6588D-2EB5-4E12-8E49-2DD818CAC223}" type="slidenum">
              <a:rPr lang="en-GB"/>
              <a:pPr/>
              <a:t>41</a:t>
            </a:fld>
            <a:endParaRPr lang="en-GB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590" y="686500"/>
            <a:ext cx="5026823" cy="3428080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93ED9-D48E-4D3F-82B0-E9578543F09E}" type="slidenum">
              <a:rPr lang="en-GB"/>
              <a:pPr/>
              <a:t>42</a:t>
            </a:fld>
            <a:endParaRPr lang="en-GB"/>
          </a:p>
        </p:txBody>
      </p:sp>
      <p:sp>
        <p:nvSpPr>
          <p:cNvPr id="120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73EC1-CDFC-4B81-A1B4-6E4BF9E6A89E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B175F9-1C03-44E2-B7A3-82DE0E54FEF3}" type="slidenum">
              <a:rPr lang="en-US" altLang="ja-JP"/>
              <a:pPr/>
              <a:t>108</a:t>
            </a:fld>
            <a:endParaRPr lang="en-US" altLang="ja-JP"/>
          </a:p>
        </p:txBody>
      </p:sp>
      <p:sp>
        <p:nvSpPr>
          <p:cNvPr id="111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/>
              <a:pPr/>
              <a:t>5</a:t>
            </a:fld>
            <a:endParaRPr lang="en-GB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/>
              <a:pPr/>
              <a:t>6</a:t>
            </a:fld>
            <a:endParaRPr lang="en-GB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/>
              <a:pPr/>
              <a:t>7</a:t>
            </a:fld>
            <a:endParaRPr lang="en-GB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/>
              <a:pPr/>
              <a:t>8</a:t>
            </a:fld>
            <a:endParaRPr lang="en-GB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450" y="689446"/>
            <a:ext cx="5023582" cy="342660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9" y="4342939"/>
            <a:ext cx="5033085" cy="4111751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/>
              <a:pPr/>
              <a:t>9</a:t>
            </a:fld>
            <a:endParaRPr lang="en-GB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590" y="686500"/>
            <a:ext cx="5026823" cy="3428080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2" y="4342939"/>
            <a:ext cx="5030018" cy="4114588"/>
          </a:xfrm>
        </p:spPr>
        <p:txBody>
          <a:bodyPr/>
          <a:lstStyle/>
          <a:p>
            <a:r>
              <a:rPr lang="fr-FR"/>
              <a:t>Les modèles 3D sont donc de plus en plus utilisés, et dans de nombreux domaines d’applications</a:t>
            </a:r>
          </a:p>
          <a:p>
            <a:r>
              <a:rPr lang="fr-FR"/>
              <a:t>Ex: héritage culturel, le médical, l’industrie, etc.</a:t>
            </a:r>
          </a:p>
          <a:p>
            <a:endParaRPr lang="fr-FR"/>
          </a:p>
          <a:p>
            <a:r>
              <a:rPr lang="fr-FR"/>
              <a:t>il y de plus en plus de bases de données de modèles 3D</a:t>
            </a:r>
          </a:p>
          <a:p>
            <a:r>
              <a:rPr lang="fr-FR"/>
              <a:t>Le problème, lorsqu’elles deviennent + grandes et c’est ce qui se passe actuellement,</a:t>
            </a:r>
          </a:p>
          <a:p>
            <a:r>
              <a:rPr lang="fr-FR"/>
              <a:t>Et qu’il devient difficile de naviguer à travers ces données.</a:t>
            </a:r>
          </a:p>
          <a:p>
            <a:endParaRPr lang="fr-FR"/>
          </a:p>
          <a:p>
            <a:r>
              <a:rPr lang="fr-FR"/>
              <a:t>L’indexation 3D va donc pouvoir nous aider à caractériser les formes des différents objets</a:t>
            </a:r>
          </a:p>
          <a:p>
            <a:r>
              <a:rPr lang="fr-FR"/>
              <a:t>Et en particulier elle va permettre de reconnaître ces formes pour pouvoir faire des comparaisons,</a:t>
            </a:r>
          </a:p>
          <a:p>
            <a:r>
              <a:rPr lang="fr-FR"/>
              <a:t>Classifications, </a:t>
            </a:r>
          </a:p>
          <a:p>
            <a:endParaRPr lang="fr-FR"/>
          </a:p>
          <a:p>
            <a:r>
              <a:rPr lang="fr-FR"/>
              <a:t>Et c’est ce qui a été développé dans le cadre du projet sculpteur</a:t>
            </a:r>
          </a:p>
          <a:p>
            <a:endParaRPr lang="fr-FR"/>
          </a:p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/>
              <a:pPr/>
              <a:t>12</a:t>
            </a:fld>
            <a:endParaRPr lang="en-GB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590" y="686500"/>
            <a:ext cx="5026823" cy="342808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9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02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7150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10745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32092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27148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24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3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4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0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7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806B3-F1CA-48A1-B7CA-C9C4316D66F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77F10-EF0E-4CFB-B060-114790D3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arlos-hernandez.org/cvpr2010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4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talks\cvpr2010_tutorial\house_test_fast-1.wmv" TargetMode="Externa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8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video" Target="file:///D:\talks\cvpr2010_tutorial\sift.wmv" TargetMode="External"/><Relationship Id="rId7" Type="http://schemas.openxmlformats.org/officeDocument/2006/relationships/image" Target="../media/image92.png"/><Relationship Id="rId2" Type="http://schemas.openxmlformats.org/officeDocument/2006/relationships/video" Target="file:///D:\talks\cvpr2010_tutorial\tracks.wmv" TargetMode="External"/><Relationship Id="rId1" Type="http://schemas.openxmlformats.org/officeDocument/2006/relationships/video" Target="file:///D:\talks\cvpr2010_tutorial\cloud3d.wmv" TargetMode="Externa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5.png"/><Relationship Id="rId4" Type="http://schemas.openxmlformats.org/officeDocument/2006/relationships/video" Target="file:///D:\talks\cvpr2010_tutorial\seq.wmv" TargetMode="External"/><Relationship Id="rId9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7.png"/><Relationship Id="rId7" Type="http://schemas.openxmlformats.org/officeDocument/2006/relationships/image" Target="../media/image6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7.png"/><Relationship Id="rId9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middlebury.edu/mview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0.png"/><Relationship Id="rId5" Type="http://schemas.openxmlformats.org/officeDocument/2006/relationships/image" Target="../media/image143.wmf"/><Relationship Id="rId4" Type="http://schemas.openxmlformats.org/officeDocument/2006/relationships/oleObject" Target="../embeddings/oleObject1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0.png"/><Relationship Id="rId5" Type="http://schemas.openxmlformats.org/officeDocument/2006/relationships/image" Target="../media/image143.wmf"/><Relationship Id="rId4" Type="http://schemas.openxmlformats.org/officeDocument/2006/relationships/oleObject" Target="../embeddings/oleObject2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0.png"/><Relationship Id="rId5" Type="http://schemas.openxmlformats.org/officeDocument/2006/relationships/image" Target="../media/image143.wmf"/><Relationship Id="rId4" Type="http://schemas.openxmlformats.org/officeDocument/2006/relationships/oleObject" Target="../embeddings/oleObject3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alks\cvpr2010_tutorial\face_long_uncomp-1.wmv" TargetMode="External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jpeg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0.png"/><Relationship Id="rId4" Type="http://schemas.openxmlformats.org/officeDocument/2006/relationships/image" Target="../media/image143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0.png"/><Relationship Id="rId4" Type="http://schemas.openxmlformats.org/officeDocument/2006/relationships/image" Target="../media/image143.w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5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17713"/>
            <a:ext cx="9144000" cy="1470025"/>
          </a:xfrm>
        </p:spPr>
        <p:txBody>
          <a:bodyPr/>
          <a:lstStyle/>
          <a:p>
            <a:r>
              <a:rPr lang="en-US" sz="3600" dirty="0" smtClean="0"/>
              <a:t>3d shape reconstruction from photographs: a Multi-View Stereo approach </a:t>
            </a:r>
            <a:endParaRPr lang="en-GB" sz="3600" dirty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198" y="3912950"/>
            <a:ext cx="8913812" cy="847725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GB" sz="2400" dirty="0" smtClean="0"/>
              <a:t>Carlos </a:t>
            </a:r>
            <a:r>
              <a:rPr lang="en-GB" sz="2400" dirty="0" err="1" smtClean="0"/>
              <a:t>Hernández</a:t>
            </a:r>
            <a:r>
              <a:rPr lang="en-GB" sz="2400" dirty="0" smtClean="0"/>
              <a:t>      George </a:t>
            </a:r>
            <a:r>
              <a:rPr lang="en-GB" sz="2400" dirty="0" err="1" smtClean="0"/>
              <a:t>Vogiatzis</a:t>
            </a:r>
            <a:r>
              <a:rPr lang="en-GB" sz="2400" dirty="0" smtClean="0"/>
              <a:t>      Yasutaka Furukawa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3800" y="4332020"/>
            <a:ext cx="683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Google                    Aston University                       Google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057400" y="54864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http://carlos-hernandez.org/cvpr2010/index.html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1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/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 sz="2800"/>
              <a:t>“forma urbis romae” project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GB" sz="280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207645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/>
            <a:r>
              <a:rPr lang="en-GB" sz="1400" b="1"/>
              <a:t>Fragments of the City: Stanford's Digital Forma Urbis Romae Project</a:t>
            </a:r>
            <a:r>
              <a:rPr lang="en-GB" sz="1400"/>
              <a:t> </a:t>
            </a:r>
            <a:br>
              <a:rPr lang="en-GB" sz="1400"/>
            </a:br>
            <a:r>
              <a:rPr lang="en-GB" sz="1400"/>
              <a:t>David Koller, Jennifer Trimble, Tina Najbjerg, Natasha Gelfand, Marc Levoy </a:t>
            </a:r>
            <a:br>
              <a:rPr lang="en-GB" sz="1400"/>
            </a:br>
            <a:r>
              <a:rPr lang="en-GB" sz="1400" i="1"/>
              <a:t>Proc. Third Williams Symposium </a:t>
            </a:r>
            <a:br>
              <a:rPr lang="en-GB" sz="1400" i="1"/>
            </a:br>
            <a:r>
              <a:rPr lang="en-GB" sz="1400" i="1"/>
              <a:t>on Classical Architecture, </a:t>
            </a:r>
            <a:br>
              <a:rPr lang="en-GB" sz="1400" i="1"/>
            </a:br>
            <a:r>
              <a:rPr lang="en-GB" sz="1400" i="1"/>
              <a:t>Journal of Roman Archaeology </a:t>
            </a:r>
            <a:br>
              <a:rPr lang="en-GB" sz="1400" i="1"/>
            </a:br>
            <a:r>
              <a:rPr lang="en-GB" sz="1400" i="1"/>
              <a:t>supplement</a:t>
            </a:r>
            <a:r>
              <a:rPr lang="en-GB" sz="1400"/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7875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Reconstruct a patch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in an empty pixel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>
            <a:off x="3810000" y="1447800"/>
            <a:ext cx="1719943" cy="254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99" name="Group 197"/>
          <p:cNvGrpSpPr/>
          <p:nvPr/>
        </p:nvGrpSpPr>
        <p:grpSpPr>
          <a:xfrm rot="519281">
            <a:off x="4782506" y="1703533"/>
            <a:ext cx="381000" cy="269309"/>
            <a:chOff x="2329543" y="2815771"/>
            <a:chExt cx="381000" cy="269309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TextBox 201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</a:p>
          <a:p>
            <a:endParaRPr lang="en-US" sz="2400" dirty="0" smtClean="0"/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4990636" y="121473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{tangent plane of </a:t>
            </a:r>
            <a:r>
              <a:rPr lang="en-US" sz="2400" i="1" dirty="0" smtClean="0">
                <a:solidFill>
                  <a:srgbClr val="00B0F0"/>
                </a:solidFill>
              </a:rPr>
              <a:t>p</a:t>
            </a:r>
          </a:p>
          <a:p>
            <a:r>
              <a:rPr lang="en-US" sz="2400" dirty="0" smtClean="0"/>
              <a:t>          intersects w/ ray}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162" name="Freeform 161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8" name="Freeform 217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116016"/>
      </p:ext>
    </p:extLst>
  </p:cSld>
  <p:clrMapOvr>
    <a:masterClrMapping/>
  </p:clrMapOvr>
  <p:transition advTm="57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204" grpId="0"/>
      <p:bldP spid="20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Reconstruct a patch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in an empty pixel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>
            <a:off x="3810000" y="1447800"/>
            <a:ext cx="1719943" cy="254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3" name="Group 197"/>
          <p:cNvGrpSpPr/>
          <p:nvPr/>
        </p:nvGrpSpPr>
        <p:grpSpPr>
          <a:xfrm rot="519281">
            <a:off x="4782506" y="1703533"/>
            <a:ext cx="381000" cy="269309"/>
            <a:chOff x="2329543" y="2815771"/>
            <a:chExt cx="381000" cy="269309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TextBox 201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</a:p>
          <a:p>
            <a:endParaRPr lang="en-US" sz="2400" dirty="0" smtClean="0"/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4990636" y="121473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{tangent plane of </a:t>
            </a:r>
            <a:r>
              <a:rPr lang="en-US" sz="2400" i="1" dirty="0" smtClean="0">
                <a:solidFill>
                  <a:srgbClr val="00B0F0"/>
                </a:solidFill>
              </a:rPr>
              <a:t>p</a:t>
            </a:r>
          </a:p>
          <a:p>
            <a:r>
              <a:rPr lang="en-US" sz="2400" dirty="0" smtClean="0"/>
              <a:t>          intersects w/ ray}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2400" dirty="0" smtClean="0"/>
              <a:t>)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62" name="Freeform 161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8" name="Freeform 217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95782"/>
      </p:ext>
    </p:extLst>
  </p:cSld>
  <p:clrMapOvr>
    <a:masterClrMapping/>
  </p:clrMapOvr>
  <p:transition advTm="828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Reconstruct a patch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in an empty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4782506" y="1214735"/>
            <a:ext cx="551494" cy="758107"/>
            <a:chOff x="4782506" y="1214735"/>
            <a:chExt cx="551494" cy="758107"/>
          </a:xfrm>
        </p:grpSpPr>
        <p:grpSp>
          <p:nvGrpSpPr>
            <p:cNvPr id="83" name="Group 197"/>
            <p:cNvGrpSpPr/>
            <p:nvPr/>
          </p:nvGrpSpPr>
          <p:grpSpPr>
            <a:xfrm rot="519281">
              <a:off x="4782506" y="1703533"/>
              <a:ext cx="381000" cy="269309"/>
              <a:chOff x="2329543" y="2815771"/>
              <a:chExt cx="381000" cy="269309"/>
            </a:xfrm>
          </p:grpSpPr>
          <p:cxnSp>
            <p:nvCxnSpPr>
              <p:cNvPr id="200" name="Straight Connector 199"/>
              <p:cNvCxnSpPr/>
              <p:nvPr/>
            </p:nvCxnSpPr>
            <p:spPr>
              <a:xfrm>
                <a:off x="2329543" y="2815771"/>
                <a:ext cx="381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rot="5400000">
                <a:off x="2380911" y="2952637"/>
                <a:ext cx="263298" cy="15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4" name="TextBox 203"/>
            <p:cNvSpPr txBox="1"/>
            <p:nvPr/>
          </p:nvSpPr>
          <p:spPr>
            <a:xfrm>
              <a:off x="4990636" y="1214735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FF0000"/>
                  </a:solidFill>
                </a:rPr>
                <a:t>q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171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6" name="Freeform 215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421945"/>
      </p:ext>
    </p:extLst>
  </p:cSld>
  <p:clrMapOvr>
    <a:masterClrMapping/>
  </p:clrMapOvr>
  <p:transition advTm="57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2.22222E-6 L 0.00244 -0.04885 L -0.00625 0.10995 L -0.00156 0.01273 " pathEditMode="relative" ptsTypes="AAAA">
                                      <p:cBhvr>
                                        <p:cTn id="6" dur="3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C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Reconstruct a patch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in an empty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83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171" name="Straight Arrow Connector 170"/>
          <p:cNvCxnSpPr/>
          <p:nvPr/>
        </p:nvCxnSpPr>
        <p:spPr>
          <a:xfrm rot="10800000" flipV="1">
            <a:off x="1778000" y="3963757"/>
            <a:ext cx="700316" cy="6009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0800000" flipV="1">
            <a:off x="2496458" y="1981195"/>
            <a:ext cx="2300517" cy="1959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H="1">
            <a:off x="5029197" y="2206168"/>
            <a:ext cx="1865091" cy="141514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1644015" y="4539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7398929" y="4793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0" name="Oval 219"/>
          <p:cNvSpPr/>
          <p:nvPr/>
        </p:nvSpPr>
        <p:spPr>
          <a:xfrm>
            <a:off x="4742543" y="4492171"/>
            <a:ext cx="114300" cy="114300"/>
          </a:xfrm>
          <a:prstGeom prst="ellipse">
            <a:avLst/>
          </a:prstGeom>
          <a:solidFill>
            <a:srgbClr val="FF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/>
          <p:nvPr/>
        </p:nvCxnSpPr>
        <p:spPr>
          <a:xfrm rot="16200000" flipH="1">
            <a:off x="6560459" y="3955145"/>
            <a:ext cx="965198" cy="747483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" name="Freeform 224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/>
          <p:cNvSpPr txBox="1"/>
          <p:nvPr/>
        </p:nvSpPr>
        <p:spPr>
          <a:xfrm>
            <a:off x="5837428" y="2819400"/>
            <a:ext cx="244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Patch verification!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870145"/>
      </p:ext>
    </p:extLst>
  </p:cSld>
  <p:clrMapOvr>
    <a:masterClrMapping/>
  </p:clrMapOvr>
  <p:transition advTm="21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/>
          <p:cNvGrpSpPr/>
          <p:nvPr/>
        </p:nvGrpSpPr>
        <p:grpSpPr>
          <a:xfrm>
            <a:off x="6172200" y="3810001"/>
            <a:ext cx="2690918" cy="2522565"/>
            <a:chOff x="6172200" y="3810001"/>
            <a:chExt cx="2690918" cy="2522565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0" name="Group 55"/>
            <p:cNvGrpSpPr/>
            <p:nvPr/>
          </p:nvGrpSpPr>
          <p:grpSpPr>
            <a:xfrm>
              <a:off x="6172200" y="3810001"/>
              <a:ext cx="2606040" cy="21717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058979" y="3828098"/>
              <a:ext cx="416242" cy="8505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0298" y="3828098"/>
              <a:ext cx="850582" cy="215360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7375" y="5981701"/>
              <a:ext cx="895743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058979" y="5547361"/>
              <a:ext cx="416242" cy="4343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316980" y="518541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4590" y="4823461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389370" y="4316731"/>
              <a:ext cx="108585" cy="108585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4590" y="576453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30440" y="402717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23710" y="525780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185660" y="431673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23710" y="395478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16980" y="388239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185660" y="583692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787515" y="561975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42735" y="536638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59905" y="442531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15125" y="482346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16980" y="4497706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24688" y="4672013"/>
              <a:ext cx="442912" cy="447675"/>
            </a:xfrm>
            <a:custGeom>
              <a:avLst/>
              <a:gdLst>
                <a:gd name="connsiteX0" fmla="*/ 0 w 442912"/>
                <a:gd name="connsiteY0" fmla="*/ 9525 h 447675"/>
                <a:gd name="connsiteX1" fmla="*/ 442912 w 442912"/>
                <a:gd name="connsiteY1" fmla="*/ 0 h 447675"/>
                <a:gd name="connsiteX2" fmla="*/ 438150 w 442912"/>
                <a:gd name="connsiteY2" fmla="*/ 447675 h 447675"/>
                <a:gd name="connsiteX3" fmla="*/ 4762 w 442912"/>
                <a:gd name="connsiteY3" fmla="*/ 442912 h 447675"/>
                <a:gd name="connsiteX4" fmla="*/ 0 w 442912"/>
                <a:gd name="connsiteY4" fmla="*/ 952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912" h="447675">
                  <a:moveTo>
                    <a:pt x="0" y="9525"/>
                  </a:moveTo>
                  <a:lnTo>
                    <a:pt x="442912" y="0"/>
                  </a:lnTo>
                  <a:cubicBezTo>
                    <a:pt x="441325" y="149225"/>
                    <a:pt x="439737" y="298450"/>
                    <a:pt x="438150" y="447675"/>
                  </a:cubicBezTo>
                  <a:lnTo>
                    <a:pt x="4762" y="442912"/>
                  </a:lnTo>
                  <a:cubicBezTo>
                    <a:pt x="3175" y="298450"/>
                    <a:pt x="1587" y="153987"/>
                    <a:pt x="0" y="952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243"/>
              <a:ext cx="2606040" cy="21717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49"/>
            <a:chOff x="228600" y="3810001"/>
            <a:chExt cx="2832545" cy="2666999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1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1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6"/>
              <a:ext cx="447674" cy="4476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1"/>
              <a:ext cx="438149" cy="4381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2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9" name="Straight Arrow Connector 188"/>
          <p:cNvCxnSpPr/>
          <p:nvPr/>
        </p:nvCxnSpPr>
        <p:spPr>
          <a:xfrm rot="5400000" flipH="1" flipV="1">
            <a:off x="3569493" y="2372065"/>
            <a:ext cx="2743200" cy="19072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482428" y="1487269"/>
            <a:ext cx="2431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Reconstruct a patch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visible in an empty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715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/>
              <a:t>): </a:t>
            </a:r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83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171" name="Straight Arrow Connector 170"/>
          <p:cNvCxnSpPr/>
          <p:nvPr/>
        </p:nvCxnSpPr>
        <p:spPr>
          <a:xfrm rot="10800000" flipV="1">
            <a:off x="1778000" y="3963757"/>
            <a:ext cx="700316" cy="6009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0800000" flipV="1">
            <a:off x="2496458" y="1981195"/>
            <a:ext cx="2300517" cy="1959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16200000" flipH="1">
            <a:off x="5029197" y="2206168"/>
            <a:ext cx="1865091" cy="141514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1644015" y="4539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7398929" y="4793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/>
          <p:nvPr/>
        </p:nvCxnSpPr>
        <p:spPr>
          <a:xfrm rot="5400000">
            <a:off x="4472050" y="4174839"/>
            <a:ext cx="697014" cy="3991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>
            <a:off x="4742543" y="4492171"/>
            <a:ext cx="114300" cy="114300"/>
          </a:xfrm>
          <a:prstGeom prst="ellipse">
            <a:avLst/>
          </a:prstGeom>
          <a:solidFill>
            <a:srgbClr val="FF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/>
          <p:nvPr/>
        </p:nvCxnSpPr>
        <p:spPr>
          <a:xfrm rot="16200000" flipH="1">
            <a:off x="6560459" y="3955145"/>
            <a:ext cx="965198" cy="747483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6" name="Freeform 22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TextBox 229"/>
          <p:cNvSpPr txBox="1"/>
          <p:nvPr/>
        </p:nvSpPr>
        <p:spPr>
          <a:xfrm>
            <a:off x="5837428" y="2819400"/>
            <a:ext cx="244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Patch verification!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2798679"/>
      </p:ext>
    </p:extLst>
  </p:cSld>
  <p:clrMapOvr>
    <a:masterClrMapping/>
  </p:clrMapOvr>
  <p:transition advTm="2125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7"/>
          <p:cNvGrpSpPr/>
          <p:nvPr/>
        </p:nvGrpSpPr>
        <p:grpSpPr>
          <a:xfrm>
            <a:off x="6172200" y="3810001"/>
            <a:ext cx="2690918" cy="2522565"/>
            <a:chOff x="6172200" y="3810001"/>
            <a:chExt cx="2690918" cy="2522565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" name="Group 55"/>
            <p:cNvGrpSpPr/>
            <p:nvPr/>
          </p:nvGrpSpPr>
          <p:grpSpPr>
            <a:xfrm>
              <a:off x="6172200" y="3810001"/>
              <a:ext cx="2606040" cy="21717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058979" y="3828098"/>
              <a:ext cx="416242" cy="8505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0298" y="3828098"/>
              <a:ext cx="850582" cy="215360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7375" y="5981701"/>
              <a:ext cx="895743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058979" y="5547361"/>
              <a:ext cx="416242" cy="4343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316980" y="518541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4590" y="4823461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389370" y="4316731"/>
              <a:ext cx="108585" cy="108585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4590" y="576453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30440" y="402717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23710" y="525780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185660" y="431673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23710" y="395478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16980" y="388239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185660" y="583692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787515" y="561975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42735" y="536638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59905" y="442531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15125" y="482346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16980" y="4497706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24688" y="4672013"/>
              <a:ext cx="442912" cy="447675"/>
            </a:xfrm>
            <a:custGeom>
              <a:avLst/>
              <a:gdLst>
                <a:gd name="connsiteX0" fmla="*/ 0 w 442912"/>
                <a:gd name="connsiteY0" fmla="*/ 9525 h 447675"/>
                <a:gd name="connsiteX1" fmla="*/ 442912 w 442912"/>
                <a:gd name="connsiteY1" fmla="*/ 0 h 447675"/>
                <a:gd name="connsiteX2" fmla="*/ 438150 w 442912"/>
                <a:gd name="connsiteY2" fmla="*/ 447675 h 447675"/>
                <a:gd name="connsiteX3" fmla="*/ 4762 w 442912"/>
                <a:gd name="connsiteY3" fmla="*/ 442912 h 447675"/>
                <a:gd name="connsiteX4" fmla="*/ 0 w 442912"/>
                <a:gd name="connsiteY4" fmla="*/ 952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912" h="447675">
                  <a:moveTo>
                    <a:pt x="0" y="9525"/>
                  </a:moveTo>
                  <a:lnTo>
                    <a:pt x="442912" y="0"/>
                  </a:lnTo>
                  <a:cubicBezTo>
                    <a:pt x="441325" y="149225"/>
                    <a:pt x="439737" y="298450"/>
                    <a:pt x="438150" y="447675"/>
                  </a:cubicBezTo>
                  <a:lnTo>
                    <a:pt x="4762" y="442912"/>
                  </a:lnTo>
                  <a:cubicBezTo>
                    <a:pt x="3175" y="298450"/>
                    <a:pt x="1587" y="153987"/>
                    <a:pt x="0" y="952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6172200" y="3814243"/>
              <a:ext cx="2606040" cy="21717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0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48" name="Group 161"/>
          <p:cNvGrpSpPr/>
          <p:nvPr/>
        </p:nvGrpSpPr>
        <p:grpSpPr>
          <a:xfrm>
            <a:off x="228600" y="3810000"/>
            <a:ext cx="2690918" cy="2533649"/>
            <a:chOff x="228600" y="3810001"/>
            <a:chExt cx="2832545" cy="2666999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59" name="Group 43"/>
            <p:cNvGrpSpPr/>
            <p:nvPr/>
          </p:nvGrpSpPr>
          <p:grpSpPr>
            <a:xfrm>
              <a:off x="228600" y="3810001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1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6"/>
              <a:ext cx="447674" cy="4476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1"/>
              <a:ext cx="438149" cy="4381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2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TextBox 195"/>
          <p:cNvSpPr txBox="1"/>
          <p:nvPr/>
        </p:nvSpPr>
        <p:spPr>
          <a:xfrm>
            <a:off x="482428" y="1981200"/>
            <a:ext cx="4569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Repeat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for every patch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for every neighboring empty pixel</a:t>
            </a:r>
            <a:endParaRPr lang="en-US" sz="2400" dirty="0"/>
          </a:p>
        </p:txBody>
      </p: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grpSp>
        <p:nvGrpSpPr>
          <p:cNvPr id="83" name="Group 197"/>
          <p:cNvGrpSpPr/>
          <p:nvPr/>
        </p:nvGrpSpPr>
        <p:grpSpPr>
          <a:xfrm rot="20409157">
            <a:off x="4842398" y="1787827"/>
            <a:ext cx="381000" cy="269309"/>
            <a:chOff x="2329543" y="2815771"/>
            <a:chExt cx="381000" cy="269309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4968865" y="129902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1644015" y="4539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7398929" y="4793615"/>
            <a:ext cx="108585" cy="108585"/>
          </a:xfrm>
          <a:prstGeom prst="ellipse">
            <a:avLst/>
          </a:prstGeom>
          <a:solidFill>
            <a:srgbClr val="FF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742543" y="4492171"/>
            <a:ext cx="114300" cy="114300"/>
          </a:xfrm>
          <a:prstGeom prst="ellipse">
            <a:avLst/>
          </a:prstGeom>
          <a:solidFill>
            <a:srgbClr val="FF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30778"/>
      </p:ext>
    </p:extLst>
  </p:cSld>
  <p:clrMapOvr>
    <a:masterClrMapping/>
  </p:clrMapOvr>
  <p:transition advTm="5797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/>
          <p:cNvCxnSpPr/>
          <p:nvPr/>
        </p:nvCxnSpPr>
        <p:spPr>
          <a:xfrm rot="5400000">
            <a:off x="5636988" y="4330700"/>
            <a:ext cx="1335313" cy="100511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>
            <a:off x="6261103" y="4976587"/>
            <a:ext cx="1436912" cy="363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6200000" flipH="1">
            <a:off x="7003142" y="4383314"/>
            <a:ext cx="1382485" cy="10631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Visibility consistency</a:t>
            </a:r>
          </a:p>
        </p:txBody>
      </p:sp>
      <p:grpSp>
        <p:nvGrpSpPr>
          <p:cNvPr id="4" name="Group 100"/>
          <p:cNvGrpSpPr/>
          <p:nvPr/>
        </p:nvGrpSpPr>
        <p:grpSpPr>
          <a:xfrm>
            <a:off x="7394056" y="2321491"/>
            <a:ext cx="381000" cy="269309"/>
            <a:chOff x="2329543" y="2815771"/>
            <a:chExt cx="381000" cy="26930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07"/>
          <p:cNvGrpSpPr/>
          <p:nvPr/>
        </p:nvGrpSpPr>
        <p:grpSpPr>
          <a:xfrm rot="1382953">
            <a:off x="7976412" y="2400168"/>
            <a:ext cx="381000" cy="269309"/>
            <a:chOff x="2329543" y="2815771"/>
            <a:chExt cx="381000" cy="26930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10"/>
          <p:cNvGrpSpPr/>
          <p:nvPr/>
        </p:nvGrpSpPr>
        <p:grpSpPr>
          <a:xfrm rot="21305804">
            <a:off x="6811700" y="2301790"/>
            <a:ext cx="381000" cy="269309"/>
            <a:chOff x="2329543" y="2815771"/>
            <a:chExt cx="381000" cy="269309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91"/>
          <p:cNvGrpSpPr/>
          <p:nvPr/>
        </p:nvGrpSpPr>
        <p:grpSpPr>
          <a:xfrm rot="20605403">
            <a:off x="5684500" y="2425138"/>
            <a:ext cx="381000" cy="269309"/>
            <a:chOff x="2329543" y="2815771"/>
            <a:chExt cx="381000" cy="26930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200"/>
          <p:cNvGrpSpPr/>
          <p:nvPr/>
        </p:nvGrpSpPr>
        <p:grpSpPr>
          <a:xfrm>
            <a:off x="6229344" y="2321491"/>
            <a:ext cx="381000" cy="269309"/>
            <a:chOff x="2329543" y="2815771"/>
            <a:chExt cx="381000" cy="26930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73838">
            <a:off x="8295836" y="5592443"/>
            <a:ext cx="182186" cy="2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27424">
            <a:off x="5683267" y="5668434"/>
            <a:ext cx="182186" cy="2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53857">
            <a:off x="7686236" y="5741904"/>
            <a:ext cx="182186" cy="2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21778">
            <a:off x="6356930" y="5750507"/>
            <a:ext cx="182186" cy="2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0614" y="5791200"/>
            <a:ext cx="182186" cy="2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6067798" y="6093023"/>
            <a:ext cx="72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Image2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6762999" y="6096000"/>
            <a:ext cx="72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Image3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7458200" y="6096000"/>
            <a:ext cx="72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Image4</a:t>
            </a:r>
            <a:endParaRPr lang="en-US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5372597" y="5943600"/>
            <a:ext cx="72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Image1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8153400" y="5943600"/>
            <a:ext cx="72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Image5</a:t>
            </a:r>
            <a:endParaRPr lang="en-US" sz="1600" dirty="0"/>
          </a:p>
        </p:txBody>
      </p:sp>
      <p:graphicFrame>
        <p:nvGraphicFramePr>
          <p:cNvPr id="55" name="Object 37"/>
          <p:cNvGraphicFramePr>
            <a:graphicFrameLocks noChangeAspect="1"/>
          </p:cNvGraphicFramePr>
          <p:nvPr/>
        </p:nvGraphicFramePr>
        <p:xfrm>
          <a:off x="957943" y="3190875"/>
          <a:ext cx="3763962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Equation" r:id="rId5" imgW="1777680" imgH="291960" progId="Equation.3">
                  <p:embed/>
                </p:oleObj>
              </mc:Choice>
              <mc:Fallback>
                <p:oleObj name="Equation" r:id="rId5" imgW="17776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943" y="3190875"/>
                        <a:ext cx="3763962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Straight Arrow Connector 70"/>
          <p:cNvCxnSpPr/>
          <p:nvPr/>
        </p:nvCxnSpPr>
        <p:spPr>
          <a:xfrm rot="16200000" flipH="1">
            <a:off x="5758545" y="2964546"/>
            <a:ext cx="2786742" cy="23585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6200000" flipH="1">
            <a:off x="5584373" y="3537860"/>
            <a:ext cx="3018972" cy="1255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6200000" flipH="1">
            <a:off x="5519059" y="4111174"/>
            <a:ext cx="3040742" cy="116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5471887" y="3657604"/>
            <a:ext cx="3040746" cy="10087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>
            <a:off x="5500918" y="3058889"/>
            <a:ext cx="2870201" cy="2137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5" name="Group 200"/>
          <p:cNvGrpSpPr/>
          <p:nvPr/>
        </p:nvGrpSpPr>
        <p:grpSpPr>
          <a:xfrm rot="21360170">
            <a:off x="6858000" y="3984939"/>
            <a:ext cx="381000" cy="269309"/>
            <a:chOff x="2329543" y="2815771"/>
            <a:chExt cx="381000" cy="269309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7239000" y="3805535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r>
              <a:rPr lang="en-US" sz="1600" dirty="0" smtClean="0">
                <a:solidFill>
                  <a:srgbClr val="FFC000"/>
                </a:solidFill>
              </a:rPr>
              <a:t>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562600" y="198120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1600" dirty="0" smtClean="0">
                <a:solidFill>
                  <a:srgbClr val="00B0F0"/>
                </a:solidFill>
              </a:rPr>
              <a:t>2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72200" y="182880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1600" dirty="0" smtClean="0">
                <a:solidFill>
                  <a:srgbClr val="00B0F0"/>
                </a:solidFill>
              </a:rPr>
              <a:t>3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78618" y="182880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1600" dirty="0" smtClean="0">
                <a:solidFill>
                  <a:srgbClr val="00B0F0"/>
                </a:solidFill>
              </a:rPr>
              <a:t>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388218" y="182880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1600" dirty="0" smtClean="0">
                <a:solidFill>
                  <a:srgbClr val="00B0F0"/>
                </a:solidFill>
              </a:rPr>
              <a:t>5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074018" y="1976735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r>
              <a:rPr lang="en-US" sz="1600" dirty="0" smtClean="0">
                <a:solidFill>
                  <a:srgbClr val="00B0F0"/>
                </a:solidFill>
              </a:rPr>
              <a:t>6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8" name="Flowchart: Connector 87"/>
          <p:cNvSpPr/>
          <p:nvPr/>
        </p:nvSpPr>
        <p:spPr>
          <a:xfrm>
            <a:off x="957943" y="3124200"/>
            <a:ext cx="2013857" cy="762000"/>
          </a:xfrm>
          <a:prstGeom prst="flowChartConnector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Connector 88"/>
          <p:cNvSpPr/>
          <p:nvPr/>
        </p:nvSpPr>
        <p:spPr>
          <a:xfrm>
            <a:off x="3167743" y="3124200"/>
            <a:ext cx="1556657" cy="762000"/>
          </a:xfrm>
          <a:prstGeom prst="flowChartConnector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805492" y="2590800"/>
            <a:ext cx="193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Filter out </a:t>
            </a:r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r>
              <a:rPr lang="en-US" i="1" dirty="0" smtClean="0">
                <a:solidFill>
                  <a:srgbClr val="FFC000"/>
                </a:solidFill>
              </a:rPr>
              <a:t>1</a:t>
            </a:r>
            <a:r>
              <a:rPr lang="en-US" sz="2400" dirty="0" smtClean="0"/>
              <a:t> if</a:t>
            </a:r>
            <a:endParaRPr lang="en-US" sz="2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62750591"/>
      </p:ext>
    </p:extLst>
  </p:cSld>
  <p:clrMapOvr>
    <a:masterClrMapping/>
  </p:clrMapOvr>
  <p:transition advTm="10407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</a:t>
            </a:r>
            <a:r>
              <a:rPr lang="en-US" sz="3600" dirty="0" smtClean="0"/>
              <a:t> [Furukawa and Ponce 07]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#1. Feature detection</a:t>
            </a:r>
          </a:p>
          <a:p>
            <a:pPr marL="514350" indent="-514350">
              <a:buNone/>
            </a:pPr>
            <a:r>
              <a:rPr lang="en-US" dirty="0" smtClean="0"/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/>
              <a:t>#3. Patch expansion and filtering</a:t>
            </a:r>
            <a:endParaRPr lang="en-US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02287"/>
      </p:ext>
    </p:extLst>
  </p:cSld>
  <p:clrMapOvr>
    <a:masterClrMapping/>
  </p:clrMapOvr>
  <p:transition advTm="0">
    <p:cu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5" name="Text Box 7"/>
          <p:cNvSpPr txBox="1">
            <a:spLocks noChangeArrowheads="1"/>
          </p:cNvSpPr>
          <p:nvPr/>
        </p:nvSpPr>
        <p:spPr bwMode="auto">
          <a:xfrm>
            <a:off x="1371600" y="5562600"/>
            <a:ext cx="21352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/>
              <a:t>Skull - 24 </a:t>
            </a:r>
            <a:r>
              <a:rPr lang="en-US" altLang="ja-JP" sz="2000" dirty="0"/>
              <a:t>images</a:t>
            </a:r>
          </a:p>
          <a:p>
            <a:pPr algn="ctr"/>
            <a:r>
              <a:rPr lang="en-US" altLang="ja-JP" sz="2000" dirty="0" smtClean="0"/>
              <a:t>2000x2000 [pixels]</a:t>
            </a:r>
            <a:endParaRPr lang="en-US" altLang="ja-JP" sz="2000" dirty="0"/>
          </a:p>
        </p:txBody>
      </p:sp>
      <p:sp>
        <p:nvSpPr>
          <p:cNvPr id="1113099" name="Text Box 11"/>
          <p:cNvSpPr txBox="1">
            <a:spLocks noChangeArrowheads="1"/>
          </p:cNvSpPr>
          <p:nvPr/>
        </p:nvSpPr>
        <p:spPr bwMode="auto">
          <a:xfrm>
            <a:off x="5206771" y="5562600"/>
            <a:ext cx="3277949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/>
              <a:t>Face - </a:t>
            </a:r>
            <a:r>
              <a:rPr lang="en-US" altLang="ja-JP" sz="2000" dirty="0"/>
              <a:t>4 images</a:t>
            </a:r>
          </a:p>
          <a:p>
            <a:pPr algn="ctr"/>
            <a:r>
              <a:rPr lang="en-US" altLang="ja-JP" sz="2000" dirty="0" smtClean="0"/>
              <a:t>1400x2200 [pixels]</a:t>
            </a:r>
          </a:p>
          <a:p>
            <a:pPr algn="ctr"/>
            <a:r>
              <a:rPr lang="en-US" altLang="ja-JP" sz="1600" dirty="0" smtClean="0"/>
              <a:t>(Courtesy of Industrial Light &amp; Magic)</a:t>
            </a:r>
          </a:p>
        </p:txBody>
      </p:sp>
      <p:pic>
        <p:nvPicPr>
          <p:cNvPr id="446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6543" y="3299282"/>
            <a:ext cx="1764057" cy="211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5503" y="762000"/>
            <a:ext cx="1743640" cy="259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3943" y="2935260"/>
            <a:ext cx="1764056" cy="247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3943" y="762001"/>
            <a:ext cx="1764057" cy="258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228600" y="762000"/>
            <a:ext cx="4499429" cy="4724400"/>
            <a:chOff x="304800" y="609600"/>
            <a:chExt cx="4572000" cy="4800600"/>
          </a:xfrm>
        </p:grpSpPr>
        <p:pic>
          <p:nvPicPr>
            <p:cNvPr id="44647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60320" y="2971800"/>
              <a:ext cx="231648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646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" y="609600"/>
              <a:ext cx="2438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6470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38400" y="609601"/>
              <a:ext cx="2438400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6471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4800" y="2971800"/>
              <a:ext cx="231648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34942955"/>
      </p:ext>
    </p:extLst>
  </p:cSld>
  <p:clrMapOvr>
    <a:masterClrMapping/>
  </p:clrMapOvr>
  <p:transition advTm="2093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8679265"/>
      </p:ext>
    </p:extLst>
  </p:cSld>
  <p:clrMapOvr>
    <a:masterClrMapping/>
  </p:clrMapOvr>
  <p:transition advTm="2909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</a:t>
            </a:r>
            <a:r>
              <a:rPr lang="en-GB" dirty="0" smtClean="0"/>
              <a:t>large scale modelling</a:t>
            </a:r>
            <a:endParaRPr lang="en-GB" dirty="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600" dirty="0" smtClean="0"/>
              <a:t>[Pollefeys08]</a:t>
            </a:r>
            <a:endParaRPr lang="en-GB" sz="1600" dirty="0"/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600" dirty="0" smtClean="0"/>
              <a:t>[Furukawa10]</a:t>
            </a:r>
            <a:endParaRPr lang="en-GB" sz="1600" dirty="0"/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600" dirty="0" smtClean="0"/>
              <a:t>[Goesele07]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[Cornelis08]</a:t>
            </a:r>
            <a:endParaRPr lang="en-GB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49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dirty="0"/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dirty="0" err="1"/>
              <a:t>Contura</a:t>
            </a:r>
            <a:r>
              <a:rPr lang="en-GB" dirty="0"/>
              <a:t> </a:t>
            </a:r>
            <a:r>
              <a:rPr lang="en-GB" dirty="0" smtClean="0"/>
              <a:t>CMM</a:t>
            </a:r>
            <a:endParaRPr lang="en-GB" dirty="0"/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Arial" charset="0"/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2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einstei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2346325"/>
            <a:ext cx="2446338" cy="4206875"/>
          </a:xfrm>
          <a:prstGeom prst="rect">
            <a:avLst/>
          </a:prstGeom>
          <a:noFill/>
        </p:spPr>
      </p:pic>
      <p:pic>
        <p:nvPicPr>
          <p:cNvPr id="501763" name="Picture 3" descr="einstei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2338" y="2346325"/>
            <a:ext cx="2422525" cy="4206875"/>
          </a:xfrm>
          <a:prstGeom prst="rect">
            <a:avLst/>
          </a:prstGeom>
          <a:noFill/>
        </p:spPr>
      </p:pic>
      <p:pic>
        <p:nvPicPr>
          <p:cNvPr id="501764" name="Picture 4" descr="einstein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4863" y="2346325"/>
            <a:ext cx="2146300" cy="4206875"/>
          </a:xfrm>
          <a:prstGeom prst="rect">
            <a:avLst/>
          </a:prstGeom>
          <a:noFill/>
        </p:spPr>
      </p:pic>
      <p:sp>
        <p:nvSpPr>
          <p:cNvPr id="50176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Scanning technologies</a:t>
            </a:r>
          </a:p>
        </p:txBody>
      </p:sp>
      <p:sp>
        <p:nvSpPr>
          <p:cNvPr id="5017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  <a:noFill/>
          <a:ln/>
        </p:spPr>
        <p:txBody>
          <a:bodyPr/>
          <a:lstStyle/>
          <a:p>
            <a:r>
              <a:rPr lang="en-GB" sz="2800"/>
              <a:t>Structured light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990645" y="6517265"/>
            <a:ext cx="1105088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600" dirty="0" smtClean="0"/>
              <a:t>[Zhang02]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05059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dirty="0"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dirty="0"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88265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dirty="0"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dirty="0"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/>
            <a:r>
              <a:rPr lang="en-GB" sz="14200">
                <a:solidFill>
                  <a:srgbClr val="CC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77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 descr="IMG_0021"/>
          <p:cNvPicPr>
            <a:picLocks noChangeAspect="1" noChangeArrowheads="1"/>
          </p:cNvPicPr>
          <p:nvPr/>
        </p:nvPicPr>
        <p:blipFill>
          <a:blip r:embed="rId3" cstate="print"/>
          <a:srcRect t="17224"/>
          <a:stretch>
            <a:fillRect/>
          </a:stretch>
        </p:blipFill>
        <p:spPr bwMode="auto">
          <a:xfrm>
            <a:off x="1257300" y="3060700"/>
            <a:ext cx="6534150" cy="36052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2103438" y="4279900"/>
            <a:ext cx="7969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2400" b="1">
                <a:solidFill>
                  <a:schemeClr val="bg1"/>
                </a:solidFill>
              </a:rPr>
              <a:t>Real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5946775" y="4279900"/>
            <a:ext cx="12207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GB" sz="2400" b="1">
                <a:solidFill>
                  <a:schemeClr val="bg1"/>
                </a:solidFill>
              </a:rPr>
              <a:t>Replica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00125" y="1743075"/>
            <a:ext cx="6781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20638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“Estimate a 3d shape that would generate the input photographs given the same material, viewpoints and illumination”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shape from photographs</a:t>
            </a:r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953500" cy="582613"/>
          </a:xfrm>
        </p:spPr>
        <p:txBody>
          <a:bodyPr/>
          <a:lstStyle/>
          <a:p>
            <a:pPr indent="20638">
              <a:lnSpc>
                <a:spcPct val="80000"/>
              </a:lnSpc>
              <a:buFontTx/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Appearance strongly depends on the material and lighting</a:t>
            </a:r>
            <a:endParaRPr lang="en-GB" sz="24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167364" name="AutoShape 354"/>
          <p:cNvSpPr>
            <a:spLocks noChangeAspect="1" noChangeArrowheads="1"/>
          </p:cNvSpPr>
          <p:nvPr/>
        </p:nvSpPr>
        <p:spPr bwMode="auto">
          <a:xfrm>
            <a:off x="5484813" y="4930775"/>
            <a:ext cx="1649412" cy="1647825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grayscl/>
            </a:blip>
            <a:srcRect/>
            <a:stretch>
              <a:fillRect b="-96"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081463"/>
            <a:endParaRPr lang="en-US" sz="10700">
              <a:latin typeface="Times New Roman" pitchFamily="18" charset="0"/>
            </a:endParaRPr>
          </a:p>
        </p:txBody>
      </p:sp>
      <p:pic>
        <p:nvPicPr>
          <p:cNvPr id="1167365" name="Picture 5" descr="house_new_A_input"/>
          <p:cNvPicPr>
            <a:picLocks noChangeAspect="1" noChangeArrowheads="1"/>
          </p:cNvPicPr>
          <p:nvPr/>
        </p:nvPicPr>
        <p:blipFill>
          <a:blip r:embed="rId4"/>
          <a:srcRect r="4430" b="17717"/>
          <a:stretch>
            <a:fillRect/>
          </a:stretch>
        </p:blipFill>
        <p:spPr bwMode="auto">
          <a:xfrm>
            <a:off x="1552575" y="2916238"/>
            <a:ext cx="1711325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67366" name="Picture 6" descr="capture0000"/>
          <p:cNvPicPr>
            <a:picLocks noChangeAspect="1" noChangeArrowheads="1"/>
          </p:cNvPicPr>
          <p:nvPr/>
        </p:nvPicPr>
        <p:blipFill>
          <a:blip r:embed="rId5"/>
          <a:srcRect t="2953" b="739"/>
          <a:stretch>
            <a:fillRect/>
          </a:stretch>
        </p:blipFill>
        <p:spPr bwMode="auto">
          <a:xfrm>
            <a:off x="1938338" y="4913313"/>
            <a:ext cx="1327150" cy="160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67367" name="Picture 7"/>
          <p:cNvPicPr>
            <a:picLocks noChangeAspect="1" noChangeArrowheads="1"/>
          </p:cNvPicPr>
          <p:nvPr/>
        </p:nvPicPr>
        <p:blipFill>
          <a:blip r:embed="rId6"/>
          <a:srcRect l="1918" t="1007" b="8061"/>
          <a:stretch>
            <a:fillRect/>
          </a:stretch>
        </p:blipFill>
        <p:spPr bwMode="auto">
          <a:xfrm>
            <a:off x="5513388" y="2819400"/>
            <a:ext cx="923925" cy="16335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67368" name="Rectangle 8"/>
          <p:cNvSpPr>
            <a:spLocks noChangeArrowheads="1"/>
          </p:cNvSpPr>
          <p:nvPr/>
        </p:nvSpPr>
        <p:spPr bwMode="auto">
          <a:xfrm>
            <a:off x="1779588" y="4373563"/>
            <a:ext cx="1484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>
              <a:spcBef>
                <a:spcPct val="20000"/>
              </a:spcBef>
            </a:pPr>
            <a:r>
              <a:rPr lang="en-GB" sz="2800">
                <a:cs typeface="Arial" pitchFamily="34" charset="0"/>
              </a:rPr>
              <a:t>rigid</a:t>
            </a:r>
          </a:p>
        </p:txBody>
      </p:sp>
      <p:sp>
        <p:nvSpPr>
          <p:cNvPr id="1167369" name="Text Box 9"/>
          <p:cNvSpPr txBox="1">
            <a:spLocks noChangeArrowheads="1"/>
          </p:cNvSpPr>
          <p:nvPr/>
        </p:nvSpPr>
        <p:spPr bwMode="auto">
          <a:xfrm>
            <a:off x="5378450" y="4418013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>
                <a:cs typeface="Arial" pitchFamily="34" charset="0"/>
              </a:rPr>
              <a:t>deforming</a:t>
            </a:r>
          </a:p>
        </p:txBody>
      </p:sp>
      <p:sp>
        <p:nvSpPr>
          <p:cNvPr id="1167370" name="Text Box 10"/>
          <p:cNvSpPr txBox="1">
            <a:spLocks noChangeArrowheads="1"/>
          </p:cNvSpPr>
          <p:nvPr/>
        </p:nvSpPr>
        <p:spPr bwMode="auto">
          <a:xfrm>
            <a:off x="3306763" y="3113088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>
                <a:cs typeface="Arial" pitchFamily="34" charset="0"/>
              </a:rPr>
              <a:t>textured</a:t>
            </a:r>
          </a:p>
        </p:txBody>
      </p:sp>
      <p:sp>
        <p:nvSpPr>
          <p:cNvPr id="1167371" name="Text Box 11"/>
          <p:cNvSpPr txBox="1">
            <a:spLocks noChangeArrowheads="1"/>
          </p:cNvSpPr>
          <p:nvPr/>
        </p:nvSpPr>
        <p:spPr bwMode="auto">
          <a:xfrm>
            <a:off x="3216275" y="5768975"/>
            <a:ext cx="2341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>
                <a:cs typeface="Arial" pitchFamily="34" charset="0"/>
              </a:rPr>
              <a:t>textureless</a:t>
            </a:r>
          </a:p>
        </p:txBody>
      </p:sp>
      <p:sp>
        <p:nvSpPr>
          <p:cNvPr id="1167372" name="AutoShape 12"/>
          <p:cNvSpPr>
            <a:spLocks noChangeArrowheads="1"/>
          </p:cNvSpPr>
          <p:nvPr/>
        </p:nvSpPr>
        <p:spPr bwMode="auto">
          <a:xfrm>
            <a:off x="3579813" y="3878263"/>
            <a:ext cx="1619250" cy="1619250"/>
          </a:xfrm>
          <a:custGeom>
            <a:avLst/>
            <a:gdLst>
              <a:gd name="G0" fmla="+- 7009 0 0"/>
              <a:gd name="G1" fmla="+- 10144 0 0"/>
              <a:gd name="G2" fmla="+- 2774 0 0"/>
              <a:gd name="G3" fmla="+- 21600 0 7009"/>
              <a:gd name="G4" fmla="+- 21600 0 10144"/>
              <a:gd name="G5" fmla="+- 21600 0 2774"/>
              <a:gd name="G6" fmla="+- 7009 0 10800"/>
              <a:gd name="G7" fmla="+- 10144 0 10800"/>
              <a:gd name="G8" fmla="*/ G7 2774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7009" y="2774"/>
                </a:lnTo>
                <a:lnTo>
                  <a:pt x="10144" y="2774"/>
                </a:lnTo>
                <a:lnTo>
                  <a:pt x="10144" y="10144"/>
                </a:lnTo>
                <a:lnTo>
                  <a:pt x="2774" y="10144"/>
                </a:lnTo>
                <a:lnTo>
                  <a:pt x="2774" y="7009"/>
                </a:lnTo>
                <a:lnTo>
                  <a:pt x="0" y="10800"/>
                </a:lnTo>
                <a:lnTo>
                  <a:pt x="2774" y="14591"/>
                </a:lnTo>
                <a:lnTo>
                  <a:pt x="2774" y="11456"/>
                </a:lnTo>
                <a:lnTo>
                  <a:pt x="10144" y="11456"/>
                </a:lnTo>
                <a:lnTo>
                  <a:pt x="10144" y="18826"/>
                </a:lnTo>
                <a:lnTo>
                  <a:pt x="7009" y="18826"/>
                </a:lnTo>
                <a:lnTo>
                  <a:pt x="10800" y="21600"/>
                </a:lnTo>
                <a:lnTo>
                  <a:pt x="14591" y="18826"/>
                </a:lnTo>
                <a:lnTo>
                  <a:pt x="11456" y="18826"/>
                </a:lnTo>
                <a:lnTo>
                  <a:pt x="11456" y="11456"/>
                </a:lnTo>
                <a:lnTo>
                  <a:pt x="18826" y="11456"/>
                </a:lnTo>
                <a:lnTo>
                  <a:pt x="18826" y="14591"/>
                </a:lnTo>
                <a:lnTo>
                  <a:pt x="21600" y="10800"/>
                </a:lnTo>
                <a:lnTo>
                  <a:pt x="18826" y="7009"/>
                </a:lnTo>
                <a:lnTo>
                  <a:pt x="18826" y="10144"/>
                </a:lnTo>
                <a:lnTo>
                  <a:pt x="11456" y="10144"/>
                </a:lnTo>
                <a:lnTo>
                  <a:pt x="11456" y="2774"/>
                </a:lnTo>
                <a:lnTo>
                  <a:pt x="14591" y="2774"/>
                </a:lnTo>
                <a:close/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2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1169413" name="Rectangle 5"/>
          <p:cNvSpPr>
            <a:spLocks noChangeArrowheads="1"/>
          </p:cNvSpPr>
          <p:nvPr/>
        </p:nvSpPr>
        <p:spPr bwMode="auto">
          <a:xfrm>
            <a:off x="3829050" y="1989138"/>
            <a:ext cx="1000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>
              <a:spcBef>
                <a:spcPct val="20000"/>
              </a:spcBef>
            </a:pPr>
            <a:r>
              <a:rPr lang="en-GB" sz="2400" b="1">
                <a:latin typeface="Trebuchet MS" pitchFamily="34" charset="0"/>
                <a:sym typeface="Symbol" pitchFamily="18" charset="2"/>
              </a:rPr>
              <a:t></a:t>
            </a:r>
          </a:p>
        </p:txBody>
      </p:sp>
      <p:pic>
        <p:nvPicPr>
          <p:cNvPr id="1169414" name="Picture 6" descr="tran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225" y="4929188"/>
            <a:ext cx="164941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5" name="Picture 7" descr="house_new_A_re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0988" y="2914650"/>
            <a:ext cx="1792287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6" name="Picture 8" descr="capture0001"/>
          <p:cNvPicPr>
            <a:picLocks noChangeAspect="1" noChangeArrowheads="1"/>
          </p:cNvPicPr>
          <p:nvPr/>
        </p:nvPicPr>
        <p:blipFill>
          <a:blip r:embed="rId5"/>
          <a:srcRect t="2216" b="554"/>
          <a:stretch>
            <a:fillRect/>
          </a:stretch>
        </p:blipFill>
        <p:spPr bwMode="auto">
          <a:xfrm>
            <a:off x="1938338" y="4911725"/>
            <a:ext cx="131286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7" name="Picture 9" descr="pants"/>
          <p:cNvPicPr>
            <a:picLocks noChangeAspect="1" noChangeArrowheads="1"/>
          </p:cNvPicPr>
          <p:nvPr/>
        </p:nvPicPr>
        <p:blipFill>
          <a:blip r:embed="rId6">
            <a:lum bright="12000" contrast="24000"/>
          </a:blip>
          <a:srcRect/>
          <a:stretch>
            <a:fillRect/>
          </a:stretch>
        </p:blipFill>
        <p:spPr bwMode="auto">
          <a:xfrm>
            <a:off x="5581650" y="2838450"/>
            <a:ext cx="965200" cy="1647825"/>
          </a:xfrm>
          <a:prstGeom prst="rect">
            <a:avLst/>
          </a:prstGeom>
          <a:noFill/>
        </p:spPr>
      </p:pic>
      <p:sp>
        <p:nvSpPr>
          <p:cNvPr id="1169418" name="Text Box 10"/>
          <p:cNvSpPr txBox="1">
            <a:spLocks noChangeArrowheads="1"/>
          </p:cNvSpPr>
          <p:nvPr/>
        </p:nvSpPr>
        <p:spPr bwMode="auto">
          <a:xfrm>
            <a:off x="3216275" y="5768975"/>
            <a:ext cx="2341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 dirty="0" err="1">
                <a:cs typeface="Arial" pitchFamily="34" charset="0"/>
              </a:rPr>
              <a:t>textureless</a:t>
            </a:r>
            <a:endParaRPr lang="en-GB" sz="2800" dirty="0">
              <a:cs typeface="Arial" pitchFamily="34" charset="0"/>
            </a:endParaRPr>
          </a:p>
        </p:txBody>
      </p:sp>
      <p:sp>
        <p:nvSpPr>
          <p:cNvPr id="1169419" name="AutoShape 11"/>
          <p:cNvSpPr>
            <a:spLocks noChangeArrowheads="1"/>
          </p:cNvSpPr>
          <p:nvPr/>
        </p:nvSpPr>
        <p:spPr bwMode="auto">
          <a:xfrm>
            <a:off x="3579813" y="3878263"/>
            <a:ext cx="1619250" cy="1619250"/>
          </a:xfrm>
          <a:custGeom>
            <a:avLst/>
            <a:gdLst>
              <a:gd name="G0" fmla="+- 7009 0 0"/>
              <a:gd name="G1" fmla="+- 10144 0 0"/>
              <a:gd name="G2" fmla="+- 2774 0 0"/>
              <a:gd name="G3" fmla="+- 21600 0 7009"/>
              <a:gd name="G4" fmla="+- 21600 0 10144"/>
              <a:gd name="G5" fmla="+- 21600 0 2774"/>
              <a:gd name="G6" fmla="+- 7009 0 10800"/>
              <a:gd name="G7" fmla="+- 10144 0 10800"/>
              <a:gd name="G8" fmla="*/ G7 2774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7009" y="2774"/>
                </a:lnTo>
                <a:lnTo>
                  <a:pt x="10144" y="2774"/>
                </a:lnTo>
                <a:lnTo>
                  <a:pt x="10144" y="10144"/>
                </a:lnTo>
                <a:lnTo>
                  <a:pt x="2774" y="10144"/>
                </a:lnTo>
                <a:lnTo>
                  <a:pt x="2774" y="7009"/>
                </a:lnTo>
                <a:lnTo>
                  <a:pt x="0" y="10800"/>
                </a:lnTo>
                <a:lnTo>
                  <a:pt x="2774" y="14591"/>
                </a:lnTo>
                <a:lnTo>
                  <a:pt x="2774" y="11456"/>
                </a:lnTo>
                <a:lnTo>
                  <a:pt x="10144" y="11456"/>
                </a:lnTo>
                <a:lnTo>
                  <a:pt x="10144" y="18826"/>
                </a:lnTo>
                <a:lnTo>
                  <a:pt x="7009" y="18826"/>
                </a:lnTo>
                <a:lnTo>
                  <a:pt x="10800" y="21600"/>
                </a:lnTo>
                <a:lnTo>
                  <a:pt x="14591" y="18826"/>
                </a:lnTo>
                <a:lnTo>
                  <a:pt x="11456" y="18826"/>
                </a:lnTo>
                <a:lnTo>
                  <a:pt x="11456" y="11456"/>
                </a:lnTo>
                <a:lnTo>
                  <a:pt x="18826" y="11456"/>
                </a:lnTo>
                <a:lnTo>
                  <a:pt x="18826" y="14591"/>
                </a:lnTo>
                <a:lnTo>
                  <a:pt x="21600" y="10800"/>
                </a:lnTo>
                <a:lnTo>
                  <a:pt x="18826" y="7009"/>
                </a:lnTo>
                <a:lnTo>
                  <a:pt x="18826" y="10144"/>
                </a:lnTo>
                <a:lnTo>
                  <a:pt x="11456" y="10144"/>
                </a:lnTo>
                <a:lnTo>
                  <a:pt x="11456" y="2774"/>
                </a:lnTo>
                <a:lnTo>
                  <a:pt x="14591" y="2774"/>
                </a:lnTo>
                <a:close/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69420" name="Text Box 12"/>
          <p:cNvSpPr txBox="1">
            <a:spLocks noChangeArrowheads="1"/>
          </p:cNvSpPr>
          <p:nvPr/>
        </p:nvSpPr>
        <p:spPr bwMode="auto">
          <a:xfrm>
            <a:off x="3306763" y="3113088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>
                <a:cs typeface="Arial" pitchFamily="34" charset="0"/>
              </a:rPr>
              <a:t>textured</a:t>
            </a:r>
          </a:p>
        </p:txBody>
      </p:sp>
      <p:sp>
        <p:nvSpPr>
          <p:cNvPr id="1169421" name="Rectangle 13"/>
          <p:cNvSpPr>
            <a:spLocks noChangeArrowheads="1"/>
          </p:cNvSpPr>
          <p:nvPr/>
        </p:nvSpPr>
        <p:spPr bwMode="auto">
          <a:xfrm>
            <a:off x="1779588" y="4373563"/>
            <a:ext cx="1484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>
              <a:spcBef>
                <a:spcPct val="20000"/>
              </a:spcBef>
            </a:pPr>
            <a:r>
              <a:rPr lang="en-GB" sz="2800">
                <a:cs typeface="Arial" pitchFamily="34" charset="0"/>
              </a:rPr>
              <a:t>rigid</a:t>
            </a:r>
          </a:p>
        </p:txBody>
      </p:sp>
      <p:sp>
        <p:nvSpPr>
          <p:cNvPr id="1169422" name="Text Box 14"/>
          <p:cNvSpPr txBox="1">
            <a:spLocks noChangeArrowheads="1"/>
          </p:cNvSpPr>
          <p:nvPr/>
        </p:nvSpPr>
        <p:spPr bwMode="auto">
          <a:xfrm>
            <a:off x="5378450" y="4418013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800">
                <a:cs typeface="Arial" pitchFamily="34" charset="0"/>
              </a:rPr>
              <a:t>deforming</a:t>
            </a:r>
          </a:p>
        </p:txBody>
      </p:sp>
      <p:sp>
        <p:nvSpPr>
          <p:cNvPr id="116942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953500" cy="582613"/>
          </a:xfrm>
          <a:noFill/>
          <a:ln/>
        </p:spPr>
        <p:txBody>
          <a:bodyPr/>
          <a:lstStyle/>
          <a:p>
            <a:pPr indent="20638">
              <a:lnSpc>
                <a:spcPct val="80000"/>
              </a:lnSpc>
              <a:buFontTx/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Appearance strongly depends on the material and lighting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9275" y="1989138"/>
            <a:ext cx="8004175" cy="727075"/>
            <a:chOff x="346" y="1253"/>
            <a:chExt cx="5042" cy="458"/>
          </a:xfrm>
        </p:grpSpPr>
        <p:sp>
          <p:nvSpPr>
            <p:cNvPr id="1169426" name="Rectangle 18"/>
            <p:cNvSpPr>
              <a:spLocks noChangeArrowheads="1"/>
            </p:cNvSpPr>
            <p:nvPr/>
          </p:nvSpPr>
          <p:spPr bwMode="auto">
            <a:xfrm>
              <a:off x="346" y="1423"/>
              <a:ext cx="504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CC0000"/>
                  </a:solidFill>
                  <a:cs typeface="Arial" pitchFamily="34" charset="0"/>
                </a:rPr>
                <a:t>No single algorithm exists dealing with </a:t>
              </a:r>
              <a:r>
                <a:rPr lang="en-GB" sz="2400" b="1" dirty="0">
                  <a:solidFill>
                    <a:srgbClr val="CC0000"/>
                  </a:solidFill>
                  <a:cs typeface="Arial" pitchFamily="34" charset="0"/>
                </a:rPr>
                <a:t>any</a:t>
              </a:r>
              <a:r>
                <a:rPr lang="en-GB" sz="2400" dirty="0">
                  <a:solidFill>
                    <a:srgbClr val="CC0000"/>
                  </a:solidFill>
                  <a:cs typeface="Arial" pitchFamily="34" charset="0"/>
                </a:rPr>
                <a:t> type of scene</a:t>
              </a:r>
              <a:endParaRPr lang="en-GB" sz="2400" dirty="0">
                <a:solidFill>
                  <a:srgbClr val="CC0000"/>
                </a:solidFill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1169427" name="Rectangle 19"/>
            <p:cNvSpPr>
              <a:spLocks noChangeArrowheads="1"/>
            </p:cNvSpPr>
            <p:nvPr/>
          </p:nvSpPr>
          <p:spPr bwMode="auto">
            <a:xfrm>
              <a:off x="2412" y="1253"/>
              <a:ext cx="630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20638">
                <a:spcBef>
                  <a:spcPct val="20000"/>
                </a:spcBef>
              </a:pPr>
              <a:r>
                <a:rPr lang="en-GB" sz="2400" b="1">
                  <a:cs typeface="Arial" pitchFamily="34" charset="0"/>
                  <a:sym typeface="Symbol" pitchFamily="18" charset="2"/>
                </a:rPr>
                <a:t>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0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694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16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69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16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694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16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694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1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694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116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694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11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418" grpId="0"/>
      <p:bldP spid="1169419" grpId="0" animBg="1"/>
      <p:bldP spid="11694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419932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plan</a:t>
            </a:r>
          </a:p>
        </p:txBody>
      </p:sp>
      <p:sp>
        <p:nvSpPr>
          <p:cNvPr id="1243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5173663" cy="4030663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/>
              <a:t>Introduction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Multi-View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tereo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pipeline</a:t>
            </a: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/>
              <a:t>Fusion of occlusion-robust </a:t>
            </a:r>
            <a:br>
              <a:rPr lang="en-GB" sz="2400" dirty="0" smtClean="0"/>
            </a:br>
            <a:r>
              <a:rPr lang="en-GB" sz="2400" dirty="0" smtClean="0"/>
              <a:t>depth-maps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r>
              <a:rPr lang="en-GB" sz="2400" dirty="0" smtClean="0"/>
              <a:t>Region growing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5327350" y="2824033"/>
            <a:ext cx="3555514" cy="1209565"/>
            <a:chOff x="3138" y="1367"/>
            <a:chExt cx="1502" cy="511"/>
          </a:xfrm>
        </p:grpSpPr>
        <p:pic>
          <p:nvPicPr>
            <p:cNvPr id="1243143" name="Picture 7" descr="book0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2" y="1367"/>
              <a:ext cx="708" cy="511"/>
            </a:xfrm>
            <a:prstGeom prst="rect">
              <a:avLst/>
            </a:prstGeom>
            <a:noFill/>
          </p:spPr>
        </p:pic>
        <p:pic>
          <p:nvPicPr>
            <p:cNvPr id="1243144" name="Picture 8" descr="book0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38" y="1367"/>
              <a:ext cx="708" cy="511"/>
            </a:xfrm>
            <a:prstGeom prst="rect">
              <a:avLst/>
            </a:prstGeom>
            <a:noFill/>
          </p:spPr>
        </p:pic>
        <p:sp>
          <p:nvSpPr>
            <p:cNvPr id="1243145" name="AutoShape 9"/>
            <p:cNvSpPr>
              <a:spLocks noChangeAspect="1" noChangeArrowheads="1"/>
            </p:cNvSpPr>
            <p:nvPr/>
          </p:nvSpPr>
          <p:spPr bwMode="auto">
            <a:xfrm>
              <a:off x="3887" y="1577"/>
              <a:ext cx="35" cy="54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11"/>
          <p:cNvGrpSpPr>
            <a:grpSpLocks noChangeAspect="1"/>
          </p:cNvGrpSpPr>
          <p:nvPr/>
        </p:nvGrpSpPr>
        <p:grpSpPr>
          <a:xfrm>
            <a:off x="6237924" y="4177617"/>
            <a:ext cx="2004186" cy="1336124"/>
            <a:chOff x="5652798" y="3873500"/>
            <a:chExt cx="2105688" cy="14037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5642" y="3873500"/>
              <a:ext cx="1052844" cy="140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52798" y="3873500"/>
              <a:ext cx="1052844" cy="140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2328" y="1263722"/>
            <a:ext cx="1960495" cy="147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internetmvs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2128" y="5453781"/>
            <a:ext cx="2028730" cy="13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415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43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243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4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24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43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243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plan</a:t>
            </a:r>
          </a:p>
        </p:txBody>
      </p:sp>
      <p:sp>
        <p:nvSpPr>
          <p:cNvPr id="1243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5173663" cy="4030663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/>
              <a:t>Introduction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Multi-View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tereo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pipeline</a:t>
            </a: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/>
              <a:t>Fusion of occlusion-robust </a:t>
            </a:r>
            <a:br>
              <a:rPr lang="en-GB" sz="2400" dirty="0" smtClean="0"/>
            </a:br>
            <a:r>
              <a:rPr lang="en-GB" sz="2400" dirty="0" smtClean="0"/>
              <a:t>depth-maps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r>
              <a:rPr lang="en-GB" sz="2400" dirty="0" smtClean="0"/>
              <a:t>Region growing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5327350" y="2824033"/>
            <a:ext cx="3555514" cy="1209565"/>
            <a:chOff x="3138" y="1367"/>
            <a:chExt cx="1502" cy="511"/>
          </a:xfrm>
        </p:grpSpPr>
        <p:pic>
          <p:nvPicPr>
            <p:cNvPr id="1243143" name="Picture 7" descr="book0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2" y="1367"/>
              <a:ext cx="708" cy="511"/>
            </a:xfrm>
            <a:prstGeom prst="rect">
              <a:avLst/>
            </a:prstGeom>
            <a:noFill/>
          </p:spPr>
        </p:pic>
        <p:pic>
          <p:nvPicPr>
            <p:cNvPr id="1243144" name="Picture 8" descr="book0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38" y="1367"/>
              <a:ext cx="708" cy="511"/>
            </a:xfrm>
            <a:prstGeom prst="rect">
              <a:avLst/>
            </a:prstGeom>
            <a:noFill/>
          </p:spPr>
        </p:pic>
        <p:sp>
          <p:nvSpPr>
            <p:cNvPr id="1243145" name="AutoShape 9"/>
            <p:cNvSpPr>
              <a:spLocks noChangeAspect="1" noChangeArrowheads="1"/>
            </p:cNvSpPr>
            <p:nvPr/>
          </p:nvSpPr>
          <p:spPr bwMode="auto">
            <a:xfrm>
              <a:off x="3887" y="1577"/>
              <a:ext cx="35" cy="54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237924" y="4177617"/>
            <a:ext cx="2004186" cy="1336124"/>
            <a:chOff x="5652798" y="3873500"/>
            <a:chExt cx="2105688" cy="14037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5642" y="3873500"/>
              <a:ext cx="1052844" cy="140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52798" y="3873500"/>
              <a:ext cx="1052844" cy="140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2328" y="1263722"/>
            <a:ext cx="1960495" cy="147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internetmvs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2128" y="5453781"/>
            <a:ext cx="2028730" cy="135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31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43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243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4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243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43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243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 descr="twins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68325" y="2628000"/>
            <a:ext cx="579438" cy="87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03" name="Picture 3" descr="twins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68325" y="3511550"/>
            <a:ext cx="579438" cy="87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04" name="Picture 4" descr="twins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43000" y="2628900"/>
            <a:ext cx="579438" cy="87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05" name="Picture 5" descr="twins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3000" y="3513138"/>
            <a:ext cx="579438" cy="87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06" name="Picture 6" descr="twins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22438" y="3513138"/>
            <a:ext cx="579437" cy="87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13" name="Text Box 13"/>
          <p:cNvSpPr txBox="1">
            <a:spLocks noChangeArrowheads="1"/>
          </p:cNvSpPr>
          <p:nvPr/>
        </p:nvSpPr>
        <p:spPr bwMode="auto">
          <a:xfrm>
            <a:off x="330200" y="4546317"/>
            <a:ext cx="2177497" cy="3550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0">
            <a:spAutoFit/>
          </a:bodyPr>
          <a:lstStyle/>
          <a:p>
            <a:pPr algn="ctr" eaLnBrk="1" hangingPunct="1"/>
            <a:r>
              <a:rPr lang="en-GB" dirty="0" smtClean="0"/>
              <a:t>Image acquisition</a:t>
            </a:r>
            <a:endParaRPr lang="en-GB" dirty="0"/>
          </a:p>
        </p:txBody>
      </p:sp>
      <p:pic>
        <p:nvPicPr>
          <p:cNvPr id="512017" name="Picture 17" descr="twins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722438" y="2628000"/>
            <a:ext cx="579437" cy="87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22" name="Rectangle 2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/>
              <a:t>Multi-view stereo pipeline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641600" y="2470150"/>
            <a:ext cx="6057900" cy="2431201"/>
            <a:chOff x="2641600" y="2470150"/>
            <a:chExt cx="6057900" cy="2431201"/>
          </a:xfrm>
        </p:grpSpPr>
        <p:sp>
          <p:nvSpPr>
            <p:cNvPr id="512010" name="AutoShape 10"/>
            <p:cNvSpPr>
              <a:spLocks noChangeArrowheads="1"/>
            </p:cNvSpPr>
            <p:nvPr/>
          </p:nvSpPr>
          <p:spPr bwMode="auto">
            <a:xfrm>
              <a:off x="2641600" y="3287713"/>
              <a:ext cx="127000" cy="193675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512014" name="Text Box 14"/>
            <p:cNvSpPr txBox="1">
              <a:spLocks noChangeArrowheads="1"/>
            </p:cNvSpPr>
            <p:nvPr/>
          </p:nvSpPr>
          <p:spPr bwMode="auto">
            <a:xfrm>
              <a:off x="2979739" y="4546317"/>
              <a:ext cx="2546350" cy="3550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0">
              <a:spAutoFit/>
            </a:bodyPr>
            <a:lstStyle/>
            <a:p>
              <a:pPr algn="ctr" eaLnBrk="1" hangingPunct="1"/>
              <a:r>
                <a:rPr lang="en-GB" dirty="0" smtClean="0"/>
                <a:t>Camera pose</a:t>
              </a:r>
              <a:endParaRPr lang="en-GB" dirty="0"/>
            </a:p>
          </p:txBody>
        </p:sp>
        <p:sp>
          <p:nvSpPr>
            <p:cNvPr id="512016" name="Text Box 16"/>
            <p:cNvSpPr txBox="1">
              <a:spLocks noChangeArrowheads="1"/>
            </p:cNvSpPr>
            <p:nvPr/>
          </p:nvSpPr>
          <p:spPr bwMode="auto">
            <a:xfrm>
              <a:off x="6386513" y="4546317"/>
              <a:ext cx="2147039" cy="3550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0">
              <a:spAutoFit/>
            </a:bodyPr>
            <a:lstStyle/>
            <a:p>
              <a:pPr algn="ctr" eaLnBrk="1" hangingPunct="1"/>
              <a:r>
                <a:rPr lang="en-GB" dirty="0" smtClean="0"/>
                <a:t>3d reconstruction</a:t>
              </a:r>
              <a:endParaRPr lang="en-GB" dirty="0"/>
            </a:p>
          </p:txBody>
        </p:sp>
        <p:pic>
          <p:nvPicPr>
            <p:cNvPr id="19" name="Picture 6" descr="book0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53150" y="2593975"/>
              <a:ext cx="2546350" cy="1838325"/>
            </a:xfrm>
            <a:prstGeom prst="rect">
              <a:avLst/>
            </a:prstGeom>
            <a:noFill/>
          </p:spPr>
        </p:pic>
        <p:pic>
          <p:nvPicPr>
            <p:cNvPr id="20" name="Picture 7" descr="book00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1" y="2470150"/>
              <a:ext cx="2546350" cy="1838325"/>
            </a:xfrm>
            <a:prstGeom prst="rect">
              <a:avLst/>
            </a:prstGeom>
            <a:noFill/>
          </p:spPr>
        </p:pic>
        <p:sp>
          <p:nvSpPr>
            <p:cNvPr id="21" name="AutoShape 10"/>
            <p:cNvSpPr>
              <a:spLocks noChangeArrowheads="1"/>
            </p:cNvSpPr>
            <p:nvPr/>
          </p:nvSpPr>
          <p:spPr bwMode="auto">
            <a:xfrm>
              <a:off x="5792789" y="3287713"/>
              <a:ext cx="127000" cy="193675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14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Image acquisition</a:t>
            </a:r>
            <a:endParaRPr lang="en-GB" dirty="0"/>
          </a:p>
        </p:txBody>
      </p:sp>
      <p:pic>
        <p:nvPicPr>
          <p:cNvPr id="7" name="Picture 6" descr="flickercpc.jpg"/>
          <p:cNvPicPr>
            <a:picLocks noChangeAspect="1"/>
          </p:cNvPicPr>
          <p:nvPr/>
        </p:nvPicPr>
        <p:blipFill>
          <a:blip r:embed="rId3"/>
          <a:srcRect t="33177" r="11645"/>
          <a:stretch>
            <a:fillRect/>
          </a:stretch>
        </p:blipFill>
        <p:spPr>
          <a:xfrm>
            <a:off x="6252427" y="4372491"/>
            <a:ext cx="1692366" cy="105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16" descr="img0014"/>
          <p:cNvPicPr>
            <a:picLocks noChangeAspect="1" noChangeArrowheads="1"/>
          </p:cNvPicPr>
          <p:nvPr/>
        </p:nvPicPr>
        <p:blipFill>
          <a:blip r:embed="rId4" cstate="print"/>
          <a:srcRect l="6561" t="9842"/>
          <a:stretch>
            <a:fillRect/>
          </a:stretch>
        </p:blipFill>
        <p:spPr bwMode="auto">
          <a:xfrm>
            <a:off x="6257006" y="3064599"/>
            <a:ext cx="1687786" cy="10852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" descr="IMG_00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1996" y="1683578"/>
            <a:ext cx="1657806" cy="1242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01"/>
          <p:cNvSpPr>
            <a:spLocks noChangeArrowheads="1"/>
          </p:cNvSpPr>
          <p:nvPr/>
        </p:nvSpPr>
        <p:spPr bwMode="auto">
          <a:xfrm>
            <a:off x="458788" y="1927225"/>
            <a:ext cx="559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Studio conditions</a:t>
            </a:r>
            <a:endParaRPr lang="en-GB" sz="2800" dirty="0">
              <a:cs typeface="Arial" pitchFamily="34" charset="0"/>
            </a:endParaRPr>
          </a:p>
          <a:p>
            <a:pPr marL="800100" lvl="2" indent="-342900">
              <a:lnSpc>
                <a:spcPct val="90000"/>
              </a:lnSpc>
              <a:spcBef>
                <a:spcPct val="20000"/>
              </a:spcBef>
            </a:pPr>
            <a:r>
              <a:rPr lang="en-GB" dirty="0" smtClean="0">
                <a:cs typeface="Arial" pitchFamily="34" charset="0"/>
              </a:rPr>
              <a:t>controlled environment</a:t>
            </a:r>
          </a:p>
          <a:p>
            <a:pPr marL="800100" lvl="2" indent="-342900">
              <a:lnSpc>
                <a:spcPct val="90000"/>
              </a:lnSpc>
              <a:spcBef>
                <a:spcPct val="20000"/>
              </a:spcBef>
            </a:pPr>
            <a:endParaRPr lang="en-GB" sz="1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Uncontrolled environment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dirty="0" smtClean="0">
                <a:cs typeface="Arial" pitchFamily="34" charset="0"/>
              </a:rPr>
              <a:t>hand-held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dirty="0" smtClean="0">
                <a:cs typeface="Arial" pitchFamily="34" charset="0"/>
              </a:rPr>
              <a:t>unknown illumination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endParaRPr lang="en-GB" sz="1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Internet</a:t>
            </a:r>
            <a:endParaRPr lang="en-GB" sz="2400" dirty="0" smtClean="0">
              <a:cs typeface="Arial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dirty="0" smtClean="0">
                <a:cs typeface="Arial" pitchFamily="34" charset="0"/>
              </a:rPr>
              <a:t>Unknown content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sz="1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 smtClean="0">
                <a:cs typeface="Arial" pitchFamily="34" charset="0"/>
              </a:rPr>
              <a:t>Video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2400" dirty="0" smtClean="0">
                <a:cs typeface="Arial" pitchFamily="34" charset="0"/>
              </a:rPr>
              <a:t>	</a:t>
            </a:r>
            <a:r>
              <a:rPr lang="en-GB" dirty="0" smtClean="0">
                <a:cs typeface="Arial" pitchFamily="34" charset="0"/>
              </a:rPr>
              <a:t>small motion between frames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dirty="0" smtClean="0">
                <a:cs typeface="Arial" pitchFamily="34" charset="0"/>
              </a:rPr>
              <a:t>	huge amount of data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endParaRPr lang="en-GB" sz="2400" dirty="0" smtClean="0">
              <a:cs typeface="Arial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endParaRPr lang="en-GB" sz="2400" dirty="0" smtClean="0"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 t="-436"/>
          <a:stretch>
            <a:fillRect/>
          </a:stretch>
        </p:blipFill>
        <p:spPr bwMode="auto">
          <a:xfrm>
            <a:off x="6231518" y="5565008"/>
            <a:ext cx="1728264" cy="1158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034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 descr="Ors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775" y="1654175"/>
            <a:ext cx="3224213" cy="241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6099" name="Picture 3" descr="IMG_00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666875"/>
            <a:ext cx="3200400" cy="2398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6100" name="Picture 4" descr="IMG_00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6775" y="4254500"/>
            <a:ext cx="3224213" cy="241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6101" name="Picture 5" descr="IMG_00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4243388"/>
            <a:ext cx="320040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6104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Studio image </a:t>
            </a:r>
            <a:r>
              <a:rPr lang="en-GB" dirty="0"/>
              <a:t>acquisition</a:t>
            </a:r>
          </a:p>
        </p:txBody>
      </p:sp>
    </p:spTree>
    <p:extLst>
      <p:ext uri="{BB962C8B-B14F-4D97-AF65-F5344CB8AC3E}">
        <p14:creationId xmlns:p14="http://schemas.microsoft.com/office/powerpoint/2010/main" val="6724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Outdoor image </a:t>
            </a:r>
            <a:r>
              <a:rPr lang="en-GB" dirty="0"/>
              <a:t>acquisition</a:t>
            </a:r>
          </a:p>
        </p:txBody>
      </p:sp>
      <p:pic>
        <p:nvPicPr>
          <p:cNvPr id="518159" name="Picture 15" descr="img0040"/>
          <p:cNvPicPr>
            <a:picLocks noChangeAspect="1" noChangeArrowheads="1"/>
          </p:cNvPicPr>
          <p:nvPr/>
        </p:nvPicPr>
        <p:blipFill>
          <a:blip r:embed="rId3"/>
          <a:srcRect l="6561" t="9842"/>
          <a:stretch>
            <a:fillRect/>
          </a:stretch>
        </p:blipFill>
        <p:spPr bwMode="auto">
          <a:xfrm>
            <a:off x="4772025" y="1741488"/>
            <a:ext cx="3530600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8160" name="Picture 16" descr="img0014"/>
          <p:cNvPicPr>
            <a:picLocks noChangeAspect="1" noChangeArrowheads="1"/>
          </p:cNvPicPr>
          <p:nvPr/>
        </p:nvPicPr>
        <p:blipFill>
          <a:blip r:embed="rId4"/>
          <a:srcRect l="6561" t="9842"/>
          <a:stretch>
            <a:fillRect/>
          </a:stretch>
        </p:blipFill>
        <p:spPr bwMode="auto">
          <a:xfrm>
            <a:off x="4772025" y="4354513"/>
            <a:ext cx="3530600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8161" name="Picture 17" descr="img0030"/>
          <p:cNvPicPr>
            <a:picLocks noChangeAspect="1" noChangeArrowheads="1"/>
          </p:cNvPicPr>
          <p:nvPr/>
        </p:nvPicPr>
        <p:blipFill>
          <a:blip r:embed="rId5"/>
          <a:srcRect l="6561" t="9842"/>
          <a:stretch>
            <a:fillRect/>
          </a:stretch>
        </p:blipFill>
        <p:spPr bwMode="auto">
          <a:xfrm>
            <a:off x="855663" y="4354513"/>
            <a:ext cx="3530600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8162" name="Picture 18" descr="img0000"/>
          <p:cNvPicPr>
            <a:picLocks noChangeAspect="1" noChangeArrowheads="1"/>
          </p:cNvPicPr>
          <p:nvPr/>
        </p:nvPicPr>
        <p:blipFill>
          <a:blip r:embed="rId6"/>
          <a:srcRect l="6561" t="9842"/>
          <a:stretch>
            <a:fillRect/>
          </a:stretch>
        </p:blipFill>
        <p:spPr bwMode="auto">
          <a:xfrm>
            <a:off x="855663" y="1741488"/>
            <a:ext cx="3530600" cy="2271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6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Internet image </a:t>
            </a:r>
            <a:r>
              <a:rPr lang="en-GB" dirty="0"/>
              <a:t>acquisition</a:t>
            </a:r>
          </a:p>
        </p:txBody>
      </p:sp>
      <p:pic>
        <p:nvPicPr>
          <p:cNvPr id="7" name="Picture 6" descr="interne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89" y="1588957"/>
            <a:ext cx="5583738" cy="4354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6035320" y="3134385"/>
            <a:ext cx="1127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 smtClean="0"/>
              <a:t>...</a:t>
            </a:r>
            <a:endParaRPr lang="en-GB" sz="8800" dirty="0"/>
          </a:p>
        </p:txBody>
      </p:sp>
      <p:pic>
        <p:nvPicPr>
          <p:cNvPr id="9" name="Picture 8" descr="internet2.png"/>
          <p:cNvPicPr>
            <a:picLocks noChangeAspect="1"/>
          </p:cNvPicPr>
          <p:nvPr/>
        </p:nvPicPr>
        <p:blipFill>
          <a:blip r:embed="rId4"/>
          <a:srcRect l="64785" t="8782"/>
          <a:stretch>
            <a:fillRect/>
          </a:stretch>
        </p:blipFill>
        <p:spPr>
          <a:xfrm>
            <a:off x="6706717" y="1948722"/>
            <a:ext cx="2093587" cy="38924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09862" y="1993692"/>
            <a:ext cx="884420" cy="22785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Video image </a:t>
            </a:r>
            <a:r>
              <a:rPr lang="en-GB" dirty="0"/>
              <a:t>acquisition</a:t>
            </a:r>
          </a:p>
        </p:txBody>
      </p:sp>
      <p:pic>
        <p:nvPicPr>
          <p:cNvPr id="11" name="house_test_fast-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05394" y="1993691"/>
            <a:ext cx="6129727" cy="37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4" name="Text Box 14"/>
          <p:cNvSpPr txBox="1">
            <a:spLocks noChangeArrowheads="1"/>
          </p:cNvSpPr>
          <p:nvPr/>
        </p:nvSpPr>
        <p:spPr bwMode="auto">
          <a:xfrm>
            <a:off x="2979739" y="4546317"/>
            <a:ext cx="2546350" cy="3550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000" tIns="46800" rIns="90000" bIns="0">
            <a:spAutoFit/>
          </a:bodyPr>
          <a:lstStyle/>
          <a:p>
            <a:pPr algn="ctr" eaLnBrk="1" hangingPunct="1"/>
            <a:r>
              <a:rPr lang="en-GB" dirty="0" smtClean="0"/>
              <a:t>Camera pose</a:t>
            </a:r>
            <a:endParaRPr lang="en-GB" dirty="0"/>
          </a:p>
        </p:txBody>
      </p:sp>
      <p:pic>
        <p:nvPicPr>
          <p:cNvPr id="20" name="Picture 7" descr="book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1" y="2470150"/>
            <a:ext cx="2546350" cy="1838325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330200" y="2593975"/>
            <a:ext cx="8369300" cy="2333059"/>
            <a:chOff x="330200" y="2593975"/>
            <a:chExt cx="8369300" cy="2333059"/>
          </a:xfrm>
        </p:grpSpPr>
        <p:pic>
          <p:nvPicPr>
            <p:cNvPr id="512002" name="Picture 2" descr="twins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568325" y="2628000"/>
              <a:ext cx="579438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03" name="Picture 3" descr="twins0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68325" y="3511550"/>
              <a:ext cx="579438" cy="8747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04" name="Picture 4" descr="twins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143000" y="2628900"/>
              <a:ext cx="579438" cy="8747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05" name="Picture 5" descr="twins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143000" y="3513138"/>
              <a:ext cx="579438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06" name="Picture 6" descr="twins0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1722438" y="3513138"/>
              <a:ext cx="579437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2013" name="Text Box 13"/>
            <p:cNvSpPr txBox="1">
              <a:spLocks noChangeArrowheads="1"/>
            </p:cNvSpPr>
            <p:nvPr/>
          </p:nvSpPr>
          <p:spPr bwMode="auto">
            <a:xfrm>
              <a:off x="330200" y="4572000"/>
              <a:ext cx="2177497" cy="3550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0">
              <a:spAutoFit/>
            </a:bodyPr>
            <a:lstStyle/>
            <a:p>
              <a:pPr algn="ctr" eaLnBrk="1" hangingPunct="1"/>
              <a:r>
                <a:rPr lang="en-GB" dirty="0" smtClean="0"/>
                <a:t>Image acquisition</a:t>
              </a:r>
              <a:endParaRPr lang="en-GB" dirty="0"/>
            </a:p>
          </p:txBody>
        </p:sp>
        <p:pic>
          <p:nvPicPr>
            <p:cNvPr id="512017" name="Picture 17" descr="twins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1722438" y="2628000"/>
              <a:ext cx="579437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2010" name="AutoShape 10"/>
            <p:cNvSpPr>
              <a:spLocks noChangeArrowheads="1"/>
            </p:cNvSpPr>
            <p:nvPr/>
          </p:nvSpPr>
          <p:spPr bwMode="auto">
            <a:xfrm>
              <a:off x="2641600" y="3287713"/>
              <a:ext cx="127000" cy="193675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512016" name="Text Box 16"/>
            <p:cNvSpPr txBox="1">
              <a:spLocks noChangeArrowheads="1"/>
            </p:cNvSpPr>
            <p:nvPr/>
          </p:nvSpPr>
          <p:spPr bwMode="auto">
            <a:xfrm>
              <a:off x="6386513" y="4559300"/>
              <a:ext cx="2147039" cy="3550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0">
              <a:spAutoFit/>
            </a:bodyPr>
            <a:lstStyle/>
            <a:p>
              <a:pPr algn="ctr" eaLnBrk="1" hangingPunct="1"/>
              <a:r>
                <a:rPr lang="en-GB" dirty="0" smtClean="0"/>
                <a:t>3d reconstruction</a:t>
              </a:r>
              <a:endParaRPr lang="en-GB" dirty="0"/>
            </a:p>
          </p:txBody>
        </p:sp>
        <p:pic>
          <p:nvPicPr>
            <p:cNvPr id="19" name="Picture 6" descr="book0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53150" y="2593975"/>
              <a:ext cx="2546350" cy="1838325"/>
            </a:xfrm>
            <a:prstGeom prst="rect">
              <a:avLst/>
            </a:prstGeom>
            <a:noFill/>
          </p:spPr>
        </p:pic>
        <p:sp>
          <p:nvSpPr>
            <p:cNvPr id="21" name="AutoShape 10"/>
            <p:cNvSpPr>
              <a:spLocks noChangeArrowheads="1"/>
            </p:cNvSpPr>
            <p:nvPr/>
          </p:nvSpPr>
          <p:spPr bwMode="auto">
            <a:xfrm>
              <a:off x="5792789" y="3287713"/>
              <a:ext cx="127000" cy="193675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22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530225"/>
            <a:ext cx="8229600" cy="1143000"/>
          </a:xfrm>
          <a:noFill/>
          <a:ln/>
        </p:spPr>
        <p:txBody>
          <a:bodyPr/>
          <a:lstStyle/>
          <a:p>
            <a:r>
              <a:rPr lang="en-GB" dirty="0"/>
              <a:t>Multi-view stereo pipeline</a:t>
            </a:r>
          </a:p>
        </p:txBody>
      </p:sp>
    </p:spTree>
    <p:extLst>
      <p:ext uri="{BB962C8B-B14F-4D97-AF65-F5344CB8AC3E}">
        <p14:creationId xmlns:p14="http://schemas.microsoft.com/office/powerpoint/2010/main" val="1597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Camera pose</a:t>
            </a:r>
            <a:endParaRPr lang="en-GB" dirty="0"/>
          </a:p>
        </p:txBody>
      </p:sp>
      <p:sp>
        <p:nvSpPr>
          <p:cNvPr id="12" name="Rectangle 101"/>
          <p:cNvSpPr>
            <a:spLocks noChangeArrowheads="1"/>
          </p:cNvSpPr>
          <p:nvPr/>
        </p:nvSpPr>
        <p:spPr bwMode="auto">
          <a:xfrm>
            <a:off x="458788" y="1927225"/>
            <a:ext cx="559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Robotic arm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GB" sz="4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Fiduciary markers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4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Structure-from-Motion</a:t>
            </a:r>
            <a:endParaRPr lang="en-GB" sz="24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4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err="1" smtClean="0">
                <a:cs typeface="Arial" pitchFamily="34" charset="0"/>
              </a:rPr>
              <a:t>SfM</a:t>
            </a:r>
            <a:r>
              <a:rPr lang="en-GB" sz="2800" dirty="0" smtClean="0">
                <a:cs typeface="Arial" pitchFamily="34" charset="0"/>
              </a:rPr>
              <a:t> from unorganized</a:t>
            </a:r>
            <a:br>
              <a:rPr lang="en-GB" sz="2800" dirty="0" smtClean="0">
                <a:cs typeface="Arial" pitchFamily="34" charset="0"/>
              </a:rPr>
            </a:br>
            <a:r>
              <a:rPr lang="en-GB" sz="2800" dirty="0" smtClean="0">
                <a:cs typeface="Arial" pitchFamily="34" charset="0"/>
              </a:rPr>
              <a:t>photographs</a:t>
            </a:r>
          </a:p>
        </p:txBody>
      </p:sp>
      <p:pic>
        <p:nvPicPr>
          <p:cNvPr id="8" name="Picture 3" descr="3D-banc-4ax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464" y="1673225"/>
            <a:ext cx="1470155" cy="123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olosse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939" y="5415101"/>
            <a:ext cx="3800007" cy="131914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1222" y="4029907"/>
            <a:ext cx="2833609" cy="131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7644" y="3057992"/>
            <a:ext cx="2039499" cy="9199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 bwMode="auto">
          <a:xfrm>
            <a:off x="532150" y="4044897"/>
            <a:ext cx="7896746" cy="2650812"/>
          </a:xfrm>
          <a:prstGeom prst="roundRect">
            <a:avLst/>
          </a:prstGeom>
          <a:solidFill>
            <a:srgbClr val="00B050">
              <a:alpha val="7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indent="0" algn="ctr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800" dirty="0" smtClean="0">
                <a:solidFill>
                  <a:srgbClr val="006600"/>
                </a:solidFill>
                <a:latin typeface="Arial" pitchFamily="34" charset="0"/>
              </a:rPr>
              <a:t>Large scenes</a:t>
            </a:r>
            <a:endParaRPr kumimoji="0" lang="en-GB" sz="48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32150" y="1349115"/>
            <a:ext cx="7896746" cy="2650812"/>
          </a:xfrm>
          <a:prstGeom prst="roundRect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dirty="0" smtClean="0">
              <a:latin typeface="Arial" pitchFamily="34" charset="0"/>
            </a:endParaRPr>
          </a:p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indent="0" algn="ctr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4800" dirty="0" smtClean="0">
                <a:solidFill>
                  <a:srgbClr val="660033"/>
                </a:solidFill>
                <a:latin typeface="Arial" pitchFamily="34" charset="0"/>
              </a:rPr>
              <a:t>Small Scenes</a:t>
            </a:r>
            <a:endParaRPr kumimoji="0" lang="en-GB" sz="4800" b="0" i="0" u="none" strike="noStrike" cap="none" normalizeH="0" baseline="0" dirty="0" smtClean="0">
              <a:ln>
                <a:noFill/>
              </a:ln>
              <a:solidFill>
                <a:srgbClr val="660033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29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1" name="Picture 3" descr="3D-banc-4ax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3055" y="1875230"/>
            <a:ext cx="5017333" cy="4214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4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Robotic arm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8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Fiduciary markers</a:t>
            </a: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5993812" cy="5257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800" kern="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800" kern="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800" kern="0" dirty="0" err="1" smtClean="0">
                <a:latin typeface="Arial" pitchFamily="34" charset="0"/>
                <a:cs typeface="Arial" pitchFamily="34" charset="0"/>
              </a:rPr>
              <a:t>ARToolkit</a:t>
            </a:r>
            <a:endParaRPr lang="en-GB" sz="2800" kern="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Bouguet´s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MATLAB Toolbox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400" kern="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400" kern="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400" kern="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800" kern="0" dirty="0" smtClean="0">
                <a:latin typeface="Arial" pitchFamily="34" charset="0"/>
                <a:cs typeface="Arial" pitchFamily="34" charset="0"/>
              </a:rPr>
              <a:t>Robust planar patterns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0532" y="5187606"/>
            <a:ext cx="3203575" cy="1444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5" descr="nakaohom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932" y="1673225"/>
            <a:ext cx="1173575" cy="1652923"/>
          </a:xfrm>
          <a:prstGeom prst="rect">
            <a:avLst/>
          </a:prstGeom>
        </p:spPr>
      </p:pic>
      <p:pic>
        <p:nvPicPr>
          <p:cNvPr id="7" name="Picture 6" descr="pict_calib_mini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533" y="3702530"/>
            <a:ext cx="3206508" cy="12631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6940" y="4900555"/>
            <a:ext cx="545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/>
              <a:t>www.vision.caltech.edu/</a:t>
            </a:r>
            <a:r>
              <a:rPr lang="en-US" sz="1800" b="1" i="1" dirty="0" smtClean="0"/>
              <a:t>bouguet</a:t>
            </a:r>
            <a:r>
              <a:rPr lang="en-US" sz="1800" i="1" dirty="0" smtClean="0"/>
              <a:t>j/calib_doc/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999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3d object recognition/scene analysis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720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loud3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846824" y="2097087"/>
            <a:ext cx="2225739" cy="3346975"/>
          </a:xfrm>
          <a:prstGeom prst="rect">
            <a:avLst/>
          </a:prstGeom>
        </p:spPr>
      </p:pic>
      <p:pic>
        <p:nvPicPr>
          <p:cNvPr id="18" name="tracks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567238" y="2097087"/>
            <a:ext cx="2202165" cy="3311525"/>
          </a:xfrm>
          <a:prstGeom prst="rect">
            <a:avLst/>
          </a:prstGeom>
        </p:spPr>
      </p:pic>
      <p:pic>
        <p:nvPicPr>
          <p:cNvPr id="16" name="sift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2296228" y="2097088"/>
            <a:ext cx="2202164" cy="3311525"/>
          </a:xfrm>
          <a:prstGeom prst="rect">
            <a:avLst/>
          </a:prstGeom>
        </p:spPr>
      </p:pic>
      <p:pic>
        <p:nvPicPr>
          <p:cNvPr id="14" name="seq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/>
          <a:stretch>
            <a:fillRect/>
          </a:stretch>
        </p:blipFill>
        <p:spPr>
          <a:xfrm>
            <a:off x="42864" y="2097088"/>
            <a:ext cx="2205036" cy="3315844"/>
          </a:xfrm>
          <a:prstGeom prst="rect">
            <a:avLst/>
          </a:prstGeom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296863" y="5589588"/>
            <a:ext cx="19367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Input sequence</a:t>
            </a:r>
          </a:p>
        </p:txBody>
      </p:sp>
      <p:sp>
        <p:nvSpPr>
          <p:cNvPr id="548871" name="Text Box 7"/>
          <p:cNvSpPr txBox="1">
            <a:spLocks noChangeArrowheads="1"/>
          </p:cNvSpPr>
          <p:nvPr/>
        </p:nvSpPr>
        <p:spPr bwMode="auto">
          <a:xfrm>
            <a:off x="2711450" y="5589588"/>
            <a:ext cx="146546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/>
              <a:t>2d </a:t>
            </a:r>
            <a:r>
              <a:rPr lang="en-GB" dirty="0"/>
              <a:t>features</a:t>
            </a:r>
          </a:p>
        </p:txBody>
      </p:sp>
      <p:sp>
        <p:nvSpPr>
          <p:cNvPr id="548872" name="Text Box 8"/>
          <p:cNvSpPr txBox="1">
            <a:spLocks noChangeArrowheads="1"/>
          </p:cNvSpPr>
          <p:nvPr/>
        </p:nvSpPr>
        <p:spPr bwMode="auto">
          <a:xfrm>
            <a:off x="5105400" y="5589588"/>
            <a:ext cx="10951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/>
              <a:t>2d </a:t>
            </a:r>
            <a:r>
              <a:rPr lang="en-GB" dirty="0"/>
              <a:t>track</a:t>
            </a:r>
          </a:p>
        </p:txBody>
      </p:sp>
      <p:sp>
        <p:nvSpPr>
          <p:cNvPr id="548873" name="Text Box 9"/>
          <p:cNvSpPr txBox="1">
            <a:spLocks noChangeArrowheads="1"/>
          </p:cNvSpPr>
          <p:nvPr/>
        </p:nvSpPr>
        <p:spPr bwMode="auto">
          <a:xfrm>
            <a:off x="7451725" y="5589588"/>
            <a:ext cx="122501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/>
              <a:t>3d </a:t>
            </a:r>
            <a:r>
              <a:rPr lang="en-GB" dirty="0"/>
              <a:t>points</a:t>
            </a:r>
          </a:p>
        </p:txBody>
      </p:sp>
      <p:sp>
        <p:nvSpPr>
          <p:cNvPr id="548874" name="Rectangle 10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/>
              <a:t>Structure from motion</a:t>
            </a:r>
          </a:p>
        </p:txBody>
      </p:sp>
    </p:spTree>
    <p:extLst>
      <p:ext uri="{BB962C8B-B14F-4D97-AF65-F5344CB8AC3E}">
        <p14:creationId xmlns:p14="http://schemas.microsoft.com/office/powerpoint/2010/main" val="3566058856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5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313" y="1719263"/>
            <a:ext cx="8029575" cy="4752975"/>
          </a:xfrm>
          <a:prstGeom prst="rect">
            <a:avLst/>
          </a:prstGeom>
          <a:noFill/>
        </p:spPr>
      </p:pic>
      <p:sp>
        <p:nvSpPr>
          <p:cNvPr id="54375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Motion estimation result</a:t>
            </a:r>
          </a:p>
        </p:txBody>
      </p:sp>
    </p:spTree>
    <p:extLst>
      <p:ext uri="{BB962C8B-B14F-4D97-AF65-F5344CB8AC3E}">
        <p14:creationId xmlns:p14="http://schemas.microsoft.com/office/powerpoint/2010/main" val="1479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1"/>
          <p:cNvSpPr>
            <a:spLocks noChangeArrowheads="1"/>
          </p:cNvSpPr>
          <p:nvPr/>
        </p:nvSpPr>
        <p:spPr bwMode="auto">
          <a:xfrm>
            <a:off x="458788" y="2032155"/>
            <a:ext cx="559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Image clustering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Pose initialization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Bundle-adjustment</a:t>
            </a:r>
          </a:p>
        </p:txBody>
      </p:sp>
      <p:pic>
        <p:nvPicPr>
          <p:cNvPr id="6" name="Picture 5" descr="Colosseum.jpg"/>
          <p:cNvPicPr>
            <a:picLocks noChangeAspect="1"/>
          </p:cNvPicPr>
          <p:nvPr/>
        </p:nvPicPr>
        <p:blipFill>
          <a:blip r:embed="rId3"/>
          <a:srcRect l="54816"/>
          <a:stretch>
            <a:fillRect/>
          </a:stretch>
        </p:blipFill>
        <p:spPr>
          <a:xfrm>
            <a:off x="5227195" y="4290760"/>
            <a:ext cx="3035027" cy="2331770"/>
          </a:xfrm>
          <a:prstGeom prst="rect">
            <a:avLst/>
          </a:prstGeom>
        </p:spPr>
      </p:pic>
      <p:sp>
        <p:nvSpPr>
          <p:cNvPr id="522259" name="Rectangle 19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Structure-from-Motion from unordered image collections</a:t>
            </a:r>
            <a:endParaRPr lang="en-GB" dirty="0"/>
          </a:p>
        </p:txBody>
      </p:sp>
      <p:pic>
        <p:nvPicPr>
          <p:cNvPr id="16" name="Picture 15" descr="Colosseum.jpg"/>
          <p:cNvPicPr>
            <a:picLocks noChangeAspect="1"/>
          </p:cNvPicPr>
          <p:nvPr/>
        </p:nvPicPr>
        <p:blipFill>
          <a:blip r:embed="rId3"/>
          <a:srcRect r="54743"/>
          <a:stretch>
            <a:fillRect/>
          </a:stretch>
        </p:blipFill>
        <p:spPr>
          <a:xfrm>
            <a:off x="5185297" y="2030367"/>
            <a:ext cx="3039929" cy="2331770"/>
          </a:xfrm>
          <a:prstGeom prst="rect">
            <a:avLst/>
          </a:prstGeom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285026" y="1878352"/>
            <a:ext cx="3235479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GB" sz="1600" dirty="0" smtClean="0"/>
              <a:t>[Brown05, Snavely06,</a:t>
            </a:r>
            <a:r>
              <a:rPr lang="en-US" sz="1600" dirty="0" smtClean="0"/>
              <a:t> </a:t>
            </a:r>
            <a:r>
              <a:rPr lang="en-US" sz="1600" dirty="0" err="1" smtClean="0"/>
              <a:t>Agarwal</a:t>
            </a:r>
            <a:r>
              <a:rPr lang="en-GB" sz="1600" dirty="0" smtClean="0"/>
              <a:t>09]</a:t>
            </a:r>
            <a:endParaRPr lang="en-GB" sz="1600" dirty="0"/>
          </a:p>
        </p:txBody>
      </p:sp>
      <p:sp>
        <p:nvSpPr>
          <p:cNvPr id="7" name="Curved Left Arrow 6"/>
          <p:cNvSpPr/>
          <p:nvPr/>
        </p:nvSpPr>
        <p:spPr bwMode="auto">
          <a:xfrm>
            <a:off x="8379710" y="3549130"/>
            <a:ext cx="479686" cy="1409075"/>
          </a:xfrm>
          <a:prstGeom prst="curvedLef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326" y="5632970"/>
            <a:ext cx="4463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phototour.cs.washington.edu/</a:t>
            </a:r>
            <a:r>
              <a:rPr lang="en-US" b="1" i="1" dirty="0" smtClean="0"/>
              <a:t>bundler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911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Camera pose</a:t>
            </a:r>
            <a:endParaRPr lang="en-GB" dirty="0"/>
          </a:p>
        </p:txBody>
      </p:sp>
      <p:sp>
        <p:nvSpPr>
          <p:cNvPr id="12" name="Rectangle 101"/>
          <p:cNvSpPr>
            <a:spLocks noChangeArrowheads="1"/>
          </p:cNvSpPr>
          <p:nvPr/>
        </p:nvSpPr>
        <p:spPr bwMode="auto">
          <a:xfrm>
            <a:off x="458788" y="1927225"/>
            <a:ext cx="559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Robotic arm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GB" sz="4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Fiduciary markers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4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cs typeface="Arial" pitchFamily="34" charset="0"/>
              </a:rPr>
              <a:t>Structure-from-Motion</a:t>
            </a:r>
            <a:endParaRPr lang="en-GB" sz="24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4000" dirty="0" smtClean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err="1" smtClean="0">
                <a:cs typeface="Arial" pitchFamily="34" charset="0"/>
              </a:rPr>
              <a:t>SfM</a:t>
            </a:r>
            <a:r>
              <a:rPr lang="en-GB" sz="2800" dirty="0" smtClean="0">
                <a:cs typeface="Arial" pitchFamily="34" charset="0"/>
              </a:rPr>
              <a:t> from unorganized</a:t>
            </a:r>
            <a:br>
              <a:rPr lang="en-GB" sz="2800" dirty="0" smtClean="0">
                <a:cs typeface="Arial" pitchFamily="34" charset="0"/>
              </a:rPr>
            </a:br>
            <a:r>
              <a:rPr lang="en-GB" sz="2800" dirty="0" smtClean="0">
                <a:cs typeface="Arial" pitchFamily="34" charset="0"/>
              </a:rPr>
              <a:t>photographs</a:t>
            </a:r>
          </a:p>
        </p:txBody>
      </p:sp>
      <p:pic>
        <p:nvPicPr>
          <p:cNvPr id="8" name="Picture 3" descr="3D-banc-4ax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464" y="1673225"/>
            <a:ext cx="1470155" cy="123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olosse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939" y="5415101"/>
            <a:ext cx="3800007" cy="131914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1222" y="4029907"/>
            <a:ext cx="2833609" cy="131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7644" y="3057992"/>
            <a:ext cx="2039499" cy="9199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78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3049200" y="2595600"/>
            <a:ext cx="3035688" cy="1838325"/>
            <a:chOff x="3049200" y="2595600"/>
            <a:chExt cx="3035688" cy="1838325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5957888" y="3391430"/>
              <a:ext cx="127000" cy="193675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  <p:pic>
          <p:nvPicPr>
            <p:cNvPr id="12" name="Picture 7" descr="book0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9200" y="2595600"/>
              <a:ext cx="2546350" cy="1838325"/>
            </a:xfrm>
            <a:prstGeom prst="rect">
              <a:avLst/>
            </a:prstGeom>
            <a:noFill/>
          </p:spPr>
        </p:pic>
      </p:grpSp>
      <p:sp>
        <p:nvSpPr>
          <p:cNvPr id="121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Multi-view stereo pipeline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286125" y="2595600"/>
            <a:ext cx="2798763" cy="1875793"/>
            <a:chOff x="3286125" y="2595600"/>
            <a:chExt cx="2798763" cy="187579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86125" y="2595600"/>
              <a:ext cx="2592388" cy="1875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15498" name="AutoShape 10"/>
            <p:cNvSpPr>
              <a:spLocks noChangeArrowheads="1"/>
            </p:cNvSpPr>
            <p:nvPr/>
          </p:nvSpPr>
          <p:spPr bwMode="auto">
            <a:xfrm>
              <a:off x="5957888" y="3391430"/>
              <a:ext cx="127000" cy="193675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</p:grpSp>
      <p:pic>
        <p:nvPicPr>
          <p:cNvPr id="11" name="Picture 6" descr="book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2400" y="2595600"/>
            <a:ext cx="2546350" cy="18383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51513" y="5561352"/>
            <a:ext cx="648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3d reconstruction = 3d segmentation</a:t>
            </a:r>
            <a:endParaRPr lang="en-GB" sz="28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357188" y="4537075"/>
            <a:ext cx="8580833" cy="662810"/>
            <a:chOff x="357188" y="4537075"/>
            <a:chExt cx="8580833" cy="662810"/>
          </a:xfrm>
        </p:grpSpPr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357188" y="4537075"/>
              <a:ext cx="2535237" cy="6628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000" tIns="46800" rIns="90000" bIns="0">
              <a:spAutoFit/>
            </a:bodyPr>
            <a:lstStyle/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Image acquisition, camera 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pose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046413" y="4537075"/>
              <a:ext cx="2603895" cy="6628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0">
              <a:spAutoFit/>
            </a:bodyPr>
            <a:lstStyle/>
            <a:p>
              <a:pPr algn="ctr"/>
              <a:r>
                <a:rPr lang="en-GB" dirty="0" smtClean="0">
                  <a:latin typeface="Arial" pitchFamily="34" charset="0"/>
                  <a:cs typeface="Arial" pitchFamily="34" charset="0"/>
                </a:rPr>
                <a:t>3d photo-consistency</a:t>
              </a:r>
              <a:r>
                <a:rPr lang="en-GB" dirty="0">
                  <a:latin typeface="Arial" pitchFamily="34" charset="0"/>
                  <a:cs typeface="Arial" pitchFamily="34" charset="0"/>
                </a:rPr>
                <a:t/>
              </a:r>
              <a:br>
                <a:rPr lang="en-GB" dirty="0">
                  <a:latin typeface="Arial" pitchFamily="34" charset="0"/>
                  <a:cs typeface="Arial" pitchFamily="34" charset="0"/>
                </a:rPr>
              </a:br>
              <a:r>
                <a:rPr lang="en-GB" dirty="0" smtClean="0">
                  <a:latin typeface="Arial" pitchFamily="34" charset="0"/>
                  <a:cs typeface="Arial" pitchFamily="34" charset="0"/>
                </a:rPr>
                <a:t>from </a:t>
              </a:r>
              <a:r>
                <a:rPr lang="en-GB" dirty="0">
                  <a:latin typeface="Arial" pitchFamily="34" charset="0"/>
                  <a:cs typeface="Arial" pitchFamily="34" charset="0"/>
                </a:rPr>
                <a:t>images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6334125" y="4537075"/>
              <a:ext cx="2603896" cy="6628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0">
              <a:spAutoFit/>
            </a:bodyPr>
            <a:lstStyle/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3d surface from</a:t>
              </a:r>
              <a:br>
                <a:rPr lang="en-GB" dirty="0">
                  <a:latin typeface="Arial" pitchFamily="34" charset="0"/>
                  <a:cs typeface="Arial" pitchFamily="34" charset="0"/>
                </a:rPr>
              </a:br>
              <a:r>
                <a:rPr lang="en-GB" dirty="0" smtClean="0">
                  <a:latin typeface="Arial" pitchFamily="34" charset="0"/>
                  <a:cs typeface="Arial" pitchFamily="34" charset="0"/>
                </a:rPr>
                <a:t>3d photo-consistency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68325" y="2628000"/>
            <a:ext cx="2200275" cy="1759850"/>
            <a:chOff x="568325" y="2628000"/>
            <a:chExt cx="2200275" cy="1759850"/>
          </a:xfrm>
        </p:grpSpPr>
        <p:pic>
          <p:nvPicPr>
            <p:cNvPr id="31" name="Picture 2" descr="twins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68325" y="2628000"/>
              <a:ext cx="579438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" name="Picture 3" descr="twins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68325" y="3511550"/>
              <a:ext cx="579438" cy="8747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3" name="Picture 4" descr="twins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143000" y="2628900"/>
              <a:ext cx="579438" cy="8747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4" name="Picture 5" descr="twins0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1143000" y="3513138"/>
              <a:ext cx="579438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5" name="Picture 6" descr="twins0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1722438" y="3513138"/>
              <a:ext cx="579437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6" name="Picture 17" descr="twins0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1722438" y="2628000"/>
              <a:ext cx="579437" cy="874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7" name="AutoShape 10"/>
            <p:cNvSpPr>
              <a:spLocks noChangeArrowheads="1"/>
            </p:cNvSpPr>
            <p:nvPr/>
          </p:nvSpPr>
          <p:spPr bwMode="auto">
            <a:xfrm>
              <a:off x="2641600" y="3392488"/>
              <a:ext cx="127000" cy="193675"/>
            </a:xfrm>
            <a:prstGeom prst="rightArrow">
              <a:avLst>
                <a:gd name="adj1" fmla="val 34870"/>
                <a:gd name="adj2" fmla="val 48162"/>
              </a:avLst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30200" y="4546317"/>
            <a:ext cx="8203352" cy="355034"/>
            <a:chOff x="330200" y="4546317"/>
            <a:chExt cx="8203352" cy="355034"/>
          </a:xfrm>
        </p:grpSpPr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330200" y="4546317"/>
              <a:ext cx="2177497" cy="3550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0">
              <a:spAutoFit/>
            </a:bodyPr>
            <a:lstStyle/>
            <a:p>
              <a:pPr algn="ctr" eaLnBrk="1" hangingPunct="1"/>
              <a:r>
                <a:rPr lang="en-GB" dirty="0" smtClean="0"/>
                <a:t>Image acquisition</a:t>
              </a:r>
              <a:endParaRPr lang="en-GB" dirty="0"/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2979739" y="4546317"/>
              <a:ext cx="2546350" cy="3550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0">
              <a:spAutoFit/>
            </a:bodyPr>
            <a:lstStyle/>
            <a:p>
              <a:pPr algn="ctr" eaLnBrk="1" hangingPunct="1"/>
              <a:r>
                <a:rPr lang="en-GB" dirty="0" smtClean="0"/>
                <a:t>Camera pose</a:t>
              </a:r>
              <a:endParaRPr lang="en-GB" dirty="0"/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6386513" y="4546317"/>
              <a:ext cx="2147039" cy="35503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0">
              <a:spAutoFit/>
            </a:bodyPr>
            <a:lstStyle/>
            <a:p>
              <a:pPr algn="ctr" eaLnBrk="1" hangingPunct="1"/>
              <a:r>
                <a:rPr lang="en-GB" dirty="0" smtClean="0"/>
                <a:t>3d reconstruction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914741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022E-16 L -0.31198 -1.11022E-1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2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point</a:t>
            </a:r>
            <a:endParaRPr lang="en-GB" dirty="0"/>
          </a:p>
        </p:txBody>
      </p:sp>
      <p:pic>
        <p:nvPicPr>
          <p:cNvPr id="325638" name="Picture 6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39" name="Picture 7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45" name="Text Box 13"/>
          <p:cNvSpPr txBox="1">
            <a:spLocks noChangeArrowheads="1"/>
          </p:cNvSpPr>
          <p:nvPr/>
        </p:nvSpPr>
        <p:spPr bwMode="auto">
          <a:xfrm>
            <a:off x="4511675" y="1771936"/>
            <a:ext cx="289905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/>
              <a:t>Photo-consistent point </a:t>
            </a:r>
          </a:p>
        </p:txBody>
      </p:sp>
      <p:sp>
        <p:nvSpPr>
          <p:cNvPr id="325659" name="Freeform 27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660" name="Freeform 28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006725" y="5489859"/>
            <a:ext cx="3165476" cy="1216025"/>
            <a:chOff x="1897" y="2638"/>
            <a:chExt cx="1994" cy="766"/>
          </a:xfrm>
        </p:grpSpPr>
        <p:pic>
          <p:nvPicPr>
            <p:cNvPr id="325656" name="Picture 24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15956" t="52212" r="80285" b="42216"/>
            <a:stretch>
              <a:fillRect/>
            </a:stretch>
          </p:blipFill>
          <p:spPr bwMode="auto">
            <a:xfrm>
              <a:off x="1897" y="263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325657" name="Picture 25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79211" t="46597" r="16838" b="47394"/>
            <a:stretch>
              <a:fillRect/>
            </a:stretch>
          </p:blipFill>
          <p:spPr bwMode="auto">
            <a:xfrm>
              <a:off x="3204" y="263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</p:grpSp>
      <p:sp>
        <p:nvSpPr>
          <p:cNvPr id="325658" name="Text Box 26"/>
          <p:cNvSpPr txBox="1">
            <a:spLocks noChangeArrowheads="1"/>
          </p:cNvSpPr>
          <p:nvPr/>
        </p:nvSpPr>
        <p:spPr bwMode="auto">
          <a:xfrm>
            <a:off x="4259240" y="5416836"/>
            <a:ext cx="850900" cy="118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dirty="0">
                <a:sym typeface="Symbol" pitchFamily="18" charset="2"/>
              </a:rPr>
              <a:t>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71650" y="1956086"/>
            <a:ext cx="5805488" cy="3543300"/>
            <a:chOff x="1771650" y="1956086"/>
            <a:chExt cx="5805488" cy="3543300"/>
          </a:xfrm>
        </p:grpSpPr>
        <p:sp>
          <p:nvSpPr>
            <p:cNvPr id="325636" name="Line 4"/>
            <p:cNvSpPr>
              <a:spLocks noChangeShapeType="1"/>
            </p:cNvSpPr>
            <p:nvPr/>
          </p:nvSpPr>
          <p:spPr bwMode="auto">
            <a:xfrm>
              <a:off x="4391025" y="1956086"/>
              <a:ext cx="1562100" cy="1677988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637" name="Line 5"/>
            <p:cNvSpPr>
              <a:spLocks noChangeShapeType="1"/>
            </p:cNvSpPr>
            <p:nvPr/>
          </p:nvSpPr>
          <p:spPr bwMode="auto">
            <a:xfrm flipV="1">
              <a:off x="3125788" y="1962436"/>
              <a:ext cx="1262062" cy="171450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644" name="Oval 12"/>
            <p:cNvSpPr>
              <a:spLocks noChangeAspect="1" noChangeArrowheads="1"/>
            </p:cNvSpPr>
            <p:nvPr/>
          </p:nvSpPr>
          <p:spPr bwMode="auto">
            <a:xfrm>
              <a:off x="6207125" y="3927761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" name="Group 15"/>
            <p:cNvGrpSpPr>
              <a:grpSpLocks/>
            </p:cNvGrpSpPr>
            <p:nvPr/>
          </p:nvGrpSpPr>
          <p:grpSpPr bwMode="auto">
            <a:xfrm>
              <a:off x="2705100" y="3835686"/>
              <a:ext cx="3663950" cy="349250"/>
              <a:chOff x="1704" y="2356"/>
              <a:chExt cx="2308" cy="220"/>
            </a:xfrm>
          </p:grpSpPr>
          <p:sp>
            <p:nvSpPr>
              <p:cNvPr id="325648" name="Rectangle 16"/>
              <p:cNvSpPr>
                <a:spLocks noChangeArrowheads="1"/>
              </p:cNvSpPr>
              <p:nvPr/>
            </p:nvSpPr>
            <p:spPr bwMode="auto">
              <a:xfrm>
                <a:off x="1704" y="241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5649" name="Rectangle 17"/>
              <p:cNvSpPr>
                <a:spLocks noChangeArrowheads="1"/>
              </p:cNvSpPr>
              <p:nvPr/>
            </p:nvSpPr>
            <p:spPr bwMode="auto">
              <a:xfrm>
                <a:off x="3852" y="235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5653" name="Line 21"/>
            <p:cNvSpPr>
              <a:spLocks noChangeShapeType="1"/>
            </p:cNvSpPr>
            <p:nvPr/>
          </p:nvSpPr>
          <p:spPr bwMode="auto">
            <a:xfrm flipV="1">
              <a:off x="1771650" y="4045236"/>
              <a:ext cx="1069975" cy="145415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oval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654" name="Line 22"/>
            <p:cNvSpPr>
              <a:spLocks noChangeShapeType="1"/>
            </p:cNvSpPr>
            <p:nvPr/>
          </p:nvSpPr>
          <p:spPr bwMode="auto">
            <a:xfrm>
              <a:off x="6267450" y="3972211"/>
              <a:ext cx="1309688" cy="140652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oval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643" name="Oval 11"/>
            <p:cNvSpPr>
              <a:spLocks noChangeAspect="1" noChangeArrowheads="1"/>
            </p:cNvSpPr>
            <p:nvPr/>
          </p:nvSpPr>
          <p:spPr bwMode="auto">
            <a:xfrm>
              <a:off x="2800350" y="4019836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325641" name="AutoShape 9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642" name="AutoShape 10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325651" name="AutoShape 19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652" name="AutoShape 20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5646" name="Oval 14"/>
          <p:cNvSpPr>
            <a:spLocks noChangeAspect="1" noChangeArrowheads="1"/>
          </p:cNvSpPr>
          <p:nvPr/>
        </p:nvSpPr>
        <p:spPr bwMode="auto">
          <a:xfrm>
            <a:off x="4337050" y="1905286"/>
            <a:ext cx="141288" cy="141288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866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45" grpId="0"/>
      <p:bldP spid="3256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point</a:t>
            </a:r>
            <a:endParaRPr lang="en-US" dirty="0"/>
          </a:p>
        </p:txBody>
      </p:sp>
      <p:pic>
        <p:nvPicPr>
          <p:cNvPr id="420867" name="Picture 3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8" name="Picture 4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69" name="Text Box 5"/>
          <p:cNvSpPr txBox="1">
            <a:spLocks noChangeArrowheads="1"/>
          </p:cNvSpPr>
          <p:nvPr/>
        </p:nvSpPr>
        <p:spPr bwMode="auto">
          <a:xfrm>
            <a:off x="4752975" y="1225836"/>
            <a:ext cx="37164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1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  Non photo-consistent point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0873" name="Freeform 9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74" name="Freeform 10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771650" y="1409986"/>
            <a:ext cx="5805488" cy="4089400"/>
            <a:chOff x="1116" y="828"/>
            <a:chExt cx="3657" cy="257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04" y="2252"/>
              <a:ext cx="2444" cy="324"/>
              <a:chOff x="1704" y="2252"/>
              <a:chExt cx="2444" cy="324"/>
            </a:xfrm>
          </p:grpSpPr>
          <p:sp>
            <p:nvSpPr>
              <p:cNvPr id="420871" name="Rectangle 7"/>
              <p:cNvSpPr>
                <a:spLocks noChangeArrowheads="1"/>
              </p:cNvSpPr>
              <p:nvPr/>
            </p:nvSpPr>
            <p:spPr bwMode="auto">
              <a:xfrm>
                <a:off x="1704" y="241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872" name="Rectangle 8"/>
              <p:cNvSpPr>
                <a:spLocks noChangeArrowheads="1"/>
              </p:cNvSpPr>
              <p:nvPr/>
            </p:nvSpPr>
            <p:spPr bwMode="auto">
              <a:xfrm>
                <a:off x="3988" y="2252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0876" name="Line 12"/>
            <p:cNvSpPr>
              <a:spLocks noChangeShapeType="1"/>
            </p:cNvSpPr>
            <p:nvPr/>
          </p:nvSpPr>
          <p:spPr bwMode="auto">
            <a:xfrm>
              <a:off x="2998" y="828"/>
              <a:ext cx="972" cy="136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77" name="Line 13"/>
            <p:cNvSpPr>
              <a:spLocks noChangeShapeType="1"/>
            </p:cNvSpPr>
            <p:nvPr/>
          </p:nvSpPr>
          <p:spPr bwMode="auto">
            <a:xfrm flipV="1">
              <a:off x="1972" y="828"/>
              <a:ext cx="1048" cy="142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78" name="Line 14"/>
            <p:cNvSpPr>
              <a:spLocks noChangeShapeType="1"/>
            </p:cNvSpPr>
            <p:nvPr/>
          </p:nvSpPr>
          <p:spPr bwMode="auto">
            <a:xfrm flipV="1">
              <a:off x="1116" y="2488"/>
              <a:ext cx="674" cy="916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oval" w="lg" len="lg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79" name="Line 15"/>
            <p:cNvSpPr>
              <a:spLocks noChangeShapeType="1"/>
            </p:cNvSpPr>
            <p:nvPr/>
          </p:nvSpPr>
          <p:spPr bwMode="auto">
            <a:xfrm>
              <a:off x="4068" y="2337"/>
              <a:ext cx="705" cy="99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oval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80" name="Oval 16"/>
            <p:cNvSpPr>
              <a:spLocks noChangeAspect="1" noChangeArrowheads="1"/>
            </p:cNvSpPr>
            <p:nvPr/>
          </p:nvSpPr>
          <p:spPr bwMode="auto">
            <a:xfrm>
              <a:off x="1764" y="2472"/>
              <a:ext cx="45" cy="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81" name="Oval 17"/>
            <p:cNvSpPr>
              <a:spLocks noChangeAspect="1" noChangeArrowheads="1"/>
            </p:cNvSpPr>
            <p:nvPr/>
          </p:nvSpPr>
          <p:spPr bwMode="auto">
            <a:xfrm>
              <a:off x="4046" y="2310"/>
              <a:ext cx="45" cy="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05138" y="5489861"/>
            <a:ext cx="3168650" cy="1216025"/>
            <a:chOff x="1893" y="3398"/>
            <a:chExt cx="1996" cy="766"/>
          </a:xfrm>
        </p:grpSpPr>
        <p:pic>
          <p:nvPicPr>
            <p:cNvPr id="420883" name="Picture 19" descr="capture000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15956" t="52213" r="80286" b="42216"/>
            <a:stretch>
              <a:fillRect/>
            </a:stretch>
          </p:blipFill>
          <p:spPr bwMode="auto">
            <a:xfrm>
              <a:off x="1893" y="3398"/>
              <a:ext cx="688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420884" name="Picture 20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81534" t="42694" r="13846" b="50580"/>
            <a:stretch>
              <a:fillRect/>
            </a:stretch>
          </p:blipFill>
          <p:spPr bwMode="auto">
            <a:xfrm>
              <a:off x="3202" y="339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</p:grpSp>
      <p:sp>
        <p:nvSpPr>
          <p:cNvPr id="420885" name="Text Box 21"/>
          <p:cNvSpPr txBox="1">
            <a:spLocks noChangeArrowheads="1"/>
          </p:cNvSpPr>
          <p:nvPr/>
        </p:nvSpPr>
        <p:spPr bwMode="auto">
          <a:xfrm>
            <a:off x="4245592" y="5416836"/>
            <a:ext cx="850900" cy="118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dirty="0">
                <a:sym typeface="Symbol" pitchFamily="18" charset="2"/>
              </a:rPr>
              <a:t></a:t>
            </a:r>
          </a:p>
        </p:txBody>
      </p:sp>
      <p:sp>
        <p:nvSpPr>
          <p:cNvPr id="420886" name="Oval 22"/>
          <p:cNvSpPr>
            <a:spLocks noChangeAspect="1" noChangeArrowheads="1"/>
          </p:cNvSpPr>
          <p:nvPr/>
        </p:nvSpPr>
        <p:spPr bwMode="auto">
          <a:xfrm>
            <a:off x="4706938" y="1375061"/>
            <a:ext cx="141287" cy="141288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420888" name="AutoShape 24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89" name="AutoShape 25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420891" name="AutoShape 27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92" name="AutoShape 28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65358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patch</a:t>
            </a:r>
            <a:endParaRPr lang="en-US" dirty="0"/>
          </a:p>
        </p:txBody>
      </p:sp>
      <p:pic>
        <p:nvPicPr>
          <p:cNvPr id="420867" name="Picture 3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8" name="Picture 4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73" name="Freeform 9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74" name="Freeform 10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 bwMode="auto">
          <a:xfrm>
            <a:off x="4356259" y="2722639"/>
            <a:ext cx="217170" cy="22860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0877" name="Line 13"/>
          <p:cNvSpPr>
            <a:spLocks noChangeShapeType="1"/>
          </p:cNvSpPr>
          <p:nvPr/>
        </p:nvSpPr>
        <p:spPr bwMode="auto">
          <a:xfrm flipV="1">
            <a:off x="3619500" y="2808364"/>
            <a:ext cx="827247" cy="86222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76" name="Line 12"/>
          <p:cNvSpPr>
            <a:spLocks noChangeShapeType="1"/>
          </p:cNvSpPr>
          <p:nvPr/>
        </p:nvSpPr>
        <p:spPr bwMode="auto">
          <a:xfrm>
            <a:off x="4446747" y="2808363"/>
            <a:ext cx="1115853" cy="8746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 bwMode="auto">
          <a:xfrm rot="16200000" flipH="1">
            <a:off x="4389329" y="2865782"/>
            <a:ext cx="241520" cy="126684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stealth"/>
          </a:ln>
          <a:effectLst/>
        </p:spPr>
      </p:cxn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6352541" y="4305300"/>
            <a:ext cx="152019" cy="16002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0879" name="Line 15"/>
          <p:cNvSpPr>
            <a:spLocks noChangeShapeType="1"/>
          </p:cNvSpPr>
          <p:nvPr/>
        </p:nvSpPr>
        <p:spPr bwMode="auto">
          <a:xfrm>
            <a:off x="6423025" y="4371975"/>
            <a:ext cx="1154113" cy="10067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oval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420888" name="AutoShape 24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89" name="AutoShape 25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2765615" y="4434840"/>
            <a:ext cx="152019" cy="16002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0878" name="Line 14"/>
          <p:cNvSpPr>
            <a:spLocks noChangeShapeType="1"/>
          </p:cNvSpPr>
          <p:nvPr/>
        </p:nvSpPr>
        <p:spPr bwMode="auto">
          <a:xfrm flipV="1">
            <a:off x="1771650" y="4514850"/>
            <a:ext cx="1069975" cy="984536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oval" w="lg" len="lg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420891" name="AutoShape 27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92" name="AutoShape 28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07757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67" name="Rectangle 2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Challenges of </a:t>
            </a:r>
            <a:r>
              <a:rPr lang="en-GB" dirty="0"/>
              <a:t>photo-consistency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075238" y="1468438"/>
            <a:ext cx="3001962" cy="2054225"/>
            <a:chOff x="592" y="794"/>
            <a:chExt cx="4795" cy="3282"/>
          </a:xfrm>
        </p:grpSpPr>
        <p:sp useBgFill="1">
          <p:nvSpPr>
            <p:cNvPr id="957472" name="AutoShape 32"/>
            <p:cNvSpPr>
              <a:spLocks noChangeArrowheads="1"/>
            </p:cNvSpPr>
            <p:nvPr/>
          </p:nvSpPr>
          <p:spPr bwMode="auto">
            <a:xfrm rot="-2018969">
              <a:off x="1796" y="1722"/>
              <a:ext cx="2196" cy="2192"/>
            </a:xfrm>
            <a:custGeom>
              <a:avLst/>
              <a:gdLst>
                <a:gd name="G0" fmla="+- 4395 0 0"/>
                <a:gd name="G1" fmla="+- 10569417 0 0"/>
                <a:gd name="G2" fmla="+- 0 0 10569417"/>
                <a:gd name="T0" fmla="*/ 0 256 1"/>
                <a:gd name="T1" fmla="*/ 180 256 1"/>
                <a:gd name="G3" fmla="+- 10569417 T0 T1"/>
                <a:gd name="T2" fmla="*/ 0 256 1"/>
                <a:gd name="T3" fmla="*/ 90 256 1"/>
                <a:gd name="G4" fmla="+- 10569417 T2 T3"/>
                <a:gd name="G5" fmla="*/ G4 2 1"/>
                <a:gd name="T4" fmla="*/ 90 256 1"/>
                <a:gd name="T5" fmla="*/ 0 256 1"/>
                <a:gd name="G6" fmla="+- 10569417 T4 T5"/>
                <a:gd name="G7" fmla="*/ G6 2 1"/>
                <a:gd name="G8" fmla="abs 105694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95"/>
                <a:gd name="G18" fmla="*/ 4395 1 2"/>
                <a:gd name="G19" fmla="+- G18 5400 0"/>
                <a:gd name="G20" fmla="cos G19 10569417"/>
                <a:gd name="G21" fmla="sin G19 10569417"/>
                <a:gd name="G22" fmla="+- G20 10800 0"/>
                <a:gd name="G23" fmla="+- G21 10800 0"/>
                <a:gd name="G24" fmla="+- 10800 0 G20"/>
                <a:gd name="G25" fmla="+- 4395 10800 0"/>
                <a:gd name="G26" fmla="?: G9 G17 G25"/>
                <a:gd name="G27" fmla="?: G9 0 21600"/>
                <a:gd name="G28" fmla="cos 10800 10569417"/>
                <a:gd name="G29" fmla="sin 10800 10569417"/>
                <a:gd name="G30" fmla="sin 4395 10569417"/>
                <a:gd name="G31" fmla="+- G28 10800 0"/>
                <a:gd name="G32" fmla="+- G29 10800 0"/>
                <a:gd name="G33" fmla="+- G30 10800 0"/>
                <a:gd name="G34" fmla="?: G4 0 G31"/>
                <a:gd name="G35" fmla="?: 10569417 G34 0"/>
                <a:gd name="G36" fmla="?: G6 G35 G31"/>
                <a:gd name="G37" fmla="+- 21600 0 G36"/>
                <a:gd name="G38" fmla="?: G4 0 G33"/>
                <a:gd name="G39" fmla="?: 105694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604 w 21600"/>
                <a:gd name="T15" fmla="*/ 13238 h 21600"/>
                <a:gd name="T16" fmla="*/ 10800 w 21600"/>
                <a:gd name="T17" fmla="*/ 6405 h 21600"/>
                <a:gd name="T18" fmla="*/ 17996 w 21600"/>
                <a:gd name="T19" fmla="*/ 132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637" y="12210"/>
                  </a:moveTo>
                  <a:cubicBezTo>
                    <a:pt x="6483" y="11756"/>
                    <a:pt x="6405" y="11279"/>
                    <a:pt x="6405" y="10800"/>
                  </a:cubicBezTo>
                  <a:cubicBezTo>
                    <a:pt x="6405" y="8372"/>
                    <a:pt x="8372" y="6405"/>
                    <a:pt x="10800" y="6405"/>
                  </a:cubicBezTo>
                  <a:cubicBezTo>
                    <a:pt x="13227" y="6405"/>
                    <a:pt x="15195" y="8372"/>
                    <a:pt x="15195" y="10800"/>
                  </a:cubicBezTo>
                  <a:cubicBezTo>
                    <a:pt x="15195" y="11279"/>
                    <a:pt x="15116" y="11756"/>
                    <a:pt x="14962" y="12210"/>
                  </a:cubicBezTo>
                  <a:lnTo>
                    <a:pt x="21028" y="14266"/>
                  </a:lnTo>
                  <a:cubicBezTo>
                    <a:pt x="21406" y="13150"/>
                    <a:pt x="21600" y="1197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979"/>
                    <a:pt x="193" y="13150"/>
                    <a:pt x="571" y="14266"/>
                  </a:cubicBezTo>
                  <a:close/>
                </a:path>
              </a:pathLst>
            </a:custGeom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957473" name="Rectangle 33"/>
            <p:cNvSpPr>
              <a:spLocks noChangeArrowheads="1"/>
            </p:cNvSpPr>
            <p:nvPr/>
          </p:nvSpPr>
          <p:spPr bwMode="auto">
            <a:xfrm rot="-24877306">
              <a:off x="1946" y="3418"/>
              <a:ext cx="892" cy="10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957474" name="Rectangle 34"/>
            <p:cNvSpPr>
              <a:spLocks noChangeArrowheads="1"/>
            </p:cNvSpPr>
            <p:nvPr/>
          </p:nvSpPr>
          <p:spPr bwMode="auto">
            <a:xfrm rot="-22570904">
              <a:off x="3197" y="2568"/>
              <a:ext cx="875" cy="13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 rot="39432561">
              <a:off x="1000" y="3707"/>
              <a:ext cx="327" cy="411"/>
              <a:chOff x="1056" y="3064"/>
              <a:chExt cx="700" cy="416"/>
            </a:xfrm>
          </p:grpSpPr>
          <p:sp>
            <p:nvSpPr>
              <p:cNvPr id="957476" name="AutoShape 36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7477" name="AutoShape 37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1168940">
              <a:off x="819" y="1421"/>
              <a:ext cx="327" cy="411"/>
              <a:chOff x="1056" y="3064"/>
              <a:chExt cx="700" cy="416"/>
            </a:xfrm>
          </p:grpSpPr>
          <p:sp>
            <p:nvSpPr>
              <p:cNvPr id="957479" name="AutoShape 39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7480" name="AutoShape 40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" name="Group 41"/>
            <p:cNvGrpSpPr>
              <a:grpSpLocks/>
            </p:cNvGrpSpPr>
            <p:nvPr/>
          </p:nvGrpSpPr>
          <p:grpSpPr bwMode="auto">
            <a:xfrm rot="9976607">
              <a:off x="4608" y="1112"/>
              <a:ext cx="327" cy="411"/>
              <a:chOff x="1056" y="3064"/>
              <a:chExt cx="700" cy="416"/>
            </a:xfrm>
          </p:grpSpPr>
          <p:sp>
            <p:nvSpPr>
              <p:cNvPr id="957482" name="AutoShape 42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7483" name="AutoShape 43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" name="Group 44"/>
            <p:cNvGrpSpPr>
              <a:grpSpLocks/>
            </p:cNvGrpSpPr>
            <p:nvPr/>
          </p:nvGrpSpPr>
          <p:grpSpPr bwMode="auto">
            <a:xfrm rot="11217196">
              <a:off x="5060" y="1989"/>
              <a:ext cx="327" cy="411"/>
              <a:chOff x="1056" y="3064"/>
              <a:chExt cx="700" cy="416"/>
            </a:xfrm>
          </p:grpSpPr>
          <p:sp>
            <p:nvSpPr>
              <p:cNvPr id="957485" name="AutoShape 45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7486" name="AutoShape 46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1195" y="1378"/>
              <a:ext cx="213" cy="252"/>
              <a:chOff x="3834" y="1305"/>
              <a:chExt cx="213" cy="252"/>
            </a:xfrm>
          </p:grpSpPr>
          <p:sp>
            <p:nvSpPr>
              <p:cNvPr id="957488" name="Line 48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957489" name="Line 49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731" y="2273"/>
              <a:ext cx="213" cy="252"/>
              <a:chOff x="3834" y="1305"/>
              <a:chExt cx="213" cy="252"/>
            </a:xfrm>
          </p:grpSpPr>
          <p:sp>
            <p:nvSpPr>
              <p:cNvPr id="957491" name="Line 51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957492" name="Line 52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2571" y="916"/>
              <a:ext cx="213" cy="252"/>
              <a:chOff x="3834" y="1305"/>
              <a:chExt cx="213" cy="252"/>
            </a:xfrm>
          </p:grpSpPr>
          <p:sp>
            <p:nvSpPr>
              <p:cNvPr id="957494" name="Line 54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957495" name="Line 55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984" y="794"/>
              <a:ext cx="4392" cy="2883"/>
              <a:chOff x="984" y="794"/>
              <a:chExt cx="4392" cy="2883"/>
            </a:xfrm>
          </p:grpSpPr>
          <p:grpSp>
            <p:nvGrpSpPr>
              <p:cNvPr id="11" name="Group 57"/>
              <p:cNvGrpSpPr>
                <a:grpSpLocks/>
              </p:cNvGrpSpPr>
              <p:nvPr/>
            </p:nvGrpSpPr>
            <p:grpSpPr bwMode="auto">
              <a:xfrm>
                <a:off x="984" y="3466"/>
                <a:ext cx="264" cy="211"/>
                <a:chOff x="513" y="3968"/>
                <a:chExt cx="264" cy="211"/>
              </a:xfrm>
            </p:grpSpPr>
            <p:sp>
              <p:nvSpPr>
                <p:cNvPr id="95749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957499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grpSp>
            <p:nvGrpSpPr>
              <p:cNvPr id="12" name="Group 60"/>
              <p:cNvGrpSpPr>
                <a:grpSpLocks/>
              </p:cNvGrpSpPr>
              <p:nvPr/>
            </p:nvGrpSpPr>
            <p:grpSpPr bwMode="auto">
              <a:xfrm>
                <a:off x="4608" y="794"/>
                <a:ext cx="264" cy="211"/>
                <a:chOff x="513" y="3968"/>
                <a:chExt cx="264" cy="211"/>
              </a:xfrm>
            </p:grpSpPr>
            <p:sp>
              <p:nvSpPr>
                <p:cNvPr id="95750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957502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grpSp>
            <p:nvGrpSpPr>
              <p:cNvPr id="13" name="Group 63"/>
              <p:cNvGrpSpPr>
                <a:grpSpLocks/>
              </p:cNvGrpSpPr>
              <p:nvPr/>
            </p:nvGrpSpPr>
            <p:grpSpPr bwMode="auto">
              <a:xfrm>
                <a:off x="5112" y="1714"/>
                <a:ext cx="264" cy="211"/>
                <a:chOff x="513" y="3968"/>
                <a:chExt cx="264" cy="211"/>
              </a:xfrm>
            </p:grpSpPr>
            <p:sp>
              <p:nvSpPr>
                <p:cNvPr id="95750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95750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66"/>
            <p:cNvGrpSpPr>
              <a:grpSpLocks/>
            </p:cNvGrpSpPr>
            <p:nvPr/>
          </p:nvGrpSpPr>
          <p:grpSpPr bwMode="auto">
            <a:xfrm>
              <a:off x="720" y="1096"/>
              <a:ext cx="4384" cy="2704"/>
              <a:chOff x="720" y="1096"/>
              <a:chExt cx="4384" cy="2704"/>
            </a:xfrm>
          </p:grpSpPr>
          <p:sp>
            <p:nvSpPr>
              <p:cNvPr id="957507" name="Line 67"/>
              <p:cNvSpPr>
                <a:spLocks noChangeShapeType="1"/>
              </p:cNvSpPr>
              <p:nvPr/>
            </p:nvSpPr>
            <p:spPr bwMode="auto">
              <a:xfrm flipV="1">
                <a:off x="720" y="1936"/>
                <a:ext cx="1512" cy="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508" name="Line 68"/>
              <p:cNvSpPr>
                <a:spLocks noChangeShapeType="1"/>
              </p:cNvSpPr>
              <p:nvPr/>
            </p:nvSpPr>
            <p:spPr bwMode="auto">
              <a:xfrm>
                <a:off x="1168" y="1720"/>
                <a:ext cx="1072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509" name="Line 69"/>
              <p:cNvSpPr>
                <a:spLocks noChangeShapeType="1"/>
              </p:cNvSpPr>
              <p:nvPr/>
            </p:nvSpPr>
            <p:spPr bwMode="auto">
              <a:xfrm flipV="1">
                <a:off x="1248" y="1968"/>
                <a:ext cx="968" cy="1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510" name="Line 70"/>
              <p:cNvSpPr>
                <a:spLocks noChangeShapeType="1"/>
              </p:cNvSpPr>
              <p:nvPr/>
            </p:nvSpPr>
            <p:spPr bwMode="auto">
              <a:xfrm flipH="1">
                <a:off x="2224" y="1096"/>
                <a:ext cx="64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511" name="Line 71"/>
              <p:cNvSpPr>
                <a:spLocks noChangeShapeType="1"/>
              </p:cNvSpPr>
              <p:nvPr/>
            </p:nvSpPr>
            <p:spPr bwMode="auto">
              <a:xfrm flipH="1">
                <a:off x="2248" y="1344"/>
                <a:ext cx="2384" cy="5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512" name="Line 72"/>
              <p:cNvSpPr>
                <a:spLocks noChangeShapeType="1"/>
              </p:cNvSpPr>
              <p:nvPr/>
            </p:nvSpPr>
            <p:spPr bwMode="auto">
              <a:xfrm flipH="1" flipV="1">
                <a:off x="2232" y="1936"/>
                <a:ext cx="2872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73"/>
            <p:cNvGrpSpPr>
              <a:grpSpLocks/>
            </p:cNvGrpSpPr>
            <p:nvPr/>
          </p:nvGrpSpPr>
          <p:grpSpPr bwMode="auto">
            <a:xfrm>
              <a:off x="1744" y="1682"/>
              <a:ext cx="1992" cy="1112"/>
              <a:chOff x="1744" y="1682"/>
              <a:chExt cx="1992" cy="1112"/>
            </a:xfrm>
          </p:grpSpPr>
          <p:grpSp>
            <p:nvGrpSpPr>
              <p:cNvPr id="16" name="Group 74"/>
              <p:cNvGrpSpPr>
                <a:grpSpLocks/>
              </p:cNvGrpSpPr>
              <p:nvPr/>
            </p:nvGrpSpPr>
            <p:grpSpPr bwMode="auto">
              <a:xfrm>
                <a:off x="1744" y="2698"/>
                <a:ext cx="120" cy="96"/>
                <a:chOff x="513" y="3968"/>
                <a:chExt cx="264" cy="211"/>
              </a:xfrm>
            </p:grpSpPr>
            <p:sp>
              <p:nvSpPr>
                <p:cNvPr id="95751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957516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77"/>
              <p:cNvGrpSpPr>
                <a:grpSpLocks/>
              </p:cNvGrpSpPr>
              <p:nvPr/>
            </p:nvGrpSpPr>
            <p:grpSpPr bwMode="auto">
              <a:xfrm>
                <a:off x="2976" y="1682"/>
                <a:ext cx="120" cy="96"/>
                <a:chOff x="513" y="3968"/>
                <a:chExt cx="264" cy="211"/>
              </a:xfrm>
            </p:grpSpPr>
            <p:sp>
              <p:nvSpPr>
                <p:cNvPr id="95751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957519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  <p:grpSp>
            <p:nvGrpSpPr>
              <p:cNvPr id="18" name="Group 80"/>
              <p:cNvGrpSpPr>
                <a:grpSpLocks/>
              </p:cNvGrpSpPr>
              <p:nvPr/>
            </p:nvGrpSpPr>
            <p:grpSpPr bwMode="auto">
              <a:xfrm>
                <a:off x="3616" y="2002"/>
                <a:ext cx="120" cy="96"/>
                <a:chOff x="513" y="3968"/>
                <a:chExt cx="264" cy="211"/>
              </a:xfrm>
            </p:grpSpPr>
            <p:sp>
              <p:nvSpPr>
                <p:cNvPr id="95752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957522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9" name="Group 83"/>
            <p:cNvGrpSpPr>
              <a:grpSpLocks/>
            </p:cNvGrpSpPr>
            <p:nvPr/>
          </p:nvGrpSpPr>
          <p:grpSpPr bwMode="auto">
            <a:xfrm rot="-1881972">
              <a:off x="592" y="2533"/>
              <a:ext cx="327" cy="411"/>
              <a:chOff x="1056" y="3064"/>
              <a:chExt cx="700" cy="416"/>
            </a:xfrm>
          </p:grpSpPr>
          <p:sp>
            <p:nvSpPr>
              <p:cNvPr id="957524" name="AutoShape 84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7525" name="AutoShape 85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57526" name="Oval 86"/>
            <p:cNvSpPr>
              <a:spLocks noChangeArrowheads="1"/>
            </p:cNvSpPr>
            <p:nvPr/>
          </p:nvSpPr>
          <p:spPr bwMode="auto">
            <a:xfrm>
              <a:off x="2196" y="190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957527" name="Rectangle 87"/>
            <p:cNvSpPr>
              <a:spLocks noChangeArrowheads="1"/>
            </p:cNvSpPr>
            <p:nvPr/>
          </p:nvSpPr>
          <p:spPr bwMode="auto">
            <a:xfrm>
              <a:off x="2264" y="2208"/>
              <a:ext cx="1416" cy="1096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0" name="Group 88"/>
            <p:cNvGrpSpPr>
              <a:grpSpLocks/>
            </p:cNvGrpSpPr>
            <p:nvPr/>
          </p:nvGrpSpPr>
          <p:grpSpPr bwMode="auto">
            <a:xfrm rot="5590415">
              <a:off x="2148" y="884"/>
              <a:ext cx="327" cy="411"/>
              <a:chOff x="1056" y="3064"/>
              <a:chExt cx="700" cy="416"/>
            </a:xfrm>
          </p:grpSpPr>
          <p:sp>
            <p:nvSpPr>
              <p:cNvPr id="957529" name="AutoShape 89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7530" name="AutoShape 90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1" name="Group 95"/>
          <p:cNvGrpSpPr>
            <a:grpSpLocks noChangeAspect="1"/>
          </p:cNvGrpSpPr>
          <p:nvPr/>
        </p:nvGrpSpPr>
        <p:grpSpPr bwMode="auto">
          <a:xfrm>
            <a:off x="6746875" y="2871788"/>
            <a:ext cx="1622425" cy="2138362"/>
            <a:chOff x="0" y="0"/>
            <a:chExt cx="1936" cy="2552"/>
          </a:xfrm>
        </p:grpSpPr>
        <p:pic>
          <p:nvPicPr>
            <p:cNvPr id="957536" name="Picture 9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" y="16"/>
              <a:ext cx="1903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7537" name="Rectangle 97"/>
            <p:cNvSpPr>
              <a:spLocks noChangeAspect="1"/>
            </p:cNvSpPr>
            <p:nvPr/>
          </p:nvSpPr>
          <p:spPr bwMode="auto">
            <a:xfrm>
              <a:off x="0" y="0"/>
              <a:ext cx="1936" cy="2552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2699" dir="54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957538" name="Picture 98" descr="buddha_src"/>
          <p:cNvPicPr>
            <a:picLocks noChangeAspect="1" noChangeArrowheads="1"/>
          </p:cNvPicPr>
          <p:nvPr/>
        </p:nvPicPr>
        <p:blipFill>
          <a:blip r:embed="rId3"/>
          <a:srcRect r="3691" b="4724"/>
          <a:stretch>
            <a:fillRect/>
          </a:stretch>
        </p:blipFill>
        <p:spPr bwMode="auto">
          <a:xfrm>
            <a:off x="6783388" y="5146675"/>
            <a:ext cx="1903412" cy="14684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57539" name="Picture 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325" y="4202113"/>
            <a:ext cx="1695450" cy="1733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57541" name="Rectangle 101"/>
          <p:cNvSpPr>
            <a:spLocks noChangeArrowheads="1"/>
          </p:cNvSpPr>
          <p:nvPr/>
        </p:nvSpPr>
        <p:spPr bwMode="auto">
          <a:xfrm>
            <a:off x="458788" y="2219325"/>
            <a:ext cx="559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cs typeface="Arial" pitchFamily="34" charset="0"/>
              </a:rPr>
              <a:t>Camera visibility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cs typeface="Arial" pitchFamily="34" charset="0"/>
              </a:rPr>
              <a:t>Failure of comparison metric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2400" dirty="0">
                <a:cs typeface="Arial" pitchFamily="34" charset="0"/>
              </a:rPr>
              <a:t>repeated texture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GB" sz="2400" dirty="0">
              <a:cs typeface="Arial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2400" dirty="0">
                <a:cs typeface="Arial" pitchFamily="34" charset="0"/>
              </a:rPr>
              <a:t>lack of texture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GB" sz="2400" dirty="0">
              <a:cs typeface="Arial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GB" sz="2400" dirty="0" err="1">
                <a:cs typeface="Arial" pitchFamily="34" charset="0"/>
              </a:rPr>
              <a:t>specularities</a:t>
            </a:r>
            <a:endParaRPr lang="en-GB" sz="2400" dirty="0"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0099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Multi-view stereo algorithms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03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dirty="0" smtClean="0"/>
              <a:t>Comparison </a:t>
            </a:r>
            <a:r>
              <a:rPr lang="en-GB" dirty="0"/>
              <a:t>and evaluation</a:t>
            </a:r>
            <a:r>
              <a:rPr lang="en-GB" sz="28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GB" sz="1400" b="1" dirty="0"/>
              <a:t>A Comparison and Evaluation of Multi-View Stereo Reconstruction Algorithms</a:t>
            </a:r>
            <a:r>
              <a:rPr lang="en-GB" sz="1400" dirty="0"/>
              <a:t>,</a:t>
            </a:r>
            <a:br>
              <a:rPr lang="en-GB" sz="1400" dirty="0"/>
            </a:br>
            <a:r>
              <a:rPr lang="en-GB" sz="1400" dirty="0"/>
              <a:t>S. Seitz et al., CVPR 2006, vol. 1, pages 519-526.</a:t>
            </a:r>
          </a:p>
          <a:p>
            <a:pPr>
              <a:lnSpc>
                <a:spcPct val="80000"/>
              </a:lnSpc>
            </a:pPr>
            <a:endParaRPr lang="en-GB" sz="1600" dirty="0"/>
          </a:p>
          <a:p>
            <a:pPr>
              <a:lnSpc>
                <a:spcPct val="80000"/>
              </a:lnSpc>
            </a:pPr>
            <a:r>
              <a:rPr lang="en-GB" dirty="0"/>
              <a:t>Quick history of algorithms</a:t>
            </a:r>
            <a:r>
              <a:rPr lang="en-GB" sz="28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GB" sz="1400" b="1" dirty="0"/>
              <a:t>Representing stereo data with the Delaunay triangulation</a:t>
            </a:r>
            <a:r>
              <a:rPr lang="en-GB" sz="1400" dirty="0"/>
              <a:t>, </a:t>
            </a:r>
            <a:br>
              <a:rPr lang="en-GB" sz="1400" dirty="0"/>
            </a:br>
            <a:r>
              <a:rPr lang="en-GB" sz="1400" dirty="0"/>
              <a:t>O. </a:t>
            </a:r>
            <a:r>
              <a:rPr lang="en-GB" sz="1400" dirty="0" err="1"/>
              <a:t>Faugeras</a:t>
            </a:r>
            <a:r>
              <a:rPr lang="en-GB" sz="1400" dirty="0"/>
              <a:t> et al., Artificial Intelligence, 44(1-2):41-87, 1990.</a:t>
            </a:r>
          </a:p>
          <a:p>
            <a:pPr lvl="1">
              <a:lnSpc>
                <a:spcPct val="80000"/>
              </a:lnSpc>
            </a:pPr>
            <a:endParaRPr lang="en-GB" sz="1400" dirty="0"/>
          </a:p>
          <a:p>
            <a:pPr lvl="1">
              <a:lnSpc>
                <a:spcPct val="80000"/>
              </a:lnSpc>
            </a:pPr>
            <a:r>
              <a:rPr lang="en-GB" sz="1400" b="1" dirty="0"/>
              <a:t>A multiple-baseline stereo</a:t>
            </a:r>
            <a:r>
              <a:rPr lang="en-GB" sz="1400" dirty="0"/>
              <a:t>,</a:t>
            </a:r>
            <a:br>
              <a:rPr lang="en-GB" sz="1400" dirty="0"/>
            </a:br>
            <a:r>
              <a:rPr lang="en-GB" sz="1400" dirty="0"/>
              <a:t>M. </a:t>
            </a:r>
            <a:r>
              <a:rPr lang="en-GB" sz="1400" dirty="0" err="1"/>
              <a:t>Okutomi</a:t>
            </a:r>
            <a:r>
              <a:rPr lang="en-GB" sz="1400" dirty="0"/>
              <a:t> and T. </a:t>
            </a:r>
            <a:r>
              <a:rPr lang="en-GB" sz="1400" dirty="0" err="1"/>
              <a:t>Kanade</a:t>
            </a:r>
            <a:r>
              <a:rPr lang="en-GB" sz="1400" dirty="0"/>
              <a:t>, TPAMI, 15(4):353-363, 1993.</a:t>
            </a:r>
          </a:p>
          <a:p>
            <a:pPr lvl="1">
              <a:lnSpc>
                <a:spcPct val="80000"/>
              </a:lnSpc>
            </a:pPr>
            <a:endParaRPr lang="en-GB" sz="1400" dirty="0"/>
          </a:p>
          <a:p>
            <a:pPr lvl="1">
              <a:lnSpc>
                <a:spcPct val="80000"/>
              </a:lnSpc>
            </a:pPr>
            <a:r>
              <a:rPr lang="en-GB" sz="1400" b="1" dirty="0"/>
              <a:t>Object-</a:t>
            </a:r>
            <a:r>
              <a:rPr lang="en-GB" sz="1400" b="1" dirty="0" err="1"/>
              <a:t>centered</a:t>
            </a:r>
            <a:r>
              <a:rPr lang="en-GB" sz="1400" b="1" dirty="0"/>
              <a:t> surface reconstruction: Combining multi-image stereo and shading</a:t>
            </a:r>
            <a:r>
              <a:rPr lang="en-GB" sz="1400" dirty="0"/>
              <a:t>, </a:t>
            </a:r>
            <a:br>
              <a:rPr lang="en-GB" sz="1400" dirty="0"/>
            </a:br>
            <a:r>
              <a:rPr lang="en-GB" sz="1400" dirty="0"/>
              <a:t>P. </a:t>
            </a:r>
            <a:r>
              <a:rPr lang="en-GB" sz="1400" dirty="0" err="1"/>
              <a:t>Fua</a:t>
            </a:r>
            <a:r>
              <a:rPr lang="en-GB" sz="1400" dirty="0"/>
              <a:t>, Y. </a:t>
            </a:r>
            <a:r>
              <a:rPr lang="en-GB" sz="1400" dirty="0" err="1"/>
              <a:t>Leclerc</a:t>
            </a:r>
            <a:r>
              <a:rPr lang="en-GB" sz="1400" dirty="0"/>
              <a:t>, International Journal of Computer Vision, vol. 16:35-56, 1995.</a:t>
            </a:r>
          </a:p>
          <a:p>
            <a:pPr lvl="1">
              <a:lnSpc>
                <a:spcPct val="80000"/>
              </a:lnSpc>
            </a:pPr>
            <a:endParaRPr lang="en-GB" sz="1400" b="1" dirty="0"/>
          </a:p>
          <a:p>
            <a:pPr lvl="1">
              <a:lnSpc>
                <a:spcPct val="80000"/>
              </a:lnSpc>
            </a:pPr>
            <a:r>
              <a:rPr lang="en-GB" sz="1400" b="1" dirty="0"/>
              <a:t>A portable three-dimensional digitizer</a:t>
            </a:r>
            <a:r>
              <a:rPr lang="en-GB" sz="1400" dirty="0"/>
              <a:t>,</a:t>
            </a:r>
            <a:br>
              <a:rPr lang="en-GB" sz="1400" dirty="0"/>
            </a:br>
            <a:r>
              <a:rPr lang="en-GB" sz="1400" dirty="0"/>
              <a:t>Y. Matsumoto et al., Int. Conf. on Recent Advances in 3D Imaging and </a:t>
            </a:r>
            <a:r>
              <a:rPr lang="en-GB" sz="1400" dirty="0" err="1"/>
              <a:t>Modeling</a:t>
            </a:r>
            <a:r>
              <a:rPr lang="en-GB" sz="1400" dirty="0"/>
              <a:t>, 197-205, 1997.</a:t>
            </a:r>
          </a:p>
          <a:p>
            <a:pPr lvl="1">
              <a:lnSpc>
                <a:spcPct val="80000"/>
              </a:lnSpc>
            </a:pPr>
            <a:endParaRPr lang="en-GB" sz="1400" b="1" dirty="0"/>
          </a:p>
          <a:p>
            <a:pPr lvl="1">
              <a:lnSpc>
                <a:spcPct val="80000"/>
              </a:lnSpc>
            </a:pPr>
            <a:r>
              <a:rPr lang="en-GB" sz="1400" b="1" dirty="0"/>
              <a:t>Photorealistic Scene Reconstruction by </a:t>
            </a:r>
            <a:r>
              <a:rPr lang="en-GB" sz="1400" b="1" dirty="0" err="1"/>
              <a:t>Voxel</a:t>
            </a:r>
            <a:r>
              <a:rPr lang="en-GB" sz="1400" b="1" dirty="0"/>
              <a:t> </a:t>
            </a:r>
            <a:r>
              <a:rPr lang="en-GB" sz="1400" b="1" dirty="0" err="1"/>
              <a:t>Coloring</a:t>
            </a:r>
            <a:r>
              <a:rPr lang="en-GB" sz="1400" b="1" dirty="0"/>
              <a:t>,</a:t>
            </a:r>
            <a:br>
              <a:rPr lang="en-GB" sz="1400" b="1" dirty="0"/>
            </a:br>
            <a:r>
              <a:rPr lang="en-GB" sz="1400" dirty="0"/>
              <a:t>S. M. Seitz and C. R. Dyer, CVPR., 1067-1073, 1997. </a:t>
            </a:r>
          </a:p>
          <a:p>
            <a:pPr lvl="1">
              <a:lnSpc>
                <a:spcPct val="80000"/>
              </a:lnSpc>
            </a:pPr>
            <a:endParaRPr lang="en-GB" sz="1400" b="1" dirty="0"/>
          </a:p>
          <a:p>
            <a:pPr lvl="1">
              <a:lnSpc>
                <a:spcPct val="80000"/>
              </a:lnSpc>
            </a:pPr>
            <a:r>
              <a:rPr lang="en-GB" sz="1400" b="1" dirty="0" err="1"/>
              <a:t>Variational</a:t>
            </a:r>
            <a:r>
              <a:rPr lang="en-GB" sz="1400" b="1" dirty="0"/>
              <a:t> principles, surface evolution, PDE's, level set methods and the stereo problem</a:t>
            </a:r>
            <a:r>
              <a:rPr lang="en-GB" sz="1400" dirty="0"/>
              <a:t>,</a:t>
            </a:r>
            <a:br>
              <a:rPr lang="en-GB" sz="1400" dirty="0"/>
            </a:br>
            <a:r>
              <a:rPr lang="en-GB" sz="1400" dirty="0"/>
              <a:t>O. </a:t>
            </a:r>
            <a:r>
              <a:rPr lang="en-GB" sz="1400" dirty="0" err="1"/>
              <a:t>Faugeras</a:t>
            </a:r>
            <a:r>
              <a:rPr lang="en-GB" sz="1400" dirty="0"/>
              <a:t> and R. </a:t>
            </a:r>
            <a:r>
              <a:rPr lang="en-GB" sz="1400" dirty="0" err="1"/>
              <a:t>Keriven</a:t>
            </a:r>
            <a:r>
              <a:rPr lang="en-GB" sz="1400" dirty="0"/>
              <a:t>, IEEE Trans. on Image Processing, 7(3):336-344, 1998.</a:t>
            </a:r>
          </a:p>
        </p:txBody>
      </p:sp>
    </p:spTree>
    <p:extLst>
      <p:ext uri="{BB962C8B-B14F-4D97-AF65-F5344CB8AC3E}">
        <p14:creationId xmlns:p14="http://schemas.microsoft.com/office/powerpoint/2010/main" val="33082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GB" sz="1600" b="1"/>
              <a:t>SCULPTEUR European project</a:t>
            </a:r>
            <a:r>
              <a:rPr lang="en-GB" sz="1600"/>
              <a:t> </a:t>
            </a:r>
            <a:br>
              <a:rPr lang="en-GB" sz="1600"/>
            </a:b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3855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813" name="Picture 5" descr="evalu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6064" y="1718195"/>
            <a:ext cx="2969953" cy="4449714"/>
          </a:xfrm>
          <a:prstGeom prst="rect">
            <a:avLst/>
          </a:prstGeom>
          <a:noFill/>
        </p:spPr>
      </p:pic>
      <p:sp>
        <p:nvSpPr>
          <p:cNvPr id="101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Multi-view stereo algorithms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675150"/>
            <a:ext cx="552387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Comparison and evaluation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GB" sz="1200" b="1" dirty="0">
                <a:latin typeface="Arial" pitchFamily="34" charset="0"/>
                <a:cs typeface="Arial" pitchFamily="34" charset="0"/>
              </a:rPr>
              <a:t>A Comparison and Evaluation of Multi-View Stereo Reconstruction Algorithms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,</a:t>
            </a:r>
            <a:br>
              <a:rPr lang="en-GB" sz="1200" dirty="0">
                <a:latin typeface="Arial" pitchFamily="34" charset="0"/>
                <a:cs typeface="Arial" pitchFamily="34" charset="0"/>
              </a:rPr>
            </a:br>
            <a:r>
              <a:rPr lang="en-GB" sz="1200" dirty="0">
                <a:latin typeface="Arial" pitchFamily="34" charset="0"/>
                <a:cs typeface="Arial" pitchFamily="34" charset="0"/>
              </a:rPr>
              <a:t>S. Seitz et al., CVPR 2006, vol. 1, pages 519-526.</a:t>
            </a:r>
            <a:br>
              <a:rPr lang="en-GB" sz="1200" dirty="0">
                <a:latin typeface="Arial" pitchFamily="34" charset="0"/>
                <a:cs typeface="Arial" pitchFamily="34" charset="0"/>
              </a:rPr>
            </a:br>
            <a:endParaRPr lang="en-GB" sz="12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GB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http://vision.middlebury.edu/mview/</a:t>
            </a:r>
          </a:p>
          <a:p>
            <a:pPr>
              <a:lnSpc>
                <a:spcPct val="80000"/>
              </a:lnSpc>
            </a:pP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Recently many new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algorithms</a:t>
            </a:r>
          </a:p>
          <a:p>
            <a:pPr>
              <a:lnSpc>
                <a:spcPct val="80000"/>
              </a:lnSpc>
            </a:pPr>
            <a:endParaRPr lang="en-GB" sz="2800" dirty="0" smtClean="0">
              <a:solidFill>
                <a:srgbClr val="92D050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 smtClean="0">
                <a:solidFill>
                  <a:srgbClr val="92D050"/>
                </a:solidFill>
              </a:rPr>
              <a:t>Very good accuracy &amp; completeness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/>
            </a:r>
            <a:br>
              <a:rPr lang="en-GB" sz="2800" dirty="0">
                <a:latin typeface="Arial" pitchFamily="34" charset="0"/>
                <a:cs typeface="Arial" pitchFamily="34" charset="0"/>
              </a:rPr>
            </a:b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Almost all deal with small number of </a:t>
            </a:r>
            <a:r>
              <a:rPr lang="en-GB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images (~100)</a:t>
            </a:r>
            <a:br>
              <a:rPr lang="en-GB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main e</a:t>
            </a:r>
            <a:r>
              <a:rPr lang="en-GB" sz="2800" dirty="0" smtClean="0">
                <a:solidFill>
                  <a:srgbClr val="FF0000"/>
                </a:solidFill>
              </a:rPr>
              <a:t>xception </a:t>
            </a:r>
            <a:r>
              <a:rPr lang="en-GB" sz="2000" dirty="0" smtClean="0">
                <a:solidFill>
                  <a:srgbClr val="FF0000"/>
                </a:solidFill>
              </a:rPr>
              <a:t>[Pollefeys08]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GB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Offline </a:t>
            </a:r>
            <a:r>
              <a:rPr lang="en-GB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algorithms, no feedback</a:t>
            </a:r>
            <a:endParaRPr lang="en-GB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96863" y="2509066"/>
            <a:ext cx="8596312" cy="1411105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96863" y="3920171"/>
            <a:ext cx="8596312" cy="1056564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</a:t>
            </a:r>
            <a:r>
              <a:rPr lang="en-GB" dirty="0" smtClean="0"/>
              <a:t>flexible algorithms</a:t>
            </a:r>
            <a:endParaRPr lang="en-GB" dirty="0"/>
          </a:p>
        </p:txBody>
      </p:sp>
      <p:graphicFrame>
        <p:nvGraphicFramePr>
          <p:cNvPr id="559195" name="Group 91"/>
          <p:cNvGraphicFramePr>
            <a:graphicFrameLocks noGrp="1"/>
          </p:cNvGraphicFramePr>
          <p:nvPr>
            <p:ph idx="1"/>
          </p:nvPr>
        </p:nvGraphicFramePr>
        <p:xfrm>
          <a:off x="296863" y="1714951"/>
          <a:ext cx="8596312" cy="4435614"/>
        </p:xfrm>
        <a:graphic>
          <a:graphicData uri="http://schemas.openxmlformats.org/drawingml/2006/table">
            <a:tbl>
              <a:tblPr/>
              <a:tblGrid>
                <a:gridCol w="900112"/>
                <a:gridCol w="3735388"/>
                <a:gridCol w="3960812"/>
              </a:tblGrid>
              <a:tr h="777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Region growing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Depth-map fusion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6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Starts from a cloud of 3d points, and grows small flat patches maximizing photo-consistency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Fuses a set of depth-maps computed using occlusion-robust photo-consistency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Provides best overall results due to a plane-based photo-consistency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Elegant pipeline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Plug-n-play blocks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Easily parallelizable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Many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tunable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parameters, i.e., difficult to tune to get the optimal results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Photo-consistency metric is simple and not optimal. The metric suffers when images are not well textured or low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9172" name="Text Box 68"/>
          <p:cNvSpPr txBox="1">
            <a:spLocks noChangeArrowheads="1"/>
          </p:cNvSpPr>
          <p:nvPr/>
        </p:nvSpPr>
        <p:spPr bwMode="auto">
          <a:xfrm rot="10800000">
            <a:off x="466725" y="4112756"/>
            <a:ext cx="549275" cy="704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GB" sz="2400" b="1" dirty="0"/>
              <a:t>pros</a:t>
            </a:r>
          </a:p>
        </p:txBody>
      </p:sp>
      <p:sp>
        <p:nvSpPr>
          <p:cNvPr id="559174" name="Text Box 70"/>
          <p:cNvSpPr txBox="1">
            <a:spLocks noChangeArrowheads="1"/>
          </p:cNvSpPr>
          <p:nvPr/>
        </p:nvSpPr>
        <p:spPr bwMode="auto">
          <a:xfrm rot="10800000">
            <a:off x="476250" y="2569026"/>
            <a:ext cx="549275" cy="1381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GB" sz="2400" b="1" dirty="0"/>
              <a:t>summary</a:t>
            </a:r>
          </a:p>
        </p:txBody>
      </p:sp>
      <p:sp>
        <p:nvSpPr>
          <p:cNvPr id="559175" name="Text Box 71"/>
          <p:cNvSpPr txBox="1">
            <a:spLocks noChangeArrowheads="1"/>
          </p:cNvSpPr>
          <p:nvPr/>
        </p:nvSpPr>
        <p:spPr bwMode="auto">
          <a:xfrm rot="10800000">
            <a:off x="476250" y="5218115"/>
            <a:ext cx="549275" cy="731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GB" sz="2400" b="1" dirty="0"/>
              <a:t>cons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96863" y="4986959"/>
            <a:ext cx="8596312" cy="1148615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28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156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Bird’s-eye view: depth-map fusion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0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483600" cy="3008313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Compute depth </a:t>
            </a: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hypotheses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GB" sz="2800" b="1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GB" sz="2800" b="1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GB" sz="2800" b="1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Volumetrically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fuse depth-maps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GB" sz="2800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GB" sz="2800" b="1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GB" sz="2800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Extract 3d surface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en-GB" sz="2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9302" y="3344218"/>
            <a:ext cx="1764506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323" y="5188824"/>
            <a:ext cx="180022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5785" y="1646255"/>
            <a:ext cx="1774031" cy="130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6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9379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98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908"/>
            <a:ext cx="8991600" cy="677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3810000" cy="117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28" y="4065041"/>
            <a:ext cx="295230" cy="27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314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" y="-1"/>
            <a:ext cx="8982154" cy="674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840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" y="76200"/>
            <a:ext cx="896794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764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1"/>
            <a:ext cx="8776711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047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72913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543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40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20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art</a:t>
            </a:r>
            <a:endParaRPr lang="fr-FR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GB" sz="1400"/>
              <a:t>Domain Series Domain VIII Crouching</a:t>
            </a:r>
            <a:br>
              <a:rPr lang="en-GB" sz="1400"/>
            </a:br>
            <a:r>
              <a:rPr lang="en-GB" sz="1400"/>
              <a:t> 1999 </a:t>
            </a:r>
            <a:r>
              <a:rPr lang="en-GB" sz="1400" i="1"/>
              <a:t>Mild steel bar</a:t>
            </a:r>
            <a:r>
              <a:rPr lang="en-GB" sz="1400"/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GB" sz="1400"/>
              <a:t>Block Works Precipitate III 2004 </a:t>
            </a:r>
            <a:br>
              <a:rPr lang="en-GB" sz="1400"/>
            </a:br>
            <a:r>
              <a:rPr lang="en-GB" sz="1400" i="1"/>
              <a:t>Mild steel blocks</a:t>
            </a:r>
            <a:r>
              <a:rPr lang="en-GB" sz="1400"/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18767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" y="30227"/>
            <a:ext cx="8987192" cy="676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890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971050"/>
            <a:ext cx="848360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 eaLnBrk="0" hangingPunct="0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Fitting step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A local surface patch is fitted, 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iterating visibility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Filter step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/>
            </a:r>
            <a:b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Visibility is explicitly enforced</a:t>
            </a:r>
          </a:p>
          <a:p>
            <a:pPr marL="514350" indent="-514350" eaLnBrk="0" hangingPunct="0">
              <a:buFont typeface="+mj-lt"/>
              <a:buAutoNum type="arabicPeriod"/>
            </a:pPr>
            <a:endParaRPr lang="en-GB" sz="2800" kern="0" dirty="0" smtClean="0">
              <a:latin typeface="Arial" pitchFamily="34" charset="0"/>
              <a:cs typeface="Arial" pitchFamily="34" charset="0"/>
            </a:endParaRPr>
          </a:p>
          <a:p>
            <a:pPr marL="514350" indent="-514350" eaLnBrk="0" hangingPunct="0">
              <a:buFont typeface="+mj-lt"/>
              <a:buAutoNum type="arabicPeriod"/>
            </a:pPr>
            <a:endParaRPr lang="en-GB" sz="2800" kern="0" dirty="0" smtClean="0">
              <a:latin typeface="Arial" pitchFamily="34" charset="0"/>
              <a:cs typeface="Arial" pitchFamily="34" charset="0"/>
            </a:endParaRPr>
          </a:p>
          <a:p>
            <a:pPr marL="514350" indent="-514350" eaLnBrk="0" hangingPunct="0">
              <a:buFont typeface="+mj-lt"/>
              <a:buAutoNum type="arabicPeriod"/>
            </a:pPr>
            <a:r>
              <a:rPr lang="en-GB" sz="2800" b="1" kern="0" dirty="0" smtClean="0">
                <a:latin typeface="Arial" pitchFamily="34" charset="0"/>
                <a:cs typeface="Arial" pitchFamily="34" charset="0"/>
              </a:rPr>
              <a:t>Expand step</a:t>
            </a:r>
            <a:r>
              <a:rPr lang="en-GB" sz="2800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800" kern="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Successful patches are used 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to initialise active boundary</a:t>
            </a: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001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0238" y="1813035"/>
            <a:ext cx="3006022" cy="16098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0013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7062" y="3497846"/>
            <a:ext cx="2924175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001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Bird’s-eye view: region </a:t>
            </a:r>
            <a:r>
              <a:rPr lang="en-GB" dirty="0"/>
              <a:t>growing </a:t>
            </a:r>
            <a:endParaRPr lang="en-GB" sz="1600" dirty="0"/>
          </a:p>
        </p:txBody>
      </p:sp>
      <p:pic>
        <p:nvPicPr>
          <p:cNvPr id="120013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089"/>
          <a:stretch>
            <a:fillRect/>
          </a:stretch>
        </p:blipFill>
        <p:spPr bwMode="auto">
          <a:xfrm>
            <a:off x="5973763" y="4979363"/>
            <a:ext cx="1195387" cy="108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0013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13"/>
          <a:stretch>
            <a:fillRect/>
          </a:stretch>
        </p:blipFill>
        <p:spPr bwMode="auto">
          <a:xfrm>
            <a:off x="7169150" y="4979363"/>
            <a:ext cx="1358900" cy="108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21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 and its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patches (oriented points)? [</a:t>
            </a:r>
            <a:r>
              <a:rPr lang="en-US" dirty="0" smtClean="0">
                <a:solidFill>
                  <a:srgbClr val="92D050"/>
                </a:solidFill>
              </a:rPr>
              <a:t>10 </a:t>
            </a:r>
            <a:r>
              <a:rPr lang="en-US" dirty="0" err="1" smtClean="0">
                <a:solidFill>
                  <a:srgbClr val="92D050"/>
                </a:solidFill>
              </a:rPr>
              <a:t>mins</a:t>
            </a:r>
            <a:r>
              <a:rPr lang="en-US" dirty="0" smtClean="0"/>
              <a:t>]</a:t>
            </a:r>
          </a:p>
          <a:p>
            <a:r>
              <a:rPr lang="en-US" dirty="0" smtClean="0"/>
              <a:t>Algorithmic details [</a:t>
            </a:r>
            <a:r>
              <a:rPr lang="en-US" dirty="0" smtClean="0">
                <a:solidFill>
                  <a:srgbClr val="92D050"/>
                </a:solidFill>
              </a:rPr>
              <a:t>30 </a:t>
            </a:r>
            <a:r>
              <a:rPr lang="en-US" dirty="0" err="1" smtClean="0">
                <a:solidFill>
                  <a:srgbClr val="92D050"/>
                </a:solidFill>
              </a:rPr>
              <a:t>mins</a:t>
            </a:r>
            <a:r>
              <a:rPr lang="en-US" dirty="0" smtClean="0"/>
              <a:t>]</a:t>
            </a:r>
          </a:p>
          <a:p>
            <a:r>
              <a:rPr lang="en-US" dirty="0" smtClean="0"/>
              <a:t>Applications [</a:t>
            </a:r>
            <a:r>
              <a:rPr lang="en-US" dirty="0" smtClean="0">
                <a:solidFill>
                  <a:srgbClr val="92D050"/>
                </a:solidFill>
              </a:rPr>
              <a:t>20 </a:t>
            </a:r>
            <a:r>
              <a:rPr lang="en-US" dirty="0" err="1" smtClean="0">
                <a:solidFill>
                  <a:srgbClr val="92D050"/>
                </a:solidFill>
              </a:rPr>
              <a:t>mins</a:t>
            </a:r>
            <a:r>
              <a:rPr lang="en-US" dirty="0" smtClean="0"/>
              <a:t>]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6931" y="3903386"/>
            <a:ext cx="3071813" cy="230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13291"/>
            <a:ext cx="1940731" cy="253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998008"/>
            <a:ext cx="2767096" cy="222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4635904"/>
      </p:ext>
    </p:extLst>
  </p:cSld>
  <p:clrMapOvr>
    <a:masterClrMapping/>
  </p:clrMapOvr>
  <p:transition advTm="63969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Patch consists of</a:t>
            </a:r>
          </a:p>
          <a:p>
            <a:pPr lvl="1"/>
            <a:r>
              <a:rPr lang="en-US" sz="2000" dirty="0" smtClean="0"/>
              <a:t>Position (</a:t>
            </a:r>
            <a:r>
              <a:rPr lang="en-US" sz="2000" i="1" dirty="0" smtClean="0"/>
              <a:t>x, y, 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Normal (</a:t>
            </a:r>
            <a:r>
              <a:rPr lang="en-US" sz="2000" i="1" dirty="0" err="1" smtClean="0"/>
              <a:t>nx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ny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Extent (</a:t>
            </a:r>
            <a:r>
              <a:rPr lang="en-US" sz="2000" i="1" dirty="0" smtClean="0"/>
              <a:t>radius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Tangent plane approximation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17739" y="4717095"/>
            <a:ext cx="3278261" cy="1480505"/>
            <a:chOff x="3352800" y="4749800"/>
            <a:chExt cx="2362200" cy="1066800"/>
          </a:xfrm>
        </p:grpSpPr>
        <p:sp>
          <p:nvSpPr>
            <p:cNvPr id="4" name="Oval 3"/>
            <p:cNvSpPr/>
            <p:nvPr/>
          </p:nvSpPr>
          <p:spPr>
            <a:xfrm>
              <a:off x="3352800" y="4749800"/>
              <a:ext cx="2362200" cy="10668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63811" y="5304134"/>
              <a:ext cx="783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Extent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99857" y="5112103"/>
            <a:ext cx="1588770" cy="512559"/>
            <a:chOff x="4408715" y="5029200"/>
            <a:chExt cx="1144812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4616860" y="5029200"/>
              <a:ext cx="93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Position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408715" y="5149645"/>
              <a:ext cx="239485" cy="10815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63708" y="3886200"/>
            <a:ext cx="1510719" cy="1480505"/>
            <a:chOff x="4466771" y="4151086"/>
            <a:chExt cx="1088571" cy="1066800"/>
          </a:xfrm>
        </p:grpSpPr>
        <p:sp>
          <p:nvSpPr>
            <p:cNvPr id="7" name="Right Arrow 6"/>
            <p:cNvSpPr/>
            <p:nvPr/>
          </p:nvSpPr>
          <p:spPr>
            <a:xfrm rot="16200000">
              <a:off x="4009571" y="4608286"/>
              <a:ext cx="1066800" cy="152400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1766" y="4315807"/>
              <a:ext cx="883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Normal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1859215"/>
      </p:ext>
    </p:extLst>
  </p:cSld>
  <p:clrMapOvr>
    <a:masterClrMapping/>
  </p:clrMapOvr>
  <p:transition advTm="3804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Patch consists of</a:t>
            </a:r>
          </a:p>
          <a:p>
            <a:pPr lvl="1"/>
            <a:r>
              <a:rPr lang="en-US" sz="2000" dirty="0" smtClean="0"/>
              <a:t>Position (</a:t>
            </a:r>
            <a:r>
              <a:rPr lang="en-US" sz="2000" i="1" dirty="0" smtClean="0"/>
              <a:t>x, y, 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Normal (</a:t>
            </a:r>
            <a:r>
              <a:rPr lang="en-US" sz="2000" i="1" dirty="0" err="1" smtClean="0"/>
              <a:t>nx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ny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nz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Extent (</a:t>
            </a:r>
            <a:r>
              <a:rPr lang="en-US" sz="2000" i="1" dirty="0" smtClean="0"/>
              <a:t>radius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Tangent plane approximation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17739" y="3886200"/>
            <a:ext cx="3278261" cy="2311400"/>
            <a:chOff x="2817739" y="3886200"/>
            <a:chExt cx="3278261" cy="2311400"/>
          </a:xfrm>
        </p:grpSpPr>
        <p:grpSp>
          <p:nvGrpSpPr>
            <p:cNvPr id="5" name="Group 14"/>
            <p:cNvGrpSpPr/>
            <p:nvPr/>
          </p:nvGrpSpPr>
          <p:grpSpPr>
            <a:xfrm>
              <a:off x="2817739" y="4717095"/>
              <a:ext cx="3278261" cy="1480505"/>
              <a:chOff x="3352800" y="4749800"/>
              <a:chExt cx="2362200" cy="10668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352800" y="4749800"/>
                <a:ext cx="2362200" cy="106680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63811" y="5304134"/>
                <a:ext cx="783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Extent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6" name="Group 13"/>
            <p:cNvGrpSpPr/>
            <p:nvPr/>
          </p:nvGrpSpPr>
          <p:grpSpPr>
            <a:xfrm>
              <a:off x="4299857" y="5112103"/>
              <a:ext cx="1588770" cy="512559"/>
              <a:chOff x="4408715" y="5029200"/>
              <a:chExt cx="1144812" cy="36933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616860" y="5029200"/>
                <a:ext cx="936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B0F0"/>
                    </a:solidFill>
                  </a:rPr>
                  <a:t>Position</a:t>
                </a:r>
                <a:endParaRPr lang="en-US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408715" y="5149645"/>
                <a:ext cx="239485" cy="10815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2"/>
            <p:cNvGrpSpPr/>
            <p:nvPr/>
          </p:nvGrpSpPr>
          <p:grpSpPr>
            <a:xfrm>
              <a:off x="4363708" y="3886200"/>
              <a:ext cx="1510719" cy="1480505"/>
              <a:chOff x="4466771" y="4151086"/>
              <a:chExt cx="1088571" cy="1066800"/>
            </a:xfrm>
          </p:grpSpPr>
          <p:sp>
            <p:nvSpPr>
              <p:cNvPr id="7" name="Right Arrow 6"/>
              <p:cNvSpPr/>
              <p:nvPr/>
            </p:nvSpPr>
            <p:spPr>
              <a:xfrm rot="16200000">
                <a:off x="4009571" y="4608286"/>
                <a:ext cx="1066800" cy="152400"/>
              </a:xfrm>
              <a:prstGeom prst="rightArrow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671766" y="4315807"/>
                <a:ext cx="883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Normal</a:t>
                </a:r>
                <a:endParaRPr lang="en-US" dirty="0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867400" y="1383268"/>
            <a:ext cx="2083118" cy="2426732"/>
            <a:chOff x="5867400" y="1383268"/>
            <a:chExt cx="2083118" cy="2426732"/>
          </a:xfrm>
        </p:grpSpPr>
        <p:pic>
          <p:nvPicPr>
            <p:cNvPr id="30106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7400" y="1383268"/>
              <a:ext cx="2083118" cy="2068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6553200" y="3440668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Mesh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67400" y="4038600"/>
            <a:ext cx="2083118" cy="2426732"/>
            <a:chOff x="5867400" y="4038600"/>
            <a:chExt cx="2083118" cy="2426732"/>
          </a:xfrm>
        </p:grpSpPr>
        <p:sp>
          <p:nvSpPr>
            <p:cNvPr id="23" name="TextBox 22"/>
            <p:cNvSpPr txBox="1"/>
            <p:nvPr/>
          </p:nvSpPr>
          <p:spPr>
            <a:xfrm>
              <a:off x="6553200" y="6096000"/>
              <a:ext cx="700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Patch</a:t>
              </a:r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867400" y="4038600"/>
              <a:ext cx="2083118" cy="2068830"/>
              <a:chOff x="5867400" y="4038600"/>
              <a:chExt cx="2083118" cy="2068830"/>
            </a:xfrm>
          </p:grpSpPr>
          <p:pic>
            <p:nvPicPr>
              <p:cNvPr id="301063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67400" y="4038600"/>
                <a:ext cx="2083118" cy="2068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Oval 24"/>
              <p:cNvSpPr/>
              <p:nvPr/>
            </p:nvSpPr>
            <p:spPr>
              <a:xfrm rot="19393127">
                <a:off x="6988981" y="5330107"/>
                <a:ext cx="742657" cy="67873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 rot="17747140">
                <a:off x="6213886" y="5437460"/>
                <a:ext cx="742657" cy="54760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 rot="17671446">
                <a:off x="5857922" y="5078599"/>
                <a:ext cx="683812" cy="35212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19037934">
                <a:off x="6537679" y="4756707"/>
                <a:ext cx="640508" cy="438203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19302193">
                <a:off x="6271182" y="4501667"/>
                <a:ext cx="567755" cy="270659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19658047">
                <a:off x="7269871" y="4687142"/>
                <a:ext cx="641388" cy="521409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20405428">
                <a:off x="6805884" y="4188069"/>
                <a:ext cx="469603" cy="22386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391400" y="4114800"/>
                <a:ext cx="416232" cy="209331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rot="20405428">
                <a:off x="7061666" y="4393857"/>
                <a:ext cx="464670" cy="30498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4059773"/>
      </p:ext>
    </p:extLst>
  </p:cSld>
  <p:clrMapOvr>
    <a:masterClrMapping/>
  </p:clrMapOvr>
  <p:transition advTm="488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24566 -0.001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patches?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Flexible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67400" y="4038600"/>
            <a:ext cx="2083118" cy="2068830"/>
            <a:chOff x="5867400" y="4038600"/>
            <a:chExt cx="2083118" cy="206883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7400" y="4038600"/>
              <a:ext cx="2083118" cy="2068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 rot="19393127">
              <a:off x="6988981" y="5330107"/>
              <a:ext cx="742657" cy="67873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7747140">
              <a:off x="6213886" y="5437460"/>
              <a:ext cx="742657" cy="5476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7671446">
              <a:off x="5857922" y="5078599"/>
              <a:ext cx="683812" cy="3521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9037934">
              <a:off x="6537679" y="4756707"/>
              <a:ext cx="640508" cy="43820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302193">
              <a:off x="6271182" y="4501667"/>
              <a:ext cx="567755" cy="27065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58047">
              <a:off x="7269871" y="4687142"/>
              <a:ext cx="641388" cy="52140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405428">
              <a:off x="6805884" y="4188069"/>
              <a:ext cx="469603" cy="22386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391400" y="4114800"/>
              <a:ext cx="416232" cy="20933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20405428">
              <a:off x="7061666" y="4393857"/>
              <a:ext cx="464670" cy="30498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8535551"/>
      </p:ext>
    </p:extLst>
  </p:cSld>
  <p:clrMapOvr>
    <a:masterClrMapping/>
  </p:clrMapOvr>
  <p:transition advTm="8719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patches?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Flexible</a:t>
            </a:r>
          </a:p>
        </p:txBody>
      </p:sp>
      <p:grpSp>
        <p:nvGrpSpPr>
          <p:cNvPr id="4" name="Group 6"/>
          <p:cNvGrpSpPr/>
          <p:nvPr/>
        </p:nvGrpSpPr>
        <p:grpSpPr>
          <a:xfrm>
            <a:off x="5867400" y="4038600"/>
            <a:ext cx="2083118" cy="2068830"/>
            <a:chOff x="5867400" y="4038600"/>
            <a:chExt cx="2083118" cy="206883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7400" y="4038600"/>
              <a:ext cx="2083118" cy="2068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 rot="19393127">
              <a:off x="6988981" y="5330107"/>
              <a:ext cx="742657" cy="67873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7747140">
              <a:off x="6213886" y="5437460"/>
              <a:ext cx="742657" cy="5476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7671446">
              <a:off x="5857922" y="5078599"/>
              <a:ext cx="683812" cy="3521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9037934">
              <a:off x="6537679" y="4756707"/>
              <a:ext cx="640508" cy="43820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302193">
              <a:off x="6271182" y="4501667"/>
              <a:ext cx="567755" cy="27065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58047">
              <a:off x="7269871" y="4687142"/>
              <a:ext cx="641388" cy="52140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405428">
              <a:off x="6805884" y="4188069"/>
              <a:ext cx="469603" cy="22386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391400" y="4114800"/>
              <a:ext cx="416232" cy="20933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20405428">
              <a:off x="7061666" y="4393857"/>
              <a:ext cx="464670" cy="30498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169646"/>
            <a:ext cx="6705600" cy="42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800510"/>
      </p:ext>
    </p:extLst>
  </p:cSld>
  <p:clrMapOvr>
    <a:masterClrMapping/>
  </p:clrMapOvr>
  <p:transition advTm="59172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patches?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Flexible           </a:t>
            </a:r>
            <a:r>
              <a:rPr lang="en-US" dirty="0" smtClean="0">
                <a:solidFill>
                  <a:srgbClr val="FF0000"/>
                </a:solidFill>
              </a:rPr>
              <a:t>Hard to enforce regularization</a:t>
            </a:r>
            <a:endParaRPr lang="en-US" dirty="0" smtClean="0">
              <a:solidFill>
                <a:srgbClr val="00B0F0"/>
              </a:solidFill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5867400" y="4038600"/>
            <a:ext cx="2083118" cy="2068830"/>
            <a:chOff x="5867400" y="4038600"/>
            <a:chExt cx="2083118" cy="206883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7400" y="4038600"/>
              <a:ext cx="2083118" cy="2068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 rot="19393127">
              <a:off x="6988981" y="5330107"/>
              <a:ext cx="742657" cy="67873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7747140">
              <a:off x="6213886" y="5437460"/>
              <a:ext cx="742657" cy="5476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7671446">
              <a:off x="5857922" y="5078599"/>
              <a:ext cx="683812" cy="3521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9037934">
              <a:off x="6537679" y="4756707"/>
              <a:ext cx="640508" cy="43820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302193">
              <a:off x="6271182" y="4501667"/>
              <a:ext cx="567755" cy="27065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658047">
              <a:off x="7269871" y="4687142"/>
              <a:ext cx="641388" cy="52140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405428">
              <a:off x="6805884" y="4188069"/>
              <a:ext cx="469603" cy="22386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391400" y="4114800"/>
              <a:ext cx="416232" cy="20933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20405428">
              <a:off x="7061666" y="4393857"/>
              <a:ext cx="464670" cy="30498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Left-Right Arrow 17"/>
          <p:cNvSpPr/>
          <p:nvPr/>
        </p:nvSpPr>
        <p:spPr>
          <a:xfrm>
            <a:off x="2362200" y="1828800"/>
            <a:ext cx="6096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169646"/>
            <a:ext cx="6705600" cy="42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192169"/>
      </p:ext>
    </p:extLst>
  </p:cSld>
  <p:clrMapOvr>
    <a:masterClrMapping/>
  </p:clrMapOvr>
  <p:transition advTm="21672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patches?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5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Flexible           </a:t>
            </a:r>
            <a:r>
              <a:rPr lang="en-US" dirty="0" smtClean="0">
                <a:solidFill>
                  <a:srgbClr val="FF0000"/>
                </a:solidFill>
              </a:rPr>
              <a:t>Hard to enforce regularization</a:t>
            </a:r>
            <a:endParaRPr lang="en-US" dirty="0" smtClean="0">
              <a:solidFill>
                <a:srgbClr val="00B0F0"/>
              </a:solidFill>
            </a:endParaRPr>
          </a:p>
          <a:p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2362200" y="1828800"/>
            <a:ext cx="609600" cy="152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20757" y="2743200"/>
            <a:ext cx="53133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Regularization not really necessary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because</a:t>
            </a:r>
            <a:endParaRPr lang="en-US" sz="2800" dirty="0"/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952690"/>
            <a:ext cx="2057400" cy="206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391400" y="5010090"/>
            <a:ext cx="1199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9x9 pixels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92262" y="4419600"/>
            <a:ext cx="5952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Local image patch is descriptive enough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71600" y="5105400"/>
            <a:ext cx="4968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Goesele</a:t>
            </a:r>
            <a:r>
              <a:rPr lang="en-US" dirty="0" smtClean="0"/>
              <a:t> et al., CVPR06], [Furukawa et al., CVPR07]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796614"/>
      </p:ext>
    </p:extLst>
  </p:cSld>
  <p:clrMapOvr>
    <a:masterClrMapping/>
  </p:clrMapOvr>
  <p:transition advTm="13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patches?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Extracts pure 3d data w/o interpolation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07790"/>
            <a:ext cx="2057400" cy="136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1763" y="4244182"/>
            <a:ext cx="1936437" cy="166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/>
          <p:nvPr/>
        </p:nvGrpSpPr>
        <p:grpSpPr>
          <a:xfrm>
            <a:off x="4218101" y="4385846"/>
            <a:ext cx="2106499" cy="1477328"/>
            <a:chOff x="4419600" y="2641961"/>
            <a:chExt cx="2106499" cy="1477328"/>
          </a:xfrm>
        </p:grpSpPr>
        <p:sp>
          <p:nvSpPr>
            <p:cNvPr id="23" name="Right Arrow 22"/>
            <p:cNvSpPr/>
            <p:nvPr/>
          </p:nvSpPr>
          <p:spPr>
            <a:xfrm>
              <a:off x="4419600" y="3251561"/>
              <a:ext cx="1981200" cy="3048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95800" y="2641961"/>
              <a:ext cx="203029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Scene analysis from</a:t>
              </a:r>
            </a:p>
            <a:p>
              <a:r>
                <a:rPr lang="en-US" dirty="0" smtClean="0"/>
                <a:t>pure 3d data</a:t>
              </a:r>
            </a:p>
            <a:p>
              <a:endParaRPr lang="en-US" dirty="0" smtClean="0"/>
            </a:p>
            <a:p>
              <a:r>
                <a:rPr lang="en-US" dirty="0" smtClean="0"/>
                <a:t>Meshing w/</a:t>
              </a:r>
            </a:p>
            <a:p>
              <a:r>
                <a:rPr lang="en-US" dirty="0" smtClean="0"/>
                <a:t>smart interpolation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200" y="3700046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grpSp>
        <p:nvGrpSpPr>
          <p:cNvPr id="5" name="Group 33"/>
          <p:cNvGrpSpPr/>
          <p:nvPr/>
        </p:nvGrpSpPr>
        <p:grpSpPr>
          <a:xfrm>
            <a:off x="1690072" y="3982760"/>
            <a:ext cx="2348528" cy="2045732"/>
            <a:chOff x="1690072" y="4431268"/>
            <a:chExt cx="2348528" cy="2045732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2600" y="4431268"/>
              <a:ext cx="2205407" cy="172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1690072" y="6107668"/>
              <a:ext cx="234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Patches (pure 3d data)</a:t>
              </a:r>
              <a:endParaRPr lang="en-US" dirty="0"/>
            </a:p>
          </p:txBody>
        </p:sp>
      </p:grp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8691" y="2328446"/>
            <a:ext cx="195950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Bent Arrow 29"/>
          <p:cNvSpPr/>
          <p:nvPr/>
        </p:nvSpPr>
        <p:spPr>
          <a:xfrm flipV="1">
            <a:off x="1143000" y="4157246"/>
            <a:ext cx="533400" cy="1219200"/>
          </a:xfrm>
          <a:prstGeom prst="ben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2590800" y="2633246"/>
            <a:ext cx="3615634" cy="976297"/>
            <a:chOff x="3775766" y="3037264"/>
            <a:chExt cx="3615634" cy="976297"/>
          </a:xfrm>
        </p:grpSpPr>
        <p:sp>
          <p:nvSpPr>
            <p:cNvPr id="32" name="Right Arrow 31"/>
            <p:cNvSpPr/>
            <p:nvPr/>
          </p:nvSpPr>
          <p:spPr>
            <a:xfrm>
              <a:off x="3775766" y="3708761"/>
              <a:ext cx="3615634" cy="3048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63799" y="3037264"/>
              <a:ext cx="2283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Meshing w/</a:t>
              </a:r>
            </a:p>
            <a:p>
              <a:pPr algn="ctr"/>
              <a:r>
                <a:rPr lang="en-US" dirty="0" smtClean="0"/>
                <a:t>standard interpolation</a:t>
              </a:r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876800" y="5986046"/>
            <a:ext cx="29538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err="1" smtClean="0"/>
              <a:t>Sinha</a:t>
            </a:r>
            <a:r>
              <a:rPr lang="en-US" sz="1600" dirty="0" smtClean="0"/>
              <a:t> ICCV09, Furukawa ICCV09]</a:t>
            </a:r>
            <a:endParaRPr lang="en-US" sz="16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2528888" y="4874419"/>
            <a:ext cx="592931" cy="316706"/>
            <a:chOff x="2528888" y="4874419"/>
            <a:chExt cx="592931" cy="316706"/>
          </a:xfrm>
        </p:grpSpPr>
        <p:sp>
          <p:nvSpPr>
            <p:cNvPr id="28" name="Freeform 27"/>
            <p:cNvSpPr/>
            <p:nvPr/>
          </p:nvSpPr>
          <p:spPr>
            <a:xfrm>
              <a:off x="2528888" y="4874419"/>
              <a:ext cx="592931" cy="316706"/>
            </a:xfrm>
            <a:custGeom>
              <a:avLst/>
              <a:gdLst>
                <a:gd name="connsiteX0" fmla="*/ 0 w 592931"/>
                <a:gd name="connsiteY0" fmla="*/ 145256 h 316706"/>
                <a:gd name="connsiteX1" fmla="*/ 592931 w 592931"/>
                <a:gd name="connsiteY1" fmla="*/ 0 h 316706"/>
                <a:gd name="connsiteX2" fmla="*/ 583406 w 592931"/>
                <a:gd name="connsiteY2" fmla="*/ 159544 h 316706"/>
                <a:gd name="connsiteX3" fmla="*/ 7143 w 592931"/>
                <a:gd name="connsiteY3" fmla="*/ 316706 h 316706"/>
                <a:gd name="connsiteX4" fmla="*/ 0 w 592931"/>
                <a:gd name="connsiteY4" fmla="*/ 145256 h 31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931" h="316706">
                  <a:moveTo>
                    <a:pt x="0" y="145256"/>
                  </a:moveTo>
                  <a:lnTo>
                    <a:pt x="592931" y="0"/>
                  </a:lnTo>
                  <a:lnTo>
                    <a:pt x="583406" y="159544"/>
                  </a:lnTo>
                  <a:lnTo>
                    <a:pt x="7143" y="316706"/>
                  </a:lnTo>
                  <a:lnTo>
                    <a:pt x="0" y="145256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ight Arrow 19"/>
            <p:cNvSpPr/>
            <p:nvPr/>
          </p:nvSpPr>
          <p:spPr>
            <a:xfrm rot="1796231">
              <a:off x="2685006" y="5027889"/>
              <a:ext cx="228600" cy="133277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24200" y="4865952"/>
            <a:ext cx="559594" cy="335756"/>
            <a:chOff x="3124200" y="4865952"/>
            <a:chExt cx="559594" cy="335756"/>
          </a:xfrm>
        </p:grpSpPr>
        <p:sp>
          <p:nvSpPr>
            <p:cNvPr id="29" name="Freeform 28"/>
            <p:cNvSpPr/>
            <p:nvPr/>
          </p:nvSpPr>
          <p:spPr>
            <a:xfrm rot="21404766">
              <a:off x="3124200" y="4865952"/>
              <a:ext cx="559594" cy="335756"/>
            </a:xfrm>
            <a:custGeom>
              <a:avLst/>
              <a:gdLst>
                <a:gd name="connsiteX0" fmla="*/ 16669 w 559594"/>
                <a:gd name="connsiteY0" fmla="*/ 0 h 335756"/>
                <a:gd name="connsiteX1" fmla="*/ 559594 w 559594"/>
                <a:gd name="connsiteY1" fmla="*/ 154781 h 335756"/>
                <a:gd name="connsiteX2" fmla="*/ 554831 w 559594"/>
                <a:gd name="connsiteY2" fmla="*/ 335756 h 335756"/>
                <a:gd name="connsiteX3" fmla="*/ 0 w 559594"/>
                <a:gd name="connsiteY3" fmla="*/ 159544 h 335756"/>
                <a:gd name="connsiteX4" fmla="*/ 16669 w 559594"/>
                <a:gd name="connsiteY4" fmla="*/ 0 h 33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594" h="335756">
                  <a:moveTo>
                    <a:pt x="16669" y="0"/>
                  </a:moveTo>
                  <a:lnTo>
                    <a:pt x="559594" y="154781"/>
                  </a:lnTo>
                  <a:lnTo>
                    <a:pt x="554831" y="335756"/>
                  </a:lnTo>
                  <a:lnTo>
                    <a:pt x="0" y="159544"/>
                  </a:lnTo>
                  <a:lnTo>
                    <a:pt x="16669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ight Arrow 21"/>
            <p:cNvSpPr/>
            <p:nvPr/>
          </p:nvSpPr>
          <p:spPr>
            <a:xfrm rot="8456334">
              <a:off x="3222053" y="5034755"/>
              <a:ext cx="228600" cy="14003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674144" y="5229225"/>
            <a:ext cx="592932" cy="364331"/>
            <a:chOff x="2674144" y="5229225"/>
            <a:chExt cx="592932" cy="364331"/>
          </a:xfrm>
        </p:grpSpPr>
        <p:sp>
          <p:nvSpPr>
            <p:cNvPr id="31" name="Freeform 30"/>
            <p:cNvSpPr/>
            <p:nvPr/>
          </p:nvSpPr>
          <p:spPr>
            <a:xfrm>
              <a:off x="2674144" y="5355431"/>
              <a:ext cx="592932" cy="238125"/>
            </a:xfrm>
            <a:custGeom>
              <a:avLst/>
              <a:gdLst>
                <a:gd name="connsiteX0" fmla="*/ 0 w 592932"/>
                <a:gd name="connsiteY0" fmla="*/ 178593 h 314325"/>
                <a:gd name="connsiteX1" fmla="*/ 276225 w 592932"/>
                <a:gd name="connsiteY1" fmla="*/ 0 h 314325"/>
                <a:gd name="connsiteX2" fmla="*/ 592932 w 592932"/>
                <a:gd name="connsiteY2" fmla="*/ 147637 h 314325"/>
                <a:gd name="connsiteX3" fmla="*/ 307182 w 592932"/>
                <a:gd name="connsiteY3" fmla="*/ 314325 h 314325"/>
                <a:gd name="connsiteX4" fmla="*/ 0 w 592932"/>
                <a:gd name="connsiteY4" fmla="*/ 178593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932" h="314325">
                  <a:moveTo>
                    <a:pt x="0" y="178593"/>
                  </a:moveTo>
                  <a:lnTo>
                    <a:pt x="276225" y="0"/>
                  </a:lnTo>
                  <a:lnTo>
                    <a:pt x="592932" y="147637"/>
                  </a:lnTo>
                  <a:lnTo>
                    <a:pt x="307182" y="314325"/>
                  </a:lnTo>
                  <a:lnTo>
                    <a:pt x="0" y="178593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Right Arrow 26"/>
            <p:cNvSpPr/>
            <p:nvPr/>
          </p:nvSpPr>
          <p:spPr>
            <a:xfrm rot="16200000">
              <a:off x="2846785" y="5278040"/>
              <a:ext cx="228600" cy="13096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624727"/>
      </p:ext>
    </p:extLst>
  </p:cSld>
  <p:clrMapOvr>
    <a:masterClrMapping/>
  </p:clrMapOvr>
  <p:transition advTm="1490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GB"/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11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Patches vs. multiple </a:t>
            </a:r>
            <a:r>
              <a:rPr kumimoji="1" lang="en-US" altLang="ja-JP" dirty="0" err="1" smtClean="0"/>
              <a:t>depthmaps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(could be my biased-view…)</a:t>
            </a:r>
            <a:endParaRPr kumimoji="1" lang="ja-JP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ja-JP" dirty="0" smtClean="0"/>
              <a:t>Patches </a:t>
            </a:r>
            <a:r>
              <a:rPr kumimoji="1" lang="en-US" altLang="ja-JP" dirty="0" smtClean="0">
                <a:sym typeface="Wingdings" pitchFamily="2" charset="2"/>
              </a:rPr>
              <a:t> </a:t>
            </a:r>
            <a:r>
              <a:rPr kumimoji="1" lang="en-US" altLang="ja-JP" dirty="0" smtClean="0">
                <a:solidFill>
                  <a:srgbClr val="92D050"/>
                </a:solidFill>
              </a:rPr>
              <a:t>Single global 3D model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Depthmaps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ym typeface="Wingdings" pitchFamily="2" charset="2"/>
              </a:rPr>
              <a:t> </a:t>
            </a:r>
            <a:r>
              <a:rPr kumimoji="1" lang="en-US" altLang="ja-JP" dirty="0" smtClean="0">
                <a:solidFill>
                  <a:srgbClr val="FF0000"/>
                </a:solidFill>
                <a:sym typeface="Wingdings" pitchFamily="2" charset="2"/>
              </a:rPr>
              <a:t>Multiple redundant 3D models</a:t>
            </a:r>
            <a:r>
              <a:rPr kumimoji="1" lang="en-US" altLang="ja-JP" dirty="0" smtClean="0">
                <a:sym typeface="Wingdings" pitchFamily="2" charset="2"/>
              </a:rPr>
              <a:t/>
            </a:r>
            <a:br>
              <a:rPr kumimoji="1" lang="en-US" altLang="ja-JP" dirty="0" smtClean="0">
                <a:sym typeface="Wingdings" pitchFamily="2" charset="2"/>
              </a:rPr>
            </a:br>
            <a:endParaRPr kumimoji="1" lang="en-US" altLang="ja-JP" dirty="0" smtClean="0">
              <a:sym typeface="Wingdings" pitchFamily="2" charset="2"/>
            </a:endParaRPr>
          </a:p>
          <a:p>
            <a:r>
              <a:rPr kumimoji="1" lang="en-US" altLang="ja-JP" dirty="0" smtClean="0">
                <a:sym typeface="Wingdings" pitchFamily="2" charset="2"/>
              </a:rPr>
              <a:t>Patches  </a:t>
            </a:r>
            <a:r>
              <a:rPr kumimoji="1" lang="en-US" altLang="ja-JP" dirty="0" smtClean="0">
                <a:solidFill>
                  <a:srgbClr val="92D050"/>
                </a:solidFill>
                <a:sym typeface="Wingdings" pitchFamily="2" charset="2"/>
              </a:rPr>
              <a:t>Clean 3D points</a:t>
            </a:r>
            <a:r>
              <a:rPr kumimoji="1" lang="en-US" altLang="ja-JP" dirty="0" smtClean="0">
                <a:sym typeface="Wingdings" pitchFamily="2" charset="2"/>
              </a:rPr>
              <a:t/>
            </a:r>
            <a:br>
              <a:rPr kumimoji="1" lang="en-US" altLang="ja-JP" dirty="0" smtClean="0">
                <a:sym typeface="Wingdings" pitchFamily="2" charset="2"/>
              </a:rPr>
            </a:br>
            <a:r>
              <a:rPr kumimoji="1" lang="en-US" altLang="ja-JP" dirty="0" err="1" smtClean="0">
                <a:sym typeface="Wingdings" pitchFamily="2" charset="2"/>
              </a:rPr>
              <a:t>Depthmaps</a:t>
            </a:r>
            <a:r>
              <a:rPr kumimoji="1" lang="en-US" altLang="ja-JP" dirty="0" smtClean="0">
                <a:sym typeface="Wingdings" pitchFamily="2" charset="2"/>
              </a:rPr>
              <a:t>  </a:t>
            </a:r>
            <a:r>
              <a:rPr kumimoji="1" lang="en-US" altLang="ja-JP" dirty="0" smtClean="0">
                <a:solidFill>
                  <a:srgbClr val="FF0000"/>
                </a:solidFill>
                <a:sym typeface="Wingdings" pitchFamily="2" charset="2"/>
              </a:rPr>
              <a:t>Noisy without merging</a:t>
            </a:r>
            <a:r>
              <a:rPr kumimoji="1" lang="en-US" altLang="ja-JP" dirty="0" smtClean="0">
                <a:sym typeface="Wingdings" pitchFamily="2" charset="2"/>
              </a:rPr>
              <a:t/>
            </a:r>
            <a:br>
              <a:rPr kumimoji="1" lang="en-US" altLang="ja-JP" dirty="0" smtClean="0">
                <a:sym typeface="Wingdings" pitchFamily="2" charset="2"/>
              </a:rPr>
            </a:br>
            <a:endParaRPr kumimoji="1" lang="en-US" altLang="ja-JP" dirty="0" smtClean="0">
              <a:sym typeface="Wingdings" pitchFamily="2" charset="2"/>
            </a:endParaRPr>
          </a:p>
          <a:p>
            <a:r>
              <a:rPr kumimoji="1" lang="en-US" altLang="ja-JP" dirty="0" smtClean="0">
                <a:sym typeface="Wingdings" pitchFamily="2" charset="2"/>
              </a:rPr>
              <a:t>Patches  </a:t>
            </a:r>
            <a:r>
              <a:rPr kumimoji="1" lang="en-US" altLang="ja-JP" dirty="0" smtClean="0">
                <a:solidFill>
                  <a:srgbClr val="92D050"/>
                </a:solidFill>
                <a:sym typeface="Wingdings" pitchFamily="2" charset="2"/>
              </a:rPr>
              <a:t>Hard to make it fast (complex </a:t>
            </a:r>
            <a:r>
              <a:rPr kumimoji="1" lang="en-US" altLang="ja-JP" dirty="0" err="1" smtClean="0">
                <a:solidFill>
                  <a:srgbClr val="92D050"/>
                </a:solidFill>
                <a:sym typeface="Wingdings" pitchFamily="2" charset="2"/>
              </a:rPr>
              <a:t>algo</a:t>
            </a:r>
            <a:r>
              <a:rPr kumimoji="1" lang="en-US" altLang="ja-JP" dirty="0" smtClean="0">
                <a:solidFill>
                  <a:srgbClr val="92D050"/>
                </a:solidFill>
                <a:sym typeface="Wingdings" pitchFamily="2" charset="2"/>
              </a:rPr>
              <a:t>)</a:t>
            </a:r>
            <a:br>
              <a:rPr kumimoji="1" lang="en-US" altLang="ja-JP" dirty="0" smtClean="0">
                <a:solidFill>
                  <a:srgbClr val="92D050"/>
                </a:solidFill>
                <a:sym typeface="Wingdings" pitchFamily="2" charset="2"/>
              </a:rPr>
            </a:br>
            <a:r>
              <a:rPr kumimoji="1" lang="en-US" altLang="ja-JP" dirty="0" err="1" smtClean="0">
                <a:sym typeface="Wingdings" pitchFamily="2" charset="2"/>
              </a:rPr>
              <a:t>Depthmaps</a:t>
            </a:r>
            <a:r>
              <a:rPr kumimoji="1" lang="en-US" altLang="ja-JP" dirty="0" smtClean="0">
                <a:sym typeface="Wingdings" pitchFamily="2" charset="2"/>
              </a:rPr>
              <a:t>  </a:t>
            </a:r>
            <a:r>
              <a:rPr kumimoji="1" lang="en-US" altLang="ja-JP" dirty="0" smtClean="0">
                <a:solidFill>
                  <a:srgbClr val="FF0000"/>
                </a:solidFill>
                <a:sym typeface="Wingdings" pitchFamily="2" charset="2"/>
              </a:rPr>
              <a:t>Easy to make it fast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991426"/>
      </p:ext>
    </p:extLst>
  </p:cSld>
  <p:clrMapOvr>
    <a:masterClrMapping/>
  </p:clrMapOvr>
  <p:transition advTm="130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 and its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Why patches (oriented points)? [10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  <a:p>
            <a:r>
              <a:rPr lang="en-US" dirty="0" smtClean="0"/>
              <a:t>Algorithmic details [</a:t>
            </a:r>
            <a:r>
              <a:rPr lang="en-US" dirty="0" smtClean="0">
                <a:solidFill>
                  <a:srgbClr val="92D050"/>
                </a:solidFill>
              </a:rPr>
              <a:t>30 </a:t>
            </a:r>
            <a:r>
              <a:rPr lang="en-US" dirty="0" err="1" smtClean="0">
                <a:solidFill>
                  <a:srgbClr val="92D050"/>
                </a:solidFill>
              </a:rPr>
              <a:t>mins</a:t>
            </a:r>
            <a:r>
              <a:rPr lang="en-US" dirty="0" smtClean="0"/>
              <a:t>]</a:t>
            </a:r>
          </a:p>
          <a:p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Applications [20 </a:t>
            </a:r>
            <a:r>
              <a:rPr lang="en-US" altLang="ja-JP" dirty="0" err="1" smtClean="0">
                <a:solidFill>
                  <a:schemeClr val="bg1">
                    <a:lumMod val="75000"/>
                  </a:schemeClr>
                </a:solidFill>
              </a:rPr>
              <a:t>mins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6931" y="3903386"/>
            <a:ext cx="3071813" cy="230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13291"/>
            <a:ext cx="1940731" cy="253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998008"/>
            <a:ext cx="2767096" cy="222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5186548"/>
      </p:ext>
    </p:extLst>
  </p:cSld>
  <p:clrMapOvr>
    <a:masterClrMapping/>
  </p:clrMapOvr>
  <p:transition advTm="29563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Patch-based MVS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96572"/>
            <a:ext cx="2514600" cy="293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9140" y="2015111"/>
            <a:ext cx="2236260" cy="301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507148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[</a:t>
            </a:r>
            <a:r>
              <a:rPr lang="en-US" dirty="0" err="1" smtClean="0"/>
              <a:t>Lhuillier</a:t>
            </a:r>
            <a:r>
              <a:rPr lang="en-US" dirty="0" smtClean="0"/>
              <a:t> and </a:t>
            </a:r>
            <a:r>
              <a:rPr lang="en-US" dirty="0" err="1" smtClean="0"/>
              <a:t>Quan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PAMI 05]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5071489"/>
            <a:ext cx="2255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[Furukawa and Ponce,</a:t>
            </a:r>
          </a:p>
          <a:p>
            <a:pPr algn="ctr"/>
            <a:r>
              <a:rPr lang="en-US" dirty="0" smtClean="0"/>
              <a:t>CVPR 07]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67923" y="5071489"/>
            <a:ext cx="2423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[</a:t>
            </a:r>
            <a:r>
              <a:rPr lang="en-US" dirty="0" err="1" smtClean="0"/>
              <a:t>Habbecke</a:t>
            </a:r>
            <a:r>
              <a:rPr lang="en-US" dirty="0" smtClean="0"/>
              <a:t> and </a:t>
            </a:r>
            <a:r>
              <a:rPr lang="en-US" dirty="0" err="1" smtClean="0"/>
              <a:t>Kobbelt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CVPR 07]</a:t>
            </a:r>
            <a:endParaRPr lang="en-US" dirty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723405"/>
            <a:ext cx="1613798" cy="218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871089"/>
            <a:ext cx="1600200" cy="228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ounded Rectangle 17"/>
          <p:cNvSpPr/>
          <p:nvPr/>
        </p:nvSpPr>
        <p:spPr>
          <a:xfrm>
            <a:off x="2971800" y="1752600"/>
            <a:ext cx="3429000" cy="4038600"/>
          </a:xfrm>
          <a:prstGeom prst="roundRect">
            <a:avLst/>
          </a:prstGeom>
          <a:noFill/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600921"/>
      </p:ext>
    </p:extLst>
  </p:cSld>
  <p:clrMapOvr>
    <a:masterClrMapping/>
  </p:clrMapOvr>
  <p:transition advTm="3311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Shown to</a:t>
            </a:r>
            <a:br>
              <a:rPr lang="en-US" dirty="0" smtClean="0"/>
            </a:br>
            <a:r>
              <a:rPr lang="en-US" dirty="0" smtClean="0"/>
              <a:t>work very well</a:t>
            </a:r>
            <a:endParaRPr lang="en-US" dirty="0"/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330533"/>
            <a:ext cx="4038600" cy="507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70107" y="5257800"/>
            <a:ext cx="3606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Multi-view stereo evaluation</a:t>
            </a:r>
          </a:p>
          <a:p>
            <a:r>
              <a:rPr lang="en-US" dirty="0" smtClean="0">
                <a:hlinkClick r:id="rId3"/>
              </a:rPr>
              <a:t>http://vision.middlebury.edu/mview</a:t>
            </a:r>
            <a:endParaRPr lang="en-US" dirty="0" smtClean="0"/>
          </a:p>
          <a:p>
            <a:r>
              <a:rPr lang="en-US" dirty="0" smtClean="0"/>
              <a:t>D. </a:t>
            </a:r>
            <a:r>
              <a:rPr lang="en-US" dirty="0" err="1" smtClean="0"/>
              <a:t>Scharstein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Patch-based MVS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61887"/>
      </p:ext>
    </p:extLst>
  </p:cSld>
  <p:clrMapOvr>
    <a:masterClrMapping/>
  </p:clrMapOvr>
  <p:transition advTm="44328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</a:t>
            </a:r>
            <a:r>
              <a:rPr lang="en-US" sz="3600" dirty="0" smtClean="0"/>
              <a:t> [Furukawa and Ponce 07]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Preliminaries</a:t>
            </a:r>
          </a:p>
          <a:p>
            <a:pPr marL="514350" indent="-514350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937"/>
      </p:ext>
    </p:extLst>
  </p:cSld>
  <p:clrMapOvr>
    <a:masterClrMapping/>
  </p:clrMapOvr>
  <p:transition advTm="15781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Patch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Position, normal, and extent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970139" y="4005895"/>
            <a:ext cx="3278261" cy="1480505"/>
            <a:chOff x="3352800" y="4749800"/>
            <a:chExt cx="2362200" cy="1066800"/>
          </a:xfrm>
        </p:grpSpPr>
        <p:sp>
          <p:nvSpPr>
            <p:cNvPr id="15" name="Oval 14"/>
            <p:cNvSpPr/>
            <p:nvPr/>
          </p:nvSpPr>
          <p:spPr>
            <a:xfrm>
              <a:off x="3352800" y="4749800"/>
              <a:ext cx="2362200" cy="10668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63811" y="5304134"/>
              <a:ext cx="783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Extent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52257" y="4400903"/>
            <a:ext cx="1588770" cy="512559"/>
            <a:chOff x="4408715" y="5029200"/>
            <a:chExt cx="1144812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4616860" y="5029200"/>
              <a:ext cx="93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Position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408715" y="5149645"/>
              <a:ext cx="239485" cy="10815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16108" y="3175000"/>
            <a:ext cx="1510719" cy="1480505"/>
            <a:chOff x="4466771" y="4151086"/>
            <a:chExt cx="1088571" cy="1066800"/>
          </a:xfrm>
        </p:grpSpPr>
        <p:sp>
          <p:nvSpPr>
            <p:cNvPr id="21" name="Right Arrow 20"/>
            <p:cNvSpPr/>
            <p:nvPr/>
          </p:nvSpPr>
          <p:spPr>
            <a:xfrm rot="16200000">
              <a:off x="4009571" y="4608286"/>
              <a:ext cx="1066800" cy="152400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71766" y="4315807"/>
              <a:ext cx="883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Normal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7780662"/>
      </p:ext>
    </p:extLst>
  </p:cSld>
  <p:clrMapOvr>
    <a:masterClrMapping/>
  </p:clrMapOvr>
  <p:transition advTm="13766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372981" y="2416102"/>
            <a:ext cx="2357215" cy="1359932"/>
            <a:chOff x="5791200" y="2590800"/>
            <a:chExt cx="1981200" cy="1143000"/>
          </a:xfrm>
        </p:grpSpPr>
        <p:sp>
          <p:nvSpPr>
            <p:cNvPr id="34" name="Trapezoid 33"/>
            <p:cNvSpPr/>
            <p:nvPr/>
          </p:nvSpPr>
          <p:spPr>
            <a:xfrm>
              <a:off x="5791200" y="2590800"/>
              <a:ext cx="1981200" cy="1100666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46881" y="3352800"/>
              <a:ext cx="858719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Extent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/>
              <a:t> is defined by</a:t>
            </a:r>
            <a:endParaRPr lang="en-US" i="1" dirty="0" smtClean="0">
              <a:solidFill>
                <a:srgbClr val="92D050"/>
              </a:solidFill>
            </a:endParaRPr>
          </a:p>
          <a:p>
            <a:pPr lvl="1"/>
            <a:r>
              <a:rPr lang="en-US" dirty="0" smtClean="0"/>
              <a:t>Position </a:t>
            </a:r>
            <a:r>
              <a:rPr lang="en-US" i="1" dirty="0" smtClean="0">
                <a:solidFill>
                  <a:srgbClr val="92D05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Normal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Visible images </a:t>
            </a:r>
            <a:r>
              <a:rPr lang="en-US" i="1" dirty="0" smtClean="0">
                <a:solidFill>
                  <a:srgbClr val="92D050"/>
                </a:solidFill>
              </a:rPr>
              <a:t>V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r>
              <a:rPr lang="en-US" dirty="0" smtClean="0"/>
              <a:t>Extent is set so that</a:t>
            </a:r>
            <a:br>
              <a:rPr lang="en-US" dirty="0" smtClean="0"/>
            </a:b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is roughly 9x9 pixels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i="1" dirty="0" smtClean="0">
                <a:solidFill>
                  <a:srgbClr val="92D050"/>
                </a:solidFill>
              </a:rPr>
              <a:t>V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endParaRPr lang="en-US" dirty="0">
              <a:solidFill>
                <a:srgbClr val="92D05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206197" y="2885445"/>
            <a:ext cx="1813242" cy="445053"/>
            <a:chOff x="6493325" y="3034171"/>
            <a:chExt cx="1524000" cy="374060"/>
          </a:xfrm>
        </p:grpSpPr>
        <p:sp>
          <p:nvSpPr>
            <p:cNvPr id="8" name="TextBox 7"/>
            <p:cNvSpPr txBox="1"/>
            <p:nvPr/>
          </p:nvSpPr>
          <p:spPr>
            <a:xfrm>
              <a:off x="6493325" y="3097814"/>
              <a:ext cx="1524000" cy="31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Position</a:t>
              </a:r>
              <a:r>
                <a:rPr lang="en-US" dirty="0" smtClean="0">
                  <a:solidFill>
                    <a:srgbClr val="00B0F0"/>
                  </a:solidFill>
                </a:rPr>
                <a:t> </a:t>
              </a:r>
              <a:r>
                <a:rPr lang="en-US" i="1" dirty="0" smtClean="0">
                  <a:solidFill>
                    <a:srgbClr val="00B050"/>
                  </a:solidFill>
                </a:rPr>
                <a:t>c</a:t>
              </a:r>
              <a:r>
                <a:rPr lang="en-US" dirty="0" smtClean="0">
                  <a:solidFill>
                    <a:srgbClr val="00B050"/>
                  </a:solidFill>
                </a:rPr>
                <a:t>(</a:t>
              </a:r>
              <a:r>
                <a:rPr lang="en-US" i="1" dirty="0" smtClean="0">
                  <a:solidFill>
                    <a:srgbClr val="00B050"/>
                  </a:solidFill>
                </a:rPr>
                <a:t>p</a:t>
              </a:r>
              <a:r>
                <a:rPr lang="en-US" dirty="0" smtClean="0">
                  <a:solidFill>
                    <a:srgbClr val="00B050"/>
                  </a:solidFill>
                </a:rPr>
                <a:t>)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658429" y="3034171"/>
              <a:ext cx="232895" cy="10517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69802" y="1715161"/>
            <a:ext cx="1717595" cy="1234341"/>
            <a:chOff x="6709794" y="2057400"/>
            <a:chExt cx="1443611" cy="1037443"/>
          </a:xfrm>
        </p:grpSpPr>
        <p:sp>
          <p:nvSpPr>
            <p:cNvPr id="11" name="Right Arrow 10"/>
            <p:cNvSpPr/>
            <p:nvPr/>
          </p:nvSpPr>
          <p:spPr>
            <a:xfrm rot="16200000">
              <a:off x="6265175" y="2502019"/>
              <a:ext cx="1037443" cy="148206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81804" y="2198215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Normal </a:t>
              </a:r>
              <a:r>
                <a:rPr lang="en-US" i="1" dirty="0" smtClean="0">
                  <a:solidFill>
                    <a:srgbClr val="92D050"/>
                  </a:solidFill>
                </a:rPr>
                <a:t>n</a:t>
              </a:r>
              <a:r>
                <a:rPr lang="en-US" dirty="0" smtClean="0">
                  <a:solidFill>
                    <a:srgbClr val="92D050"/>
                  </a:solidFill>
                </a:rPr>
                <a:t>(</a:t>
              </a:r>
              <a:r>
                <a:rPr lang="en-US" i="1" dirty="0" smtClean="0">
                  <a:solidFill>
                    <a:srgbClr val="92D050"/>
                  </a:solidFill>
                </a:rPr>
                <a:t>p</a:t>
              </a:r>
              <a:r>
                <a:rPr lang="en-US" dirty="0" smtClean="0">
                  <a:solidFill>
                    <a:srgbClr val="92D050"/>
                  </a:solidFill>
                </a:rPr>
                <a:t>)</a:t>
              </a:r>
              <a:endParaRPr lang="en-US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419600" y="4016301"/>
            <a:ext cx="4453597" cy="1851099"/>
            <a:chOff x="4760685" y="4187371"/>
            <a:chExt cx="4078515" cy="1695200"/>
          </a:xfrm>
        </p:grpSpPr>
        <p:pic>
          <p:nvPicPr>
            <p:cNvPr id="21197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52238" y="4187371"/>
              <a:ext cx="1186962" cy="1262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197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0685" y="4198257"/>
              <a:ext cx="1204685" cy="1259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Flowchart: Data 22"/>
            <p:cNvSpPr/>
            <p:nvPr/>
          </p:nvSpPr>
          <p:spPr>
            <a:xfrm rot="5400000">
              <a:off x="4724901" y="4228599"/>
              <a:ext cx="1275347" cy="1200150"/>
            </a:xfrm>
            <a:prstGeom prst="flowChartInputOutpu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197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6801" y="4484914"/>
              <a:ext cx="1320800" cy="1001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Flowchart: Data 23"/>
            <p:cNvSpPr/>
            <p:nvPr/>
          </p:nvSpPr>
          <p:spPr>
            <a:xfrm rot="5400000" flipV="1">
              <a:off x="7601451" y="4228599"/>
              <a:ext cx="1275347" cy="1200150"/>
            </a:xfrm>
            <a:prstGeom prst="flowChartInputOutpu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43625" y="4476750"/>
              <a:ext cx="1314450" cy="10096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44411" y="5513239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Visible images </a:t>
              </a:r>
              <a:r>
                <a:rPr lang="en-US" i="1" dirty="0" smtClean="0">
                  <a:solidFill>
                    <a:srgbClr val="92D050"/>
                  </a:solidFill>
                </a:rPr>
                <a:t>V</a:t>
              </a:r>
              <a:r>
                <a:rPr lang="en-US" dirty="0" smtClean="0">
                  <a:solidFill>
                    <a:srgbClr val="92D050"/>
                  </a:solidFill>
                </a:rPr>
                <a:t>(</a:t>
              </a:r>
              <a:r>
                <a:rPr lang="en-US" i="1" dirty="0" smtClean="0">
                  <a:solidFill>
                    <a:srgbClr val="92D050"/>
                  </a:solidFill>
                </a:rPr>
                <a:t>p</a:t>
              </a:r>
              <a:r>
                <a:rPr lang="en-US" dirty="0" smtClean="0">
                  <a:solidFill>
                    <a:srgbClr val="92D050"/>
                  </a:solidFill>
                </a:rPr>
                <a:t>)</a:t>
              </a:r>
              <a:endParaRPr lang="en-US" dirty="0">
                <a:solidFill>
                  <a:srgbClr val="92D050"/>
                </a:solidFill>
              </a:endParaRPr>
            </a:p>
          </p:txBody>
        </p:sp>
      </p:grpSp>
      <p:sp>
        <p:nvSpPr>
          <p:cNvPr id="37" name="Flowchart: Data 36"/>
          <p:cNvSpPr/>
          <p:nvPr/>
        </p:nvSpPr>
        <p:spPr>
          <a:xfrm rot="5400000">
            <a:off x="7789391" y="4380296"/>
            <a:ext cx="331581" cy="312030"/>
          </a:xfrm>
          <a:prstGeom prst="flowChartInputOutp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Data 37"/>
          <p:cNvSpPr/>
          <p:nvPr/>
        </p:nvSpPr>
        <p:spPr>
          <a:xfrm rot="5400000" flipV="1">
            <a:off x="5129622" y="4407078"/>
            <a:ext cx="331579" cy="312028"/>
          </a:xfrm>
          <a:prstGeom prst="flowChartInputOutp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474050" y="4549702"/>
            <a:ext cx="341747" cy="2625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151207" y="4789970"/>
            <a:ext cx="119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9x9 pixels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437968"/>
      </p:ext>
    </p:extLst>
  </p:cSld>
  <p:clrMapOvr>
    <a:masterClrMapping/>
  </p:clrMapOvr>
  <p:transition advTm="52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 animBg="1"/>
      <p:bldP spid="38" grpId="0" animBg="1"/>
      <p:bldP spid="39" grpId="0" animBg="1"/>
      <p:bldP spid="4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Photo-consistency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of </a:t>
            </a: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between</a:t>
            </a:r>
            <a:br>
              <a:rPr lang="en-US" dirty="0" smtClean="0"/>
            </a:br>
            <a:r>
              <a:rPr lang="en-US" dirty="0" smtClean="0"/>
              <a:t>two images 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endParaRPr lang="en-US" i="1" dirty="0">
              <a:solidFill>
                <a:srgbClr val="92D05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320898" y="3505200"/>
            <a:ext cx="1124090" cy="2133601"/>
            <a:chOff x="2514599" y="4267199"/>
            <a:chExt cx="1124090" cy="2133601"/>
          </a:xfrm>
          <a:solidFill>
            <a:schemeClr val="bg1">
              <a:lumMod val="95000"/>
            </a:schemeClr>
          </a:solidFill>
        </p:grpSpPr>
        <p:sp>
          <p:nvSpPr>
            <p:cNvPr id="16" name="Trapezoid 15"/>
            <p:cNvSpPr/>
            <p:nvPr/>
          </p:nvSpPr>
          <p:spPr>
            <a:xfrm rot="16200000">
              <a:off x="2009844" y="4771955"/>
              <a:ext cx="2133601" cy="1124089"/>
            </a:xfrm>
            <a:prstGeom prst="trapezoid">
              <a:avLst>
                <a:gd name="adj" fmla="val 4132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>
              <a:stCxn id="16" idx="0"/>
              <a:endCxn id="16" idx="2"/>
            </p:cNvCxnSpPr>
            <p:nvPr/>
          </p:nvCxnSpPr>
          <p:spPr>
            <a:xfrm rot="10800000" flipH="1">
              <a:off x="2514599" y="5333999"/>
              <a:ext cx="1124089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516981" y="4788694"/>
              <a:ext cx="1116807" cy="23336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14600" y="5626894"/>
              <a:ext cx="1123950" cy="23812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179489" y="5338123"/>
              <a:ext cx="1584628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352677" y="5323475"/>
              <a:ext cx="1821811" cy="837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034776" y="5337577"/>
              <a:ext cx="1383514" cy="476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rot="5400000">
            <a:off x="663688" y="36195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663688" y="52959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01262">
            <a:off x="488961" y="3424191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98738" flipV="1">
            <a:off x="537658" y="5490266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798735" y="4095690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308" y="472440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J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727551" y="37266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3018064" y="3601926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3385457" y="344952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 flipV="1">
            <a:off x="2275795" y="5131392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 flipV="1">
            <a:off x="2482964" y="5214662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/>
          <p:cNvSpPr/>
          <p:nvPr/>
        </p:nvSpPr>
        <p:spPr>
          <a:xfrm flipV="1">
            <a:off x="2723468" y="5312452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/>
          <p:cNvSpPr/>
          <p:nvPr/>
        </p:nvSpPr>
        <p:spPr>
          <a:xfrm flipV="1">
            <a:off x="3013981" y="542476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 flipV="1">
            <a:off x="3381374" y="556407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/>
          <p:cNvSpPr/>
          <p:nvPr/>
        </p:nvSpPr>
        <p:spPr>
          <a:xfrm>
            <a:off x="2282938" y="4217196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/>
          <p:cNvSpPr/>
          <p:nvPr/>
        </p:nvSpPr>
        <p:spPr>
          <a:xfrm>
            <a:off x="2492488" y="41680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/>
          <p:cNvSpPr/>
          <p:nvPr/>
        </p:nvSpPr>
        <p:spPr>
          <a:xfrm>
            <a:off x="2728230" y="4113326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/>
          <p:cNvSpPr/>
          <p:nvPr/>
        </p:nvSpPr>
        <p:spPr>
          <a:xfrm>
            <a:off x="3018743" y="4045745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/>
          <p:cNvSpPr/>
          <p:nvPr/>
        </p:nvSpPr>
        <p:spPr>
          <a:xfrm>
            <a:off x="3383755" y="39576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/>
          <p:cNvSpPr/>
          <p:nvPr/>
        </p:nvSpPr>
        <p:spPr>
          <a:xfrm flipV="1">
            <a:off x="2279197" y="482421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 flipV="1">
            <a:off x="2488747" y="4862236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 flipV="1">
            <a:off x="2724489" y="49052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/>
          <p:cNvSpPr/>
          <p:nvPr/>
        </p:nvSpPr>
        <p:spPr>
          <a:xfrm flipV="1">
            <a:off x="3015002" y="4960419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/>
          <p:cNvSpPr/>
          <p:nvPr/>
        </p:nvSpPr>
        <p:spPr>
          <a:xfrm flipV="1">
            <a:off x="3380014" y="50354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Connector 88"/>
          <p:cNvSpPr/>
          <p:nvPr/>
        </p:nvSpPr>
        <p:spPr>
          <a:xfrm>
            <a:off x="2282938" y="4531355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/>
          <p:cNvSpPr/>
          <p:nvPr/>
        </p:nvSpPr>
        <p:spPr>
          <a:xfrm>
            <a:off x="2492488" y="4525817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Connector 90"/>
          <p:cNvSpPr/>
          <p:nvPr/>
        </p:nvSpPr>
        <p:spPr>
          <a:xfrm>
            <a:off x="2728230" y="4519943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Connector 91"/>
          <p:cNvSpPr/>
          <p:nvPr/>
        </p:nvSpPr>
        <p:spPr>
          <a:xfrm>
            <a:off x="3018743" y="451373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Connector 92"/>
          <p:cNvSpPr/>
          <p:nvPr/>
        </p:nvSpPr>
        <p:spPr>
          <a:xfrm>
            <a:off x="3383755" y="4507189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777988" y="3657600"/>
            <a:ext cx="1578525" cy="533400"/>
            <a:chOff x="609600" y="3505200"/>
            <a:chExt cx="1578525" cy="533400"/>
          </a:xfrm>
        </p:grpSpPr>
        <p:sp>
          <p:nvSpPr>
            <p:cNvPr id="57" name="Flowchart: Connector 56"/>
            <p:cNvSpPr/>
            <p:nvPr/>
          </p:nvSpPr>
          <p:spPr>
            <a:xfrm>
              <a:off x="2111490" y="3778140"/>
              <a:ext cx="76635" cy="85925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609600" y="3505200"/>
              <a:ext cx="1447800" cy="30480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272315" y="3638490"/>
              <a:ext cx="4121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24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85245" y="3409890"/>
            <a:ext cx="1788317" cy="523305"/>
            <a:chOff x="616857" y="3257490"/>
            <a:chExt cx="1788317" cy="523305"/>
          </a:xfrm>
        </p:grpSpPr>
        <p:sp>
          <p:nvSpPr>
            <p:cNvPr id="58" name="Flowchart: Connector 57"/>
            <p:cNvSpPr/>
            <p:nvPr/>
          </p:nvSpPr>
          <p:spPr>
            <a:xfrm>
              <a:off x="2318659" y="3683795"/>
              <a:ext cx="86515" cy="970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>
              <a:off x="616857" y="3461657"/>
              <a:ext cx="1661886" cy="239486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371600" y="3257490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24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4742967" y="2667000"/>
            <a:ext cx="318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pixel color in image </a:t>
            </a:r>
            <a:r>
              <a:rPr lang="en-US" sz="2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819734"/>
      </p:ext>
    </p:extLst>
  </p:cSld>
  <p:clrMapOvr>
    <a:masterClrMapping/>
  </p:clrMapOvr>
  <p:transition advTm="6928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0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Photo-consistency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of </a:t>
            </a: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between</a:t>
            </a:r>
            <a:br>
              <a:rPr lang="en-US" dirty="0" smtClean="0"/>
            </a:br>
            <a:r>
              <a:rPr lang="en-US" dirty="0" smtClean="0"/>
              <a:t>two images 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endParaRPr lang="en-US" i="1" dirty="0">
              <a:solidFill>
                <a:srgbClr val="92D050"/>
              </a:solidFill>
            </a:endParaRPr>
          </a:p>
        </p:txBody>
      </p:sp>
      <p:grpSp>
        <p:nvGrpSpPr>
          <p:cNvPr id="4" name="Group 46"/>
          <p:cNvGrpSpPr/>
          <p:nvPr/>
        </p:nvGrpSpPr>
        <p:grpSpPr>
          <a:xfrm>
            <a:off x="2320898" y="3505200"/>
            <a:ext cx="1124090" cy="2133601"/>
            <a:chOff x="2514599" y="4267199"/>
            <a:chExt cx="1124090" cy="2133601"/>
          </a:xfrm>
          <a:solidFill>
            <a:schemeClr val="bg1">
              <a:lumMod val="95000"/>
            </a:schemeClr>
          </a:solidFill>
        </p:grpSpPr>
        <p:sp>
          <p:nvSpPr>
            <p:cNvPr id="16" name="Trapezoid 15"/>
            <p:cNvSpPr/>
            <p:nvPr/>
          </p:nvSpPr>
          <p:spPr>
            <a:xfrm rot="16200000">
              <a:off x="2009844" y="4771955"/>
              <a:ext cx="2133601" cy="1124089"/>
            </a:xfrm>
            <a:prstGeom prst="trapezoid">
              <a:avLst>
                <a:gd name="adj" fmla="val 4132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>
              <a:stCxn id="16" idx="0"/>
              <a:endCxn id="16" idx="2"/>
            </p:cNvCxnSpPr>
            <p:nvPr/>
          </p:nvCxnSpPr>
          <p:spPr>
            <a:xfrm rot="10800000" flipH="1">
              <a:off x="2514599" y="5333999"/>
              <a:ext cx="1124089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516981" y="4788694"/>
              <a:ext cx="1116807" cy="23336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14600" y="5626894"/>
              <a:ext cx="1123950" cy="23812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179489" y="5338123"/>
              <a:ext cx="1584628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352677" y="5323475"/>
              <a:ext cx="1821811" cy="837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034776" y="5337577"/>
              <a:ext cx="1383514" cy="476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rot="5400000">
            <a:off x="663688" y="36195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663688" y="52959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01262">
            <a:off x="488961" y="3424191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98738" flipV="1">
            <a:off x="537658" y="5490266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798735" y="4095690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308" y="472440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J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727551" y="37266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3018064" y="3601926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3385457" y="344952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 flipV="1">
            <a:off x="2275795" y="5131392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 flipV="1">
            <a:off x="2482964" y="5214662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/>
          <p:cNvSpPr/>
          <p:nvPr/>
        </p:nvSpPr>
        <p:spPr>
          <a:xfrm flipV="1">
            <a:off x="2723468" y="5312452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/>
          <p:cNvSpPr/>
          <p:nvPr/>
        </p:nvSpPr>
        <p:spPr>
          <a:xfrm flipV="1">
            <a:off x="3013981" y="542476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 flipV="1">
            <a:off x="3381374" y="556407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/>
          <p:cNvSpPr/>
          <p:nvPr/>
        </p:nvSpPr>
        <p:spPr>
          <a:xfrm>
            <a:off x="2282938" y="4217196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/>
          <p:cNvSpPr/>
          <p:nvPr/>
        </p:nvSpPr>
        <p:spPr>
          <a:xfrm>
            <a:off x="2492488" y="41680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/>
          <p:cNvSpPr/>
          <p:nvPr/>
        </p:nvSpPr>
        <p:spPr>
          <a:xfrm>
            <a:off x="2728230" y="4113326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/>
          <p:cNvSpPr/>
          <p:nvPr/>
        </p:nvSpPr>
        <p:spPr>
          <a:xfrm>
            <a:off x="3018743" y="4045745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/>
          <p:cNvSpPr/>
          <p:nvPr/>
        </p:nvSpPr>
        <p:spPr>
          <a:xfrm>
            <a:off x="3383755" y="39576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/>
          <p:cNvSpPr/>
          <p:nvPr/>
        </p:nvSpPr>
        <p:spPr>
          <a:xfrm flipV="1">
            <a:off x="2279197" y="482421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 flipV="1">
            <a:off x="2488747" y="4862236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 flipV="1">
            <a:off x="2724489" y="49052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/>
          <p:cNvSpPr/>
          <p:nvPr/>
        </p:nvSpPr>
        <p:spPr>
          <a:xfrm flipV="1">
            <a:off x="3015002" y="4960419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/>
          <p:cNvSpPr/>
          <p:nvPr/>
        </p:nvSpPr>
        <p:spPr>
          <a:xfrm flipV="1">
            <a:off x="3380014" y="50354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Connector 88"/>
          <p:cNvSpPr/>
          <p:nvPr/>
        </p:nvSpPr>
        <p:spPr>
          <a:xfrm>
            <a:off x="2282938" y="4531355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/>
          <p:cNvSpPr/>
          <p:nvPr/>
        </p:nvSpPr>
        <p:spPr>
          <a:xfrm>
            <a:off x="2492488" y="4525817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Connector 90"/>
          <p:cNvSpPr/>
          <p:nvPr/>
        </p:nvSpPr>
        <p:spPr>
          <a:xfrm>
            <a:off x="2728230" y="4519943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Connector 91"/>
          <p:cNvSpPr/>
          <p:nvPr/>
        </p:nvSpPr>
        <p:spPr>
          <a:xfrm>
            <a:off x="3018743" y="451373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Connector 92"/>
          <p:cNvSpPr/>
          <p:nvPr/>
        </p:nvSpPr>
        <p:spPr>
          <a:xfrm>
            <a:off x="3383755" y="4507189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96"/>
          <p:cNvGrpSpPr/>
          <p:nvPr/>
        </p:nvGrpSpPr>
        <p:grpSpPr>
          <a:xfrm>
            <a:off x="827314" y="3930540"/>
            <a:ext cx="1529199" cy="1584890"/>
            <a:chOff x="658926" y="3778140"/>
            <a:chExt cx="1529199" cy="1584890"/>
          </a:xfrm>
        </p:grpSpPr>
        <p:sp>
          <p:nvSpPr>
            <p:cNvPr id="57" name="Flowchart: Connector 56"/>
            <p:cNvSpPr/>
            <p:nvPr/>
          </p:nvSpPr>
          <p:spPr>
            <a:xfrm>
              <a:off x="2111490" y="3778140"/>
              <a:ext cx="76635" cy="85925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5400000" flipH="1" flipV="1">
              <a:off x="640785" y="3900716"/>
              <a:ext cx="1480455" cy="1444173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974612" y="4343400"/>
              <a:ext cx="440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24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01"/>
          <p:cNvGrpSpPr/>
          <p:nvPr/>
        </p:nvGrpSpPr>
        <p:grpSpPr>
          <a:xfrm>
            <a:off x="838200" y="3836195"/>
            <a:ext cx="1735362" cy="1726407"/>
            <a:chOff x="669812" y="3683795"/>
            <a:chExt cx="1735362" cy="1726407"/>
          </a:xfrm>
        </p:grpSpPr>
        <p:sp>
          <p:nvSpPr>
            <p:cNvPr id="58" name="Flowchart: Connector 57"/>
            <p:cNvSpPr/>
            <p:nvPr/>
          </p:nvSpPr>
          <p:spPr>
            <a:xfrm>
              <a:off x="2318659" y="3683795"/>
              <a:ext cx="86515" cy="970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669812" y="3817257"/>
              <a:ext cx="1658257" cy="1592945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279412" y="4648200"/>
              <a:ext cx="45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1200" i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24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742967" y="2667000"/>
            <a:ext cx="318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pixel color in image </a:t>
            </a:r>
            <a:r>
              <a:rPr lang="en-US" sz="2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42967" y="3043535"/>
            <a:ext cx="324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pixel color in image </a:t>
            </a:r>
            <a:r>
              <a:rPr lang="en-US" sz="2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US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735198"/>
            <a:ext cx="4800600" cy="105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876294"/>
      </p:ext>
    </p:extLst>
  </p:cSld>
  <p:clrMapOvr>
    <a:masterClrMapping/>
  </p:clrMapOvr>
  <p:transition advTm="414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7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Photo-consistency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of </a:t>
            </a:r>
            <a:r>
              <a:rPr lang="en-US" i="1" dirty="0" smtClean="0">
                <a:solidFill>
                  <a:srgbClr val="92D050"/>
                </a:solidFill>
              </a:rPr>
              <a:t>p </a:t>
            </a:r>
            <a:r>
              <a:rPr lang="en-US" dirty="0" smtClean="0"/>
              <a:t>between</a:t>
            </a:r>
            <a:br>
              <a:rPr lang="en-US" dirty="0" smtClean="0"/>
            </a:br>
            <a:r>
              <a:rPr lang="en-US" dirty="0" smtClean="0"/>
              <a:t>two images </a:t>
            </a:r>
            <a:r>
              <a:rPr lang="en-US" i="1" dirty="0" smtClean="0">
                <a:solidFill>
                  <a:srgbClr val="92D05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rgbClr val="92D050"/>
                </a:solidFill>
              </a:rPr>
              <a:t>J</a:t>
            </a:r>
            <a:endParaRPr lang="en-US" i="1" dirty="0">
              <a:solidFill>
                <a:srgbClr val="92D050"/>
              </a:solidFill>
            </a:endParaRPr>
          </a:p>
        </p:txBody>
      </p:sp>
      <p:grpSp>
        <p:nvGrpSpPr>
          <p:cNvPr id="4" name="Group 46"/>
          <p:cNvGrpSpPr/>
          <p:nvPr/>
        </p:nvGrpSpPr>
        <p:grpSpPr>
          <a:xfrm>
            <a:off x="2320898" y="3505200"/>
            <a:ext cx="1124090" cy="2133601"/>
            <a:chOff x="2514599" y="4267199"/>
            <a:chExt cx="1124090" cy="2133601"/>
          </a:xfrm>
          <a:solidFill>
            <a:schemeClr val="bg1">
              <a:lumMod val="95000"/>
            </a:schemeClr>
          </a:solidFill>
        </p:grpSpPr>
        <p:sp>
          <p:nvSpPr>
            <p:cNvPr id="16" name="Trapezoid 15"/>
            <p:cNvSpPr/>
            <p:nvPr/>
          </p:nvSpPr>
          <p:spPr>
            <a:xfrm rot="16200000">
              <a:off x="2009844" y="4771955"/>
              <a:ext cx="2133601" cy="1124089"/>
            </a:xfrm>
            <a:prstGeom prst="trapezoid">
              <a:avLst>
                <a:gd name="adj" fmla="val 41325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>
              <a:stCxn id="16" idx="0"/>
              <a:endCxn id="16" idx="2"/>
            </p:cNvCxnSpPr>
            <p:nvPr/>
          </p:nvCxnSpPr>
          <p:spPr>
            <a:xfrm rot="10800000" flipH="1">
              <a:off x="2514599" y="5333999"/>
              <a:ext cx="1124089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516981" y="4788694"/>
              <a:ext cx="1116807" cy="23336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14600" y="5626894"/>
              <a:ext cx="1123950" cy="23812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179489" y="5338123"/>
              <a:ext cx="1584628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352677" y="5323475"/>
              <a:ext cx="1821811" cy="837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034776" y="5337577"/>
              <a:ext cx="1383514" cy="476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rot="5400000">
            <a:off x="663688" y="36195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663688" y="5295900"/>
            <a:ext cx="11430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01262">
            <a:off x="488961" y="3424191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298738" flipV="1">
            <a:off x="537658" y="5490266"/>
            <a:ext cx="224557" cy="3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798735" y="4095690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4308" y="472440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J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2727551" y="37266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3018064" y="3601926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3385457" y="344952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 flipV="1">
            <a:off x="2275795" y="5131392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 flipV="1">
            <a:off x="2482964" y="5214662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/>
          <p:cNvSpPr/>
          <p:nvPr/>
        </p:nvSpPr>
        <p:spPr>
          <a:xfrm flipV="1">
            <a:off x="2723468" y="5312452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/>
          <p:cNvSpPr/>
          <p:nvPr/>
        </p:nvSpPr>
        <p:spPr>
          <a:xfrm flipV="1">
            <a:off x="3013981" y="542476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 flipV="1">
            <a:off x="3381374" y="5564075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/>
          <p:cNvSpPr/>
          <p:nvPr/>
        </p:nvSpPr>
        <p:spPr>
          <a:xfrm>
            <a:off x="2282938" y="4217196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/>
          <p:cNvSpPr/>
          <p:nvPr/>
        </p:nvSpPr>
        <p:spPr>
          <a:xfrm>
            <a:off x="2492488" y="41680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/>
          <p:cNvSpPr/>
          <p:nvPr/>
        </p:nvSpPr>
        <p:spPr>
          <a:xfrm>
            <a:off x="2728230" y="4113326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/>
          <p:cNvSpPr/>
          <p:nvPr/>
        </p:nvSpPr>
        <p:spPr>
          <a:xfrm>
            <a:off x="3018743" y="4045745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/>
          <p:cNvSpPr/>
          <p:nvPr/>
        </p:nvSpPr>
        <p:spPr>
          <a:xfrm>
            <a:off x="3383755" y="39576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/>
          <p:cNvSpPr/>
          <p:nvPr/>
        </p:nvSpPr>
        <p:spPr>
          <a:xfrm flipV="1">
            <a:off x="2279197" y="482421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 flipV="1">
            <a:off x="2488747" y="4862236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 flipV="1">
            <a:off x="2724489" y="4905257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/>
          <p:cNvSpPr/>
          <p:nvPr/>
        </p:nvSpPr>
        <p:spPr>
          <a:xfrm flipV="1">
            <a:off x="3015002" y="4960419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/>
          <p:cNvSpPr/>
          <p:nvPr/>
        </p:nvSpPr>
        <p:spPr>
          <a:xfrm flipV="1">
            <a:off x="3380014" y="5035437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Connector 88"/>
          <p:cNvSpPr/>
          <p:nvPr/>
        </p:nvSpPr>
        <p:spPr>
          <a:xfrm>
            <a:off x="2282938" y="4531355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/>
          <p:cNvSpPr/>
          <p:nvPr/>
        </p:nvSpPr>
        <p:spPr>
          <a:xfrm>
            <a:off x="2492488" y="4525817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Connector 90"/>
          <p:cNvSpPr/>
          <p:nvPr/>
        </p:nvSpPr>
        <p:spPr>
          <a:xfrm>
            <a:off x="2728230" y="4519943"/>
            <a:ext cx="96992" cy="108748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Connector 91"/>
          <p:cNvSpPr/>
          <p:nvPr/>
        </p:nvSpPr>
        <p:spPr>
          <a:xfrm>
            <a:off x="3018743" y="4513734"/>
            <a:ext cx="108068" cy="12116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Connector 92"/>
          <p:cNvSpPr/>
          <p:nvPr/>
        </p:nvSpPr>
        <p:spPr>
          <a:xfrm>
            <a:off x="3383755" y="4507189"/>
            <a:ext cx="119743" cy="134257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2279878" y="3930540"/>
            <a:ext cx="76635" cy="85925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 rot="5400000" flipH="1" flipV="1">
            <a:off x="809173" y="4053116"/>
            <a:ext cx="1480455" cy="144417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143000" y="4495800"/>
            <a:ext cx="440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2487047" y="3836195"/>
            <a:ext cx="86515" cy="9700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838200" y="3969657"/>
            <a:ext cx="1658257" cy="159294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447800" y="4800600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42967" y="2667000"/>
            <a:ext cx="318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pixel color in image </a:t>
            </a:r>
            <a:r>
              <a:rPr lang="en-US" sz="2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42967" y="3043535"/>
            <a:ext cx="324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400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/>
              <a:t> pixel color in image </a:t>
            </a:r>
            <a:r>
              <a:rPr lang="en-US" sz="24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en-US" sz="24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222358" y="3512403"/>
            <a:ext cx="446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Photo-consistency </a:t>
            </a:r>
            <a:r>
              <a:rPr lang="en-US" sz="2400" i="1" dirty="0" smtClean="0">
                <a:solidFill>
                  <a:srgbClr val="92D050"/>
                </a:solidFill>
              </a:rPr>
              <a:t>N</a:t>
            </a:r>
            <a:r>
              <a:rPr lang="en-US" sz="2400" dirty="0" smtClean="0">
                <a:solidFill>
                  <a:srgbClr val="92D050"/>
                </a:solidFill>
              </a:rPr>
              <a:t>(</a:t>
            </a:r>
            <a:r>
              <a:rPr lang="en-US" sz="2400" i="1" dirty="0" smtClean="0">
                <a:solidFill>
                  <a:srgbClr val="92D050"/>
                </a:solidFill>
              </a:rPr>
              <a:t>p</a:t>
            </a:r>
            <a:r>
              <a:rPr lang="en-US" sz="2400" dirty="0" smtClean="0">
                <a:solidFill>
                  <a:srgbClr val="92D050"/>
                </a:solidFill>
              </a:rPr>
              <a:t>) </a:t>
            </a:r>
            <a:r>
              <a:rPr lang="en-US" sz="2400" dirty="0" smtClean="0"/>
              <a:t>of </a:t>
            </a:r>
            <a:r>
              <a:rPr lang="en-US" sz="2400" i="1" dirty="0" smtClean="0">
                <a:solidFill>
                  <a:srgbClr val="92D050"/>
                </a:solidFill>
              </a:rPr>
              <a:t>p </a:t>
            </a:r>
            <a:r>
              <a:rPr lang="en-US" sz="2400" dirty="0" smtClean="0"/>
              <a:t>with visible images </a:t>
            </a:r>
            <a:r>
              <a:rPr lang="en-US" sz="2400" i="1" dirty="0" smtClean="0">
                <a:solidFill>
                  <a:srgbClr val="92D050"/>
                </a:solidFill>
              </a:rPr>
              <a:t>V(p) = </a:t>
            </a:r>
            <a:r>
              <a:rPr lang="en-US" sz="2400" dirty="0" smtClean="0">
                <a:solidFill>
                  <a:srgbClr val="92D050"/>
                </a:solidFill>
              </a:rPr>
              <a:t>{</a:t>
            </a:r>
            <a:r>
              <a:rPr lang="en-US" sz="24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sz="16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…, I</a:t>
            </a:r>
            <a:r>
              <a:rPr lang="en-US" sz="16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smtClean="0">
                <a:solidFill>
                  <a:srgbClr val="92D050"/>
                </a:solidFill>
              </a:rPr>
              <a:t>}</a:t>
            </a:r>
            <a:endParaRPr lang="en-US" sz="2400" dirty="0" smtClean="0"/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735198"/>
            <a:ext cx="4800600" cy="105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648200"/>
            <a:ext cx="4267200" cy="101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2277390"/>
      </p:ext>
    </p:extLst>
  </p:cSld>
  <p:clrMapOvr>
    <a:masterClrMapping/>
  </p:clrMapOvr>
  <p:transition advTm="15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9755E-6 L -3.33333E-6 -0.232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6" grpId="0"/>
      <p:bldP spid="101" grpId="0"/>
      <p:bldP spid="72" grpId="0"/>
      <p:bldP spid="78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sz="4000" dirty="0" smtClean="0"/>
              <a:t>art</a:t>
            </a:r>
            <a:endParaRPr lang="fr-FR" sz="4000" dirty="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pic>
        <p:nvPicPr>
          <p:cNvPr id="1026" name="Picture 2" descr="C:\Documents and Settings\hernand\Escritorio\Nueva carpeta\DSCN2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697" y="1837634"/>
            <a:ext cx="5871524" cy="4404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948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rapezoid 33"/>
          <p:cNvSpPr/>
          <p:nvPr/>
        </p:nvSpPr>
        <p:spPr>
          <a:xfrm rot="9395885">
            <a:off x="6210806" y="2297239"/>
            <a:ext cx="1378004" cy="765557"/>
          </a:xfrm>
          <a:prstGeom prst="trapezoi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9395885">
            <a:off x="6852924" y="2706943"/>
            <a:ext cx="161988" cy="7315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3995885">
            <a:off x="6718494" y="3025874"/>
            <a:ext cx="721583" cy="103083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 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Given initial estimates of</a:t>
            </a:r>
          </a:p>
          <a:p>
            <a:pPr lvl="1"/>
            <a:r>
              <a:rPr lang="en-US" dirty="0" smtClean="0"/>
              <a:t>Position </a:t>
            </a:r>
            <a:r>
              <a:rPr lang="en-US" i="1" dirty="0" smtClean="0">
                <a:solidFill>
                  <a:srgbClr val="92D05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pPr lvl="1"/>
            <a:r>
              <a:rPr lang="en-US" dirty="0" smtClean="0"/>
              <a:t>Normal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pPr lvl="1"/>
            <a:r>
              <a:rPr lang="en-US" dirty="0" smtClean="0"/>
              <a:t>Visible images </a:t>
            </a:r>
            <a:r>
              <a:rPr lang="en-US" i="1" dirty="0" smtClean="0">
                <a:solidFill>
                  <a:srgbClr val="92D050"/>
                </a:solidFill>
              </a:rPr>
              <a:t>V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  <a:p>
            <a:r>
              <a:rPr lang="en-US" dirty="0" smtClean="0"/>
              <a:t>Refine </a:t>
            </a:r>
            <a:r>
              <a:rPr lang="en-US" i="1" dirty="0" smtClean="0">
                <a:solidFill>
                  <a:srgbClr val="92D05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92D050"/>
                </a:solidFill>
              </a:rPr>
              <a:t>n</a:t>
            </a:r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838200" y="39370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4" imgW="1765080" imgH="330120" progId="Equation.3">
                  <p:embed/>
                </p:oleObj>
              </mc:Choice>
              <mc:Fallback>
                <p:oleObj name="Equation" r:id="rId4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9370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5181600" y="4928180"/>
            <a:ext cx="3886200" cy="1099222"/>
            <a:chOff x="5181600" y="4928180"/>
            <a:chExt cx="3886200" cy="109922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1816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V="1">
              <a:off x="79248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01262">
              <a:off x="5445984" y="5561657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898738" flipV="1">
              <a:off x="8578859" y="5512960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1"/>
            <p:cNvGrpSpPr/>
            <p:nvPr/>
          </p:nvGrpSpPr>
          <p:grpSpPr>
            <a:xfrm rot="20696876">
              <a:off x="6655549" y="5088182"/>
              <a:ext cx="1143000" cy="939220"/>
              <a:chOff x="6477000" y="5080580"/>
              <a:chExt cx="1143000" cy="9392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477000" y="5080580"/>
                <a:ext cx="1143000" cy="30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901262">
                <a:off x="6741384" y="5714057"/>
                <a:ext cx="224557" cy="305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3" name="TextBox 42"/>
          <p:cNvSpPr txBox="1"/>
          <p:nvPr/>
        </p:nvSpPr>
        <p:spPr>
          <a:xfrm>
            <a:off x="6698467" y="238951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c</a:t>
            </a:r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en-US" i="1" dirty="0" smtClean="0">
                <a:solidFill>
                  <a:srgbClr val="00B0F0"/>
                </a:solidFill>
              </a:rPr>
              <a:t>p</a:t>
            </a:r>
            <a:r>
              <a:rPr lang="en-US" dirty="0" smtClean="0">
                <a:solidFill>
                  <a:srgbClr val="00B0F0"/>
                </a:solidFill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86600" y="292291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)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20147796"/>
      </p:ext>
    </p:extLst>
  </p:cSld>
  <p:clrMapOvr>
    <a:masterClrMapping/>
  </p:clrMapOvr>
  <p:transition advTm="5149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9" grpId="0" animBg="1"/>
      <p:bldP spid="11" grpId="0" animBg="1"/>
      <p:bldP spid="3" grpId="0" build="p"/>
      <p:bldP spid="3" grpId="1" build="p"/>
      <p:bldP spid="43" grpId="0"/>
      <p:bldP spid="4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/>
          <p:cNvCxnSpPr>
            <a:stCxn id="41" idx="0"/>
          </p:cNvCxnSpPr>
          <p:nvPr/>
        </p:nvCxnSpPr>
        <p:spPr>
          <a:xfrm rot="16200000" flipV="1">
            <a:off x="4711184" y="3351503"/>
            <a:ext cx="4534933" cy="28484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210806" y="2297239"/>
            <a:ext cx="1378004" cy="1140968"/>
            <a:chOff x="6210806" y="2297239"/>
            <a:chExt cx="1378004" cy="1140968"/>
          </a:xfrm>
        </p:grpSpPr>
        <p:sp>
          <p:nvSpPr>
            <p:cNvPr id="34" name="Trapezoid 33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 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Given initial estimates of</a:t>
            </a:r>
          </a:p>
          <a:p>
            <a:pPr lvl="1"/>
            <a:r>
              <a:rPr lang="en-US" dirty="0" smtClean="0"/>
              <a:t>Position </a:t>
            </a:r>
            <a:r>
              <a:rPr lang="en-US" i="1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Normal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Visible images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Refine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838200" y="39370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4" imgW="1765080" imgH="330120" progId="Equation.3">
                  <p:embed/>
                </p:oleObj>
              </mc:Choice>
              <mc:Fallback>
                <p:oleObj name="Equation" r:id="rId4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9370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7"/>
          <p:cNvGrpSpPr/>
          <p:nvPr/>
        </p:nvGrpSpPr>
        <p:grpSpPr>
          <a:xfrm>
            <a:off x="5181600" y="4928180"/>
            <a:ext cx="3886200" cy="1099222"/>
            <a:chOff x="5181600" y="4928180"/>
            <a:chExt cx="3886200" cy="109922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1816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V="1">
              <a:off x="79248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01262">
              <a:off x="5445984" y="5561657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898738" flipV="1">
              <a:off x="8578859" y="5512960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1"/>
            <p:cNvGrpSpPr/>
            <p:nvPr/>
          </p:nvGrpSpPr>
          <p:grpSpPr>
            <a:xfrm rot="20696876">
              <a:off x="6655549" y="5088182"/>
              <a:ext cx="1143000" cy="939220"/>
              <a:chOff x="6477000" y="5080580"/>
              <a:chExt cx="1143000" cy="9392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477000" y="5080580"/>
                <a:ext cx="1143000" cy="30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901262">
                <a:off x="6741384" y="5714057"/>
                <a:ext cx="224557" cy="305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5181600" y="27548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DOF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 rot="1072727">
            <a:off x="7685668" y="2927177"/>
            <a:ext cx="1378004" cy="1140968"/>
            <a:chOff x="6210806" y="2297239"/>
            <a:chExt cx="1378004" cy="1140968"/>
          </a:xfrm>
        </p:grpSpPr>
        <p:sp>
          <p:nvSpPr>
            <p:cNvPr id="23" name="Trapezoid 22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702061">
            <a:off x="4597178" y="3709278"/>
            <a:ext cx="1378004" cy="1140968"/>
            <a:chOff x="6210806" y="2297239"/>
            <a:chExt cx="1378004" cy="1140968"/>
          </a:xfrm>
        </p:grpSpPr>
        <p:sp>
          <p:nvSpPr>
            <p:cNvPr id="30" name="Trapezoid 29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21458950"/>
      </p:ext>
    </p:extLst>
  </p:cSld>
  <p:clrMapOvr>
    <a:masterClrMapping/>
  </p:clrMapOvr>
  <p:transition advTm="523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1.11111E-6 L 0.01337 0.27939 L -0.00711 -0.16297 L 0.00556 0.14282 " pathEditMode="relative" ptsTypes="AAAA"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55657" y="3267746"/>
            <a:ext cx="1378004" cy="1140968"/>
            <a:chOff x="6210806" y="2297239"/>
            <a:chExt cx="1378004" cy="1140968"/>
          </a:xfrm>
        </p:grpSpPr>
        <p:sp>
          <p:nvSpPr>
            <p:cNvPr id="34" name="Trapezoid 33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 patch </a:t>
            </a:r>
            <a:r>
              <a:rPr lang="en-US" i="1" dirty="0" smtClean="0">
                <a:solidFill>
                  <a:srgbClr val="92D050"/>
                </a:solidFill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Given initial estimates of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/>
              <a:t>Normal </a:t>
            </a:r>
            <a:r>
              <a:rPr lang="en-US" i="1" dirty="0" smtClean="0">
                <a:solidFill>
                  <a:srgbClr val="FFC000"/>
                </a:solidFill>
              </a:rPr>
              <a:t>n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Visible images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Refine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and </a:t>
            </a:r>
            <a:r>
              <a:rPr lang="en-US" i="1" dirty="0" smtClean="0">
                <a:solidFill>
                  <a:srgbClr val="FFC000"/>
                </a:solidFill>
              </a:rPr>
              <a:t>n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i="1" dirty="0" smtClean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</p:txBody>
      </p:sp>
      <p:graphicFrame>
        <p:nvGraphicFramePr>
          <p:cNvPr id="221186" name="Object 2"/>
          <p:cNvGraphicFramePr>
            <a:graphicFrameLocks noChangeAspect="1"/>
          </p:cNvGraphicFramePr>
          <p:nvPr/>
        </p:nvGraphicFramePr>
        <p:xfrm>
          <a:off x="838200" y="39370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4" imgW="1765080" imgH="330120" progId="Equation.3">
                  <p:embed/>
                </p:oleObj>
              </mc:Choice>
              <mc:Fallback>
                <p:oleObj name="Equation" r:id="rId4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9370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7"/>
          <p:cNvGrpSpPr/>
          <p:nvPr/>
        </p:nvGrpSpPr>
        <p:grpSpPr>
          <a:xfrm>
            <a:off x="5181600" y="4928180"/>
            <a:ext cx="3886200" cy="1099222"/>
            <a:chOff x="5181600" y="4928180"/>
            <a:chExt cx="3886200" cy="109922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1816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V="1">
              <a:off x="7924800" y="4928180"/>
              <a:ext cx="11430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01262">
              <a:off x="5445984" y="5561657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9898738" flipV="1">
              <a:off x="8578859" y="5512960"/>
              <a:ext cx="224557" cy="305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1"/>
            <p:cNvGrpSpPr/>
            <p:nvPr/>
          </p:nvGrpSpPr>
          <p:grpSpPr>
            <a:xfrm rot="20696876">
              <a:off x="6655549" y="5088182"/>
              <a:ext cx="1143000" cy="939220"/>
              <a:chOff x="6477000" y="5080580"/>
              <a:chExt cx="1143000" cy="9392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477000" y="5080580"/>
                <a:ext cx="1143000" cy="30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901262">
                <a:off x="6741384" y="5714057"/>
                <a:ext cx="224557" cy="305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" name="Group 18"/>
          <p:cNvGrpSpPr/>
          <p:nvPr/>
        </p:nvGrpSpPr>
        <p:grpSpPr>
          <a:xfrm rot="584540">
            <a:off x="6231596" y="3276600"/>
            <a:ext cx="1378004" cy="1140968"/>
            <a:chOff x="6210806" y="2297239"/>
            <a:chExt cx="1378004" cy="1140968"/>
          </a:xfrm>
        </p:grpSpPr>
        <p:sp>
          <p:nvSpPr>
            <p:cNvPr id="20" name="Trapezoid 19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1046050">
            <a:off x="6217081" y="3275494"/>
            <a:ext cx="1378004" cy="1140968"/>
            <a:chOff x="6210806" y="2297239"/>
            <a:chExt cx="1378004" cy="1140968"/>
          </a:xfrm>
        </p:grpSpPr>
        <p:sp>
          <p:nvSpPr>
            <p:cNvPr id="24" name="Trapezoid 23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1482342">
            <a:off x="6213452" y="3275494"/>
            <a:ext cx="1378004" cy="1140968"/>
            <a:chOff x="6210806" y="2297239"/>
            <a:chExt cx="1378004" cy="1140968"/>
          </a:xfrm>
        </p:grpSpPr>
        <p:sp>
          <p:nvSpPr>
            <p:cNvPr id="30" name="Trapezoid 29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 rot="1942085">
            <a:off x="6219024" y="3271476"/>
            <a:ext cx="1378004" cy="1140968"/>
            <a:chOff x="6210806" y="2297239"/>
            <a:chExt cx="1378004" cy="1140968"/>
          </a:xfrm>
        </p:grpSpPr>
        <p:sp>
          <p:nvSpPr>
            <p:cNvPr id="38" name="Trapezoid 37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 rot="2423268">
            <a:off x="6218160" y="3252024"/>
            <a:ext cx="1378004" cy="1140968"/>
            <a:chOff x="6210806" y="2297239"/>
            <a:chExt cx="1378004" cy="1140968"/>
          </a:xfrm>
        </p:grpSpPr>
        <p:sp>
          <p:nvSpPr>
            <p:cNvPr id="45" name="Trapezoid 44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Arrow 46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1889330">
            <a:off x="6221616" y="3258432"/>
            <a:ext cx="1378004" cy="1140968"/>
            <a:chOff x="6210806" y="2297239"/>
            <a:chExt cx="1378004" cy="1140968"/>
          </a:xfrm>
        </p:grpSpPr>
        <p:sp>
          <p:nvSpPr>
            <p:cNvPr id="57" name="Trapezoid 56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 rot="1421436">
            <a:off x="6228873" y="3272946"/>
            <a:ext cx="1378004" cy="1140968"/>
            <a:chOff x="6210806" y="2297239"/>
            <a:chExt cx="1378004" cy="1140968"/>
          </a:xfrm>
        </p:grpSpPr>
        <p:sp>
          <p:nvSpPr>
            <p:cNvPr id="61" name="Trapezoid 60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Arrow 62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 rot="1037850">
            <a:off x="6223240" y="3276764"/>
            <a:ext cx="1378004" cy="1140968"/>
            <a:chOff x="6210806" y="2297239"/>
            <a:chExt cx="1378004" cy="1140968"/>
          </a:xfrm>
        </p:grpSpPr>
        <p:sp>
          <p:nvSpPr>
            <p:cNvPr id="73" name="Trapezoid 72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ight Arrow 74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 rot="584272">
            <a:off x="6223578" y="3281492"/>
            <a:ext cx="1378004" cy="1140968"/>
            <a:chOff x="6210806" y="2297239"/>
            <a:chExt cx="1378004" cy="1140968"/>
          </a:xfrm>
        </p:grpSpPr>
        <p:sp>
          <p:nvSpPr>
            <p:cNvPr id="77" name="Trapezoid 76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ight Arrow 78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 rot="150300">
            <a:off x="6235260" y="3307119"/>
            <a:ext cx="1378004" cy="1140968"/>
            <a:chOff x="6210806" y="2297239"/>
            <a:chExt cx="1378004" cy="1140968"/>
          </a:xfrm>
        </p:grpSpPr>
        <p:sp>
          <p:nvSpPr>
            <p:cNvPr id="81" name="Trapezoid 80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Arrow 82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 rot="21326109">
            <a:off x="6248075" y="3311482"/>
            <a:ext cx="1378004" cy="1140968"/>
            <a:chOff x="6210806" y="2297239"/>
            <a:chExt cx="1378004" cy="1140968"/>
          </a:xfrm>
        </p:grpSpPr>
        <p:sp>
          <p:nvSpPr>
            <p:cNvPr id="85" name="Trapezoid 84"/>
            <p:cNvSpPr/>
            <p:nvPr/>
          </p:nvSpPr>
          <p:spPr>
            <a:xfrm rot="9395885">
              <a:off x="6210806" y="2297239"/>
              <a:ext cx="1378004" cy="765557"/>
            </a:xfrm>
            <a:prstGeom prst="trapezoi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 rot="9395885">
              <a:off x="6852924" y="2706943"/>
              <a:ext cx="161988" cy="731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ight Arrow 86"/>
            <p:cNvSpPr/>
            <p:nvPr/>
          </p:nvSpPr>
          <p:spPr>
            <a:xfrm rot="3995885">
              <a:off x="6718494" y="3025874"/>
              <a:ext cx="721583" cy="103083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5181600" y="30596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DOF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40274387"/>
      </p:ext>
    </p:extLst>
  </p:cSld>
  <p:clrMapOvr>
    <a:masterClrMapping/>
  </p:clrMapOvr>
  <p:transition advTm="13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</p:txBody>
      </p:sp>
    </p:spTree>
    <p:extLst>
      <p:ext uri="{BB962C8B-B14F-4D97-AF65-F5344CB8AC3E}">
        <p14:creationId xmlns:p14="http://schemas.microsoft.com/office/powerpoint/2010/main" val="1521519253"/>
      </p:ext>
    </p:extLst>
  </p:cSld>
  <p:clrMapOvr>
    <a:masterClrMapping/>
  </p:clrMapOvr>
  <p:transition advTm="21235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  <a:p>
            <a:r>
              <a:rPr lang="en-US" dirty="0" smtClean="0"/>
              <a:t>Photo-consistency must be reasonably 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90450"/>
      </p:ext>
    </p:extLst>
  </p:cSld>
  <p:clrMapOvr>
    <a:masterClrMapping/>
  </p:clrMapOvr>
  <p:transition advTm="12281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  <a:p>
            <a:r>
              <a:rPr lang="en-US" altLang="ja-JP" dirty="0" smtClean="0"/>
              <a:t>Photo-consistency must be reasonably high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Verification process</a:t>
            </a:r>
          </a:p>
          <a:p>
            <a:pPr lvl="1"/>
            <a:r>
              <a:rPr lang="en-US" dirty="0" smtClean="0"/>
              <a:t>Keep only high photo-consistency images in </a:t>
            </a:r>
            <a:r>
              <a:rPr lang="en-US" i="1" dirty="0" smtClean="0"/>
              <a:t>V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4200946"/>
      </p:ext>
    </p:extLst>
  </p:cSld>
  <p:clrMapOvr>
    <a:masterClrMapping/>
  </p:clrMapOvr>
  <p:transition advTm="9937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Textures may match by accident</a:t>
            </a:r>
          </a:p>
          <a:p>
            <a:r>
              <a:rPr lang="en-US" altLang="ja-JP" dirty="0" smtClean="0"/>
              <a:t>Photo-consistency must be reasonably high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Verification process</a:t>
            </a:r>
          </a:p>
          <a:p>
            <a:pPr lvl="1"/>
            <a:r>
              <a:rPr lang="en-US" dirty="0" smtClean="0"/>
              <a:t>Keep only high photo-consistency images in </a:t>
            </a:r>
            <a:r>
              <a:rPr lang="en-US" i="1" dirty="0" smtClean="0"/>
              <a:t>V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Accept if |</a:t>
            </a:r>
            <a:r>
              <a:rPr lang="en-US" i="1" dirty="0" smtClean="0"/>
              <a:t>V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)|≥3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51725"/>
      </p:ext>
    </p:extLst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</a:t>
            </a:r>
            <a:r>
              <a:rPr lang="en-US" sz="3600" dirty="0" smtClean="0"/>
              <a:t> [Furukawa and Ponce 07]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Preliminaries</a:t>
            </a:r>
          </a:p>
          <a:p>
            <a:pPr marL="514350" indent="-514350"/>
            <a:r>
              <a:rPr lang="en-US" dirty="0" smtClean="0">
                <a:solidFill>
                  <a:srgbClr val="92D050"/>
                </a:solidFill>
              </a:rPr>
              <a:t>Algorithm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71135"/>
      </p:ext>
    </p:extLst>
  </p:cSld>
  <p:clrMapOvr>
    <a:masterClrMapping/>
  </p:clrMapOvr>
  <p:transition advTm="26391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Patch-based MVS</a:t>
            </a:r>
            <a:r>
              <a:rPr lang="en-US" sz="3600" dirty="0" smtClean="0"/>
              <a:t> [Furukawa and Ponce 07]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#1. Feature detection</a:t>
            </a:r>
          </a:p>
          <a:p>
            <a:pPr marL="514350" indent="-514350">
              <a:buNone/>
            </a:pPr>
            <a:r>
              <a:rPr lang="en-US" dirty="0" smtClean="0"/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/>
              <a:t>#3. Patch expansion and filtering</a:t>
            </a:r>
            <a:endParaRPr lang="en-US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79864"/>
      </p:ext>
    </p:extLst>
  </p:cSld>
  <p:clrMapOvr>
    <a:masterClrMapping/>
  </p:clrMapOvr>
  <p:transition advTm="13453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rgbClr val="00B0F0"/>
                </a:solidFill>
              </a:rPr>
              <a:t>#1. Feature detection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#3. Patch expansion and filtering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743200" y="3429000"/>
            <a:ext cx="1752600" cy="2895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52738"/>
      </p:ext>
    </p:extLst>
  </p:cSld>
  <p:clrMapOvr>
    <a:masterClrMapping/>
  </p:clrMapOvr>
  <p:transition advTm="7891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dirty="0" smtClean="0"/>
              <a:t>computer games</a:t>
            </a:r>
            <a:endParaRPr lang="fr-FR" sz="4000" dirty="0"/>
          </a:p>
        </p:txBody>
      </p:sp>
      <p:pic>
        <p:nvPicPr>
          <p:cNvPr id="6" name="face_long_uncomp-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9160" y="1918741"/>
            <a:ext cx="6555698" cy="3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6921" y="3281137"/>
            <a:ext cx="2077024" cy="31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9671" y="3281137"/>
            <a:ext cx="2074273" cy="311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209700"/>
            <a:ext cx="2532320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 local maxima of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Harris corner detector (corners)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Difference of Gaussian (blobs)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0505" y="3281138"/>
            <a:ext cx="2071522" cy="311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7753" y="3281138"/>
            <a:ext cx="2074273" cy="311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0296" y="3236687"/>
            <a:ext cx="2665744" cy="315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421646"/>
      </p:ext>
    </p:extLst>
  </p:cSld>
  <p:clrMapOvr>
    <a:masterClrMapping/>
  </p:clrMapOvr>
  <p:transition advTm="4248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#1. Feature detection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00B0F0"/>
                </a:solidFill>
              </a:rPr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#3. Patch expansion and filtering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495800" y="3429000"/>
            <a:ext cx="1752600" cy="2895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41573"/>
      </p:ext>
    </p:extLst>
  </p:cSld>
  <p:clrMapOvr>
    <a:masterClrMapping/>
  </p:clrMapOvr>
  <p:transition advTm="14344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triangulation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  <a:endParaRPr lang="en-US" sz="2400" i="1" dirty="0" smtClean="0">
              <a:solidFill>
                <a:srgbClr val="FFC000"/>
              </a:solidFill>
            </a:endParaRP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20554"/>
      </p:ext>
    </p:extLst>
  </p:cSld>
  <p:clrMapOvr>
    <a:masterClrMapping/>
  </p:clrMapOvr>
  <p:transition advTm="6871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9" grpId="0" animBg="1"/>
      <p:bldP spid="92" grpId="0"/>
      <p:bldP spid="9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triangulation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parallel to </a:t>
            </a:r>
            <a:r>
              <a:rPr lang="en-US" sz="2400" i="1" dirty="0" smtClean="0">
                <a:solidFill>
                  <a:srgbClr val="FFC000"/>
                </a:solidFill>
              </a:rPr>
              <a:t>Image1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{</a:t>
            </a:r>
            <a:r>
              <a:rPr lang="en-US" sz="2400" i="1" dirty="0" smtClean="0">
                <a:solidFill>
                  <a:srgbClr val="FFC000"/>
                </a:solidFill>
              </a:rPr>
              <a:t>Image1</a:t>
            </a:r>
            <a:r>
              <a:rPr lang="en-US" sz="2400" dirty="0" smtClean="0">
                <a:solidFill>
                  <a:srgbClr val="FFC000"/>
                </a:solidFill>
              </a:rPr>
              <a:t>, </a:t>
            </a:r>
            <a:r>
              <a:rPr lang="en-US" sz="2400" i="1" dirty="0" smtClean="0">
                <a:solidFill>
                  <a:srgbClr val="FFC000"/>
                </a:solidFill>
              </a:rPr>
              <a:t>Image2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1156573"/>
      </p:ext>
    </p:extLst>
  </p:cSld>
  <p:clrMapOvr>
    <a:masterClrMapping/>
  </p:clrMapOvr>
  <p:transition advTm="20719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90800" y="129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triangulation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parallel to </a:t>
            </a:r>
            <a:r>
              <a:rPr lang="en-US" sz="2400" i="1" dirty="0" smtClean="0"/>
              <a:t>Image1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{</a:t>
            </a:r>
            <a:r>
              <a:rPr lang="en-US" sz="2400" i="1" dirty="0" smtClean="0"/>
              <a:t>Image1</a:t>
            </a:r>
            <a:r>
              <a:rPr lang="en-US" sz="2400" dirty="0" smtClean="0"/>
              <a:t>, </a:t>
            </a:r>
            <a:r>
              <a:rPr lang="en-US" sz="2400" i="1" dirty="0" smtClean="0"/>
              <a:t>Image2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grpSp>
        <p:nvGrpSpPr>
          <p:cNvPr id="72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583783" y="3326564"/>
            <a:ext cx="3407817" cy="461665"/>
            <a:chOff x="5583783" y="3326564"/>
            <a:chExt cx="3407817" cy="461665"/>
          </a:xfrm>
        </p:grpSpPr>
        <p:graphicFrame>
          <p:nvGraphicFramePr>
            <p:cNvPr id="227330" name="Object 2"/>
            <p:cNvGraphicFramePr>
              <a:graphicFrameLocks noChangeAspect="1"/>
            </p:cNvGraphicFramePr>
            <p:nvPr/>
          </p:nvGraphicFramePr>
          <p:xfrm>
            <a:off x="5942012" y="3397691"/>
            <a:ext cx="3049588" cy="362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8" name="Equation" r:id="rId5" imgW="1714320" imgH="203040" progId="Equation.3">
                    <p:embed/>
                  </p:oleObj>
                </mc:Choice>
                <mc:Fallback>
                  <p:oleObj name="Equation" r:id="rId5" imgW="17143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2012" y="3397691"/>
                          <a:ext cx="3049588" cy="36295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TextBox 75"/>
            <p:cNvSpPr txBox="1"/>
            <p:nvPr/>
          </p:nvSpPr>
          <p:spPr>
            <a:xfrm>
              <a:off x="5583783" y="332656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If</a:t>
              </a:r>
              <a:endParaRPr lang="en-US" dirty="0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triangulation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parallel to </a:t>
            </a:r>
            <a:r>
              <a:rPr lang="en-US" sz="2400" i="1" dirty="0" smtClean="0"/>
              <a:t>Image1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{</a:t>
            </a:r>
            <a:r>
              <a:rPr lang="en-US" sz="2400" i="1" dirty="0" smtClean="0"/>
              <a:t>Image1</a:t>
            </a:r>
            <a:r>
              <a:rPr lang="en-US" sz="2400" dirty="0" smtClean="0"/>
              <a:t>, </a:t>
            </a:r>
            <a:r>
              <a:rPr lang="en-US" sz="2400" i="1" dirty="0" smtClean="0"/>
              <a:t>Image2, </a:t>
            </a:r>
            <a:r>
              <a:rPr lang="en-US" sz="2400" i="1" dirty="0" smtClean="0">
                <a:solidFill>
                  <a:srgbClr val="FFC000"/>
                </a:solidFill>
              </a:rPr>
              <a:t>Image3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84" name="TextBox 83"/>
          <p:cNvSpPr txBox="1"/>
          <p:nvPr/>
        </p:nvSpPr>
        <p:spPr>
          <a:xfrm>
            <a:off x="5562600" y="3048000"/>
            <a:ext cx="2110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Add visible images</a:t>
            </a:r>
            <a:endParaRPr lang="en-US" sz="20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33134550"/>
      </p:ext>
    </p:extLst>
  </p:cSld>
  <p:clrMapOvr>
    <a:masterClrMapping/>
  </p:clrMapOvr>
  <p:transition advTm="566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81" grpId="0"/>
      <p:bldP spid="8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triangulation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parallel to </a:t>
            </a:r>
            <a:r>
              <a:rPr lang="en-US" sz="2400" i="1" dirty="0" smtClean="0"/>
              <a:t>Image1</a:t>
            </a: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{</a:t>
            </a:r>
            <a:r>
              <a:rPr lang="en-US" sz="2400" i="1" dirty="0" smtClean="0"/>
              <a:t>Image1</a:t>
            </a:r>
            <a:r>
              <a:rPr lang="en-US" sz="2400" dirty="0" smtClean="0"/>
              <a:t>, </a:t>
            </a:r>
            <a:r>
              <a:rPr lang="en-US" sz="2400" i="1" dirty="0" smtClean="0"/>
              <a:t>Image2, Image3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0"/>
          <p:cNvGrpSpPr/>
          <p:nvPr/>
        </p:nvGrpSpPr>
        <p:grpSpPr>
          <a:xfrm>
            <a:off x="1378857" y="2804815"/>
            <a:ext cx="2895602" cy="2083710"/>
            <a:chOff x="1378857" y="2952750"/>
            <a:chExt cx="2895602" cy="2083710"/>
          </a:xfrm>
        </p:grpSpPr>
        <p:pic>
          <p:nvPicPr>
            <p:cNvPr id="2109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200000">
              <a:off x="3016477" y="295275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1257299" y="324575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6200000" flipV="1">
              <a:off x="3009901" y="3467099"/>
              <a:ext cx="1607458" cy="92165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grpSp>
        <p:nvGrpSpPr>
          <p:cNvPr id="14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825236"/>
      </p:ext>
    </p:extLst>
  </p:cSld>
  <p:clrMapOvr>
    <a:masterClrMapping/>
  </p:clrMapOvr>
  <p:transition advTm="1375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4668837" y="24384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3" imgW="1765080" imgH="330120" progId="Equation.3">
                  <p:embed/>
                </p:oleObj>
              </mc:Choice>
              <mc:Fallback>
                <p:oleObj name="Equation" r:id="rId3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7" y="24384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  <a:endParaRPr lang="en-US" sz="2400" i="1" dirty="0" smtClean="0">
              <a:solidFill>
                <a:srgbClr val="FFC000"/>
              </a:solidFill>
            </a:endParaRP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{</a:t>
            </a:r>
            <a:r>
              <a:rPr lang="en-US" sz="2400" i="1" dirty="0" smtClean="0"/>
              <a:t>Image1</a:t>
            </a:r>
            <a:r>
              <a:rPr lang="en-US" sz="2400" dirty="0" smtClean="0"/>
              <a:t>, </a:t>
            </a:r>
            <a:r>
              <a:rPr lang="en-US" sz="2400" i="1" dirty="0" smtClean="0"/>
              <a:t>Image2, Image3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0000">
            <a:off x="3016477" y="2804815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" name="Straight Arrow Connector 81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grpSp>
        <p:nvGrpSpPr>
          <p:cNvPr id="14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4616500"/>
      </p:ext>
    </p:extLst>
  </p:cSld>
  <p:clrMapOvr>
    <a:masterClrMapping/>
  </p:clrMapOvr>
  <p:transition advTm="33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-0.0309 0.05602 L 0.01042 -0.0169 " pathEditMode="relative" ptsTypes="AAA">
                                      <p:cBhvr>
                                        <p:cTn id="6" dur="3000" fill="hold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4668837" y="2438400"/>
          <a:ext cx="3789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3" imgW="1765080" imgH="330120" progId="Equation.3">
                  <p:embed/>
                </p:oleObj>
              </mc:Choice>
              <mc:Fallback>
                <p:oleObj name="Equation" r:id="rId3" imgW="17650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7" y="2438400"/>
                        <a:ext cx="3789363" cy="71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/>
          <p:cNvSpPr txBox="1"/>
          <p:nvPr/>
        </p:nvSpPr>
        <p:spPr>
          <a:xfrm>
            <a:off x="2590800" y="1295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</a:p>
          <a:p>
            <a:r>
              <a:rPr lang="en-US" sz="2400" i="1" dirty="0" smtClean="0"/>
              <a:t>n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</a:t>
            </a:r>
            <a:r>
              <a:rPr lang="en-US" sz="2400" dirty="0" smtClean="0">
                <a:solidFill>
                  <a:srgbClr val="FFC000"/>
                </a:solidFill>
              </a:rPr>
              <a:t>refine</a:t>
            </a:r>
            <a:endParaRPr lang="en-US" sz="2400" i="1" dirty="0" smtClean="0">
              <a:solidFill>
                <a:srgbClr val="FFC000"/>
              </a:solidFill>
            </a:endParaRPr>
          </a:p>
          <a:p>
            <a:r>
              <a:rPr lang="en-US" sz="2400" i="1" dirty="0" smtClean="0"/>
              <a:t>V</a:t>
            </a:r>
            <a:r>
              <a:rPr lang="en-US" sz="2400" dirty="0" smtClean="0"/>
              <a:t>(</a:t>
            </a:r>
            <a:r>
              <a:rPr lang="en-US" sz="2400" i="1" dirty="0" smtClean="0"/>
              <a:t>p</a:t>
            </a:r>
            <a:r>
              <a:rPr lang="en-US" sz="2400" dirty="0" smtClean="0"/>
              <a:t>): {</a:t>
            </a:r>
            <a:r>
              <a:rPr lang="en-US" sz="2400" i="1" dirty="0" smtClean="0"/>
              <a:t>Image1</a:t>
            </a:r>
            <a:r>
              <a:rPr lang="en-US" sz="2400" dirty="0" smtClean="0"/>
              <a:t>, </a:t>
            </a:r>
            <a:r>
              <a:rPr lang="en-US" sz="2400" i="1" dirty="0" smtClean="0"/>
              <a:t>Image2, Image3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3124200" y="4347865"/>
            <a:ext cx="2895600" cy="914400"/>
            <a:chOff x="3124200" y="4495800"/>
            <a:chExt cx="2895600" cy="914400"/>
          </a:xfrm>
          <a:scene3d>
            <a:camera prst="perspectiveBelow"/>
            <a:lightRig rig="threePt" dir="t"/>
          </a:scene3d>
        </p:grpSpPr>
        <p:sp>
          <p:nvSpPr>
            <p:cNvPr id="78" name="TextBox 77"/>
            <p:cNvSpPr txBox="1"/>
            <p:nvPr/>
          </p:nvSpPr>
          <p:spPr>
            <a:xfrm>
              <a:off x="4419600" y="5040868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124200" y="4495800"/>
              <a:ext cx="2895600" cy="609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" name="Straight Arrow Connector 81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grpSp>
        <p:nvGrpSpPr>
          <p:cNvPr id="13" name="Group 71"/>
          <p:cNvGrpSpPr/>
          <p:nvPr/>
        </p:nvGrpSpPr>
        <p:grpSpPr>
          <a:xfrm>
            <a:off x="3425371" y="2968171"/>
            <a:ext cx="4575629" cy="1596209"/>
            <a:chOff x="3425371" y="2968171"/>
            <a:chExt cx="4575629" cy="159620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3425371" y="2968171"/>
              <a:ext cx="4318000" cy="148045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856220" y="4419600"/>
              <a:ext cx="144780" cy="144780"/>
            </a:xfrm>
            <a:prstGeom prst="ellipse">
              <a:avLst/>
            </a:prstGeom>
            <a:scene3d>
              <a:camera prst="perspectiveContrastingRightFacing">
                <a:rot lat="623785" lon="18963666" rev="21384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3883090"/>
      </p:ext>
    </p:extLst>
  </p:cSld>
  <p:clrMapOvr>
    <a:masterClrMapping/>
  </p:clrMapOvr>
  <p:transition advTm="9047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" name="Straight Arrow Connector 71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295400" y="4805065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1000" y="4500265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425371" y="2968171"/>
            <a:ext cx="4318000" cy="148045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856220" y="44196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828800" y="1828800"/>
            <a:ext cx="3664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Verification</a:t>
            </a:r>
          </a:p>
          <a:p>
            <a:r>
              <a:rPr lang="en-US" sz="2000" dirty="0" smtClean="0"/>
              <a:t>(update </a:t>
            </a:r>
            <a:r>
              <a:rPr lang="en-US" sz="2000" i="1" dirty="0" smtClean="0"/>
              <a:t>V</a:t>
            </a:r>
            <a:r>
              <a:rPr lang="en-US" sz="2000" dirty="0" smtClean="0"/>
              <a:t>(</a:t>
            </a:r>
            <a:r>
              <a:rPr lang="en-US" sz="2000" i="1" dirty="0" smtClean="0"/>
              <a:t>p</a:t>
            </a:r>
            <a:r>
              <a:rPr lang="en-US" sz="2000" dirty="0" smtClean="0"/>
              <a:t>) and check |</a:t>
            </a:r>
            <a:r>
              <a:rPr lang="en-US" sz="2000" i="1" dirty="0" smtClean="0"/>
              <a:t>V</a:t>
            </a:r>
            <a:r>
              <a:rPr lang="en-US" sz="2000" dirty="0" smtClean="0"/>
              <a:t>(</a:t>
            </a:r>
            <a:r>
              <a:rPr lang="en-US" sz="2000" i="1" dirty="0" smtClean="0"/>
              <a:t>p</a:t>
            </a:r>
            <a:r>
              <a:rPr lang="en-US" sz="2000" dirty="0" smtClean="0"/>
              <a:t>)|≥3)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492259"/>
      </p:ext>
    </p:extLst>
  </p:cSld>
  <p:clrMapOvr>
    <a:masterClrMapping/>
  </p:clrMapOvr>
  <p:transition advTm="14219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25" name="Rectangle 124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endCxn id="125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>
              <a:endCxn id="11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103" name="Rectangle 102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endCxn id="103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5276" y="4300538"/>
            <a:ext cx="464343" cy="44529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166812" y="4677251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772401" y="4223656"/>
            <a:ext cx="391886" cy="43406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Occupied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rot="5400000" flipH="1" flipV="1">
            <a:off x="752957" y="4200525"/>
            <a:ext cx="10858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5400000" flipH="1" flipV="1">
            <a:off x="1257299" y="3097824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rot="16200000" flipV="1">
            <a:off x="3009901" y="3319164"/>
            <a:ext cx="1607458" cy="92165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3425371" y="2968171"/>
            <a:ext cx="4318000" cy="148045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429000" y="2590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C000"/>
                </a:solidFill>
              </a:rPr>
              <a:t>p</a:t>
            </a:r>
            <a:endParaRPr lang="en-US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69133"/>
      </p:ext>
    </p:extLst>
  </p:cSld>
  <p:clrMapOvr>
    <a:masterClrMapping/>
  </p:clrMapOvr>
  <p:transition advTm="1932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GB" sz="1600" b="1"/>
              <a:t>SCULPTEUR European project</a:t>
            </a:r>
            <a:r>
              <a:rPr lang="en-GB" sz="1600"/>
              <a:t> </a:t>
            </a:r>
            <a:br>
              <a:rPr lang="en-GB" sz="1600"/>
            </a:br>
            <a:endParaRPr lang="en-GB" sz="1600"/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s-ES" sz="2000" b="1">
                <a:latin typeface="Arial" charset="0"/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" sz="4800" b="1">
                <a:solidFill>
                  <a:srgbClr val="0000FF"/>
                </a:solidFill>
                <a:latin typeface="Arial" charset="0"/>
              </a:rPr>
              <a:t>?		 ?</a:t>
            </a:r>
          </a:p>
          <a:p>
            <a:pPr eaLnBrk="1" hangingPunct="1"/>
            <a:endParaRPr lang="es-ES" sz="4800" b="1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r>
              <a:rPr lang="es-ES" sz="4800" b="1">
                <a:solidFill>
                  <a:srgbClr val="0000FF"/>
                </a:solidFill>
                <a:latin typeface="Arial" charset="0"/>
              </a:rPr>
              <a:t> 	? ?		 ?</a:t>
            </a:r>
          </a:p>
          <a:p>
            <a:pPr eaLnBrk="1" hangingPunct="1"/>
            <a:r>
              <a:rPr lang="es-ES" sz="4800" b="1">
                <a:solidFill>
                  <a:srgbClr val="0000FF"/>
                </a:solidFill>
                <a:latin typeface="Arial" charset="0"/>
              </a:rPr>
              <a:t>			 ?</a:t>
            </a:r>
          </a:p>
          <a:p>
            <a:pPr eaLnBrk="1" hangingPunct="1"/>
            <a:r>
              <a:rPr lang="es-ES" sz="4800" b="1">
                <a:solidFill>
                  <a:srgbClr val="0000FF"/>
                </a:solidFill>
                <a:latin typeface="Arial" charset="0"/>
              </a:rPr>
              <a:t>?	 ?</a:t>
            </a:r>
          </a:p>
          <a:p>
            <a:pPr eaLnBrk="1" hangingPunct="1"/>
            <a:r>
              <a:rPr lang="es-ES" sz="4800" b="1">
                <a:solidFill>
                  <a:srgbClr val="0000FF"/>
                </a:solidFill>
                <a:latin typeface="Arial" charset="0"/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37779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25" name="Rectangle 124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endCxn id="125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>
              <a:endCxn id="11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103" name="Rectangle 102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endCxn id="103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5276" y="4300538"/>
            <a:ext cx="464343" cy="44529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166812" y="4677251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772401" y="4223656"/>
            <a:ext cx="391886" cy="43406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Occupied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98"/>
          <p:cNvGrpSpPr/>
          <p:nvPr/>
        </p:nvGrpSpPr>
        <p:grpSpPr>
          <a:xfrm>
            <a:off x="5181597" y="2743200"/>
            <a:ext cx="2012726" cy="2659380"/>
            <a:chOff x="5181597" y="2743200"/>
            <a:chExt cx="2012726" cy="2659380"/>
          </a:xfrm>
        </p:grpSpPr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1800" y="2743200"/>
              <a:ext cx="412523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8" name="Straight Arrow Connector 87"/>
            <p:cNvCxnSpPr/>
            <p:nvPr/>
          </p:nvCxnSpPr>
          <p:spPr>
            <a:xfrm rot="5400000" flipH="1" flipV="1">
              <a:off x="5060039" y="3162299"/>
              <a:ext cx="1912259" cy="16691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80" idx="4"/>
            </p:cNvCxnSpPr>
            <p:nvPr/>
          </p:nvCxnSpPr>
          <p:spPr>
            <a:xfrm rot="5400000" flipH="1" flipV="1">
              <a:off x="5793106" y="4185284"/>
              <a:ext cx="2278380" cy="15621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00"/>
          <p:cNvGrpSpPr/>
          <p:nvPr/>
        </p:nvGrpSpPr>
        <p:grpSpPr>
          <a:xfrm>
            <a:off x="2209800" y="2971800"/>
            <a:ext cx="4495800" cy="2514600"/>
            <a:chOff x="2209800" y="2971800"/>
            <a:chExt cx="4495800" cy="2514600"/>
          </a:xfrm>
        </p:grpSpPr>
        <p:sp>
          <p:nvSpPr>
            <p:cNvPr id="81" name="Oval 80"/>
            <p:cNvSpPr/>
            <p:nvPr/>
          </p:nvSpPr>
          <p:spPr>
            <a:xfrm>
              <a:off x="2209800" y="5334000"/>
              <a:ext cx="152400" cy="152400"/>
            </a:xfrm>
            <a:prstGeom prst="ellipse">
              <a:avLst/>
            </a:prstGeom>
            <a:scene3d>
              <a:camera prst="perspectiveContrastingLeftFacing">
                <a:rot lat="623785" lon="2636332" rev="21600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rot="10800000" flipV="1">
              <a:off x="2362202" y="2971800"/>
              <a:ext cx="4343398" cy="23622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Oval 78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 flipH="1" flipV="1">
            <a:off x="752957" y="4200525"/>
            <a:ext cx="10858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79"/>
          <p:cNvGrpSpPr/>
          <p:nvPr/>
        </p:nvGrpSpPr>
        <p:grpSpPr>
          <a:xfrm>
            <a:off x="6096000" y="4876800"/>
            <a:ext cx="2750820" cy="712815"/>
            <a:chOff x="3200400" y="4800600"/>
            <a:chExt cx="2895600" cy="750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36" name="TextBox 135"/>
            <p:cNvSpPr txBox="1"/>
            <p:nvPr/>
          </p:nvSpPr>
          <p:spPr>
            <a:xfrm>
              <a:off x="4419600" y="5181600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37" name="Straight Connector 136"/>
            <p:cNvCxnSpPr/>
            <p:nvPr/>
          </p:nvCxnSpPr>
          <p:spPr>
            <a:xfrm flipV="1">
              <a:off x="3200400" y="4800600"/>
              <a:ext cx="2895600" cy="533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Oval 79"/>
          <p:cNvSpPr/>
          <p:nvPr/>
        </p:nvSpPr>
        <p:spPr>
          <a:xfrm>
            <a:off x="6781800" y="52578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02579"/>
      </p:ext>
    </p:extLst>
  </p:cSld>
  <p:clrMapOvr>
    <a:masterClrMapping/>
  </p:clrMapOvr>
  <p:transition advTm="107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08" name="Rectangle 107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>
              <a:endCxn id="108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94" name="Rectangle 9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>
              <a:endCxn id="9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72" name="Rectangle 7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>
              <a:endCxn id="7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2895" y="4300537"/>
            <a:ext cx="461961" cy="4476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176337" y="4674396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762875" y="4220539"/>
            <a:ext cx="409575" cy="42289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Occupied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209800" y="5334000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743200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noFill/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6096000" y="4876800"/>
            <a:ext cx="2750820" cy="712815"/>
            <a:chOff x="3200400" y="4800600"/>
            <a:chExt cx="2895600" cy="750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84" name="TextBox 83"/>
            <p:cNvSpPr txBox="1"/>
            <p:nvPr/>
          </p:nvSpPr>
          <p:spPr>
            <a:xfrm>
              <a:off x="4419600" y="5181600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3200400" y="4800600"/>
              <a:ext cx="2895600" cy="533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/>
          <p:cNvCxnSpPr/>
          <p:nvPr/>
        </p:nvCxnSpPr>
        <p:spPr>
          <a:xfrm rot="5400000" flipH="1" flipV="1">
            <a:off x="5060039" y="3162299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0" idx="4"/>
          </p:cNvCxnSpPr>
          <p:nvPr/>
        </p:nvCxnSpPr>
        <p:spPr>
          <a:xfrm rot="5400000" flipH="1" flipV="1">
            <a:off x="5793106" y="4185284"/>
            <a:ext cx="2278380" cy="1562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10800000" flipV="1">
            <a:off x="2362202" y="2971800"/>
            <a:ext cx="4343398" cy="2362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781800" y="52578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 flipH="1" flipV="1">
            <a:off x="724382" y="422910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806032"/>
      </p:ext>
    </p:extLst>
  </p:cSld>
  <p:clrMapOvr>
    <a:masterClrMapping/>
  </p:clrMapOvr>
  <p:transition advTm="45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11111E-6 L -0.01911 0.03171 L 0.01666 -0.02639 " pathEditMode="relative" ptsTypes="AAA">
                                      <p:cBhvr>
                                        <p:cTn id="6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08" name="Rectangle 107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>
              <a:endCxn id="108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94" name="Rectangle 9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>
              <a:endCxn id="9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72" name="Rectangle 7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>
              <a:endCxn id="7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02895" y="4286250"/>
            <a:ext cx="459580" cy="47386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164431" y="4679158"/>
            <a:ext cx="430530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767638" y="4212434"/>
            <a:ext cx="400050" cy="42624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Occupied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209800" y="5334000"/>
            <a:ext cx="144780" cy="144780"/>
          </a:xfrm>
          <a:prstGeom prst="ellipse">
            <a:avLst/>
          </a:prstGeom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9108">
            <a:off x="6923316" y="2558143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noFill/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9"/>
          <p:cNvGrpSpPr/>
          <p:nvPr/>
        </p:nvGrpSpPr>
        <p:grpSpPr>
          <a:xfrm>
            <a:off x="6096000" y="4876800"/>
            <a:ext cx="2750820" cy="712815"/>
            <a:chOff x="3200400" y="4800600"/>
            <a:chExt cx="2895600" cy="750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84" name="TextBox 83"/>
            <p:cNvSpPr txBox="1"/>
            <p:nvPr/>
          </p:nvSpPr>
          <p:spPr>
            <a:xfrm>
              <a:off x="4419600" y="5181600"/>
              <a:ext cx="1354858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Epipolar</a:t>
              </a:r>
              <a:r>
                <a:rPr lang="en-US" dirty="0" smtClean="0">
                  <a:solidFill>
                    <a:srgbClr val="FF0000"/>
                  </a:solidFill>
                </a:rPr>
                <a:t> line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3200400" y="4800600"/>
              <a:ext cx="2895600" cy="533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/>
          <p:cNvCxnSpPr/>
          <p:nvPr/>
        </p:nvCxnSpPr>
        <p:spPr>
          <a:xfrm rot="5400000" flipH="1" flipV="1">
            <a:off x="5060039" y="3162299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0" idx="4"/>
          </p:cNvCxnSpPr>
          <p:nvPr/>
        </p:nvCxnSpPr>
        <p:spPr>
          <a:xfrm rot="5400000" flipH="1" flipV="1">
            <a:off x="5793106" y="4185284"/>
            <a:ext cx="2278380" cy="1562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10800000" flipV="1">
            <a:off x="2362202" y="2971800"/>
            <a:ext cx="4343398" cy="2362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724382" y="422910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105400" y="4876800"/>
            <a:ext cx="152400" cy="152400"/>
          </a:xfrm>
          <a:prstGeom prst="ellipse">
            <a:avLst/>
          </a:prstGeom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781800" y="5257800"/>
            <a:ext cx="144780" cy="144780"/>
          </a:xfrm>
          <a:prstGeom prst="ellipse">
            <a:avLst/>
          </a:prstGeom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74098"/>
      </p:ext>
    </p:extLst>
  </p:cSld>
  <p:clrMapOvr>
    <a:masterClrMapping/>
  </p:clrMapOvr>
  <p:transition advTm="1218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55"/>
          <p:cNvGrpSpPr/>
          <p:nvPr/>
        </p:nvGrpSpPr>
        <p:grpSpPr>
          <a:xfrm>
            <a:off x="61722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113" name="Rectangle 112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>
              <a:endCxn id="113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44"/>
          <p:cNvGrpSpPr/>
          <p:nvPr/>
        </p:nvGrpSpPr>
        <p:grpSpPr>
          <a:xfrm>
            <a:off x="3200400" y="3810000"/>
            <a:ext cx="2743200" cy="22860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Below"/>
            <a:lightRig rig="threePt" dir="t"/>
          </a:scene3d>
        </p:grpSpPr>
        <p:sp>
          <p:nvSpPr>
            <p:cNvPr id="102" name="Rectangle 10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>
              <a:endCxn id="10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43"/>
          <p:cNvGrpSpPr/>
          <p:nvPr/>
        </p:nvGrpSpPr>
        <p:grpSpPr>
          <a:xfrm>
            <a:off x="228600" y="3810000"/>
            <a:ext cx="2606040" cy="2171702"/>
            <a:chOff x="152400" y="3962400"/>
            <a:chExt cx="2743200" cy="2286002"/>
          </a:xfrm>
          <a:solidFill>
            <a:schemeClr val="bg1">
              <a:lumMod val="85000"/>
            </a:schemeClr>
          </a:solidFill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82" name="Rectangle 81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endCxn id="82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feature matching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981200" y="6183869"/>
            <a:ext cx="895743" cy="350865"/>
          </a:xfrm>
          <a:prstGeom prst="rect">
            <a:avLst/>
          </a:prstGeo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1</a:t>
            </a:r>
            <a:endParaRPr lang="en-US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5090058" y="6096000"/>
            <a:ext cx="942887" cy="369332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2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7772400" y="5943601"/>
            <a:ext cx="895743" cy="350865"/>
          </a:xfrm>
          <a:prstGeom prst="rect">
            <a:avLst/>
          </a:prstGeo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i="1" dirty="0" smtClean="0"/>
              <a:t>Image 3</a:t>
            </a:r>
            <a:endParaRPr lang="en-US" i="1" dirty="0"/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319" y="2665082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114800" y="4281487"/>
            <a:ext cx="447675" cy="464344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164431" y="4674395"/>
            <a:ext cx="416242" cy="41624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767638" y="4215527"/>
            <a:ext cx="395287" cy="43267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2482" y="33528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Occupied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9108">
            <a:off x="6923316" y="2558143"/>
            <a:ext cx="4125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70"/>
          <p:cNvSpPr/>
          <p:nvPr/>
        </p:nvSpPr>
        <p:spPr>
          <a:xfrm>
            <a:off x="2148363" y="5205887"/>
            <a:ext cx="471466" cy="454684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LeftFacing">
              <a:rot lat="623785" lon="2636332" rev="216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038726" y="4738689"/>
            <a:ext cx="445293" cy="43815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731793" y="5169694"/>
            <a:ext cx="454819" cy="43956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7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Repeat for all the image features</a:t>
            </a:r>
            <a:endParaRPr lang="en-US" dirty="0"/>
          </a:p>
        </p:txBody>
      </p:sp>
      <p:grpSp>
        <p:nvGrpSpPr>
          <p:cNvPr id="3" name="Group 43"/>
          <p:cNvGrpSpPr/>
          <p:nvPr/>
        </p:nvGrpSpPr>
        <p:grpSpPr>
          <a:xfrm>
            <a:off x="228600" y="3814465"/>
            <a:ext cx="2606040" cy="2171702"/>
            <a:chOff x="152400" y="3962400"/>
            <a:chExt cx="2743200" cy="2286002"/>
          </a:xfrm>
          <a:noFill/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rot="5400000" flipH="1" flipV="1">
            <a:off x="724382" y="422910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4"/>
          <p:cNvGrpSpPr/>
          <p:nvPr/>
        </p:nvGrpSpPr>
        <p:grpSpPr>
          <a:xfrm>
            <a:off x="3200400" y="3814465"/>
            <a:ext cx="2743200" cy="2286002"/>
            <a:chOff x="152400" y="3962400"/>
            <a:chExt cx="2743200" cy="2286002"/>
          </a:xfrm>
          <a:noFill/>
          <a:scene3d>
            <a:camera prst="perspectiveBelow"/>
            <a:lightRig rig="threePt" dir="t"/>
          </a:scene3d>
        </p:grpSpPr>
        <p:sp>
          <p:nvSpPr>
            <p:cNvPr id="46" name="Rectangle 45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endCxn id="46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5"/>
          <p:cNvGrpSpPr/>
          <p:nvPr/>
        </p:nvGrpSpPr>
        <p:grpSpPr>
          <a:xfrm>
            <a:off x="6172200" y="3814465"/>
            <a:ext cx="2606040" cy="2171702"/>
            <a:chOff x="152400" y="3962400"/>
            <a:chExt cx="2743200" cy="2286002"/>
          </a:xfrm>
          <a:noFill/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sp>
          <p:nvSpPr>
            <p:cNvPr id="57" name="Rectangle 56"/>
            <p:cNvSpPr/>
            <p:nvPr/>
          </p:nvSpPr>
          <p:spPr>
            <a:xfrm>
              <a:off x="152400" y="3962400"/>
              <a:ext cx="2743200" cy="228600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>
            <a:xfrm rot="16200000" flipH="1">
              <a:off x="380999" y="5105400"/>
              <a:ext cx="2286001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-76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-533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382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295400" y="5105401"/>
              <a:ext cx="228600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2400" y="44196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52400" y="48768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400" y="53340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2400" y="5791202"/>
              <a:ext cx="27432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Straight Arrow Connector 122"/>
          <p:cNvCxnSpPr/>
          <p:nvPr/>
        </p:nvCxnSpPr>
        <p:spPr>
          <a:xfrm rot="5400000" flipH="1" flipV="1">
            <a:off x="5060039" y="3162299"/>
            <a:ext cx="1912259" cy="166914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 flipH="1" flipV="1">
            <a:off x="5793106" y="4185284"/>
            <a:ext cx="2278380" cy="1562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10800000" flipV="1">
            <a:off x="2362202" y="2971800"/>
            <a:ext cx="4343398" cy="23622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52684207"/>
      </p:ext>
    </p:extLst>
  </p:cSld>
  <p:clrMapOvr>
    <a:masterClrMapping/>
  </p:clrMapOvr>
  <p:transition advTm="147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#1. Feature detection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#2. Initial feature matching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00B0F0"/>
                </a:solidFill>
              </a:rPr>
              <a:t>#3. Patch expansion and filtering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426634"/>
            <a:ext cx="7162800" cy="26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31468"/>
            <a:ext cx="13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928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6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74298" y="603146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324600" y="3429000"/>
            <a:ext cx="1752600" cy="2895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28651"/>
      </p:ext>
    </p:extLst>
  </p:cSld>
  <p:clrMapOvr>
    <a:masterClrMapping/>
  </p:clrMapOvr>
  <p:transition advTm="39078"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7046" y="3352800"/>
            <a:ext cx="155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Occupied pixel</a:t>
            </a:r>
            <a:endParaRPr lang="en-US" dirty="0"/>
          </a:p>
        </p:txBody>
      </p:sp>
      <p:grpSp>
        <p:nvGrpSpPr>
          <p:cNvPr id="48" name="Group 100"/>
          <p:cNvGrpSpPr/>
          <p:nvPr/>
        </p:nvGrpSpPr>
        <p:grpSpPr>
          <a:xfrm>
            <a:off x="5486400" y="1905000"/>
            <a:ext cx="381000" cy="269309"/>
            <a:chOff x="2329543" y="2815771"/>
            <a:chExt cx="381000" cy="269309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101"/>
          <p:cNvGrpSpPr/>
          <p:nvPr/>
        </p:nvGrpSpPr>
        <p:grpSpPr>
          <a:xfrm rot="361052">
            <a:off x="4953000" y="1905000"/>
            <a:ext cx="381000" cy="269309"/>
            <a:chOff x="2329543" y="2815771"/>
            <a:chExt cx="381000" cy="269309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104"/>
          <p:cNvGrpSpPr/>
          <p:nvPr/>
        </p:nvGrpSpPr>
        <p:grpSpPr>
          <a:xfrm rot="21227348">
            <a:off x="5943600" y="1905000"/>
            <a:ext cx="381000" cy="269309"/>
            <a:chOff x="2329543" y="2815771"/>
            <a:chExt cx="381000" cy="269309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107"/>
          <p:cNvGrpSpPr/>
          <p:nvPr/>
        </p:nvGrpSpPr>
        <p:grpSpPr>
          <a:xfrm rot="748417">
            <a:off x="6376212" y="1902523"/>
            <a:ext cx="381000" cy="269309"/>
            <a:chOff x="2329543" y="2815771"/>
            <a:chExt cx="381000" cy="269309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110"/>
          <p:cNvGrpSpPr/>
          <p:nvPr/>
        </p:nvGrpSpPr>
        <p:grpSpPr>
          <a:xfrm rot="20674765">
            <a:off x="4515056" y="1857815"/>
            <a:ext cx="381000" cy="269309"/>
            <a:chOff x="2329543" y="2815771"/>
            <a:chExt cx="381000" cy="269309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113"/>
          <p:cNvGrpSpPr/>
          <p:nvPr/>
        </p:nvGrpSpPr>
        <p:grpSpPr>
          <a:xfrm rot="314765">
            <a:off x="4038600" y="1847148"/>
            <a:ext cx="381000" cy="269309"/>
            <a:chOff x="2329543" y="2815771"/>
            <a:chExt cx="381000" cy="269309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228599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228600" y="3810000"/>
              <a:ext cx="2743200" cy="2290467"/>
              <a:chOff x="228600" y="3810000"/>
              <a:chExt cx="2743200" cy="2290467"/>
            </a:xfrm>
          </p:grpSpPr>
          <p:grpSp>
            <p:nvGrpSpPr>
              <p:cNvPr id="15" name="Group 43"/>
              <p:cNvGrpSpPr/>
              <p:nvPr/>
            </p:nvGrpSpPr>
            <p:grpSpPr>
              <a:xfrm>
                <a:off x="228600" y="3810000"/>
                <a:ext cx="2743200" cy="2286002"/>
                <a:chOff x="152400" y="3962400"/>
                <a:chExt cx="2743200" cy="2286002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0" name="Straight Connector 49"/>
                <p:cNvCxnSpPr>
                  <a:endCxn id="49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/>
              <p:cNvSpPr/>
              <p:nvPr/>
            </p:nvSpPr>
            <p:spPr>
              <a:xfrm>
                <a:off x="228600" y="3810000"/>
                <a:ext cx="1371600" cy="2286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619251" y="3829050"/>
                <a:ext cx="438149" cy="4381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592180" y="4743450"/>
                <a:ext cx="438149" cy="13525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43"/>
              <p:cNvGrpSpPr/>
              <p:nvPr/>
            </p:nvGrpSpPr>
            <p:grpSpPr>
              <a:xfrm>
                <a:off x="228600" y="3814465"/>
                <a:ext cx="2743200" cy="2286002"/>
                <a:chOff x="152400" y="3962400"/>
                <a:chExt cx="2743200" cy="2286002"/>
              </a:xfrm>
              <a:noFill/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" name="Straight Connector 5"/>
                <p:cNvCxnSpPr>
                  <a:endCxn id="5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" name="Oval 116"/>
              <p:cNvSpPr/>
              <p:nvPr/>
            </p:nvSpPr>
            <p:spPr>
              <a:xfrm>
                <a:off x="342900" y="53340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676400" y="48768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533400" y="48006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81000" y="38862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57200" y="43434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752600" y="53340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457200" y="57150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295400" y="49530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1752600" y="40386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914400" y="40386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676400" y="57150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371600" y="38862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914400" y="58674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876300" y="53721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1371600" y="44577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800100" y="49149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838200" y="45339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295400" y="53721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371600" y="58293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1866900" y="49911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6" name="Group 17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910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1" name="Straight Arrow Connector 190"/>
          <p:cNvCxnSpPr/>
          <p:nvPr/>
        </p:nvCxnSpPr>
        <p:spPr>
          <a:xfrm rot="5400000">
            <a:off x="820140" y="3821906"/>
            <a:ext cx="2794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191"/>
          <p:cNvGrpSpPr/>
          <p:nvPr/>
        </p:nvGrpSpPr>
        <p:grpSpPr>
          <a:xfrm rot="21056088">
            <a:off x="2800563" y="1905000"/>
            <a:ext cx="381000" cy="269309"/>
            <a:chOff x="2329543" y="2815771"/>
            <a:chExt cx="381000" cy="269309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194"/>
          <p:cNvGrpSpPr/>
          <p:nvPr/>
        </p:nvGrpSpPr>
        <p:grpSpPr>
          <a:xfrm rot="361052">
            <a:off x="2299067" y="1924229"/>
            <a:ext cx="381000" cy="269309"/>
            <a:chOff x="2329543" y="2815771"/>
            <a:chExt cx="381000" cy="269309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197"/>
          <p:cNvGrpSpPr/>
          <p:nvPr/>
        </p:nvGrpSpPr>
        <p:grpSpPr>
          <a:xfrm rot="519281">
            <a:off x="3182306" y="1989558"/>
            <a:ext cx="381000" cy="269309"/>
            <a:chOff x="2329543" y="2815771"/>
            <a:chExt cx="381000" cy="269309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200"/>
          <p:cNvGrpSpPr/>
          <p:nvPr/>
        </p:nvGrpSpPr>
        <p:grpSpPr>
          <a:xfrm>
            <a:off x="3657600" y="1902523"/>
            <a:ext cx="381000" cy="269309"/>
            <a:chOff x="2329543" y="2815771"/>
            <a:chExt cx="381000" cy="269309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Freeform 182"/>
          <p:cNvSpPr/>
          <p:nvPr/>
        </p:nvSpPr>
        <p:spPr>
          <a:xfrm>
            <a:off x="588170" y="3795713"/>
            <a:ext cx="297656" cy="414339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1478756" y="3826668"/>
            <a:ext cx="335757" cy="433387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954881" y="5045869"/>
            <a:ext cx="311944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06607"/>
      </p:ext>
    </p:extLst>
  </p:cSld>
  <p:clrMapOvr>
    <a:masterClrMapping/>
  </p:clrMapOvr>
  <p:transition advTm="14844"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187" name="Group 186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15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3200400" y="3810000"/>
              <a:ext cx="2743200" cy="2290467"/>
              <a:chOff x="3200400" y="3810000"/>
              <a:chExt cx="2743200" cy="2290467"/>
            </a:xfrm>
          </p:grpSpPr>
          <p:grpSp>
            <p:nvGrpSpPr>
              <p:cNvPr id="4" name="Group 44"/>
              <p:cNvGrpSpPr/>
              <p:nvPr/>
            </p:nvGrpSpPr>
            <p:grpSpPr>
              <a:xfrm>
                <a:off x="3200400" y="3810000"/>
                <a:ext cx="2743200" cy="2286002"/>
                <a:chOff x="152400" y="3962400"/>
                <a:chExt cx="2743200" cy="2286002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1" name="Straight Connector 60"/>
                <p:cNvCxnSpPr>
                  <a:endCxn id="60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ectangle 40"/>
              <p:cNvSpPr/>
              <p:nvPr/>
            </p:nvSpPr>
            <p:spPr>
              <a:xfrm>
                <a:off x="3200400" y="3829050"/>
                <a:ext cx="1371600" cy="22669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591051" y="3829050"/>
                <a:ext cx="438149" cy="4381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4591051" y="5181600"/>
                <a:ext cx="438149" cy="914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44"/>
              <p:cNvGrpSpPr/>
              <p:nvPr/>
            </p:nvGrpSpPr>
            <p:grpSpPr>
              <a:xfrm>
                <a:off x="3200400" y="3814465"/>
                <a:ext cx="2743200" cy="2286002"/>
                <a:chOff x="152400" y="3962400"/>
                <a:chExt cx="2743200" cy="2286002"/>
              </a:xfrm>
              <a:noFill/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52400" y="3962400"/>
                  <a:ext cx="2743200" cy="2286002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Connector 16"/>
                <p:cNvCxnSpPr>
                  <a:endCxn id="16" idx="2"/>
                </p:cNvCxnSpPr>
                <p:nvPr/>
              </p:nvCxnSpPr>
              <p:spPr>
                <a:xfrm rot="16200000" flipH="1">
                  <a:off x="380999" y="5105400"/>
                  <a:ext cx="2286001" cy="1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-76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rot="5400000">
                  <a:off x="-533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rot="5400000">
                  <a:off x="8382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5400000">
                  <a:off x="1295400" y="5105401"/>
                  <a:ext cx="2286001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2400" y="44196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52400" y="48768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52400" y="53340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52400" y="5791202"/>
                  <a:ext cx="274320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Oval 119"/>
              <p:cNvSpPr/>
              <p:nvPr/>
            </p:nvSpPr>
            <p:spPr>
              <a:xfrm>
                <a:off x="4191000" y="48768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276600" y="54102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429000" y="48768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429000" y="44958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343400" y="5410200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276600" y="57912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724400" y="38862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419600" y="50292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267200" y="40386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343400" y="58674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3810000" y="40386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724400" y="5943600"/>
                <a:ext cx="114300" cy="1143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848100" y="57531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4648200" y="41148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4229100" y="43815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962400" y="48768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848100" y="4457700"/>
                <a:ext cx="114300" cy="1143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810000" y="5295900"/>
                <a:ext cx="114300" cy="1143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800600" y="52578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648200" y="5486400"/>
                <a:ext cx="114300" cy="1143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276600" y="4000500"/>
                <a:ext cx="114300" cy="1143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2" name="TextBox 181"/>
          <p:cNvSpPr txBox="1"/>
          <p:nvPr/>
        </p:nvSpPr>
        <p:spPr>
          <a:xfrm>
            <a:off x="2511375" y="1535668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 a patch</a:t>
            </a:r>
            <a:endParaRPr lang="en-US" dirty="0"/>
          </a:p>
        </p:txBody>
      </p:sp>
      <p:grpSp>
        <p:nvGrpSpPr>
          <p:cNvPr id="190" name="Group 197"/>
          <p:cNvGrpSpPr/>
          <p:nvPr/>
        </p:nvGrpSpPr>
        <p:grpSpPr>
          <a:xfrm rot="519281">
            <a:off x="3904293" y="1627333"/>
            <a:ext cx="381000" cy="269309"/>
            <a:chOff x="2329543" y="2815771"/>
            <a:chExt cx="381000" cy="269309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5" name="Straight Connector 204"/>
          <p:cNvCxnSpPr/>
          <p:nvPr/>
        </p:nvCxnSpPr>
        <p:spPr>
          <a:xfrm rot="10800000" flipV="1">
            <a:off x="1778000" y="1904999"/>
            <a:ext cx="2108200" cy="1912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rot="5400000">
            <a:off x="3617687" y="4136573"/>
            <a:ext cx="555172" cy="47169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rot="5400000">
            <a:off x="3077028" y="2823030"/>
            <a:ext cx="1857828" cy="159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rot="16200000" flipH="1">
            <a:off x="4158341" y="2090058"/>
            <a:ext cx="2543631" cy="217351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509659" y="4448633"/>
            <a:ext cx="130628" cy="116111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8" name="Freeform 157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Straight Arrow Connector 200"/>
          <p:cNvCxnSpPr/>
          <p:nvPr/>
        </p:nvCxnSpPr>
        <p:spPr>
          <a:xfrm rot="10800000" flipV="1">
            <a:off x="1095831" y="3846286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1" name="Freeform 210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725548"/>
      </p:ext>
    </p:extLst>
  </p:cSld>
  <p:clrMapOvr>
    <a:masterClrMapping/>
  </p:clrMapOvr>
  <p:transition advTm="68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26" name="Group 19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40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182"/>
            <p:cNvGrpSpPr/>
            <p:nvPr/>
          </p:nvGrpSpPr>
          <p:grpSpPr>
            <a:xfrm>
              <a:off x="240508" y="3829050"/>
              <a:ext cx="1354930" cy="1354931"/>
              <a:chOff x="240508" y="3829050"/>
              <a:chExt cx="1354930" cy="1354931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40508" y="4279105"/>
                <a:ext cx="438149" cy="4476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692944" y="3829050"/>
                <a:ext cx="447675" cy="4381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1147764" y="4276725"/>
                <a:ext cx="447674" cy="4476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688183" y="4736306"/>
                <a:ext cx="447674" cy="4476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6" name="TextBox 195"/>
          <p:cNvSpPr txBox="1"/>
          <p:nvPr/>
        </p:nvSpPr>
        <p:spPr>
          <a:xfrm>
            <a:off x="2511375" y="1535668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 a patch</a:t>
            </a:r>
            <a:endParaRPr lang="en-US" dirty="0"/>
          </a:p>
        </p:txBody>
      </p:sp>
      <p:grpSp>
        <p:nvGrpSpPr>
          <p:cNvPr id="84" name="Group 197"/>
          <p:cNvGrpSpPr/>
          <p:nvPr/>
        </p:nvGrpSpPr>
        <p:grpSpPr>
          <a:xfrm rot="519281">
            <a:off x="3904293" y="1627333"/>
            <a:ext cx="381000" cy="269309"/>
            <a:chOff x="2329543" y="2815771"/>
            <a:chExt cx="381000" cy="269309"/>
          </a:xfrm>
        </p:grpSpPr>
        <p:cxnSp>
          <p:nvCxnSpPr>
            <p:cNvPr id="198" name="Straight Connector 197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1" name="Straight Connector 200"/>
          <p:cNvCxnSpPr/>
          <p:nvPr/>
        </p:nvCxnSpPr>
        <p:spPr>
          <a:xfrm rot="10800000" flipV="1">
            <a:off x="1778000" y="1904999"/>
            <a:ext cx="2108200" cy="1912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>
            <a:off x="3077028" y="2823030"/>
            <a:ext cx="1857828" cy="159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82428" y="2935069"/>
            <a:ext cx="21322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Look for neighboring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empty pixels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87" name="Group 189"/>
          <p:cNvGrpSpPr/>
          <p:nvPr/>
        </p:nvGrpSpPr>
        <p:grpSpPr>
          <a:xfrm>
            <a:off x="2590800" y="3098800"/>
            <a:ext cx="1632408" cy="369332"/>
            <a:chOff x="2590800" y="3098800"/>
            <a:chExt cx="1632408" cy="369332"/>
          </a:xfrm>
        </p:grpSpPr>
        <p:sp>
          <p:nvSpPr>
            <p:cNvPr id="185" name="TextBox 184"/>
            <p:cNvSpPr txBox="1"/>
            <p:nvPr/>
          </p:nvSpPr>
          <p:spPr>
            <a:xfrm>
              <a:off x="2895600" y="3098800"/>
              <a:ext cx="13276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 occupied</a:t>
              </a:r>
              <a:endParaRPr lang="en-US" dirty="0"/>
            </a:p>
          </p:txBody>
        </p:sp>
        <p:sp>
          <p:nvSpPr>
            <p:cNvPr id="186" name="Right Arrow 185"/>
            <p:cNvSpPr/>
            <p:nvPr/>
          </p:nvSpPr>
          <p:spPr>
            <a:xfrm>
              <a:off x="2590800" y="3200400"/>
              <a:ext cx="304800" cy="1524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grpSp>
          <p:nvGrpSpPr>
            <p:cNvPr id="82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76763" y="3829050"/>
              <a:ext cx="452437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4114800" y="4271963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3657600" y="3810000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3200400" y="4267200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3657600" y="4719638"/>
              <a:ext cx="457200" cy="461962"/>
            </a:xfrm>
            <a:custGeom>
              <a:avLst/>
              <a:gdLst>
                <a:gd name="connsiteX0" fmla="*/ 0 w 457200"/>
                <a:gd name="connsiteY0" fmla="*/ 0 h 461962"/>
                <a:gd name="connsiteX1" fmla="*/ 457200 w 457200"/>
                <a:gd name="connsiteY1" fmla="*/ 4762 h 461962"/>
                <a:gd name="connsiteX2" fmla="*/ 457200 w 457200"/>
                <a:gd name="connsiteY2" fmla="*/ 461962 h 461962"/>
                <a:gd name="connsiteX3" fmla="*/ 0 w 457200"/>
                <a:gd name="connsiteY3" fmla="*/ 452437 h 461962"/>
                <a:gd name="connsiteX4" fmla="*/ 0 w 457200"/>
                <a:gd name="connsiteY4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61962">
                  <a:moveTo>
                    <a:pt x="0" y="0"/>
                  </a:moveTo>
                  <a:lnTo>
                    <a:pt x="457200" y="4762"/>
                  </a:lnTo>
                  <a:lnTo>
                    <a:pt x="457200" y="461962"/>
                  </a:lnTo>
                  <a:lnTo>
                    <a:pt x="0" y="45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2" name="Straight Arrow Connector 201"/>
          <p:cNvCxnSpPr/>
          <p:nvPr/>
        </p:nvCxnSpPr>
        <p:spPr>
          <a:xfrm rot="5400000">
            <a:off x="3617687" y="4136573"/>
            <a:ext cx="555172" cy="47169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9" name="Group 208"/>
          <p:cNvGrpSpPr/>
          <p:nvPr/>
        </p:nvGrpSpPr>
        <p:grpSpPr>
          <a:xfrm>
            <a:off x="6167438" y="3810000"/>
            <a:ext cx="2695680" cy="2522566"/>
            <a:chOff x="6167438" y="3810000"/>
            <a:chExt cx="2695680" cy="2522566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4" name="Group 55"/>
            <p:cNvGrpSpPr/>
            <p:nvPr/>
          </p:nvGrpSpPr>
          <p:grpSpPr>
            <a:xfrm>
              <a:off x="6172200" y="3810001"/>
              <a:ext cx="2606040" cy="21717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058979" y="3828098"/>
              <a:ext cx="416242" cy="85058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0298" y="3828098"/>
              <a:ext cx="850582" cy="215360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7375" y="5981701"/>
              <a:ext cx="895743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058979" y="5547361"/>
              <a:ext cx="416242" cy="4343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316980" y="518541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389370" y="4316731"/>
              <a:ext cx="108585" cy="108585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4590" y="576453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30440" y="402717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23710" y="525780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185660" y="4316731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23710" y="395478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185660" y="583692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787515" y="5619751"/>
              <a:ext cx="108585" cy="108585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42735" y="536638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15125" y="4823461"/>
              <a:ext cx="108585" cy="108585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16980" y="4497706"/>
              <a:ext cx="108585" cy="10858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6167438" y="3810000"/>
              <a:ext cx="433388" cy="438150"/>
            </a:xfrm>
            <a:custGeom>
              <a:avLst/>
              <a:gdLst>
                <a:gd name="connsiteX0" fmla="*/ 0 w 433388"/>
                <a:gd name="connsiteY0" fmla="*/ 0 h 438150"/>
                <a:gd name="connsiteX1" fmla="*/ 433388 w 433388"/>
                <a:gd name="connsiteY1" fmla="*/ 4763 h 438150"/>
                <a:gd name="connsiteX2" fmla="*/ 433388 w 433388"/>
                <a:gd name="connsiteY2" fmla="*/ 438150 h 438150"/>
                <a:gd name="connsiteX3" fmla="*/ 4763 w 433388"/>
                <a:gd name="connsiteY3" fmla="*/ 433388 h 438150"/>
                <a:gd name="connsiteX4" fmla="*/ 0 w 433388"/>
                <a:gd name="connsiteY4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8" h="438150">
                  <a:moveTo>
                    <a:pt x="0" y="0"/>
                  </a:moveTo>
                  <a:lnTo>
                    <a:pt x="433388" y="4763"/>
                  </a:lnTo>
                  <a:lnTo>
                    <a:pt x="433388" y="438150"/>
                  </a:lnTo>
                  <a:lnTo>
                    <a:pt x="4763" y="433388"/>
                  </a:lnTo>
                  <a:cubicBezTo>
                    <a:pt x="6350" y="290513"/>
                    <a:pt x="7938" y="147638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6176963" y="4681538"/>
              <a:ext cx="433388" cy="438150"/>
            </a:xfrm>
            <a:custGeom>
              <a:avLst/>
              <a:gdLst>
                <a:gd name="connsiteX0" fmla="*/ 0 w 433388"/>
                <a:gd name="connsiteY0" fmla="*/ 0 h 438150"/>
                <a:gd name="connsiteX1" fmla="*/ 433388 w 433388"/>
                <a:gd name="connsiteY1" fmla="*/ 4763 h 438150"/>
                <a:gd name="connsiteX2" fmla="*/ 433388 w 433388"/>
                <a:gd name="connsiteY2" fmla="*/ 438150 h 438150"/>
                <a:gd name="connsiteX3" fmla="*/ 4763 w 433388"/>
                <a:gd name="connsiteY3" fmla="*/ 433388 h 438150"/>
                <a:gd name="connsiteX4" fmla="*/ 0 w 433388"/>
                <a:gd name="connsiteY4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8" h="438150">
                  <a:moveTo>
                    <a:pt x="0" y="0"/>
                  </a:moveTo>
                  <a:lnTo>
                    <a:pt x="433388" y="4763"/>
                  </a:lnTo>
                  <a:lnTo>
                    <a:pt x="433388" y="438150"/>
                  </a:lnTo>
                  <a:lnTo>
                    <a:pt x="4763" y="433388"/>
                  </a:lnTo>
                  <a:cubicBezTo>
                    <a:pt x="6350" y="290513"/>
                    <a:pt x="7938" y="147638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6610350" y="4243388"/>
              <a:ext cx="433388" cy="438150"/>
            </a:xfrm>
            <a:custGeom>
              <a:avLst/>
              <a:gdLst>
                <a:gd name="connsiteX0" fmla="*/ 0 w 433388"/>
                <a:gd name="connsiteY0" fmla="*/ 0 h 438150"/>
                <a:gd name="connsiteX1" fmla="*/ 433388 w 433388"/>
                <a:gd name="connsiteY1" fmla="*/ 4763 h 438150"/>
                <a:gd name="connsiteX2" fmla="*/ 433388 w 433388"/>
                <a:gd name="connsiteY2" fmla="*/ 438150 h 438150"/>
                <a:gd name="connsiteX3" fmla="*/ 4763 w 433388"/>
                <a:gd name="connsiteY3" fmla="*/ 433388 h 438150"/>
                <a:gd name="connsiteX4" fmla="*/ 0 w 433388"/>
                <a:gd name="connsiteY4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388" h="438150">
                  <a:moveTo>
                    <a:pt x="0" y="0"/>
                  </a:moveTo>
                  <a:lnTo>
                    <a:pt x="433388" y="4763"/>
                  </a:lnTo>
                  <a:lnTo>
                    <a:pt x="433388" y="438150"/>
                  </a:lnTo>
                  <a:lnTo>
                    <a:pt x="4763" y="433388"/>
                  </a:lnTo>
                  <a:cubicBezTo>
                    <a:pt x="6350" y="290513"/>
                    <a:pt x="7938" y="147638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4590" y="4823461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16980" y="3882391"/>
              <a:ext cx="108585" cy="10858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59905" y="4425316"/>
              <a:ext cx="108585" cy="10858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6172200" y="3814243"/>
              <a:ext cx="2606040" cy="21717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4" name="Straight Connector 203"/>
          <p:cNvCxnSpPr/>
          <p:nvPr/>
        </p:nvCxnSpPr>
        <p:spPr>
          <a:xfrm rot="16200000" flipH="1">
            <a:off x="4158341" y="2090058"/>
            <a:ext cx="2543631" cy="217351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rot="16200000" flipH="1">
            <a:off x="6509659" y="4448633"/>
            <a:ext cx="130628" cy="116111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8" name="Group 190"/>
          <p:cNvGrpSpPr/>
          <p:nvPr/>
        </p:nvGrpSpPr>
        <p:grpSpPr>
          <a:xfrm>
            <a:off x="4191000" y="3095954"/>
            <a:ext cx="1533021" cy="369332"/>
            <a:chOff x="4191000" y="3095954"/>
            <a:chExt cx="1533021" cy="369332"/>
          </a:xfrm>
        </p:grpSpPr>
        <p:sp>
          <p:nvSpPr>
            <p:cNvPr id="188" name="TextBox 187"/>
            <p:cNvSpPr txBox="1"/>
            <p:nvPr/>
          </p:nvSpPr>
          <p:spPr>
            <a:xfrm>
              <a:off x="4495800" y="3095954"/>
              <a:ext cx="12282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 nothing</a:t>
              </a:r>
              <a:endParaRPr lang="en-US" dirty="0"/>
            </a:p>
          </p:txBody>
        </p:sp>
        <p:sp>
          <p:nvSpPr>
            <p:cNvPr id="189" name="Right Arrow 188"/>
            <p:cNvSpPr/>
            <p:nvPr/>
          </p:nvSpPr>
          <p:spPr>
            <a:xfrm>
              <a:off x="4191000" y="3197554"/>
              <a:ext cx="304800" cy="1524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Freeform 175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Arrow Connector 199"/>
          <p:cNvCxnSpPr/>
          <p:nvPr/>
        </p:nvCxnSpPr>
        <p:spPr>
          <a:xfrm rot="10800000" flipV="1">
            <a:off x="1095831" y="3846286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Freeform 19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5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455621"/>
      </p:ext>
    </p:extLst>
  </p:cSld>
  <p:clrMapOvr>
    <a:masterClrMapping/>
  </p:clrMapOvr>
  <p:transition advTm="17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184" name="Group 183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15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910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2939544" y="14478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 a patch</a:t>
            </a:r>
            <a:endParaRPr lang="en-US" dirty="0"/>
          </a:p>
        </p:txBody>
      </p:sp>
      <p:grpSp>
        <p:nvGrpSpPr>
          <p:cNvPr id="186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/>
          <p:cNvCxnSpPr/>
          <p:nvPr/>
        </p:nvCxnSpPr>
        <p:spPr>
          <a:xfrm rot="10800000" flipV="1">
            <a:off x="2085975" y="1817130"/>
            <a:ext cx="2228396" cy="20119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rot="5400000">
            <a:off x="4048127" y="4086228"/>
            <a:ext cx="538161" cy="523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5400000">
            <a:off x="3452419" y="2777058"/>
            <a:ext cx="1952502" cy="1705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6200000" flipH="1">
            <a:off x="4620706" y="1967992"/>
            <a:ext cx="2069069" cy="176734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rot="16200000" flipH="1">
            <a:off x="6510615" y="3933553"/>
            <a:ext cx="583644" cy="517519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9" name="Straight Arrow Connector 188"/>
          <p:cNvCxnSpPr/>
          <p:nvPr/>
        </p:nvCxnSpPr>
        <p:spPr>
          <a:xfrm rot="10800000" flipV="1">
            <a:off x="1447800" y="3825093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3" name="Freeform 212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524532"/>
      </p:ext>
    </p:extLst>
  </p:cSld>
  <p:clrMapOvr>
    <a:masterClrMapping/>
  </p:clrMapOvr>
  <p:transition advTm="267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/>
          <p:cNvGrpSpPr/>
          <p:nvPr/>
        </p:nvGrpSpPr>
        <p:grpSpPr>
          <a:xfrm>
            <a:off x="3200400" y="3810000"/>
            <a:ext cx="2832545" cy="2655332"/>
            <a:chOff x="3200400" y="3810000"/>
            <a:chExt cx="2832545" cy="2655332"/>
          </a:xfrm>
          <a:scene3d>
            <a:camera prst="perspectiveBelow"/>
            <a:lightRig rig="threePt" dir="t"/>
          </a:scene3d>
        </p:grpSpPr>
        <p:grpSp>
          <p:nvGrpSpPr>
            <p:cNvPr id="4" name="Group 44"/>
            <p:cNvGrpSpPr/>
            <p:nvPr/>
          </p:nvGrpSpPr>
          <p:grpSpPr>
            <a:xfrm>
              <a:off x="32004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endCxn id="60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00400" y="3829050"/>
              <a:ext cx="1371600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67239" y="3829050"/>
              <a:ext cx="461962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900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2</a:t>
              </a:r>
              <a:endParaRPr lang="en-US" i="1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1051" y="5181600"/>
              <a:ext cx="43814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1910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276600" y="5410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4290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429000" y="44958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43400" y="54102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276600" y="5791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4400" y="38862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419600" y="50292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2672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343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10000" y="4038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7244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848100" y="5753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648200" y="41148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229100" y="4381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9624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3848100" y="44577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3810000" y="52959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800600" y="5257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48200" y="5486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276600" y="40005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4572000" y="4271963"/>
              <a:ext cx="461963" cy="457200"/>
            </a:xfrm>
            <a:custGeom>
              <a:avLst/>
              <a:gdLst>
                <a:gd name="connsiteX0" fmla="*/ 0 w 461963"/>
                <a:gd name="connsiteY0" fmla="*/ 0 h 457200"/>
                <a:gd name="connsiteX1" fmla="*/ 461963 w 461963"/>
                <a:gd name="connsiteY1" fmla="*/ 0 h 457200"/>
                <a:gd name="connsiteX2" fmla="*/ 457200 w 461963"/>
                <a:gd name="connsiteY2" fmla="*/ 457200 h 457200"/>
                <a:gd name="connsiteX3" fmla="*/ 0 w 461963"/>
                <a:gd name="connsiteY3" fmla="*/ 457200 h 457200"/>
                <a:gd name="connsiteX4" fmla="*/ 0 w 461963"/>
                <a:gd name="connsiteY4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63" h="457200">
                  <a:moveTo>
                    <a:pt x="0" y="0"/>
                  </a:moveTo>
                  <a:lnTo>
                    <a:pt x="461963" y="0"/>
                  </a:lnTo>
                  <a:cubicBezTo>
                    <a:pt x="460375" y="152400"/>
                    <a:pt x="458788" y="304800"/>
                    <a:pt x="457200" y="457200"/>
                  </a:cubicBez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44"/>
            <p:cNvGrpSpPr/>
            <p:nvPr/>
          </p:nvGrpSpPr>
          <p:grpSpPr>
            <a:xfrm>
              <a:off x="32004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>
                <a:endCxn id="16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expansion</a:t>
            </a:r>
            <a:endParaRPr lang="en-US" dirty="0"/>
          </a:p>
        </p:txBody>
      </p:sp>
      <p:grpSp>
        <p:nvGrpSpPr>
          <p:cNvPr id="171" name="Group 170"/>
          <p:cNvGrpSpPr/>
          <p:nvPr/>
        </p:nvGrpSpPr>
        <p:grpSpPr>
          <a:xfrm>
            <a:off x="6172200" y="3810001"/>
            <a:ext cx="2690918" cy="2522565"/>
            <a:chOff x="6172200" y="3810000"/>
            <a:chExt cx="2832545" cy="2655332"/>
          </a:xfrm>
          <a:scene3d>
            <a:camera prst="perspectiveContrastingRightFacing">
              <a:rot lat="623785" lon="18963666" rev="21384000"/>
            </a:camera>
            <a:lightRig rig="threePt" dir="t"/>
          </a:scene3d>
        </p:grpSpPr>
        <p:grpSp>
          <p:nvGrpSpPr>
            <p:cNvPr id="3" name="Group 55"/>
            <p:cNvGrpSpPr/>
            <p:nvPr/>
          </p:nvGrpSpPr>
          <p:grpSpPr>
            <a:xfrm>
              <a:off x="61722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Rectangle 70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/>
              <p:cNvCxnSpPr>
                <a:endCxn id="71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7105651" y="3829050"/>
              <a:ext cx="438149" cy="8953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91251" y="3829050"/>
              <a:ext cx="895349" cy="2266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61858" y="609600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3</a:t>
              </a:r>
              <a:endParaRPr lang="en-US" i="1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105651" y="5638800"/>
              <a:ext cx="438149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55"/>
            <p:cNvGrpSpPr/>
            <p:nvPr/>
          </p:nvGrpSpPr>
          <p:grpSpPr>
            <a:xfrm>
              <a:off x="61722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27" name="Rectangle 26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endCxn id="27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6324600" y="5257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48400" y="48768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64008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248400" y="58674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7391400" y="40386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858000" y="5334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239000" y="43434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858000" y="3962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324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239000" y="59436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68199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6667500" y="5448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68961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43700" y="48768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3246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28600" y="3810000"/>
            <a:ext cx="2690918" cy="2533650"/>
            <a:chOff x="228600" y="3810000"/>
            <a:chExt cx="2832545" cy="2667000"/>
          </a:xfrm>
          <a:scene3d>
            <a:camera prst="perspectiveContrastingLeftFacing">
              <a:rot lat="623785" lon="2636332" rev="216000"/>
            </a:camera>
            <a:lightRig rig="threePt" dir="t"/>
          </a:scene3d>
        </p:grpSpPr>
        <p:grpSp>
          <p:nvGrpSpPr>
            <p:cNvPr id="15" name="Group 43"/>
            <p:cNvGrpSpPr/>
            <p:nvPr/>
          </p:nvGrpSpPr>
          <p:grpSpPr>
            <a:xfrm>
              <a:off x="228600" y="3810000"/>
              <a:ext cx="2743200" cy="2286002"/>
              <a:chOff x="152400" y="3962400"/>
              <a:chExt cx="2743200" cy="2286002"/>
            </a:xfrm>
            <a:solidFill>
              <a:schemeClr val="bg1">
                <a:lumMod val="85000"/>
              </a:schemeClr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endCxn id="49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228600" y="3810000"/>
              <a:ext cx="1371600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609726" y="4276725"/>
              <a:ext cx="447674" cy="4476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9251" y="3829050"/>
              <a:ext cx="438149" cy="4381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18258" y="6107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 1</a:t>
              </a:r>
              <a:endParaRPr lang="en-US" i="1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619251" y="4743450"/>
              <a:ext cx="438149" cy="13525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43"/>
            <p:cNvGrpSpPr/>
            <p:nvPr/>
          </p:nvGrpSpPr>
          <p:grpSpPr>
            <a:xfrm>
              <a:off x="228600" y="3814465"/>
              <a:ext cx="2743200" cy="2286002"/>
              <a:chOff x="152400" y="3962400"/>
              <a:chExt cx="2743200" cy="2286002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52400" y="3962400"/>
                <a:ext cx="2743200" cy="228600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>
                <a:endCxn id="5" idx="2"/>
              </p:cNvCxnSpPr>
              <p:nvPr/>
            </p:nvCxnSpPr>
            <p:spPr>
              <a:xfrm rot="16200000" flipH="1">
                <a:off x="380999" y="5105400"/>
                <a:ext cx="2286001" cy="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-76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-533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8382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1295400" y="5105401"/>
                <a:ext cx="228600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2400" y="44196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2400" y="48768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52400" y="53340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2400" y="5791202"/>
                <a:ext cx="27432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Oval 116"/>
            <p:cNvSpPr/>
            <p:nvPr/>
          </p:nvSpPr>
          <p:spPr>
            <a:xfrm>
              <a:off x="342900" y="53340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76400" y="48768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33400" y="48006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1000" y="38862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7200" y="43434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752600" y="5334000"/>
              <a:ext cx="114300" cy="114300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57200" y="57150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1295400" y="49530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752600" y="40386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914400" y="40386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1676400" y="57150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371600" y="38862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914400" y="5867400"/>
              <a:ext cx="114300" cy="114300"/>
            </a:xfrm>
            <a:prstGeom prst="ellipse">
              <a:avLst/>
            </a:prstGeom>
            <a:solidFill>
              <a:srgbClr val="C0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76300" y="53721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371600" y="44577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800100" y="49149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38200" y="4533900"/>
              <a:ext cx="114300" cy="114300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1295400" y="5372100"/>
              <a:ext cx="114300" cy="1143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1371600" y="5829300"/>
              <a:ext cx="114300" cy="114300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1866900" y="4991100"/>
              <a:ext cx="114300" cy="114300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482428" y="2935069"/>
            <a:ext cx="2086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Identify neighboring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empty pixels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2939544" y="14478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 a patch</a:t>
            </a:r>
            <a:endParaRPr lang="en-US" dirty="0"/>
          </a:p>
        </p:txBody>
      </p:sp>
      <p:grpSp>
        <p:nvGrpSpPr>
          <p:cNvPr id="184" name="Group 197"/>
          <p:cNvGrpSpPr/>
          <p:nvPr/>
        </p:nvGrpSpPr>
        <p:grpSpPr>
          <a:xfrm rot="519281">
            <a:off x="4285293" y="1627333"/>
            <a:ext cx="381000" cy="269309"/>
            <a:chOff x="2329543" y="2815771"/>
            <a:chExt cx="381000" cy="26930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2329543" y="2815771"/>
              <a:ext cx="3810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2380911" y="2952637"/>
              <a:ext cx="263298" cy="15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8" name="Straight Connector 187"/>
          <p:cNvCxnSpPr/>
          <p:nvPr/>
        </p:nvCxnSpPr>
        <p:spPr>
          <a:xfrm rot="10800000" flipV="1">
            <a:off x="2085975" y="1817130"/>
            <a:ext cx="2228396" cy="20119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rot="5400000">
            <a:off x="4048127" y="4086228"/>
            <a:ext cx="538161" cy="52386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rot="5400000">
            <a:off x="3452419" y="2777058"/>
            <a:ext cx="1952502" cy="1705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16200000" flipH="1">
            <a:off x="4620706" y="1967992"/>
            <a:ext cx="2069069" cy="176734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rot="16200000" flipH="1">
            <a:off x="6510615" y="3933553"/>
            <a:ext cx="583644" cy="517519"/>
          </a:xfrm>
          <a:prstGeom prst="straightConnector1">
            <a:avLst/>
          </a:prstGeom>
          <a:ln w="127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4343400" y="11430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p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588169" y="3800475"/>
            <a:ext cx="297656" cy="407194"/>
          </a:xfrm>
          <a:custGeom>
            <a:avLst/>
            <a:gdLst>
              <a:gd name="connsiteX0" fmla="*/ 0 w 297656"/>
              <a:gd name="connsiteY0" fmla="*/ 0 h 407194"/>
              <a:gd name="connsiteX1" fmla="*/ 271462 w 297656"/>
              <a:gd name="connsiteY1" fmla="*/ 9525 h 407194"/>
              <a:gd name="connsiteX2" fmla="*/ 297656 w 297656"/>
              <a:gd name="connsiteY2" fmla="*/ 407194 h 407194"/>
              <a:gd name="connsiteX3" fmla="*/ 28575 w 297656"/>
              <a:gd name="connsiteY3" fmla="*/ 392906 h 407194"/>
              <a:gd name="connsiteX4" fmla="*/ 0 w 297656"/>
              <a:gd name="connsiteY4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56" h="407194">
                <a:moveTo>
                  <a:pt x="0" y="0"/>
                </a:moveTo>
                <a:lnTo>
                  <a:pt x="271462" y="9525"/>
                </a:lnTo>
                <a:lnTo>
                  <a:pt x="297656" y="407194"/>
                </a:lnTo>
                <a:lnTo>
                  <a:pt x="28575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1478756" y="3826669"/>
            <a:ext cx="335757" cy="426244"/>
          </a:xfrm>
          <a:custGeom>
            <a:avLst/>
            <a:gdLst>
              <a:gd name="connsiteX0" fmla="*/ 0 w 335757"/>
              <a:gd name="connsiteY0" fmla="*/ 0 h 426244"/>
              <a:gd name="connsiteX1" fmla="*/ 307182 w 335757"/>
              <a:gd name="connsiteY1" fmla="*/ 7144 h 426244"/>
              <a:gd name="connsiteX2" fmla="*/ 335757 w 335757"/>
              <a:gd name="connsiteY2" fmla="*/ 426244 h 426244"/>
              <a:gd name="connsiteX3" fmla="*/ 23813 w 335757"/>
              <a:gd name="connsiteY3" fmla="*/ 409575 h 426244"/>
              <a:gd name="connsiteX4" fmla="*/ 0 w 335757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7" h="426244">
                <a:moveTo>
                  <a:pt x="0" y="0"/>
                </a:moveTo>
                <a:lnTo>
                  <a:pt x="307182" y="7144"/>
                </a:lnTo>
                <a:lnTo>
                  <a:pt x="335757" y="426244"/>
                </a:lnTo>
                <a:lnTo>
                  <a:pt x="23813" y="4095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678656" y="5019675"/>
            <a:ext cx="295275" cy="416719"/>
          </a:xfrm>
          <a:custGeom>
            <a:avLst/>
            <a:gdLst>
              <a:gd name="connsiteX0" fmla="*/ 0 w 295275"/>
              <a:gd name="connsiteY0" fmla="*/ 0 h 416719"/>
              <a:gd name="connsiteX1" fmla="*/ 269082 w 295275"/>
              <a:gd name="connsiteY1" fmla="*/ 28575 h 416719"/>
              <a:gd name="connsiteX2" fmla="*/ 295275 w 295275"/>
              <a:gd name="connsiteY2" fmla="*/ 416719 h 416719"/>
              <a:gd name="connsiteX3" fmla="*/ 28575 w 295275"/>
              <a:gd name="connsiteY3" fmla="*/ 378619 h 416719"/>
              <a:gd name="connsiteX4" fmla="*/ 0 w 295275"/>
              <a:gd name="connsiteY4" fmla="*/ 0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9">
                <a:moveTo>
                  <a:pt x="0" y="0"/>
                </a:moveTo>
                <a:lnTo>
                  <a:pt x="269082" y="28575"/>
                </a:lnTo>
                <a:lnTo>
                  <a:pt x="295275" y="416719"/>
                </a:lnTo>
                <a:lnTo>
                  <a:pt x="28575" y="378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990600" y="5453063"/>
            <a:ext cx="307181" cy="433387"/>
          </a:xfrm>
          <a:custGeom>
            <a:avLst/>
            <a:gdLst>
              <a:gd name="connsiteX0" fmla="*/ 0 w 311943"/>
              <a:gd name="connsiteY0" fmla="*/ 0 h 433387"/>
              <a:gd name="connsiteX1" fmla="*/ 283368 w 311943"/>
              <a:gd name="connsiteY1" fmla="*/ 42862 h 433387"/>
              <a:gd name="connsiteX2" fmla="*/ 311943 w 311943"/>
              <a:gd name="connsiteY2" fmla="*/ 433387 h 433387"/>
              <a:gd name="connsiteX3" fmla="*/ 28575 w 311943"/>
              <a:gd name="connsiteY3" fmla="*/ 381000 h 433387"/>
              <a:gd name="connsiteX4" fmla="*/ 0 w 311943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943" h="433387">
                <a:moveTo>
                  <a:pt x="0" y="0"/>
                </a:moveTo>
                <a:lnTo>
                  <a:pt x="283368" y="42862"/>
                </a:lnTo>
                <a:lnTo>
                  <a:pt x="311943" y="433387"/>
                </a:lnTo>
                <a:lnTo>
                  <a:pt x="28575" y="381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1252538" y="5083969"/>
            <a:ext cx="319087" cy="435769"/>
          </a:xfrm>
          <a:custGeom>
            <a:avLst/>
            <a:gdLst>
              <a:gd name="connsiteX0" fmla="*/ 0 w 319087"/>
              <a:gd name="connsiteY0" fmla="*/ 0 h 435769"/>
              <a:gd name="connsiteX1" fmla="*/ 295275 w 319087"/>
              <a:gd name="connsiteY1" fmla="*/ 30956 h 435769"/>
              <a:gd name="connsiteX2" fmla="*/ 319087 w 319087"/>
              <a:gd name="connsiteY2" fmla="*/ 435769 h 435769"/>
              <a:gd name="connsiteX3" fmla="*/ 26193 w 319087"/>
              <a:gd name="connsiteY3" fmla="*/ 397669 h 435769"/>
              <a:gd name="connsiteX4" fmla="*/ 0 w 319087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087" h="435769">
                <a:moveTo>
                  <a:pt x="0" y="0"/>
                </a:moveTo>
                <a:lnTo>
                  <a:pt x="295275" y="30956"/>
                </a:lnTo>
                <a:lnTo>
                  <a:pt x="319087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1564480" y="5117306"/>
            <a:ext cx="328613" cy="450057"/>
          </a:xfrm>
          <a:custGeom>
            <a:avLst/>
            <a:gdLst>
              <a:gd name="connsiteX0" fmla="*/ 0 w 335756"/>
              <a:gd name="connsiteY0" fmla="*/ 0 h 450057"/>
              <a:gd name="connsiteX1" fmla="*/ 309562 w 335756"/>
              <a:gd name="connsiteY1" fmla="*/ 35719 h 450057"/>
              <a:gd name="connsiteX2" fmla="*/ 335756 w 335756"/>
              <a:gd name="connsiteY2" fmla="*/ 450057 h 450057"/>
              <a:gd name="connsiteX3" fmla="*/ 28575 w 335756"/>
              <a:gd name="connsiteY3" fmla="*/ 404813 h 450057"/>
              <a:gd name="connsiteX4" fmla="*/ 0 w 335756"/>
              <a:gd name="connsiteY4" fmla="*/ 0 h 45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56" h="450057">
                <a:moveTo>
                  <a:pt x="0" y="0"/>
                </a:moveTo>
                <a:lnTo>
                  <a:pt x="309562" y="35719"/>
                </a:lnTo>
                <a:lnTo>
                  <a:pt x="335756" y="450057"/>
                </a:lnTo>
                <a:lnTo>
                  <a:pt x="28575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1281113" y="5495925"/>
            <a:ext cx="316706" cy="440531"/>
          </a:xfrm>
          <a:custGeom>
            <a:avLst/>
            <a:gdLst>
              <a:gd name="connsiteX0" fmla="*/ 0 w 316706"/>
              <a:gd name="connsiteY0" fmla="*/ 0 h 440531"/>
              <a:gd name="connsiteX1" fmla="*/ 292893 w 316706"/>
              <a:gd name="connsiteY1" fmla="*/ 40481 h 440531"/>
              <a:gd name="connsiteX2" fmla="*/ 316706 w 316706"/>
              <a:gd name="connsiteY2" fmla="*/ 440531 h 440531"/>
              <a:gd name="connsiteX3" fmla="*/ 26193 w 316706"/>
              <a:gd name="connsiteY3" fmla="*/ 390525 h 440531"/>
              <a:gd name="connsiteX4" fmla="*/ 0 w 316706"/>
              <a:gd name="connsiteY4" fmla="*/ 0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06" h="440531">
                <a:moveTo>
                  <a:pt x="0" y="0"/>
                </a:moveTo>
                <a:lnTo>
                  <a:pt x="292893" y="40481"/>
                </a:lnTo>
                <a:lnTo>
                  <a:pt x="316706" y="440531"/>
                </a:lnTo>
                <a:lnTo>
                  <a:pt x="26193" y="390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651768" y="4614863"/>
            <a:ext cx="293588" cy="414337"/>
          </a:xfrm>
          <a:custGeom>
            <a:avLst/>
            <a:gdLst>
              <a:gd name="connsiteX0" fmla="*/ 0 w 295275"/>
              <a:gd name="connsiteY0" fmla="*/ 0 h 416718"/>
              <a:gd name="connsiteX1" fmla="*/ 266700 w 295275"/>
              <a:gd name="connsiteY1" fmla="*/ 23812 h 416718"/>
              <a:gd name="connsiteX2" fmla="*/ 295275 w 295275"/>
              <a:gd name="connsiteY2" fmla="*/ 416718 h 416718"/>
              <a:gd name="connsiteX3" fmla="*/ 23813 w 295275"/>
              <a:gd name="connsiteY3" fmla="*/ 385762 h 416718"/>
              <a:gd name="connsiteX4" fmla="*/ 0 w 295275"/>
              <a:gd name="connsiteY4" fmla="*/ 0 h 4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416718">
                <a:moveTo>
                  <a:pt x="0" y="0"/>
                </a:moveTo>
                <a:lnTo>
                  <a:pt x="266700" y="23812"/>
                </a:lnTo>
                <a:lnTo>
                  <a:pt x="295275" y="416718"/>
                </a:lnTo>
                <a:lnTo>
                  <a:pt x="23813" y="38576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962025" y="5045869"/>
            <a:ext cx="304800" cy="431006"/>
          </a:xfrm>
          <a:custGeom>
            <a:avLst/>
            <a:gdLst>
              <a:gd name="connsiteX0" fmla="*/ 0 w 309562"/>
              <a:gd name="connsiteY0" fmla="*/ 0 h 431006"/>
              <a:gd name="connsiteX1" fmla="*/ 285750 w 309562"/>
              <a:gd name="connsiteY1" fmla="*/ 38100 h 431006"/>
              <a:gd name="connsiteX2" fmla="*/ 309562 w 309562"/>
              <a:gd name="connsiteY2" fmla="*/ 431006 h 431006"/>
              <a:gd name="connsiteX3" fmla="*/ 30956 w 309562"/>
              <a:gd name="connsiteY3" fmla="*/ 392906 h 431006"/>
              <a:gd name="connsiteX4" fmla="*/ 0 w 309562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2" h="431006">
                <a:moveTo>
                  <a:pt x="0" y="0"/>
                </a:moveTo>
                <a:lnTo>
                  <a:pt x="285750" y="38100"/>
                </a:lnTo>
                <a:lnTo>
                  <a:pt x="309562" y="431006"/>
                </a:lnTo>
                <a:lnTo>
                  <a:pt x="30956" y="3929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3162300" y="3862388"/>
            <a:ext cx="461963" cy="431006"/>
          </a:xfrm>
          <a:custGeom>
            <a:avLst/>
            <a:gdLst>
              <a:gd name="connsiteX0" fmla="*/ 0 w 461963"/>
              <a:gd name="connsiteY0" fmla="*/ 0 h 431006"/>
              <a:gd name="connsiteX1" fmla="*/ 450056 w 461963"/>
              <a:gd name="connsiteY1" fmla="*/ 0 h 431006"/>
              <a:gd name="connsiteX2" fmla="*/ 461963 w 461963"/>
              <a:gd name="connsiteY2" fmla="*/ 431006 h 431006"/>
              <a:gd name="connsiteX3" fmla="*/ 16669 w 461963"/>
              <a:gd name="connsiteY3" fmla="*/ 431006 h 431006"/>
              <a:gd name="connsiteX4" fmla="*/ 0 w 461963"/>
              <a:gd name="connsiteY4" fmla="*/ 0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63" h="431006">
                <a:moveTo>
                  <a:pt x="0" y="0"/>
                </a:moveTo>
                <a:lnTo>
                  <a:pt x="450056" y="0"/>
                </a:lnTo>
                <a:lnTo>
                  <a:pt x="461963" y="431006"/>
                </a:lnTo>
                <a:lnTo>
                  <a:pt x="16669" y="431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3195638" y="4755357"/>
            <a:ext cx="452437" cy="416718"/>
          </a:xfrm>
          <a:custGeom>
            <a:avLst/>
            <a:gdLst>
              <a:gd name="connsiteX0" fmla="*/ 0 w 452437"/>
              <a:gd name="connsiteY0" fmla="*/ 0 h 419100"/>
              <a:gd name="connsiteX1" fmla="*/ 440531 w 452437"/>
              <a:gd name="connsiteY1" fmla="*/ 2381 h 419100"/>
              <a:gd name="connsiteX2" fmla="*/ 452437 w 452437"/>
              <a:gd name="connsiteY2" fmla="*/ 416719 h 419100"/>
              <a:gd name="connsiteX3" fmla="*/ 16668 w 452437"/>
              <a:gd name="connsiteY3" fmla="*/ 419100 h 419100"/>
              <a:gd name="connsiteX4" fmla="*/ 0 w 452437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" h="419100">
                <a:moveTo>
                  <a:pt x="0" y="0"/>
                </a:moveTo>
                <a:lnTo>
                  <a:pt x="440531" y="2381"/>
                </a:lnTo>
                <a:lnTo>
                  <a:pt x="452437" y="416719"/>
                </a:lnTo>
                <a:lnTo>
                  <a:pt x="16668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3214688" y="5188744"/>
            <a:ext cx="440531" cy="409575"/>
          </a:xfrm>
          <a:custGeom>
            <a:avLst/>
            <a:gdLst>
              <a:gd name="connsiteX0" fmla="*/ 0 w 440531"/>
              <a:gd name="connsiteY0" fmla="*/ 4762 h 409575"/>
              <a:gd name="connsiteX1" fmla="*/ 431006 w 440531"/>
              <a:gd name="connsiteY1" fmla="*/ 0 h 409575"/>
              <a:gd name="connsiteX2" fmla="*/ 440531 w 440531"/>
              <a:gd name="connsiteY2" fmla="*/ 409575 h 409575"/>
              <a:gd name="connsiteX3" fmla="*/ 14287 w 440531"/>
              <a:gd name="connsiteY3" fmla="*/ 404812 h 409575"/>
              <a:gd name="connsiteX4" fmla="*/ 0 w 440531"/>
              <a:gd name="connsiteY4" fmla="*/ 47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4762"/>
                </a:moveTo>
                <a:lnTo>
                  <a:pt x="431006" y="0"/>
                </a:lnTo>
                <a:lnTo>
                  <a:pt x="440531" y="409575"/>
                </a:lnTo>
                <a:lnTo>
                  <a:pt x="14287" y="40481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3674269" y="5612606"/>
            <a:ext cx="442912" cy="397669"/>
          </a:xfrm>
          <a:custGeom>
            <a:avLst/>
            <a:gdLst>
              <a:gd name="connsiteX0" fmla="*/ 0 w 442912"/>
              <a:gd name="connsiteY0" fmla="*/ 0 h 397669"/>
              <a:gd name="connsiteX1" fmla="*/ 433387 w 442912"/>
              <a:gd name="connsiteY1" fmla="*/ 2382 h 397669"/>
              <a:gd name="connsiteX2" fmla="*/ 442912 w 442912"/>
              <a:gd name="connsiteY2" fmla="*/ 397669 h 397669"/>
              <a:gd name="connsiteX3" fmla="*/ 11906 w 442912"/>
              <a:gd name="connsiteY3" fmla="*/ 397669 h 397669"/>
              <a:gd name="connsiteX4" fmla="*/ 0 w 442912"/>
              <a:gd name="connsiteY4" fmla="*/ 0 h 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12" h="397669">
                <a:moveTo>
                  <a:pt x="0" y="0"/>
                </a:moveTo>
                <a:lnTo>
                  <a:pt x="433387" y="2382"/>
                </a:lnTo>
                <a:lnTo>
                  <a:pt x="442912" y="397669"/>
                </a:lnTo>
                <a:lnTo>
                  <a:pt x="11906" y="39766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4579144" y="5191125"/>
            <a:ext cx="438150" cy="404813"/>
          </a:xfrm>
          <a:custGeom>
            <a:avLst/>
            <a:gdLst>
              <a:gd name="connsiteX0" fmla="*/ 0 w 438150"/>
              <a:gd name="connsiteY0" fmla="*/ 0 h 404813"/>
              <a:gd name="connsiteX1" fmla="*/ 438150 w 438150"/>
              <a:gd name="connsiteY1" fmla="*/ 0 h 404813"/>
              <a:gd name="connsiteX2" fmla="*/ 433387 w 438150"/>
              <a:gd name="connsiteY2" fmla="*/ 404813 h 404813"/>
              <a:gd name="connsiteX3" fmla="*/ 2381 w 438150"/>
              <a:gd name="connsiteY3" fmla="*/ 402431 h 404813"/>
              <a:gd name="connsiteX4" fmla="*/ 0 w 438150"/>
              <a:gd name="connsiteY4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0" h="404813">
                <a:moveTo>
                  <a:pt x="0" y="0"/>
                </a:moveTo>
                <a:lnTo>
                  <a:pt x="438150" y="0"/>
                </a:lnTo>
                <a:cubicBezTo>
                  <a:pt x="436562" y="134938"/>
                  <a:pt x="434975" y="269875"/>
                  <a:pt x="433387" y="404813"/>
                </a:cubicBezTo>
                <a:lnTo>
                  <a:pt x="2381" y="402431"/>
                </a:lnTo>
                <a:cubicBezTo>
                  <a:pt x="1587" y="268287"/>
                  <a:pt x="794" y="13414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4124325" y="5191125"/>
            <a:ext cx="435769" cy="411956"/>
          </a:xfrm>
          <a:custGeom>
            <a:avLst/>
            <a:gdLst>
              <a:gd name="connsiteX0" fmla="*/ 0 w 435769"/>
              <a:gd name="connsiteY0" fmla="*/ 2381 h 411956"/>
              <a:gd name="connsiteX1" fmla="*/ 435769 w 435769"/>
              <a:gd name="connsiteY1" fmla="*/ 0 h 411956"/>
              <a:gd name="connsiteX2" fmla="*/ 435769 w 435769"/>
              <a:gd name="connsiteY2" fmla="*/ 404813 h 411956"/>
              <a:gd name="connsiteX3" fmla="*/ 4763 w 435769"/>
              <a:gd name="connsiteY3" fmla="*/ 411956 h 411956"/>
              <a:gd name="connsiteX4" fmla="*/ 0 w 435769"/>
              <a:gd name="connsiteY4" fmla="*/ 2381 h 4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69" h="411956">
                <a:moveTo>
                  <a:pt x="0" y="2381"/>
                </a:moveTo>
                <a:lnTo>
                  <a:pt x="435769" y="0"/>
                </a:lnTo>
                <a:lnTo>
                  <a:pt x="435769" y="404813"/>
                </a:lnTo>
                <a:lnTo>
                  <a:pt x="4763" y="411956"/>
                </a:lnTo>
                <a:cubicBezTo>
                  <a:pt x="3175" y="275431"/>
                  <a:pt x="1588" y="138906"/>
                  <a:pt x="0" y="23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3667125" y="5191125"/>
            <a:ext cx="440531" cy="409575"/>
          </a:xfrm>
          <a:custGeom>
            <a:avLst/>
            <a:gdLst>
              <a:gd name="connsiteX0" fmla="*/ 0 w 440531"/>
              <a:gd name="connsiteY0" fmla="*/ 0 h 409575"/>
              <a:gd name="connsiteX1" fmla="*/ 433388 w 440531"/>
              <a:gd name="connsiteY1" fmla="*/ 2381 h 409575"/>
              <a:gd name="connsiteX2" fmla="*/ 440531 w 440531"/>
              <a:gd name="connsiteY2" fmla="*/ 409575 h 409575"/>
              <a:gd name="connsiteX3" fmla="*/ 7144 w 440531"/>
              <a:gd name="connsiteY3" fmla="*/ 404813 h 409575"/>
              <a:gd name="connsiteX4" fmla="*/ 0 w 440531"/>
              <a:gd name="connsiteY4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09575">
                <a:moveTo>
                  <a:pt x="0" y="0"/>
                </a:moveTo>
                <a:lnTo>
                  <a:pt x="433388" y="2381"/>
                </a:lnTo>
                <a:lnTo>
                  <a:pt x="440531" y="409575"/>
                </a:lnTo>
                <a:lnTo>
                  <a:pt x="7144" y="4048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4579144" y="5614988"/>
            <a:ext cx="433387" cy="390525"/>
          </a:xfrm>
          <a:custGeom>
            <a:avLst/>
            <a:gdLst>
              <a:gd name="connsiteX0" fmla="*/ 0 w 433387"/>
              <a:gd name="connsiteY0" fmla="*/ 0 h 390525"/>
              <a:gd name="connsiteX1" fmla="*/ 433387 w 433387"/>
              <a:gd name="connsiteY1" fmla="*/ 0 h 390525"/>
              <a:gd name="connsiteX2" fmla="*/ 428625 w 433387"/>
              <a:gd name="connsiteY2" fmla="*/ 390525 h 390525"/>
              <a:gd name="connsiteX3" fmla="*/ 2381 w 433387"/>
              <a:gd name="connsiteY3" fmla="*/ 390525 h 390525"/>
              <a:gd name="connsiteX4" fmla="*/ 0 w 433387"/>
              <a:gd name="connsiteY4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87" h="390525">
                <a:moveTo>
                  <a:pt x="0" y="0"/>
                </a:moveTo>
                <a:lnTo>
                  <a:pt x="433387" y="0"/>
                </a:lnTo>
                <a:cubicBezTo>
                  <a:pt x="431800" y="130175"/>
                  <a:pt x="430212" y="260350"/>
                  <a:pt x="428625" y="390525"/>
                </a:cubicBezTo>
                <a:lnTo>
                  <a:pt x="2381" y="390525"/>
                </a:lnTo>
                <a:cubicBezTo>
                  <a:pt x="1587" y="260350"/>
                  <a:pt x="794" y="13017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6436519" y="5653088"/>
            <a:ext cx="357187" cy="473868"/>
          </a:xfrm>
          <a:custGeom>
            <a:avLst/>
            <a:gdLst>
              <a:gd name="connsiteX0" fmla="*/ 23812 w 357187"/>
              <a:gd name="connsiteY0" fmla="*/ 47625 h 473868"/>
              <a:gd name="connsiteX1" fmla="*/ 357187 w 357187"/>
              <a:gd name="connsiteY1" fmla="*/ 0 h 473868"/>
              <a:gd name="connsiteX2" fmla="*/ 335756 w 357187"/>
              <a:gd name="connsiteY2" fmla="*/ 411956 h 473868"/>
              <a:gd name="connsiteX3" fmla="*/ 0 w 357187"/>
              <a:gd name="connsiteY3" fmla="*/ 473868 h 473868"/>
              <a:gd name="connsiteX4" fmla="*/ 23812 w 357187"/>
              <a:gd name="connsiteY4" fmla="*/ 47625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" h="473868">
                <a:moveTo>
                  <a:pt x="23812" y="47625"/>
                </a:moveTo>
                <a:lnTo>
                  <a:pt x="357187" y="0"/>
                </a:lnTo>
                <a:lnTo>
                  <a:pt x="335756" y="411956"/>
                </a:lnTo>
                <a:lnTo>
                  <a:pt x="0" y="473868"/>
                </a:lnTo>
                <a:lnTo>
                  <a:pt x="23812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6460331" y="5207794"/>
            <a:ext cx="357188" cy="473869"/>
          </a:xfrm>
          <a:custGeom>
            <a:avLst/>
            <a:gdLst>
              <a:gd name="connsiteX0" fmla="*/ 19050 w 357188"/>
              <a:gd name="connsiteY0" fmla="*/ 35719 h 473869"/>
              <a:gd name="connsiteX1" fmla="*/ 357188 w 357188"/>
              <a:gd name="connsiteY1" fmla="*/ 0 h 473869"/>
              <a:gd name="connsiteX2" fmla="*/ 333375 w 357188"/>
              <a:gd name="connsiteY2" fmla="*/ 426244 h 473869"/>
              <a:gd name="connsiteX3" fmla="*/ 0 w 357188"/>
              <a:gd name="connsiteY3" fmla="*/ 473869 h 473869"/>
              <a:gd name="connsiteX4" fmla="*/ 19050 w 357188"/>
              <a:gd name="connsiteY4" fmla="*/ 3571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8" h="473869">
                <a:moveTo>
                  <a:pt x="19050" y="35719"/>
                </a:moveTo>
                <a:lnTo>
                  <a:pt x="357188" y="0"/>
                </a:lnTo>
                <a:lnTo>
                  <a:pt x="333375" y="426244"/>
                </a:lnTo>
                <a:lnTo>
                  <a:pt x="0" y="473869"/>
                </a:lnTo>
                <a:lnTo>
                  <a:pt x="19050" y="357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6791325" y="5600700"/>
            <a:ext cx="342900" cy="464344"/>
          </a:xfrm>
          <a:custGeom>
            <a:avLst/>
            <a:gdLst>
              <a:gd name="connsiteX0" fmla="*/ 21431 w 347662"/>
              <a:gd name="connsiteY0" fmla="*/ 47625 h 464344"/>
              <a:gd name="connsiteX1" fmla="*/ 347662 w 347662"/>
              <a:gd name="connsiteY1" fmla="*/ 0 h 464344"/>
              <a:gd name="connsiteX2" fmla="*/ 323850 w 347662"/>
              <a:gd name="connsiteY2" fmla="*/ 409575 h 464344"/>
              <a:gd name="connsiteX3" fmla="*/ 0 w 347662"/>
              <a:gd name="connsiteY3" fmla="*/ 464344 h 464344"/>
              <a:gd name="connsiteX4" fmla="*/ 21431 w 347662"/>
              <a:gd name="connsiteY4" fmla="*/ 47625 h 46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2" h="464344">
                <a:moveTo>
                  <a:pt x="21431" y="47625"/>
                </a:moveTo>
                <a:lnTo>
                  <a:pt x="347662" y="0"/>
                </a:lnTo>
                <a:lnTo>
                  <a:pt x="323850" y="409575"/>
                </a:lnTo>
                <a:lnTo>
                  <a:pt x="0" y="464344"/>
                </a:lnTo>
                <a:lnTo>
                  <a:pt x="21431" y="476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7224713" y="3831431"/>
            <a:ext cx="340518" cy="431007"/>
          </a:xfrm>
          <a:custGeom>
            <a:avLst/>
            <a:gdLst>
              <a:gd name="connsiteX0" fmla="*/ 26193 w 340518"/>
              <a:gd name="connsiteY0" fmla="*/ 7144 h 431007"/>
              <a:gd name="connsiteX1" fmla="*/ 340518 w 340518"/>
              <a:gd name="connsiteY1" fmla="*/ 0 h 431007"/>
              <a:gd name="connsiteX2" fmla="*/ 314325 w 340518"/>
              <a:gd name="connsiteY2" fmla="*/ 414338 h 431007"/>
              <a:gd name="connsiteX3" fmla="*/ 0 w 340518"/>
              <a:gd name="connsiteY3" fmla="*/ 431007 h 431007"/>
              <a:gd name="connsiteX4" fmla="*/ 26193 w 340518"/>
              <a:gd name="connsiteY4" fmla="*/ 7144 h 43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8" h="431007">
                <a:moveTo>
                  <a:pt x="26193" y="7144"/>
                </a:moveTo>
                <a:lnTo>
                  <a:pt x="340518" y="0"/>
                </a:lnTo>
                <a:lnTo>
                  <a:pt x="314325" y="414338"/>
                </a:lnTo>
                <a:lnTo>
                  <a:pt x="0" y="431007"/>
                </a:lnTo>
                <a:lnTo>
                  <a:pt x="26193" y="71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4579144" y="3864769"/>
            <a:ext cx="450056" cy="433387"/>
          </a:xfrm>
          <a:custGeom>
            <a:avLst/>
            <a:gdLst>
              <a:gd name="connsiteX0" fmla="*/ 0 w 450056"/>
              <a:gd name="connsiteY0" fmla="*/ 0 h 433387"/>
              <a:gd name="connsiteX1" fmla="*/ 450056 w 450056"/>
              <a:gd name="connsiteY1" fmla="*/ 2381 h 433387"/>
              <a:gd name="connsiteX2" fmla="*/ 447675 w 450056"/>
              <a:gd name="connsiteY2" fmla="*/ 431006 h 433387"/>
              <a:gd name="connsiteX3" fmla="*/ 0 w 450056"/>
              <a:gd name="connsiteY3" fmla="*/ 433387 h 433387"/>
              <a:gd name="connsiteX4" fmla="*/ 0 w 450056"/>
              <a:gd name="connsiteY4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33387">
                <a:moveTo>
                  <a:pt x="0" y="0"/>
                </a:moveTo>
                <a:lnTo>
                  <a:pt x="450056" y="2381"/>
                </a:lnTo>
                <a:cubicBezTo>
                  <a:pt x="449262" y="145256"/>
                  <a:pt x="448469" y="288131"/>
                  <a:pt x="447675" y="431006"/>
                </a:cubicBezTo>
                <a:lnTo>
                  <a:pt x="0" y="43338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Arrow Connector 186"/>
          <p:cNvCxnSpPr/>
          <p:nvPr/>
        </p:nvCxnSpPr>
        <p:spPr>
          <a:xfrm rot="10800000" flipV="1">
            <a:off x="1447800" y="3825093"/>
            <a:ext cx="653140" cy="58057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6" name="Freeform 215"/>
          <p:cNvSpPr/>
          <p:nvPr/>
        </p:nvSpPr>
        <p:spPr>
          <a:xfrm>
            <a:off x="6881813" y="3836194"/>
            <a:ext cx="354806" cy="450056"/>
          </a:xfrm>
          <a:custGeom>
            <a:avLst/>
            <a:gdLst>
              <a:gd name="connsiteX0" fmla="*/ 23812 w 354806"/>
              <a:gd name="connsiteY0" fmla="*/ 9525 h 450056"/>
              <a:gd name="connsiteX1" fmla="*/ 354806 w 354806"/>
              <a:gd name="connsiteY1" fmla="*/ 0 h 450056"/>
              <a:gd name="connsiteX2" fmla="*/ 330993 w 354806"/>
              <a:gd name="connsiteY2" fmla="*/ 428625 h 450056"/>
              <a:gd name="connsiteX3" fmla="*/ 0 w 354806"/>
              <a:gd name="connsiteY3" fmla="*/ 450056 h 450056"/>
              <a:gd name="connsiteX4" fmla="*/ 23812 w 354806"/>
              <a:gd name="connsiteY4" fmla="*/ 9525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6" h="450056">
                <a:moveTo>
                  <a:pt x="23812" y="9525"/>
                </a:moveTo>
                <a:lnTo>
                  <a:pt x="354806" y="0"/>
                </a:lnTo>
                <a:lnTo>
                  <a:pt x="330993" y="428625"/>
                </a:lnTo>
                <a:lnTo>
                  <a:pt x="0" y="450056"/>
                </a:lnTo>
                <a:lnTo>
                  <a:pt x="23812" y="95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6834188" y="4726781"/>
            <a:ext cx="350043" cy="457200"/>
          </a:xfrm>
          <a:custGeom>
            <a:avLst/>
            <a:gdLst>
              <a:gd name="connsiteX0" fmla="*/ 21431 w 350043"/>
              <a:gd name="connsiteY0" fmla="*/ 28575 h 457200"/>
              <a:gd name="connsiteX1" fmla="*/ 350043 w 350043"/>
              <a:gd name="connsiteY1" fmla="*/ 0 h 457200"/>
              <a:gd name="connsiteX2" fmla="*/ 323850 w 350043"/>
              <a:gd name="connsiteY2" fmla="*/ 421482 h 457200"/>
              <a:gd name="connsiteX3" fmla="*/ 0 w 350043"/>
              <a:gd name="connsiteY3" fmla="*/ 457200 h 457200"/>
              <a:gd name="connsiteX4" fmla="*/ 21431 w 350043"/>
              <a:gd name="connsiteY4" fmla="*/ 28575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43" h="457200">
                <a:moveTo>
                  <a:pt x="21431" y="28575"/>
                </a:moveTo>
                <a:lnTo>
                  <a:pt x="350043" y="0"/>
                </a:lnTo>
                <a:lnTo>
                  <a:pt x="323850" y="421482"/>
                </a:lnTo>
                <a:lnTo>
                  <a:pt x="0" y="457200"/>
                </a:lnTo>
                <a:lnTo>
                  <a:pt x="21431" y="2857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7198519" y="4262438"/>
            <a:ext cx="338137" cy="447675"/>
          </a:xfrm>
          <a:custGeom>
            <a:avLst/>
            <a:gdLst>
              <a:gd name="connsiteX0" fmla="*/ 23812 w 338137"/>
              <a:gd name="connsiteY0" fmla="*/ 19050 h 447675"/>
              <a:gd name="connsiteX1" fmla="*/ 338137 w 338137"/>
              <a:gd name="connsiteY1" fmla="*/ 0 h 447675"/>
              <a:gd name="connsiteX2" fmla="*/ 314325 w 338137"/>
              <a:gd name="connsiteY2" fmla="*/ 419100 h 447675"/>
              <a:gd name="connsiteX3" fmla="*/ 0 w 338137"/>
              <a:gd name="connsiteY3" fmla="*/ 447675 h 447675"/>
              <a:gd name="connsiteX4" fmla="*/ 23812 w 338137"/>
              <a:gd name="connsiteY4" fmla="*/ 190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" h="447675">
                <a:moveTo>
                  <a:pt x="23812" y="19050"/>
                </a:moveTo>
                <a:lnTo>
                  <a:pt x="338137" y="0"/>
                </a:lnTo>
                <a:lnTo>
                  <a:pt x="314325" y="419100"/>
                </a:lnTo>
                <a:lnTo>
                  <a:pt x="0" y="447675"/>
                </a:lnTo>
                <a:lnTo>
                  <a:pt x="23812" y="190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1226343" y="4664869"/>
            <a:ext cx="319087" cy="435769"/>
          </a:xfrm>
          <a:custGeom>
            <a:avLst/>
            <a:gdLst>
              <a:gd name="connsiteX0" fmla="*/ 0 w 321468"/>
              <a:gd name="connsiteY0" fmla="*/ 0 h 435769"/>
              <a:gd name="connsiteX1" fmla="*/ 292893 w 321468"/>
              <a:gd name="connsiteY1" fmla="*/ 23812 h 435769"/>
              <a:gd name="connsiteX2" fmla="*/ 321468 w 321468"/>
              <a:gd name="connsiteY2" fmla="*/ 435769 h 435769"/>
              <a:gd name="connsiteX3" fmla="*/ 26193 w 321468"/>
              <a:gd name="connsiteY3" fmla="*/ 397669 h 435769"/>
              <a:gd name="connsiteX4" fmla="*/ 0 w 321468"/>
              <a:gd name="connsiteY4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68" h="435769">
                <a:moveTo>
                  <a:pt x="0" y="0"/>
                </a:moveTo>
                <a:lnTo>
                  <a:pt x="292893" y="23812"/>
                </a:lnTo>
                <a:lnTo>
                  <a:pt x="321468" y="435769"/>
                </a:lnTo>
                <a:lnTo>
                  <a:pt x="26193" y="39766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7812881" y="4648200"/>
            <a:ext cx="309563" cy="426244"/>
          </a:xfrm>
          <a:custGeom>
            <a:avLst/>
            <a:gdLst>
              <a:gd name="connsiteX0" fmla="*/ 26194 w 309563"/>
              <a:gd name="connsiteY0" fmla="*/ 26194 h 426244"/>
              <a:gd name="connsiteX1" fmla="*/ 309563 w 309563"/>
              <a:gd name="connsiteY1" fmla="*/ 0 h 426244"/>
              <a:gd name="connsiteX2" fmla="*/ 283369 w 309563"/>
              <a:gd name="connsiteY2" fmla="*/ 395288 h 426244"/>
              <a:gd name="connsiteX3" fmla="*/ 0 w 309563"/>
              <a:gd name="connsiteY3" fmla="*/ 426244 h 426244"/>
              <a:gd name="connsiteX4" fmla="*/ 26194 w 309563"/>
              <a:gd name="connsiteY4" fmla="*/ 2619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563" h="426244">
                <a:moveTo>
                  <a:pt x="26194" y="26194"/>
                </a:moveTo>
                <a:lnTo>
                  <a:pt x="309563" y="0"/>
                </a:lnTo>
                <a:lnTo>
                  <a:pt x="283369" y="395288"/>
                </a:lnTo>
                <a:lnTo>
                  <a:pt x="0" y="426244"/>
                </a:lnTo>
                <a:lnTo>
                  <a:pt x="26194" y="261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7924800" y="4800600"/>
            <a:ext cx="108585" cy="108585"/>
          </a:xfrm>
          <a:prstGeom prst="ellipse">
            <a:avLst/>
          </a:prstGeom>
          <a:solidFill>
            <a:srgbClr val="C00000"/>
          </a:solidFill>
          <a:scene3d>
            <a:camera prst="perspectiveContrastingRightFacing">
              <a:rot lat="623785" lon="18963666" rev="21384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5505450" y="4314825"/>
            <a:ext cx="450056" cy="426244"/>
          </a:xfrm>
          <a:custGeom>
            <a:avLst/>
            <a:gdLst>
              <a:gd name="connsiteX0" fmla="*/ 9525 w 450056"/>
              <a:gd name="connsiteY0" fmla="*/ 0 h 426244"/>
              <a:gd name="connsiteX1" fmla="*/ 450056 w 450056"/>
              <a:gd name="connsiteY1" fmla="*/ 0 h 426244"/>
              <a:gd name="connsiteX2" fmla="*/ 435769 w 450056"/>
              <a:gd name="connsiteY2" fmla="*/ 426244 h 426244"/>
              <a:gd name="connsiteX3" fmla="*/ 0 w 450056"/>
              <a:gd name="connsiteY3" fmla="*/ 423863 h 426244"/>
              <a:gd name="connsiteX4" fmla="*/ 9525 w 450056"/>
              <a:gd name="connsiteY4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" h="426244">
                <a:moveTo>
                  <a:pt x="9525" y="0"/>
                </a:moveTo>
                <a:lnTo>
                  <a:pt x="450056" y="0"/>
                </a:lnTo>
                <a:lnTo>
                  <a:pt x="435769" y="426244"/>
                </a:lnTo>
                <a:lnTo>
                  <a:pt x="0" y="423863"/>
                </a:lnTo>
                <a:lnTo>
                  <a:pt x="95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5562600" y="4495800"/>
            <a:ext cx="114300" cy="114300"/>
          </a:xfrm>
          <a:prstGeom prst="ellipse">
            <a:avLst/>
          </a:prstGeom>
          <a:solidFill>
            <a:srgbClr val="C00000"/>
          </a:solidFill>
          <a:scene3d>
            <a:camera prst="perspectiveBelow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30412"/>
      </p:ext>
    </p:extLst>
  </p:cSld>
  <p:clrMapOvr>
    <a:masterClrMapping/>
  </p:clrMapOvr>
  <p:transition advTm="275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8.2|10.4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9|2|15.7|2.7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.1|14.7|2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9.9|7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6.1|31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15.9|21.1|2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33.2|4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2|3.8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|7.6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8|2.3|1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.6|1.1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2131</Words>
  <Application>Microsoft Office PowerPoint</Application>
  <PresentationFormat>On-screen Show (4:3)</PresentationFormat>
  <Paragraphs>774</Paragraphs>
  <Slides>109</Slides>
  <Notes>35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1" baseType="lpstr">
      <vt:lpstr>Office Theme</vt:lpstr>
      <vt:lpstr>Equation</vt:lpstr>
      <vt:lpstr>3d shape reconstruction from photographs: a Multi-View Stereo approach </vt:lpstr>
      <vt:lpstr>Talk plan</vt:lpstr>
      <vt:lpstr>3d model</vt:lpstr>
      <vt:lpstr>Applications: cultural heritage</vt:lpstr>
      <vt:lpstr>Applications: art</vt:lpstr>
      <vt:lpstr>Applications: structure engineering</vt:lpstr>
      <vt:lpstr>Applications: art</vt:lpstr>
      <vt:lpstr>Applications: computer games</vt:lpstr>
      <vt:lpstr>Applications: 3D indexation</vt:lpstr>
      <vt:lpstr>Applications: archaeology</vt:lpstr>
      <vt:lpstr>Applications: large scale modelling</vt:lpstr>
      <vt:lpstr>Scanning technologies</vt:lpstr>
      <vt:lpstr>Scanning technologies</vt:lpstr>
      <vt:lpstr>3d shape from photographs</vt:lpstr>
      <vt:lpstr>3d shape from photographs</vt:lpstr>
      <vt:lpstr>3d shape from photographs</vt:lpstr>
      <vt:lpstr>3d shape from photographs</vt:lpstr>
      <vt:lpstr>3d shape from photographs</vt:lpstr>
      <vt:lpstr>Talk plan</vt:lpstr>
      <vt:lpstr>Multi-view stereo pipeline</vt:lpstr>
      <vt:lpstr>Image acquisition</vt:lpstr>
      <vt:lpstr>Studio image acquisition</vt:lpstr>
      <vt:lpstr>Outdoor image acquisition</vt:lpstr>
      <vt:lpstr>Internet image acquisition</vt:lpstr>
      <vt:lpstr>Video image acquisition</vt:lpstr>
      <vt:lpstr>Multi-view stereo pipeline</vt:lpstr>
      <vt:lpstr>Camera pose</vt:lpstr>
      <vt:lpstr>Robotic arm</vt:lpstr>
      <vt:lpstr>Fiduciary markers</vt:lpstr>
      <vt:lpstr>Structure from motion</vt:lpstr>
      <vt:lpstr>Motion estimation result</vt:lpstr>
      <vt:lpstr>Structure-from-Motion from unordered image collections</vt:lpstr>
      <vt:lpstr>Camera pose</vt:lpstr>
      <vt:lpstr>Multi-view stereo pipeline</vt:lpstr>
      <vt:lpstr>Photo-consistency of a 3d point</vt:lpstr>
      <vt:lpstr>Photo-consistency of a 3d point</vt:lpstr>
      <vt:lpstr>Photo-consistency of a 3d patch</vt:lpstr>
      <vt:lpstr>Challenges of photo-consistency</vt:lpstr>
      <vt:lpstr>Multi-view stereo algorithms</vt:lpstr>
      <vt:lpstr>Multi-view stereo algorithms</vt:lpstr>
      <vt:lpstr>Best flexible algorithms</vt:lpstr>
      <vt:lpstr>Bird’s-eye view: depth-map 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Bird’s-eye view: region growing </vt:lpstr>
      <vt:lpstr>Patch-based MVS and its Applications</vt:lpstr>
      <vt:lpstr>What is a patch?</vt:lpstr>
      <vt:lpstr>What is a patch?</vt:lpstr>
      <vt:lpstr>Why patches?</vt:lpstr>
      <vt:lpstr>Why patches?</vt:lpstr>
      <vt:lpstr>Why patches?</vt:lpstr>
      <vt:lpstr>Why patches?</vt:lpstr>
      <vt:lpstr>Why patches?</vt:lpstr>
      <vt:lpstr>Patches vs. multiple depthmaps (could be my biased-view…)</vt:lpstr>
      <vt:lpstr>Patch-based MVS and its Applications</vt:lpstr>
      <vt:lpstr>Patch-based MVS</vt:lpstr>
      <vt:lpstr>Patch-based MVS</vt:lpstr>
      <vt:lpstr>Patch-based MVS [Furukawa and Ponce 07]</vt:lpstr>
      <vt:lpstr>Patch definition</vt:lpstr>
      <vt:lpstr>Patch definition</vt:lpstr>
      <vt:lpstr>Photo-consistency</vt:lpstr>
      <vt:lpstr>Photo-consistency</vt:lpstr>
      <vt:lpstr>Photo-consistency</vt:lpstr>
      <vt:lpstr>Reconstruct patch p</vt:lpstr>
      <vt:lpstr>Reconstruct patch p</vt:lpstr>
      <vt:lpstr>Reconstruct patch p</vt:lpstr>
      <vt:lpstr>Verify a patch</vt:lpstr>
      <vt:lpstr>Verify a patch</vt:lpstr>
      <vt:lpstr>Verify a patch</vt:lpstr>
      <vt:lpstr>Verify a patch</vt:lpstr>
      <vt:lpstr>Patch-based MVS [Furukawa and Ponce 07]</vt:lpstr>
      <vt:lpstr>Patch-based MVS [Furukawa and Ponce 07]</vt:lpstr>
      <vt:lpstr>Algorithm overview</vt:lpstr>
      <vt:lpstr>Feature detection</vt:lpstr>
      <vt:lpstr>Algorithm overview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Initial feature matching</vt:lpstr>
      <vt:lpstr>Algorithm overview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expansion</vt:lpstr>
      <vt:lpstr>Patch filtering</vt:lpstr>
      <vt:lpstr>Patch-based MVS [Furukawa and Ponce 07]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shape reconstruction from photographs: a Multi-View Stereo approach</dc:title>
  <dc:creator>Larry Zitnick</dc:creator>
  <cp:lastModifiedBy>Larry Zitnick</cp:lastModifiedBy>
  <cp:revision>6</cp:revision>
  <dcterms:created xsi:type="dcterms:W3CDTF">2011-05-04T17:33:56Z</dcterms:created>
  <dcterms:modified xsi:type="dcterms:W3CDTF">2011-05-09T20:29:18Z</dcterms:modified>
</cp:coreProperties>
</file>