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7" r:id="rId35"/>
    <p:sldId id="298" r:id="rId36"/>
    <p:sldId id="299" r:id="rId37"/>
    <p:sldId id="300" r:id="rId38"/>
    <p:sldId id="302" r:id="rId39"/>
    <p:sldId id="303" r:id="rId40"/>
    <p:sldId id="304" r:id="rId41"/>
    <p:sldId id="306" r:id="rId42"/>
    <p:sldId id="308" r:id="rId43"/>
    <p:sldId id="309" r:id="rId44"/>
    <p:sldId id="310" r:id="rId45"/>
    <p:sldId id="312" r:id="rId46"/>
    <p:sldId id="311" r:id="rId47"/>
    <p:sldId id="313" r:id="rId48"/>
    <p:sldId id="314" r:id="rId49"/>
    <p:sldId id="315" r:id="rId50"/>
    <p:sldId id="316" r:id="rId51"/>
    <p:sldId id="307" r:id="rId52"/>
    <p:sldId id="317" r:id="rId53"/>
    <p:sldId id="319" r:id="rId54"/>
    <p:sldId id="320" r:id="rId55"/>
    <p:sldId id="321" r:id="rId56"/>
    <p:sldId id="322" r:id="rId57"/>
    <p:sldId id="323" r:id="rId58"/>
    <p:sldId id="325" r:id="rId59"/>
    <p:sldId id="328" r:id="rId60"/>
    <p:sldId id="332" r:id="rId61"/>
    <p:sldId id="333" r:id="rId62"/>
    <p:sldId id="334" r:id="rId63"/>
    <p:sldId id="335" r:id="rId64"/>
    <p:sldId id="339" r:id="rId65"/>
    <p:sldId id="341" r:id="rId66"/>
    <p:sldId id="342" r:id="rId67"/>
    <p:sldId id="343" r:id="rId68"/>
    <p:sldId id="344" r:id="rId69"/>
    <p:sldId id="345" r:id="rId70"/>
    <p:sldId id="346" r:id="rId71"/>
    <p:sldId id="347" r:id="rId72"/>
    <p:sldId id="348" r:id="rId73"/>
    <p:sldId id="349" r:id="rId74"/>
    <p:sldId id="350" r:id="rId75"/>
    <p:sldId id="351" r:id="rId76"/>
    <p:sldId id="352" r:id="rId77"/>
    <p:sldId id="365" r:id="rId78"/>
    <p:sldId id="366" r:id="rId79"/>
    <p:sldId id="367" r:id="rId80"/>
    <p:sldId id="368" r:id="rId81"/>
    <p:sldId id="369" r:id="rId82"/>
    <p:sldId id="370" r:id="rId83"/>
    <p:sldId id="371" r:id="rId84"/>
    <p:sldId id="372" r:id="rId85"/>
    <p:sldId id="373" r:id="rId86"/>
    <p:sldId id="374" r:id="rId87"/>
    <p:sldId id="375" r:id="rId88"/>
    <p:sldId id="376" r:id="rId89"/>
    <p:sldId id="377" r:id="rId90"/>
    <p:sldId id="378" r:id="rId91"/>
    <p:sldId id="379" r:id="rId92"/>
    <p:sldId id="380" r:id="rId93"/>
    <p:sldId id="381" r:id="rId94"/>
    <p:sldId id="382" r:id="rId95"/>
    <p:sldId id="383" r:id="rId96"/>
    <p:sldId id="384" r:id="rId97"/>
    <p:sldId id="385" r:id="rId98"/>
    <p:sldId id="386" r:id="rId99"/>
    <p:sldId id="387" r:id="rId100"/>
    <p:sldId id="388" r:id="rId101"/>
    <p:sldId id="389" r:id="rId102"/>
    <p:sldId id="390" r:id="rId103"/>
    <p:sldId id="391" r:id="rId104"/>
    <p:sldId id="392" r:id="rId105"/>
    <p:sldId id="393" r:id="rId106"/>
    <p:sldId id="394" r:id="rId107"/>
    <p:sldId id="395" r:id="rId108"/>
    <p:sldId id="404" r:id="rId109"/>
    <p:sldId id="408" r:id="rId1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65D69-C457-49E6-9E82-DD7BDB0D76B2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D9152-5E8F-44D8-B65D-674122917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6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AFF367-9BDF-49EB-A72A-46D8AAF53F91}" type="slidenum">
              <a:rPr lang="en-GB"/>
              <a:pPr/>
              <a:t>1</a:t>
            </a:fld>
            <a:endParaRPr lang="en-GB"/>
          </a:p>
        </p:txBody>
      </p:sp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8BE248-7812-4A85-865E-E28F9178AC55}" type="slidenum">
              <a:rPr lang="en-GB"/>
              <a:pPr/>
              <a:t>13</a:t>
            </a:fld>
            <a:endParaRPr lang="en-GB"/>
          </a:p>
        </p:txBody>
      </p:sp>
      <p:sp>
        <p:nvSpPr>
          <p:cNvPr id="50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303474"/>
            <a:ext cx="1621" cy="1474"/>
          </a:xfrm>
          <a:solidFill>
            <a:srgbClr val="FFFFFF"/>
          </a:solidFill>
          <a:ln/>
        </p:spPr>
      </p:sp>
      <p:sp>
        <p:nvSpPr>
          <p:cNvPr id="502787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503002" y="4315991"/>
            <a:ext cx="5856597" cy="4060690"/>
          </a:xfrm>
          <a:ln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F1E127-D03A-472C-BE8E-EFD7DB3BCA0D}" type="slidenum">
              <a:rPr lang="en-GB"/>
              <a:pPr/>
              <a:t>14</a:t>
            </a:fld>
            <a:endParaRPr lang="en-GB"/>
          </a:p>
        </p:txBody>
      </p:sp>
      <p:sp>
        <p:nvSpPr>
          <p:cNvPr id="86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1EF914-F25A-4C3D-B02A-D53B5666A648}" type="slidenum">
              <a:rPr lang="en-GB"/>
              <a:pPr/>
              <a:t>15</a:t>
            </a:fld>
            <a:endParaRPr lang="en-GB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590" y="686500"/>
            <a:ext cx="5026823" cy="3428080"/>
          </a:xfrm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9E0038-0E4B-479F-96FB-076CC9393F0F}" type="slidenum">
              <a:rPr lang="en-GB"/>
              <a:pPr/>
              <a:t>16</a:t>
            </a:fld>
            <a:endParaRPr lang="en-GB"/>
          </a:p>
        </p:txBody>
      </p:sp>
      <p:sp>
        <p:nvSpPr>
          <p:cNvPr id="116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9AC984-7E60-4E94-A08B-9DA9C2CC4166}" type="slidenum">
              <a:rPr lang="en-GB"/>
              <a:pPr/>
              <a:t>17</a:t>
            </a:fld>
            <a:endParaRPr lang="en-GB"/>
          </a:p>
        </p:txBody>
      </p:sp>
      <p:sp>
        <p:nvSpPr>
          <p:cNvPr id="117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43F499-0F0F-4514-A233-C5D656EBE467}" type="slidenum">
              <a:rPr lang="en-GB"/>
              <a:pPr/>
              <a:t>18</a:t>
            </a:fld>
            <a:endParaRPr lang="en-GB"/>
          </a:p>
        </p:txBody>
      </p:sp>
      <p:sp>
        <p:nvSpPr>
          <p:cNvPr id="116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3DD845-A261-46A7-8660-DF9E3E5B583B}" type="slidenum">
              <a:rPr lang="en-GB"/>
              <a:pPr/>
              <a:t>20</a:t>
            </a:fld>
            <a:endParaRPr lang="en-GB"/>
          </a:p>
        </p:txBody>
      </p:sp>
      <p:sp>
        <p:nvSpPr>
          <p:cNvPr id="51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21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85CF47-B38E-4E69-B488-1B7E6E89D9A1}" type="slidenum">
              <a:rPr lang="en-GB"/>
              <a:pPr/>
              <a:t>22</a:t>
            </a:fld>
            <a:endParaRPr lang="en-GB"/>
          </a:p>
        </p:txBody>
      </p:sp>
      <p:sp>
        <p:nvSpPr>
          <p:cNvPr id="51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7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23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8E48B-0C04-4B68-9EB5-51B0C034EF33}" type="slidenum">
              <a:rPr lang="en-GB"/>
              <a:pPr/>
              <a:t>3</a:t>
            </a:fld>
            <a:endParaRPr lang="en-GB"/>
          </a:p>
        </p:txBody>
      </p:sp>
      <p:sp>
        <p:nvSpPr>
          <p:cNvPr id="122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24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25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3DD845-A261-46A7-8660-DF9E3E5B583B}" type="slidenum">
              <a:rPr lang="en-GB"/>
              <a:pPr/>
              <a:t>26</a:t>
            </a:fld>
            <a:endParaRPr lang="en-GB"/>
          </a:p>
        </p:txBody>
      </p:sp>
      <p:sp>
        <p:nvSpPr>
          <p:cNvPr id="51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27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0EBFCA-456B-4664-9E5E-590C9BA508B2}" type="slidenum">
              <a:rPr lang="en-GB"/>
              <a:pPr/>
              <a:t>28</a:t>
            </a:fld>
            <a:endParaRPr lang="en-GB"/>
          </a:p>
        </p:txBody>
      </p:sp>
      <p:sp>
        <p:nvSpPr>
          <p:cNvPr id="51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5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0EBFCA-456B-4664-9E5E-590C9BA508B2}" type="slidenum">
              <a:rPr lang="en-GB"/>
              <a:pPr/>
              <a:t>29</a:t>
            </a:fld>
            <a:endParaRPr lang="en-GB"/>
          </a:p>
        </p:txBody>
      </p:sp>
      <p:sp>
        <p:nvSpPr>
          <p:cNvPr id="51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5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218FFE-22AE-4A0D-B04E-DF737F9A9491}" type="slidenum">
              <a:rPr lang="en-GB"/>
              <a:pPr/>
              <a:t>30</a:t>
            </a:fld>
            <a:endParaRPr lang="en-GB"/>
          </a:p>
        </p:txBody>
      </p:sp>
      <p:sp>
        <p:nvSpPr>
          <p:cNvPr id="54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303474"/>
            <a:ext cx="1621" cy="1474"/>
          </a:xfrm>
          <a:solidFill>
            <a:srgbClr val="FFFFFF"/>
          </a:solidFill>
          <a:ln/>
        </p:spPr>
      </p:sp>
      <p:sp>
        <p:nvSpPr>
          <p:cNvPr id="549891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503002" y="4315991"/>
            <a:ext cx="5856597" cy="4060690"/>
          </a:xfrm>
          <a:ln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38220C-8BAD-49D5-B832-BFA0BEE50518}" type="slidenum">
              <a:rPr lang="en-GB"/>
              <a:pPr/>
              <a:t>31</a:t>
            </a:fld>
            <a:endParaRPr lang="en-GB"/>
          </a:p>
        </p:txBody>
      </p:sp>
      <p:sp>
        <p:nvSpPr>
          <p:cNvPr id="54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54A53D-027A-4EE0-B74A-C0D88149EA6F}" type="slidenum">
              <a:rPr lang="en-GB"/>
              <a:pPr/>
              <a:t>32</a:t>
            </a:fld>
            <a:endParaRPr lang="en-GB"/>
          </a:p>
        </p:txBody>
      </p:sp>
      <p:sp>
        <p:nvSpPr>
          <p:cNvPr id="52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303474"/>
            <a:ext cx="1621" cy="1474"/>
          </a:xfrm>
          <a:solidFill>
            <a:srgbClr val="FFFFFF"/>
          </a:solidFill>
          <a:ln/>
        </p:spPr>
      </p:sp>
      <p:sp>
        <p:nvSpPr>
          <p:cNvPr id="523267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503002" y="4315991"/>
            <a:ext cx="5856597" cy="4060690"/>
          </a:xfrm>
          <a:ln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33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A396CD-D24A-40F7-90D7-528C8ED7FD52}" type="slidenum">
              <a:rPr lang="en-GB"/>
              <a:pPr/>
              <a:t>4</a:t>
            </a:fld>
            <a:endParaRPr lang="en-GB"/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67504C-DA88-4DFA-8C1A-47BF29C0FFBA}" type="slidenum">
              <a:rPr lang="en-GB"/>
              <a:pPr/>
              <a:t>39</a:t>
            </a:fld>
            <a:endParaRPr lang="en-GB"/>
          </a:p>
        </p:txBody>
      </p:sp>
      <p:sp>
        <p:nvSpPr>
          <p:cNvPr id="604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590" y="686500"/>
            <a:ext cx="5026823" cy="3428080"/>
          </a:xfrm>
          <a:ln/>
        </p:spPr>
      </p:sp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CBAA40-F9CF-4B65-A588-89F2B7832B86}" type="slidenum">
              <a:rPr lang="en-GB"/>
              <a:pPr/>
              <a:t>40</a:t>
            </a:fld>
            <a:endParaRPr lang="en-GB"/>
          </a:p>
        </p:txBody>
      </p:sp>
      <p:sp>
        <p:nvSpPr>
          <p:cNvPr id="101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A6588D-2EB5-4E12-8E49-2DD818CAC223}" type="slidenum">
              <a:rPr lang="en-GB"/>
              <a:pPr/>
              <a:t>41</a:t>
            </a:fld>
            <a:endParaRPr lang="en-GB"/>
          </a:p>
        </p:txBody>
      </p:sp>
      <p:sp>
        <p:nvSpPr>
          <p:cNvPr id="56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590" y="686500"/>
            <a:ext cx="5026823" cy="3428080"/>
          </a:xfrm>
          <a:ln/>
        </p:spPr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F93ED9-D48E-4D3F-82B0-E9578543F09E}" type="slidenum">
              <a:rPr lang="en-GB"/>
              <a:pPr/>
              <a:t>42</a:t>
            </a:fld>
            <a:endParaRPr lang="en-GB"/>
          </a:p>
        </p:txBody>
      </p:sp>
      <p:sp>
        <p:nvSpPr>
          <p:cNvPr id="120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73EC1-CDFC-4B81-A1B4-6E4BF9E6A89E}" type="slidenum">
              <a:rPr lang="en-US" smtClean="0"/>
              <a:pPr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B175F9-1C03-44E2-B7A3-82DE0E54FEF3}" type="slidenum">
              <a:rPr lang="en-US" altLang="ja-JP"/>
              <a:pPr/>
              <a:t>108</a:t>
            </a:fld>
            <a:endParaRPr lang="en-US" altLang="ja-JP"/>
          </a:p>
        </p:txBody>
      </p:sp>
      <p:sp>
        <p:nvSpPr>
          <p:cNvPr id="111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B2AC53-D684-4F12-A19E-DD045AE9064B}" type="slidenum">
              <a:rPr lang="en-GB"/>
              <a:pPr/>
              <a:t>5</a:t>
            </a:fld>
            <a:endParaRPr lang="en-GB"/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/>
              <a:pPr/>
              <a:t>6</a:t>
            </a:fld>
            <a:endParaRPr lang="en-GB"/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/>
              <a:pPr/>
              <a:t>7</a:t>
            </a:fld>
            <a:endParaRPr lang="en-GB"/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/>
              <a:pPr/>
              <a:t>8</a:t>
            </a:fld>
            <a:endParaRPr lang="en-GB"/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450" y="689446"/>
            <a:ext cx="5023582" cy="3426606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459" y="4342939"/>
            <a:ext cx="5033085" cy="4111751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181684-F474-4E39-B4C0-40D7F029510D}" type="slidenum">
              <a:rPr lang="en-GB"/>
              <a:pPr/>
              <a:t>9</a:t>
            </a:fld>
            <a:endParaRPr lang="en-GB"/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590" y="686500"/>
            <a:ext cx="5026823" cy="3428080"/>
          </a:xfrm>
          <a:ln/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992" y="4342939"/>
            <a:ext cx="5030018" cy="4114588"/>
          </a:xfrm>
        </p:spPr>
        <p:txBody>
          <a:bodyPr/>
          <a:lstStyle/>
          <a:p>
            <a:r>
              <a:rPr lang="fr-FR"/>
              <a:t>Les modèles 3D sont donc de plus en plus utilisés, et dans de nombreux domaines d’applications</a:t>
            </a:r>
          </a:p>
          <a:p>
            <a:r>
              <a:rPr lang="fr-FR"/>
              <a:t>Ex: héritage culturel, le médical, l’industrie, etc.</a:t>
            </a:r>
          </a:p>
          <a:p>
            <a:endParaRPr lang="fr-FR"/>
          </a:p>
          <a:p>
            <a:r>
              <a:rPr lang="fr-FR"/>
              <a:t>il y de plus en plus de bases de données de modèles 3D</a:t>
            </a:r>
          </a:p>
          <a:p>
            <a:r>
              <a:rPr lang="fr-FR"/>
              <a:t>Le problème, lorsqu’elles deviennent + grandes et c’est ce qui se passe actuellement,</a:t>
            </a:r>
          </a:p>
          <a:p>
            <a:r>
              <a:rPr lang="fr-FR"/>
              <a:t>Et qu’il devient difficile de naviguer à travers ces données.</a:t>
            </a:r>
          </a:p>
          <a:p>
            <a:endParaRPr lang="fr-FR"/>
          </a:p>
          <a:p>
            <a:r>
              <a:rPr lang="fr-FR"/>
              <a:t>L’indexation 3D va donc pouvoir nous aider à caractériser les formes des différents objets</a:t>
            </a:r>
          </a:p>
          <a:p>
            <a:r>
              <a:rPr lang="fr-FR"/>
              <a:t>Et en particulier elle va permettre de reconnaître ces formes pour pouvoir faire des comparaisons,</a:t>
            </a:r>
          </a:p>
          <a:p>
            <a:r>
              <a:rPr lang="fr-FR"/>
              <a:t>Classifications, </a:t>
            </a:r>
          </a:p>
          <a:p>
            <a:endParaRPr lang="fr-FR"/>
          </a:p>
          <a:p>
            <a:r>
              <a:rPr lang="fr-FR"/>
              <a:t>Et c’est ce qui a été développé dans le cadre du projet sculpteur</a:t>
            </a:r>
          </a:p>
          <a:p>
            <a:endParaRPr lang="fr-FR"/>
          </a:p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2D3E11-B5D8-4EB1-BCF3-9F9E364DAEF0}" type="slidenum">
              <a:rPr lang="en-GB"/>
              <a:pPr/>
              <a:t>12</a:t>
            </a:fld>
            <a:endParaRPr lang="en-GB"/>
          </a:p>
        </p:txBody>
      </p:sp>
      <p:sp>
        <p:nvSpPr>
          <p:cNvPr id="50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590" y="686500"/>
            <a:ext cx="5026823" cy="3428080"/>
          </a:xfrm>
          <a:ln/>
        </p:spPr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795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03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02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828800"/>
            <a:ext cx="4038600" cy="40306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67150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038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19538"/>
            <a:ext cx="4038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19538"/>
            <a:ext cx="4038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10745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332092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8229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19538"/>
            <a:ext cx="8229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527148"/>
      </p:ext>
    </p:extLst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0306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324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62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63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904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840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905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60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49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074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806B3-F1CA-48A1-B7CA-C9C4316D66FA}" type="datetimeFigureOut">
              <a:rPr lang="en-US" smtClean="0"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77F10-EF0E-4CFB-B060-114790D3F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21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arlos-hernandez.org/cvpr2010/index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40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10" Type="http://schemas.openxmlformats.org/officeDocument/2006/relationships/image" Target="../media/image160.png"/><Relationship Id="rId4" Type="http://schemas.openxmlformats.org/officeDocument/2006/relationships/image" Target="../media/image154.png"/><Relationship Id="rId9" Type="http://schemas.openxmlformats.org/officeDocument/2006/relationships/image" Target="../media/image159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10" Type="http://schemas.openxmlformats.org/officeDocument/2006/relationships/image" Target="../media/image68.png"/><Relationship Id="rId4" Type="http://schemas.openxmlformats.org/officeDocument/2006/relationships/image" Target="../media/image62.jpeg"/><Relationship Id="rId9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talks\cvpr2010_tutorial\house_test_fast-1.wmv" TargetMode="External"/><Relationship Id="rId4" Type="http://schemas.openxmlformats.org/officeDocument/2006/relationships/image" Target="../media/image8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8.pn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10" Type="http://schemas.openxmlformats.org/officeDocument/2006/relationships/image" Target="../media/image67.pn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1.gif"/><Relationship Id="rId4" Type="http://schemas.openxmlformats.org/officeDocument/2006/relationships/image" Target="../media/image9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video" Target="file:///D:\talks\cvpr2010_tutorial\sift.wmv" TargetMode="External"/><Relationship Id="rId7" Type="http://schemas.openxmlformats.org/officeDocument/2006/relationships/image" Target="../media/image92.png"/><Relationship Id="rId2" Type="http://schemas.openxmlformats.org/officeDocument/2006/relationships/video" Target="file:///D:\talks\cvpr2010_tutorial\tracks.wmv" TargetMode="External"/><Relationship Id="rId1" Type="http://schemas.openxmlformats.org/officeDocument/2006/relationships/video" Target="file:///D:\talks\cvpr2010_tutorial\cloud3d.wmv" TargetMode="Externa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95.png"/><Relationship Id="rId4" Type="http://schemas.openxmlformats.org/officeDocument/2006/relationships/video" Target="file:///D:\talks\cvpr2010_tutorial\seq.wmv" TargetMode="External"/><Relationship Id="rId9" Type="http://schemas.openxmlformats.org/officeDocument/2006/relationships/image" Target="../media/image9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97.png"/><Relationship Id="rId7" Type="http://schemas.openxmlformats.org/officeDocument/2006/relationships/image" Target="../media/image63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7.png"/><Relationship Id="rId9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vision.middlebury.edu/mview" TargetMode="External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4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0.png"/><Relationship Id="rId5" Type="http://schemas.openxmlformats.org/officeDocument/2006/relationships/image" Target="../media/image143.wmf"/><Relationship Id="rId4" Type="http://schemas.openxmlformats.org/officeDocument/2006/relationships/oleObject" Target="../embeddings/oleObject1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0.png"/><Relationship Id="rId5" Type="http://schemas.openxmlformats.org/officeDocument/2006/relationships/image" Target="../media/image143.wmf"/><Relationship Id="rId4" Type="http://schemas.openxmlformats.org/officeDocument/2006/relationships/oleObject" Target="../embeddings/oleObject2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0.png"/><Relationship Id="rId5" Type="http://schemas.openxmlformats.org/officeDocument/2006/relationships/image" Target="../media/image143.wmf"/><Relationship Id="rId4" Type="http://schemas.openxmlformats.org/officeDocument/2006/relationships/oleObject" Target="../embeddings/oleObject3.bin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talks\cvpr2010_tutorial\face_long_uncomp-1.wmv" TargetMode="External"/><Relationship Id="rId4" Type="http://schemas.openxmlformats.org/officeDocument/2006/relationships/image" Target="../media/image32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4.jpeg"/><Relationship Id="rId7" Type="http://schemas.openxmlformats.org/officeDocument/2006/relationships/image" Target="../media/image14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50.png"/><Relationship Id="rId4" Type="http://schemas.openxmlformats.org/officeDocument/2006/relationships/image" Target="../media/image143.w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50.png"/><Relationship Id="rId4" Type="http://schemas.openxmlformats.org/officeDocument/2006/relationships/image" Target="../media/image143.wmf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50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017713"/>
            <a:ext cx="9144000" cy="1470025"/>
          </a:xfrm>
        </p:spPr>
        <p:txBody>
          <a:bodyPr/>
          <a:lstStyle/>
          <a:p>
            <a:r>
              <a:rPr lang="en-US" sz="3600" dirty="0" smtClean="0"/>
              <a:t>3d shape reconstruction from photographs: a Multi-View Stereo approach </a:t>
            </a:r>
            <a:endParaRPr lang="en-GB" sz="3600" dirty="0"/>
          </a:p>
        </p:txBody>
      </p:sp>
      <p:sp>
        <p:nvSpPr>
          <p:cNvPr id="3102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5198" y="3912950"/>
            <a:ext cx="8913812" cy="847725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en-GB" sz="2400" dirty="0" smtClean="0"/>
              <a:t>Carlos </a:t>
            </a:r>
            <a:r>
              <a:rPr lang="en-GB" sz="2400" dirty="0" err="1" smtClean="0"/>
              <a:t>Hernández</a:t>
            </a:r>
            <a:r>
              <a:rPr lang="en-GB" sz="2400" dirty="0" smtClean="0"/>
              <a:t>      George </a:t>
            </a:r>
            <a:r>
              <a:rPr lang="en-GB" sz="2400" dirty="0" err="1" smtClean="0"/>
              <a:t>Vogiatzis</a:t>
            </a:r>
            <a:r>
              <a:rPr lang="en-GB" sz="2400" dirty="0" smtClean="0"/>
              <a:t>      Yasutaka Furukawa</a:t>
            </a:r>
          </a:p>
        </p:txBody>
      </p:sp>
      <p:sp>
        <p:nvSpPr>
          <p:cNvPr id="5" name="Rectangle 4"/>
          <p:cNvSpPr/>
          <p:nvPr/>
        </p:nvSpPr>
        <p:spPr>
          <a:xfrm>
            <a:off x="1193800" y="4332020"/>
            <a:ext cx="6832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Google                    Aston University                       Google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057400" y="5486400"/>
            <a:ext cx="586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http://carlos-hernandez.org/cvpr2010/index.html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91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548" name="Picture 4" descr="poster-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3850" y="2586038"/>
            <a:ext cx="6242050" cy="4237037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492549" name="Picture 5" descr="a2140-010g-0-c-bigic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" y="3841750"/>
            <a:ext cx="3268663" cy="171450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sp>
        <p:nvSpPr>
          <p:cNvPr id="492550" name="Text Box 6"/>
          <p:cNvSpPr txBox="1">
            <a:spLocks noChangeArrowheads="1"/>
          </p:cNvSpPr>
          <p:nvPr/>
        </p:nvSpPr>
        <p:spPr bwMode="auto">
          <a:xfrm>
            <a:off x="365125" y="5500688"/>
            <a:ext cx="2292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/>
              <a:t>1186 fragments</a:t>
            </a:r>
          </a:p>
        </p:txBody>
      </p:sp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archaeology</a:t>
            </a:r>
          </a:p>
        </p:txBody>
      </p:sp>
      <p:sp>
        <p:nvSpPr>
          <p:cNvPr id="492554" name="Rectangle 10"/>
          <p:cNvSpPr>
            <a:spLocks noChangeArrowheads="1"/>
          </p:cNvSpPr>
          <p:nvPr/>
        </p:nvSpPr>
        <p:spPr bwMode="auto">
          <a:xfrm>
            <a:off x="446088" y="153352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GB" sz="2800"/>
              <a:t>“forma urbis romae” project</a:t>
            </a:r>
          </a:p>
          <a:p>
            <a:pPr marL="342900" indent="-342900" eaLnBrk="1" hangingPunct="1">
              <a:spcBef>
                <a:spcPct val="20000"/>
              </a:spcBef>
            </a:pPr>
            <a:endParaRPr lang="en-GB" sz="2800"/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20"/>
        </p:xfrm>
        <a:graphic>
          <a:graphicData uri="http://schemas.openxmlformats.org/drawingml/2006/table">
            <a:tbl>
              <a:tblPr/>
              <a:tblGrid>
                <a:gridCol w="17065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  <p:sp>
        <p:nvSpPr>
          <p:cNvPr id="492586" name="Rectangle 42"/>
          <p:cNvSpPr>
            <a:spLocks noChangeArrowheads="1"/>
          </p:cNvSpPr>
          <p:nvPr/>
        </p:nvSpPr>
        <p:spPr bwMode="auto">
          <a:xfrm>
            <a:off x="152400" y="2076450"/>
            <a:ext cx="7527925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1" hangingPunct="1"/>
            <a:r>
              <a:rPr lang="en-GB" sz="1400" b="1"/>
              <a:t>Fragments of the City: Stanford's Digital Forma Urbis Romae Project</a:t>
            </a:r>
            <a:r>
              <a:rPr lang="en-GB" sz="1400"/>
              <a:t> </a:t>
            </a:r>
            <a:br>
              <a:rPr lang="en-GB" sz="1400"/>
            </a:br>
            <a:r>
              <a:rPr lang="en-GB" sz="1400"/>
              <a:t>David Koller, Jennifer Trimble, Tina Najbjerg, Natasha Gelfand, Marc Levoy </a:t>
            </a:r>
            <a:br>
              <a:rPr lang="en-GB" sz="1400"/>
            </a:br>
            <a:r>
              <a:rPr lang="en-GB" sz="1400" i="1"/>
              <a:t>Proc. Third Williams Symposium </a:t>
            </a:r>
            <a:br>
              <a:rPr lang="en-GB" sz="1400" i="1"/>
            </a:br>
            <a:r>
              <a:rPr lang="en-GB" sz="1400" i="1"/>
              <a:t>on Classical Architecture, </a:t>
            </a:r>
            <a:br>
              <a:rPr lang="en-GB" sz="1400" i="1"/>
            </a:br>
            <a:r>
              <a:rPr lang="en-GB" sz="1400" i="1"/>
              <a:t>Journal of Roman Archaeology </a:t>
            </a:r>
            <a:br>
              <a:rPr lang="en-GB" sz="1400" i="1"/>
            </a:br>
            <a:r>
              <a:rPr lang="en-GB" sz="1400" i="1"/>
              <a:t>supplement</a:t>
            </a:r>
            <a:r>
              <a:rPr lang="en-GB" sz="1400"/>
              <a:t>, 2006.</a:t>
            </a:r>
          </a:p>
        </p:txBody>
      </p:sp>
    </p:spTree>
    <p:extLst>
      <p:ext uri="{BB962C8B-B14F-4D97-AF65-F5344CB8AC3E}">
        <p14:creationId xmlns:p14="http://schemas.microsoft.com/office/powerpoint/2010/main" val="178750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98" name="Straight Connector 197"/>
          <p:cNvCxnSpPr/>
          <p:nvPr/>
        </p:nvCxnSpPr>
        <p:spPr>
          <a:xfrm>
            <a:off x="3810000" y="1447800"/>
            <a:ext cx="1719943" cy="254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99" name="Group 197"/>
          <p:cNvGrpSpPr/>
          <p:nvPr/>
        </p:nvGrpSpPr>
        <p:grpSpPr>
          <a:xfrm rot="519281">
            <a:off x="4782506" y="1703533"/>
            <a:ext cx="381000" cy="269309"/>
            <a:chOff x="2329543" y="2815771"/>
            <a:chExt cx="381000" cy="269309"/>
          </a:xfrm>
        </p:grpSpPr>
        <p:cxnSp>
          <p:nvCxnSpPr>
            <p:cNvPr id="200" name="Straight Connector 199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Arrow Connector 200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2" name="TextBox 201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endParaRPr lang="en-US" sz="2400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4990636" y="1214735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{tangent plane of 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</a:p>
          <a:p>
            <a:r>
              <a:rPr lang="en-US" sz="2400" dirty="0" smtClean="0"/>
              <a:t>          intersects w/ ray}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162" name="Freeform 161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8" name="Freeform 217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116016"/>
      </p:ext>
    </p:extLst>
  </p:cSld>
  <p:clrMapOvr>
    <a:masterClrMapping/>
  </p:clrMapOvr>
  <p:transition advTm="57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4" grpId="0"/>
      <p:bldP spid="205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98" name="Straight Connector 197"/>
          <p:cNvCxnSpPr/>
          <p:nvPr/>
        </p:nvCxnSpPr>
        <p:spPr>
          <a:xfrm>
            <a:off x="3810000" y="1447800"/>
            <a:ext cx="1719943" cy="254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83" name="Group 197"/>
          <p:cNvGrpSpPr/>
          <p:nvPr/>
        </p:nvGrpSpPr>
        <p:grpSpPr>
          <a:xfrm rot="519281">
            <a:off x="4782506" y="1703533"/>
            <a:ext cx="381000" cy="269309"/>
            <a:chOff x="2329543" y="2815771"/>
            <a:chExt cx="381000" cy="269309"/>
          </a:xfrm>
        </p:grpSpPr>
        <p:cxnSp>
          <p:nvCxnSpPr>
            <p:cNvPr id="200" name="Straight Connector 199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Arrow Connector 200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2" name="TextBox 201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endParaRPr lang="en-US" sz="2400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4990636" y="1214735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{tangent plane of 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</a:p>
          <a:p>
            <a:r>
              <a:rPr lang="en-US" sz="2400" dirty="0" smtClean="0"/>
              <a:t>          intersects w/ ray}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62" name="Freeform 161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8" name="Freeform 217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95782"/>
      </p:ext>
    </p:extLst>
  </p:cSld>
  <p:clrMapOvr>
    <a:masterClrMapping/>
  </p:clrMapOvr>
  <p:transition advTm="828">
    <p:fad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grpSp>
        <p:nvGrpSpPr>
          <p:cNvPr id="162" name="Group 161"/>
          <p:cNvGrpSpPr/>
          <p:nvPr/>
        </p:nvGrpSpPr>
        <p:grpSpPr>
          <a:xfrm>
            <a:off x="4782506" y="1214735"/>
            <a:ext cx="551494" cy="758107"/>
            <a:chOff x="4782506" y="1214735"/>
            <a:chExt cx="551494" cy="758107"/>
          </a:xfrm>
        </p:grpSpPr>
        <p:grpSp>
          <p:nvGrpSpPr>
            <p:cNvPr id="83" name="Group 197"/>
            <p:cNvGrpSpPr/>
            <p:nvPr/>
          </p:nvGrpSpPr>
          <p:grpSpPr>
            <a:xfrm rot="519281">
              <a:off x="4782506" y="1703533"/>
              <a:ext cx="381000" cy="269309"/>
              <a:chOff x="2329543" y="2815771"/>
              <a:chExt cx="381000" cy="269309"/>
            </a:xfrm>
          </p:grpSpPr>
          <p:cxnSp>
            <p:nvCxnSpPr>
              <p:cNvPr id="200" name="Straight Connector 199"/>
              <p:cNvCxnSpPr/>
              <p:nvPr/>
            </p:nvCxnSpPr>
            <p:spPr>
              <a:xfrm>
                <a:off x="2329543" y="2815771"/>
                <a:ext cx="381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Arrow Connector 200"/>
              <p:cNvCxnSpPr/>
              <p:nvPr/>
            </p:nvCxnSpPr>
            <p:spPr>
              <a:xfrm rot="5400000">
                <a:off x="2380911" y="2952637"/>
                <a:ext cx="263298" cy="1588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4" name="TextBox 203"/>
            <p:cNvSpPr txBox="1"/>
            <p:nvPr/>
          </p:nvSpPr>
          <p:spPr>
            <a:xfrm>
              <a:off x="4990636" y="1214735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solidFill>
                    <a:srgbClr val="FF0000"/>
                  </a:solidFill>
                </a:rPr>
                <a:t>q</a:t>
              </a:r>
              <a:endParaRPr lang="en-US" sz="2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endParaRPr lang="en-US" sz="2400" i="1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grpSp>
        <p:nvGrpSpPr>
          <p:cNvPr id="171" name="Group 197"/>
          <p:cNvGrpSpPr/>
          <p:nvPr/>
        </p:nvGrpSpPr>
        <p:grpSpPr>
          <a:xfrm rot="20409157">
            <a:off x="4842398" y="1787827"/>
            <a:ext cx="381000" cy="269309"/>
            <a:chOff x="2329543" y="2815771"/>
            <a:chExt cx="381000" cy="269309"/>
          </a:xfrm>
        </p:grpSpPr>
        <p:cxnSp>
          <p:nvCxnSpPr>
            <p:cNvPr id="182" name="Straight Connector 18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Arrow Connector 18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TextBox 175"/>
          <p:cNvSpPr txBox="1"/>
          <p:nvPr/>
        </p:nvSpPr>
        <p:spPr>
          <a:xfrm>
            <a:off x="4968865" y="1299029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163" name="Freeform 162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6" name="Freeform 215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0421945"/>
      </p:ext>
    </p:extLst>
  </p:cSld>
  <p:clrMapOvr>
    <a:masterClrMapping/>
  </p:clrMapOvr>
  <p:transition advTm="57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2.22222E-6 L 0.00244 -0.04885 L -0.00625 0.10995 L -0.00156 0.01273 " pathEditMode="relative" ptsTypes="AAAA">
                                      <p:cBhvr>
                                        <p:cTn id="6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endParaRPr lang="en-US" sz="2400" i="1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grpSp>
        <p:nvGrpSpPr>
          <p:cNvPr id="83" name="Group 197"/>
          <p:cNvGrpSpPr/>
          <p:nvPr/>
        </p:nvGrpSpPr>
        <p:grpSpPr>
          <a:xfrm rot="20409157">
            <a:off x="4842398" y="1787827"/>
            <a:ext cx="381000" cy="269309"/>
            <a:chOff x="2329543" y="2815771"/>
            <a:chExt cx="381000" cy="269309"/>
          </a:xfrm>
        </p:grpSpPr>
        <p:cxnSp>
          <p:nvCxnSpPr>
            <p:cNvPr id="182" name="Straight Connector 18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Arrow Connector 18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TextBox 175"/>
          <p:cNvSpPr txBox="1"/>
          <p:nvPr/>
        </p:nvSpPr>
        <p:spPr>
          <a:xfrm>
            <a:off x="4968865" y="1299029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cxnSp>
        <p:nvCxnSpPr>
          <p:cNvPr id="171" name="Straight Arrow Connector 170"/>
          <p:cNvCxnSpPr/>
          <p:nvPr/>
        </p:nvCxnSpPr>
        <p:spPr>
          <a:xfrm rot="10800000" flipV="1">
            <a:off x="1778000" y="3963757"/>
            <a:ext cx="700316" cy="600986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/>
          <p:nvPr/>
        </p:nvCxnSpPr>
        <p:spPr>
          <a:xfrm rot="10800000" flipV="1">
            <a:off x="2496458" y="1981195"/>
            <a:ext cx="2300517" cy="195943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rot="16200000" flipH="1">
            <a:off x="5029197" y="2206168"/>
            <a:ext cx="1865091" cy="141514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2" name="Oval 191"/>
          <p:cNvSpPr/>
          <p:nvPr/>
        </p:nvSpPr>
        <p:spPr>
          <a:xfrm>
            <a:off x="1644015" y="4539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/>
          <p:cNvSpPr/>
          <p:nvPr/>
        </p:nvSpPr>
        <p:spPr>
          <a:xfrm>
            <a:off x="7398929" y="4793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0" name="Oval 219"/>
          <p:cNvSpPr/>
          <p:nvPr/>
        </p:nvSpPr>
        <p:spPr>
          <a:xfrm>
            <a:off x="4742543" y="4492171"/>
            <a:ext cx="114300" cy="114300"/>
          </a:xfrm>
          <a:prstGeom prst="ellipse">
            <a:avLst/>
          </a:prstGeom>
          <a:solidFill>
            <a:srgbClr val="FF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Freeform 220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Freeform 222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Freeform 223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8" name="Straight Arrow Connector 187"/>
          <p:cNvCxnSpPr/>
          <p:nvPr/>
        </p:nvCxnSpPr>
        <p:spPr>
          <a:xfrm rot="16200000" flipH="1">
            <a:off x="6560459" y="3955145"/>
            <a:ext cx="965198" cy="747483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5" name="Freeform 224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Freeform 226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TextBox 228"/>
          <p:cNvSpPr txBox="1"/>
          <p:nvPr/>
        </p:nvSpPr>
        <p:spPr>
          <a:xfrm>
            <a:off x="5837428" y="2819400"/>
            <a:ext cx="2444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Patch verification!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8870145"/>
      </p:ext>
    </p:extLst>
  </p:cSld>
  <p:clrMapOvr>
    <a:masterClrMapping/>
  </p:clrMapOvr>
  <p:transition advTm="2172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roup 197"/>
          <p:cNvGrpSpPr/>
          <p:nvPr/>
        </p:nvGrpSpPr>
        <p:grpSpPr>
          <a:xfrm>
            <a:off x="6172200" y="3810001"/>
            <a:ext cx="2690918" cy="2522565"/>
            <a:chOff x="6172200" y="3810001"/>
            <a:chExt cx="2690918" cy="2522565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1"/>
              <a:ext cx="2606040" cy="21717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058979" y="3828098"/>
              <a:ext cx="416242" cy="85058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0298" y="3828098"/>
              <a:ext cx="850582" cy="21536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967375" y="5981701"/>
              <a:ext cx="895743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058979" y="5547361"/>
              <a:ext cx="416242" cy="4343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6316980" y="518541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4590" y="4823461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389370" y="4316731"/>
              <a:ext cx="108585" cy="108585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4590" y="576453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30440" y="402717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23710" y="525780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185660" y="431673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23710" y="395478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16980" y="388239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185660" y="583692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787515" y="561975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42735" y="536638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59905" y="442531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15125" y="482346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16980" y="4497706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024688" y="4672013"/>
              <a:ext cx="442912" cy="447675"/>
            </a:xfrm>
            <a:custGeom>
              <a:avLst/>
              <a:gdLst>
                <a:gd name="connsiteX0" fmla="*/ 0 w 442912"/>
                <a:gd name="connsiteY0" fmla="*/ 9525 h 447675"/>
                <a:gd name="connsiteX1" fmla="*/ 442912 w 442912"/>
                <a:gd name="connsiteY1" fmla="*/ 0 h 447675"/>
                <a:gd name="connsiteX2" fmla="*/ 438150 w 442912"/>
                <a:gd name="connsiteY2" fmla="*/ 447675 h 447675"/>
                <a:gd name="connsiteX3" fmla="*/ 4762 w 442912"/>
                <a:gd name="connsiteY3" fmla="*/ 442912 h 447675"/>
                <a:gd name="connsiteX4" fmla="*/ 0 w 442912"/>
                <a:gd name="connsiteY4" fmla="*/ 952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912" h="447675">
                  <a:moveTo>
                    <a:pt x="0" y="9525"/>
                  </a:moveTo>
                  <a:lnTo>
                    <a:pt x="442912" y="0"/>
                  </a:lnTo>
                  <a:cubicBezTo>
                    <a:pt x="441325" y="149225"/>
                    <a:pt x="439737" y="298450"/>
                    <a:pt x="438150" y="447675"/>
                  </a:cubicBezTo>
                  <a:lnTo>
                    <a:pt x="4762" y="442912"/>
                  </a:lnTo>
                  <a:cubicBezTo>
                    <a:pt x="3175" y="298450"/>
                    <a:pt x="1587" y="153987"/>
                    <a:pt x="0" y="952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243"/>
              <a:ext cx="2606040" cy="21717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49"/>
            <a:chOff x="228600" y="3810001"/>
            <a:chExt cx="2832545" cy="2666999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1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1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6"/>
              <a:ext cx="447674" cy="4476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1"/>
              <a:ext cx="438149" cy="4381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2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endParaRPr lang="en-US" sz="2400" i="1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grpSp>
        <p:nvGrpSpPr>
          <p:cNvPr id="83" name="Group 197"/>
          <p:cNvGrpSpPr/>
          <p:nvPr/>
        </p:nvGrpSpPr>
        <p:grpSpPr>
          <a:xfrm rot="20409157">
            <a:off x="4842398" y="1787827"/>
            <a:ext cx="381000" cy="269309"/>
            <a:chOff x="2329543" y="2815771"/>
            <a:chExt cx="381000" cy="269309"/>
          </a:xfrm>
        </p:grpSpPr>
        <p:cxnSp>
          <p:nvCxnSpPr>
            <p:cNvPr id="182" name="Straight Connector 18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Arrow Connector 18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TextBox 175"/>
          <p:cNvSpPr txBox="1"/>
          <p:nvPr/>
        </p:nvSpPr>
        <p:spPr>
          <a:xfrm>
            <a:off x="4968865" y="1299029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cxnSp>
        <p:nvCxnSpPr>
          <p:cNvPr id="171" name="Straight Arrow Connector 170"/>
          <p:cNvCxnSpPr/>
          <p:nvPr/>
        </p:nvCxnSpPr>
        <p:spPr>
          <a:xfrm rot="10800000" flipV="1">
            <a:off x="1778000" y="3963757"/>
            <a:ext cx="700316" cy="600986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/>
          <p:nvPr/>
        </p:nvCxnSpPr>
        <p:spPr>
          <a:xfrm rot="10800000" flipV="1">
            <a:off x="2496458" y="1981195"/>
            <a:ext cx="2300517" cy="195943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rot="16200000" flipH="1">
            <a:off x="5029197" y="2206168"/>
            <a:ext cx="1865091" cy="141514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2" name="Oval 191"/>
          <p:cNvSpPr/>
          <p:nvPr/>
        </p:nvSpPr>
        <p:spPr>
          <a:xfrm>
            <a:off x="1644015" y="4539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/>
          <p:cNvSpPr/>
          <p:nvPr/>
        </p:nvSpPr>
        <p:spPr>
          <a:xfrm>
            <a:off x="7398929" y="4793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1" name="Oval 220"/>
          <p:cNvSpPr/>
          <p:nvPr/>
        </p:nvSpPr>
        <p:spPr>
          <a:xfrm>
            <a:off x="4742543" y="4492171"/>
            <a:ext cx="114300" cy="114300"/>
          </a:xfrm>
          <a:prstGeom prst="ellipse">
            <a:avLst/>
          </a:prstGeom>
          <a:solidFill>
            <a:srgbClr val="FF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Freeform 222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Freeform 223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Freeform 224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8" name="Straight Arrow Connector 187"/>
          <p:cNvCxnSpPr/>
          <p:nvPr/>
        </p:nvCxnSpPr>
        <p:spPr>
          <a:xfrm rot="16200000" flipH="1">
            <a:off x="6560459" y="3955145"/>
            <a:ext cx="965198" cy="747483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6" name="Freeform 225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Freeform 227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TextBox 229"/>
          <p:cNvSpPr txBox="1"/>
          <p:nvPr/>
        </p:nvSpPr>
        <p:spPr>
          <a:xfrm>
            <a:off x="5837428" y="2819400"/>
            <a:ext cx="2444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Patch verification!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2798679"/>
      </p:ext>
    </p:extLst>
  </p:cSld>
  <p:clrMapOvr>
    <a:masterClrMapping/>
  </p:clrMapOvr>
  <p:transition advTm="2125">
    <p:fade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7"/>
          <p:cNvGrpSpPr/>
          <p:nvPr/>
        </p:nvGrpSpPr>
        <p:grpSpPr>
          <a:xfrm>
            <a:off x="6172200" y="3810001"/>
            <a:ext cx="2690918" cy="2522565"/>
            <a:chOff x="6172200" y="3810001"/>
            <a:chExt cx="2690918" cy="2522565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" name="Group 55"/>
            <p:cNvGrpSpPr/>
            <p:nvPr/>
          </p:nvGrpSpPr>
          <p:grpSpPr>
            <a:xfrm>
              <a:off x="6172200" y="3810001"/>
              <a:ext cx="2606040" cy="21717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058979" y="3828098"/>
              <a:ext cx="416242" cy="85058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0298" y="3828098"/>
              <a:ext cx="850582" cy="21536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967375" y="5981701"/>
              <a:ext cx="895743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058979" y="5547361"/>
              <a:ext cx="416242" cy="4343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6316980" y="518541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4590" y="4823461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389370" y="4316731"/>
              <a:ext cx="108585" cy="108585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4590" y="576453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30440" y="402717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23710" y="525780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185660" y="431673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23710" y="395478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16980" y="388239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185660" y="583692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787515" y="561975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42735" y="536638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59905" y="442531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15125" y="482346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16980" y="4497706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024688" y="4672013"/>
              <a:ext cx="442912" cy="447675"/>
            </a:xfrm>
            <a:custGeom>
              <a:avLst/>
              <a:gdLst>
                <a:gd name="connsiteX0" fmla="*/ 0 w 442912"/>
                <a:gd name="connsiteY0" fmla="*/ 9525 h 447675"/>
                <a:gd name="connsiteX1" fmla="*/ 442912 w 442912"/>
                <a:gd name="connsiteY1" fmla="*/ 0 h 447675"/>
                <a:gd name="connsiteX2" fmla="*/ 438150 w 442912"/>
                <a:gd name="connsiteY2" fmla="*/ 447675 h 447675"/>
                <a:gd name="connsiteX3" fmla="*/ 4762 w 442912"/>
                <a:gd name="connsiteY3" fmla="*/ 442912 h 447675"/>
                <a:gd name="connsiteX4" fmla="*/ 0 w 442912"/>
                <a:gd name="connsiteY4" fmla="*/ 952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912" h="447675">
                  <a:moveTo>
                    <a:pt x="0" y="9525"/>
                  </a:moveTo>
                  <a:lnTo>
                    <a:pt x="442912" y="0"/>
                  </a:lnTo>
                  <a:cubicBezTo>
                    <a:pt x="441325" y="149225"/>
                    <a:pt x="439737" y="298450"/>
                    <a:pt x="438150" y="447675"/>
                  </a:cubicBezTo>
                  <a:lnTo>
                    <a:pt x="4762" y="442912"/>
                  </a:lnTo>
                  <a:cubicBezTo>
                    <a:pt x="3175" y="298450"/>
                    <a:pt x="1587" y="153987"/>
                    <a:pt x="0" y="952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55"/>
            <p:cNvGrpSpPr/>
            <p:nvPr/>
          </p:nvGrpSpPr>
          <p:grpSpPr>
            <a:xfrm>
              <a:off x="6172200" y="3814243"/>
              <a:ext cx="2606040" cy="21717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0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49"/>
            <a:chOff x="228600" y="3810001"/>
            <a:chExt cx="2832545" cy="2666999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1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1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6"/>
              <a:ext cx="447674" cy="4476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1"/>
              <a:ext cx="438149" cy="4381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2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6" name="TextBox 195"/>
          <p:cNvSpPr txBox="1"/>
          <p:nvPr/>
        </p:nvSpPr>
        <p:spPr>
          <a:xfrm>
            <a:off x="482428" y="1981200"/>
            <a:ext cx="45691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Repeat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for every patch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for every neighboring empty pixel</a:t>
            </a:r>
            <a:endParaRPr lang="en-US" sz="24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grpSp>
        <p:nvGrpSpPr>
          <p:cNvPr id="83" name="Group 197"/>
          <p:cNvGrpSpPr/>
          <p:nvPr/>
        </p:nvGrpSpPr>
        <p:grpSpPr>
          <a:xfrm rot="20409157">
            <a:off x="4842398" y="1787827"/>
            <a:ext cx="381000" cy="269309"/>
            <a:chOff x="2329543" y="2815771"/>
            <a:chExt cx="381000" cy="269309"/>
          </a:xfrm>
        </p:grpSpPr>
        <p:cxnSp>
          <p:nvCxnSpPr>
            <p:cNvPr id="182" name="Straight Connector 18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Arrow Connector 18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TextBox 175"/>
          <p:cNvSpPr txBox="1"/>
          <p:nvPr/>
        </p:nvSpPr>
        <p:spPr>
          <a:xfrm>
            <a:off x="4968865" y="1299029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192" name="Oval 191"/>
          <p:cNvSpPr/>
          <p:nvPr/>
        </p:nvSpPr>
        <p:spPr>
          <a:xfrm>
            <a:off x="1644015" y="4539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/>
          <p:cNvSpPr/>
          <p:nvPr/>
        </p:nvSpPr>
        <p:spPr>
          <a:xfrm>
            <a:off x="7398929" y="4793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89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/>
          <p:cNvSpPr/>
          <p:nvPr/>
        </p:nvSpPr>
        <p:spPr>
          <a:xfrm>
            <a:off x="4742543" y="4492171"/>
            <a:ext cx="114300" cy="114300"/>
          </a:xfrm>
          <a:prstGeom prst="ellipse">
            <a:avLst/>
          </a:prstGeom>
          <a:solidFill>
            <a:srgbClr val="FF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30778"/>
      </p:ext>
    </p:extLst>
  </p:cSld>
  <p:clrMapOvr>
    <a:masterClrMapping/>
  </p:clrMapOvr>
  <p:transition advTm="5797">
    <p:fade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Straight Arrow Connector 73"/>
          <p:cNvCxnSpPr/>
          <p:nvPr/>
        </p:nvCxnSpPr>
        <p:spPr>
          <a:xfrm rot="5400000">
            <a:off x="5636988" y="4330700"/>
            <a:ext cx="1335313" cy="1005113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rot="5400000">
            <a:off x="6261103" y="4976587"/>
            <a:ext cx="1436912" cy="3631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16200000" flipH="1">
            <a:off x="7003142" y="4383314"/>
            <a:ext cx="1382485" cy="1063169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filtering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Visibility consistency</a:t>
            </a:r>
          </a:p>
        </p:txBody>
      </p:sp>
      <p:grpSp>
        <p:nvGrpSpPr>
          <p:cNvPr id="4" name="Group 100"/>
          <p:cNvGrpSpPr/>
          <p:nvPr/>
        </p:nvGrpSpPr>
        <p:grpSpPr>
          <a:xfrm>
            <a:off x="7394056" y="2321491"/>
            <a:ext cx="381000" cy="269309"/>
            <a:chOff x="2329543" y="2815771"/>
            <a:chExt cx="381000" cy="269309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07"/>
          <p:cNvGrpSpPr/>
          <p:nvPr/>
        </p:nvGrpSpPr>
        <p:grpSpPr>
          <a:xfrm rot="1382953">
            <a:off x="7976412" y="2400168"/>
            <a:ext cx="381000" cy="269309"/>
            <a:chOff x="2329543" y="2815771"/>
            <a:chExt cx="381000" cy="269309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10"/>
          <p:cNvGrpSpPr/>
          <p:nvPr/>
        </p:nvGrpSpPr>
        <p:grpSpPr>
          <a:xfrm rot="21305804">
            <a:off x="6811700" y="2301790"/>
            <a:ext cx="381000" cy="269309"/>
            <a:chOff x="2329543" y="2815771"/>
            <a:chExt cx="381000" cy="269309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91"/>
          <p:cNvGrpSpPr/>
          <p:nvPr/>
        </p:nvGrpSpPr>
        <p:grpSpPr>
          <a:xfrm rot="20605403">
            <a:off x="5684500" y="2425138"/>
            <a:ext cx="381000" cy="269309"/>
            <a:chOff x="2329543" y="2815771"/>
            <a:chExt cx="381000" cy="269309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200"/>
          <p:cNvGrpSpPr/>
          <p:nvPr/>
        </p:nvGrpSpPr>
        <p:grpSpPr>
          <a:xfrm>
            <a:off x="6229344" y="2321491"/>
            <a:ext cx="381000" cy="269309"/>
            <a:chOff x="2329543" y="2815771"/>
            <a:chExt cx="381000" cy="269309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373838">
            <a:off x="8295836" y="5592443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27424">
            <a:off x="5683267" y="5668434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53857">
            <a:off x="7686236" y="5741904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21778">
            <a:off x="6356930" y="5750507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0614" y="5791200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Box 42"/>
          <p:cNvSpPr txBox="1"/>
          <p:nvPr/>
        </p:nvSpPr>
        <p:spPr>
          <a:xfrm>
            <a:off x="6067798" y="6093023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Image2</a:t>
            </a:r>
            <a:endParaRPr lang="en-US" sz="1600" dirty="0"/>
          </a:p>
        </p:txBody>
      </p:sp>
      <p:sp>
        <p:nvSpPr>
          <p:cNvPr id="46" name="TextBox 45"/>
          <p:cNvSpPr txBox="1"/>
          <p:nvPr/>
        </p:nvSpPr>
        <p:spPr>
          <a:xfrm>
            <a:off x="6762999" y="6096000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Image3</a:t>
            </a:r>
            <a:endParaRPr lang="en-US" sz="1600" dirty="0"/>
          </a:p>
        </p:txBody>
      </p:sp>
      <p:sp>
        <p:nvSpPr>
          <p:cNvPr id="47" name="TextBox 46"/>
          <p:cNvSpPr txBox="1"/>
          <p:nvPr/>
        </p:nvSpPr>
        <p:spPr>
          <a:xfrm>
            <a:off x="7458200" y="6096000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Image4</a:t>
            </a:r>
            <a:endParaRPr lang="en-US" sz="1600" dirty="0"/>
          </a:p>
        </p:txBody>
      </p:sp>
      <p:sp>
        <p:nvSpPr>
          <p:cNvPr id="48" name="TextBox 47"/>
          <p:cNvSpPr txBox="1"/>
          <p:nvPr/>
        </p:nvSpPr>
        <p:spPr>
          <a:xfrm>
            <a:off x="5372597" y="5943600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Image1</a:t>
            </a:r>
            <a:endParaRPr lang="en-US" sz="1600" dirty="0"/>
          </a:p>
        </p:txBody>
      </p:sp>
      <p:sp>
        <p:nvSpPr>
          <p:cNvPr id="49" name="TextBox 48"/>
          <p:cNvSpPr txBox="1"/>
          <p:nvPr/>
        </p:nvSpPr>
        <p:spPr>
          <a:xfrm>
            <a:off x="8153400" y="5943600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Image5</a:t>
            </a:r>
            <a:endParaRPr lang="en-US" sz="1600" dirty="0"/>
          </a:p>
        </p:txBody>
      </p:sp>
      <p:graphicFrame>
        <p:nvGraphicFramePr>
          <p:cNvPr id="55" name="Object 37"/>
          <p:cNvGraphicFramePr>
            <a:graphicFrameLocks noChangeAspect="1"/>
          </p:cNvGraphicFramePr>
          <p:nvPr/>
        </p:nvGraphicFramePr>
        <p:xfrm>
          <a:off x="957943" y="3190875"/>
          <a:ext cx="3763962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Equation" r:id="rId5" imgW="1777680" imgH="291960" progId="Equation.3">
                  <p:embed/>
                </p:oleObj>
              </mc:Choice>
              <mc:Fallback>
                <p:oleObj name="Equation" r:id="rId5" imgW="1777680" imgH="29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7943" y="3190875"/>
                        <a:ext cx="3763962" cy="6191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" name="Straight Arrow Connector 70"/>
          <p:cNvCxnSpPr/>
          <p:nvPr/>
        </p:nvCxnSpPr>
        <p:spPr>
          <a:xfrm rot="16200000" flipH="1">
            <a:off x="5758545" y="2964546"/>
            <a:ext cx="2786742" cy="23585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rot="16200000" flipH="1">
            <a:off x="5584373" y="3537860"/>
            <a:ext cx="3018972" cy="12554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6200000" flipH="1">
            <a:off x="5519059" y="4111174"/>
            <a:ext cx="3040742" cy="1161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>
            <a:off x="5471887" y="3657604"/>
            <a:ext cx="3040746" cy="10087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rot="5400000">
            <a:off x="5500918" y="3058889"/>
            <a:ext cx="2870201" cy="21372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35" name="Group 200"/>
          <p:cNvGrpSpPr/>
          <p:nvPr/>
        </p:nvGrpSpPr>
        <p:grpSpPr>
          <a:xfrm rot="21360170">
            <a:off x="6858000" y="3984939"/>
            <a:ext cx="381000" cy="269309"/>
            <a:chOff x="2329543" y="2815771"/>
            <a:chExt cx="381000" cy="269309"/>
          </a:xfrm>
        </p:grpSpPr>
        <p:cxnSp>
          <p:nvCxnSpPr>
            <p:cNvPr id="36" name="Straight Connector 35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81"/>
          <p:cNvSpPr txBox="1"/>
          <p:nvPr/>
        </p:nvSpPr>
        <p:spPr>
          <a:xfrm>
            <a:off x="7239000" y="3805535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r>
              <a:rPr lang="en-US" sz="1600" dirty="0" smtClean="0">
                <a:solidFill>
                  <a:srgbClr val="FFC000"/>
                </a:solidFill>
              </a:rPr>
              <a:t>1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562600" y="1981200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2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172200" y="1828800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3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778618" y="1828800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388218" y="1828800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5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074018" y="1976735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6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8" name="Flowchart: Connector 87"/>
          <p:cNvSpPr/>
          <p:nvPr/>
        </p:nvSpPr>
        <p:spPr>
          <a:xfrm>
            <a:off x="957943" y="3124200"/>
            <a:ext cx="2013857" cy="762000"/>
          </a:xfrm>
          <a:prstGeom prst="flowChartConnector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lowchart: Connector 88"/>
          <p:cNvSpPr/>
          <p:nvPr/>
        </p:nvSpPr>
        <p:spPr>
          <a:xfrm>
            <a:off x="3167743" y="3124200"/>
            <a:ext cx="1556657" cy="762000"/>
          </a:xfrm>
          <a:prstGeom prst="flowChartConnector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805492" y="2590800"/>
            <a:ext cx="1939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Filter out </a:t>
            </a:r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r>
              <a:rPr lang="en-US" i="1" dirty="0" smtClean="0">
                <a:solidFill>
                  <a:srgbClr val="FFC000"/>
                </a:solidFill>
              </a:rPr>
              <a:t>1</a:t>
            </a:r>
            <a:r>
              <a:rPr lang="en-US" sz="2400" dirty="0" smtClean="0"/>
              <a:t> if</a:t>
            </a:r>
            <a:endParaRPr lang="en-US" sz="24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62750591"/>
      </p:ext>
    </p:extLst>
  </p:cSld>
  <p:clrMapOvr>
    <a:masterClrMapping/>
  </p:clrMapOvr>
  <p:transition advTm="104078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</a:t>
            </a:r>
            <a:r>
              <a:rPr lang="en-US" sz="3600" dirty="0" smtClean="0"/>
              <a:t> [Furukawa and Ponce 07]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#1. Feature detection</a:t>
            </a:r>
          </a:p>
          <a:p>
            <a:pPr marL="514350" indent="-514350">
              <a:buNone/>
            </a:pPr>
            <a:r>
              <a:rPr lang="en-US" dirty="0" smtClean="0"/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/>
              <a:t>#3. Patch expansion and filtering</a:t>
            </a:r>
            <a:endParaRPr lang="en-US" dirty="0"/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502287"/>
      </p:ext>
    </p:extLst>
  </p:cSld>
  <p:clrMapOvr>
    <a:masterClrMapping/>
  </p:clrMapOvr>
  <p:transition advTm="0">
    <p:cut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095" name="Text Box 7"/>
          <p:cNvSpPr txBox="1">
            <a:spLocks noChangeArrowheads="1"/>
          </p:cNvSpPr>
          <p:nvPr/>
        </p:nvSpPr>
        <p:spPr bwMode="auto">
          <a:xfrm>
            <a:off x="1371600" y="5562600"/>
            <a:ext cx="21352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ja-JP" sz="2000" dirty="0" smtClean="0"/>
              <a:t>Skull - 24 </a:t>
            </a:r>
            <a:r>
              <a:rPr lang="en-US" altLang="ja-JP" sz="2000" dirty="0"/>
              <a:t>images</a:t>
            </a:r>
          </a:p>
          <a:p>
            <a:pPr algn="ctr"/>
            <a:r>
              <a:rPr lang="en-US" altLang="ja-JP" sz="2000" dirty="0" smtClean="0"/>
              <a:t>2000x2000 [pixels]</a:t>
            </a:r>
            <a:endParaRPr lang="en-US" altLang="ja-JP" sz="2000" dirty="0"/>
          </a:p>
        </p:txBody>
      </p:sp>
      <p:sp>
        <p:nvSpPr>
          <p:cNvPr id="1113099" name="Text Box 11"/>
          <p:cNvSpPr txBox="1">
            <a:spLocks noChangeArrowheads="1"/>
          </p:cNvSpPr>
          <p:nvPr/>
        </p:nvSpPr>
        <p:spPr bwMode="auto">
          <a:xfrm>
            <a:off x="5206771" y="5562600"/>
            <a:ext cx="3277949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ja-JP" sz="2000" dirty="0" smtClean="0"/>
              <a:t>Face - </a:t>
            </a:r>
            <a:r>
              <a:rPr lang="en-US" altLang="ja-JP" sz="2000" dirty="0"/>
              <a:t>4 images</a:t>
            </a:r>
          </a:p>
          <a:p>
            <a:pPr algn="ctr"/>
            <a:r>
              <a:rPr lang="en-US" altLang="ja-JP" sz="2000" dirty="0" smtClean="0"/>
              <a:t>1400x2200 [pixels]</a:t>
            </a:r>
          </a:p>
          <a:p>
            <a:pPr algn="ctr"/>
            <a:r>
              <a:rPr lang="en-US" altLang="ja-JP" sz="1600" dirty="0" smtClean="0"/>
              <a:t>(Courtesy of Industrial Light &amp; Magic)</a:t>
            </a:r>
          </a:p>
        </p:txBody>
      </p:sp>
      <p:pic>
        <p:nvPicPr>
          <p:cNvPr id="4464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6543" y="3299282"/>
            <a:ext cx="1764057" cy="2113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5503" y="762000"/>
            <a:ext cx="1743640" cy="259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3943" y="2935260"/>
            <a:ext cx="1764056" cy="2477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6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3943" y="762001"/>
            <a:ext cx="1764057" cy="2586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Group 23"/>
          <p:cNvGrpSpPr/>
          <p:nvPr/>
        </p:nvGrpSpPr>
        <p:grpSpPr>
          <a:xfrm>
            <a:off x="228600" y="762000"/>
            <a:ext cx="4499429" cy="4724400"/>
            <a:chOff x="304800" y="609600"/>
            <a:chExt cx="4572000" cy="4800600"/>
          </a:xfrm>
        </p:grpSpPr>
        <p:pic>
          <p:nvPicPr>
            <p:cNvPr id="44647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60320" y="2971800"/>
              <a:ext cx="231648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6469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4800" y="609600"/>
              <a:ext cx="243840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6470" name="Picture 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438400" y="609601"/>
              <a:ext cx="2438400" cy="256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6471" name="Picture 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04800" y="2971800"/>
              <a:ext cx="231648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934942955"/>
      </p:ext>
    </p:extLst>
  </p:cSld>
  <p:clrMapOvr>
    <a:masterClrMapping/>
  </p:clrMapOvr>
  <p:transition advTm="2093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7962"/>
            <a:ext cx="8229600" cy="4525963"/>
          </a:xfrm>
        </p:spPr>
        <p:txBody>
          <a:bodyPr/>
          <a:lstStyle/>
          <a:p>
            <a:endParaRPr lang="en-US"/>
          </a:p>
        </p:txBody>
      </p:sp>
      <p:pic>
        <p:nvPicPr>
          <p:cNvPr id="505860" name="Picture 4" descr="http://grail.cs.washington.edu/software/pmvs/images/col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562"/>
            <a:ext cx="4645516" cy="3245210"/>
          </a:xfrm>
          <a:prstGeom prst="rect">
            <a:avLst/>
          </a:prstGeom>
          <a:noFill/>
        </p:spPr>
      </p:pic>
      <p:pic>
        <p:nvPicPr>
          <p:cNvPr id="505862" name="Picture 6" descr="http://grail.cs.washington.edu/software/pmvs/images/col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2562"/>
            <a:ext cx="4572000" cy="3154190"/>
          </a:xfrm>
          <a:prstGeom prst="rect">
            <a:avLst/>
          </a:prstGeom>
          <a:noFill/>
        </p:spPr>
      </p:pic>
      <p:pic>
        <p:nvPicPr>
          <p:cNvPr id="505858" name="Picture 2" descr="http://grail.cs.washington.edu/software/pmvs/images/henry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306762"/>
            <a:ext cx="9144001" cy="2838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8679265"/>
      </p:ext>
    </p:extLst>
  </p:cSld>
  <p:clrMapOvr>
    <a:masterClrMapping/>
  </p:clrMapOvr>
  <p:transition advTm="29093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</a:t>
            </a:r>
            <a:r>
              <a:rPr lang="en-GB" dirty="0" smtClean="0"/>
              <a:t>large scale modelling</a:t>
            </a:r>
            <a:endParaRPr lang="en-GB" dirty="0"/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20"/>
        </p:xfrm>
        <a:graphic>
          <a:graphicData uri="http://schemas.openxmlformats.org/drawingml/2006/table">
            <a:tbl>
              <a:tblPr/>
              <a:tblGrid>
                <a:gridCol w="17065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8521" y="2418557"/>
            <a:ext cx="4787167" cy="174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internetmvs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090" y="2329657"/>
            <a:ext cx="2376510" cy="1592262"/>
          </a:xfrm>
          <a:prstGeom prst="rect">
            <a:avLst/>
          </a:prstGeom>
        </p:spPr>
      </p:pic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5312607" y="3988977"/>
            <a:ext cx="135515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[Pollefeys08]</a:t>
            </a:r>
            <a:endParaRPr lang="en-GB" sz="1600" dirty="0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1678721" y="3962978"/>
            <a:ext cx="142408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[Furukawa10]</a:t>
            </a:r>
            <a:endParaRPr lang="en-GB" sz="1600" dirty="0"/>
          </a:p>
        </p:txBody>
      </p:sp>
      <p:pic>
        <p:nvPicPr>
          <p:cNvPr id="11" name="Picture 10" descr="NotreDameFaca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017" y="4404662"/>
            <a:ext cx="1598626" cy="2076138"/>
          </a:xfrm>
          <a:prstGeom prst="rect">
            <a:avLst/>
          </a:prstGeom>
        </p:spPr>
      </p:pic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539957" y="6480800"/>
            <a:ext cx="1287830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[Goesele07]</a:t>
            </a:r>
            <a:endParaRPr lang="en-GB" sz="1600" dirty="0"/>
          </a:p>
        </p:txBody>
      </p:sp>
      <p:sp>
        <p:nvSpPr>
          <p:cNvPr id="16" name="Rectangle 15"/>
          <p:cNvSpPr/>
          <p:nvPr/>
        </p:nvSpPr>
        <p:spPr>
          <a:xfrm>
            <a:off x="1863967" y="641565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[Cornelis08]</a:t>
            </a:r>
            <a:endParaRPr lang="en-GB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4210" y="4437049"/>
            <a:ext cx="2940882" cy="199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2491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Scanning technologies</a:t>
            </a:r>
          </a:p>
        </p:txBody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088" y="1533525"/>
            <a:ext cx="8229600" cy="4525963"/>
          </a:xfrm>
        </p:spPr>
        <p:txBody>
          <a:bodyPr/>
          <a:lstStyle/>
          <a:p>
            <a:r>
              <a:rPr lang="en-GB" sz="2800" dirty="0">
                <a:latin typeface="Arial" pitchFamily="34" charset="0"/>
                <a:cs typeface="Arial" pitchFamily="34" charset="0"/>
              </a:rPr>
              <a:t>Laser scanner, coordinate measuring machine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accurate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Expensive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Complicated to use</a:t>
            </a:r>
          </a:p>
        </p:txBody>
      </p:sp>
      <p:pic>
        <p:nvPicPr>
          <p:cNvPr id="505861" name="Picture 5"/>
          <p:cNvPicPr>
            <a:picLocks noChangeAspect="1" noChangeArrowheads="1"/>
          </p:cNvPicPr>
          <p:nvPr/>
        </p:nvPicPr>
        <p:blipFill>
          <a:blip r:embed="rId3"/>
          <a:srcRect l="3435" t="1219" r="3435" b="2438"/>
          <a:stretch>
            <a:fillRect/>
          </a:stretch>
        </p:blipFill>
        <p:spPr bwMode="auto">
          <a:xfrm>
            <a:off x="5005388" y="2122488"/>
            <a:ext cx="1906587" cy="2774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05862" name="Picture 6" descr="scanner-head-and-david-head-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400" y="3494088"/>
            <a:ext cx="4503738" cy="2814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5067300" y="4965700"/>
            <a:ext cx="17954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dirty="0"/>
              <a:t>Minolta</a:t>
            </a:r>
          </a:p>
        </p:txBody>
      </p:sp>
      <p:sp>
        <p:nvSpPr>
          <p:cNvPr id="505864" name="Text Box 8"/>
          <p:cNvSpPr txBox="1">
            <a:spLocks noChangeArrowheads="1"/>
          </p:cNvSpPr>
          <p:nvPr/>
        </p:nvSpPr>
        <p:spPr bwMode="auto">
          <a:xfrm>
            <a:off x="7137400" y="6162675"/>
            <a:ext cx="17954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dirty="0" err="1"/>
              <a:t>Contura</a:t>
            </a:r>
            <a:r>
              <a:rPr lang="en-GB" dirty="0"/>
              <a:t> </a:t>
            </a:r>
            <a:r>
              <a:rPr lang="en-GB" dirty="0" smtClean="0"/>
              <a:t>CMM</a:t>
            </a:r>
            <a:endParaRPr lang="en-GB" dirty="0"/>
          </a:p>
        </p:txBody>
      </p:sp>
      <p:sp>
        <p:nvSpPr>
          <p:cNvPr id="505865" name="Text Box 9"/>
          <p:cNvSpPr txBox="1">
            <a:spLocks noChangeArrowheads="1"/>
          </p:cNvSpPr>
          <p:nvPr/>
        </p:nvSpPr>
        <p:spPr bwMode="auto">
          <a:xfrm>
            <a:off x="1223963" y="6265863"/>
            <a:ext cx="27209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chemeClr val="bg1"/>
                </a:solidFill>
                <a:latin typeface="Arial" charset="0"/>
              </a:rPr>
              <a:t>“Michelangelo” project</a:t>
            </a:r>
          </a:p>
        </p:txBody>
      </p:sp>
      <p:pic>
        <p:nvPicPr>
          <p:cNvPr id="505866" name="Picture 10" descr="contur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37400" y="3203575"/>
            <a:ext cx="1771650" cy="2852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729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62" name="Picture 2" descr="einstei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000" y="2346325"/>
            <a:ext cx="2446338" cy="4206875"/>
          </a:xfrm>
          <a:prstGeom prst="rect">
            <a:avLst/>
          </a:prstGeom>
          <a:noFill/>
        </p:spPr>
      </p:pic>
      <p:pic>
        <p:nvPicPr>
          <p:cNvPr id="501763" name="Picture 3" descr="einstein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2338" y="2346325"/>
            <a:ext cx="2422525" cy="4206875"/>
          </a:xfrm>
          <a:prstGeom prst="rect">
            <a:avLst/>
          </a:prstGeom>
          <a:noFill/>
        </p:spPr>
      </p:pic>
      <p:pic>
        <p:nvPicPr>
          <p:cNvPr id="501764" name="Picture 4" descr="einstein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4863" y="2346325"/>
            <a:ext cx="2146300" cy="4206875"/>
          </a:xfrm>
          <a:prstGeom prst="rect">
            <a:avLst/>
          </a:prstGeom>
          <a:noFill/>
        </p:spPr>
      </p:pic>
      <p:sp>
        <p:nvSpPr>
          <p:cNvPr id="50176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Scanning technologies</a:t>
            </a:r>
          </a:p>
        </p:txBody>
      </p:sp>
      <p:sp>
        <p:nvSpPr>
          <p:cNvPr id="50176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46088" y="1533525"/>
            <a:ext cx="8229600" cy="4525963"/>
          </a:xfrm>
          <a:noFill/>
          <a:ln/>
        </p:spPr>
        <p:txBody>
          <a:bodyPr/>
          <a:lstStyle/>
          <a:p>
            <a:r>
              <a:rPr lang="en-GB" sz="2800"/>
              <a:t>Structured light</a:t>
            </a: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6990645" y="6517265"/>
            <a:ext cx="1105088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[Zhang02]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050599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25" y="1743075"/>
            <a:ext cx="6781800" cy="1373188"/>
          </a:xfrm>
          <a:noFill/>
          <a:ln/>
        </p:spPr>
        <p:txBody>
          <a:bodyPr/>
          <a:lstStyle/>
          <a:p>
            <a:pPr indent="20638" algn="ctr">
              <a:lnSpc>
                <a:spcPct val="80000"/>
              </a:lnSpc>
              <a:buFontTx/>
              <a:buNone/>
            </a:pPr>
            <a:r>
              <a:rPr lang="en-GB" sz="2400" i="1" dirty="0">
                <a:latin typeface="Arial" pitchFamily="34" charset="0"/>
                <a:cs typeface="Arial" pitchFamily="34" charset="0"/>
              </a:rPr>
              <a:t>“Estimate a 3d shape that would generate the input photographs given the same material, viewpoints and illumination”</a:t>
            </a:r>
          </a:p>
        </p:txBody>
      </p:sp>
      <p:sp>
        <p:nvSpPr>
          <p:cNvPr id="866313" name="AutoShape 9"/>
          <p:cNvSpPr>
            <a:spLocks noChangeArrowheads="1"/>
          </p:cNvSpPr>
          <p:nvPr/>
        </p:nvSpPr>
        <p:spPr bwMode="auto">
          <a:xfrm flipH="1">
            <a:off x="4346575" y="4329113"/>
            <a:ext cx="674688" cy="676275"/>
          </a:xfrm>
          <a:prstGeom prst="flowChartSummingJunction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66314" name="AutoShape 10"/>
          <p:cNvSpPr>
            <a:spLocks noChangeArrowheads="1"/>
          </p:cNvSpPr>
          <p:nvPr/>
        </p:nvSpPr>
        <p:spPr bwMode="auto">
          <a:xfrm flipH="1">
            <a:off x="3538538" y="4419600"/>
            <a:ext cx="584200" cy="404813"/>
          </a:xfrm>
          <a:prstGeom prst="leftArrow">
            <a:avLst>
              <a:gd name="adj1" fmla="val 50000"/>
              <a:gd name="adj2" fmla="val 3607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66318" name="AutoShape 14"/>
          <p:cNvSpPr>
            <a:spLocks noChangeArrowheads="1"/>
          </p:cNvSpPr>
          <p:nvPr/>
        </p:nvSpPr>
        <p:spPr bwMode="auto">
          <a:xfrm>
            <a:off x="5157788" y="4419600"/>
            <a:ext cx="854075" cy="4508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3162300" y="5049838"/>
            <a:ext cx="1319213" cy="1038225"/>
            <a:chOff x="1992" y="3181"/>
            <a:chExt cx="831" cy="654"/>
          </a:xfrm>
        </p:grpSpPr>
        <p:sp>
          <p:nvSpPr>
            <p:cNvPr id="866316" name="AutoShape 12"/>
            <p:cNvSpPr>
              <a:spLocks noChangeArrowheads="1"/>
            </p:cNvSpPr>
            <p:nvPr/>
          </p:nvSpPr>
          <p:spPr bwMode="auto">
            <a:xfrm rot="17998004" flipH="1">
              <a:off x="2512" y="3237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cs typeface="Arial" pitchFamily="34" charset="0"/>
              </a:endParaRPr>
            </a:p>
          </p:txBody>
        </p:sp>
        <p:sp>
          <p:nvSpPr>
            <p:cNvPr id="866319" name="Text Box 15"/>
            <p:cNvSpPr txBox="1">
              <a:spLocks noChangeArrowheads="1"/>
            </p:cNvSpPr>
            <p:nvPr/>
          </p:nvSpPr>
          <p:spPr bwMode="auto">
            <a:xfrm flipH="1">
              <a:off x="1992" y="3602"/>
              <a:ext cx="63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 dirty="0">
                  <a:cs typeface="Arial" pitchFamily="34" charset="0"/>
                </a:rPr>
                <a:t>material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4748215" y="5094288"/>
            <a:ext cx="1338263" cy="993775"/>
            <a:chOff x="2991" y="3209"/>
            <a:chExt cx="843" cy="626"/>
          </a:xfrm>
        </p:grpSpPr>
        <p:sp>
          <p:nvSpPr>
            <p:cNvPr id="866317" name="AutoShape 13"/>
            <p:cNvSpPr>
              <a:spLocks noChangeArrowheads="1"/>
            </p:cNvSpPr>
            <p:nvPr/>
          </p:nvSpPr>
          <p:spPr bwMode="auto">
            <a:xfrm rot="14348698" flipH="1">
              <a:off x="2994" y="3265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cs typeface="Arial" pitchFamily="34" charset="0"/>
              </a:endParaRPr>
            </a:p>
          </p:txBody>
        </p:sp>
        <p:sp>
          <p:nvSpPr>
            <p:cNvPr id="866320" name="Text Box 16"/>
            <p:cNvSpPr txBox="1">
              <a:spLocks noChangeArrowheads="1"/>
            </p:cNvSpPr>
            <p:nvPr/>
          </p:nvSpPr>
          <p:spPr bwMode="auto">
            <a:xfrm flipH="1">
              <a:off x="2991" y="3602"/>
              <a:ext cx="84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>
                  <a:cs typeface="Arial" pitchFamily="34" charset="0"/>
                </a:rPr>
                <a:t>illumination</a:t>
              </a: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105275" y="3203575"/>
            <a:ext cx="1187450" cy="1035050"/>
            <a:chOff x="2586" y="2018"/>
            <a:chExt cx="748" cy="652"/>
          </a:xfrm>
        </p:grpSpPr>
        <p:sp>
          <p:nvSpPr>
            <p:cNvPr id="866315" name="AutoShape 11"/>
            <p:cNvSpPr>
              <a:spLocks noChangeArrowheads="1"/>
            </p:cNvSpPr>
            <p:nvPr/>
          </p:nvSpPr>
          <p:spPr bwMode="auto">
            <a:xfrm rot="5400000" flipH="1">
              <a:off x="2768" y="2358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cs typeface="Arial" pitchFamily="34" charset="0"/>
              </a:endParaRPr>
            </a:p>
          </p:txBody>
        </p:sp>
        <p:sp>
          <p:nvSpPr>
            <p:cNvPr id="866321" name="Text Box 17"/>
            <p:cNvSpPr txBox="1">
              <a:spLocks noChangeArrowheads="1"/>
            </p:cNvSpPr>
            <p:nvPr/>
          </p:nvSpPr>
          <p:spPr bwMode="auto">
            <a:xfrm flipH="1">
              <a:off x="2586" y="2018"/>
              <a:ext cx="74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 dirty="0">
                  <a:cs typeface="Arial" pitchFamily="34" charset="0"/>
                </a:rPr>
                <a:t>viewpoint</a:t>
              </a: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882650" y="3471863"/>
            <a:ext cx="2522538" cy="2522537"/>
            <a:chOff x="556" y="2187"/>
            <a:chExt cx="1589" cy="1589"/>
          </a:xfrm>
        </p:grpSpPr>
        <p:pic>
          <p:nvPicPr>
            <p:cNvPr id="866312" name="Picture 8" descr="house_new_A_rec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0000"/>
                </a:clrFrom>
                <a:clrTo>
                  <a:srgbClr val="FF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6" y="2187"/>
              <a:ext cx="1589" cy="1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6322" name="Text Box 18"/>
            <p:cNvSpPr txBox="1">
              <a:spLocks noChangeArrowheads="1"/>
            </p:cNvSpPr>
            <p:nvPr/>
          </p:nvSpPr>
          <p:spPr bwMode="auto">
            <a:xfrm flipH="1">
              <a:off x="909" y="3545"/>
              <a:ext cx="727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 dirty="0">
                  <a:cs typeface="Arial" pitchFamily="34" charset="0"/>
                </a:rPr>
                <a:t>geometry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6281738" y="3563938"/>
            <a:ext cx="2339975" cy="2436812"/>
            <a:chOff x="3957" y="2245"/>
            <a:chExt cx="1474" cy="1535"/>
          </a:xfrm>
        </p:grpSpPr>
        <p:pic>
          <p:nvPicPr>
            <p:cNvPr id="866308" name="Picture 4" descr="house_new_A_input"/>
            <p:cNvPicPr>
              <a:picLocks noChangeAspect="1" noChangeArrowheads="1"/>
            </p:cNvPicPr>
            <p:nvPr/>
          </p:nvPicPr>
          <p:blipFill>
            <a:blip r:embed="rId4"/>
            <a:srcRect r="4430" b="17717"/>
            <a:stretch>
              <a:fillRect/>
            </a:stretch>
          </p:blipFill>
          <p:spPr bwMode="auto">
            <a:xfrm>
              <a:off x="3957" y="2245"/>
              <a:ext cx="1474" cy="12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66323" name="Text Box 19"/>
            <p:cNvSpPr txBox="1">
              <a:spLocks noChangeArrowheads="1"/>
            </p:cNvSpPr>
            <p:nvPr/>
          </p:nvSpPr>
          <p:spPr bwMode="auto">
            <a:xfrm flipH="1">
              <a:off x="4299" y="3549"/>
              <a:ext cx="633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 dirty="0">
                  <a:cs typeface="Arial" pitchFamily="34" charset="0"/>
                </a:rPr>
                <a:t>   image</a:t>
              </a:r>
            </a:p>
          </p:txBody>
        </p:sp>
      </p:grpSp>
      <p:sp>
        <p:nvSpPr>
          <p:cNvPr id="866325" name="AutoShape 21"/>
          <p:cNvSpPr>
            <a:spLocks noChangeArrowheads="1"/>
          </p:cNvSpPr>
          <p:nvPr/>
        </p:nvSpPr>
        <p:spPr bwMode="auto">
          <a:xfrm flipH="1">
            <a:off x="2681288" y="6084888"/>
            <a:ext cx="4310062" cy="536575"/>
          </a:xfrm>
          <a:prstGeom prst="rightArrow">
            <a:avLst>
              <a:gd name="adj1" fmla="val 49704"/>
              <a:gd name="adj2" fmla="val 7694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n-GB"/>
          </a:p>
        </p:txBody>
      </p:sp>
      <p:sp>
        <p:nvSpPr>
          <p:cNvPr id="866332" name="Text Box 28"/>
          <p:cNvSpPr txBox="1">
            <a:spLocks noChangeArrowheads="1"/>
          </p:cNvSpPr>
          <p:nvPr/>
        </p:nvSpPr>
        <p:spPr bwMode="auto">
          <a:xfrm>
            <a:off x="1482725" y="3405188"/>
            <a:ext cx="1187450" cy="2255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328613"/>
            <a:r>
              <a:rPr lang="en-GB" sz="14200">
                <a:solidFill>
                  <a:srgbClr val="CC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0779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6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6325" grpId="0" animBg="1"/>
      <p:bldP spid="8663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4" name="Picture 4" descr="IMG_0021"/>
          <p:cNvPicPr>
            <a:picLocks noChangeAspect="1" noChangeArrowheads="1"/>
          </p:cNvPicPr>
          <p:nvPr/>
        </p:nvPicPr>
        <p:blipFill>
          <a:blip r:embed="rId3" cstate="print"/>
          <a:srcRect t="17224"/>
          <a:stretch>
            <a:fillRect/>
          </a:stretch>
        </p:blipFill>
        <p:spPr bwMode="auto">
          <a:xfrm>
            <a:off x="1257300" y="3060700"/>
            <a:ext cx="6534150" cy="36052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17445" name="Text Box 5"/>
          <p:cNvSpPr txBox="1">
            <a:spLocks noChangeArrowheads="1"/>
          </p:cNvSpPr>
          <p:nvPr/>
        </p:nvSpPr>
        <p:spPr bwMode="auto">
          <a:xfrm>
            <a:off x="2103438" y="4279900"/>
            <a:ext cx="796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GB" sz="2400" b="1">
                <a:solidFill>
                  <a:schemeClr val="bg1"/>
                </a:solidFill>
              </a:rPr>
              <a:t>Real</a:t>
            </a:r>
          </a:p>
        </p:txBody>
      </p:sp>
      <p:sp>
        <p:nvSpPr>
          <p:cNvPr id="317446" name="Text Box 6"/>
          <p:cNvSpPr txBox="1">
            <a:spLocks noChangeArrowheads="1"/>
          </p:cNvSpPr>
          <p:nvPr/>
        </p:nvSpPr>
        <p:spPr bwMode="auto">
          <a:xfrm>
            <a:off x="5946775" y="4279900"/>
            <a:ext cx="12207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GB" sz="2400" b="1">
                <a:solidFill>
                  <a:schemeClr val="bg1"/>
                </a:solidFill>
              </a:rPr>
              <a:t>Replica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000125" y="1743075"/>
            <a:ext cx="6781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20638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“Estimate a 3d shape that would generate the input photographs given the same material, viewpoints and illumination”</a:t>
            </a:r>
            <a:endParaRPr kumimoji="0" lang="en-GB" sz="24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70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3d shape from photographs</a:t>
            </a:r>
          </a:p>
        </p:txBody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600200"/>
            <a:ext cx="8953500" cy="582613"/>
          </a:xfrm>
        </p:spPr>
        <p:txBody>
          <a:bodyPr/>
          <a:lstStyle/>
          <a:p>
            <a:pPr indent="20638">
              <a:lnSpc>
                <a:spcPct val="80000"/>
              </a:lnSpc>
              <a:buFontTx/>
              <a:buNone/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Appearance strongly depends on the material and lighting</a:t>
            </a:r>
            <a:endParaRPr lang="en-GB" sz="2400" dirty="0"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1167364" name="AutoShape 354"/>
          <p:cNvSpPr>
            <a:spLocks noChangeAspect="1" noChangeArrowheads="1"/>
          </p:cNvSpPr>
          <p:nvPr/>
        </p:nvSpPr>
        <p:spPr bwMode="auto">
          <a:xfrm>
            <a:off x="5484813" y="4930775"/>
            <a:ext cx="1649412" cy="1647825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grayscl/>
            </a:blip>
            <a:srcRect/>
            <a:stretch>
              <a:fillRect b="-96"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081463"/>
            <a:endParaRPr lang="en-US" sz="10700">
              <a:latin typeface="Times New Roman" pitchFamily="18" charset="0"/>
            </a:endParaRPr>
          </a:p>
        </p:txBody>
      </p:sp>
      <p:pic>
        <p:nvPicPr>
          <p:cNvPr id="1167365" name="Picture 5" descr="house_new_A_input"/>
          <p:cNvPicPr>
            <a:picLocks noChangeAspect="1" noChangeArrowheads="1"/>
          </p:cNvPicPr>
          <p:nvPr/>
        </p:nvPicPr>
        <p:blipFill>
          <a:blip r:embed="rId4"/>
          <a:srcRect r="4430" b="17717"/>
          <a:stretch>
            <a:fillRect/>
          </a:stretch>
        </p:blipFill>
        <p:spPr bwMode="auto">
          <a:xfrm>
            <a:off x="1552575" y="2916238"/>
            <a:ext cx="1711325" cy="147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67366" name="Picture 6" descr="capture0000"/>
          <p:cNvPicPr>
            <a:picLocks noChangeAspect="1" noChangeArrowheads="1"/>
          </p:cNvPicPr>
          <p:nvPr/>
        </p:nvPicPr>
        <p:blipFill>
          <a:blip r:embed="rId5"/>
          <a:srcRect t="2953" b="739"/>
          <a:stretch>
            <a:fillRect/>
          </a:stretch>
        </p:blipFill>
        <p:spPr bwMode="auto">
          <a:xfrm>
            <a:off x="1938338" y="4913313"/>
            <a:ext cx="1327150" cy="160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67367" name="Picture 7"/>
          <p:cNvPicPr>
            <a:picLocks noChangeAspect="1" noChangeArrowheads="1"/>
          </p:cNvPicPr>
          <p:nvPr/>
        </p:nvPicPr>
        <p:blipFill>
          <a:blip r:embed="rId6"/>
          <a:srcRect l="1918" t="1007" b="8061"/>
          <a:stretch>
            <a:fillRect/>
          </a:stretch>
        </p:blipFill>
        <p:spPr bwMode="auto">
          <a:xfrm>
            <a:off x="5513388" y="2819400"/>
            <a:ext cx="923925" cy="163353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167368" name="Rectangle 8"/>
          <p:cNvSpPr>
            <a:spLocks noChangeArrowheads="1"/>
          </p:cNvSpPr>
          <p:nvPr/>
        </p:nvSpPr>
        <p:spPr bwMode="auto">
          <a:xfrm>
            <a:off x="1779588" y="4373563"/>
            <a:ext cx="14843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0638">
              <a:spcBef>
                <a:spcPct val="20000"/>
              </a:spcBef>
            </a:pPr>
            <a:r>
              <a:rPr lang="en-GB" sz="2800">
                <a:cs typeface="Arial" pitchFamily="34" charset="0"/>
              </a:rPr>
              <a:t>rigid</a:t>
            </a:r>
          </a:p>
        </p:txBody>
      </p:sp>
      <p:sp>
        <p:nvSpPr>
          <p:cNvPr id="1167369" name="Text Box 9"/>
          <p:cNvSpPr txBox="1">
            <a:spLocks noChangeArrowheads="1"/>
          </p:cNvSpPr>
          <p:nvPr/>
        </p:nvSpPr>
        <p:spPr bwMode="auto">
          <a:xfrm>
            <a:off x="5378450" y="4418013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>
                <a:cs typeface="Arial" pitchFamily="34" charset="0"/>
              </a:rPr>
              <a:t>deforming</a:t>
            </a:r>
          </a:p>
        </p:txBody>
      </p:sp>
      <p:sp>
        <p:nvSpPr>
          <p:cNvPr id="1167370" name="Text Box 10"/>
          <p:cNvSpPr txBox="1">
            <a:spLocks noChangeArrowheads="1"/>
          </p:cNvSpPr>
          <p:nvPr/>
        </p:nvSpPr>
        <p:spPr bwMode="auto">
          <a:xfrm>
            <a:off x="3306763" y="3113088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 dirty="0">
                <a:cs typeface="Arial" pitchFamily="34" charset="0"/>
              </a:rPr>
              <a:t>textured</a:t>
            </a:r>
          </a:p>
        </p:txBody>
      </p:sp>
      <p:sp>
        <p:nvSpPr>
          <p:cNvPr id="1167371" name="Text Box 11"/>
          <p:cNvSpPr txBox="1">
            <a:spLocks noChangeArrowheads="1"/>
          </p:cNvSpPr>
          <p:nvPr/>
        </p:nvSpPr>
        <p:spPr bwMode="auto">
          <a:xfrm>
            <a:off x="3216275" y="5768975"/>
            <a:ext cx="23415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>
                <a:cs typeface="Arial" pitchFamily="34" charset="0"/>
              </a:rPr>
              <a:t>textureless</a:t>
            </a:r>
          </a:p>
        </p:txBody>
      </p:sp>
      <p:sp>
        <p:nvSpPr>
          <p:cNvPr id="1167372" name="AutoShape 12"/>
          <p:cNvSpPr>
            <a:spLocks noChangeArrowheads="1"/>
          </p:cNvSpPr>
          <p:nvPr/>
        </p:nvSpPr>
        <p:spPr bwMode="auto">
          <a:xfrm>
            <a:off x="3579813" y="3878263"/>
            <a:ext cx="1619250" cy="1619250"/>
          </a:xfrm>
          <a:custGeom>
            <a:avLst/>
            <a:gdLst>
              <a:gd name="G0" fmla="+- 7009 0 0"/>
              <a:gd name="G1" fmla="+- 10144 0 0"/>
              <a:gd name="G2" fmla="+- 2774 0 0"/>
              <a:gd name="G3" fmla="+- 21600 0 7009"/>
              <a:gd name="G4" fmla="+- 21600 0 10144"/>
              <a:gd name="G5" fmla="+- 21600 0 2774"/>
              <a:gd name="G6" fmla="+- 7009 0 10800"/>
              <a:gd name="G7" fmla="+- 10144 0 10800"/>
              <a:gd name="G8" fmla="*/ G7 2774 G6"/>
              <a:gd name="G9" fmla="+- 21600 0 G8"/>
              <a:gd name="T0" fmla="*/ G8 w 21600"/>
              <a:gd name="T1" fmla="*/ G1 h 21600"/>
              <a:gd name="T2" fmla="*/ G9 w 21600"/>
              <a:gd name="T3" fmla="*/ G4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10800" y="0"/>
                </a:moveTo>
                <a:lnTo>
                  <a:pt x="7009" y="2774"/>
                </a:lnTo>
                <a:lnTo>
                  <a:pt x="10144" y="2774"/>
                </a:lnTo>
                <a:lnTo>
                  <a:pt x="10144" y="10144"/>
                </a:lnTo>
                <a:lnTo>
                  <a:pt x="2774" y="10144"/>
                </a:lnTo>
                <a:lnTo>
                  <a:pt x="2774" y="7009"/>
                </a:lnTo>
                <a:lnTo>
                  <a:pt x="0" y="10800"/>
                </a:lnTo>
                <a:lnTo>
                  <a:pt x="2774" y="14591"/>
                </a:lnTo>
                <a:lnTo>
                  <a:pt x="2774" y="11456"/>
                </a:lnTo>
                <a:lnTo>
                  <a:pt x="10144" y="11456"/>
                </a:lnTo>
                <a:lnTo>
                  <a:pt x="10144" y="18826"/>
                </a:lnTo>
                <a:lnTo>
                  <a:pt x="7009" y="18826"/>
                </a:lnTo>
                <a:lnTo>
                  <a:pt x="10800" y="21600"/>
                </a:lnTo>
                <a:lnTo>
                  <a:pt x="14591" y="18826"/>
                </a:lnTo>
                <a:lnTo>
                  <a:pt x="11456" y="18826"/>
                </a:lnTo>
                <a:lnTo>
                  <a:pt x="11456" y="11456"/>
                </a:lnTo>
                <a:lnTo>
                  <a:pt x="18826" y="11456"/>
                </a:lnTo>
                <a:lnTo>
                  <a:pt x="18826" y="14591"/>
                </a:lnTo>
                <a:lnTo>
                  <a:pt x="21600" y="10800"/>
                </a:lnTo>
                <a:lnTo>
                  <a:pt x="18826" y="7009"/>
                </a:lnTo>
                <a:lnTo>
                  <a:pt x="18826" y="10144"/>
                </a:lnTo>
                <a:lnTo>
                  <a:pt x="11456" y="10144"/>
                </a:lnTo>
                <a:lnTo>
                  <a:pt x="11456" y="2774"/>
                </a:lnTo>
                <a:lnTo>
                  <a:pt x="14591" y="2774"/>
                </a:lnTo>
                <a:close/>
              </a:path>
            </a:pathLst>
          </a:cu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029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1169413" name="Rectangle 5"/>
          <p:cNvSpPr>
            <a:spLocks noChangeArrowheads="1"/>
          </p:cNvSpPr>
          <p:nvPr/>
        </p:nvSpPr>
        <p:spPr bwMode="auto">
          <a:xfrm>
            <a:off x="3829050" y="1989138"/>
            <a:ext cx="10001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0638">
              <a:spcBef>
                <a:spcPct val="20000"/>
              </a:spcBef>
            </a:pPr>
            <a:r>
              <a:rPr lang="en-GB" sz="2400" b="1">
                <a:latin typeface="Trebuchet MS" pitchFamily="34" charset="0"/>
                <a:sym typeface="Symbol" pitchFamily="18" charset="2"/>
              </a:rPr>
              <a:t></a:t>
            </a:r>
          </a:p>
        </p:txBody>
      </p:sp>
      <p:pic>
        <p:nvPicPr>
          <p:cNvPr id="1169414" name="Picture 6" descr="trans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3225" y="4929188"/>
            <a:ext cx="1649413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9415" name="Picture 7" descr="house_new_A_reco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0988" y="2914650"/>
            <a:ext cx="1792287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9416" name="Picture 8" descr="capture0001"/>
          <p:cNvPicPr>
            <a:picLocks noChangeAspect="1" noChangeArrowheads="1"/>
          </p:cNvPicPr>
          <p:nvPr/>
        </p:nvPicPr>
        <p:blipFill>
          <a:blip r:embed="rId5"/>
          <a:srcRect t="2216" b="554"/>
          <a:stretch>
            <a:fillRect/>
          </a:stretch>
        </p:blipFill>
        <p:spPr bwMode="auto">
          <a:xfrm>
            <a:off x="1938338" y="4911725"/>
            <a:ext cx="1312862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9417" name="Picture 9" descr="pants"/>
          <p:cNvPicPr>
            <a:picLocks noChangeAspect="1" noChangeArrowheads="1"/>
          </p:cNvPicPr>
          <p:nvPr/>
        </p:nvPicPr>
        <p:blipFill>
          <a:blip r:embed="rId6">
            <a:lum bright="12000" contrast="24000"/>
          </a:blip>
          <a:srcRect/>
          <a:stretch>
            <a:fillRect/>
          </a:stretch>
        </p:blipFill>
        <p:spPr bwMode="auto">
          <a:xfrm>
            <a:off x="5581650" y="2838450"/>
            <a:ext cx="965200" cy="1647825"/>
          </a:xfrm>
          <a:prstGeom prst="rect">
            <a:avLst/>
          </a:prstGeom>
          <a:noFill/>
        </p:spPr>
      </p:pic>
      <p:sp>
        <p:nvSpPr>
          <p:cNvPr id="1169418" name="Text Box 10"/>
          <p:cNvSpPr txBox="1">
            <a:spLocks noChangeArrowheads="1"/>
          </p:cNvSpPr>
          <p:nvPr/>
        </p:nvSpPr>
        <p:spPr bwMode="auto">
          <a:xfrm>
            <a:off x="3216275" y="5768975"/>
            <a:ext cx="23415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 dirty="0" err="1">
                <a:cs typeface="Arial" pitchFamily="34" charset="0"/>
              </a:rPr>
              <a:t>textureless</a:t>
            </a:r>
            <a:endParaRPr lang="en-GB" sz="2800" dirty="0">
              <a:cs typeface="Arial" pitchFamily="34" charset="0"/>
            </a:endParaRPr>
          </a:p>
        </p:txBody>
      </p:sp>
      <p:sp>
        <p:nvSpPr>
          <p:cNvPr id="1169419" name="AutoShape 11"/>
          <p:cNvSpPr>
            <a:spLocks noChangeArrowheads="1"/>
          </p:cNvSpPr>
          <p:nvPr/>
        </p:nvSpPr>
        <p:spPr bwMode="auto">
          <a:xfrm>
            <a:off x="3579813" y="3878263"/>
            <a:ext cx="1619250" cy="1619250"/>
          </a:xfrm>
          <a:custGeom>
            <a:avLst/>
            <a:gdLst>
              <a:gd name="G0" fmla="+- 7009 0 0"/>
              <a:gd name="G1" fmla="+- 10144 0 0"/>
              <a:gd name="G2" fmla="+- 2774 0 0"/>
              <a:gd name="G3" fmla="+- 21600 0 7009"/>
              <a:gd name="G4" fmla="+- 21600 0 10144"/>
              <a:gd name="G5" fmla="+- 21600 0 2774"/>
              <a:gd name="G6" fmla="+- 7009 0 10800"/>
              <a:gd name="G7" fmla="+- 10144 0 10800"/>
              <a:gd name="G8" fmla="*/ G7 2774 G6"/>
              <a:gd name="G9" fmla="+- 21600 0 G8"/>
              <a:gd name="T0" fmla="*/ G8 w 21600"/>
              <a:gd name="T1" fmla="*/ G1 h 21600"/>
              <a:gd name="T2" fmla="*/ G9 w 21600"/>
              <a:gd name="T3" fmla="*/ G4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10800" y="0"/>
                </a:moveTo>
                <a:lnTo>
                  <a:pt x="7009" y="2774"/>
                </a:lnTo>
                <a:lnTo>
                  <a:pt x="10144" y="2774"/>
                </a:lnTo>
                <a:lnTo>
                  <a:pt x="10144" y="10144"/>
                </a:lnTo>
                <a:lnTo>
                  <a:pt x="2774" y="10144"/>
                </a:lnTo>
                <a:lnTo>
                  <a:pt x="2774" y="7009"/>
                </a:lnTo>
                <a:lnTo>
                  <a:pt x="0" y="10800"/>
                </a:lnTo>
                <a:lnTo>
                  <a:pt x="2774" y="14591"/>
                </a:lnTo>
                <a:lnTo>
                  <a:pt x="2774" y="11456"/>
                </a:lnTo>
                <a:lnTo>
                  <a:pt x="10144" y="11456"/>
                </a:lnTo>
                <a:lnTo>
                  <a:pt x="10144" y="18826"/>
                </a:lnTo>
                <a:lnTo>
                  <a:pt x="7009" y="18826"/>
                </a:lnTo>
                <a:lnTo>
                  <a:pt x="10800" y="21600"/>
                </a:lnTo>
                <a:lnTo>
                  <a:pt x="14591" y="18826"/>
                </a:lnTo>
                <a:lnTo>
                  <a:pt x="11456" y="18826"/>
                </a:lnTo>
                <a:lnTo>
                  <a:pt x="11456" y="11456"/>
                </a:lnTo>
                <a:lnTo>
                  <a:pt x="18826" y="11456"/>
                </a:lnTo>
                <a:lnTo>
                  <a:pt x="18826" y="14591"/>
                </a:lnTo>
                <a:lnTo>
                  <a:pt x="21600" y="10800"/>
                </a:lnTo>
                <a:lnTo>
                  <a:pt x="18826" y="7009"/>
                </a:lnTo>
                <a:lnTo>
                  <a:pt x="18826" y="10144"/>
                </a:lnTo>
                <a:lnTo>
                  <a:pt x="11456" y="10144"/>
                </a:lnTo>
                <a:lnTo>
                  <a:pt x="11456" y="2774"/>
                </a:lnTo>
                <a:lnTo>
                  <a:pt x="14591" y="2774"/>
                </a:lnTo>
                <a:close/>
              </a:path>
            </a:pathLst>
          </a:cu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169420" name="Text Box 12"/>
          <p:cNvSpPr txBox="1">
            <a:spLocks noChangeArrowheads="1"/>
          </p:cNvSpPr>
          <p:nvPr/>
        </p:nvSpPr>
        <p:spPr bwMode="auto">
          <a:xfrm>
            <a:off x="3306763" y="3113088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>
                <a:cs typeface="Arial" pitchFamily="34" charset="0"/>
              </a:rPr>
              <a:t>textured</a:t>
            </a:r>
          </a:p>
        </p:txBody>
      </p:sp>
      <p:sp>
        <p:nvSpPr>
          <p:cNvPr id="1169421" name="Rectangle 13"/>
          <p:cNvSpPr>
            <a:spLocks noChangeArrowheads="1"/>
          </p:cNvSpPr>
          <p:nvPr/>
        </p:nvSpPr>
        <p:spPr bwMode="auto">
          <a:xfrm>
            <a:off x="1779588" y="4373563"/>
            <a:ext cx="14843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0638">
              <a:spcBef>
                <a:spcPct val="20000"/>
              </a:spcBef>
            </a:pPr>
            <a:r>
              <a:rPr lang="en-GB" sz="2800">
                <a:cs typeface="Arial" pitchFamily="34" charset="0"/>
              </a:rPr>
              <a:t>rigid</a:t>
            </a:r>
          </a:p>
        </p:txBody>
      </p:sp>
      <p:sp>
        <p:nvSpPr>
          <p:cNvPr id="1169422" name="Text Box 14"/>
          <p:cNvSpPr txBox="1">
            <a:spLocks noChangeArrowheads="1"/>
          </p:cNvSpPr>
          <p:nvPr/>
        </p:nvSpPr>
        <p:spPr bwMode="auto">
          <a:xfrm>
            <a:off x="5378450" y="4418013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>
                <a:cs typeface="Arial" pitchFamily="34" charset="0"/>
              </a:rPr>
              <a:t>deforming</a:t>
            </a:r>
          </a:p>
        </p:txBody>
      </p:sp>
      <p:sp>
        <p:nvSpPr>
          <p:cNvPr id="1169424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42875" y="1600200"/>
            <a:ext cx="8953500" cy="582613"/>
          </a:xfrm>
          <a:noFill/>
          <a:ln/>
        </p:spPr>
        <p:txBody>
          <a:bodyPr/>
          <a:lstStyle/>
          <a:p>
            <a:pPr indent="20638">
              <a:lnSpc>
                <a:spcPct val="80000"/>
              </a:lnSpc>
              <a:buFontTx/>
              <a:buNone/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Appearance strongly depends on the material and lighting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49275" y="1989138"/>
            <a:ext cx="8004175" cy="727075"/>
            <a:chOff x="346" y="1253"/>
            <a:chExt cx="5042" cy="458"/>
          </a:xfrm>
        </p:grpSpPr>
        <p:sp>
          <p:nvSpPr>
            <p:cNvPr id="1169426" name="Rectangle 18"/>
            <p:cNvSpPr>
              <a:spLocks noChangeArrowheads="1"/>
            </p:cNvSpPr>
            <p:nvPr/>
          </p:nvSpPr>
          <p:spPr bwMode="auto">
            <a:xfrm>
              <a:off x="346" y="1423"/>
              <a:ext cx="5042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GB" sz="2400" dirty="0">
                  <a:solidFill>
                    <a:srgbClr val="CC0000"/>
                  </a:solidFill>
                  <a:cs typeface="Arial" pitchFamily="34" charset="0"/>
                </a:rPr>
                <a:t>No single algorithm exists dealing with </a:t>
              </a:r>
              <a:r>
                <a:rPr lang="en-GB" sz="2400" b="1" dirty="0">
                  <a:solidFill>
                    <a:srgbClr val="CC0000"/>
                  </a:solidFill>
                  <a:cs typeface="Arial" pitchFamily="34" charset="0"/>
                </a:rPr>
                <a:t>any</a:t>
              </a:r>
              <a:r>
                <a:rPr lang="en-GB" sz="2400" dirty="0">
                  <a:solidFill>
                    <a:srgbClr val="CC0000"/>
                  </a:solidFill>
                  <a:cs typeface="Arial" pitchFamily="34" charset="0"/>
                </a:rPr>
                <a:t> type of scene</a:t>
              </a:r>
              <a:endParaRPr lang="en-GB" sz="2400" dirty="0">
                <a:solidFill>
                  <a:srgbClr val="CC0000"/>
                </a:solidFill>
                <a:cs typeface="Arial" pitchFamily="34" charset="0"/>
                <a:sym typeface="Symbol" pitchFamily="18" charset="2"/>
              </a:endParaRPr>
            </a:p>
          </p:txBody>
        </p:sp>
        <p:sp>
          <p:nvSpPr>
            <p:cNvPr id="1169427" name="Rectangle 19"/>
            <p:cNvSpPr>
              <a:spLocks noChangeArrowheads="1"/>
            </p:cNvSpPr>
            <p:nvPr/>
          </p:nvSpPr>
          <p:spPr bwMode="auto">
            <a:xfrm>
              <a:off x="2412" y="1253"/>
              <a:ext cx="63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20638">
                <a:spcBef>
                  <a:spcPct val="20000"/>
                </a:spcBef>
              </a:pPr>
              <a:r>
                <a:rPr lang="en-GB" sz="2400" b="1">
                  <a:cs typeface="Arial" pitchFamily="34" charset="0"/>
                  <a:sym typeface="Symbol" pitchFamily="18" charset="2"/>
                </a:rPr>
                <a:t>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301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694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116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169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" dur="indefinite"/>
                                        <p:tgtEl>
                                          <p:spTgt spid="116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1694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" dur="indefinite"/>
                                        <p:tgtEl>
                                          <p:spTgt spid="116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1694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" dur="indefinite"/>
                                        <p:tgtEl>
                                          <p:spTgt spid="116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169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" dur="indefinite"/>
                                        <p:tgtEl>
                                          <p:spTgt spid="116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169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indefinite"/>
                                        <p:tgtEl>
                                          <p:spTgt spid="116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9418" grpId="0"/>
      <p:bldP spid="1169419" grpId="0" animBg="1"/>
      <p:bldP spid="11694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GB" dirty="0">
                <a:latin typeface="Arial" pitchFamily="34" charset="0"/>
                <a:cs typeface="Arial" pitchFamily="34" charset="0"/>
              </a:rPr>
              <a:t>Photograph based 3d reconstruction is:</a:t>
            </a:r>
            <a:br>
              <a:rPr lang="en-GB" dirty="0">
                <a:latin typeface="Arial" pitchFamily="34" charset="0"/>
                <a:cs typeface="Arial" pitchFamily="34" charset="0"/>
              </a:rPr>
            </a:br>
            <a:endParaRPr lang="en-GB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practical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fast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non-intrusive</a:t>
            </a:r>
            <a:endParaRPr lang="en-GB" sz="36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low cost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latin typeface="Arial" pitchFamily="34" charset="0"/>
                <a:cs typeface="Arial" pitchFamily="34" charset="0"/>
              </a:rPr>
              <a:t> Easily deployable outdoors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“low” accuracy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Results depend on material properties</a:t>
            </a:r>
          </a:p>
        </p:txBody>
      </p:sp>
      <p:sp>
        <p:nvSpPr>
          <p:cNvPr id="1165322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3d shape from photographs</a:t>
            </a:r>
          </a:p>
        </p:txBody>
      </p:sp>
    </p:spTree>
    <p:extLst>
      <p:ext uri="{BB962C8B-B14F-4D97-AF65-F5344CB8AC3E}">
        <p14:creationId xmlns:p14="http://schemas.microsoft.com/office/powerpoint/2010/main" val="41993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Talk plan</a:t>
            </a:r>
          </a:p>
        </p:txBody>
      </p:sp>
      <p:sp>
        <p:nvSpPr>
          <p:cNvPr id="1243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5173663" cy="4030663"/>
          </a:xfrm>
        </p:spPr>
        <p:txBody>
          <a:bodyPr>
            <a:normAutofit fontScale="92500" lnSpcReduction="10000"/>
          </a:bodyPr>
          <a:lstStyle/>
          <a:p>
            <a:r>
              <a:rPr lang="en-GB" sz="2400" dirty="0" smtClean="0"/>
              <a:t>Introduction</a:t>
            </a:r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Multi-View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tereo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pipeline</a:t>
            </a: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/>
              <a:t>Fusion of occlusion-robust </a:t>
            </a:r>
            <a:br>
              <a:rPr lang="en-GB" sz="2400" dirty="0" smtClean="0"/>
            </a:br>
            <a:r>
              <a:rPr lang="en-GB" sz="2400" dirty="0" smtClean="0"/>
              <a:t>depth-maps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 smtClean="0"/>
          </a:p>
          <a:p>
            <a:pPr lvl="1"/>
            <a:endParaRPr lang="en-GB" sz="2000" dirty="0" smtClean="0"/>
          </a:p>
          <a:p>
            <a:r>
              <a:rPr lang="en-GB" sz="2400" dirty="0" smtClean="0"/>
              <a:t>Region growing</a:t>
            </a:r>
            <a:endParaRPr lang="en-GB" sz="2400" dirty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5327350" y="2824033"/>
            <a:ext cx="3555514" cy="1209565"/>
            <a:chOff x="3138" y="1367"/>
            <a:chExt cx="1502" cy="511"/>
          </a:xfrm>
        </p:grpSpPr>
        <p:pic>
          <p:nvPicPr>
            <p:cNvPr id="1243143" name="Picture 7" descr="book0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32" y="1367"/>
              <a:ext cx="708" cy="511"/>
            </a:xfrm>
            <a:prstGeom prst="rect">
              <a:avLst/>
            </a:prstGeom>
            <a:noFill/>
          </p:spPr>
        </p:pic>
        <p:pic>
          <p:nvPicPr>
            <p:cNvPr id="1243144" name="Picture 8" descr="book0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38" y="1367"/>
              <a:ext cx="708" cy="511"/>
            </a:xfrm>
            <a:prstGeom prst="rect">
              <a:avLst/>
            </a:prstGeom>
            <a:noFill/>
          </p:spPr>
        </p:pic>
        <p:sp>
          <p:nvSpPr>
            <p:cNvPr id="1243145" name="AutoShape 9"/>
            <p:cNvSpPr>
              <a:spLocks noChangeAspect="1" noChangeArrowheads="1"/>
            </p:cNvSpPr>
            <p:nvPr/>
          </p:nvSpPr>
          <p:spPr bwMode="auto">
            <a:xfrm>
              <a:off x="3887" y="1577"/>
              <a:ext cx="35" cy="54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grpSp>
        <p:nvGrpSpPr>
          <p:cNvPr id="3" name="Group 11"/>
          <p:cNvGrpSpPr>
            <a:grpSpLocks noChangeAspect="1"/>
          </p:cNvGrpSpPr>
          <p:nvPr/>
        </p:nvGrpSpPr>
        <p:grpSpPr>
          <a:xfrm>
            <a:off x="6237924" y="4177617"/>
            <a:ext cx="2004186" cy="1336124"/>
            <a:chOff x="5652798" y="3873500"/>
            <a:chExt cx="2105688" cy="140379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5642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52798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2328" y="1263722"/>
            <a:ext cx="1960495" cy="147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 descr="internetmvs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2128" y="5453781"/>
            <a:ext cx="2028730" cy="135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4151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4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124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243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" dur="indefinite"/>
                                        <p:tgtEl>
                                          <p:spTgt spid="1243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" dur="indefinite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Talk plan</a:t>
            </a:r>
          </a:p>
        </p:txBody>
      </p:sp>
      <p:sp>
        <p:nvSpPr>
          <p:cNvPr id="1243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5173663" cy="4030663"/>
          </a:xfrm>
        </p:spPr>
        <p:txBody>
          <a:bodyPr>
            <a:normAutofit fontScale="92500" lnSpcReduction="10000"/>
          </a:bodyPr>
          <a:lstStyle/>
          <a:p>
            <a:r>
              <a:rPr lang="en-GB" sz="2400" dirty="0" smtClean="0"/>
              <a:t>Introduction</a:t>
            </a:r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Multi-View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tereo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pipeline</a:t>
            </a: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/>
              <a:t>Fusion of occlusion-robust </a:t>
            </a:r>
            <a:br>
              <a:rPr lang="en-GB" sz="2400" dirty="0" smtClean="0"/>
            </a:br>
            <a:r>
              <a:rPr lang="en-GB" sz="2400" dirty="0" smtClean="0"/>
              <a:t>depth-maps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 smtClean="0"/>
          </a:p>
          <a:p>
            <a:pPr lvl="1"/>
            <a:endParaRPr lang="en-GB" sz="2000" dirty="0" smtClean="0"/>
          </a:p>
          <a:p>
            <a:r>
              <a:rPr lang="en-GB" sz="2400" dirty="0" smtClean="0"/>
              <a:t>Region growing</a:t>
            </a:r>
            <a:endParaRPr lang="en-GB" sz="2400" dirty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5327350" y="2824033"/>
            <a:ext cx="3555514" cy="1209565"/>
            <a:chOff x="3138" y="1367"/>
            <a:chExt cx="1502" cy="511"/>
          </a:xfrm>
        </p:grpSpPr>
        <p:pic>
          <p:nvPicPr>
            <p:cNvPr id="1243143" name="Picture 7" descr="book0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32" y="1367"/>
              <a:ext cx="708" cy="511"/>
            </a:xfrm>
            <a:prstGeom prst="rect">
              <a:avLst/>
            </a:prstGeom>
            <a:noFill/>
          </p:spPr>
        </p:pic>
        <p:pic>
          <p:nvPicPr>
            <p:cNvPr id="1243144" name="Picture 8" descr="book0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38" y="1367"/>
              <a:ext cx="708" cy="511"/>
            </a:xfrm>
            <a:prstGeom prst="rect">
              <a:avLst/>
            </a:prstGeom>
            <a:noFill/>
          </p:spPr>
        </p:pic>
        <p:sp>
          <p:nvSpPr>
            <p:cNvPr id="1243145" name="AutoShape 9"/>
            <p:cNvSpPr>
              <a:spLocks noChangeAspect="1" noChangeArrowheads="1"/>
            </p:cNvSpPr>
            <p:nvPr/>
          </p:nvSpPr>
          <p:spPr bwMode="auto">
            <a:xfrm>
              <a:off x="3887" y="1577"/>
              <a:ext cx="35" cy="54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6237924" y="4177617"/>
            <a:ext cx="2004186" cy="1336124"/>
            <a:chOff x="5652798" y="3873500"/>
            <a:chExt cx="2105688" cy="140379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5642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52798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2328" y="1263722"/>
            <a:ext cx="1960495" cy="147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 descr="internetmvs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2128" y="5453781"/>
            <a:ext cx="2028730" cy="135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3315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43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1243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243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" dur="indefinite"/>
                                        <p:tgtEl>
                                          <p:spTgt spid="1243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02" name="Picture 2" descr="twins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68325" y="2628000"/>
            <a:ext cx="579438" cy="874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03" name="Picture 3" descr="twins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68325" y="3511550"/>
            <a:ext cx="579438" cy="874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04" name="Picture 4" descr="twins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43000" y="2628900"/>
            <a:ext cx="579438" cy="874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05" name="Picture 5" descr="twins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143000" y="3513138"/>
            <a:ext cx="579438" cy="874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06" name="Picture 6" descr="twins0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722438" y="3513138"/>
            <a:ext cx="579437" cy="874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013" name="Text Box 13"/>
          <p:cNvSpPr txBox="1">
            <a:spLocks noChangeArrowheads="1"/>
          </p:cNvSpPr>
          <p:nvPr/>
        </p:nvSpPr>
        <p:spPr bwMode="auto">
          <a:xfrm>
            <a:off x="330200" y="4546317"/>
            <a:ext cx="2177497" cy="3550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000" tIns="46800" rIns="90000" bIns="0">
            <a:spAutoFit/>
          </a:bodyPr>
          <a:lstStyle/>
          <a:p>
            <a:pPr algn="ctr" eaLnBrk="1" hangingPunct="1"/>
            <a:r>
              <a:rPr lang="en-GB" dirty="0" smtClean="0"/>
              <a:t>Image acquisition</a:t>
            </a:r>
            <a:endParaRPr lang="en-GB" dirty="0"/>
          </a:p>
        </p:txBody>
      </p:sp>
      <p:pic>
        <p:nvPicPr>
          <p:cNvPr id="512017" name="Picture 17" descr="twins0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722438" y="2628000"/>
            <a:ext cx="579437" cy="874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022" name="Rectangle 2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/>
              <a:t>Multi-view stereo pipeline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641600" y="2470150"/>
            <a:ext cx="6057900" cy="2431201"/>
            <a:chOff x="2641600" y="2470150"/>
            <a:chExt cx="6057900" cy="2431201"/>
          </a:xfrm>
        </p:grpSpPr>
        <p:sp>
          <p:nvSpPr>
            <p:cNvPr id="512010" name="AutoShape 10"/>
            <p:cNvSpPr>
              <a:spLocks noChangeArrowheads="1"/>
            </p:cNvSpPr>
            <p:nvPr/>
          </p:nvSpPr>
          <p:spPr bwMode="auto">
            <a:xfrm>
              <a:off x="2641600" y="3287713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  <p:sp>
          <p:nvSpPr>
            <p:cNvPr id="512014" name="Text Box 14"/>
            <p:cNvSpPr txBox="1">
              <a:spLocks noChangeArrowheads="1"/>
            </p:cNvSpPr>
            <p:nvPr/>
          </p:nvSpPr>
          <p:spPr bwMode="auto">
            <a:xfrm>
              <a:off x="2979739" y="4546317"/>
              <a:ext cx="2546350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Camera pose</a:t>
              </a:r>
              <a:endParaRPr lang="en-GB" dirty="0"/>
            </a:p>
          </p:txBody>
        </p:sp>
        <p:sp>
          <p:nvSpPr>
            <p:cNvPr id="512016" name="Text Box 16"/>
            <p:cNvSpPr txBox="1">
              <a:spLocks noChangeArrowheads="1"/>
            </p:cNvSpPr>
            <p:nvPr/>
          </p:nvSpPr>
          <p:spPr bwMode="auto">
            <a:xfrm>
              <a:off x="6386513" y="4546317"/>
              <a:ext cx="2147039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3d reconstruction</a:t>
              </a:r>
              <a:endParaRPr lang="en-GB" dirty="0"/>
            </a:p>
          </p:txBody>
        </p:sp>
        <p:pic>
          <p:nvPicPr>
            <p:cNvPr id="19" name="Picture 6" descr="book0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53150" y="2593975"/>
              <a:ext cx="2546350" cy="1838325"/>
            </a:xfrm>
            <a:prstGeom prst="rect">
              <a:avLst/>
            </a:prstGeom>
            <a:noFill/>
          </p:spPr>
        </p:pic>
        <p:pic>
          <p:nvPicPr>
            <p:cNvPr id="20" name="Picture 7" descr="book00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1" y="2470150"/>
              <a:ext cx="2546350" cy="1838325"/>
            </a:xfrm>
            <a:prstGeom prst="rect">
              <a:avLst/>
            </a:prstGeom>
            <a:noFill/>
          </p:spPr>
        </p:pic>
        <p:sp>
          <p:nvSpPr>
            <p:cNvPr id="21" name="AutoShape 10"/>
            <p:cNvSpPr>
              <a:spLocks noChangeArrowheads="1"/>
            </p:cNvSpPr>
            <p:nvPr/>
          </p:nvSpPr>
          <p:spPr bwMode="auto">
            <a:xfrm>
              <a:off x="5792789" y="3287713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142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Image acquisition</a:t>
            </a:r>
            <a:endParaRPr lang="en-GB" dirty="0"/>
          </a:p>
        </p:txBody>
      </p:sp>
      <p:pic>
        <p:nvPicPr>
          <p:cNvPr id="7" name="Picture 6" descr="flickercpc.jpg"/>
          <p:cNvPicPr>
            <a:picLocks noChangeAspect="1"/>
          </p:cNvPicPr>
          <p:nvPr/>
        </p:nvPicPr>
        <p:blipFill>
          <a:blip r:embed="rId3"/>
          <a:srcRect t="33177" r="11645"/>
          <a:stretch>
            <a:fillRect/>
          </a:stretch>
        </p:blipFill>
        <p:spPr>
          <a:xfrm>
            <a:off x="6252427" y="4372491"/>
            <a:ext cx="1692366" cy="10534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16" descr="img0014"/>
          <p:cNvPicPr>
            <a:picLocks noChangeAspect="1" noChangeArrowheads="1"/>
          </p:cNvPicPr>
          <p:nvPr/>
        </p:nvPicPr>
        <p:blipFill>
          <a:blip r:embed="rId4" cstate="print"/>
          <a:srcRect l="6561" t="9842"/>
          <a:stretch>
            <a:fillRect/>
          </a:stretch>
        </p:blipFill>
        <p:spPr bwMode="auto">
          <a:xfrm>
            <a:off x="6257006" y="3064599"/>
            <a:ext cx="1687786" cy="10852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3" descr="IMG_00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71996" y="1683578"/>
            <a:ext cx="1657806" cy="12425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Rectangle 101"/>
          <p:cNvSpPr>
            <a:spLocks noChangeArrowheads="1"/>
          </p:cNvSpPr>
          <p:nvPr/>
        </p:nvSpPr>
        <p:spPr bwMode="auto">
          <a:xfrm>
            <a:off x="458788" y="192722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Studio conditions</a:t>
            </a:r>
            <a:endParaRPr lang="en-GB" sz="2800" dirty="0">
              <a:cs typeface="Arial" pitchFamily="34" charset="0"/>
            </a:endParaRPr>
          </a:p>
          <a:p>
            <a:pPr marL="800100" lvl="2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controlled environment</a:t>
            </a:r>
          </a:p>
          <a:p>
            <a:pPr marL="800100" lvl="2" indent="-342900">
              <a:lnSpc>
                <a:spcPct val="90000"/>
              </a:lnSpc>
              <a:spcBef>
                <a:spcPct val="20000"/>
              </a:spcBef>
            </a:pPr>
            <a:endParaRPr lang="en-GB" sz="1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Uncontrolled environment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hand-held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unknown illumination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endParaRPr lang="en-GB" sz="1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Internet</a:t>
            </a:r>
            <a:endParaRPr lang="en-GB" sz="2400" dirty="0" smtClean="0">
              <a:cs typeface="Arial" pitchFamily="34" charset="0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Unknown content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GB" sz="1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sz="2400" dirty="0" smtClean="0">
                <a:cs typeface="Arial" pitchFamily="34" charset="0"/>
              </a:rPr>
              <a:t>Video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GB" sz="2400" dirty="0" smtClean="0">
                <a:cs typeface="Arial" pitchFamily="34" charset="0"/>
              </a:rPr>
              <a:t>	</a:t>
            </a:r>
            <a:r>
              <a:rPr lang="en-GB" dirty="0" smtClean="0">
                <a:cs typeface="Arial" pitchFamily="34" charset="0"/>
              </a:rPr>
              <a:t>small motion between frames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	huge amount of data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endParaRPr lang="en-GB" sz="2400" dirty="0" smtClean="0">
              <a:cs typeface="Arial" pitchFamily="34" charset="0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endParaRPr lang="en-GB" sz="2400" dirty="0" smtClean="0">
              <a:cs typeface="Arial" pitchFamily="34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 t="-436"/>
          <a:stretch>
            <a:fillRect/>
          </a:stretch>
        </p:blipFill>
        <p:spPr bwMode="auto">
          <a:xfrm>
            <a:off x="6231518" y="5565008"/>
            <a:ext cx="1728264" cy="11580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7034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098" name="Picture 2" descr="Orsa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6775" y="1654175"/>
            <a:ext cx="3224213" cy="2417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6099" name="Picture 3" descr="IMG_007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666875"/>
            <a:ext cx="3200400" cy="2398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6100" name="Picture 4" descr="IMG_00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6775" y="4254500"/>
            <a:ext cx="3224213" cy="2417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6101" name="Picture 5" descr="IMG_008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450" y="4243388"/>
            <a:ext cx="3200400" cy="2400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6104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Studio image </a:t>
            </a:r>
            <a:r>
              <a:rPr lang="en-GB" dirty="0"/>
              <a:t>acquisition</a:t>
            </a:r>
          </a:p>
        </p:txBody>
      </p:sp>
    </p:spTree>
    <p:extLst>
      <p:ext uri="{BB962C8B-B14F-4D97-AF65-F5344CB8AC3E}">
        <p14:creationId xmlns:p14="http://schemas.microsoft.com/office/powerpoint/2010/main" val="67249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Outdoor image </a:t>
            </a:r>
            <a:r>
              <a:rPr lang="en-GB" dirty="0"/>
              <a:t>acquisition</a:t>
            </a:r>
          </a:p>
        </p:txBody>
      </p:sp>
      <p:pic>
        <p:nvPicPr>
          <p:cNvPr id="518159" name="Picture 15" descr="img0040"/>
          <p:cNvPicPr>
            <a:picLocks noChangeAspect="1" noChangeArrowheads="1"/>
          </p:cNvPicPr>
          <p:nvPr/>
        </p:nvPicPr>
        <p:blipFill>
          <a:blip r:embed="rId3"/>
          <a:srcRect l="6561" t="9842"/>
          <a:stretch>
            <a:fillRect/>
          </a:stretch>
        </p:blipFill>
        <p:spPr bwMode="auto">
          <a:xfrm>
            <a:off x="4772025" y="1741488"/>
            <a:ext cx="3530600" cy="2270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8160" name="Picture 16" descr="img0014"/>
          <p:cNvPicPr>
            <a:picLocks noChangeAspect="1" noChangeArrowheads="1"/>
          </p:cNvPicPr>
          <p:nvPr/>
        </p:nvPicPr>
        <p:blipFill>
          <a:blip r:embed="rId4"/>
          <a:srcRect l="6561" t="9842"/>
          <a:stretch>
            <a:fillRect/>
          </a:stretch>
        </p:blipFill>
        <p:spPr bwMode="auto">
          <a:xfrm>
            <a:off x="4772025" y="4354513"/>
            <a:ext cx="3530600" cy="2270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8161" name="Picture 17" descr="img0030"/>
          <p:cNvPicPr>
            <a:picLocks noChangeAspect="1" noChangeArrowheads="1"/>
          </p:cNvPicPr>
          <p:nvPr/>
        </p:nvPicPr>
        <p:blipFill>
          <a:blip r:embed="rId5"/>
          <a:srcRect l="6561" t="9842"/>
          <a:stretch>
            <a:fillRect/>
          </a:stretch>
        </p:blipFill>
        <p:spPr bwMode="auto">
          <a:xfrm>
            <a:off x="855663" y="4354513"/>
            <a:ext cx="3530600" cy="2270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8162" name="Picture 18" descr="img0000"/>
          <p:cNvPicPr>
            <a:picLocks noChangeAspect="1" noChangeArrowheads="1"/>
          </p:cNvPicPr>
          <p:nvPr/>
        </p:nvPicPr>
        <p:blipFill>
          <a:blip r:embed="rId6"/>
          <a:srcRect l="6561" t="9842"/>
          <a:stretch>
            <a:fillRect/>
          </a:stretch>
        </p:blipFill>
        <p:spPr bwMode="auto">
          <a:xfrm>
            <a:off x="855663" y="1741488"/>
            <a:ext cx="3530600" cy="2271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760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Internet image </a:t>
            </a:r>
            <a:r>
              <a:rPr lang="en-GB" dirty="0"/>
              <a:t>acquisition</a:t>
            </a:r>
          </a:p>
        </p:txBody>
      </p:sp>
      <p:pic>
        <p:nvPicPr>
          <p:cNvPr id="7" name="Picture 6" descr="internet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89" y="1588957"/>
            <a:ext cx="5583738" cy="43546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5400000">
            <a:off x="6035320" y="3134385"/>
            <a:ext cx="11272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800" dirty="0" smtClean="0"/>
              <a:t>...</a:t>
            </a:r>
            <a:endParaRPr lang="en-GB" sz="8800" dirty="0"/>
          </a:p>
        </p:txBody>
      </p:sp>
      <p:pic>
        <p:nvPicPr>
          <p:cNvPr id="9" name="Picture 8" descr="internet2.png"/>
          <p:cNvPicPr>
            <a:picLocks noChangeAspect="1"/>
          </p:cNvPicPr>
          <p:nvPr/>
        </p:nvPicPr>
        <p:blipFill>
          <a:blip r:embed="rId4"/>
          <a:srcRect l="64785" t="8782"/>
          <a:stretch>
            <a:fillRect/>
          </a:stretch>
        </p:blipFill>
        <p:spPr>
          <a:xfrm>
            <a:off x="6706717" y="1948722"/>
            <a:ext cx="2093587" cy="389242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209862" y="1993692"/>
            <a:ext cx="884420" cy="227850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34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Video image </a:t>
            </a:r>
            <a:r>
              <a:rPr lang="en-GB" dirty="0"/>
              <a:t>acquisition</a:t>
            </a:r>
          </a:p>
        </p:txBody>
      </p:sp>
      <p:pic>
        <p:nvPicPr>
          <p:cNvPr id="11" name="house_test_fast-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305394" y="1993691"/>
            <a:ext cx="6129727" cy="377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5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4" name="Text Box 14"/>
          <p:cNvSpPr txBox="1">
            <a:spLocks noChangeArrowheads="1"/>
          </p:cNvSpPr>
          <p:nvPr/>
        </p:nvSpPr>
        <p:spPr bwMode="auto">
          <a:xfrm>
            <a:off x="2979739" y="4546317"/>
            <a:ext cx="2546350" cy="3550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lIns="90000" tIns="46800" rIns="90000" bIns="0">
            <a:spAutoFit/>
          </a:bodyPr>
          <a:lstStyle/>
          <a:p>
            <a:pPr algn="ctr" eaLnBrk="1" hangingPunct="1"/>
            <a:r>
              <a:rPr lang="en-GB" dirty="0" smtClean="0"/>
              <a:t>Camera pose</a:t>
            </a:r>
            <a:endParaRPr lang="en-GB" dirty="0"/>
          </a:p>
        </p:txBody>
      </p:sp>
      <p:pic>
        <p:nvPicPr>
          <p:cNvPr id="20" name="Picture 7" descr="book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1" y="2470150"/>
            <a:ext cx="2546350" cy="1838325"/>
          </a:xfrm>
          <a:prstGeom prst="rect">
            <a:avLst/>
          </a:prstGeom>
          <a:noFill/>
        </p:spPr>
      </p:pic>
      <p:grpSp>
        <p:nvGrpSpPr>
          <p:cNvPr id="17" name="Group 16"/>
          <p:cNvGrpSpPr/>
          <p:nvPr/>
        </p:nvGrpSpPr>
        <p:grpSpPr>
          <a:xfrm>
            <a:off x="330200" y="2593975"/>
            <a:ext cx="8369300" cy="2333059"/>
            <a:chOff x="330200" y="2593975"/>
            <a:chExt cx="8369300" cy="2333059"/>
          </a:xfrm>
        </p:grpSpPr>
        <p:pic>
          <p:nvPicPr>
            <p:cNvPr id="512002" name="Picture 2" descr="twins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568325" y="2628000"/>
              <a:ext cx="579438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12003" name="Picture 3" descr="twins0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568325" y="3511550"/>
              <a:ext cx="579438" cy="8747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12004" name="Picture 4" descr="twins0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143000" y="2628900"/>
              <a:ext cx="579438" cy="8747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12005" name="Picture 5" descr="twins0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1143000" y="3513138"/>
              <a:ext cx="579438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12006" name="Picture 6" descr="twins0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1722438" y="3513138"/>
              <a:ext cx="579437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512013" name="Text Box 13"/>
            <p:cNvSpPr txBox="1">
              <a:spLocks noChangeArrowheads="1"/>
            </p:cNvSpPr>
            <p:nvPr/>
          </p:nvSpPr>
          <p:spPr bwMode="auto">
            <a:xfrm>
              <a:off x="330200" y="4572000"/>
              <a:ext cx="2177497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Image acquisition</a:t>
              </a:r>
              <a:endParaRPr lang="en-GB" dirty="0"/>
            </a:p>
          </p:txBody>
        </p:sp>
        <p:pic>
          <p:nvPicPr>
            <p:cNvPr id="512017" name="Picture 17" descr="twins0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22438" y="2628000"/>
              <a:ext cx="579437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512010" name="AutoShape 10"/>
            <p:cNvSpPr>
              <a:spLocks noChangeArrowheads="1"/>
            </p:cNvSpPr>
            <p:nvPr/>
          </p:nvSpPr>
          <p:spPr bwMode="auto">
            <a:xfrm>
              <a:off x="2641600" y="3287713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  <p:sp>
          <p:nvSpPr>
            <p:cNvPr id="512016" name="Text Box 16"/>
            <p:cNvSpPr txBox="1">
              <a:spLocks noChangeArrowheads="1"/>
            </p:cNvSpPr>
            <p:nvPr/>
          </p:nvSpPr>
          <p:spPr bwMode="auto">
            <a:xfrm>
              <a:off x="6386513" y="4559300"/>
              <a:ext cx="2147039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3d reconstruction</a:t>
              </a:r>
              <a:endParaRPr lang="en-GB" dirty="0"/>
            </a:p>
          </p:txBody>
        </p:sp>
        <p:pic>
          <p:nvPicPr>
            <p:cNvPr id="19" name="Picture 6" descr="book0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53150" y="2593975"/>
              <a:ext cx="2546350" cy="1838325"/>
            </a:xfrm>
            <a:prstGeom prst="rect">
              <a:avLst/>
            </a:prstGeom>
            <a:noFill/>
          </p:spPr>
        </p:pic>
        <p:sp>
          <p:nvSpPr>
            <p:cNvPr id="21" name="AutoShape 10"/>
            <p:cNvSpPr>
              <a:spLocks noChangeArrowheads="1"/>
            </p:cNvSpPr>
            <p:nvPr/>
          </p:nvSpPr>
          <p:spPr bwMode="auto">
            <a:xfrm>
              <a:off x="5792789" y="3287713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sp>
        <p:nvSpPr>
          <p:cNvPr id="22" name="Rectangle 22"/>
          <p:cNvSpPr>
            <a:spLocks noGrp="1" noChangeArrowheads="1"/>
          </p:cNvSpPr>
          <p:nvPr>
            <p:ph type="title"/>
          </p:nvPr>
        </p:nvSpPr>
        <p:spPr>
          <a:xfrm>
            <a:off x="457200" y="530225"/>
            <a:ext cx="8229600" cy="1143000"/>
          </a:xfrm>
          <a:noFill/>
          <a:ln/>
        </p:spPr>
        <p:txBody>
          <a:bodyPr/>
          <a:lstStyle/>
          <a:p>
            <a:r>
              <a:rPr lang="en-GB" dirty="0"/>
              <a:t>Multi-view stereo pipeline</a:t>
            </a:r>
          </a:p>
        </p:txBody>
      </p:sp>
    </p:spTree>
    <p:extLst>
      <p:ext uri="{BB962C8B-B14F-4D97-AF65-F5344CB8AC3E}">
        <p14:creationId xmlns:p14="http://schemas.microsoft.com/office/powerpoint/2010/main" val="15976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Camera pose</a:t>
            </a:r>
            <a:endParaRPr lang="en-GB" dirty="0"/>
          </a:p>
        </p:txBody>
      </p:sp>
      <p:sp>
        <p:nvSpPr>
          <p:cNvPr id="12" name="Rectangle 101"/>
          <p:cNvSpPr>
            <a:spLocks noChangeArrowheads="1"/>
          </p:cNvSpPr>
          <p:nvPr/>
        </p:nvSpPr>
        <p:spPr bwMode="auto">
          <a:xfrm>
            <a:off x="458788" y="192722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Robotic arm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Fiduciary markers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Structure-from-Motion</a:t>
            </a:r>
            <a:endParaRPr lang="en-GB" sz="24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err="1" smtClean="0">
                <a:cs typeface="Arial" pitchFamily="34" charset="0"/>
              </a:rPr>
              <a:t>SfM</a:t>
            </a:r>
            <a:r>
              <a:rPr lang="en-GB" sz="2800" dirty="0" smtClean="0">
                <a:cs typeface="Arial" pitchFamily="34" charset="0"/>
              </a:rPr>
              <a:t> from unorganized</a:t>
            </a:r>
            <a:br>
              <a:rPr lang="en-GB" sz="2800" dirty="0" smtClean="0">
                <a:cs typeface="Arial" pitchFamily="34" charset="0"/>
              </a:rPr>
            </a:br>
            <a:r>
              <a:rPr lang="en-GB" sz="2800" dirty="0" smtClean="0">
                <a:cs typeface="Arial" pitchFamily="34" charset="0"/>
              </a:rPr>
              <a:t>photographs</a:t>
            </a:r>
          </a:p>
        </p:txBody>
      </p:sp>
      <p:pic>
        <p:nvPicPr>
          <p:cNvPr id="8" name="Picture 3" descr="3D-banc-4ax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7464" y="1673225"/>
            <a:ext cx="1470155" cy="123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Colosseu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939" y="5415101"/>
            <a:ext cx="3800007" cy="131914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71222" y="4029907"/>
            <a:ext cx="2833609" cy="131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7644" y="3057992"/>
            <a:ext cx="2039499" cy="9199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0" name="Rounded Rectangle 9"/>
          <p:cNvSpPr/>
          <p:nvPr/>
        </p:nvSpPr>
        <p:spPr bwMode="auto">
          <a:xfrm>
            <a:off x="532150" y="4044897"/>
            <a:ext cx="7896746" cy="2650812"/>
          </a:xfrm>
          <a:prstGeom prst="roundRect">
            <a:avLst/>
          </a:prstGeom>
          <a:solidFill>
            <a:srgbClr val="00B050">
              <a:alpha val="75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ctr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4800" dirty="0" smtClean="0">
                <a:solidFill>
                  <a:srgbClr val="006600"/>
                </a:solidFill>
                <a:latin typeface="Arial" pitchFamily="34" charset="0"/>
              </a:rPr>
              <a:t>Large scenes</a:t>
            </a:r>
            <a:endParaRPr kumimoji="0" lang="en-GB" sz="48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532150" y="1349115"/>
            <a:ext cx="7896746" cy="2650812"/>
          </a:xfrm>
          <a:prstGeom prst="roundRect">
            <a:avLst/>
          </a:prstGeom>
          <a:solidFill>
            <a:srgbClr val="FF0000">
              <a:alpha val="5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Arial" pitchFamily="34" charset="0"/>
            </a:endParaRPr>
          </a:p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ctr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4800" dirty="0" smtClean="0">
                <a:solidFill>
                  <a:srgbClr val="660033"/>
                </a:solidFill>
                <a:latin typeface="Arial" pitchFamily="34" charset="0"/>
              </a:rPr>
              <a:t>Small Scenes</a:t>
            </a:r>
            <a:endParaRPr kumimoji="0" lang="en-GB" sz="4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29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51" name="Picture 3" descr="3D-banc-4ax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3055" y="1875230"/>
            <a:ext cx="5017333" cy="42143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4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Robotic arm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787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Fiduciary markers</a:t>
            </a:r>
            <a:endParaRPr lang="en-GB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1600200"/>
            <a:ext cx="5993812" cy="5257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2800" kern="0" dirty="0" err="1" smtClean="0">
                <a:latin typeface="Arial" pitchFamily="34" charset="0"/>
                <a:cs typeface="Arial" pitchFamily="34" charset="0"/>
              </a:rPr>
              <a:t>ARToolkit</a:t>
            </a: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lvl="0" indent="-342900" eaLnBrk="0" hangingPunct="0">
              <a:lnSpc>
                <a:spcPct val="80000"/>
              </a:lnSpc>
              <a:spcBef>
                <a:spcPct val="20000"/>
              </a:spcBef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lvl="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Bouguet´s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MATLAB Toolbox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4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4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4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2800" kern="0" dirty="0" smtClean="0">
                <a:latin typeface="Arial" pitchFamily="34" charset="0"/>
                <a:cs typeface="Arial" pitchFamily="34" charset="0"/>
              </a:rPr>
              <a:t>Robust planar patterns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0532" y="5187606"/>
            <a:ext cx="3203575" cy="14449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" name="Picture 5" descr="nakaohom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932" y="1673225"/>
            <a:ext cx="1173575" cy="1652923"/>
          </a:xfrm>
          <a:prstGeom prst="rect">
            <a:avLst/>
          </a:prstGeom>
        </p:spPr>
      </p:pic>
      <p:pic>
        <p:nvPicPr>
          <p:cNvPr id="7" name="Picture 6" descr="pict_calib_mini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0533" y="3702530"/>
            <a:ext cx="3206508" cy="12631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46940" y="4900555"/>
            <a:ext cx="54585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i="1" dirty="0" smtClean="0"/>
              <a:t>www.vision.caltech.edu/</a:t>
            </a:r>
            <a:r>
              <a:rPr lang="en-US" sz="1800" b="1" i="1" dirty="0" smtClean="0"/>
              <a:t>bouguet</a:t>
            </a:r>
            <a:r>
              <a:rPr lang="en-US" sz="1800" i="1" dirty="0" smtClean="0"/>
              <a:t>j/calib_doc/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99997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3" y="1758950"/>
            <a:ext cx="8229600" cy="4924425"/>
          </a:xfrm>
        </p:spPr>
        <p:txBody>
          <a:bodyPr/>
          <a:lstStyle/>
          <a:p>
            <a:r>
              <a:rPr lang="en-GB" sz="2400" dirty="0">
                <a:latin typeface="Arial" pitchFamily="34" charset="0"/>
                <a:cs typeface="Arial" pitchFamily="34" charset="0"/>
              </a:rPr>
              <a:t>“Digital copy” of real object</a:t>
            </a: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Allows us to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Inspect details of object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Measure properties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Reproduce in different material</a:t>
            </a:r>
            <a:endParaRPr lang="en-GB" sz="700" dirty="0">
              <a:latin typeface="Arial" pitchFamily="34" charset="0"/>
              <a:cs typeface="Arial" pitchFamily="34" charset="0"/>
            </a:endParaRP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Many applications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Cultural heritage preservation 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Computer games and movies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City modelling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E-commerce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3d object recognition/scene analysis</a:t>
            </a:r>
          </a:p>
        </p:txBody>
      </p:sp>
      <p:pic>
        <p:nvPicPr>
          <p:cNvPr id="1221640" name="Picture 8" descr="capture0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1375" y="2362616"/>
            <a:ext cx="1016715" cy="1507097"/>
          </a:xfrm>
          <a:prstGeom prst="rect">
            <a:avLst/>
          </a:prstGeom>
          <a:noFill/>
        </p:spPr>
      </p:pic>
      <p:pic>
        <p:nvPicPr>
          <p:cNvPr id="1221641" name="Picture 9" descr="capture0009"/>
          <p:cNvPicPr>
            <a:picLocks noChangeAspect="1" noChangeArrowheads="1"/>
          </p:cNvPicPr>
          <p:nvPr/>
        </p:nvPicPr>
        <p:blipFill>
          <a:blip r:embed="rId4" cstate="print"/>
          <a:srcRect b="5236"/>
          <a:stretch>
            <a:fillRect/>
          </a:stretch>
        </p:blipFill>
        <p:spPr bwMode="auto">
          <a:xfrm>
            <a:off x="7920999" y="2246313"/>
            <a:ext cx="1118116" cy="1571625"/>
          </a:xfrm>
          <a:prstGeom prst="rect">
            <a:avLst/>
          </a:prstGeom>
          <a:noFill/>
        </p:spPr>
      </p:pic>
      <p:sp>
        <p:nvSpPr>
          <p:cNvPr id="1221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model</a:t>
            </a:r>
          </a:p>
        </p:txBody>
      </p:sp>
      <p:pic>
        <p:nvPicPr>
          <p:cNvPr id="1221637" name="Picture 5" descr="capture000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l="9854" r="14157"/>
          <a:stretch>
            <a:fillRect/>
          </a:stretch>
        </p:blipFill>
        <p:spPr bwMode="auto">
          <a:xfrm>
            <a:off x="7191375" y="3817938"/>
            <a:ext cx="1847740" cy="1837201"/>
          </a:xfrm>
          <a:prstGeom prst="rect">
            <a:avLst/>
          </a:prstGeom>
          <a:noFill/>
        </p:spPr>
      </p:pic>
      <p:pic>
        <p:nvPicPr>
          <p:cNvPr id="1221638" name="Picture 6" descr="house_black_v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4575" y="1247775"/>
            <a:ext cx="2530475" cy="2336800"/>
          </a:xfrm>
          <a:prstGeom prst="rect">
            <a:avLst/>
          </a:prstGeom>
          <a:noFill/>
        </p:spPr>
      </p:pic>
      <p:grpSp>
        <p:nvGrpSpPr>
          <p:cNvPr id="3" name="Group 12"/>
          <p:cNvGrpSpPr>
            <a:grpSpLocks noChangeAspect="1"/>
          </p:cNvGrpSpPr>
          <p:nvPr/>
        </p:nvGrpSpPr>
        <p:grpSpPr bwMode="auto">
          <a:xfrm>
            <a:off x="6140450" y="5592763"/>
            <a:ext cx="2552700" cy="1041400"/>
            <a:chOff x="365" y="3025"/>
            <a:chExt cx="2562" cy="1148"/>
          </a:xfrm>
        </p:grpSpPr>
        <p:pic>
          <p:nvPicPr>
            <p:cNvPr id="1221645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5" y="3025"/>
              <a:ext cx="2562" cy="5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1221646" name="Picture 14" descr="hand_one_3d_004"/>
            <p:cNvPicPr>
              <a:picLocks noChangeAspect="1" noChangeArrowheads="1"/>
            </p:cNvPicPr>
            <p:nvPr/>
          </p:nvPicPr>
          <p:blipFill>
            <a:blip r:embed="rId8" cstate="print"/>
            <a:srcRect r="490"/>
            <a:stretch>
              <a:fillRect/>
            </a:stretch>
          </p:blipFill>
          <p:spPr bwMode="auto">
            <a:xfrm>
              <a:off x="2081" y="3606"/>
              <a:ext cx="846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7" name="Picture 15" descr="hand_one_3d_008"/>
            <p:cNvPicPr>
              <a:picLocks noChangeAspect="1" noChangeArrowheads="1"/>
            </p:cNvPicPr>
            <p:nvPr/>
          </p:nvPicPr>
          <p:blipFill>
            <a:blip r:embed="rId9" cstate="print"/>
            <a:srcRect r="874"/>
            <a:stretch>
              <a:fillRect/>
            </a:stretch>
          </p:blipFill>
          <p:spPr bwMode="auto">
            <a:xfrm>
              <a:off x="1224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8" name="Picture 16" descr="hand_one_3d_014"/>
            <p:cNvPicPr>
              <a:picLocks noChangeAspect="1" noChangeArrowheads="1"/>
            </p:cNvPicPr>
            <p:nvPr/>
          </p:nvPicPr>
          <p:blipFill>
            <a:blip r:embed="rId10" cstate="print"/>
            <a:srcRect r="874"/>
            <a:stretch>
              <a:fillRect/>
            </a:stretch>
          </p:blipFill>
          <p:spPr bwMode="auto">
            <a:xfrm>
              <a:off x="366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9"/>
          <p:cNvGrpSpPr>
            <a:grpSpLocks noChangeAspect="1"/>
          </p:cNvGrpSpPr>
          <p:nvPr/>
        </p:nvGrpSpPr>
        <p:grpSpPr bwMode="auto">
          <a:xfrm>
            <a:off x="5257800" y="3794125"/>
            <a:ext cx="2190750" cy="1368425"/>
            <a:chOff x="3920" y="1124"/>
            <a:chExt cx="1840" cy="1149"/>
          </a:xfrm>
        </p:grpSpPr>
        <p:pic>
          <p:nvPicPr>
            <p:cNvPr id="1221652" name="Picture 20" descr="image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920" y="1124"/>
              <a:ext cx="1258" cy="94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221653" name="Picture 21" descr="parth_recon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2" y="1442"/>
              <a:ext cx="1438" cy="83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7720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loud3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6846824" y="2097087"/>
            <a:ext cx="2225739" cy="3346975"/>
          </a:xfrm>
          <a:prstGeom prst="rect">
            <a:avLst/>
          </a:prstGeom>
        </p:spPr>
      </p:pic>
      <p:pic>
        <p:nvPicPr>
          <p:cNvPr id="18" name="tracks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567238" y="2097087"/>
            <a:ext cx="2202165" cy="3311525"/>
          </a:xfrm>
          <a:prstGeom prst="rect">
            <a:avLst/>
          </a:prstGeom>
        </p:spPr>
      </p:pic>
      <p:pic>
        <p:nvPicPr>
          <p:cNvPr id="16" name="sift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2296228" y="2097088"/>
            <a:ext cx="2202164" cy="3311525"/>
          </a:xfrm>
          <a:prstGeom prst="rect">
            <a:avLst/>
          </a:prstGeom>
        </p:spPr>
      </p:pic>
      <p:pic>
        <p:nvPicPr>
          <p:cNvPr id="14" name="seq.wmv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10"/>
          <a:stretch>
            <a:fillRect/>
          </a:stretch>
        </p:blipFill>
        <p:spPr>
          <a:xfrm>
            <a:off x="42864" y="2097088"/>
            <a:ext cx="2205036" cy="3315844"/>
          </a:xfrm>
          <a:prstGeom prst="rect">
            <a:avLst/>
          </a:prstGeom>
        </p:spPr>
      </p:pic>
      <p:sp>
        <p:nvSpPr>
          <p:cNvPr id="548870" name="Text Box 6"/>
          <p:cNvSpPr txBox="1">
            <a:spLocks noChangeArrowheads="1"/>
          </p:cNvSpPr>
          <p:nvPr/>
        </p:nvSpPr>
        <p:spPr bwMode="auto">
          <a:xfrm>
            <a:off x="296863" y="5589588"/>
            <a:ext cx="193674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Input sequence</a:t>
            </a:r>
          </a:p>
        </p:txBody>
      </p:sp>
      <p:sp>
        <p:nvSpPr>
          <p:cNvPr id="548871" name="Text Box 7"/>
          <p:cNvSpPr txBox="1">
            <a:spLocks noChangeArrowheads="1"/>
          </p:cNvSpPr>
          <p:nvPr/>
        </p:nvSpPr>
        <p:spPr bwMode="auto">
          <a:xfrm>
            <a:off x="2711450" y="5589588"/>
            <a:ext cx="146546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2d </a:t>
            </a:r>
            <a:r>
              <a:rPr lang="en-GB" dirty="0"/>
              <a:t>features</a:t>
            </a:r>
          </a:p>
        </p:txBody>
      </p:sp>
      <p:sp>
        <p:nvSpPr>
          <p:cNvPr id="548872" name="Text Box 8"/>
          <p:cNvSpPr txBox="1">
            <a:spLocks noChangeArrowheads="1"/>
          </p:cNvSpPr>
          <p:nvPr/>
        </p:nvSpPr>
        <p:spPr bwMode="auto">
          <a:xfrm>
            <a:off x="5105400" y="5589588"/>
            <a:ext cx="109517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2d </a:t>
            </a:r>
            <a:r>
              <a:rPr lang="en-GB" dirty="0"/>
              <a:t>track</a:t>
            </a:r>
          </a:p>
        </p:txBody>
      </p:sp>
      <p:sp>
        <p:nvSpPr>
          <p:cNvPr id="548873" name="Text Box 9"/>
          <p:cNvSpPr txBox="1">
            <a:spLocks noChangeArrowheads="1"/>
          </p:cNvSpPr>
          <p:nvPr/>
        </p:nvSpPr>
        <p:spPr bwMode="auto">
          <a:xfrm>
            <a:off x="7451725" y="5589588"/>
            <a:ext cx="122501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3d </a:t>
            </a:r>
            <a:r>
              <a:rPr lang="en-GB" dirty="0"/>
              <a:t>points</a:t>
            </a:r>
          </a:p>
        </p:txBody>
      </p:sp>
      <p:sp>
        <p:nvSpPr>
          <p:cNvPr id="548874" name="Rectangle 10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GB"/>
              <a:t>Structure from motion</a:t>
            </a:r>
          </a:p>
        </p:txBody>
      </p:sp>
    </p:spTree>
    <p:extLst>
      <p:ext uri="{BB962C8B-B14F-4D97-AF65-F5344CB8AC3E}">
        <p14:creationId xmlns:p14="http://schemas.microsoft.com/office/powerpoint/2010/main" val="3566058856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2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2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2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750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313" y="1719263"/>
            <a:ext cx="8029575" cy="4752975"/>
          </a:xfrm>
          <a:prstGeom prst="rect">
            <a:avLst/>
          </a:prstGeom>
          <a:noFill/>
        </p:spPr>
      </p:pic>
      <p:sp>
        <p:nvSpPr>
          <p:cNvPr id="5437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Motion estimation result</a:t>
            </a:r>
          </a:p>
        </p:txBody>
      </p:sp>
    </p:spTree>
    <p:extLst>
      <p:ext uri="{BB962C8B-B14F-4D97-AF65-F5344CB8AC3E}">
        <p14:creationId xmlns:p14="http://schemas.microsoft.com/office/powerpoint/2010/main" val="1479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1"/>
          <p:cNvSpPr>
            <a:spLocks noChangeArrowheads="1"/>
          </p:cNvSpPr>
          <p:nvPr/>
        </p:nvSpPr>
        <p:spPr bwMode="auto">
          <a:xfrm>
            <a:off x="458788" y="203215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Image clustering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Pose initialization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Bundle-adjustment</a:t>
            </a:r>
          </a:p>
        </p:txBody>
      </p:sp>
      <p:pic>
        <p:nvPicPr>
          <p:cNvPr id="6" name="Picture 5" descr="Colosseum.jpg"/>
          <p:cNvPicPr>
            <a:picLocks noChangeAspect="1"/>
          </p:cNvPicPr>
          <p:nvPr/>
        </p:nvPicPr>
        <p:blipFill>
          <a:blip r:embed="rId3"/>
          <a:srcRect l="54816"/>
          <a:stretch>
            <a:fillRect/>
          </a:stretch>
        </p:blipFill>
        <p:spPr>
          <a:xfrm>
            <a:off x="5227195" y="4290760"/>
            <a:ext cx="3035027" cy="2331770"/>
          </a:xfrm>
          <a:prstGeom prst="rect">
            <a:avLst/>
          </a:prstGeom>
        </p:spPr>
      </p:pic>
      <p:sp>
        <p:nvSpPr>
          <p:cNvPr id="522259" name="Rectangle 19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Structure-from-Motion from unordered image collections</a:t>
            </a:r>
            <a:endParaRPr lang="en-GB" dirty="0"/>
          </a:p>
        </p:txBody>
      </p:sp>
      <p:pic>
        <p:nvPicPr>
          <p:cNvPr id="16" name="Picture 15" descr="Colosseum.jpg"/>
          <p:cNvPicPr>
            <a:picLocks noChangeAspect="1"/>
          </p:cNvPicPr>
          <p:nvPr/>
        </p:nvPicPr>
        <p:blipFill>
          <a:blip r:embed="rId3"/>
          <a:srcRect r="54743"/>
          <a:stretch>
            <a:fillRect/>
          </a:stretch>
        </p:blipFill>
        <p:spPr>
          <a:xfrm>
            <a:off x="5185297" y="2030367"/>
            <a:ext cx="3039929" cy="2331770"/>
          </a:xfrm>
          <a:prstGeom prst="rect">
            <a:avLst/>
          </a:prstGeom>
        </p:spPr>
      </p:pic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1285026" y="1878352"/>
            <a:ext cx="3235479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[Brown05, Snavely06,</a:t>
            </a:r>
            <a:r>
              <a:rPr lang="en-US" sz="1600" dirty="0" smtClean="0"/>
              <a:t> </a:t>
            </a:r>
            <a:r>
              <a:rPr lang="en-US" sz="1600" dirty="0" err="1" smtClean="0"/>
              <a:t>Agarwal</a:t>
            </a:r>
            <a:r>
              <a:rPr lang="en-GB" sz="1600" dirty="0" smtClean="0"/>
              <a:t>09]</a:t>
            </a:r>
            <a:endParaRPr lang="en-GB" sz="1600" dirty="0"/>
          </a:p>
        </p:txBody>
      </p:sp>
      <p:sp>
        <p:nvSpPr>
          <p:cNvPr id="7" name="Curved Left Arrow 6"/>
          <p:cNvSpPr/>
          <p:nvPr/>
        </p:nvSpPr>
        <p:spPr bwMode="auto">
          <a:xfrm>
            <a:off x="8379710" y="3549130"/>
            <a:ext cx="479686" cy="1409075"/>
          </a:xfrm>
          <a:prstGeom prst="curvedLeftArrow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7326" y="5632970"/>
            <a:ext cx="44632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phototour.cs.washington.edu/</a:t>
            </a:r>
            <a:r>
              <a:rPr lang="en-US" b="1" i="1" dirty="0" smtClean="0"/>
              <a:t>bundler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39118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Camera pose</a:t>
            </a:r>
            <a:endParaRPr lang="en-GB" dirty="0"/>
          </a:p>
        </p:txBody>
      </p:sp>
      <p:sp>
        <p:nvSpPr>
          <p:cNvPr id="12" name="Rectangle 101"/>
          <p:cNvSpPr>
            <a:spLocks noChangeArrowheads="1"/>
          </p:cNvSpPr>
          <p:nvPr/>
        </p:nvSpPr>
        <p:spPr bwMode="auto">
          <a:xfrm>
            <a:off x="458788" y="192722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Robotic arm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Fiduciary markers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Structure-from-Motion</a:t>
            </a:r>
            <a:endParaRPr lang="en-GB" sz="24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err="1" smtClean="0">
                <a:cs typeface="Arial" pitchFamily="34" charset="0"/>
              </a:rPr>
              <a:t>SfM</a:t>
            </a:r>
            <a:r>
              <a:rPr lang="en-GB" sz="2800" dirty="0" smtClean="0">
                <a:cs typeface="Arial" pitchFamily="34" charset="0"/>
              </a:rPr>
              <a:t> from unorganized</a:t>
            </a:r>
            <a:br>
              <a:rPr lang="en-GB" sz="2800" dirty="0" smtClean="0">
                <a:cs typeface="Arial" pitchFamily="34" charset="0"/>
              </a:rPr>
            </a:br>
            <a:r>
              <a:rPr lang="en-GB" sz="2800" dirty="0" smtClean="0">
                <a:cs typeface="Arial" pitchFamily="34" charset="0"/>
              </a:rPr>
              <a:t>photographs</a:t>
            </a:r>
          </a:p>
        </p:txBody>
      </p:sp>
      <p:pic>
        <p:nvPicPr>
          <p:cNvPr id="8" name="Picture 3" descr="3D-banc-4ax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7464" y="1673225"/>
            <a:ext cx="1470155" cy="123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Colosseu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939" y="5415101"/>
            <a:ext cx="3800007" cy="131914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71222" y="4029907"/>
            <a:ext cx="2833609" cy="131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7644" y="3057992"/>
            <a:ext cx="2039499" cy="9199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7786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3049200" y="2595600"/>
            <a:ext cx="3035688" cy="1838325"/>
            <a:chOff x="3049200" y="2595600"/>
            <a:chExt cx="3035688" cy="1838325"/>
          </a:xfrm>
        </p:grpSpPr>
        <p:sp>
          <p:nvSpPr>
            <p:cNvPr id="16" name="AutoShape 11"/>
            <p:cNvSpPr>
              <a:spLocks noChangeArrowheads="1"/>
            </p:cNvSpPr>
            <p:nvPr/>
          </p:nvSpPr>
          <p:spPr bwMode="auto">
            <a:xfrm>
              <a:off x="5957888" y="3391430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  <p:pic>
          <p:nvPicPr>
            <p:cNvPr id="12" name="Picture 7" descr="book00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9200" y="2595600"/>
              <a:ext cx="2546350" cy="1838325"/>
            </a:xfrm>
            <a:prstGeom prst="rect">
              <a:avLst/>
            </a:prstGeom>
            <a:noFill/>
          </p:spPr>
        </p:pic>
      </p:grpSp>
      <p:sp>
        <p:nvSpPr>
          <p:cNvPr id="1215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Multi-view stereo pipeline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3286125" y="2595600"/>
            <a:ext cx="2798763" cy="1875793"/>
            <a:chOff x="3286125" y="2595600"/>
            <a:chExt cx="2798763" cy="1875793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86125" y="2595600"/>
              <a:ext cx="2592388" cy="1875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15498" name="AutoShape 10"/>
            <p:cNvSpPr>
              <a:spLocks noChangeArrowheads="1"/>
            </p:cNvSpPr>
            <p:nvPr/>
          </p:nvSpPr>
          <p:spPr bwMode="auto">
            <a:xfrm>
              <a:off x="5957888" y="3391430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pic>
        <p:nvPicPr>
          <p:cNvPr id="11" name="Picture 6" descr="book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2400" y="2595600"/>
            <a:ext cx="2546350" cy="183832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251513" y="5561352"/>
            <a:ext cx="6489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/>
              <a:t>3d reconstruction = 3d segmentation</a:t>
            </a:r>
            <a:endParaRPr lang="en-GB" sz="2800" b="1" dirty="0"/>
          </a:p>
        </p:txBody>
      </p:sp>
      <p:grpSp>
        <p:nvGrpSpPr>
          <p:cNvPr id="18" name="Group 17"/>
          <p:cNvGrpSpPr/>
          <p:nvPr/>
        </p:nvGrpSpPr>
        <p:grpSpPr>
          <a:xfrm>
            <a:off x="357188" y="4537075"/>
            <a:ext cx="8580833" cy="662810"/>
            <a:chOff x="357188" y="4537075"/>
            <a:chExt cx="8580833" cy="662810"/>
          </a:xfrm>
        </p:grpSpPr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357188" y="4537075"/>
              <a:ext cx="2535237" cy="66281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lIns="90000" tIns="46800" rIns="90000" bIns="0">
              <a:spAutoFit/>
            </a:bodyPr>
            <a:lstStyle/>
            <a:p>
              <a:pPr algn="ctr"/>
              <a:r>
                <a:rPr lang="en-GB" dirty="0">
                  <a:latin typeface="Arial" pitchFamily="34" charset="0"/>
                  <a:cs typeface="Arial" pitchFamily="34" charset="0"/>
                </a:rPr>
                <a:t>Image acquisition, camera </a:t>
              </a:r>
              <a:r>
                <a:rPr lang="en-GB" dirty="0" smtClean="0">
                  <a:latin typeface="Arial" pitchFamily="34" charset="0"/>
                  <a:cs typeface="Arial" pitchFamily="34" charset="0"/>
                </a:rPr>
                <a:t>pose</a:t>
              </a:r>
              <a:endParaRPr lang="en-GB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3046413" y="4537075"/>
              <a:ext cx="2603895" cy="66281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/>
              <a:r>
                <a:rPr lang="en-GB" dirty="0" smtClean="0">
                  <a:latin typeface="Arial" pitchFamily="34" charset="0"/>
                  <a:cs typeface="Arial" pitchFamily="34" charset="0"/>
                </a:rPr>
                <a:t>3d photo-consistency</a:t>
              </a:r>
              <a:r>
                <a:rPr lang="en-GB" dirty="0">
                  <a:latin typeface="Arial" pitchFamily="34" charset="0"/>
                  <a:cs typeface="Arial" pitchFamily="34" charset="0"/>
                </a:rPr>
                <a:t/>
              </a:r>
              <a:br>
                <a:rPr lang="en-GB" dirty="0">
                  <a:latin typeface="Arial" pitchFamily="34" charset="0"/>
                  <a:cs typeface="Arial" pitchFamily="34" charset="0"/>
                </a:rPr>
              </a:br>
              <a:r>
                <a:rPr lang="en-GB" dirty="0" smtClean="0">
                  <a:latin typeface="Arial" pitchFamily="34" charset="0"/>
                  <a:cs typeface="Arial" pitchFamily="34" charset="0"/>
                </a:rPr>
                <a:t>from </a:t>
              </a:r>
              <a:r>
                <a:rPr lang="en-GB" dirty="0">
                  <a:latin typeface="Arial" pitchFamily="34" charset="0"/>
                  <a:cs typeface="Arial" pitchFamily="34" charset="0"/>
                </a:rPr>
                <a:t>images</a:t>
              </a:r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6334125" y="4537075"/>
              <a:ext cx="2603896" cy="66281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/>
              <a:r>
                <a:rPr lang="en-GB" dirty="0">
                  <a:latin typeface="Arial" pitchFamily="34" charset="0"/>
                  <a:cs typeface="Arial" pitchFamily="34" charset="0"/>
                </a:rPr>
                <a:t>3d surface from</a:t>
              </a:r>
              <a:br>
                <a:rPr lang="en-GB" dirty="0">
                  <a:latin typeface="Arial" pitchFamily="34" charset="0"/>
                  <a:cs typeface="Arial" pitchFamily="34" charset="0"/>
                </a:rPr>
              </a:br>
              <a:r>
                <a:rPr lang="en-GB" dirty="0" smtClean="0">
                  <a:latin typeface="Arial" pitchFamily="34" charset="0"/>
                  <a:cs typeface="Arial" pitchFamily="34" charset="0"/>
                </a:rPr>
                <a:t>3d photo-consistency</a:t>
              </a:r>
              <a:endParaRPr lang="en-GB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68325" y="2628000"/>
            <a:ext cx="2200275" cy="1759850"/>
            <a:chOff x="568325" y="2628000"/>
            <a:chExt cx="2200275" cy="1759850"/>
          </a:xfrm>
        </p:grpSpPr>
        <p:pic>
          <p:nvPicPr>
            <p:cNvPr id="31" name="Picture 2" descr="twins0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568325" y="2628000"/>
              <a:ext cx="579438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2" name="Picture 3" descr="twins0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568325" y="3511550"/>
              <a:ext cx="579438" cy="8747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3" name="Picture 4" descr="twins0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1143000" y="2628900"/>
              <a:ext cx="579438" cy="8747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4" name="Picture 5" descr="twins0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1143000" y="3513138"/>
              <a:ext cx="579438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5" name="Picture 6" descr="twins0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22438" y="3513138"/>
              <a:ext cx="579437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6" name="Picture 17" descr="twins0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flipH="1">
              <a:off x="1722438" y="2628000"/>
              <a:ext cx="579437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7" name="AutoShape 10"/>
            <p:cNvSpPr>
              <a:spLocks noChangeArrowheads="1"/>
            </p:cNvSpPr>
            <p:nvPr/>
          </p:nvSpPr>
          <p:spPr bwMode="auto">
            <a:xfrm>
              <a:off x="2641600" y="3392488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30200" y="4546317"/>
            <a:ext cx="8203352" cy="355034"/>
            <a:chOff x="330200" y="4546317"/>
            <a:chExt cx="8203352" cy="355034"/>
          </a:xfrm>
        </p:grpSpPr>
        <p:sp>
          <p:nvSpPr>
            <p:cNvPr id="42" name="Text Box 13"/>
            <p:cNvSpPr txBox="1">
              <a:spLocks noChangeArrowheads="1"/>
            </p:cNvSpPr>
            <p:nvPr/>
          </p:nvSpPr>
          <p:spPr bwMode="auto">
            <a:xfrm>
              <a:off x="330200" y="4546317"/>
              <a:ext cx="2177497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Image acquisition</a:t>
              </a:r>
              <a:endParaRPr lang="en-GB" dirty="0"/>
            </a:p>
          </p:txBody>
        </p:sp>
        <p:sp>
          <p:nvSpPr>
            <p:cNvPr id="43" name="Text Box 14"/>
            <p:cNvSpPr txBox="1">
              <a:spLocks noChangeArrowheads="1"/>
            </p:cNvSpPr>
            <p:nvPr/>
          </p:nvSpPr>
          <p:spPr bwMode="auto">
            <a:xfrm>
              <a:off x="2979739" y="4546317"/>
              <a:ext cx="2546350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Camera pose</a:t>
              </a:r>
              <a:endParaRPr lang="en-GB" dirty="0"/>
            </a:p>
          </p:txBody>
        </p:sp>
        <p:sp>
          <p:nvSpPr>
            <p:cNvPr id="44" name="Text Box 16"/>
            <p:cNvSpPr txBox="1">
              <a:spLocks noChangeArrowheads="1"/>
            </p:cNvSpPr>
            <p:nvPr/>
          </p:nvSpPr>
          <p:spPr bwMode="auto">
            <a:xfrm>
              <a:off x="6386513" y="4546317"/>
              <a:ext cx="2147039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3d reconstruction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429147419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022E-16 L -0.31198 -1.11022E-1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1455841"/>
            <a:ext cx="2152650" cy="243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25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Photo-consistency of a 3d point</a:t>
            </a:r>
            <a:endParaRPr lang="en-GB" dirty="0"/>
          </a:p>
        </p:txBody>
      </p:sp>
      <p:pic>
        <p:nvPicPr>
          <p:cNvPr id="325638" name="Picture 6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297" t="39827" r="59427"/>
          <a:stretch>
            <a:fillRect/>
          </a:stretch>
        </p:blipFill>
        <p:spPr bwMode="auto">
          <a:xfrm rot="226263">
            <a:off x="1590361" y="3293430"/>
            <a:ext cx="275778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5639" name="Picture 7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59724" t="39827"/>
          <a:stretch>
            <a:fillRect/>
          </a:stretch>
        </p:blipFill>
        <p:spPr bwMode="auto">
          <a:xfrm rot="-188169">
            <a:off x="4920110" y="3492252"/>
            <a:ext cx="2649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5645" name="Text Box 13"/>
          <p:cNvSpPr txBox="1">
            <a:spLocks noChangeArrowheads="1"/>
          </p:cNvSpPr>
          <p:nvPr/>
        </p:nvSpPr>
        <p:spPr bwMode="auto">
          <a:xfrm>
            <a:off x="4511675" y="1771936"/>
            <a:ext cx="289905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dirty="0"/>
              <a:t>Photo-consistent point </a:t>
            </a:r>
          </a:p>
        </p:txBody>
      </p:sp>
      <p:sp>
        <p:nvSpPr>
          <p:cNvPr id="325659" name="Freeform 27"/>
          <p:cNvSpPr>
            <a:spLocks/>
          </p:cNvSpPr>
          <p:nvPr/>
        </p:nvSpPr>
        <p:spPr bwMode="auto">
          <a:xfrm>
            <a:off x="1611313" y="3559461"/>
            <a:ext cx="2389187" cy="1757363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1505" y="112"/>
              </a:cxn>
              <a:cxn ang="0">
                <a:pos x="1454" y="1107"/>
              </a:cxn>
              <a:cxn ang="0">
                <a:pos x="0" y="990"/>
              </a:cxn>
              <a:cxn ang="0">
                <a:pos x="49" y="0"/>
              </a:cxn>
            </a:cxnLst>
            <a:rect l="0" t="0" r="r" b="b"/>
            <a:pathLst>
              <a:path w="1505" h="1107">
                <a:moveTo>
                  <a:pt x="49" y="0"/>
                </a:moveTo>
                <a:lnTo>
                  <a:pt x="1505" y="112"/>
                </a:lnTo>
                <a:lnTo>
                  <a:pt x="1454" y="1107"/>
                </a:lnTo>
                <a:lnTo>
                  <a:pt x="0" y="990"/>
                </a:lnTo>
                <a:lnTo>
                  <a:pt x="49" y="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5660" name="Freeform 28"/>
          <p:cNvSpPr>
            <a:spLocks/>
          </p:cNvSpPr>
          <p:nvPr/>
        </p:nvSpPr>
        <p:spPr bwMode="auto">
          <a:xfrm>
            <a:off x="5153025" y="3434049"/>
            <a:ext cx="2390775" cy="1843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1399" y="0"/>
              </a:cxn>
              <a:cxn ang="0">
                <a:pos x="1506" y="949"/>
              </a:cxn>
              <a:cxn ang="0">
                <a:pos x="118" y="1161"/>
              </a:cxn>
              <a:cxn ang="0">
                <a:pos x="0" y="201"/>
              </a:cxn>
            </a:cxnLst>
            <a:rect l="0" t="0" r="r" b="b"/>
            <a:pathLst>
              <a:path w="1506" h="1161">
                <a:moveTo>
                  <a:pt x="0" y="201"/>
                </a:moveTo>
                <a:lnTo>
                  <a:pt x="1399" y="0"/>
                </a:lnTo>
                <a:lnTo>
                  <a:pt x="1506" y="949"/>
                </a:lnTo>
                <a:lnTo>
                  <a:pt x="118" y="1161"/>
                </a:lnTo>
                <a:lnTo>
                  <a:pt x="0" y="201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006725" y="5489859"/>
            <a:ext cx="3165476" cy="1216025"/>
            <a:chOff x="1897" y="2638"/>
            <a:chExt cx="1994" cy="766"/>
          </a:xfrm>
        </p:grpSpPr>
        <p:pic>
          <p:nvPicPr>
            <p:cNvPr id="325656" name="Picture 24" descr="capture0002"/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15956" t="52212" r="80285" b="42216"/>
            <a:stretch>
              <a:fillRect/>
            </a:stretch>
          </p:blipFill>
          <p:spPr bwMode="auto">
            <a:xfrm>
              <a:off x="1897" y="2638"/>
              <a:ext cx="687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  <p:pic>
          <p:nvPicPr>
            <p:cNvPr id="325657" name="Picture 25" descr="capture0002"/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79211" t="46597" r="16838" b="47394"/>
            <a:stretch>
              <a:fillRect/>
            </a:stretch>
          </p:blipFill>
          <p:spPr bwMode="auto">
            <a:xfrm>
              <a:off x="3204" y="2638"/>
              <a:ext cx="687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</p:grpSp>
      <p:sp>
        <p:nvSpPr>
          <p:cNvPr id="325658" name="Text Box 26"/>
          <p:cNvSpPr txBox="1">
            <a:spLocks noChangeArrowheads="1"/>
          </p:cNvSpPr>
          <p:nvPr/>
        </p:nvSpPr>
        <p:spPr bwMode="auto">
          <a:xfrm>
            <a:off x="4259240" y="5416836"/>
            <a:ext cx="850900" cy="1189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7200" dirty="0">
                <a:sym typeface="Symbol" pitchFamily="18" charset="2"/>
              </a:rPr>
              <a:t>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771650" y="1956086"/>
            <a:ext cx="5805488" cy="3543300"/>
            <a:chOff x="1771650" y="1956086"/>
            <a:chExt cx="5805488" cy="3543300"/>
          </a:xfrm>
        </p:grpSpPr>
        <p:sp>
          <p:nvSpPr>
            <p:cNvPr id="325636" name="Line 4"/>
            <p:cNvSpPr>
              <a:spLocks noChangeShapeType="1"/>
            </p:cNvSpPr>
            <p:nvPr/>
          </p:nvSpPr>
          <p:spPr bwMode="auto">
            <a:xfrm>
              <a:off x="4391025" y="1956086"/>
              <a:ext cx="1562100" cy="1677988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37" name="Line 5"/>
            <p:cNvSpPr>
              <a:spLocks noChangeShapeType="1"/>
            </p:cNvSpPr>
            <p:nvPr/>
          </p:nvSpPr>
          <p:spPr bwMode="auto">
            <a:xfrm flipV="1">
              <a:off x="3125788" y="1962436"/>
              <a:ext cx="1262062" cy="171450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44" name="Oval 12"/>
            <p:cNvSpPr>
              <a:spLocks noChangeAspect="1" noChangeArrowheads="1"/>
            </p:cNvSpPr>
            <p:nvPr/>
          </p:nvSpPr>
          <p:spPr bwMode="auto">
            <a:xfrm>
              <a:off x="6207125" y="3927761"/>
              <a:ext cx="71438" cy="71438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" name="Group 15"/>
            <p:cNvGrpSpPr>
              <a:grpSpLocks/>
            </p:cNvGrpSpPr>
            <p:nvPr/>
          </p:nvGrpSpPr>
          <p:grpSpPr bwMode="auto">
            <a:xfrm>
              <a:off x="2705100" y="3835686"/>
              <a:ext cx="3663950" cy="349250"/>
              <a:chOff x="1704" y="2356"/>
              <a:chExt cx="2308" cy="220"/>
            </a:xfrm>
          </p:grpSpPr>
          <p:sp>
            <p:nvSpPr>
              <p:cNvPr id="325648" name="Rectangle 16"/>
              <p:cNvSpPr>
                <a:spLocks noChangeArrowheads="1"/>
              </p:cNvSpPr>
              <p:nvPr/>
            </p:nvSpPr>
            <p:spPr bwMode="auto">
              <a:xfrm>
                <a:off x="1704" y="2416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5649" name="Rectangle 17"/>
              <p:cNvSpPr>
                <a:spLocks noChangeArrowheads="1"/>
              </p:cNvSpPr>
              <p:nvPr/>
            </p:nvSpPr>
            <p:spPr bwMode="auto">
              <a:xfrm>
                <a:off x="3852" y="2356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25653" name="Line 21"/>
            <p:cNvSpPr>
              <a:spLocks noChangeShapeType="1"/>
            </p:cNvSpPr>
            <p:nvPr/>
          </p:nvSpPr>
          <p:spPr bwMode="auto">
            <a:xfrm flipV="1">
              <a:off x="1771650" y="4045236"/>
              <a:ext cx="1069975" cy="145415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 type="oval" w="lg" len="lg"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54" name="Line 22"/>
            <p:cNvSpPr>
              <a:spLocks noChangeShapeType="1"/>
            </p:cNvSpPr>
            <p:nvPr/>
          </p:nvSpPr>
          <p:spPr bwMode="auto">
            <a:xfrm>
              <a:off x="6267450" y="3972211"/>
              <a:ext cx="1309688" cy="1406525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oval" w="lg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43" name="Oval 11"/>
            <p:cNvSpPr>
              <a:spLocks noChangeAspect="1" noChangeArrowheads="1"/>
            </p:cNvSpPr>
            <p:nvPr/>
          </p:nvSpPr>
          <p:spPr bwMode="auto">
            <a:xfrm>
              <a:off x="2800350" y="4019836"/>
              <a:ext cx="71438" cy="71438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7340600" y="5289836"/>
            <a:ext cx="542925" cy="301625"/>
            <a:chOff x="2692" y="3932"/>
            <a:chExt cx="342" cy="190"/>
          </a:xfrm>
        </p:grpSpPr>
        <p:sp>
          <p:nvSpPr>
            <p:cNvPr id="325641" name="AutoShape 9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42" name="AutoShape 10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 rot="10800000" flipV="1">
            <a:off x="1479550" y="5420011"/>
            <a:ext cx="542925" cy="301625"/>
            <a:chOff x="2692" y="3932"/>
            <a:chExt cx="342" cy="190"/>
          </a:xfrm>
        </p:grpSpPr>
        <p:sp>
          <p:nvSpPr>
            <p:cNvPr id="325651" name="AutoShape 19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52" name="AutoShape 20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5646" name="Oval 14"/>
          <p:cNvSpPr>
            <a:spLocks noChangeAspect="1" noChangeArrowheads="1"/>
          </p:cNvSpPr>
          <p:nvPr/>
        </p:nvSpPr>
        <p:spPr bwMode="auto">
          <a:xfrm>
            <a:off x="4337050" y="1905286"/>
            <a:ext cx="141288" cy="141288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18663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45" grpId="0"/>
      <p:bldP spid="32565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1455841"/>
            <a:ext cx="2152650" cy="243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Photo-consistency of a 3d point</a:t>
            </a:r>
            <a:endParaRPr lang="en-US" dirty="0"/>
          </a:p>
        </p:txBody>
      </p:sp>
      <p:pic>
        <p:nvPicPr>
          <p:cNvPr id="420867" name="Picture 3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297" t="39827" r="59427"/>
          <a:stretch>
            <a:fillRect/>
          </a:stretch>
        </p:blipFill>
        <p:spPr bwMode="auto">
          <a:xfrm rot="226263">
            <a:off x="1590361" y="3293430"/>
            <a:ext cx="275778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868" name="Picture 4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59724" t="39827"/>
          <a:stretch>
            <a:fillRect/>
          </a:stretch>
        </p:blipFill>
        <p:spPr bwMode="auto">
          <a:xfrm rot="-188169">
            <a:off x="4920110" y="3492252"/>
            <a:ext cx="2649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869" name="Text Box 5"/>
          <p:cNvSpPr txBox="1">
            <a:spLocks noChangeArrowheads="1"/>
          </p:cNvSpPr>
          <p:nvPr/>
        </p:nvSpPr>
        <p:spPr bwMode="auto">
          <a:xfrm>
            <a:off x="4752975" y="1225836"/>
            <a:ext cx="37164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1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GB" sz="1100" dirty="0" smtClean="0">
                <a:latin typeface="Arial" pitchFamily="34" charset="0"/>
                <a:cs typeface="Arial" pitchFamily="34" charset="0"/>
              </a:rPr>
            </a:br>
            <a:r>
              <a:rPr lang="en-GB" sz="1800" dirty="0" smtClean="0">
                <a:latin typeface="Arial" pitchFamily="34" charset="0"/>
                <a:cs typeface="Arial" pitchFamily="34" charset="0"/>
              </a:rPr>
              <a:t>  Non photo-consistent point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0873" name="Freeform 9"/>
          <p:cNvSpPr>
            <a:spLocks/>
          </p:cNvSpPr>
          <p:nvPr/>
        </p:nvSpPr>
        <p:spPr bwMode="auto">
          <a:xfrm>
            <a:off x="1611313" y="3559461"/>
            <a:ext cx="2389187" cy="1757363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1505" y="112"/>
              </a:cxn>
              <a:cxn ang="0">
                <a:pos x="1454" y="1107"/>
              </a:cxn>
              <a:cxn ang="0">
                <a:pos x="0" y="990"/>
              </a:cxn>
              <a:cxn ang="0">
                <a:pos x="49" y="0"/>
              </a:cxn>
            </a:cxnLst>
            <a:rect l="0" t="0" r="r" b="b"/>
            <a:pathLst>
              <a:path w="1505" h="1107">
                <a:moveTo>
                  <a:pt x="49" y="0"/>
                </a:moveTo>
                <a:lnTo>
                  <a:pt x="1505" y="112"/>
                </a:lnTo>
                <a:lnTo>
                  <a:pt x="1454" y="1107"/>
                </a:lnTo>
                <a:lnTo>
                  <a:pt x="0" y="990"/>
                </a:lnTo>
                <a:lnTo>
                  <a:pt x="49" y="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874" name="Freeform 10"/>
          <p:cNvSpPr>
            <a:spLocks/>
          </p:cNvSpPr>
          <p:nvPr/>
        </p:nvSpPr>
        <p:spPr bwMode="auto">
          <a:xfrm>
            <a:off x="5153025" y="3434049"/>
            <a:ext cx="2390775" cy="1843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1399" y="0"/>
              </a:cxn>
              <a:cxn ang="0">
                <a:pos x="1506" y="949"/>
              </a:cxn>
              <a:cxn ang="0">
                <a:pos x="118" y="1161"/>
              </a:cxn>
              <a:cxn ang="0">
                <a:pos x="0" y="201"/>
              </a:cxn>
            </a:cxnLst>
            <a:rect l="0" t="0" r="r" b="b"/>
            <a:pathLst>
              <a:path w="1506" h="1161">
                <a:moveTo>
                  <a:pt x="0" y="201"/>
                </a:moveTo>
                <a:lnTo>
                  <a:pt x="1399" y="0"/>
                </a:lnTo>
                <a:lnTo>
                  <a:pt x="1506" y="949"/>
                </a:lnTo>
                <a:lnTo>
                  <a:pt x="118" y="1161"/>
                </a:lnTo>
                <a:lnTo>
                  <a:pt x="0" y="201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771650" y="1409986"/>
            <a:ext cx="5805488" cy="4089400"/>
            <a:chOff x="1116" y="828"/>
            <a:chExt cx="3657" cy="2576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704" y="2252"/>
              <a:ext cx="2444" cy="324"/>
              <a:chOff x="1704" y="2252"/>
              <a:chExt cx="2444" cy="324"/>
            </a:xfrm>
          </p:grpSpPr>
          <p:sp>
            <p:nvSpPr>
              <p:cNvPr id="420871" name="Rectangle 7"/>
              <p:cNvSpPr>
                <a:spLocks noChangeArrowheads="1"/>
              </p:cNvSpPr>
              <p:nvPr/>
            </p:nvSpPr>
            <p:spPr bwMode="auto">
              <a:xfrm>
                <a:off x="1704" y="2416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66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72" name="Rectangle 8"/>
              <p:cNvSpPr>
                <a:spLocks noChangeArrowheads="1"/>
              </p:cNvSpPr>
              <p:nvPr/>
            </p:nvSpPr>
            <p:spPr bwMode="auto">
              <a:xfrm>
                <a:off x="3988" y="2252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66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0876" name="Line 12"/>
            <p:cNvSpPr>
              <a:spLocks noChangeShapeType="1"/>
            </p:cNvSpPr>
            <p:nvPr/>
          </p:nvSpPr>
          <p:spPr bwMode="auto">
            <a:xfrm>
              <a:off x="2998" y="828"/>
              <a:ext cx="972" cy="1362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77" name="Line 13"/>
            <p:cNvSpPr>
              <a:spLocks noChangeShapeType="1"/>
            </p:cNvSpPr>
            <p:nvPr/>
          </p:nvSpPr>
          <p:spPr bwMode="auto">
            <a:xfrm flipV="1">
              <a:off x="1972" y="828"/>
              <a:ext cx="1048" cy="1424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78" name="Line 14"/>
            <p:cNvSpPr>
              <a:spLocks noChangeShapeType="1"/>
            </p:cNvSpPr>
            <p:nvPr/>
          </p:nvSpPr>
          <p:spPr bwMode="auto">
            <a:xfrm flipV="1">
              <a:off x="1116" y="2488"/>
              <a:ext cx="674" cy="916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 type="oval" w="lg" len="lg"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79" name="Line 15"/>
            <p:cNvSpPr>
              <a:spLocks noChangeShapeType="1"/>
            </p:cNvSpPr>
            <p:nvPr/>
          </p:nvSpPr>
          <p:spPr bwMode="auto">
            <a:xfrm>
              <a:off x="4068" y="2337"/>
              <a:ext cx="705" cy="991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oval" w="lg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80" name="Oval 16"/>
            <p:cNvSpPr>
              <a:spLocks noChangeAspect="1" noChangeArrowheads="1"/>
            </p:cNvSpPr>
            <p:nvPr/>
          </p:nvSpPr>
          <p:spPr bwMode="auto">
            <a:xfrm>
              <a:off x="1764" y="2472"/>
              <a:ext cx="45" cy="45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81" name="Oval 17"/>
            <p:cNvSpPr>
              <a:spLocks noChangeAspect="1" noChangeArrowheads="1"/>
            </p:cNvSpPr>
            <p:nvPr/>
          </p:nvSpPr>
          <p:spPr bwMode="auto">
            <a:xfrm>
              <a:off x="4046" y="2310"/>
              <a:ext cx="45" cy="45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005138" y="5489861"/>
            <a:ext cx="3168650" cy="1216025"/>
            <a:chOff x="1893" y="3398"/>
            <a:chExt cx="1996" cy="766"/>
          </a:xfrm>
        </p:grpSpPr>
        <p:pic>
          <p:nvPicPr>
            <p:cNvPr id="420883" name="Picture 19" descr="capture00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15956" t="52213" r="80286" b="42216"/>
            <a:stretch>
              <a:fillRect/>
            </a:stretch>
          </p:blipFill>
          <p:spPr bwMode="auto">
            <a:xfrm>
              <a:off x="1893" y="3398"/>
              <a:ext cx="688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  <p:pic>
          <p:nvPicPr>
            <p:cNvPr id="420884" name="Picture 20" descr="capture0002"/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81534" t="42694" r="13846" b="50580"/>
            <a:stretch>
              <a:fillRect/>
            </a:stretch>
          </p:blipFill>
          <p:spPr bwMode="auto">
            <a:xfrm>
              <a:off x="3202" y="3398"/>
              <a:ext cx="687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</p:grpSp>
      <p:sp>
        <p:nvSpPr>
          <p:cNvPr id="420885" name="Text Box 21"/>
          <p:cNvSpPr txBox="1">
            <a:spLocks noChangeArrowheads="1"/>
          </p:cNvSpPr>
          <p:nvPr/>
        </p:nvSpPr>
        <p:spPr bwMode="auto">
          <a:xfrm>
            <a:off x="4245592" y="5416836"/>
            <a:ext cx="850900" cy="1189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7200" dirty="0">
                <a:sym typeface="Symbol" pitchFamily="18" charset="2"/>
              </a:rPr>
              <a:t></a:t>
            </a:r>
          </a:p>
        </p:txBody>
      </p:sp>
      <p:sp>
        <p:nvSpPr>
          <p:cNvPr id="420886" name="Oval 22"/>
          <p:cNvSpPr>
            <a:spLocks noChangeAspect="1" noChangeArrowheads="1"/>
          </p:cNvSpPr>
          <p:nvPr/>
        </p:nvSpPr>
        <p:spPr bwMode="auto">
          <a:xfrm>
            <a:off x="4706938" y="1375061"/>
            <a:ext cx="141287" cy="141288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7340600" y="5289836"/>
            <a:ext cx="542925" cy="301625"/>
            <a:chOff x="2692" y="3932"/>
            <a:chExt cx="342" cy="190"/>
          </a:xfrm>
        </p:grpSpPr>
        <p:sp>
          <p:nvSpPr>
            <p:cNvPr id="420888" name="AutoShape 24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89" name="AutoShape 25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 rot="10800000" flipV="1">
            <a:off x="1479550" y="5420011"/>
            <a:ext cx="542925" cy="301625"/>
            <a:chOff x="2692" y="3932"/>
            <a:chExt cx="342" cy="190"/>
          </a:xfrm>
        </p:grpSpPr>
        <p:sp>
          <p:nvSpPr>
            <p:cNvPr id="420891" name="AutoShape 27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92" name="AutoShape 28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653588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1455841"/>
            <a:ext cx="2152650" cy="243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Photo-consistency of a 3d patch</a:t>
            </a:r>
            <a:endParaRPr lang="en-US" dirty="0"/>
          </a:p>
        </p:txBody>
      </p:sp>
      <p:pic>
        <p:nvPicPr>
          <p:cNvPr id="420867" name="Picture 3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297" t="39827" r="59427"/>
          <a:stretch>
            <a:fillRect/>
          </a:stretch>
        </p:blipFill>
        <p:spPr bwMode="auto">
          <a:xfrm rot="226263">
            <a:off x="1590361" y="3293430"/>
            <a:ext cx="275778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868" name="Picture 4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59724" t="39827"/>
          <a:stretch>
            <a:fillRect/>
          </a:stretch>
        </p:blipFill>
        <p:spPr bwMode="auto">
          <a:xfrm rot="-188169">
            <a:off x="4920110" y="3492252"/>
            <a:ext cx="2649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873" name="Freeform 9"/>
          <p:cNvSpPr>
            <a:spLocks/>
          </p:cNvSpPr>
          <p:nvPr/>
        </p:nvSpPr>
        <p:spPr bwMode="auto">
          <a:xfrm>
            <a:off x="1611313" y="3559461"/>
            <a:ext cx="2389187" cy="1757363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1505" y="112"/>
              </a:cxn>
              <a:cxn ang="0">
                <a:pos x="1454" y="1107"/>
              </a:cxn>
              <a:cxn ang="0">
                <a:pos x="0" y="990"/>
              </a:cxn>
              <a:cxn ang="0">
                <a:pos x="49" y="0"/>
              </a:cxn>
            </a:cxnLst>
            <a:rect l="0" t="0" r="r" b="b"/>
            <a:pathLst>
              <a:path w="1505" h="1107">
                <a:moveTo>
                  <a:pt x="49" y="0"/>
                </a:moveTo>
                <a:lnTo>
                  <a:pt x="1505" y="112"/>
                </a:lnTo>
                <a:lnTo>
                  <a:pt x="1454" y="1107"/>
                </a:lnTo>
                <a:lnTo>
                  <a:pt x="0" y="990"/>
                </a:lnTo>
                <a:lnTo>
                  <a:pt x="49" y="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874" name="Freeform 10"/>
          <p:cNvSpPr>
            <a:spLocks/>
          </p:cNvSpPr>
          <p:nvPr/>
        </p:nvSpPr>
        <p:spPr bwMode="auto">
          <a:xfrm>
            <a:off x="5153025" y="3434049"/>
            <a:ext cx="2390775" cy="1843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1399" y="0"/>
              </a:cxn>
              <a:cxn ang="0">
                <a:pos x="1506" y="949"/>
              </a:cxn>
              <a:cxn ang="0">
                <a:pos x="118" y="1161"/>
              </a:cxn>
              <a:cxn ang="0">
                <a:pos x="0" y="201"/>
              </a:cxn>
            </a:cxnLst>
            <a:rect l="0" t="0" r="r" b="b"/>
            <a:pathLst>
              <a:path w="1506" h="1161">
                <a:moveTo>
                  <a:pt x="0" y="201"/>
                </a:moveTo>
                <a:lnTo>
                  <a:pt x="1399" y="0"/>
                </a:lnTo>
                <a:lnTo>
                  <a:pt x="1506" y="949"/>
                </a:lnTo>
                <a:lnTo>
                  <a:pt x="118" y="1161"/>
                </a:lnTo>
                <a:lnTo>
                  <a:pt x="0" y="201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Oval 33"/>
          <p:cNvSpPr>
            <a:spLocks noChangeAspect="1"/>
          </p:cNvSpPr>
          <p:nvPr/>
        </p:nvSpPr>
        <p:spPr bwMode="auto">
          <a:xfrm>
            <a:off x="4356259" y="2722639"/>
            <a:ext cx="217170" cy="228600"/>
          </a:xfrm>
          <a:prstGeom prst="ellipse">
            <a:avLst/>
          </a:prstGeom>
          <a:solidFill>
            <a:srgbClr val="FFD757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0877" name="Line 13"/>
          <p:cNvSpPr>
            <a:spLocks noChangeShapeType="1"/>
          </p:cNvSpPr>
          <p:nvPr/>
        </p:nvSpPr>
        <p:spPr bwMode="auto">
          <a:xfrm flipV="1">
            <a:off x="3619500" y="2808364"/>
            <a:ext cx="827247" cy="862222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876" name="Line 12"/>
          <p:cNvSpPr>
            <a:spLocks noChangeShapeType="1"/>
          </p:cNvSpPr>
          <p:nvPr/>
        </p:nvSpPr>
        <p:spPr bwMode="auto">
          <a:xfrm>
            <a:off x="4446747" y="2808363"/>
            <a:ext cx="1115853" cy="874637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6" name="Straight Arrow Connector 35"/>
          <p:cNvCxnSpPr/>
          <p:nvPr/>
        </p:nvCxnSpPr>
        <p:spPr bwMode="auto">
          <a:xfrm rot="16200000" flipH="1">
            <a:off x="4389329" y="2865782"/>
            <a:ext cx="241520" cy="126684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stealth"/>
          </a:ln>
          <a:effectLst/>
        </p:spPr>
      </p:cxnSp>
      <p:sp>
        <p:nvSpPr>
          <p:cNvPr id="39" name="Oval 38"/>
          <p:cNvSpPr>
            <a:spLocks noChangeAspect="1"/>
          </p:cNvSpPr>
          <p:nvPr/>
        </p:nvSpPr>
        <p:spPr bwMode="auto">
          <a:xfrm>
            <a:off x="6352541" y="4305300"/>
            <a:ext cx="152019" cy="160020"/>
          </a:xfrm>
          <a:prstGeom prst="ellipse">
            <a:avLst/>
          </a:prstGeom>
          <a:solidFill>
            <a:srgbClr val="FFD757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0879" name="Line 15"/>
          <p:cNvSpPr>
            <a:spLocks noChangeShapeType="1"/>
          </p:cNvSpPr>
          <p:nvPr/>
        </p:nvSpPr>
        <p:spPr bwMode="auto">
          <a:xfrm>
            <a:off x="6423025" y="4371975"/>
            <a:ext cx="1154113" cy="1006762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oval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7340600" y="5289836"/>
            <a:ext cx="542925" cy="301625"/>
            <a:chOff x="2692" y="3932"/>
            <a:chExt cx="342" cy="190"/>
          </a:xfrm>
        </p:grpSpPr>
        <p:sp>
          <p:nvSpPr>
            <p:cNvPr id="420888" name="AutoShape 24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89" name="AutoShape 25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" name="Oval 39"/>
          <p:cNvSpPr>
            <a:spLocks noChangeAspect="1"/>
          </p:cNvSpPr>
          <p:nvPr/>
        </p:nvSpPr>
        <p:spPr bwMode="auto">
          <a:xfrm>
            <a:off x="2765615" y="4434840"/>
            <a:ext cx="152019" cy="160020"/>
          </a:xfrm>
          <a:prstGeom prst="ellipse">
            <a:avLst/>
          </a:prstGeom>
          <a:solidFill>
            <a:srgbClr val="FFD757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0878" name="Line 14"/>
          <p:cNvSpPr>
            <a:spLocks noChangeShapeType="1"/>
          </p:cNvSpPr>
          <p:nvPr/>
        </p:nvSpPr>
        <p:spPr bwMode="auto">
          <a:xfrm flipV="1">
            <a:off x="1771650" y="4514850"/>
            <a:ext cx="1069975" cy="984536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 type="oval" w="lg" len="lg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 rot="10800000" flipV="1">
            <a:off x="1479550" y="5420011"/>
            <a:ext cx="542925" cy="301625"/>
            <a:chOff x="2692" y="3932"/>
            <a:chExt cx="342" cy="190"/>
          </a:xfrm>
        </p:grpSpPr>
        <p:sp>
          <p:nvSpPr>
            <p:cNvPr id="420891" name="AutoShape 27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92" name="AutoShape 28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607757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67" name="Rectangle 2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Challenges of </a:t>
            </a:r>
            <a:r>
              <a:rPr lang="en-GB" dirty="0"/>
              <a:t>photo-consistency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5075238" y="1468438"/>
            <a:ext cx="3001962" cy="2054225"/>
            <a:chOff x="592" y="794"/>
            <a:chExt cx="4795" cy="3282"/>
          </a:xfrm>
        </p:grpSpPr>
        <p:sp useBgFill="1">
          <p:nvSpPr>
            <p:cNvPr id="957472" name="AutoShape 32"/>
            <p:cNvSpPr>
              <a:spLocks noChangeArrowheads="1"/>
            </p:cNvSpPr>
            <p:nvPr/>
          </p:nvSpPr>
          <p:spPr bwMode="auto">
            <a:xfrm rot="-2018969">
              <a:off x="1796" y="1722"/>
              <a:ext cx="2196" cy="2192"/>
            </a:xfrm>
            <a:custGeom>
              <a:avLst/>
              <a:gdLst>
                <a:gd name="G0" fmla="+- 4395 0 0"/>
                <a:gd name="G1" fmla="+- 10569417 0 0"/>
                <a:gd name="G2" fmla="+- 0 0 10569417"/>
                <a:gd name="T0" fmla="*/ 0 256 1"/>
                <a:gd name="T1" fmla="*/ 180 256 1"/>
                <a:gd name="G3" fmla="+- 10569417 T0 T1"/>
                <a:gd name="T2" fmla="*/ 0 256 1"/>
                <a:gd name="T3" fmla="*/ 90 256 1"/>
                <a:gd name="G4" fmla="+- 10569417 T2 T3"/>
                <a:gd name="G5" fmla="*/ G4 2 1"/>
                <a:gd name="T4" fmla="*/ 90 256 1"/>
                <a:gd name="T5" fmla="*/ 0 256 1"/>
                <a:gd name="G6" fmla="+- 10569417 T4 T5"/>
                <a:gd name="G7" fmla="*/ G6 2 1"/>
                <a:gd name="G8" fmla="abs 10569417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395"/>
                <a:gd name="G18" fmla="*/ 4395 1 2"/>
                <a:gd name="G19" fmla="+- G18 5400 0"/>
                <a:gd name="G20" fmla="cos G19 10569417"/>
                <a:gd name="G21" fmla="sin G19 10569417"/>
                <a:gd name="G22" fmla="+- G20 10800 0"/>
                <a:gd name="G23" fmla="+- G21 10800 0"/>
                <a:gd name="G24" fmla="+- 10800 0 G20"/>
                <a:gd name="G25" fmla="+- 4395 10800 0"/>
                <a:gd name="G26" fmla="?: G9 G17 G25"/>
                <a:gd name="G27" fmla="?: G9 0 21600"/>
                <a:gd name="G28" fmla="cos 10800 10569417"/>
                <a:gd name="G29" fmla="sin 10800 10569417"/>
                <a:gd name="G30" fmla="sin 4395 10569417"/>
                <a:gd name="G31" fmla="+- G28 10800 0"/>
                <a:gd name="G32" fmla="+- G29 10800 0"/>
                <a:gd name="G33" fmla="+- G30 10800 0"/>
                <a:gd name="G34" fmla="?: G4 0 G31"/>
                <a:gd name="G35" fmla="?: 10569417 G34 0"/>
                <a:gd name="G36" fmla="?: G6 G35 G31"/>
                <a:gd name="G37" fmla="+- 21600 0 G36"/>
                <a:gd name="G38" fmla="?: G4 0 G33"/>
                <a:gd name="G39" fmla="?: 10569417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604 w 21600"/>
                <a:gd name="T15" fmla="*/ 13238 h 21600"/>
                <a:gd name="T16" fmla="*/ 10800 w 21600"/>
                <a:gd name="T17" fmla="*/ 6405 h 21600"/>
                <a:gd name="T18" fmla="*/ 17996 w 21600"/>
                <a:gd name="T19" fmla="*/ 1323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6637" y="12210"/>
                  </a:moveTo>
                  <a:cubicBezTo>
                    <a:pt x="6483" y="11756"/>
                    <a:pt x="6405" y="11279"/>
                    <a:pt x="6405" y="10800"/>
                  </a:cubicBezTo>
                  <a:cubicBezTo>
                    <a:pt x="6405" y="8372"/>
                    <a:pt x="8372" y="6405"/>
                    <a:pt x="10800" y="6405"/>
                  </a:cubicBezTo>
                  <a:cubicBezTo>
                    <a:pt x="13227" y="6405"/>
                    <a:pt x="15195" y="8372"/>
                    <a:pt x="15195" y="10800"/>
                  </a:cubicBezTo>
                  <a:cubicBezTo>
                    <a:pt x="15195" y="11279"/>
                    <a:pt x="15116" y="11756"/>
                    <a:pt x="14962" y="12210"/>
                  </a:cubicBezTo>
                  <a:lnTo>
                    <a:pt x="21028" y="14266"/>
                  </a:lnTo>
                  <a:cubicBezTo>
                    <a:pt x="21406" y="13150"/>
                    <a:pt x="21600" y="1197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979"/>
                    <a:pt x="193" y="13150"/>
                    <a:pt x="571" y="14266"/>
                  </a:cubicBezTo>
                  <a:close/>
                </a:path>
              </a:pathLst>
            </a:custGeom>
            <a:ln w="508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 useBgFill="1">
          <p:nvSpPr>
            <p:cNvPr id="957473" name="Rectangle 33"/>
            <p:cNvSpPr>
              <a:spLocks noChangeArrowheads="1"/>
            </p:cNvSpPr>
            <p:nvPr/>
          </p:nvSpPr>
          <p:spPr bwMode="auto">
            <a:xfrm rot="-24877306">
              <a:off x="1946" y="3418"/>
              <a:ext cx="892" cy="104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 useBgFill="1">
          <p:nvSpPr>
            <p:cNvPr id="957474" name="Rectangle 34"/>
            <p:cNvSpPr>
              <a:spLocks noChangeArrowheads="1"/>
            </p:cNvSpPr>
            <p:nvPr/>
          </p:nvSpPr>
          <p:spPr bwMode="auto">
            <a:xfrm rot="-22570904">
              <a:off x="3197" y="2568"/>
              <a:ext cx="875" cy="133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" name="Group 35"/>
            <p:cNvGrpSpPr>
              <a:grpSpLocks/>
            </p:cNvGrpSpPr>
            <p:nvPr/>
          </p:nvGrpSpPr>
          <p:grpSpPr bwMode="auto">
            <a:xfrm rot="39432561">
              <a:off x="1000" y="3707"/>
              <a:ext cx="327" cy="411"/>
              <a:chOff x="1056" y="3064"/>
              <a:chExt cx="700" cy="416"/>
            </a:xfrm>
          </p:grpSpPr>
          <p:sp>
            <p:nvSpPr>
              <p:cNvPr id="957476" name="AutoShape 36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477" name="AutoShape 37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4" name="Group 38"/>
            <p:cNvGrpSpPr>
              <a:grpSpLocks/>
            </p:cNvGrpSpPr>
            <p:nvPr/>
          </p:nvGrpSpPr>
          <p:grpSpPr bwMode="auto">
            <a:xfrm rot="1168940">
              <a:off x="819" y="1421"/>
              <a:ext cx="327" cy="411"/>
              <a:chOff x="1056" y="3064"/>
              <a:chExt cx="700" cy="416"/>
            </a:xfrm>
          </p:grpSpPr>
          <p:sp>
            <p:nvSpPr>
              <p:cNvPr id="957479" name="AutoShape 39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480" name="AutoShape 40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5" name="Group 41"/>
            <p:cNvGrpSpPr>
              <a:grpSpLocks/>
            </p:cNvGrpSpPr>
            <p:nvPr/>
          </p:nvGrpSpPr>
          <p:grpSpPr bwMode="auto">
            <a:xfrm rot="9976607">
              <a:off x="4608" y="1112"/>
              <a:ext cx="327" cy="411"/>
              <a:chOff x="1056" y="3064"/>
              <a:chExt cx="700" cy="416"/>
            </a:xfrm>
          </p:grpSpPr>
          <p:sp>
            <p:nvSpPr>
              <p:cNvPr id="957482" name="AutoShape 42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483" name="AutoShape 43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6" name="Group 44"/>
            <p:cNvGrpSpPr>
              <a:grpSpLocks/>
            </p:cNvGrpSpPr>
            <p:nvPr/>
          </p:nvGrpSpPr>
          <p:grpSpPr bwMode="auto">
            <a:xfrm rot="11217196">
              <a:off x="5060" y="1989"/>
              <a:ext cx="327" cy="411"/>
              <a:chOff x="1056" y="3064"/>
              <a:chExt cx="700" cy="416"/>
            </a:xfrm>
          </p:grpSpPr>
          <p:sp>
            <p:nvSpPr>
              <p:cNvPr id="957485" name="AutoShape 45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486" name="AutoShape 46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7" name="Group 47"/>
            <p:cNvGrpSpPr>
              <a:grpSpLocks/>
            </p:cNvGrpSpPr>
            <p:nvPr/>
          </p:nvGrpSpPr>
          <p:grpSpPr bwMode="auto">
            <a:xfrm>
              <a:off x="1195" y="1378"/>
              <a:ext cx="213" cy="252"/>
              <a:chOff x="3834" y="1305"/>
              <a:chExt cx="213" cy="252"/>
            </a:xfrm>
          </p:grpSpPr>
          <p:sp>
            <p:nvSpPr>
              <p:cNvPr id="957488" name="Line 48"/>
              <p:cNvSpPr>
                <a:spLocks noChangeShapeType="1"/>
              </p:cNvSpPr>
              <p:nvPr/>
            </p:nvSpPr>
            <p:spPr bwMode="auto">
              <a:xfrm>
                <a:off x="3834" y="1404"/>
                <a:ext cx="66" cy="13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957489" name="Line 49"/>
              <p:cNvSpPr>
                <a:spLocks noChangeShapeType="1"/>
              </p:cNvSpPr>
              <p:nvPr/>
            </p:nvSpPr>
            <p:spPr bwMode="auto">
              <a:xfrm flipV="1">
                <a:off x="3897" y="1305"/>
                <a:ext cx="150" cy="25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</p:grpSp>
        <p:grpSp>
          <p:nvGrpSpPr>
            <p:cNvPr id="8" name="Group 50"/>
            <p:cNvGrpSpPr>
              <a:grpSpLocks/>
            </p:cNvGrpSpPr>
            <p:nvPr/>
          </p:nvGrpSpPr>
          <p:grpSpPr bwMode="auto">
            <a:xfrm>
              <a:off x="731" y="2273"/>
              <a:ext cx="213" cy="252"/>
              <a:chOff x="3834" y="1305"/>
              <a:chExt cx="213" cy="252"/>
            </a:xfrm>
          </p:grpSpPr>
          <p:sp>
            <p:nvSpPr>
              <p:cNvPr id="957491" name="Line 51"/>
              <p:cNvSpPr>
                <a:spLocks noChangeShapeType="1"/>
              </p:cNvSpPr>
              <p:nvPr/>
            </p:nvSpPr>
            <p:spPr bwMode="auto">
              <a:xfrm>
                <a:off x="3834" y="1404"/>
                <a:ext cx="66" cy="13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957492" name="Line 52"/>
              <p:cNvSpPr>
                <a:spLocks noChangeShapeType="1"/>
              </p:cNvSpPr>
              <p:nvPr/>
            </p:nvSpPr>
            <p:spPr bwMode="auto">
              <a:xfrm flipV="1">
                <a:off x="3897" y="1305"/>
                <a:ext cx="150" cy="25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</p:grpSp>
        <p:grpSp>
          <p:nvGrpSpPr>
            <p:cNvPr id="9" name="Group 53"/>
            <p:cNvGrpSpPr>
              <a:grpSpLocks/>
            </p:cNvGrpSpPr>
            <p:nvPr/>
          </p:nvGrpSpPr>
          <p:grpSpPr bwMode="auto">
            <a:xfrm>
              <a:off x="2571" y="916"/>
              <a:ext cx="213" cy="252"/>
              <a:chOff x="3834" y="1305"/>
              <a:chExt cx="213" cy="252"/>
            </a:xfrm>
          </p:grpSpPr>
          <p:sp>
            <p:nvSpPr>
              <p:cNvPr id="957494" name="Line 54"/>
              <p:cNvSpPr>
                <a:spLocks noChangeShapeType="1"/>
              </p:cNvSpPr>
              <p:nvPr/>
            </p:nvSpPr>
            <p:spPr bwMode="auto">
              <a:xfrm>
                <a:off x="3834" y="1404"/>
                <a:ext cx="66" cy="13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957495" name="Line 55"/>
              <p:cNvSpPr>
                <a:spLocks noChangeShapeType="1"/>
              </p:cNvSpPr>
              <p:nvPr/>
            </p:nvSpPr>
            <p:spPr bwMode="auto">
              <a:xfrm flipV="1">
                <a:off x="3897" y="1305"/>
                <a:ext cx="150" cy="25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</p:grpSp>
        <p:grpSp>
          <p:nvGrpSpPr>
            <p:cNvPr id="10" name="Group 56"/>
            <p:cNvGrpSpPr>
              <a:grpSpLocks/>
            </p:cNvGrpSpPr>
            <p:nvPr/>
          </p:nvGrpSpPr>
          <p:grpSpPr bwMode="auto">
            <a:xfrm>
              <a:off x="984" y="794"/>
              <a:ext cx="4392" cy="2883"/>
              <a:chOff x="984" y="794"/>
              <a:chExt cx="4392" cy="2883"/>
            </a:xfrm>
          </p:grpSpPr>
          <p:grpSp>
            <p:nvGrpSpPr>
              <p:cNvPr id="11" name="Group 57"/>
              <p:cNvGrpSpPr>
                <a:grpSpLocks/>
              </p:cNvGrpSpPr>
              <p:nvPr/>
            </p:nvGrpSpPr>
            <p:grpSpPr bwMode="auto">
              <a:xfrm>
                <a:off x="984" y="3466"/>
                <a:ext cx="264" cy="211"/>
                <a:chOff x="513" y="3968"/>
                <a:chExt cx="264" cy="211"/>
              </a:xfrm>
            </p:grpSpPr>
            <p:sp>
              <p:nvSpPr>
                <p:cNvPr id="957498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499" name="Line 59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  <p:grpSp>
            <p:nvGrpSpPr>
              <p:cNvPr id="12" name="Group 60"/>
              <p:cNvGrpSpPr>
                <a:grpSpLocks/>
              </p:cNvGrpSpPr>
              <p:nvPr/>
            </p:nvGrpSpPr>
            <p:grpSpPr bwMode="auto">
              <a:xfrm>
                <a:off x="4608" y="794"/>
                <a:ext cx="264" cy="211"/>
                <a:chOff x="513" y="3968"/>
                <a:chExt cx="264" cy="211"/>
              </a:xfrm>
            </p:grpSpPr>
            <p:sp>
              <p:nvSpPr>
                <p:cNvPr id="957501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02" name="Line 62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  <p:grpSp>
            <p:nvGrpSpPr>
              <p:cNvPr id="13" name="Group 63"/>
              <p:cNvGrpSpPr>
                <a:grpSpLocks/>
              </p:cNvGrpSpPr>
              <p:nvPr/>
            </p:nvGrpSpPr>
            <p:grpSpPr bwMode="auto">
              <a:xfrm>
                <a:off x="5112" y="1714"/>
                <a:ext cx="264" cy="211"/>
                <a:chOff x="513" y="3968"/>
                <a:chExt cx="264" cy="211"/>
              </a:xfrm>
            </p:grpSpPr>
            <p:sp>
              <p:nvSpPr>
                <p:cNvPr id="957504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05" name="Line 65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</p:grpSp>
        <p:grpSp>
          <p:nvGrpSpPr>
            <p:cNvPr id="14" name="Group 66"/>
            <p:cNvGrpSpPr>
              <a:grpSpLocks/>
            </p:cNvGrpSpPr>
            <p:nvPr/>
          </p:nvGrpSpPr>
          <p:grpSpPr bwMode="auto">
            <a:xfrm>
              <a:off x="720" y="1096"/>
              <a:ext cx="4384" cy="2704"/>
              <a:chOff x="720" y="1096"/>
              <a:chExt cx="4384" cy="2704"/>
            </a:xfrm>
          </p:grpSpPr>
          <p:sp>
            <p:nvSpPr>
              <p:cNvPr id="957507" name="Line 67"/>
              <p:cNvSpPr>
                <a:spLocks noChangeShapeType="1"/>
              </p:cNvSpPr>
              <p:nvPr/>
            </p:nvSpPr>
            <p:spPr bwMode="auto">
              <a:xfrm flipV="1">
                <a:off x="720" y="1936"/>
                <a:ext cx="1512" cy="8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08" name="Line 68"/>
              <p:cNvSpPr>
                <a:spLocks noChangeShapeType="1"/>
              </p:cNvSpPr>
              <p:nvPr/>
            </p:nvSpPr>
            <p:spPr bwMode="auto">
              <a:xfrm>
                <a:off x="1168" y="1720"/>
                <a:ext cx="1072" cy="2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09" name="Line 69"/>
              <p:cNvSpPr>
                <a:spLocks noChangeShapeType="1"/>
              </p:cNvSpPr>
              <p:nvPr/>
            </p:nvSpPr>
            <p:spPr bwMode="auto">
              <a:xfrm flipV="1">
                <a:off x="1248" y="1968"/>
                <a:ext cx="968" cy="18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10" name="Line 70"/>
              <p:cNvSpPr>
                <a:spLocks noChangeShapeType="1"/>
              </p:cNvSpPr>
              <p:nvPr/>
            </p:nvSpPr>
            <p:spPr bwMode="auto">
              <a:xfrm flipH="1">
                <a:off x="2224" y="1096"/>
                <a:ext cx="64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11" name="Line 71"/>
              <p:cNvSpPr>
                <a:spLocks noChangeShapeType="1"/>
              </p:cNvSpPr>
              <p:nvPr/>
            </p:nvSpPr>
            <p:spPr bwMode="auto">
              <a:xfrm flipH="1">
                <a:off x="2248" y="1344"/>
                <a:ext cx="2384" cy="5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12" name="Line 72"/>
              <p:cNvSpPr>
                <a:spLocks noChangeShapeType="1"/>
              </p:cNvSpPr>
              <p:nvPr/>
            </p:nvSpPr>
            <p:spPr bwMode="auto">
              <a:xfrm flipH="1" flipV="1">
                <a:off x="2232" y="1936"/>
                <a:ext cx="2872" cy="2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5" name="Group 73"/>
            <p:cNvGrpSpPr>
              <a:grpSpLocks/>
            </p:cNvGrpSpPr>
            <p:nvPr/>
          </p:nvGrpSpPr>
          <p:grpSpPr bwMode="auto">
            <a:xfrm>
              <a:off x="1744" y="1682"/>
              <a:ext cx="1992" cy="1112"/>
              <a:chOff x="1744" y="1682"/>
              <a:chExt cx="1992" cy="1112"/>
            </a:xfrm>
          </p:grpSpPr>
          <p:grpSp>
            <p:nvGrpSpPr>
              <p:cNvPr id="16" name="Group 74"/>
              <p:cNvGrpSpPr>
                <a:grpSpLocks/>
              </p:cNvGrpSpPr>
              <p:nvPr/>
            </p:nvGrpSpPr>
            <p:grpSpPr bwMode="auto">
              <a:xfrm>
                <a:off x="1744" y="2698"/>
                <a:ext cx="120" cy="96"/>
                <a:chOff x="513" y="3968"/>
                <a:chExt cx="264" cy="211"/>
              </a:xfrm>
            </p:grpSpPr>
            <p:sp>
              <p:nvSpPr>
                <p:cNvPr id="957515" name="Line 75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16" name="Line 76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  <p:grpSp>
            <p:nvGrpSpPr>
              <p:cNvPr id="17" name="Group 77"/>
              <p:cNvGrpSpPr>
                <a:grpSpLocks/>
              </p:cNvGrpSpPr>
              <p:nvPr/>
            </p:nvGrpSpPr>
            <p:grpSpPr bwMode="auto">
              <a:xfrm>
                <a:off x="2976" y="1682"/>
                <a:ext cx="120" cy="96"/>
                <a:chOff x="513" y="3968"/>
                <a:chExt cx="264" cy="211"/>
              </a:xfrm>
            </p:grpSpPr>
            <p:sp>
              <p:nvSpPr>
                <p:cNvPr id="957518" name="Line 78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19" name="Line 79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  <p:grpSp>
            <p:nvGrpSpPr>
              <p:cNvPr id="18" name="Group 80"/>
              <p:cNvGrpSpPr>
                <a:grpSpLocks/>
              </p:cNvGrpSpPr>
              <p:nvPr/>
            </p:nvGrpSpPr>
            <p:grpSpPr bwMode="auto">
              <a:xfrm>
                <a:off x="3616" y="2002"/>
                <a:ext cx="120" cy="96"/>
                <a:chOff x="513" y="3968"/>
                <a:chExt cx="264" cy="211"/>
              </a:xfrm>
            </p:grpSpPr>
            <p:sp>
              <p:nvSpPr>
                <p:cNvPr id="957521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22" name="Line 82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</p:grpSp>
        <p:grpSp>
          <p:nvGrpSpPr>
            <p:cNvPr id="19" name="Group 83"/>
            <p:cNvGrpSpPr>
              <a:grpSpLocks/>
            </p:cNvGrpSpPr>
            <p:nvPr/>
          </p:nvGrpSpPr>
          <p:grpSpPr bwMode="auto">
            <a:xfrm rot="-1881972">
              <a:off x="592" y="2533"/>
              <a:ext cx="327" cy="411"/>
              <a:chOff x="1056" y="3064"/>
              <a:chExt cx="700" cy="416"/>
            </a:xfrm>
          </p:grpSpPr>
          <p:sp>
            <p:nvSpPr>
              <p:cNvPr id="957524" name="AutoShape 84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525" name="AutoShape 85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957526" name="Oval 86"/>
            <p:cNvSpPr>
              <a:spLocks noChangeArrowheads="1"/>
            </p:cNvSpPr>
            <p:nvPr/>
          </p:nvSpPr>
          <p:spPr bwMode="auto">
            <a:xfrm>
              <a:off x="2196" y="1908"/>
              <a:ext cx="72" cy="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 useBgFill="1">
          <p:nvSpPr>
            <p:cNvPr id="957527" name="Rectangle 87"/>
            <p:cNvSpPr>
              <a:spLocks noChangeArrowheads="1"/>
            </p:cNvSpPr>
            <p:nvPr/>
          </p:nvSpPr>
          <p:spPr bwMode="auto">
            <a:xfrm>
              <a:off x="2264" y="2208"/>
              <a:ext cx="1416" cy="1096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20" name="Group 88"/>
            <p:cNvGrpSpPr>
              <a:grpSpLocks/>
            </p:cNvGrpSpPr>
            <p:nvPr/>
          </p:nvGrpSpPr>
          <p:grpSpPr bwMode="auto">
            <a:xfrm rot="5590415">
              <a:off x="2148" y="884"/>
              <a:ext cx="327" cy="411"/>
              <a:chOff x="1056" y="3064"/>
              <a:chExt cx="700" cy="416"/>
            </a:xfrm>
          </p:grpSpPr>
          <p:sp>
            <p:nvSpPr>
              <p:cNvPr id="957529" name="AutoShape 89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530" name="AutoShape 90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grpSp>
        <p:nvGrpSpPr>
          <p:cNvPr id="21" name="Group 95"/>
          <p:cNvGrpSpPr>
            <a:grpSpLocks noChangeAspect="1"/>
          </p:cNvGrpSpPr>
          <p:nvPr/>
        </p:nvGrpSpPr>
        <p:grpSpPr bwMode="auto">
          <a:xfrm>
            <a:off x="6746875" y="2871788"/>
            <a:ext cx="1622425" cy="2138362"/>
            <a:chOff x="0" y="0"/>
            <a:chExt cx="1936" cy="2552"/>
          </a:xfrm>
        </p:grpSpPr>
        <p:pic>
          <p:nvPicPr>
            <p:cNvPr id="957536" name="Picture 9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" y="16"/>
              <a:ext cx="1903" cy="2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7537" name="Rectangle 97"/>
            <p:cNvSpPr>
              <a:spLocks noChangeAspect="1"/>
            </p:cNvSpPr>
            <p:nvPr/>
          </p:nvSpPr>
          <p:spPr bwMode="auto">
            <a:xfrm>
              <a:off x="0" y="0"/>
              <a:ext cx="1936" cy="2552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957538" name="Picture 98" descr="buddha_src"/>
          <p:cNvPicPr>
            <a:picLocks noChangeAspect="1" noChangeArrowheads="1"/>
          </p:cNvPicPr>
          <p:nvPr/>
        </p:nvPicPr>
        <p:blipFill>
          <a:blip r:embed="rId3"/>
          <a:srcRect r="3691" b="4724"/>
          <a:stretch>
            <a:fillRect/>
          </a:stretch>
        </p:blipFill>
        <p:spPr bwMode="auto">
          <a:xfrm>
            <a:off x="6783388" y="5146675"/>
            <a:ext cx="1903412" cy="14684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957539" name="Picture 9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9325" y="4202113"/>
            <a:ext cx="1695450" cy="17335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57541" name="Rectangle 101"/>
          <p:cNvSpPr>
            <a:spLocks noChangeArrowheads="1"/>
          </p:cNvSpPr>
          <p:nvPr/>
        </p:nvSpPr>
        <p:spPr bwMode="auto">
          <a:xfrm>
            <a:off x="458788" y="221932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>
                <a:cs typeface="Arial" pitchFamily="34" charset="0"/>
              </a:rPr>
              <a:t>Camera visibility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>
                <a:cs typeface="Arial" pitchFamily="34" charset="0"/>
              </a:rPr>
              <a:t>Failure of comparison metric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GB" sz="2400" dirty="0">
                <a:cs typeface="Arial" pitchFamily="34" charset="0"/>
              </a:rPr>
              <a:t>repeated texture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GB" sz="2400" dirty="0"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GB" sz="2400" dirty="0">
                <a:cs typeface="Arial" pitchFamily="34" charset="0"/>
              </a:rPr>
              <a:t>lack of texture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GB" sz="2400" dirty="0"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GB" sz="2400" dirty="0" err="1">
                <a:cs typeface="Arial" pitchFamily="34" charset="0"/>
              </a:rPr>
              <a:t>specularities</a:t>
            </a:r>
            <a:endParaRPr lang="en-GB" sz="2400" dirty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GB" dirty="0">
              <a:solidFill>
                <a:srgbClr val="0099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29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Multi-view stereo algorithms</a:t>
            </a:r>
          </a:p>
        </p:txBody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033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dirty="0" smtClean="0"/>
              <a:t>Comparison </a:t>
            </a:r>
            <a:r>
              <a:rPr lang="en-GB" dirty="0"/>
              <a:t>and evaluation</a:t>
            </a:r>
            <a:r>
              <a:rPr lang="en-GB" sz="2800" dirty="0"/>
              <a:t>:</a:t>
            </a:r>
          </a:p>
          <a:p>
            <a:pPr lvl="1">
              <a:lnSpc>
                <a:spcPct val="80000"/>
              </a:lnSpc>
            </a:pPr>
            <a:r>
              <a:rPr lang="en-GB" sz="1400" b="1" dirty="0"/>
              <a:t>A Comparison and Evaluation of Multi-View Stereo Reconstruction Algorithms</a:t>
            </a:r>
            <a:r>
              <a:rPr lang="en-GB" sz="1400" dirty="0"/>
              <a:t>,</a:t>
            </a:r>
            <a:br>
              <a:rPr lang="en-GB" sz="1400" dirty="0"/>
            </a:br>
            <a:r>
              <a:rPr lang="en-GB" sz="1400" dirty="0"/>
              <a:t>S. Seitz et al., CVPR 2006, vol. 1, pages 519-526.</a:t>
            </a:r>
          </a:p>
          <a:p>
            <a:pPr>
              <a:lnSpc>
                <a:spcPct val="80000"/>
              </a:lnSpc>
            </a:pPr>
            <a:endParaRPr lang="en-GB" sz="1600" dirty="0"/>
          </a:p>
          <a:p>
            <a:pPr>
              <a:lnSpc>
                <a:spcPct val="80000"/>
              </a:lnSpc>
            </a:pPr>
            <a:r>
              <a:rPr lang="en-GB" dirty="0"/>
              <a:t>Quick history of algorithms</a:t>
            </a:r>
            <a:r>
              <a:rPr lang="en-GB" sz="2800" dirty="0"/>
              <a:t>:</a:t>
            </a:r>
          </a:p>
          <a:p>
            <a:pPr lvl="1">
              <a:lnSpc>
                <a:spcPct val="80000"/>
              </a:lnSpc>
            </a:pPr>
            <a:r>
              <a:rPr lang="en-GB" sz="1400" b="1" dirty="0"/>
              <a:t>Representing stereo data with the Delaunay triangulation</a:t>
            </a:r>
            <a:r>
              <a:rPr lang="en-GB" sz="1400" dirty="0"/>
              <a:t>, </a:t>
            </a:r>
            <a:br>
              <a:rPr lang="en-GB" sz="1400" dirty="0"/>
            </a:br>
            <a:r>
              <a:rPr lang="en-GB" sz="1400" dirty="0"/>
              <a:t>O. </a:t>
            </a:r>
            <a:r>
              <a:rPr lang="en-GB" sz="1400" dirty="0" err="1"/>
              <a:t>Faugeras</a:t>
            </a:r>
            <a:r>
              <a:rPr lang="en-GB" sz="1400" dirty="0"/>
              <a:t> et al., Artificial Intelligence, 44(1-2):41-87, 1990.</a:t>
            </a:r>
          </a:p>
          <a:p>
            <a:pPr lvl="1">
              <a:lnSpc>
                <a:spcPct val="80000"/>
              </a:lnSpc>
            </a:pPr>
            <a:endParaRPr lang="en-GB" sz="1400" dirty="0"/>
          </a:p>
          <a:p>
            <a:pPr lvl="1">
              <a:lnSpc>
                <a:spcPct val="80000"/>
              </a:lnSpc>
            </a:pPr>
            <a:r>
              <a:rPr lang="en-GB" sz="1400" b="1" dirty="0"/>
              <a:t>A multiple-baseline stereo</a:t>
            </a:r>
            <a:r>
              <a:rPr lang="en-GB" sz="1400" dirty="0"/>
              <a:t>,</a:t>
            </a:r>
            <a:br>
              <a:rPr lang="en-GB" sz="1400" dirty="0"/>
            </a:br>
            <a:r>
              <a:rPr lang="en-GB" sz="1400" dirty="0"/>
              <a:t>M. </a:t>
            </a:r>
            <a:r>
              <a:rPr lang="en-GB" sz="1400" dirty="0" err="1"/>
              <a:t>Okutomi</a:t>
            </a:r>
            <a:r>
              <a:rPr lang="en-GB" sz="1400" dirty="0"/>
              <a:t> and T. </a:t>
            </a:r>
            <a:r>
              <a:rPr lang="en-GB" sz="1400" dirty="0" err="1"/>
              <a:t>Kanade</a:t>
            </a:r>
            <a:r>
              <a:rPr lang="en-GB" sz="1400" dirty="0"/>
              <a:t>, TPAMI, 15(4):353-363, 1993.</a:t>
            </a:r>
          </a:p>
          <a:p>
            <a:pPr lvl="1">
              <a:lnSpc>
                <a:spcPct val="80000"/>
              </a:lnSpc>
            </a:pPr>
            <a:endParaRPr lang="en-GB" sz="1400" dirty="0"/>
          </a:p>
          <a:p>
            <a:pPr lvl="1">
              <a:lnSpc>
                <a:spcPct val="80000"/>
              </a:lnSpc>
            </a:pPr>
            <a:r>
              <a:rPr lang="en-GB" sz="1400" b="1" dirty="0"/>
              <a:t>Object-</a:t>
            </a:r>
            <a:r>
              <a:rPr lang="en-GB" sz="1400" b="1" dirty="0" err="1"/>
              <a:t>centered</a:t>
            </a:r>
            <a:r>
              <a:rPr lang="en-GB" sz="1400" b="1" dirty="0"/>
              <a:t> surface reconstruction: Combining multi-image stereo and shading</a:t>
            </a:r>
            <a:r>
              <a:rPr lang="en-GB" sz="1400" dirty="0"/>
              <a:t>, </a:t>
            </a:r>
            <a:br>
              <a:rPr lang="en-GB" sz="1400" dirty="0"/>
            </a:br>
            <a:r>
              <a:rPr lang="en-GB" sz="1400" dirty="0"/>
              <a:t>P. </a:t>
            </a:r>
            <a:r>
              <a:rPr lang="en-GB" sz="1400" dirty="0" err="1"/>
              <a:t>Fua</a:t>
            </a:r>
            <a:r>
              <a:rPr lang="en-GB" sz="1400" dirty="0"/>
              <a:t>, Y. </a:t>
            </a:r>
            <a:r>
              <a:rPr lang="en-GB" sz="1400" dirty="0" err="1"/>
              <a:t>Leclerc</a:t>
            </a:r>
            <a:r>
              <a:rPr lang="en-GB" sz="1400" dirty="0"/>
              <a:t>, International Journal of Computer Vision, vol. 16:35-56, 1995.</a:t>
            </a:r>
          </a:p>
          <a:p>
            <a:pPr lvl="1">
              <a:lnSpc>
                <a:spcPct val="80000"/>
              </a:lnSpc>
            </a:pPr>
            <a:endParaRPr lang="en-GB" sz="1400" b="1" dirty="0"/>
          </a:p>
          <a:p>
            <a:pPr lvl="1">
              <a:lnSpc>
                <a:spcPct val="80000"/>
              </a:lnSpc>
            </a:pPr>
            <a:r>
              <a:rPr lang="en-GB" sz="1400" b="1" dirty="0"/>
              <a:t>A portable three-dimensional digitizer</a:t>
            </a:r>
            <a:r>
              <a:rPr lang="en-GB" sz="1400" dirty="0"/>
              <a:t>,</a:t>
            </a:r>
            <a:br>
              <a:rPr lang="en-GB" sz="1400" dirty="0"/>
            </a:br>
            <a:r>
              <a:rPr lang="en-GB" sz="1400" dirty="0"/>
              <a:t>Y. Matsumoto et al., Int. Conf. on Recent Advances in 3D Imaging and </a:t>
            </a:r>
            <a:r>
              <a:rPr lang="en-GB" sz="1400" dirty="0" err="1"/>
              <a:t>Modeling</a:t>
            </a:r>
            <a:r>
              <a:rPr lang="en-GB" sz="1400" dirty="0"/>
              <a:t>, 197-205, 1997.</a:t>
            </a:r>
          </a:p>
          <a:p>
            <a:pPr lvl="1">
              <a:lnSpc>
                <a:spcPct val="80000"/>
              </a:lnSpc>
            </a:pPr>
            <a:endParaRPr lang="en-GB" sz="1400" b="1" dirty="0"/>
          </a:p>
          <a:p>
            <a:pPr lvl="1">
              <a:lnSpc>
                <a:spcPct val="80000"/>
              </a:lnSpc>
            </a:pPr>
            <a:r>
              <a:rPr lang="en-GB" sz="1400" b="1" dirty="0"/>
              <a:t>Photorealistic Scene Reconstruction by </a:t>
            </a:r>
            <a:r>
              <a:rPr lang="en-GB" sz="1400" b="1" dirty="0" err="1"/>
              <a:t>Voxel</a:t>
            </a:r>
            <a:r>
              <a:rPr lang="en-GB" sz="1400" b="1" dirty="0"/>
              <a:t> </a:t>
            </a:r>
            <a:r>
              <a:rPr lang="en-GB" sz="1400" b="1" dirty="0" err="1"/>
              <a:t>Coloring</a:t>
            </a:r>
            <a:r>
              <a:rPr lang="en-GB" sz="1400" b="1" dirty="0"/>
              <a:t>,</a:t>
            </a:r>
            <a:br>
              <a:rPr lang="en-GB" sz="1400" b="1" dirty="0"/>
            </a:br>
            <a:r>
              <a:rPr lang="en-GB" sz="1400" dirty="0"/>
              <a:t>S. M. Seitz and C. R. Dyer, CVPR., 1067-1073, 1997. </a:t>
            </a:r>
          </a:p>
          <a:p>
            <a:pPr lvl="1">
              <a:lnSpc>
                <a:spcPct val="80000"/>
              </a:lnSpc>
            </a:pPr>
            <a:endParaRPr lang="en-GB" sz="1400" b="1" dirty="0"/>
          </a:p>
          <a:p>
            <a:pPr lvl="1">
              <a:lnSpc>
                <a:spcPct val="80000"/>
              </a:lnSpc>
            </a:pPr>
            <a:r>
              <a:rPr lang="en-GB" sz="1400" b="1" dirty="0" err="1"/>
              <a:t>Variational</a:t>
            </a:r>
            <a:r>
              <a:rPr lang="en-GB" sz="1400" b="1" dirty="0"/>
              <a:t> principles, surface evolution, PDE's, level set methods and the stereo problem</a:t>
            </a:r>
            <a:r>
              <a:rPr lang="en-GB" sz="1400" dirty="0"/>
              <a:t>,</a:t>
            </a:r>
            <a:br>
              <a:rPr lang="en-GB" sz="1400" dirty="0"/>
            </a:br>
            <a:r>
              <a:rPr lang="en-GB" sz="1400" dirty="0"/>
              <a:t>O. </a:t>
            </a:r>
            <a:r>
              <a:rPr lang="en-GB" sz="1400" dirty="0" err="1"/>
              <a:t>Faugeras</a:t>
            </a:r>
            <a:r>
              <a:rPr lang="en-GB" sz="1400" dirty="0"/>
              <a:t> and R. </a:t>
            </a:r>
            <a:r>
              <a:rPr lang="en-GB" sz="1400" dirty="0" err="1"/>
              <a:t>Keriven</a:t>
            </a:r>
            <a:r>
              <a:rPr lang="en-GB" sz="1400" dirty="0"/>
              <a:t>, IEEE Trans. on Image Processing, 7(3):336-344, 1998.</a:t>
            </a:r>
          </a:p>
        </p:txBody>
      </p:sp>
    </p:spTree>
    <p:extLst>
      <p:ext uri="{BB962C8B-B14F-4D97-AF65-F5344CB8AC3E}">
        <p14:creationId xmlns:p14="http://schemas.microsoft.com/office/powerpoint/2010/main" val="330826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347" name="Picture 3" descr="000_0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" y="2393950"/>
            <a:ext cx="4037013" cy="3024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1348" name="Picture 4" descr="capture00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4375" y="1512888"/>
            <a:ext cx="1703388" cy="2478087"/>
          </a:xfrm>
          <a:prstGeom prst="rect">
            <a:avLst/>
          </a:prstGeom>
          <a:noFill/>
        </p:spPr>
      </p:pic>
      <p:pic>
        <p:nvPicPr>
          <p:cNvPr id="441349" name="Picture 5" descr="capture0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92800" y="1595438"/>
            <a:ext cx="1590675" cy="2312987"/>
          </a:xfrm>
          <a:prstGeom prst="rect">
            <a:avLst/>
          </a:prstGeom>
          <a:noFill/>
        </p:spPr>
      </p:pic>
      <p:pic>
        <p:nvPicPr>
          <p:cNvPr id="441350" name="Picture 6" descr="capture00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91375" y="1300163"/>
            <a:ext cx="1925638" cy="2800350"/>
          </a:xfrm>
          <a:prstGeom prst="rect">
            <a:avLst/>
          </a:prstGeom>
          <a:noFill/>
        </p:spPr>
      </p:pic>
      <p:pic>
        <p:nvPicPr>
          <p:cNvPr id="441351" name="Picture 7" descr="capture000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54813" y="3735388"/>
            <a:ext cx="2079625" cy="3022600"/>
          </a:xfrm>
          <a:prstGeom prst="rect">
            <a:avLst/>
          </a:prstGeom>
          <a:noFill/>
        </p:spPr>
      </p:pic>
      <p:pic>
        <p:nvPicPr>
          <p:cNvPr id="441352" name="Picture 8" descr="capture000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76750" y="3690938"/>
            <a:ext cx="2157413" cy="3138487"/>
          </a:xfrm>
          <a:prstGeom prst="rect">
            <a:avLst/>
          </a:prstGeom>
          <a:noFill/>
        </p:spPr>
      </p:pic>
      <p:sp>
        <p:nvSpPr>
          <p:cNvPr id="441354" name="Rectangle 10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cultural heritage</a:t>
            </a:r>
          </a:p>
        </p:txBody>
      </p:sp>
      <p:sp>
        <p:nvSpPr>
          <p:cNvPr id="441355" name="Rectangle 11"/>
          <p:cNvSpPr>
            <a:spLocks noChangeArrowheads="1"/>
          </p:cNvSpPr>
          <p:nvPr/>
        </p:nvSpPr>
        <p:spPr bwMode="auto">
          <a:xfrm>
            <a:off x="3683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/>
            <a:r>
              <a:rPr lang="en-GB" sz="1600" b="1"/>
              <a:t>SCULPTEUR European project</a:t>
            </a:r>
            <a:r>
              <a:rPr lang="en-GB" sz="1600"/>
              <a:t> </a:t>
            </a:r>
            <a:br>
              <a:rPr lang="en-GB" sz="1600"/>
            </a:b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38558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5813" name="Picture 5" descr="evalu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6064" y="1718195"/>
            <a:ext cx="2969953" cy="4449714"/>
          </a:xfrm>
          <a:prstGeom prst="rect">
            <a:avLst/>
          </a:prstGeom>
          <a:noFill/>
        </p:spPr>
      </p:pic>
      <p:sp>
        <p:nvSpPr>
          <p:cNvPr id="101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Multi-view stereo algorithms</a:t>
            </a:r>
          </a:p>
        </p:txBody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199" y="1675150"/>
            <a:ext cx="5523875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Comparison and evaluation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lnSpc>
                <a:spcPct val="80000"/>
              </a:lnSpc>
            </a:pPr>
            <a:r>
              <a:rPr lang="en-GB" sz="1200" b="1" dirty="0">
                <a:latin typeface="Arial" pitchFamily="34" charset="0"/>
                <a:cs typeface="Arial" pitchFamily="34" charset="0"/>
              </a:rPr>
              <a:t>A Comparison and Evaluation of Multi-View Stereo Reconstruction Algorithms</a:t>
            </a:r>
            <a:r>
              <a:rPr lang="en-GB" sz="1200" dirty="0">
                <a:latin typeface="Arial" pitchFamily="34" charset="0"/>
                <a:cs typeface="Arial" pitchFamily="34" charset="0"/>
              </a:rPr>
              <a:t>,</a:t>
            </a:r>
            <a:br>
              <a:rPr lang="en-GB" sz="1200" dirty="0">
                <a:latin typeface="Arial" pitchFamily="34" charset="0"/>
                <a:cs typeface="Arial" pitchFamily="34" charset="0"/>
              </a:rPr>
            </a:br>
            <a:r>
              <a:rPr lang="en-GB" sz="1200" dirty="0">
                <a:latin typeface="Arial" pitchFamily="34" charset="0"/>
                <a:cs typeface="Arial" pitchFamily="34" charset="0"/>
              </a:rPr>
              <a:t>S. Seitz et al., CVPR 2006, vol. 1, pages 519-526.</a:t>
            </a:r>
            <a:br>
              <a:rPr lang="en-GB" sz="1200" dirty="0">
                <a:latin typeface="Arial" pitchFamily="34" charset="0"/>
                <a:cs typeface="Arial" pitchFamily="34" charset="0"/>
              </a:rPr>
            </a:br>
            <a:endParaRPr lang="en-GB" sz="1200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http://vision.middlebury.edu/mview/</a:t>
            </a:r>
          </a:p>
          <a:p>
            <a:pPr>
              <a:lnSpc>
                <a:spcPct val="80000"/>
              </a:lnSpc>
            </a:pPr>
            <a:endParaRPr lang="en-GB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Recently many new </a:t>
            </a:r>
            <a:r>
              <a:rPr lang="en-GB" sz="2800" dirty="0" smtClean="0">
                <a:latin typeface="Arial" pitchFamily="34" charset="0"/>
                <a:cs typeface="Arial" pitchFamily="34" charset="0"/>
              </a:rPr>
              <a:t>algorithms</a:t>
            </a:r>
          </a:p>
          <a:p>
            <a:pPr>
              <a:lnSpc>
                <a:spcPct val="80000"/>
              </a:lnSpc>
            </a:pPr>
            <a:endParaRPr lang="en-GB" sz="2800" dirty="0" smtClean="0">
              <a:solidFill>
                <a:srgbClr val="92D050"/>
              </a:solidFill>
            </a:endParaRPr>
          </a:p>
          <a:p>
            <a:pPr>
              <a:lnSpc>
                <a:spcPct val="80000"/>
              </a:lnSpc>
            </a:pPr>
            <a:r>
              <a:rPr lang="en-GB" sz="2800" dirty="0" smtClean="0">
                <a:solidFill>
                  <a:srgbClr val="92D050"/>
                </a:solidFill>
              </a:rPr>
              <a:t>Very good accuracy &amp; completeness</a:t>
            </a:r>
            <a:r>
              <a:rPr lang="en-GB" sz="2800" dirty="0">
                <a:latin typeface="Arial" pitchFamily="34" charset="0"/>
                <a:cs typeface="Arial" pitchFamily="34" charset="0"/>
              </a:rPr>
              <a:t/>
            </a:r>
            <a:br>
              <a:rPr lang="en-GB" sz="2800" dirty="0">
                <a:latin typeface="Arial" pitchFamily="34" charset="0"/>
                <a:cs typeface="Arial" pitchFamily="34" charset="0"/>
              </a:rPr>
            </a:b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GB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Almost all deal with small number of </a:t>
            </a:r>
            <a:r>
              <a:rPr lang="en-GB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images (~100)</a:t>
            </a:r>
            <a:br>
              <a:rPr lang="en-GB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GB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main e</a:t>
            </a:r>
            <a:r>
              <a:rPr lang="en-GB" sz="2800" dirty="0" smtClean="0">
                <a:solidFill>
                  <a:srgbClr val="FF0000"/>
                </a:solidFill>
              </a:rPr>
              <a:t>xception </a:t>
            </a:r>
            <a:r>
              <a:rPr lang="en-GB" sz="2000" dirty="0" smtClean="0">
                <a:solidFill>
                  <a:srgbClr val="FF0000"/>
                </a:solidFill>
              </a:rPr>
              <a:t>[Pollefeys08]</a:t>
            </a:r>
            <a:r>
              <a:rPr lang="en-GB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en-GB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GB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Offline </a:t>
            </a:r>
            <a:r>
              <a:rPr lang="en-GB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algorithms, no feedback</a:t>
            </a:r>
            <a:endParaRPr lang="en-GB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64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296863" y="2509066"/>
            <a:ext cx="8596312" cy="1411105"/>
          </a:xfrm>
          <a:prstGeom prst="rect">
            <a:avLst/>
          </a:prstGeom>
          <a:solidFill>
            <a:schemeClr val="accent1"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6863" y="3920171"/>
            <a:ext cx="8596312" cy="1056564"/>
          </a:xfrm>
          <a:prstGeom prst="rect">
            <a:avLst/>
          </a:prstGeom>
          <a:solidFill>
            <a:srgbClr val="92D050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Best </a:t>
            </a:r>
            <a:r>
              <a:rPr lang="en-GB" dirty="0" smtClean="0"/>
              <a:t>flexible algorithms</a:t>
            </a:r>
            <a:endParaRPr lang="en-GB" dirty="0"/>
          </a:p>
        </p:txBody>
      </p:sp>
      <p:graphicFrame>
        <p:nvGraphicFramePr>
          <p:cNvPr id="559195" name="Group 91"/>
          <p:cNvGraphicFramePr>
            <a:graphicFrameLocks noGrp="1"/>
          </p:cNvGraphicFramePr>
          <p:nvPr>
            <p:ph idx="1"/>
          </p:nvPr>
        </p:nvGraphicFramePr>
        <p:xfrm>
          <a:off x="296863" y="1714951"/>
          <a:ext cx="8596312" cy="4435614"/>
        </p:xfrm>
        <a:graphic>
          <a:graphicData uri="http://schemas.openxmlformats.org/drawingml/2006/table">
            <a:tbl>
              <a:tblPr/>
              <a:tblGrid>
                <a:gridCol w="900112"/>
                <a:gridCol w="3735388"/>
                <a:gridCol w="3960812"/>
              </a:tblGrid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Region growing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Depth-map fusion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60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Starts from a cloud of 3d points, and grows small flat patches maximizing photo-consistency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Fuses a set of depth-maps computed using occlusion-robust photo-consistency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Provides best overall results due to a plane-based photo-consistency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Elegant pipeline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Plug-n-play blocks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Easily parallelizable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Many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tunable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parameters, i.e., difficult to tune to get the optimal results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Photo-consistency metric is simple and not optimal. The metric suffers when images are not well textured or low resolution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9172" name="Text Box 68"/>
          <p:cNvSpPr txBox="1">
            <a:spLocks noChangeArrowheads="1"/>
          </p:cNvSpPr>
          <p:nvPr/>
        </p:nvSpPr>
        <p:spPr bwMode="auto">
          <a:xfrm rot="10800000">
            <a:off x="466725" y="4112756"/>
            <a:ext cx="549275" cy="704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en-GB" sz="2400" b="1" dirty="0"/>
              <a:t>pros</a:t>
            </a:r>
          </a:p>
        </p:txBody>
      </p:sp>
      <p:sp>
        <p:nvSpPr>
          <p:cNvPr id="559174" name="Text Box 70"/>
          <p:cNvSpPr txBox="1">
            <a:spLocks noChangeArrowheads="1"/>
          </p:cNvSpPr>
          <p:nvPr/>
        </p:nvSpPr>
        <p:spPr bwMode="auto">
          <a:xfrm rot="10800000">
            <a:off x="476250" y="2569026"/>
            <a:ext cx="549275" cy="138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en-GB" sz="2400" b="1" dirty="0"/>
              <a:t>summary</a:t>
            </a:r>
          </a:p>
        </p:txBody>
      </p:sp>
      <p:sp>
        <p:nvSpPr>
          <p:cNvPr id="559175" name="Text Box 71"/>
          <p:cNvSpPr txBox="1">
            <a:spLocks noChangeArrowheads="1"/>
          </p:cNvSpPr>
          <p:nvPr/>
        </p:nvSpPr>
        <p:spPr bwMode="auto">
          <a:xfrm rot="10800000">
            <a:off x="476250" y="5218115"/>
            <a:ext cx="549275" cy="731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en-GB" sz="2400" b="1" dirty="0"/>
              <a:t>cons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96863" y="4986959"/>
            <a:ext cx="8596312" cy="1148615"/>
          </a:xfrm>
          <a:prstGeom prst="rect">
            <a:avLst/>
          </a:prstGeom>
          <a:solidFill>
            <a:srgbClr val="FF0000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5156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Bird’s-eye view: depth-map fusion</a:t>
            </a:r>
            <a:endParaRPr lang="en-GB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483600" cy="3008313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GB" sz="2800" b="1" dirty="0">
                <a:latin typeface="Arial" pitchFamily="34" charset="0"/>
                <a:cs typeface="Arial" pitchFamily="34" charset="0"/>
              </a:rPr>
              <a:t>Compute depth </a:t>
            </a:r>
            <a:r>
              <a:rPr lang="en-GB" sz="2800" b="1" dirty="0" smtClean="0">
                <a:latin typeface="Arial" pitchFamily="34" charset="0"/>
                <a:cs typeface="Arial" pitchFamily="34" charset="0"/>
              </a:rPr>
              <a:t>hypotheses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GB" sz="2800" b="1" dirty="0" smtClean="0">
                <a:latin typeface="Arial" pitchFamily="34" charset="0"/>
                <a:cs typeface="Arial" pitchFamily="34" charset="0"/>
              </a:rPr>
              <a:t>Volumetrically </a:t>
            </a:r>
            <a:r>
              <a:rPr lang="en-GB" sz="2800" b="1" dirty="0">
                <a:latin typeface="Arial" pitchFamily="34" charset="0"/>
                <a:cs typeface="Arial" pitchFamily="34" charset="0"/>
              </a:rPr>
              <a:t>fuse depth-maps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GB" sz="2800" b="1" dirty="0" smtClean="0">
                <a:latin typeface="Arial" pitchFamily="34" charset="0"/>
                <a:cs typeface="Arial" pitchFamily="34" charset="0"/>
              </a:rPr>
              <a:t>Extract 3d surface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en-GB" sz="24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9302" y="3344218"/>
            <a:ext cx="1764506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19323" y="5188824"/>
            <a:ext cx="1800225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5785" y="1646255"/>
            <a:ext cx="1774031" cy="130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262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8937937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7983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908"/>
            <a:ext cx="8991600" cy="6776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048000"/>
            <a:ext cx="3810000" cy="117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228" y="4065041"/>
            <a:ext cx="295230" cy="27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33149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6" y="-1"/>
            <a:ext cx="8982154" cy="674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8406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52" y="76200"/>
            <a:ext cx="8967948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7647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1"/>
            <a:ext cx="8776711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0474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8729133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5431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40800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200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400" name="Rectangle 8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art</a:t>
            </a:r>
            <a:endParaRPr lang="fr-FR"/>
          </a:p>
        </p:txBody>
      </p:sp>
      <p:pic>
        <p:nvPicPr>
          <p:cNvPr id="443401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7538" y="4070350"/>
            <a:ext cx="1744662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3402" name="Picture 10" descr="gormley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8400" y="4070350"/>
            <a:ext cx="1741488" cy="2644775"/>
          </a:xfrm>
          <a:prstGeom prst="rect">
            <a:avLst/>
          </a:prstGeom>
          <a:noFill/>
        </p:spPr>
      </p:pic>
      <p:pic>
        <p:nvPicPr>
          <p:cNvPr id="443403" name="Picture 11" descr="gormley5"/>
          <p:cNvPicPr>
            <a:picLocks noChangeAspect="1" noChangeArrowheads="1"/>
          </p:cNvPicPr>
          <p:nvPr/>
        </p:nvPicPr>
        <p:blipFill>
          <a:blip r:embed="rId5"/>
          <a:srcRect t="4158" b="7423"/>
          <a:stretch>
            <a:fillRect/>
          </a:stretch>
        </p:blipFill>
        <p:spPr bwMode="auto">
          <a:xfrm>
            <a:off x="1150938" y="4373563"/>
            <a:ext cx="2700337" cy="18907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43404" name="Picture 12" descr="gormley4"/>
          <p:cNvPicPr>
            <a:picLocks noChangeAspect="1" noChangeArrowheads="1"/>
          </p:cNvPicPr>
          <p:nvPr/>
        </p:nvPicPr>
        <p:blipFill>
          <a:blip r:embed="rId6"/>
          <a:srcRect b="13542"/>
          <a:stretch>
            <a:fillRect/>
          </a:stretch>
        </p:blipFill>
        <p:spPr bwMode="auto">
          <a:xfrm>
            <a:off x="1150938" y="1476375"/>
            <a:ext cx="2700337" cy="23129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302125" y="1455738"/>
            <a:ext cx="4591050" cy="2528887"/>
            <a:chOff x="2710" y="941"/>
            <a:chExt cx="2892" cy="1593"/>
          </a:xfrm>
        </p:grpSpPr>
        <p:pic>
          <p:nvPicPr>
            <p:cNvPr id="443406" name="Picture 14" descr="gormley1"/>
            <p:cNvPicPr>
              <a:picLocks noChangeAspect="1" noChangeArrowheads="1"/>
            </p:cNvPicPr>
            <p:nvPr/>
          </p:nvPicPr>
          <p:blipFill>
            <a:blip r:embed="rId7"/>
            <a:srcRect l="7559" t="22617" r="22678" b="10052"/>
            <a:stretch>
              <a:fillRect/>
            </a:stretch>
          </p:blipFill>
          <p:spPr bwMode="auto">
            <a:xfrm>
              <a:off x="3589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7" name="Picture 15" descr="gormley2"/>
            <p:cNvPicPr>
              <a:picLocks noChangeAspect="1" noChangeArrowheads="1"/>
            </p:cNvPicPr>
            <p:nvPr/>
          </p:nvPicPr>
          <p:blipFill>
            <a:blip r:embed="rId8"/>
            <a:srcRect l="7559" t="22617" r="22678" b="10052"/>
            <a:stretch>
              <a:fillRect/>
            </a:stretch>
          </p:blipFill>
          <p:spPr bwMode="auto">
            <a:xfrm>
              <a:off x="2710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8" name="Picture 16" descr="gormley3"/>
            <p:cNvPicPr>
              <a:picLocks noChangeAspect="1" noChangeArrowheads="1"/>
            </p:cNvPicPr>
            <p:nvPr/>
          </p:nvPicPr>
          <p:blipFill>
            <a:blip r:embed="rId9"/>
            <a:srcRect l="12094" t="22617" r="22678" b="10052"/>
            <a:stretch>
              <a:fillRect/>
            </a:stretch>
          </p:blipFill>
          <p:spPr bwMode="auto">
            <a:xfrm>
              <a:off x="4577" y="941"/>
              <a:ext cx="1025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3410" name="Rectangle 18"/>
          <p:cNvSpPr>
            <a:spLocks noChangeArrowheads="1"/>
          </p:cNvSpPr>
          <p:nvPr/>
        </p:nvSpPr>
        <p:spPr bwMode="auto">
          <a:xfrm>
            <a:off x="944563" y="6264275"/>
            <a:ext cx="313213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GB" sz="1400"/>
              <a:t>Domain Series Domain VIII Crouching</a:t>
            </a:r>
            <a:br>
              <a:rPr lang="en-GB" sz="1400"/>
            </a:br>
            <a:r>
              <a:rPr lang="en-GB" sz="1400"/>
              <a:t> 1999 </a:t>
            </a:r>
            <a:r>
              <a:rPr lang="en-GB" sz="1400" i="1"/>
              <a:t>Mild steel bar</a:t>
            </a:r>
            <a:r>
              <a:rPr lang="en-GB" sz="1400"/>
              <a:t> 81 x 59 x 63 cm </a:t>
            </a:r>
          </a:p>
        </p:txBody>
      </p:sp>
      <p:sp>
        <p:nvSpPr>
          <p:cNvPr id="443411" name="Rectangle 19"/>
          <p:cNvSpPr>
            <a:spLocks noChangeArrowheads="1"/>
          </p:cNvSpPr>
          <p:nvPr/>
        </p:nvSpPr>
        <p:spPr bwMode="auto">
          <a:xfrm>
            <a:off x="1065213" y="3767138"/>
            <a:ext cx="287655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GB" sz="1400"/>
              <a:t>Block Works Precipitate III 2004 </a:t>
            </a:r>
            <a:br>
              <a:rPr lang="en-GB" sz="1400"/>
            </a:br>
            <a:r>
              <a:rPr lang="en-GB" sz="1400" i="1"/>
              <a:t>Mild steel blocks</a:t>
            </a:r>
            <a:r>
              <a:rPr lang="en-GB" sz="1400"/>
              <a:t> 80 x 46 x 66 cm </a:t>
            </a:r>
          </a:p>
        </p:txBody>
      </p:sp>
    </p:spTree>
    <p:extLst>
      <p:ext uri="{BB962C8B-B14F-4D97-AF65-F5344CB8AC3E}">
        <p14:creationId xmlns:p14="http://schemas.microsoft.com/office/powerpoint/2010/main" val="187672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" y="30227"/>
            <a:ext cx="8987192" cy="676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8904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57200" y="1971050"/>
            <a:ext cx="8483600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Fitting step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A local surface patch is fitted, 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iterating visibility</a:t>
            </a:r>
            <a:endParaRPr lang="en-GB" sz="2800" dirty="0" smtClean="0">
              <a:latin typeface="Arial" pitchFamily="34" charset="0"/>
              <a:cs typeface="Arial" pitchFamily="34" charset="0"/>
            </a:endParaRPr>
          </a:p>
          <a:p>
            <a:pPr marL="609600" marR="0" lvl="0" indent="-6096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609600" marR="0" lvl="0" indent="-6096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Filter step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Visibility is explicitly enforced</a:t>
            </a:r>
          </a:p>
          <a:p>
            <a:pPr marL="514350" indent="-514350" eaLnBrk="0" hangingPunct="0">
              <a:buFont typeface="+mj-lt"/>
              <a:buAutoNum type="arabicPeriod"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514350" indent="-514350" eaLnBrk="0" hangingPunct="0">
              <a:buFont typeface="+mj-lt"/>
              <a:buAutoNum type="arabicPeriod"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514350" indent="-514350" eaLnBrk="0" hangingPunct="0">
              <a:buFont typeface="+mj-lt"/>
              <a:buAutoNum type="arabicPeriod"/>
            </a:pPr>
            <a:r>
              <a:rPr lang="en-GB" sz="2800" b="1" kern="0" dirty="0" smtClean="0">
                <a:latin typeface="Arial" pitchFamily="34" charset="0"/>
                <a:cs typeface="Arial" pitchFamily="34" charset="0"/>
              </a:rPr>
              <a:t>Expand step</a:t>
            </a:r>
            <a:r>
              <a:rPr lang="en-GB" sz="2800" kern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GB" sz="2800" kern="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Successful patches are used 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to initialise active boundary</a:t>
            </a:r>
          </a:p>
          <a:p>
            <a:pPr marL="609600" marR="0" lvl="0" indent="-6096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609600" marR="0" lvl="0" indent="-6096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0013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0238" y="1813035"/>
            <a:ext cx="3006022" cy="160986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20013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07062" y="3497846"/>
            <a:ext cx="2924175" cy="115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20013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Bird’s-eye view: region </a:t>
            </a:r>
            <a:r>
              <a:rPr lang="en-GB" dirty="0"/>
              <a:t>growing </a:t>
            </a:r>
            <a:endParaRPr lang="en-GB" sz="1600" dirty="0"/>
          </a:p>
        </p:txBody>
      </p:sp>
      <p:pic>
        <p:nvPicPr>
          <p:cNvPr id="1200136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089"/>
          <a:stretch>
            <a:fillRect/>
          </a:stretch>
        </p:blipFill>
        <p:spPr bwMode="auto">
          <a:xfrm>
            <a:off x="5973763" y="4979363"/>
            <a:ext cx="1195387" cy="1085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200137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913"/>
          <a:stretch>
            <a:fillRect/>
          </a:stretch>
        </p:blipFill>
        <p:spPr bwMode="auto">
          <a:xfrm>
            <a:off x="7169150" y="4979363"/>
            <a:ext cx="1358900" cy="1085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2217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 and its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patches (oriented points)? [</a:t>
            </a:r>
            <a:r>
              <a:rPr lang="en-US" dirty="0" smtClean="0">
                <a:solidFill>
                  <a:srgbClr val="92D050"/>
                </a:solidFill>
              </a:rPr>
              <a:t>10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  <a:p>
            <a:r>
              <a:rPr lang="en-US" dirty="0" smtClean="0"/>
              <a:t>Algorithmic details [</a:t>
            </a:r>
            <a:r>
              <a:rPr lang="en-US" dirty="0" smtClean="0">
                <a:solidFill>
                  <a:srgbClr val="92D050"/>
                </a:solidFill>
              </a:rPr>
              <a:t>30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  <a:p>
            <a:r>
              <a:rPr lang="en-US" dirty="0" smtClean="0"/>
              <a:t>Applications [</a:t>
            </a:r>
            <a:r>
              <a:rPr lang="en-US" dirty="0" smtClean="0">
                <a:solidFill>
                  <a:srgbClr val="92D050"/>
                </a:solidFill>
              </a:rPr>
              <a:t>20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931" y="3903386"/>
            <a:ext cx="3071813" cy="230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13291"/>
            <a:ext cx="1940731" cy="253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998008"/>
            <a:ext cx="2767096" cy="222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4635904"/>
      </p:ext>
    </p:extLst>
  </p:cSld>
  <p:clrMapOvr>
    <a:masterClrMapping/>
  </p:clrMapOvr>
  <p:transition advTm="63969">
    <p:cut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patch?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Patch consists of</a:t>
            </a:r>
          </a:p>
          <a:p>
            <a:pPr lvl="1"/>
            <a:r>
              <a:rPr lang="en-US" sz="2000" dirty="0" smtClean="0"/>
              <a:t>Position (</a:t>
            </a:r>
            <a:r>
              <a:rPr lang="en-US" sz="2000" i="1" dirty="0" smtClean="0"/>
              <a:t>x, y, z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Normal (</a:t>
            </a:r>
            <a:r>
              <a:rPr lang="en-US" sz="2000" i="1" dirty="0" err="1" smtClean="0"/>
              <a:t>nx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ny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nz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Extent (</a:t>
            </a:r>
            <a:r>
              <a:rPr lang="en-US" sz="2000" i="1" dirty="0" smtClean="0"/>
              <a:t>radius</a:t>
            </a:r>
            <a:r>
              <a:rPr lang="en-US" sz="2000" dirty="0" smtClean="0"/>
              <a:t>)</a:t>
            </a:r>
          </a:p>
          <a:p>
            <a:r>
              <a:rPr lang="en-US" sz="2400" dirty="0" smtClean="0"/>
              <a:t>Tangent plane approximation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817739" y="4717095"/>
            <a:ext cx="3278261" cy="1480505"/>
            <a:chOff x="3352800" y="4749800"/>
            <a:chExt cx="2362200" cy="1066800"/>
          </a:xfrm>
        </p:grpSpPr>
        <p:sp>
          <p:nvSpPr>
            <p:cNvPr id="4" name="Oval 3"/>
            <p:cNvSpPr/>
            <p:nvPr/>
          </p:nvSpPr>
          <p:spPr>
            <a:xfrm>
              <a:off x="3352800" y="4749800"/>
              <a:ext cx="2362200" cy="10668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463811" y="5304134"/>
              <a:ext cx="783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</a:rPr>
                <a:t>Extent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299857" y="5112103"/>
            <a:ext cx="1588770" cy="512559"/>
            <a:chOff x="4408715" y="5029200"/>
            <a:chExt cx="1144812" cy="369332"/>
          </a:xfrm>
        </p:grpSpPr>
        <p:sp>
          <p:nvSpPr>
            <p:cNvPr id="8" name="TextBox 7"/>
            <p:cNvSpPr txBox="1"/>
            <p:nvPr/>
          </p:nvSpPr>
          <p:spPr>
            <a:xfrm>
              <a:off x="4616860" y="5029200"/>
              <a:ext cx="936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F0"/>
                  </a:solidFill>
                </a:rPr>
                <a:t>Position</a:t>
              </a: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408715" y="5149645"/>
              <a:ext cx="239485" cy="108154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363708" y="3886200"/>
            <a:ext cx="1510719" cy="1480505"/>
            <a:chOff x="4466771" y="4151086"/>
            <a:chExt cx="1088571" cy="1066800"/>
          </a:xfrm>
        </p:grpSpPr>
        <p:sp>
          <p:nvSpPr>
            <p:cNvPr id="7" name="Right Arrow 6"/>
            <p:cNvSpPr/>
            <p:nvPr/>
          </p:nvSpPr>
          <p:spPr>
            <a:xfrm rot="16200000">
              <a:off x="4009571" y="4608286"/>
              <a:ext cx="1066800" cy="152400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71766" y="4315807"/>
              <a:ext cx="883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Normal</a:t>
              </a:r>
              <a:endParaRPr 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21859215"/>
      </p:ext>
    </p:extLst>
  </p:cSld>
  <p:clrMapOvr>
    <a:masterClrMapping/>
  </p:clrMapOvr>
  <p:transition advTm="38047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patch?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Patch consists of</a:t>
            </a:r>
          </a:p>
          <a:p>
            <a:pPr lvl="1"/>
            <a:r>
              <a:rPr lang="en-US" sz="2000" dirty="0" smtClean="0"/>
              <a:t>Position (</a:t>
            </a:r>
            <a:r>
              <a:rPr lang="en-US" sz="2000" i="1" dirty="0" smtClean="0"/>
              <a:t>x, y, z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Normal (</a:t>
            </a:r>
            <a:r>
              <a:rPr lang="en-US" sz="2000" i="1" dirty="0" err="1" smtClean="0"/>
              <a:t>nx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ny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nz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Extent (</a:t>
            </a:r>
            <a:r>
              <a:rPr lang="en-US" sz="2000" i="1" dirty="0" smtClean="0"/>
              <a:t>radius</a:t>
            </a:r>
            <a:r>
              <a:rPr lang="en-US" sz="2000" dirty="0" smtClean="0"/>
              <a:t>)</a:t>
            </a:r>
          </a:p>
          <a:p>
            <a:r>
              <a:rPr lang="en-US" sz="2400" dirty="0" smtClean="0"/>
              <a:t>Tangent plane approximation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817739" y="3886200"/>
            <a:ext cx="3278261" cy="2311400"/>
            <a:chOff x="2817739" y="3886200"/>
            <a:chExt cx="3278261" cy="2311400"/>
          </a:xfrm>
        </p:grpSpPr>
        <p:grpSp>
          <p:nvGrpSpPr>
            <p:cNvPr id="5" name="Group 14"/>
            <p:cNvGrpSpPr/>
            <p:nvPr/>
          </p:nvGrpSpPr>
          <p:grpSpPr>
            <a:xfrm>
              <a:off x="2817739" y="4717095"/>
              <a:ext cx="3278261" cy="1480505"/>
              <a:chOff x="3352800" y="4749800"/>
              <a:chExt cx="2362200" cy="106680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3352800" y="4749800"/>
                <a:ext cx="2362200" cy="106680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463811" y="5304134"/>
                <a:ext cx="7834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00B050"/>
                    </a:solidFill>
                  </a:rPr>
                  <a:t>Extent</a:t>
                </a:r>
                <a:endParaRPr lang="en-US" dirty="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6" name="Group 13"/>
            <p:cNvGrpSpPr/>
            <p:nvPr/>
          </p:nvGrpSpPr>
          <p:grpSpPr>
            <a:xfrm>
              <a:off x="4299857" y="5112103"/>
              <a:ext cx="1588770" cy="512559"/>
              <a:chOff x="4408715" y="5029200"/>
              <a:chExt cx="1144812" cy="369332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4616860" y="5029200"/>
                <a:ext cx="9366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00B0F0"/>
                    </a:solidFill>
                  </a:rPr>
                  <a:t>Position</a:t>
                </a:r>
                <a:endParaRPr 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408715" y="5149645"/>
                <a:ext cx="239485" cy="108154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12"/>
            <p:cNvGrpSpPr/>
            <p:nvPr/>
          </p:nvGrpSpPr>
          <p:grpSpPr>
            <a:xfrm>
              <a:off x="4363708" y="3886200"/>
              <a:ext cx="1510719" cy="1480505"/>
              <a:chOff x="4466771" y="4151086"/>
              <a:chExt cx="1088571" cy="1066800"/>
            </a:xfrm>
          </p:grpSpPr>
          <p:sp>
            <p:nvSpPr>
              <p:cNvPr id="7" name="Right Arrow 6"/>
              <p:cNvSpPr/>
              <p:nvPr/>
            </p:nvSpPr>
            <p:spPr>
              <a:xfrm rot="16200000">
                <a:off x="4009571" y="4608286"/>
                <a:ext cx="1066800" cy="152400"/>
              </a:xfrm>
              <a:prstGeom prst="rightArrow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671766" y="4315807"/>
                <a:ext cx="8835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Normal</a:t>
                </a:r>
                <a:endParaRPr lang="en-US" dirty="0"/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5867400" y="1383268"/>
            <a:ext cx="2083118" cy="2426732"/>
            <a:chOff x="5867400" y="1383268"/>
            <a:chExt cx="2083118" cy="2426732"/>
          </a:xfrm>
        </p:grpSpPr>
        <p:pic>
          <p:nvPicPr>
            <p:cNvPr id="301062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1383268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6553200" y="3440668"/>
              <a:ext cx="7088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Mesh</a:t>
              </a:r>
              <a:endParaRPr lang="en-US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867400" y="4038600"/>
            <a:ext cx="2083118" cy="2426732"/>
            <a:chOff x="5867400" y="4038600"/>
            <a:chExt cx="2083118" cy="2426732"/>
          </a:xfrm>
        </p:grpSpPr>
        <p:sp>
          <p:nvSpPr>
            <p:cNvPr id="23" name="TextBox 22"/>
            <p:cNvSpPr txBox="1"/>
            <p:nvPr/>
          </p:nvSpPr>
          <p:spPr>
            <a:xfrm>
              <a:off x="6553200" y="6096000"/>
              <a:ext cx="700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Patch</a:t>
              </a:r>
              <a:endParaRPr lang="en-US" dirty="0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5867400" y="4038600"/>
              <a:ext cx="2083118" cy="2068830"/>
              <a:chOff x="5867400" y="4038600"/>
              <a:chExt cx="2083118" cy="2068830"/>
            </a:xfrm>
          </p:grpSpPr>
          <p:pic>
            <p:nvPicPr>
              <p:cNvPr id="301063" name="Picture 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867400" y="4038600"/>
                <a:ext cx="2083118" cy="2068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Oval 24"/>
              <p:cNvSpPr/>
              <p:nvPr/>
            </p:nvSpPr>
            <p:spPr>
              <a:xfrm rot="19393127">
                <a:off x="6988981" y="5330107"/>
                <a:ext cx="742657" cy="678735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 rot="17747140">
                <a:off x="6213886" y="5437460"/>
                <a:ext cx="742657" cy="54760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 rot="17671446">
                <a:off x="5857922" y="5078599"/>
                <a:ext cx="683812" cy="352121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 rot="19037934">
                <a:off x="6537679" y="4756707"/>
                <a:ext cx="640508" cy="438203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 rot="19302193">
                <a:off x="6271182" y="4501667"/>
                <a:ext cx="567755" cy="270659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 rot="19658047">
                <a:off x="7269871" y="4687142"/>
                <a:ext cx="641388" cy="521409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 rot="20405428">
                <a:off x="6805884" y="4188069"/>
                <a:ext cx="469603" cy="223868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7391400" y="4114800"/>
                <a:ext cx="416232" cy="209331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 rot="20405428">
                <a:off x="7061666" y="4393857"/>
                <a:ext cx="464670" cy="304987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4059773"/>
      </p:ext>
    </p:extLst>
  </p:cSld>
  <p:clrMapOvr>
    <a:masterClrMapping/>
  </p:clrMapOvr>
  <p:transition advTm="4884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81481E-6 L -0.24566 -0.0018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Flexible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67400" y="4038600"/>
            <a:ext cx="2083118" cy="2068830"/>
            <a:chOff x="5867400" y="4038600"/>
            <a:chExt cx="2083118" cy="2068830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4038600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8"/>
            <p:cNvSpPr/>
            <p:nvPr/>
          </p:nvSpPr>
          <p:spPr>
            <a:xfrm rot="19393127">
              <a:off x="6988981" y="5330107"/>
              <a:ext cx="742657" cy="67873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rot="17747140">
              <a:off x="6213886" y="5437460"/>
              <a:ext cx="742657" cy="5476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 rot="17671446">
              <a:off x="5857922" y="5078599"/>
              <a:ext cx="683812" cy="35212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 rot="19037934">
              <a:off x="6537679" y="4756707"/>
              <a:ext cx="640508" cy="43820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19302193">
              <a:off x="6271182" y="4501667"/>
              <a:ext cx="567755" cy="27065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 rot="19658047">
              <a:off x="7269871" y="4687142"/>
              <a:ext cx="641388" cy="52140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 rot="20405428">
              <a:off x="6805884" y="4188069"/>
              <a:ext cx="469603" cy="22386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391400" y="4114800"/>
              <a:ext cx="416232" cy="2093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 rot="20405428">
              <a:off x="7061666" y="4393857"/>
              <a:ext cx="464670" cy="30498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8535551"/>
      </p:ext>
    </p:extLst>
  </p:cSld>
  <p:clrMapOvr>
    <a:masterClrMapping/>
  </p:clrMapOvr>
  <p:transition advTm="8719">
    <p:cut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Flexible</a:t>
            </a:r>
          </a:p>
        </p:txBody>
      </p:sp>
      <p:grpSp>
        <p:nvGrpSpPr>
          <p:cNvPr id="4" name="Group 6"/>
          <p:cNvGrpSpPr/>
          <p:nvPr/>
        </p:nvGrpSpPr>
        <p:grpSpPr>
          <a:xfrm>
            <a:off x="5867400" y="4038600"/>
            <a:ext cx="2083118" cy="2068830"/>
            <a:chOff x="5867400" y="4038600"/>
            <a:chExt cx="2083118" cy="2068830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4038600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8"/>
            <p:cNvSpPr/>
            <p:nvPr/>
          </p:nvSpPr>
          <p:spPr>
            <a:xfrm rot="19393127">
              <a:off x="6988981" y="5330107"/>
              <a:ext cx="742657" cy="67873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rot="17747140">
              <a:off x="6213886" y="5437460"/>
              <a:ext cx="742657" cy="5476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 rot="17671446">
              <a:off x="5857922" y="5078599"/>
              <a:ext cx="683812" cy="35212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 rot="19037934">
              <a:off x="6537679" y="4756707"/>
              <a:ext cx="640508" cy="43820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19302193">
              <a:off x="6271182" y="4501667"/>
              <a:ext cx="567755" cy="27065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 rot="19658047">
              <a:off x="7269871" y="4687142"/>
              <a:ext cx="641388" cy="52140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 rot="20405428">
              <a:off x="6805884" y="4188069"/>
              <a:ext cx="469603" cy="22386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391400" y="4114800"/>
              <a:ext cx="416232" cy="2093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 rot="20405428">
              <a:off x="7061666" y="4393857"/>
              <a:ext cx="464670" cy="30498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169646"/>
            <a:ext cx="6705600" cy="42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7800510"/>
      </p:ext>
    </p:extLst>
  </p:cSld>
  <p:clrMapOvr>
    <a:masterClrMapping/>
  </p:clrMapOvr>
  <p:transition advTm="59172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Flexible           </a:t>
            </a:r>
            <a:r>
              <a:rPr lang="en-US" dirty="0" smtClean="0">
                <a:solidFill>
                  <a:srgbClr val="FF0000"/>
                </a:solidFill>
              </a:rPr>
              <a:t>Hard to enforce regularization</a:t>
            </a:r>
            <a:endParaRPr lang="en-US" dirty="0" smtClean="0">
              <a:solidFill>
                <a:srgbClr val="00B0F0"/>
              </a:solidFill>
            </a:endParaRPr>
          </a:p>
        </p:txBody>
      </p:sp>
      <p:grpSp>
        <p:nvGrpSpPr>
          <p:cNvPr id="4" name="Group 6"/>
          <p:cNvGrpSpPr/>
          <p:nvPr/>
        </p:nvGrpSpPr>
        <p:grpSpPr>
          <a:xfrm>
            <a:off x="5867400" y="4038600"/>
            <a:ext cx="2083118" cy="2068830"/>
            <a:chOff x="5867400" y="4038600"/>
            <a:chExt cx="2083118" cy="2068830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4038600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8"/>
            <p:cNvSpPr/>
            <p:nvPr/>
          </p:nvSpPr>
          <p:spPr>
            <a:xfrm rot="19393127">
              <a:off x="6988981" y="5330107"/>
              <a:ext cx="742657" cy="67873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rot="17747140">
              <a:off x="6213886" y="5437460"/>
              <a:ext cx="742657" cy="5476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 rot="17671446">
              <a:off x="5857922" y="5078599"/>
              <a:ext cx="683812" cy="35212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 rot="19037934">
              <a:off x="6537679" y="4756707"/>
              <a:ext cx="640508" cy="43820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19302193">
              <a:off x="6271182" y="4501667"/>
              <a:ext cx="567755" cy="27065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 rot="19658047">
              <a:off x="7269871" y="4687142"/>
              <a:ext cx="641388" cy="52140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 rot="20405428">
              <a:off x="6805884" y="4188069"/>
              <a:ext cx="469603" cy="22386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391400" y="4114800"/>
              <a:ext cx="416232" cy="2093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 rot="20405428">
              <a:off x="7061666" y="4393857"/>
              <a:ext cx="464670" cy="30498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Left-Right Arrow 17"/>
          <p:cNvSpPr/>
          <p:nvPr/>
        </p:nvSpPr>
        <p:spPr>
          <a:xfrm>
            <a:off x="2362200" y="1828800"/>
            <a:ext cx="609600" cy="152400"/>
          </a:xfrm>
          <a:prstGeom prst="left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169646"/>
            <a:ext cx="6705600" cy="42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192169"/>
      </p:ext>
    </p:extLst>
  </p:cSld>
  <p:clrMapOvr>
    <a:masterClrMapping/>
  </p:clrMapOvr>
  <p:transition advTm="21672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59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Flexible           </a:t>
            </a:r>
            <a:r>
              <a:rPr lang="en-US" dirty="0" smtClean="0">
                <a:solidFill>
                  <a:srgbClr val="FF0000"/>
                </a:solidFill>
              </a:rPr>
              <a:t>Hard to enforce regularization</a:t>
            </a:r>
            <a:endParaRPr lang="en-US" dirty="0" smtClean="0">
              <a:solidFill>
                <a:srgbClr val="00B0F0"/>
              </a:solidFill>
            </a:endParaRPr>
          </a:p>
          <a:p>
            <a:endParaRPr lang="en-US" dirty="0" smtClean="0">
              <a:solidFill>
                <a:srgbClr val="00B0F0"/>
              </a:solidFill>
            </a:endParaRPr>
          </a:p>
        </p:txBody>
      </p:sp>
      <p:sp>
        <p:nvSpPr>
          <p:cNvPr id="18" name="Left-Right Arrow 17"/>
          <p:cNvSpPr/>
          <p:nvPr/>
        </p:nvSpPr>
        <p:spPr>
          <a:xfrm>
            <a:off x="2362200" y="1828800"/>
            <a:ext cx="609600" cy="152400"/>
          </a:xfrm>
          <a:prstGeom prst="left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120757" y="2743200"/>
            <a:ext cx="531331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Regularization not really necessary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because</a:t>
            </a:r>
            <a:endParaRPr lang="en-US" sz="2800" dirty="0"/>
          </a:p>
        </p:txBody>
      </p:sp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2952690"/>
            <a:ext cx="2057400" cy="206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7391400" y="5010090"/>
            <a:ext cx="1199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9x9 pixels</a:t>
            </a:r>
            <a:endParaRPr 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792262" y="4419600"/>
            <a:ext cx="5952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Local image patch is descriptive enough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5105400"/>
            <a:ext cx="4968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Goesele</a:t>
            </a:r>
            <a:r>
              <a:rPr lang="en-US" dirty="0" smtClean="0"/>
              <a:t> et al., CVPR06], [Furukawa et al., CVPR07]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8796614"/>
      </p:ext>
    </p:extLst>
  </p:cSld>
  <p:clrMapOvr>
    <a:masterClrMapping/>
  </p:clrMapOvr>
  <p:transition advTm="137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19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Extracts pure 3d data w/o interpolation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07790"/>
            <a:ext cx="2057400" cy="136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1763" y="4244182"/>
            <a:ext cx="1936437" cy="166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21"/>
          <p:cNvGrpSpPr/>
          <p:nvPr/>
        </p:nvGrpSpPr>
        <p:grpSpPr>
          <a:xfrm>
            <a:off x="4218101" y="4385846"/>
            <a:ext cx="2106499" cy="1477328"/>
            <a:chOff x="4419600" y="2641961"/>
            <a:chExt cx="2106499" cy="1477328"/>
          </a:xfrm>
        </p:grpSpPr>
        <p:sp>
          <p:nvSpPr>
            <p:cNvPr id="23" name="Right Arrow 22"/>
            <p:cNvSpPr/>
            <p:nvPr/>
          </p:nvSpPr>
          <p:spPr>
            <a:xfrm>
              <a:off x="4419600" y="3251561"/>
              <a:ext cx="1981200" cy="304800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95800" y="2641961"/>
              <a:ext cx="2030299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Scene analysis from</a:t>
              </a:r>
            </a:p>
            <a:p>
              <a:r>
                <a:rPr lang="en-US" dirty="0" smtClean="0"/>
                <a:t>pure 3d data</a:t>
              </a:r>
            </a:p>
            <a:p>
              <a:endParaRPr lang="en-US" dirty="0" smtClean="0"/>
            </a:p>
            <a:p>
              <a:r>
                <a:rPr lang="en-US" dirty="0" smtClean="0"/>
                <a:t>Meshing w/</a:t>
              </a:r>
            </a:p>
            <a:p>
              <a:r>
                <a:rPr lang="en-US" dirty="0" smtClean="0"/>
                <a:t>smart interpolation</a:t>
              </a:r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38200" y="3700046"/>
            <a:ext cx="759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</a:t>
            </a:r>
            <a:endParaRPr lang="en-US" dirty="0"/>
          </a:p>
        </p:txBody>
      </p:sp>
      <p:grpSp>
        <p:nvGrpSpPr>
          <p:cNvPr id="5" name="Group 33"/>
          <p:cNvGrpSpPr/>
          <p:nvPr/>
        </p:nvGrpSpPr>
        <p:grpSpPr>
          <a:xfrm>
            <a:off x="1690072" y="3982760"/>
            <a:ext cx="2348528" cy="2045732"/>
            <a:chOff x="1690072" y="4431268"/>
            <a:chExt cx="2348528" cy="2045732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52600" y="4431268"/>
              <a:ext cx="2205407" cy="1727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Box 25"/>
            <p:cNvSpPr txBox="1"/>
            <p:nvPr/>
          </p:nvSpPr>
          <p:spPr>
            <a:xfrm>
              <a:off x="1690072" y="6107668"/>
              <a:ext cx="2348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Patches (pure 3d data)</a:t>
              </a:r>
              <a:endParaRPr lang="en-US" dirty="0"/>
            </a:p>
          </p:txBody>
        </p:sp>
      </p:grpSp>
      <p:pic>
        <p:nvPicPr>
          <p:cNvPr id="30720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98691" y="2328446"/>
            <a:ext cx="1959509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Bent Arrow 29"/>
          <p:cNvSpPr/>
          <p:nvPr/>
        </p:nvSpPr>
        <p:spPr>
          <a:xfrm flipV="1">
            <a:off x="1143000" y="4157246"/>
            <a:ext cx="533400" cy="1219200"/>
          </a:xfrm>
          <a:prstGeom prst="ben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" name="Group 30"/>
          <p:cNvGrpSpPr/>
          <p:nvPr/>
        </p:nvGrpSpPr>
        <p:grpSpPr>
          <a:xfrm>
            <a:off x="2590800" y="2633246"/>
            <a:ext cx="3615634" cy="976297"/>
            <a:chOff x="3775766" y="3037264"/>
            <a:chExt cx="3615634" cy="976297"/>
          </a:xfrm>
        </p:grpSpPr>
        <p:sp>
          <p:nvSpPr>
            <p:cNvPr id="32" name="Right Arrow 31"/>
            <p:cNvSpPr/>
            <p:nvPr/>
          </p:nvSpPr>
          <p:spPr>
            <a:xfrm>
              <a:off x="3775766" y="3708761"/>
              <a:ext cx="3615634" cy="304800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63799" y="3037264"/>
              <a:ext cx="22837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Meshing w/</a:t>
              </a:r>
            </a:p>
            <a:p>
              <a:pPr algn="ctr"/>
              <a:r>
                <a:rPr lang="en-US" dirty="0" smtClean="0"/>
                <a:t>standard interpolation</a:t>
              </a:r>
              <a:endParaRPr lang="en-US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876800" y="5986046"/>
            <a:ext cx="295382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[</a:t>
            </a:r>
            <a:r>
              <a:rPr lang="en-US" sz="1600" dirty="0" err="1" smtClean="0"/>
              <a:t>Sinha</a:t>
            </a:r>
            <a:r>
              <a:rPr lang="en-US" sz="1600" dirty="0" smtClean="0"/>
              <a:t> ICCV09, Furukawa ICCV09]</a:t>
            </a:r>
            <a:endParaRPr lang="en-US" sz="16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2528888" y="4874419"/>
            <a:ext cx="592931" cy="316706"/>
            <a:chOff x="2528888" y="4874419"/>
            <a:chExt cx="592931" cy="316706"/>
          </a:xfrm>
        </p:grpSpPr>
        <p:sp>
          <p:nvSpPr>
            <p:cNvPr id="28" name="Freeform 27"/>
            <p:cNvSpPr/>
            <p:nvPr/>
          </p:nvSpPr>
          <p:spPr>
            <a:xfrm>
              <a:off x="2528888" y="4874419"/>
              <a:ext cx="592931" cy="316706"/>
            </a:xfrm>
            <a:custGeom>
              <a:avLst/>
              <a:gdLst>
                <a:gd name="connsiteX0" fmla="*/ 0 w 592931"/>
                <a:gd name="connsiteY0" fmla="*/ 145256 h 316706"/>
                <a:gd name="connsiteX1" fmla="*/ 592931 w 592931"/>
                <a:gd name="connsiteY1" fmla="*/ 0 h 316706"/>
                <a:gd name="connsiteX2" fmla="*/ 583406 w 592931"/>
                <a:gd name="connsiteY2" fmla="*/ 159544 h 316706"/>
                <a:gd name="connsiteX3" fmla="*/ 7143 w 592931"/>
                <a:gd name="connsiteY3" fmla="*/ 316706 h 316706"/>
                <a:gd name="connsiteX4" fmla="*/ 0 w 592931"/>
                <a:gd name="connsiteY4" fmla="*/ 14525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931" h="316706">
                  <a:moveTo>
                    <a:pt x="0" y="145256"/>
                  </a:moveTo>
                  <a:lnTo>
                    <a:pt x="592931" y="0"/>
                  </a:lnTo>
                  <a:lnTo>
                    <a:pt x="583406" y="159544"/>
                  </a:lnTo>
                  <a:lnTo>
                    <a:pt x="7143" y="316706"/>
                  </a:lnTo>
                  <a:lnTo>
                    <a:pt x="0" y="145256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Right Arrow 19"/>
            <p:cNvSpPr/>
            <p:nvPr/>
          </p:nvSpPr>
          <p:spPr>
            <a:xfrm rot="1796231">
              <a:off x="2685006" y="5027889"/>
              <a:ext cx="228600" cy="133277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124200" y="4865952"/>
            <a:ext cx="559594" cy="335756"/>
            <a:chOff x="3124200" y="4865952"/>
            <a:chExt cx="559594" cy="335756"/>
          </a:xfrm>
        </p:grpSpPr>
        <p:sp>
          <p:nvSpPr>
            <p:cNvPr id="29" name="Freeform 28"/>
            <p:cNvSpPr/>
            <p:nvPr/>
          </p:nvSpPr>
          <p:spPr>
            <a:xfrm rot="21404766">
              <a:off x="3124200" y="4865952"/>
              <a:ext cx="559594" cy="335756"/>
            </a:xfrm>
            <a:custGeom>
              <a:avLst/>
              <a:gdLst>
                <a:gd name="connsiteX0" fmla="*/ 16669 w 559594"/>
                <a:gd name="connsiteY0" fmla="*/ 0 h 335756"/>
                <a:gd name="connsiteX1" fmla="*/ 559594 w 559594"/>
                <a:gd name="connsiteY1" fmla="*/ 154781 h 335756"/>
                <a:gd name="connsiteX2" fmla="*/ 554831 w 559594"/>
                <a:gd name="connsiteY2" fmla="*/ 335756 h 335756"/>
                <a:gd name="connsiteX3" fmla="*/ 0 w 559594"/>
                <a:gd name="connsiteY3" fmla="*/ 159544 h 335756"/>
                <a:gd name="connsiteX4" fmla="*/ 16669 w 559594"/>
                <a:gd name="connsiteY4" fmla="*/ 0 h 33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594" h="335756">
                  <a:moveTo>
                    <a:pt x="16669" y="0"/>
                  </a:moveTo>
                  <a:lnTo>
                    <a:pt x="559594" y="154781"/>
                  </a:lnTo>
                  <a:lnTo>
                    <a:pt x="554831" y="335756"/>
                  </a:lnTo>
                  <a:lnTo>
                    <a:pt x="0" y="159544"/>
                  </a:lnTo>
                  <a:lnTo>
                    <a:pt x="16669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Right Arrow 21"/>
            <p:cNvSpPr/>
            <p:nvPr/>
          </p:nvSpPr>
          <p:spPr>
            <a:xfrm rot="8456334">
              <a:off x="3222053" y="5034755"/>
              <a:ext cx="228600" cy="140036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674144" y="5229225"/>
            <a:ext cx="592932" cy="364331"/>
            <a:chOff x="2674144" y="5229225"/>
            <a:chExt cx="592932" cy="364331"/>
          </a:xfrm>
        </p:grpSpPr>
        <p:sp>
          <p:nvSpPr>
            <p:cNvPr id="31" name="Freeform 30"/>
            <p:cNvSpPr/>
            <p:nvPr/>
          </p:nvSpPr>
          <p:spPr>
            <a:xfrm>
              <a:off x="2674144" y="5355431"/>
              <a:ext cx="592932" cy="238125"/>
            </a:xfrm>
            <a:custGeom>
              <a:avLst/>
              <a:gdLst>
                <a:gd name="connsiteX0" fmla="*/ 0 w 592932"/>
                <a:gd name="connsiteY0" fmla="*/ 178593 h 314325"/>
                <a:gd name="connsiteX1" fmla="*/ 276225 w 592932"/>
                <a:gd name="connsiteY1" fmla="*/ 0 h 314325"/>
                <a:gd name="connsiteX2" fmla="*/ 592932 w 592932"/>
                <a:gd name="connsiteY2" fmla="*/ 147637 h 314325"/>
                <a:gd name="connsiteX3" fmla="*/ 307182 w 592932"/>
                <a:gd name="connsiteY3" fmla="*/ 314325 h 314325"/>
                <a:gd name="connsiteX4" fmla="*/ 0 w 592932"/>
                <a:gd name="connsiteY4" fmla="*/ 178593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932" h="314325">
                  <a:moveTo>
                    <a:pt x="0" y="178593"/>
                  </a:moveTo>
                  <a:lnTo>
                    <a:pt x="276225" y="0"/>
                  </a:lnTo>
                  <a:lnTo>
                    <a:pt x="592932" y="147637"/>
                  </a:lnTo>
                  <a:lnTo>
                    <a:pt x="307182" y="314325"/>
                  </a:lnTo>
                  <a:lnTo>
                    <a:pt x="0" y="178593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Right Arrow 26"/>
            <p:cNvSpPr/>
            <p:nvPr/>
          </p:nvSpPr>
          <p:spPr>
            <a:xfrm rot="16200000">
              <a:off x="2846785" y="5278040"/>
              <a:ext cx="228600" cy="130969"/>
            </a:xfrm>
            <a:prstGeom prst="right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9624727"/>
      </p:ext>
    </p:extLst>
  </p:cSld>
  <p:clrMapOvr>
    <a:masterClrMapping/>
  </p:clrMapOvr>
  <p:transition advTm="14904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/>
              <a:t>Applications: structure engineering</a:t>
            </a:r>
            <a:endParaRPr lang="fr-FR" sz="4000"/>
          </a:p>
        </p:txBody>
      </p:sp>
      <p:pic>
        <p:nvPicPr>
          <p:cNvPr id="483332" name="Picture 4" descr="gorml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138" y="1584325"/>
            <a:ext cx="1741487" cy="2644775"/>
          </a:xfrm>
          <a:prstGeom prst="rect">
            <a:avLst/>
          </a:prstGeom>
          <a:noFill/>
        </p:spPr>
      </p:pic>
      <p:sp>
        <p:nvSpPr>
          <p:cNvPr id="483341" name="Rectangle 13"/>
          <p:cNvSpPr>
            <a:spLocks noChangeArrowheads="1"/>
          </p:cNvSpPr>
          <p:nvPr/>
        </p:nvSpPr>
        <p:spPr bwMode="auto">
          <a:xfrm>
            <a:off x="747713" y="5499100"/>
            <a:ext cx="63452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/>
            <a:r>
              <a:rPr lang="en-GB"/>
              <a:t>BODY / SPACE / FRAME, Antony Gormley, Lelystad, Holland </a:t>
            </a:r>
          </a:p>
        </p:txBody>
      </p:sp>
      <p:pic>
        <p:nvPicPr>
          <p:cNvPr id="483342" name="Picture 14" descr="renderGorml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163" y="1979613"/>
            <a:ext cx="6216650" cy="33845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83343" name="Picture 15" descr="goodmesh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86"/>
          <a:stretch>
            <a:fillRect/>
          </a:stretch>
        </p:blipFill>
        <p:spPr bwMode="auto">
          <a:xfrm>
            <a:off x="7181850" y="4157663"/>
            <a:ext cx="1806575" cy="2700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113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Patches vs. multiple </a:t>
            </a:r>
            <a:r>
              <a:rPr kumimoji="1" lang="en-US" altLang="ja-JP" dirty="0" err="1" smtClean="0"/>
              <a:t>depthmaps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(could be my biased-view…)</a:t>
            </a:r>
            <a:endParaRPr kumimoji="1" lang="ja-JP" alt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kumimoji="1" lang="en-US" altLang="ja-JP" dirty="0" smtClean="0"/>
              <a:t>Patches </a:t>
            </a:r>
            <a:r>
              <a:rPr kumimoji="1" lang="en-US" altLang="ja-JP" dirty="0" smtClean="0">
                <a:sym typeface="Wingdings" pitchFamily="2" charset="2"/>
              </a:rPr>
              <a:t> </a:t>
            </a:r>
            <a:r>
              <a:rPr kumimoji="1" lang="en-US" altLang="ja-JP" dirty="0" smtClean="0">
                <a:solidFill>
                  <a:srgbClr val="92D050"/>
                </a:solidFill>
              </a:rPr>
              <a:t>Single global 3D model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err="1" smtClean="0"/>
              <a:t>Depthmaps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>
                <a:sym typeface="Wingdings" pitchFamily="2" charset="2"/>
              </a:rPr>
              <a:t> </a:t>
            </a:r>
            <a:r>
              <a:rPr kumimoji="1" lang="en-US" altLang="ja-JP" dirty="0" smtClean="0">
                <a:solidFill>
                  <a:srgbClr val="FF0000"/>
                </a:solidFill>
                <a:sym typeface="Wingdings" pitchFamily="2" charset="2"/>
              </a:rPr>
              <a:t>Multiple redundant 3D models</a:t>
            </a:r>
            <a:r>
              <a:rPr kumimoji="1" lang="en-US" altLang="ja-JP" dirty="0" smtClean="0">
                <a:sym typeface="Wingdings" pitchFamily="2" charset="2"/>
              </a:rPr>
              <a:t/>
            </a:r>
            <a:br>
              <a:rPr kumimoji="1" lang="en-US" altLang="ja-JP" dirty="0" smtClean="0">
                <a:sym typeface="Wingdings" pitchFamily="2" charset="2"/>
              </a:rPr>
            </a:br>
            <a:endParaRPr kumimoji="1" lang="en-US" altLang="ja-JP" dirty="0" smtClean="0">
              <a:sym typeface="Wingdings" pitchFamily="2" charset="2"/>
            </a:endParaRPr>
          </a:p>
          <a:p>
            <a:r>
              <a:rPr kumimoji="1" lang="en-US" altLang="ja-JP" dirty="0" smtClean="0">
                <a:sym typeface="Wingdings" pitchFamily="2" charset="2"/>
              </a:rPr>
              <a:t>Patches  </a:t>
            </a:r>
            <a:r>
              <a:rPr kumimoji="1" lang="en-US" altLang="ja-JP" dirty="0" smtClean="0">
                <a:solidFill>
                  <a:srgbClr val="92D050"/>
                </a:solidFill>
                <a:sym typeface="Wingdings" pitchFamily="2" charset="2"/>
              </a:rPr>
              <a:t>Clean 3D points</a:t>
            </a:r>
            <a:r>
              <a:rPr kumimoji="1" lang="en-US" altLang="ja-JP" dirty="0" smtClean="0">
                <a:sym typeface="Wingdings" pitchFamily="2" charset="2"/>
              </a:rPr>
              <a:t/>
            </a:r>
            <a:br>
              <a:rPr kumimoji="1" lang="en-US" altLang="ja-JP" dirty="0" smtClean="0">
                <a:sym typeface="Wingdings" pitchFamily="2" charset="2"/>
              </a:rPr>
            </a:br>
            <a:r>
              <a:rPr kumimoji="1" lang="en-US" altLang="ja-JP" dirty="0" err="1" smtClean="0">
                <a:sym typeface="Wingdings" pitchFamily="2" charset="2"/>
              </a:rPr>
              <a:t>Depthmaps</a:t>
            </a:r>
            <a:r>
              <a:rPr kumimoji="1" lang="en-US" altLang="ja-JP" dirty="0" smtClean="0">
                <a:sym typeface="Wingdings" pitchFamily="2" charset="2"/>
              </a:rPr>
              <a:t>  </a:t>
            </a:r>
            <a:r>
              <a:rPr kumimoji="1" lang="en-US" altLang="ja-JP" dirty="0" smtClean="0">
                <a:solidFill>
                  <a:srgbClr val="FF0000"/>
                </a:solidFill>
                <a:sym typeface="Wingdings" pitchFamily="2" charset="2"/>
              </a:rPr>
              <a:t>Noisy without merging</a:t>
            </a:r>
            <a:r>
              <a:rPr kumimoji="1" lang="en-US" altLang="ja-JP" dirty="0" smtClean="0">
                <a:sym typeface="Wingdings" pitchFamily="2" charset="2"/>
              </a:rPr>
              <a:t/>
            </a:r>
            <a:br>
              <a:rPr kumimoji="1" lang="en-US" altLang="ja-JP" dirty="0" smtClean="0">
                <a:sym typeface="Wingdings" pitchFamily="2" charset="2"/>
              </a:rPr>
            </a:br>
            <a:endParaRPr kumimoji="1" lang="en-US" altLang="ja-JP" dirty="0" smtClean="0">
              <a:sym typeface="Wingdings" pitchFamily="2" charset="2"/>
            </a:endParaRPr>
          </a:p>
          <a:p>
            <a:r>
              <a:rPr kumimoji="1" lang="en-US" altLang="ja-JP" dirty="0" smtClean="0">
                <a:sym typeface="Wingdings" pitchFamily="2" charset="2"/>
              </a:rPr>
              <a:t>Patches  </a:t>
            </a:r>
            <a:r>
              <a:rPr kumimoji="1" lang="en-US" altLang="ja-JP" dirty="0" smtClean="0">
                <a:solidFill>
                  <a:srgbClr val="92D050"/>
                </a:solidFill>
                <a:sym typeface="Wingdings" pitchFamily="2" charset="2"/>
              </a:rPr>
              <a:t>Hard to make it fast (complex </a:t>
            </a:r>
            <a:r>
              <a:rPr kumimoji="1" lang="en-US" altLang="ja-JP" dirty="0" err="1" smtClean="0">
                <a:solidFill>
                  <a:srgbClr val="92D050"/>
                </a:solidFill>
                <a:sym typeface="Wingdings" pitchFamily="2" charset="2"/>
              </a:rPr>
              <a:t>algo</a:t>
            </a:r>
            <a:r>
              <a:rPr kumimoji="1" lang="en-US" altLang="ja-JP" dirty="0" smtClean="0">
                <a:solidFill>
                  <a:srgbClr val="92D050"/>
                </a:solidFill>
                <a:sym typeface="Wingdings" pitchFamily="2" charset="2"/>
              </a:rPr>
              <a:t>)</a:t>
            </a:r>
            <a:br>
              <a:rPr kumimoji="1" lang="en-US" altLang="ja-JP" dirty="0" smtClean="0">
                <a:solidFill>
                  <a:srgbClr val="92D050"/>
                </a:solidFill>
                <a:sym typeface="Wingdings" pitchFamily="2" charset="2"/>
              </a:rPr>
            </a:br>
            <a:r>
              <a:rPr kumimoji="1" lang="en-US" altLang="ja-JP" dirty="0" err="1" smtClean="0">
                <a:sym typeface="Wingdings" pitchFamily="2" charset="2"/>
              </a:rPr>
              <a:t>Depthmaps</a:t>
            </a:r>
            <a:r>
              <a:rPr kumimoji="1" lang="en-US" altLang="ja-JP" dirty="0" smtClean="0">
                <a:sym typeface="Wingdings" pitchFamily="2" charset="2"/>
              </a:rPr>
              <a:t>  </a:t>
            </a:r>
            <a:r>
              <a:rPr kumimoji="1" lang="en-US" altLang="ja-JP" dirty="0" smtClean="0">
                <a:solidFill>
                  <a:srgbClr val="FF0000"/>
                </a:solidFill>
                <a:sym typeface="Wingdings" pitchFamily="2" charset="2"/>
              </a:rPr>
              <a:t>Easy to make it fast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4991426"/>
      </p:ext>
    </p:extLst>
  </p:cSld>
  <p:clrMapOvr>
    <a:masterClrMapping/>
  </p:clrMapOvr>
  <p:transition advTm="1305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 and its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Why patches (oriented points)? [10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mins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]</a:t>
            </a:r>
          </a:p>
          <a:p>
            <a:r>
              <a:rPr lang="en-US" dirty="0" smtClean="0"/>
              <a:t>Algorithmic details [</a:t>
            </a:r>
            <a:r>
              <a:rPr lang="en-US" dirty="0" smtClean="0">
                <a:solidFill>
                  <a:srgbClr val="92D050"/>
                </a:solidFill>
              </a:rPr>
              <a:t>30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  <a:p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Applications [20 </a:t>
            </a:r>
            <a:r>
              <a:rPr lang="en-US" altLang="ja-JP" dirty="0" err="1" smtClean="0">
                <a:solidFill>
                  <a:schemeClr val="bg1">
                    <a:lumMod val="75000"/>
                  </a:schemeClr>
                </a:solidFill>
              </a:rPr>
              <a:t>mins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]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931" y="3903386"/>
            <a:ext cx="3071813" cy="230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13291"/>
            <a:ext cx="1940731" cy="253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998008"/>
            <a:ext cx="2767096" cy="222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5186548"/>
      </p:ext>
    </p:extLst>
  </p:cSld>
  <p:clrMapOvr>
    <a:masterClrMapping/>
  </p:clrMapOvr>
  <p:transition advTm="29563">
    <p:cut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Patch-based MVS</a:t>
            </a:r>
            <a:endParaRPr lang="en-US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096572"/>
            <a:ext cx="2514600" cy="2932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20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9140" y="2015111"/>
            <a:ext cx="2236260" cy="301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4800" y="50714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</a:t>
            </a:r>
            <a:r>
              <a:rPr lang="en-US" dirty="0" err="1" smtClean="0"/>
              <a:t>Lhuillier</a:t>
            </a:r>
            <a:r>
              <a:rPr lang="en-US" dirty="0" smtClean="0"/>
              <a:t> and </a:t>
            </a:r>
            <a:r>
              <a:rPr lang="en-US" dirty="0" err="1" smtClean="0"/>
              <a:t>Quan</a:t>
            </a:r>
            <a:r>
              <a:rPr lang="en-US" dirty="0" smtClean="0"/>
              <a:t>,</a:t>
            </a:r>
          </a:p>
          <a:p>
            <a:pPr algn="ctr"/>
            <a:r>
              <a:rPr lang="en-US" dirty="0" smtClean="0"/>
              <a:t>PAMI 05]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81400" y="5071489"/>
            <a:ext cx="2255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[Furukawa and Ponce,</a:t>
            </a:r>
          </a:p>
          <a:p>
            <a:pPr algn="ctr"/>
            <a:r>
              <a:rPr lang="en-US" dirty="0" smtClean="0"/>
              <a:t>CVPR 07]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67923" y="5071489"/>
            <a:ext cx="2423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</a:t>
            </a:r>
            <a:r>
              <a:rPr lang="en-US" dirty="0" err="1" smtClean="0"/>
              <a:t>Habbecke</a:t>
            </a:r>
            <a:r>
              <a:rPr lang="en-US" dirty="0" smtClean="0"/>
              <a:t> and </a:t>
            </a:r>
            <a:r>
              <a:rPr lang="en-US" dirty="0" err="1" smtClean="0"/>
              <a:t>Kobbelt</a:t>
            </a:r>
            <a:r>
              <a:rPr lang="en-US" dirty="0" smtClean="0"/>
              <a:t>,</a:t>
            </a:r>
          </a:p>
          <a:p>
            <a:pPr algn="ctr"/>
            <a:r>
              <a:rPr lang="en-US" dirty="0" smtClean="0"/>
              <a:t>CVPR 07]</a:t>
            </a:r>
            <a:endParaRPr lang="en-US" dirty="0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2723405"/>
            <a:ext cx="1613798" cy="218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1871089"/>
            <a:ext cx="1600200" cy="228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ounded Rectangle 17"/>
          <p:cNvSpPr/>
          <p:nvPr/>
        </p:nvSpPr>
        <p:spPr>
          <a:xfrm>
            <a:off x="2971800" y="1752600"/>
            <a:ext cx="3429000" cy="4038600"/>
          </a:xfrm>
          <a:prstGeom prst="roundRect">
            <a:avLst/>
          </a:prstGeom>
          <a:noFill/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600921"/>
      </p:ext>
    </p:extLst>
  </p:cSld>
  <p:clrMapOvr>
    <a:masterClrMapping/>
  </p:clrMapOvr>
  <p:transition advTm="3311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Shown to</a:t>
            </a:r>
            <a:br>
              <a:rPr lang="en-US" dirty="0" smtClean="0"/>
            </a:br>
            <a:r>
              <a:rPr lang="en-US" dirty="0" smtClean="0"/>
              <a:t>work very well</a:t>
            </a:r>
            <a:endParaRPr lang="en-US" dirty="0"/>
          </a:p>
        </p:txBody>
      </p:sp>
      <p:pic>
        <p:nvPicPr>
          <p:cNvPr id="513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330533"/>
            <a:ext cx="4038600" cy="507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70107" y="5257800"/>
            <a:ext cx="36066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Multi-view stereo evaluation</a:t>
            </a:r>
          </a:p>
          <a:p>
            <a:r>
              <a:rPr lang="en-US" dirty="0" smtClean="0">
                <a:hlinkClick r:id="rId3"/>
              </a:rPr>
              <a:t>http://vision.middlebury.edu/mview</a:t>
            </a:r>
            <a:endParaRPr lang="en-US" dirty="0" smtClean="0"/>
          </a:p>
          <a:p>
            <a:r>
              <a:rPr lang="en-US" dirty="0" smtClean="0"/>
              <a:t>D. </a:t>
            </a:r>
            <a:r>
              <a:rPr lang="en-US" dirty="0" err="1" smtClean="0"/>
              <a:t>Scharstein</a:t>
            </a:r>
            <a:r>
              <a:rPr lang="en-US" dirty="0" smtClean="0"/>
              <a:t> et al.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Patch-based MVS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061887"/>
      </p:ext>
    </p:extLst>
  </p:cSld>
  <p:clrMapOvr>
    <a:masterClrMapping/>
  </p:clrMapOvr>
  <p:transition advTm="44328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</a:t>
            </a:r>
            <a:r>
              <a:rPr lang="en-US" sz="3600" dirty="0" smtClean="0"/>
              <a:t> [Furukawa and Ponce 07]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Preliminaries</a:t>
            </a:r>
          </a:p>
          <a:p>
            <a:pPr marL="514350" indent="-514350"/>
            <a:r>
              <a:rPr lang="en-US" dirty="0" smtClean="0"/>
              <a:t>Algorithm</a:t>
            </a:r>
            <a:endParaRPr lang="en-US" dirty="0"/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1937"/>
      </p:ext>
    </p:extLst>
  </p:cSld>
  <p:clrMapOvr>
    <a:masterClrMapping/>
  </p:clrMapOvr>
  <p:transition advTm="15781">
    <p:cut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Patch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Position, normal, and extent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2970139" y="4005895"/>
            <a:ext cx="3278261" cy="1480505"/>
            <a:chOff x="3352800" y="4749800"/>
            <a:chExt cx="2362200" cy="1066800"/>
          </a:xfrm>
        </p:grpSpPr>
        <p:sp>
          <p:nvSpPr>
            <p:cNvPr id="15" name="Oval 14"/>
            <p:cNvSpPr/>
            <p:nvPr/>
          </p:nvSpPr>
          <p:spPr>
            <a:xfrm>
              <a:off x="3352800" y="4749800"/>
              <a:ext cx="2362200" cy="10668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463811" y="5304134"/>
              <a:ext cx="783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</a:rPr>
                <a:t>Extent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52257" y="4400903"/>
            <a:ext cx="1588770" cy="512559"/>
            <a:chOff x="4408715" y="5029200"/>
            <a:chExt cx="1144812" cy="369332"/>
          </a:xfrm>
        </p:grpSpPr>
        <p:sp>
          <p:nvSpPr>
            <p:cNvPr id="18" name="TextBox 17"/>
            <p:cNvSpPr txBox="1"/>
            <p:nvPr/>
          </p:nvSpPr>
          <p:spPr>
            <a:xfrm>
              <a:off x="4616860" y="5029200"/>
              <a:ext cx="936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F0"/>
                  </a:solidFill>
                </a:rPr>
                <a:t>Position</a:t>
              </a: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4408715" y="5149645"/>
              <a:ext cx="239485" cy="108154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16108" y="3175000"/>
            <a:ext cx="1510719" cy="1480505"/>
            <a:chOff x="4466771" y="4151086"/>
            <a:chExt cx="1088571" cy="1066800"/>
          </a:xfrm>
        </p:grpSpPr>
        <p:sp>
          <p:nvSpPr>
            <p:cNvPr id="21" name="Right Arrow 20"/>
            <p:cNvSpPr/>
            <p:nvPr/>
          </p:nvSpPr>
          <p:spPr>
            <a:xfrm rot="16200000">
              <a:off x="4009571" y="4608286"/>
              <a:ext cx="1066800" cy="152400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71766" y="4315807"/>
              <a:ext cx="883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Normal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37780662"/>
      </p:ext>
    </p:extLst>
  </p:cSld>
  <p:clrMapOvr>
    <a:masterClrMapping/>
  </p:clrMapOvr>
  <p:transition advTm="13766">
    <p:cut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5372981" y="2416102"/>
            <a:ext cx="2357215" cy="1359932"/>
            <a:chOff x="5791200" y="2590800"/>
            <a:chExt cx="1981200" cy="1143000"/>
          </a:xfrm>
        </p:grpSpPr>
        <p:sp>
          <p:nvSpPr>
            <p:cNvPr id="34" name="Trapezoid 33"/>
            <p:cNvSpPr/>
            <p:nvPr/>
          </p:nvSpPr>
          <p:spPr>
            <a:xfrm>
              <a:off x="5791200" y="2590800"/>
              <a:ext cx="1981200" cy="1100666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846881" y="3352800"/>
              <a:ext cx="858719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</a:rPr>
                <a:t>Extent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Patch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/>
              <a:t> is defined by</a:t>
            </a:r>
            <a:endParaRPr lang="en-US" i="1" dirty="0" smtClean="0">
              <a:solidFill>
                <a:srgbClr val="92D050"/>
              </a:solidFill>
            </a:endParaRPr>
          </a:p>
          <a:p>
            <a:pPr lvl="1"/>
            <a:r>
              <a:rPr lang="en-US" dirty="0" smtClean="0"/>
              <a:t>Position </a:t>
            </a:r>
            <a:r>
              <a:rPr lang="en-US" i="1" dirty="0" smtClean="0">
                <a:solidFill>
                  <a:srgbClr val="92D050"/>
                </a:solidFill>
              </a:rPr>
              <a:t>c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  <a:endParaRPr lang="en-US" dirty="0" smtClean="0"/>
          </a:p>
          <a:p>
            <a:pPr lvl="1"/>
            <a:r>
              <a:rPr lang="en-US" dirty="0" smtClean="0"/>
              <a:t>Normal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  <a:endParaRPr lang="en-US" dirty="0" smtClean="0"/>
          </a:p>
          <a:p>
            <a:pPr lvl="1"/>
            <a:r>
              <a:rPr lang="en-US" dirty="0" smtClean="0"/>
              <a:t>Visible images </a:t>
            </a:r>
            <a:r>
              <a:rPr lang="en-US" i="1" dirty="0" smtClean="0">
                <a:solidFill>
                  <a:srgbClr val="92D050"/>
                </a:solidFill>
              </a:rPr>
              <a:t>V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  <a:p>
            <a:r>
              <a:rPr lang="en-US" dirty="0" smtClean="0"/>
              <a:t>Extent is set so that</a:t>
            </a:r>
            <a:br>
              <a:rPr lang="en-US" dirty="0" smtClean="0"/>
            </a:br>
            <a:r>
              <a:rPr lang="en-US" i="1" dirty="0" smtClean="0">
                <a:solidFill>
                  <a:srgbClr val="92D050"/>
                </a:solidFill>
              </a:rPr>
              <a:t>p </a:t>
            </a:r>
            <a:r>
              <a:rPr lang="en-US" dirty="0" smtClean="0"/>
              <a:t>is roughly 9x9 pixels</a:t>
            </a:r>
            <a:br>
              <a:rPr lang="en-US" dirty="0" smtClean="0"/>
            </a:br>
            <a:r>
              <a:rPr lang="en-US" dirty="0" smtClean="0"/>
              <a:t>in </a:t>
            </a:r>
            <a:r>
              <a:rPr lang="en-US" i="1" dirty="0" smtClean="0">
                <a:solidFill>
                  <a:srgbClr val="92D050"/>
                </a:solidFill>
              </a:rPr>
              <a:t>V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  <a:endParaRPr lang="en-US" dirty="0">
              <a:solidFill>
                <a:srgbClr val="92D050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6206197" y="2885445"/>
            <a:ext cx="1813242" cy="445053"/>
            <a:chOff x="6493325" y="3034171"/>
            <a:chExt cx="1524000" cy="374060"/>
          </a:xfrm>
        </p:grpSpPr>
        <p:sp>
          <p:nvSpPr>
            <p:cNvPr id="8" name="TextBox 7"/>
            <p:cNvSpPr txBox="1"/>
            <p:nvPr/>
          </p:nvSpPr>
          <p:spPr>
            <a:xfrm>
              <a:off x="6493325" y="3097814"/>
              <a:ext cx="1524000" cy="310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Position</a:t>
              </a:r>
              <a:r>
                <a:rPr lang="en-US" dirty="0" smtClean="0">
                  <a:solidFill>
                    <a:srgbClr val="00B0F0"/>
                  </a:solidFill>
                </a:rPr>
                <a:t> </a:t>
              </a:r>
              <a:r>
                <a:rPr lang="en-US" i="1" dirty="0" smtClean="0">
                  <a:solidFill>
                    <a:srgbClr val="00B050"/>
                  </a:solidFill>
                </a:rPr>
                <a:t>c</a:t>
              </a:r>
              <a:r>
                <a:rPr lang="en-US" dirty="0" smtClean="0">
                  <a:solidFill>
                    <a:srgbClr val="00B050"/>
                  </a:solidFill>
                </a:rPr>
                <a:t>(</a:t>
              </a:r>
              <a:r>
                <a:rPr lang="en-US" i="1" dirty="0" smtClean="0">
                  <a:solidFill>
                    <a:srgbClr val="00B050"/>
                  </a:solidFill>
                </a:rPr>
                <a:t>p</a:t>
              </a:r>
              <a:r>
                <a:rPr lang="en-US" dirty="0" smtClean="0">
                  <a:solidFill>
                    <a:srgbClr val="00B050"/>
                  </a:solidFill>
                </a:rPr>
                <a:t>)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658429" y="3034171"/>
              <a:ext cx="232895" cy="105178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469802" y="1715161"/>
            <a:ext cx="1717595" cy="1234341"/>
            <a:chOff x="6709794" y="2057400"/>
            <a:chExt cx="1443611" cy="1037443"/>
          </a:xfrm>
        </p:grpSpPr>
        <p:sp>
          <p:nvSpPr>
            <p:cNvPr id="11" name="Right Arrow 10"/>
            <p:cNvSpPr/>
            <p:nvPr/>
          </p:nvSpPr>
          <p:spPr>
            <a:xfrm rot="16200000">
              <a:off x="6265175" y="2502019"/>
              <a:ext cx="1037443" cy="148206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81804" y="2198215"/>
              <a:ext cx="1371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Normal </a:t>
              </a:r>
              <a:r>
                <a:rPr lang="en-US" i="1" dirty="0" smtClean="0">
                  <a:solidFill>
                    <a:srgbClr val="92D050"/>
                  </a:solidFill>
                </a:rPr>
                <a:t>n</a:t>
              </a:r>
              <a:r>
                <a:rPr lang="en-US" dirty="0" smtClean="0">
                  <a:solidFill>
                    <a:srgbClr val="92D050"/>
                  </a:solidFill>
                </a:rPr>
                <a:t>(</a:t>
              </a:r>
              <a:r>
                <a:rPr lang="en-US" i="1" dirty="0" smtClean="0">
                  <a:solidFill>
                    <a:srgbClr val="92D050"/>
                  </a:solidFill>
                </a:rPr>
                <a:t>p</a:t>
              </a:r>
              <a:r>
                <a:rPr lang="en-US" dirty="0" smtClean="0">
                  <a:solidFill>
                    <a:srgbClr val="92D050"/>
                  </a:solidFill>
                </a:rPr>
                <a:t>)</a:t>
              </a:r>
              <a:endParaRPr lang="en-US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419600" y="4016301"/>
            <a:ext cx="4453597" cy="1851099"/>
            <a:chOff x="4760685" y="4187371"/>
            <a:chExt cx="4078515" cy="1695200"/>
          </a:xfrm>
        </p:grpSpPr>
        <p:pic>
          <p:nvPicPr>
            <p:cNvPr id="21197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52238" y="4187371"/>
              <a:ext cx="1186962" cy="1262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973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60685" y="4198257"/>
              <a:ext cx="1204685" cy="1259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Flowchart: Data 22"/>
            <p:cNvSpPr/>
            <p:nvPr/>
          </p:nvSpPr>
          <p:spPr>
            <a:xfrm rot="5400000">
              <a:off x="4724901" y="4228599"/>
              <a:ext cx="1275347" cy="1200150"/>
            </a:xfrm>
            <a:prstGeom prst="flowChartInputOutpu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197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46801" y="4484914"/>
              <a:ext cx="1320800" cy="1001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Flowchart: Data 23"/>
            <p:cNvSpPr/>
            <p:nvPr/>
          </p:nvSpPr>
          <p:spPr>
            <a:xfrm rot="5400000" flipV="1">
              <a:off x="7601451" y="4228599"/>
              <a:ext cx="1275347" cy="1200150"/>
            </a:xfrm>
            <a:prstGeom prst="flowChartInputOutpu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143625" y="4476750"/>
              <a:ext cx="1314450" cy="100965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944411" y="5513239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Visible images </a:t>
              </a:r>
              <a:r>
                <a:rPr lang="en-US" i="1" dirty="0" smtClean="0">
                  <a:solidFill>
                    <a:srgbClr val="92D050"/>
                  </a:solidFill>
                </a:rPr>
                <a:t>V</a:t>
              </a:r>
              <a:r>
                <a:rPr lang="en-US" dirty="0" smtClean="0">
                  <a:solidFill>
                    <a:srgbClr val="92D050"/>
                  </a:solidFill>
                </a:rPr>
                <a:t>(</a:t>
              </a:r>
              <a:r>
                <a:rPr lang="en-US" i="1" dirty="0" smtClean="0">
                  <a:solidFill>
                    <a:srgbClr val="92D050"/>
                  </a:solidFill>
                </a:rPr>
                <a:t>p</a:t>
              </a:r>
              <a:r>
                <a:rPr lang="en-US" dirty="0" smtClean="0">
                  <a:solidFill>
                    <a:srgbClr val="92D050"/>
                  </a:solidFill>
                </a:rPr>
                <a:t>)</a:t>
              </a:r>
              <a:endParaRPr lang="en-US" dirty="0">
                <a:solidFill>
                  <a:srgbClr val="92D050"/>
                </a:solidFill>
              </a:endParaRPr>
            </a:p>
          </p:txBody>
        </p:sp>
      </p:grpSp>
      <p:sp>
        <p:nvSpPr>
          <p:cNvPr id="37" name="Flowchart: Data 36"/>
          <p:cNvSpPr/>
          <p:nvPr/>
        </p:nvSpPr>
        <p:spPr>
          <a:xfrm rot="5400000">
            <a:off x="7789391" y="4380296"/>
            <a:ext cx="331581" cy="312030"/>
          </a:xfrm>
          <a:prstGeom prst="flowChartInputOutp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lowchart: Data 37"/>
          <p:cNvSpPr/>
          <p:nvPr/>
        </p:nvSpPr>
        <p:spPr>
          <a:xfrm rot="5400000" flipV="1">
            <a:off x="5129622" y="4407078"/>
            <a:ext cx="331579" cy="312028"/>
          </a:xfrm>
          <a:prstGeom prst="flowChartInputOutp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474050" y="4549702"/>
            <a:ext cx="341747" cy="26250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6151207" y="4789970"/>
            <a:ext cx="119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9x9 pixels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0437968"/>
      </p:ext>
    </p:extLst>
  </p:cSld>
  <p:clrMapOvr>
    <a:masterClrMapping/>
  </p:clrMapOvr>
  <p:transition advTm="5204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7" grpId="0" animBg="1"/>
      <p:bldP spid="38" grpId="0" animBg="1"/>
      <p:bldP spid="39" grpId="0" animBg="1"/>
      <p:bldP spid="4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Photo-consistency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Photo-consistency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 </a:t>
            </a:r>
            <a:r>
              <a:rPr lang="en-US" dirty="0" smtClean="0"/>
              <a:t>of </a:t>
            </a:r>
            <a:r>
              <a:rPr lang="en-US" i="1" dirty="0" smtClean="0">
                <a:solidFill>
                  <a:srgbClr val="92D050"/>
                </a:solidFill>
              </a:rPr>
              <a:t>p </a:t>
            </a:r>
            <a:r>
              <a:rPr lang="en-US" dirty="0" smtClean="0"/>
              <a:t>between</a:t>
            </a:r>
            <a:br>
              <a:rPr lang="en-US" dirty="0" smtClean="0"/>
            </a:br>
            <a:r>
              <a:rPr lang="en-US" dirty="0" smtClean="0"/>
              <a:t>two images 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/>
              <a:t> and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endParaRPr lang="en-US" i="1" dirty="0">
              <a:solidFill>
                <a:srgbClr val="92D050"/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2320898" y="3505200"/>
            <a:ext cx="1124090" cy="2133601"/>
            <a:chOff x="2514599" y="4267199"/>
            <a:chExt cx="1124090" cy="2133601"/>
          </a:xfrm>
          <a:solidFill>
            <a:schemeClr val="bg1">
              <a:lumMod val="95000"/>
            </a:schemeClr>
          </a:solidFill>
        </p:grpSpPr>
        <p:sp>
          <p:nvSpPr>
            <p:cNvPr id="16" name="Trapezoid 15"/>
            <p:cNvSpPr/>
            <p:nvPr/>
          </p:nvSpPr>
          <p:spPr>
            <a:xfrm rot="16200000">
              <a:off x="2009844" y="4771955"/>
              <a:ext cx="2133601" cy="1124089"/>
            </a:xfrm>
            <a:prstGeom prst="trapezoid">
              <a:avLst>
                <a:gd name="adj" fmla="val 41325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9" name="Straight Connector 18"/>
            <p:cNvCxnSpPr>
              <a:stCxn id="16" idx="0"/>
              <a:endCxn id="16" idx="2"/>
            </p:cNvCxnSpPr>
            <p:nvPr/>
          </p:nvCxnSpPr>
          <p:spPr>
            <a:xfrm rot="10800000" flipH="1">
              <a:off x="2514599" y="5333999"/>
              <a:ext cx="1124089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516981" y="4788694"/>
              <a:ext cx="1116807" cy="233362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514600" y="5626894"/>
              <a:ext cx="1123950" cy="23812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2179489" y="5338123"/>
              <a:ext cx="1584628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352677" y="5323475"/>
              <a:ext cx="1821811" cy="837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2034776" y="5337577"/>
              <a:ext cx="1383514" cy="4761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</p:grpSp>
      <p:cxnSp>
        <p:nvCxnSpPr>
          <p:cNvPr id="49" name="Straight Connector 48"/>
          <p:cNvCxnSpPr/>
          <p:nvPr/>
        </p:nvCxnSpPr>
        <p:spPr>
          <a:xfrm rot="5400000">
            <a:off x="663688" y="36195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6200000" flipV="1">
            <a:off x="663688" y="52959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29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01262">
            <a:off x="488961" y="3424191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298738" flipV="1">
            <a:off x="537658" y="5490266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/>
          <p:nvPr/>
        </p:nvSpPr>
        <p:spPr>
          <a:xfrm>
            <a:off x="798735" y="4095690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4308" y="472440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J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Flowchart: Connector 58"/>
          <p:cNvSpPr/>
          <p:nvPr/>
        </p:nvSpPr>
        <p:spPr>
          <a:xfrm>
            <a:off x="2727551" y="37266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Connector 59"/>
          <p:cNvSpPr/>
          <p:nvPr/>
        </p:nvSpPr>
        <p:spPr>
          <a:xfrm>
            <a:off x="3018064" y="3601926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lowchart: Connector 60"/>
          <p:cNvSpPr/>
          <p:nvPr/>
        </p:nvSpPr>
        <p:spPr>
          <a:xfrm>
            <a:off x="3385457" y="344952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lowchart: Connector 61"/>
          <p:cNvSpPr/>
          <p:nvPr/>
        </p:nvSpPr>
        <p:spPr>
          <a:xfrm flipV="1">
            <a:off x="2275795" y="5131392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Connector 62"/>
          <p:cNvSpPr/>
          <p:nvPr/>
        </p:nvSpPr>
        <p:spPr>
          <a:xfrm flipV="1">
            <a:off x="2482964" y="5214662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lowchart: Connector 63"/>
          <p:cNvSpPr/>
          <p:nvPr/>
        </p:nvSpPr>
        <p:spPr>
          <a:xfrm flipV="1">
            <a:off x="2723468" y="5312452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 flipV="1">
            <a:off x="3013981" y="542476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Connector 65"/>
          <p:cNvSpPr/>
          <p:nvPr/>
        </p:nvSpPr>
        <p:spPr>
          <a:xfrm flipV="1">
            <a:off x="3381374" y="556407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Connector 72"/>
          <p:cNvSpPr/>
          <p:nvPr/>
        </p:nvSpPr>
        <p:spPr>
          <a:xfrm>
            <a:off x="2282938" y="4217196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lowchart: Connector 73"/>
          <p:cNvSpPr/>
          <p:nvPr/>
        </p:nvSpPr>
        <p:spPr>
          <a:xfrm>
            <a:off x="2492488" y="4168095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Connector 74"/>
          <p:cNvSpPr/>
          <p:nvPr/>
        </p:nvSpPr>
        <p:spPr>
          <a:xfrm>
            <a:off x="2728230" y="4113326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lowchart: Connector 75"/>
          <p:cNvSpPr/>
          <p:nvPr/>
        </p:nvSpPr>
        <p:spPr>
          <a:xfrm>
            <a:off x="3018743" y="4045745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lowchart: Connector 76"/>
          <p:cNvSpPr/>
          <p:nvPr/>
        </p:nvSpPr>
        <p:spPr>
          <a:xfrm>
            <a:off x="3383755" y="39576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lowchart: Connector 82"/>
          <p:cNvSpPr/>
          <p:nvPr/>
        </p:nvSpPr>
        <p:spPr>
          <a:xfrm flipV="1">
            <a:off x="2279197" y="4824210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lowchart: Connector 83"/>
          <p:cNvSpPr/>
          <p:nvPr/>
        </p:nvSpPr>
        <p:spPr>
          <a:xfrm flipV="1">
            <a:off x="2488747" y="4862236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lowchart: Connector 84"/>
          <p:cNvSpPr/>
          <p:nvPr/>
        </p:nvSpPr>
        <p:spPr>
          <a:xfrm flipV="1">
            <a:off x="2724489" y="49052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lowchart: Connector 85"/>
          <p:cNvSpPr/>
          <p:nvPr/>
        </p:nvSpPr>
        <p:spPr>
          <a:xfrm flipV="1">
            <a:off x="3015002" y="4960419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lowchart: Connector 86"/>
          <p:cNvSpPr/>
          <p:nvPr/>
        </p:nvSpPr>
        <p:spPr>
          <a:xfrm flipV="1">
            <a:off x="3380014" y="50354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lowchart: Connector 88"/>
          <p:cNvSpPr/>
          <p:nvPr/>
        </p:nvSpPr>
        <p:spPr>
          <a:xfrm>
            <a:off x="2282938" y="4531355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lowchart: Connector 89"/>
          <p:cNvSpPr/>
          <p:nvPr/>
        </p:nvSpPr>
        <p:spPr>
          <a:xfrm>
            <a:off x="2492488" y="4525817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lowchart: Connector 90"/>
          <p:cNvSpPr/>
          <p:nvPr/>
        </p:nvSpPr>
        <p:spPr>
          <a:xfrm>
            <a:off x="2728230" y="4519943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lowchart: Connector 91"/>
          <p:cNvSpPr/>
          <p:nvPr/>
        </p:nvSpPr>
        <p:spPr>
          <a:xfrm>
            <a:off x="3018743" y="451373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lowchart: Connector 92"/>
          <p:cNvSpPr/>
          <p:nvPr/>
        </p:nvSpPr>
        <p:spPr>
          <a:xfrm>
            <a:off x="3383755" y="4507189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777988" y="3657600"/>
            <a:ext cx="1578525" cy="533400"/>
            <a:chOff x="609600" y="3505200"/>
            <a:chExt cx="1578525" cy="533400"/>
          </a:xfrm>
        </p:grpSpPr>
        <p:sp>
          <p:nvSpPr>
            <p:cNvPr id="57" name="Flowchart: Connector 56"/>
            <p:cNvSpPr/>
            <p:nvPr/>
          </p:nvSpPr>
          <p:spPr>
            <a:xfrm>
              <a:off x="2111490" y="3778140"/>
              <a:ext cx="76635" cy="85925"/>
            </a:xfrm>
            <a:prstGeom prst="flowChartConnecto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Arrow Connector 94"/>
            <p:cNvCxnSpPr/>
            <p:nvPr/>
          </p:nvCxnSpPr>
          <p:spPr>
            <a:xfrm>
              <a:off x="609600" y="3505200"/>
              <a:ext cx="1447800" cy="304800"/>
            </a:xfrm>
            <a:prstGeom prst="straightConnector1">
              <a:avLst/>
            </a:prstGeom>
            <a:ln w="1905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1272315" y="3638490"/>
              <a:ext cx="4121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11</a:t>
              </a:r>
              <a:endParaRPr lang="en-US" sz="24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5245" y="3409890"/>
            <a:ext cx="1788317" cy="523305"/>
            <a:chOff x="616857" y="3257490"/>
            <a:chExt cx="1788317" cy="523305"/>
          </a:xfrm>
        </p:grpSpPr>
        <p:sp>
          <p:nvSpPr>
            <p:cNvPr id="58" name="Flowchart: Connector 57"/>
            <p:cNvSpPr/>
            <p:nvPr/>
          </p:nvSpPr>
          <p:spPr>
            <a:xfrm>
              <a:off x="2318659" y="3683795"/>
              <a:ext cx="86515" cy="97000"/>
            </a:xfrm>
            <a:prstGeom prst="flowChartConnecto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Arrow Connector 97"/>
            <p:cNvCxnSpPr/>
            <p:nvPr/>
          </p:nvCxnSpPr>
          <p:spPr>
            <a:xfrm>
              <a:off x="616857" y="3461657"/>
              <a:ext cx="1661886" cy="239486"/>
            </a:xfrm>
            <a:prstGeom prst="straightConnector1">
              <a:avLst/>
            </a:prstGeom>
            <a:ln w="1905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1371600" y="3257490"/>
              <a:ext cx="4235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4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4742967" y="2667000"/>
            <a:ext cx="3181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2819734"/>
      </p:ext>
    </p:extLst>
  </p:cSld>
  <p:clrMapOvr>
    <a:masterClrMapping/>
  </p:clrMapOvr>
  <p:transition advTm="6928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10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Photo-consistency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Photo-consistency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 </a:t>
            </a:r>
            <a:r>
              <a:rPr lang="en-US" dirty="0" smtClean="0"/>
              <a:t>of </a:t>
            </a:r>
            <a:r>
              <a:rPr lang="en-US" i="1" dirty="0" smtClean="0">
                <a:solidFill>
                  <a:srgbClr val="92D050"/>
                </a:solidFill>
              </a:rPr>
              <a:t>p </a:t>
            </a:r>
            <a:r>
              <a:rPr lang="en-US" dirty="0" smtClean="0"/>
              <a:t>between</a:t>
            </a:r>
            <a:br>
              <a:rPr lang="en-US" dirty="0" smtClean="0"/>
            </a:br>
            <a:r>
              <a:rPr lang="en-US" dirty="0" smtClean="0"/>
              <a:t>two images 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/>
              <a:t> and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endParaRPr lang="en-US" i="1" dirty="0">
              <a:solidFill>
                <a:srgbClr val="92D050"/>
              </a:solidFill>
            </a:endParaRPr>
          </a:p>
        </p:txBody>
      </p:sp>
      <p:grpSp>
        <p:nvGrpSpPr>
          <p:cNvPr id="4" name="Group 46"/>
          <p:cNvGrpSpPr/>
          <p:nvPr/>
        </p:nvGrpSpPr>
        <p:grpSpPr>
          <a:xfrm>
            <a:off x="2320898" y="3505200"/>
            <a:ext cx="1124090" cy="2133601"/>
            <a:chOff x="2514599" y="4267199"/>
            <a:chExt cx="1124090" cy="2133601"/>
          </a:xfrm>
          <a:solidFill>
            <a:schemeClr val="bg1">
              <a:lumMod val="95000"/>
            </a:schemeClr>
          </a:solidFill>
        </p:grpSpPr>
        <p:sp>
          <p:nvSpPr>
            <p:cNvPr id="16" name="Trapezoid 15"/>
            <p:cNvSpPr/>
            <p:nvPr/>
          </p:nvSpPr>
          <p:spPr>
            <a:xfrm rot="16200000">
              <a:off x="2009844" y="4771955"/>
              <a:ext cx="2133601" cy="1124089"/>
            </a:xfrm>
            <a:prstGeom prst="trapezoid">
              <a:avLst>
                <a:gd name="adj" fmla="val 41325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9" name="Straight Connector 18"/>
            <p:cNvCxnSpPr>
              <a:stCxn id="16" idx="0"/>
              <a:endCxn id="16" idx="2"/>
            </p:cNvCxnSpPr>
            <p:nvPr/>
          </p:nvCxnSpPr>
          <p:spPr>
            <a:xfrm rot="10800000" flipH="1">
              <a:off x="2514599" y="5333999"/>
              <a:ext cx="1124089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516981" y="4788694"/>
              <a:ext cx="1116807" cy="233362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514600" y="5626894"/>
              <a:ext cx="1123950" cy="23812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2179489" y="5338123"/>
              <a:ext cx="1584628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352677" y="5323475"/>
              <a:ext cx="1821811" cy="837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2034776" y="5337577"/>
              <a:ext cx="1383514" cy="4761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</p:grpSp>
      <p:cxnSp>
        <p:nvCxnSpPr>
          <p:cNvPr id="49" name="Straight Connector 48"/>
          <p:cNvCxnSpPr/>
          <p:nvPr/>
        </p:nvCxnSpPr>
        <p:spPr>
          <a:xfrm rot="5400000">
            <a:off x="663688" y="36195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6200000" flipV="1">
            <a:off x="663688" y="52959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29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01262">
            <a:off x="488961" y="3424191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298738" flipV="1">
            <a:off x="537658" y="5490266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/>
          <p:nvPr/>
        </p:nvSpPr>
        <p:spPr>
          <a:xfrm>
            <a:off x="798735" y="4095690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4308" y="472440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J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Flowchart: Connector 58"/>
          <p:cNvSpPr/>
          <p:nvPr/>
        </p:nvSpPr>
        <p:spPr>
          <a:xfrm>
            <a:off x="2727551" y="37266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Connector 59"/>
          <p:cNvSpPr/>
          <p:nvPr/>
        </p:nvSpPr>
        <p:spPr>
          <a:xfrm>
            <a:off x="3018064" y="3601926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lowchart: Connector 60"/>
          <p:cNvSpPr/>
          <p:nvPr/>
        </p:nvSpPr>
        <p:spPr>
          <a:xfrm>
            <a:off x="3385457" y="344952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lowchart: Connector 61"/>
          <p:cNvSpPr/>
          <p:nvPr/>
        </p:nvSpPr>
        <p:spPr>
          <a:xfrm flipV="1">
            <a:off x="2275795" y="5131392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Connector 62"/>
          <p:cNvSpPr/>
          <p:nvPr/>
        </p:nvSpPr>
        <p:spPr>
          <a:xfrm flipV="1">
            <a:off x="2482964" y="5214662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lowchart: Connector 63"/>
          <p:cNvSpPr/>
          <p:nvPr/>
        </p:nvSpPr>
        <p:spPr>
          <a:xfrm flipV="1">
            <a:off x="2723468" y="5312452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 flipV="1">
            <a:off x="3013981" y="542476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Connector 65"/>
          <p:cNvSpPr/>
          <p:nvPr/>
        </p:nvSpPr>
        <p:spPr>
          <a:xfrm flipV="1">
            <a:off x="3381374" y="556407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Connector 72"/>
          <p:cNvSpPr/>
          <p:nvPr/>
        </p:nvSpPr>
        <p:spPr>
          <a:xfrm>
            <a:off x="2282938" y="4217196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lowchart: Connector 73"/>
          <p:cNvSpPr/>
          <p:nvPr/>
        </p:nvSpPr>
        <p:spPr>
          <a:xfrm>
            <a:off x="2492488" y="4168095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Connector 74"/>
          <p:cNvSpPr/>
          <p:nvPr/>
        </p:nvSpPr>
        <p:spPr>
          <a:xfrm>
            <a:off x="2728230" y="4113326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lowchart: Connector 75"/>
          <p:cNvSpPr/>
          <p:nvPr/>
        </p:nvSpPr>
        <p:spPr>
          <a:xfrm>
            <a:off x="3018743" y="4045745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lowchart: Connector 76"/>
          <p:cNvSpPr/>
          <p:nvPr/>
        </p:nvSpPr>
        <p:spPr>
          <a:xfrm>
            <a:off x="3383755" y="39576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lowchart: Connector 82"/>
          <p:cNvSpPr/>
          <p:nvPr/>
        </p:nvSpPr>
        <p:spPr>
          <a:xfrm flipV="1">
            <a:off x="2279197" y="4824210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lowchart: Connector 83"/>
          <p:cNvSpPr/>
          <p:nvPr/>
        </p:nvSpPr>
        <p:spPr>
          <a:xfrm flipV="1">
            <a:off x="2488747" y="4862236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lowchart: Connector 84"/>
          <p:cNvSpPr/>
          <p:nvPr/>
        </p:nvSpPr>
        <p:spPr>
          <a:xfrm flipV="1">
            <a:off x="2724489" y="49052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lowchart: Connector 85"/>
          <p:cNvSpPr/>
          <p:nvPr/>
        </p:nvSpPr>
        <p:spPr>
          <a:xfrm flipV="1">
            <a:off x="3015002" y="4960419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lowchart: Connector 86"/>
          <p:cNvSpPr/>
          <p:nvPr/>
        </p:nvSpPr>
        <p:spPr>
          <a:xfrm flipV="1">
            <a:off x="3380014" y="50354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lowchart: Connector 88"/>
          <p:cNvSpPr/>
          <p:nvPr/>
        </p:nvSpPr>
        <p:spPr>
          <a:xfrm>
            <a:off x="2282938" y="4531355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lowchart: Connector 89"/>
          <p:cNvSpPr/>
          <p:nvPr/>
        </p:nvSpPr>
        <p:spPr>
          <a:xfrm>
            <a:off x="2492488" y="4525817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lowchart: Connector 90"/>
          <p:cNvSpPr/>
          <p:nvPr/>
        </p:nvSpPr>
        <p:spPr>
          <a:xfrm>
            <a:off x="2728230" y="4519943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lowchart: Connector 91"/>
          <p:cNvSpPr/>
          <p:nvPr/>
        </p:nvSpPr>
        <p:spPr>
          <a:xfrm>
            <a:off x="3018743" y="451373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lowchart: Connector 92"/>
          <p:cNvSpPr/>
          <p:nvPr/>
        </p:nvSpPr>
        <p:spPr>
          <a:xfrm>
            <a:off x="3383755" y="4507189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96"/>
          <p:cNvGrpSpPr/>
          <p:nvPr/>
        </p:nvGrpSpPr>
        <p:grpSpPr>
          <a:xfrm>
            <a:off x="827314" y="3930540"/>
            <a:ext cx="1529199" cy="1584890"/>
            <a:chOff x="658926" y="3778140"/>
            <a:chExt cx="1529199" cy="1584890"/>
          </a:xfrm>
        </p:grpSpPr>
        <p:sp>
          <p:nvSpPr>
            <p:cNvPr id="57" name="Flowchart: Connector 56"/>
            <p:cNvSpPr/>
            <p:nvPr/>
          </p:nvSpPr>
          <p:spPr>
            <a:xfrm>
              <a:off x="2111490" y="3778140"/>
              <a:ext cx="76635" cy="85925"/>
            </a:xfrm>
            <a:prstGeom prst="flowChartConnecto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Arrow Connector 94"/>
            <p:cNvCxnSpPr/>
            <p:nvPr/>
          </p:nvCxnSpPr>
          <p:spPr>
            <a:xfrm rot="5400000" flipH="1" flipV="1">
              <a:off x="640785" y="3900716"/>
              <a:ext cx="1480455" cy="1444173"/>
            </a:xfrm>
            <a:prstGeom prst="straightConnector1">
              <a:avLst/>
            </a:prstGeom>
            <a:ln w="1905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974612" y="4343400"/>
              <a:ext cx="440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J</a:t>
              </a:r>
              <a:r>
                <a:rPr lang="en-US" sz="12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11</a:t>
              </a:r>
              <a:endParaRPr lang="en-US" sz="24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101"/>
          <p:cNvGrpSpPr/>
          <p:nvPr/>
        </p:nvGrpSpPr>
        <p:grpSpPr>
          <a:xfrm>
            <a:off x="838200" y="3836195"/>
            <a:ext cx="1735362" cy="1726407"/>
            <a:chOff x="669812" y="3683795"/>
            <a:chExt cx="1735362" cy="1726407"/>
          </a:xfrm>
        </p:grpSpPr>
        <p:sp>
          <p:nvSpPr>
            <p:cNvPr id="58" name="Flowchart: Connector 57"/>
            <p:cNvSpPr/>
            <p:nvPr/>
          </p:nvSpPr>
          <p:spPr>
            <a:xfrm>
              <a:off x="2318659" y="3683795"/>
              <a:ext cx="86515" cy="97000"/>
            </a:xfrm>
            <a:prstGeom prst="flowChartConnecto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Arrow Connector 97"/>
            <p:cNvCxnSpPr/>
            <p:nvPr/>
          </p:nvCxnSpPr>
          <p:spPr>
            <a:xfrm flipV="1">
              <a:off x="669812" y="3817257"/>
              <a:ext cx="1658257" cy="1592945"/>
            </a:xfrm>
            <a:prstGeom prst="straightConnector1">
              <a:avLst/>
            </a:prstGeom>
            <a:ln w="1905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1279412" y="4648200"/>
              <a:ext cx="4523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J</a:t>
              </a:r>
              <a:r>
                <a:rPr lang="en-US" sz="12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4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4742967" y="2667000"/>
            <a:ext cx="3181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42967" y="3043535"/>
            <a:ext cx="3249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60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735198"/>
            <a:ext cx="4800600" cy="105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9876294"/>
      </p:ext>
    </p:extLst>
  </p:cSld>
  <p:clrMapOvr>
    <a:masterClrMapping/>
  </p:clrMapOvr>
  <p:transition advTm="4149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7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Photo-consistency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Photo-consistency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 </a:t>
            </a:r>
            <a:r>
              <a:rPr lang="en-US" dirty="0" smtClean="0"/>
              <a:t>of </a:t>
            </a:r>
            <a:r>
              <a:rPr lang="en-US" i="1" dirty="0" smtClean="0">
                <a:solidFill>
                  <a:srgbClr val="92D050"/>
                </a:solidFill>
              </a:rPr>
              <a:t>p </a:t>
            </a:r>
            <a:r>
              <a:rPr lang="en-US" dirty="0" smtClean="0"/>
              <a:t>between</a:t>
            </a:r>
            <a:br>
              <a:rPr lang="en-US" dirty="0" smtClean="0"/>
            </a:br>
            <a:r>
              <a:rPr lang="en-US" dirty="0" smtClean="0"/>
              <a:t>two images 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/>
              <a:t> and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endParaRPr lang="en-US" i="1" dirty="0">
              <a:solidFill>
                <a:srgbClr val="92D050"/>
              </a:solidFill>
            </a:endParaRPr>
          </a:p>
        </p:txBody>
      </p:sp>
      <p:grpSp>
        <p:nvGrpSpPr>
          <p:cNvPr id="4" name="Group 46"/>
          <p:cNvGrpSpPr/>
          <p:nvPr/>
        </p:nvGrpSpPr>
        <p:grpSpPr>
          <a:xfrm>
            <a:off x="2320898" y="3505200"/>
            <a:ext cx="1124090" cy="2133601"/>
            <a:chOff x="2514599" y="4267199"/>
            <a:chExt cx="1124090" cy="2133601"/>
          </a:xfrm>
          <a:solidFill>
            <a:schemeClr val="bg1">
              <a:lumMod val="95000"/>
            </a:schemeClr>
          </a:solidFill>
        </p:grpSpPr>
        <p:sp>
          <p:nvSpPr>
            <p:cNvPr id="16" name="Trapezoid 15"/>
            <p:cNvSpPr/>
            <p:nvPr/>
          </p:nvSpPr>
          <p:spPr>
            <a:xfrm rot="16200000">
              <a:off x="2009844" y="4771955"/>
              <a:ext cx="2133601" cy="1124089"/>
            </a:xfrm>
            <a:prstGeom prst="trapezoid">
              <a:avLst>
                <a:gd name="adj" fmla="val 41325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9" name="Straight Connector 18"/>
            <p:cNvCxnSpPr>
              <a:stCxn id="16" idx="0"/>
              <a:endCxn id="16" idx="2"/>
            </p:cNvCxnSpPr>
            <p:nvPr/>
          </p:nvCxnSpPr>
          <p:spPr>
            <a:xfrm rot="10800000" flipH="1">
              <a:off x="2514599" y="5333999"/>
              <a:ext cx="1124089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516981" y="4788694"/>
              <a:ext cx="1116807" cy="233362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514600" y="5626894"/>
              <a:ext cx="1123950" cy="23812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2179489" y="5338123"/>
              <a:ext cx="1584628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352677" y="5323475"/>
              <a:ext cx="1821811" cy="837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2034776" y="5337577"/>
              <a:ext cx="1383514" cy="4761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</p:grpSp>
      <p:cxnSp>
        <p:nvCxnSpPr>
          <p:cNvPr id="49" name="Straight Connector 48"/>
          <p:cNvCxnSpPr/>
          <p:nvPr/>
        </p:nvCxnSpPr>
        <p:spPr>
          <a:xfrm rot="5400000">
            <a:off x="663688" y="36195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6200000" flipV="1">
            <a:off x="663688" y="52959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29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301262">
            <a:off x="488961" y="3424191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298738" flipV="1">
            <a:off x="537658" y="5490266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/>
          <p:nvPr/>
        </p:nvSpPr>
        <p:spPr>
          <a:xfrm>
            <a:off x="798735" y="4095690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4308" y="472440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J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Flowchart: Connector 58"/>
          <p:cNvSpPr/>
          <p:nvPr/>
        </p:nvSpPr>
        <p:spPr>
          <a:xfrm>
            <a:off x="2727551" y="37266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Connector 59"/>
          <p:cNvSpPr/>
          <p:nvPr/>
        </p:nvSpPr>
        <p:spPr>
          <a:xfrm>
            <a:off x="3018064" y="3601926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lowchart: Connector 60"/>
          <p:cNvSpPr/>
          <p:nvPr/>
        </p:nvSpPr>
        <p:spPr>
          <a:xfrm>
            <a:off x="3385457" y="344952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lowchart: Connector 61"/>
          <p:cNvSpPr/>
          <p:nvPr/>
        </p:nvSpPr>
        <p:spPr>
          <a:xfrm flipV="1">
            <a:off x="2275795" y="5131392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Connector 62"/>
          <p:cNvSpPr/>
          <p:nvPr/>
        </p:nvSpPr>
        <p:spPr>
          <a:xfrm flipV="1">
            <a:off x="2482964" y="5214662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lowchart: Connector 63"/>
          <p:cNvSpPr/>
          <p:nvPr/>
        </p:nvSpPr>
        <p:spPr>
          <a:xfrm flipV="1">
            <a:off x="2723468" y="5312452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 flipV="1">
            <a:off x="3013981" y="542476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Connector 65"/>
          <p:cNvSpPr/>
          <p:nvPr/>
        </p:nvSpPr>
        <p:spPr>
          <a:xfrm flipV="1">
            <a:off x="3381374" y="556407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Connector 72"/>
          <p:cNvSpPr/>
          <p:nvPr/>
        </p:nvSpPr>
        <p:spPr>
          <a:xfrm>
            <a:off x="2282938" y="4217196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lowchart: Connector 73"/>
          <p:cNvSpPr/>
          <p:nvPr/>
        </p:nvSpPr>
        <p:spPr>
          <a:xfrm>
            <a:off x="2492488" y="4168095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Connector 74"/>
          <p:cNvSpPr/>
          <p:nvPr/>
        </p:nvSpPr>
        <p:spPr>
          <a:xfrm>
            <a:off x="2728230" y="4113326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lowchart: Connector 75"/>
          <p:cNvSpPr/>
          <p:nvPr/>
        </p:nvSpPr>
        <p:spPr>
          <a:xfrm>
            <a:off x="3018743" y="4045745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lowchart: Connector 76"/>
          <p:cNvSpPr/>
          <p:nvPr/>
        </p:nvSpPr>
        <p:spPr>
          <a:xfrm>
            <a:off x="3383755" y="39576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lowchart: Connector 82"/>
          <p:cNvSpPr/>
          <p:nvPr/>
        </p:nvSpPr>
        <p:spPr>
          <a:xfrm flipV="1">
            <a:off x="2279197" y="4824210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lowchart: Connector 83"/>
          <p:cNvSpPr/>
          <p:nvPr/>
        </p:nvSpPr>
        <p:spPr>
          <a:xfrm flipV="1">
            <a:off x="2488747" y="4862236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lowchart: Connector 84"/>
          <p:cNvSpPr/>
          <p:nvPr/>
        </p:nvSpPr>
        <p:spPr>
          <a:xfrm flipV="1">
            <a:off x="2724489" y="49052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lowchart: Connector 85"/>
          <p:cNvSpPr/>
          <p:nvPr/>
        </p:nvSpPr>
        <p:spPr>
          <a:xfrm flipV="1">
            <a:off x="3015002" y="4960419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lowchart: Connector 86"/>
          <p:cNvSpPr/>
          <p:nvPr/>
        </p:nvSpPr>
        <p:spPr>
          <a:xfrm flipV="1">
            <a:off x="3380014" y="50354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lowchart: Connector 88"/>
          <p:cNvSpPr/>
          <p:nvPr/>
        </p:nvSpPr>
        <p:spPr>
          <a:xfrm>
            <a:off x="2282938" y="4531355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lowchart: Connector 89"/>
          <p:cNvSpPr/>
          <p:nvPr/>
        </p:nvSpPr>
        <p:spPr>
          <a:xfrm>
            <a:off x="2492488" y="4525817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lowchart: Connector 90"/>
          <p:cNvSpPr/>
          <p:nvPr/>
        </p:nvSpPr>
        <p:spPr>
          <a:xfrm>
            <a:off x="2728230" y="4519943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lowchart: Connector 91"/>
          <p:cNvSpPr/>
          <p:nvPr/>
        </p:nvSpPr>
        <p:spPr>
          <a:xfrm>
            <a:off x="3018743" y="451373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lowchart: Connector 92"/>
          <p:cNvSpPr/>
          <p:nvPr/>
        </p:nvSpPr>
        <p:spPr>
          <a:xfrm>
            <a:off x="3383755" y="4507189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lowchart: Connector 56"/>
          <p:cNvSpPr/>
          <p:nvPr/>
        </p:nvSpPr>
        <p:spPr>
          <a:xfrm>
            <a:off x="2279878" y="3930540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Straight Arrow Connector 94"/>
          <p:cNvCxnSpPr/>
          <p:nvPr/>
        </p:nvCxnSpPr>
        <p:spPr>
          <a:xfrm rot="5400000" flipH="1" flipV="1">
            <a:off x="809173" y="4053116"/>
            <a:ext cx="1480455" cy="1444173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1143000" y="4495800"/>
            <a:ext cx="4409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2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Flowchart: Connector 57"/>
          <p:cNvSpPr/>
          <p:nvPr/>
        </p:nvSpPr>
        <p:spPr>
          <a:xfrm>
            <a:off x="2487047" y="3836195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flipV="1">
            <a:off x="838200" y="3969657"/>
            <a:ext cx="1658257" cy="1592945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1447800" y="4800600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2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742967" y="2667000"/>
            <a:ext cx="3181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42967" y="3043535"/>
            <a:ext cx="3249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222358" y="3512403"/>
            <a:ext cx="446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Photo-consistency </a:t>
            </a:r>
            <a:r>
              <a:rPr lang="en-US" sz="2400" i="1" dirty="0" smtClean="0">
                <a:solidFill>
                  <a:srgbClr val="92D050"/>
                </a:solidFill>
              </a:rPr>
              <a:t>N</a:t>
            </a:r>
            <a:r>
              <a:rPr lang="en-US" sz="2400" dirty="0" smtClean="0">
                <a:solidFill>
                  <a:srgbClr val="92D050"/>
                </a:solidFill>
              </a:rPr>
              <a:t>(</a:t>
            </a:r>
            <a:r>
              <a:rPr lang="en-US" sz="2400" i="1" dirty="0" smtClean="0">
                <a:solidFill>
                  <a:srgbClr val="92D050"/>
                </a:solidFill>
              </a:rPr>
              <a:t>p</a:t>
            </a:r>
            <a:r>
              <a:rPr lang="en-US" sz="2400" dirty="0" smtClean="0">
                <a:solidFill>
                  <a:srgbClr val="92D050"/>
                </a:solidFill>
              </a:rPr>
              <a:t>) </a:t>
            </a:r>
            <a:r>
              <a:rPr lang="en-US" sz="2400" dirty="0" smtClean="0"/>
              <a:t>of </a:t>
            </a:r>
            <a:r>
              <a:rPr lang="en-US" sz="2400" i="1" dirty="0" smtClean="0">
                <a:solidFill>
                  <a:srgbClr val="92D050"/>
                </a:solidFill>
              </a:rPr>
              <a:t>p </a:t>
            </a:r>
            <a:r>
              <a:rPr lang="en-US" sz="2400" dirty="0" smtClean="0"/>
              <a:t>with visible images </a:t>
            </a:r>
            <a:r>
              <a:rPr lang="en-US" sz="2400" i="1" dirty="0" smtClean="0">
                <a:solidFill>
                  <a:srgbClr val="92D050"/>
                </a:solidFill>
              </a:rPr>
              <a:t>V(p) = </a:t>
            </a:r>
            <a:r>
              <a:rPr lang="en-US" sz="2400" dirty="0" smtClean="0">
                <a:solidFill>
                  <a:srgbClr val="92D050"/>
                </a:solidFill>
              </a:rPr>
              <a:t>{</a:t>
            </a:r>
            <a:r>
              <a:rPr lang="en-US" sz="24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, I</a:t>
            </a:r>
            <a:r>
              <a:rPr lang="en-US" sz="16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, …, I</a:t>
            </a:r>
            <a:r>
              <a:rPr lang="en-US" sz="16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dirty="0" smtClean="0">
                <a:solidFill>
                  <a:srgbClr val="92D050"/>
                </a:solidFill>
              </a:rPr>
              <a:t>}</a:t>
            </a:r>
            <a:endParaRPr lang="en-US" sz="2400" dirty="0" smtClean="0"/>
          </a:p>
        </p:txBody>
      </p:sp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735198"/>
            <a:ext cx="4800600" cy="105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1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4648200"/>
            <a:ext cx="4267200" cy="101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2277390"/>
      </p:ext>
    </p:extLst>
  </p:cSld>
  <p:clrMapOvr>
    <a:masterClrMapping/>
  </p:clrMapOvr>
  <p:transition advTm="1553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09755E-6 L -3.33333E-6 -0.232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9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6" grpId="0"/>
      <p:bldP spid="101" grpId="0"/>
      <p:bldP spid="72" grpId="0"/>
      <p:bldP spid="78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 dirty="0"/>
              <a:t>Applications: </a:t>
            </a:r>
            <a:r>
              <a:rPr lang="en-GB" sz="4000" dirty="0" smtClean="0"/>
              <a:t>art</a:t>
            </a:r>
            <a:endParaRPr lang="fr-FR" sz="4000" dirty="0"/>
          </a:p>
        </p:txBody>
      </p:sp>
      <p:pic>
        <p:nvPicPr>
          <p:cNvPr id="483332" name="Picture 4" descr="gorml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138" y="1584325"/>
            <a:ext cx="1741487" cy="2644775"/>
          </a:xfrm>
          <a:prstGeom prst="rect">
            <a:avLst/>
          </a:prstGeom>
          <a:noFill/>
        </p:spPr>
      </p:pic>
      <p:pic>
        <p:nvPicPr>
          <p:cNvPr id="1026" name="Picture 2" descr="C:\Documents and Settings\hernand\Escritorio\Nueva carpeta\DSCN25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7697" y="1837634"/>
            <a:ext cx="5871524" cy="44041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948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rapezoid 33"/>
          <p:cNvSpPr/>
          <p:nvPr/>
        </p:nvSpPr>
        <p:spPr>
          <a:xfrm rot="9395885">
            <a:off x="6210806" y="2297239"/>
            <a:ext cx="1378004" cy="765557"/>
          </a:xfrm>
          <a:prstGeom prst="trapezoi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9395885">
            <a:off x="6852924" y="2706943"/>
            <a:ext cx="161988" cy="7315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3995885">
            <a:off x="6718494" y="3025874"/>
            <a:ext cx="721583" cy="103083"/>
          </a:xfrm>
          <a:prstGeom prst="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 patch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r>
              <a:rPr lang="en-US" dirty="0" smtClean="0"/>
              <a:t>Given initial estimates of</a:t>
            </a:r>
          </a:p>
          <a:p>
            <a:pPr lvl="1"/>
            <a:r>
              <a:rPr lang="en-US" dirty="0" smtClean="0"/>
              <a:t>Position </a:t>
            </a:r>
            <a:r>
              <a:rPr lang="en-US" i="1" dirty="0" smtClean="0">
                <a:solidFill>
                  <a:srgbClr val="92D050"/>
                </a:solidFill>
              </a:rPr>
              <a:t>c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  <a:p>
            <a:pPr lvl="1"/>
            <a:r>
              <a:rPr lang="en-US" dirty="0" smtClean="0"/>
              <a:t>Normal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  <a:p>
            <a:pPr lvl="1"/>
            <a:r>
              <a:rPr lang="en-US" dirty="0" smtClean="0"/>
              <a:t>Visible images </a:t>
            </a:r>
            <a:r>
              <a:rPr lang="en-US" i="1" dirty="0" smtClean="0">
                <a:solidFill>
                  <a:srgbClr val="92D050"/>
                </a:solidFill>
              </a:rPr>
              <a:t>V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  <a:p>
            <a:r>
              <a:rPr lang="en-US" dirty="0" smtClean="0"/>
              <a:t>Refine </a:t>
            </a:r>
            <a:r>
              <a:rPr lang="en-US" i="1" dirty="0" smtClean="0">
                <a:solidFill>
                  <a:srgbClr val="92D050"/>
                </a:solidFill>
              </a:rPr>
              <a:t>c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 </a:t>
            </a:r>
            <a:r>
              <a:rPr lang="en-US" dirty="0" smtClean="0"/>
              <a:t>and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</p:txBody>
      </p:sp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838200" y="3937000"/>
          <a:ext cx="378936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4" imgW="1765080" imgH="330120" progId="Equation.3">
                  <p:embed/>
                </p:oleObj>
              </mc:Choice>
              <mc:Fallback>
                <p:oleObj name="Equation" r:id="rId4" imgW="17650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937000"/>
                        <a:ext cx="3789363" cy="711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5181600" y="4928180"/>
            <a:ext cx="3886200" cy="1099222"/>
            <a:chOff x="5181600" y="4928180"/>
            <a:chExt cx="3886200" cy="109922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51816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0800000" flipV="1">
              <a:off x="79248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01262">
              <a:off x="5445984" y="5561657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898738" flipV="1">
              <a:off x="8578859" y="5512960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41"/>
            <p:cNvGrpSpPr/>
            <p:nvPr/>
          </p:nvGrpSpPr>
          <p:grpSpPr>
            <a:xfrm rot="20696876">
              <a:off x="6655549" y="5088182"/>
              <a:ext cx="1143000" cy="939220"/>
              <a:chOff x="6477000" y="5080580"/>
              <a:chExt cx="1143000" cy="939220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6477000" y="5080580"/>
                <a:ext cx="1143000" cy="3048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901262">
                <a:off x="6741384" y="5714057"/>
                <a:ext cx="224557" cy="305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3" name="TextBox 42"/>
          <p:cNvSpPr txBox="1"/>
          <p:nvPr/>
        </p:nvSpPr>
        <p:spPr>
          <a:xfrm>
            <a:off x="6698467" y="2389518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B0F0"/>
                </a:solidFill>
              </a:rPr>
              <a:t>c</a:t>
            </a:r>
            <a:r>
              <a:rPr lang="en-US" dirty="0" smtClean="0">
                <a:solidFill>
                  <a:srgbClr val="00B0F0"/>
                </a:solidFill>
              </a:rPr>
              <a:t>(</a:t>
            </a:r>
            <a:r>
              <a:rPr lang="en-US" i="1" dirty="0" smtClean="0">
                <a:solidFill>
                  <a:srgbClr val="00B0F0"/>
                </a:solidFill>
              </a:rPr>
              <a:t>p</a:t>
            </a:r>
            <a:r>
              <a:rPr lang="en-US" dirty="0" smtClean="0">
                <a:solidFill>
                  <a:srgbClr val="00B0F0"/>
                </a:solidFill>
              </a:rPr>
              <a:t>)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86600" y="2922918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n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20147796"/>
      </p:ext>
    </p:extLst>
  </p:cSld>
  <p:clrMapOvr>
    <a:masterClrMapping/>
  </p:clrMapOvr>
  <p:transition advTm="51499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9" grpId="0" animBg="1"/>
      <p:bldP spid="11" grpId="0" animBg="1"/>
      <p:bldP spid="3" grpId="0" build="p"/>
      <p:bldP spid="3" grpId="1" build="p"/>
      <p:bldP spid="43" grpId="0"/>
      <p:bldP spid="4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Arrow Connector 18"/>
          <p:cNvCxnSpPr>
            <a:stCxn id="41" idx="0"/>
          </p:cNvCxnSpPr>
          <p:nvPr/>
        </p:nvCxnSpPr>
        <p:spPr>
          <a:xfrm rot="16200000" flipV="1">
            <a:off x="4711184" y="3351503"/>
            <a:ext cx="4534933" cy="284841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6210806" y="2297239"/>
            <a:ext cx="1378004" cy="1140968"/>
            <a:chOff x="6210806" y="2297239"/>
            <a:chExt cx="1378004" cy="1140968"/>
          </a:xfrm>
        </p:grpSpPr>
        <p:sp>
          <p:nvSpPr>
            <p:cNvPr id="34" name="Trapezoid 33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Arrow 10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 patch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Given initial estimates of</a:t>
            </a:r>
          </a:p>
          <a:p>
            <a:pPr lvl="1"/>
            <a:r>
              <a:rPr lang="en-US" dirty="0" smtClean="0"/>
              <a:t>Position </a:t>
            </a:r>
            <a:r>
              <a:rPr lang="en-US" i="1" dirty="0" smtClean="0">
                <a:solidFill>
                  <a:srgbClr val="FFC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C000"/>
                </a:solidFill>
              </a:rPr>
              <a:t>p</a:t>
            </a:r>
            <a:r>
              <a:rPr lang="en-US" dirty="0" smtClean="0">
                <a:solidFill>
                  <a:srgbClr val="FFC000"/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Normal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Visible images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V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Refine</a:t>
            </a:r>
            <a:r>
              <a:rPr lang="en-US" dirty="0" smtClean="0"/>
              <a:t> </a:t>
            </a:r>
            <a:r>
              <a:rPr lang="en-US" i="1" dirty="0" smtClean="0">
                <a:solidFill>
                  <a:srgbClr val="FFC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C000"/>
                </a:solidFill>
              </a:rPr>
              <a:t>p</a:t>
            </a:r>
            <a:r>
              <a:rPr lang="en-US" dirty="0" smtClean="0">
                <a:solidFill>
                  <a:srgbClr val="FFC000"/>
                </a:solidFill>
              </a:rPr>
              <a:t>)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and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</p:txBody>
      </p:sp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838200" y="3937000"/>
          <a:ext cx="378936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Equation" r:id="rId4" imgW="1765080" imgH="330120" progId="Equation.3">
                  <p:embed/>
                </p:oleObj>
              </mc:Choice>
              <mc:Fallback>
                <p:oleObj name="Equation" r:id="rId4" imgW="17650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937000"/>
                        <a:ext cx="3789363" cy="711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17"/>
          <p:cNvGrpSpPr/>
          <p:nvPr/>
        </p:nvGrpSpPr>
        <p:grpSpPr>
          <a:xfrm>
            <a:off x="5181600" y="4928180"/>
            <a:ext cx="3886200" cy="1099222"/>
            <a:chOff x="5181600" y="4928180"/>
            <a:chExt cx="3886200" cy="109922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51816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0800000" flipV="1">
              <a:off x="79248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01262">
              <a:off x="5445984" y="5561657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898738" flipV="1">
              <a:off x="8578859" y="5512960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41"/>
            <p:cNvGrpSpPr/>
            <p:nvPr/>
          </p:nvGrpSpPr>
          <p:grpSpPr>
            <a:xfrm rot="20696876">
              <a:off x="6655549" y="5088182"/>
              <a:ext cx="1143000" cy="939220"/>
              <a:chOff x="6477000" y="5080580"/>
              <a:chExt cx="1143000" cy="939220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6477000" y="5080580"/>
                <a:ext cx="1143000" cy="3048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901262">
                <a:off x="6741384" y="5714057"/>
                <a:ext cx="224557" cy="305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1" name="TextBox 20"/>
          <p:cNvSpPr txBox="1"/>
          <p:nvPr/>
        </p:nvSpPr>
        <p:spPr>
          <a:xfrm>
            <a:off x="5181600" y="275486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DOF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 rot="1072727">
            <a:off x="7685668" y="2927177"/>
            <a:ext cx="1378004" cy="1140968"/>
            <a:chOff x="6210806" y="2297239"/>
            <a:chExt cx="1378004" cy="1140968"/>
          </a:xfrm>
        </p:grpSpPr>
        <p:sp>
          <p:nvSpPr>
            <p:cNvPr id="23" name="Trapezoid 22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Arrow 24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 rot="702061">
            <a:off x="4597178" y="3709278"/>
            <a:ext cx="1378004" cy="1140968"/>
            <a:chOff x="6210806" y="2297239"/>
            <a:chExt cx="1378004" cy="1140968"/>
          </a:xfrm>
        </p:grpSpPr>
        <p:sp>
          <p:nvSpPr>
            <p:cNvPr id="30" name="Trapezoid 29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ight Arrow 34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721458950"/>
      </p:ext>
    </p:extLst>
  </p:cSld>
  <p:clrMapOvr>
    <a:masterClrMapping/>
  </p:clrMapOvr>
  <p:transition advTm="523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1.11111E-6 L 0.01337 0.27939 L -0.00711 -0.16297 L 0.00556 0.14282 " pathEditMode="relative" ptsTypes="AAAA">
                                      <p:cBhvr>
                                        <p:cTn id="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6255657" y="3267746"/>
            <a:ext cx="1378004" cy="1140968"/>
            <a:chOff x="6210806" y="2297239"/>
            <a:chExt cx="1378004" cy="1140968"/>
          </a:xfrm>
        </p:grpSpPr>
        <p:sp>
          <p:nvSpPr>
            <p:cNvPr id="34" name="Trapezoid 33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Arrow 10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 patch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Given initial estimates of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Position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c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pPr lvl="1"/>
            <a:r>
              <a:rPr lang="en-US" dirty="0" smtClean="0"/>
              <a:t>Normal </a:t>
            </a:r>
            <a:r>
              <a:rPr lang="en-US" i="1" dirty="0" smtClean="0">
                <a:solidFill>
                  <a:srgbClr val="FFC000"/>
                </a:solidFill>
              </a:rPr>
              <a:t>n</a:t>
            </a:r>
            <a:r>
              <a:rPr lang="en-US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C000"/>
                </a:solidFill>
              </a:rPr>
              <a:t>p</a:t>
            </a:r>
            <a:r>
              <a:rPr lang="en-US" dirty="0" smtClean="0">
                <a:solidFill>
                  <a:srgbClr val="FFC000"/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Visible images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V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Refine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c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 and </a:t>
            </a:r>
            <a:r>
              <a:rPr lang="en-US" i="1" dirty="0" smtClean="0">
                <a:solidFill>
                  <a:srgbClr val="FFC000"/>
                </a:solidFill>
              </a:rPr>
              <a:t>n</a:t>
            </a:r>
            <a:r>
              <a:rPr lang="en-US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C000"/>
                </a:solidFill>
              </a:rPr>
              <a:t>p</a:t>
            </a:r>
            <a:r>
              <a:rPr lang="en-US" dirty="0" smtClean="0">
                <a:solidFill>
                  <a:srgbClr val="FFC000"/>
                </a:solidFill>
              </a:rPr>
              <a:t>)</a:t>
            </a:r>
          </a:p>
        </p:txBody>
      </p:sp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838200" y="3937000"/>
          <a:ext cx="378936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Equation" r:id="rId4" imgW="1765080" imgH="330120" progId="Equation.3">
                  <p:embed/>
                </p:oleObj>
              </mc:Choice>
              <mc:Fallback>
                <p:oleObj name="Equation" r:id="rId4" imgW="17650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937000"/>
                        <a:ext cx="3789363" cy="711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17"/>
          <p:cNvGrpSpPr/>
          <p:nvPr/>
        </p:nvGrpSpPr>
        <p:grpSpPr>
          <a:xfrm>
            <a:off x="5181600" y="4928180"/>
            <a:ext cx="3886200" cy="1099222"/>
            <a:chOff x="5181600" y="4928180"/>
            <a:chExt cx="3886200" cy="109922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51816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0800000" flipV="1">
              <a:off x="79248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01262">
              <a:off x="5445984" y="5561657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898738" flipV="1">
              <a:off x="8578859" y="5512960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41"/>
            <p:cNvGrpSpPr/>
            <p:nvPr/>
          </p:nvGrpSpPr>
          <p:grpSpPr>
            <a:xfrm rot="20696876">
              <a:off x="6655549" y="5088182"/>
              <a:ext cx="1143000" cy="939220"/>
              <a:chOff x="6477000" y="5080580"/>
              <a:chExt cx="1143000" cy="939220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6477000" y="5080580"/>
                <a:ext cx="1143000" cy="3048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901262">
                <a:off x="6741384" y="5714057"/>
                <a:ext cx="224557" cy="305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9" name="Group 18"/>
          <p:cNvGrpSpPr/>
          <p:nvPr/>
        </p:nvGrpSpPr>
        <p:grpSpPr>
          <a:xfrm rot="584540">
            <a:off x="6231596" y="3276600"/>
            <a:ext cx="1378004" cy="1140968"/>
            <a:chOff x="6210806" y="2297239"/>
            <a:chExt cx="1378004" cy="1140968"/>
          </a:xfrm>
        </p:grpSpPr>
        <p:sp>
          <p:nvSpPr>
            <p:cNvPr id="20" name="Trapezoid 19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ight Arrow 21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 rot="1046050">
            <a:off x="6217081" y="3275494"/>
            <a:ext cx="1378004" cy="1140968"/>
            <a:chOff x="6210806" y="2297239"/>
            <a:chExt cx="1378004" cy="1140968"/>
          </a:xfrm>
        </p:grpSpPr>
        <p:sp>
          <p:nvSpPr>
            <p:cNvPr id="24" name="Trapezoid 23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ight Arrow 25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 rot="1482342">
            <a:off x="6213452" y="3275494"/>
            <a:ext cx="1378004" cy="1140968"/>
            <a:chOff x="6210806" y="2297239"/>
            <a:chExt cx="1378004" cy="1140968"/>
          </a:xfrm>
        </p:grpSpPr>
        <p:sp>
          <p:nvSpPr>
            <p:cNvPr id="30" name="Trapezoid 29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ight Arrow 34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 rot="1942085">
            <a:off x="6219024" y="3271476"/>
            <a:ext cx="1378004" cy="1140968"/>
            <a:chOff x="6210806" y="2297239"/>
            <a:chExt cx="1378004" cy="1140968"/>
          </a:xfrm>
        </p:grpSpPr>
        <p:sp>
          <p:nvSpPr>
            <p:cNvPr id="38" name="Trapezoid 37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ight Arrow 39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 rot="2423268">
            <a:off x="6218160" y="3252024"/>
            <a:ext cx="1378004" cy="1140968"/>
            <a:chOff x="6210806" y="2297239"/>
            <a:chExt cx="1378004" cy="1140968"/>
          </a:xfrm>
        </p:grpSpPr>
        <p:sp>
          <p:nvSpPr>
            <p:cNvPr id="45" name="Trapezoid 44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ight Arrow 46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 rot="1889330">
            <a:off x="6221616" y="3258432"/>
            <a:ext cx="1378004" cy="1140968"/>
            <a:chOff x="6210806" y="2297239"/>
            <a:chExt cx="1378004" cy="1140968"/>
          </a:xfrm>
        </p:grpSpPr>
        <p:sp>
          <p:nvSpPr>
            <p:cNvPr id="57" name="Trapezoid 56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ight Arrow 58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 rot="1421436">
            <a:off x="6228873" y="3272946"/>
            <a:ext cx="1378004" cy="1140968"/>
            <a:chOff x="6210806" y="2297239"/>
            <a:chExt cx="1378004" cy="1140968"/>
          </a:xfrm>
        </p:grpSpPr>
        <p:sp>
          <p:nvSpPr>
            <p:cNvPr id="61" name="Trapezoid 60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ight Arrow 62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 rot="1037850">
            <a:off x="6223240" y="3276764"/>
            <a:ext cx="1378004" cy="1140968"/>
            <a:chOff x="6210806" y="2297239"/>
            <a:chExt cx="1378004" cy="1140968"/>
          </a:xfrm>
        </p:grpSpPr>
        <p:sp>
          <p:nvSpPr>
            <p:cNvPr id="73" name="Trapezoid 72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ight Arrow 74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 rot="584272">
            <a:off x="6223578" y="3281492"/>
            <a:ext cx="1378004" cy="1140968"/>
            <a:chOff x="6210806" y="2297239"/>
            <a:chExt cx="1378004" cy="1140968"/>
          </a:xfrm>
        </p:grpSpPr>
        <p:sp>
          <p:nvSpPr>
            <p:cNvPr id="77" name="Trapezoid 76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ight Arrow 78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 rot="150300">
            <a:off x="6235260" y="3307119"/>
            <a:ext cx="1378004" cy="1140968"/>
            <a:chOff x="6210806" y="2297239"/>
            <a:chExt cx="1378004" cy="1140968"/>
          </a:xfrm>
        </p:grpSpPr>
        <p:sp>
          <p:nvSpPr>
            <p:cNvPr id="81" name="Trapezoid 80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ight Arrow 82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 rot="21326109">
            <a:off x="6248075" y="3311482"/>
            <a:ext cx="1378004" cy="1140968"/>
            <a:chOff x="6210806" y="2297239"/>
            <a:chExt cx="1378004" cy="1140968"/>
          </a:xfrm>
        </p:grpSpPr>
        <p:sp>
          <p:nvSpPr>
            <p:cNvPr id="85" name="Trapezoid 84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ight Arrow 86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5181600" y="305966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 DOF</a:t>
            </a:r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40274387"/>
      </p:ext>
    </p:extLst>
  </p:cSld>
  <p:clrMapOvr>
    <a:masterClrMapping/>
  </p:clrMapOvr>
  <p:transition advTm="1379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a patch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Textures may match by accident</a:t>
            </a:r>
          </a:p>
        </p:txBody>
      </p:sp>
    </p:spTree>
    <p:extLst>
      <p:ext uri="{BB962C8B-B14F-4D97-AF65-F5344CB8AC3E}">
        <p14:creationId xmlns:p14="http://schemas.microsoft.com/office/powerpoint/2010/main" val="1521519253"/>
      </p:ext>
    </p:extLst>
  </p:cSld>
  <p:clrMapOvr>
    <a:masterClrMapping/>
  </p:clrMapOvr>
  <p:transition advTm="21235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a patch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Textures may match by accident</a:t>
            </a:r>
          </a:p>
          <a:p>
            <a:r>
              <a:rPr lang="en-US" dirty="0" smtClean="0"/>
              <a:t>Photo-consistency must be reasonably high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190450"/>
      </p:ext>
    </p:extLst>
  </p:cSld>
  <p:clrMapOvr>
    <a:masterClrMapping/>
  </p:clrMapOvr>
  <p:transition advTm="12281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a patch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Textures may match by accident</a:t>
            </a:r>
          </a:p>
          <a:p>
            <a:r>
              <a:rPr lang="en-US" altLang="ja-JP" dirty="0" smtClean="0"/>
              <a:t>Photo-consistency must be reasonably high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Verification process</a:t>
            </a:r>
          </a:p>
          <a:p>
            <a:pPr lvl="1"/>
            <a:r>
              <a:rPr lang="en-US" dirty="0" smtClean="0"/>
              <a:t>Keep only high photo-consistency images in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24200946"/>
      </p:ext>
    </p:extLst>
  </p:cSld>
  <p:clrMapOvr>
    <a:masterClrMapping/>
  </p:clrMapOvr>
  <p:transition advTm="9937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a patch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Textures may match by accident</a:t>
            </a:r>
          </a:p>
          <a:p>
            <a:r>
              <a:rPr lang="en-US" altLang="ja-JP" dirty="0" smtClean="0"/>
              <a:t>Photo-consistency must be reasonably high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Verification process</a:t>
            </a:r>
          </a:p>
          <a:p>
            <a:pPr lvl="1"/>
            <a:r>
              <a:rPr lang="en-US" dirty="0" smtClean="0"/>
              <a:t>Keep only high photo-consistency images in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Accept if |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)|≥3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851725"/>
      </p:ext>
    </p:extLst>
  </p:cSld>
  <p:clrMapOvr>
    <a:masterClrMapping/>
  </p:clrMapOvr>
  <p:transition advTm="0"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</a:t>
            </a:r>
            <a:r>
              <a:rPr lang="en-US" sz="3600" dirty="0" smtClean="0"/>
              <a:t> [Furukawa and Ponce 07]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Preliminaries</a:t>
            </a:r>
          </a:p>
          <a:p>
            <a:pPr marL="514350" indent="-514350"/>
            <a:r>
              <a:rPr lang="en-US" dirty="0" smtClean="0">
                <a:solidFill>
                  <a:srgbClr val="92D050"/>
                </a:solidFill>
              </a:rPr>
              <a:t>Algorithm</a:t>
            </a:r>
            <a:endParaRPr lang="en-US" dirty="0">
              <a:solidFill>
                <a:srgbClr val="92D050"/>
              </a:solidFill>
            </a:endParaRP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571135"/>
      </p:ext>
    </p:extLst>
  </p:cSld>
  <p:clrMapOvr>
    <a:masterClrMapping/>
  </p:clrMapOvr>
  <p:transition advTm="26391">
    <p:cut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</a:t>
            </a:r>
            <a:r>
              <a:rPr lang="en-US" sz="3600" dirty="0" smtClean="0"/>
              <a:t> [Furukawa and Ponce 07]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#1. Feature detection</a:t>
            </a:r>
          </a:p>
          <a:p>
            <a:pPr marL="514350" indent="-514350">
              <a:buNone/>
            </a:pPr>
            <a:r>
              <a:rPr lang="en-US" dirty="0" smtClean="0"/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/>
              <a:t>#3. Patch expansion and filtering</a:t>
            </a:r>
            <a:endParaRPr lang="en-US" dirty="0"/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479864"/>
      </p:ext>
    </p:extLst>
  </p:cSld>
  <p:clrMapOvr>
    <a:masterClrMapping/>
  </p:clrMapOvr>
  <p:transition advTm="13453">
    <p:cut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Algorithm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>
                <a:solidFill>
                  <a:srgbClr val="00B0F0"/>
                </a:solidFill>
              </a:rPr>
              <a:t>#1. Feature detection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#3. Patch expansion and filtering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2743200" y="3429000"/>
            <a:ext cx="1752600" cy="28956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52738"/>
      </p:ext>
    </p:extLst>
  </p:cSld>
  <p:clrMapOvr>
    <a:masterClrMapping/>
  </p:clrMapOvr>
  <p:transition advTm="7891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 dirty="0"/>
              <a:t>Applications: </a:t>
            </a:r>
            <a:r>
              <a:rPr lang="en-GB" dirty="0" smtClean="0"/>
              <a:t>computer games</a:t>
            </a:r>
            <a:endParaRPr lang="fr-FR" sz="4000" dirty="0"/>
          </a:p>
        </p:txBody>
      </p:sp>
      <p:pic>
        <p:nvPicPr>
          <p:cNvPr id="6" name="face_long_uncomp-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79160" y="1918741"/>
            <a:ext cx="6555698" cy="368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5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6921" y="3281137"/>
            <a:ext cx="2077024" cy="31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9671" y="3281137"/>
            <a:ext cx="2074273" cy="3114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3209700"/>
            <a:ext cx="2532320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Extract local maxima of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Harris corner detector (corners)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Difference of Gaussian (blobs)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0505" y="3281138"/>
            <a:ext cx="2071522" cy="3112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47753" y="3281138"/>
            <a:ext cx="2074273" cy="3112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0296" y="3236687"/>
            <a:ext cx="2665744" cy="315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7421646"/>
      </p:ext>
    </p:extLst>
  </p:cSld>
  <p:clrMapOvr>
    <a:masterClrMapping/>
  </p:clrMapOvr>
  <p:transition advTm="42485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Algorithm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#1. Feature detection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B0F0"/>
                </a:solidFill>
              </a:rPr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#3. Patch expansion and filtering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4495800" y="3429000"/>
            <a:ext cx="1752600" cy="28956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541573"/>
      </p:ext>
    </p:extLst>
  </p:cSld>
  <p:clrMapOvr>
    <a:masterClrMapping/>
  </p:clrMapOvr>
  <p:transition advTm="14344">
    <p:cut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/>
          <p:cNvGrpSpPr/>
          <p:nvPr/>
        </p:nvGrpSpPr>
        <p:grpSpPr>
          <a:xfrm>
            <a:off x="1378857" y="2804815"/>
            <a:ext cx="2895602" cy="2083710"/>
            <a:chOff x="1378857" y="2952750"/>
            <a:chExt cx="2895602" cy="2083710"/>
          </a:xfrm>
        </p:grpSpPr>
        <p:pic>
          <p:nvPicPr>
            <p:cNvPr id="2109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200000">
              <a:off x="3016477" y="295275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Straight Arrow Connector 81"/>
            <p:cNvCxnSpPr/>
            <p:nvPr/>
          </p:nvCxnSpPr>
          <p:spPr>
            <a:xfrm rot="5400000" flipH="1" flipV="1">
              <a:off x="1257299" y="324575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rot="16200000" flipV="1">
              <a:off x="3009901" y="3467099"/>
              <a:ext cx="1607458" cy="921659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i="1" dirty="0" smtClean="0">
              <a:solidFill>
                <a:srgbClr val="FFC000"/>
              </a:solidFill>
            </a:endParaRP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620554"/>
      </p:ext>
    </p:extLst>
  </p:cSld>
  <p:clrMapOvr>
    <a:masterClrMapping/>
  </p:clrMapOvr>
  <p:transition advTm="68718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9" grpId="0" animBg="1"/>
      <p:bldP spid="92" grpId="0"/>
      <p:bldP spid="9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90"/>
          <p:cNvGrpSpPr/>
          <p:nvPr/>
        </p:nvGrpSpPr>
        <p:grpSpPr>
          <a:xfrm>
            <a:off x="1378857" y="2804815"/>
            <a:ext cx="2895602" cy="2083710"/>
            <a:chOff x="1378857" y="2952750"/>
            <a:chExt cx="2895602" cy="2083710"/>
          </a:xfrm>
        </p:grpSpPr>
        <p:pic>
          <p:nvPicPr>
            <p:cNvPr id="21094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200000">
              <a:off x="3016477" y="295275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Straight Arrow Connector 81"/>
            <p:cNvCxnSpPr/>
            <p:nvPr/>
          </p:nvCxnSpPr>
          <p:spPr>
            <a:xfrm rot="5400000" flipH="1" flipV="1">
              <a:off x="1257299" y="324575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rot="16200000" flipV="1">
              <a:off x="3009901" y="3467099"/>
              <a:ext cx="1607458" cy="921659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parallel to </a:t>
            </a:r>
            <a:r>
              <a:rPr lang="en-US" sz="2400" i="1" dirty="0" smtClean="0">
                <a:solidFill>
                  <a:srgbClr val="FFC000"/>
                </a:solidFill>
              </a:rPr>
              <a:t>Image1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>
                <a:solidFill>
                  <a:srgbClr val="FFC000"/>
                </a:solidFill>
              </a:rPr>
              <a:t>Image1</a:t>
            </a:r>
            <a:r>
              <a:rPr lang="en-US" sz="2400" dirty="0" smtClean="0">
                <a:solidFill>
                  <a:srgbClr val="FFC000"/>
                </a:solidFill>
              </a:rPr>
              <a:t>, </a:t>
            </a:r>
            <a:r>
              <a:rPr lang="en-US" sz="2400" i="1" dirty="0" smtClean="0">
                <a:solidFill>
                  <a:srgbClr val="FFC000"/>
                </a:solidFill>
              </a:rPr>
              <a:t>Image2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291156573"/>
      </p:ext>
    </p:extLst>
  </p:cSld>
  <p:clrMapOvr>
    <a:masterClrMapping/>
  </p:clrMapOvr>
  <p:transition advTm="20719">
    <p:cut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90"/>
          <p:cNvGrpSpPr/>
          <p:nvPr/>
        </p:nvGrpSpPr>
        <p:grpSpPr>
          <a:xfrm>
            <a:off x="1378857" y="2804815"/>
            <a:ext cx="2895602" cy="2083710"/>
            <a:chOff x="1378857" y="2952750"/>
            <a:chExt cx="2895602" cy="2083710"/>
          </a:xfrm>
        </p:grpSpPr>
        <p:pic>
          <p:nvPicPr>
            <p:cNvPr id="21094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200000">
              <a:off x="3016477" y="295275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Straight Arrow Connector 81"/>
            <p:cNvCxnSpPr/>
            <p:nvPr/>
          </p:nvCxnSpPr>
          <p:spPr>
            <a:xfrm rot="5400000" flipH="1" flipV="1">
              <a:off x="1257299" y="324575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rot="16200000" flipV="1">
              <a:off x="3009901" y="3467099"/>
              <a:ext cx="1607458" cy="921659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parallel to </a:t>
            </a:r>
            <a:r>
              <a:rPr lang="en-US" sz="2400" i="1" dirty="0" smtClean="0"/>
              <a:t>Image1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grpSp>
        <p:nvGrpSpPr>
          <p:cNvPr id="72" name="Group 71"/>
          <p:cNvGrpSpPr/>
          <p:nvPr/>
        </p:nvGrpSpPr>
        <p:grpSpPr>
          <a:xfrm>
            <a:off x="3425371" y="2968171"/>
            <a:ext cx="4575629" cy="1596209"/>
            <a:chOff x="3425371" y="2968171"/>
            <a:chExt cx="4575629" cy="1596209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3425371" y="2968171"/>
              <a:ext cx="4318000" cy="148045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7856220" y="4419600"/>
              <a:ext cx="144780" cy="144780"/>
            </a:xfrm>
            <a:prstGeom prst="ellipse">
              <a:avLst/>
            </a:prstGeom>
            <a:scene3d>
              <a:camera prst="perspectiveContrastingRightFacing">
                <a:rot lat="623785" lon="18963666" rev="21384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583783" y="3326564"/>
            <a:ext cx="3407817" cy="461665"/>
            <a:chOff x="5583783" y="3326564"/>
            <a:chExt cx="3407817" cy="461665"/>
          </a:xfrm>
        </p:grpSpPr>
        <p:graphicFrame>
          <p:nvGraphicFramePr>
            <p:cNvPr id="227330" name="Object 2"/>
            <p:cNvGraphicFramePr>
              <a:graphicFrameLocks noChangeAspect="1"/>
            </p:cNvGraphicFramePr>
            <p:nvPr/>
          </p:nvGraphicFramePr>
          <p:xfrm>
            <a:off x="5942012" y="3397691"/>
            <a:ext cx="3049588" cy="3629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8" name="Equation" r:id="rId5" imgW="1714320" imgH="203040" progId="Equation.3">
                    <p:embed/>
                  </p:oleObj>
                </mc:Choice>
                <mc:Fallback>
                  <p:oleObj name="Equation" r:id="rId5" imgW="171432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2012" y="3397691"/>
                          <a:ext cx="3049588" cy="362952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bg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6" name="TextBox 75"/>
            <p:cNvSpPr txBox="1"/>
            <p:nvPr/>
          </p:nvSpPr>
          <p:spPr>
            <a:xfrm>
              <a:off x="5583783" y="3326564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If</a:t>
              </a:r>
              <a:endParaRPr lang="en-US" dirty="0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2590800" y="12954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parallel to </a:t>
            </a:r>
            <a:r>
              <a:rPr lang="en-US" sz="2400" i="1" dirty="0" smtClean="0"/>
              <a:t>Image1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Image2, </a:t>
            </a:r>
            <a:r>
              <a:rPr lang="en-US" sz="2400" i="1" dirty="0" smtClean="0">
                <a:solidFill>
                  <a:srgbClr val="FFC000"/>
                </a:solidFill>
              </a:rPr>
              <a:t>Image3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84" name="TextBox 83"/>
          <p:cNvSpPr txBox="1"/>
          <p:nvPr/>
        </p:nvSpPr>
        <p:spPr>
          <a:xfrm>
            <a:off x="5562600" y="3048000"/>
            <a:ext cx="2110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Add visible images</a:t>
            </a:r>
            <a:endParaRPr lang="en-US" sz="20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33134550"/>
      </p:ext>
    </p:extLst>
  </p:cSld>
  <p:clrMapOvr>
    <a:masterClrMapping/>
  </p:clrMapOvr>
  <p:transition advTm="5664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81" grpId="0"/>
      <p:bldP spid="8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80"/>
          <p:cNvSpPr txBox="1"/>
          <p:nvPr/>
        </p:nvSpPr>
        <p:spPr>
          <a:xfrm>
            <a:off x="2590800" y="12954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parallel to </a:t>
            </a:r>
            <a:r>
              <a:rPr lang="en-US" sz="2400" i="1" dirty="0" smtClean="0"/>
              <a:t>Image1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Image2, Image3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90"/>
          <p:cNvGrpSpPr/>
          <p:nvPr/>
        </p:nvGrpSpPr>
        <p:grpSpPr>
          <a:xfrm>
            <a:off x="1378857" y="2804815"/>
            <a:ext cx="2895602" cy="2083710"/>
            <a:chOff x="1378857" y="2952750"/>
            <a:chExt cx="2895602" cy="2083710"/>
          </a:xfrm>
        </p:grpSpPr>
        <p:pic>
          <p:nvPicPr>
            <p:cNvPr id="21094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200000">
              <a:off x="3016477" y="295275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Straight Arrow Connector 81"/>
            <p:cNvCxnSpPr/>
            <p:nvPr/>
          </p:nvCxnSpPr>
          <p:spPr>
            <a:xfrm rot="5400000" flipH="1" flipV="1">
              <a:off x="1257299" y="324575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rot="16200000" flipV="1">
              <a:off x="3009901" y="3467099"/>
              <a:ext cx="1607458" cy="921659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grpSp>
        <p:nvGrpSpPr>
          <p:cNvPr id="14" name="Group 71"/>
          <p:cNvGrpSpPr/>
          <p:nvPr/>
        </p:nvGrpSpPr>
        <p:grpSpPr>
          <a:xfrm>
            <a:off x="3425371" y="2968171"/>
            <a:ext cx="4575629" cy="1596209"/>
            <a:chOff x="3425371" y="2968171"/>
            <a:chExt cx="4575629" cy="1596209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3425371" y="2968171"/>
              <a:ext cx="4318000" cy="148045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7856220" y="4419600"/>
              <a:ext cx="144780" cy="144780"/>
            </a:xfrm>
            <a:prstGeom prst="ellipse">
              <a:avLst/>
            </a:prstGeom>
            <a:scene3d>
              <a:camera prst="perspectiveContrastingRightFacing">
                <a:rot lat="623785" lon="18963666" rev="21384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0825236"/>
      </p:ext>
    </p:extLst>
  </p:cSld>
  <p:clrMapOvr>
    <a:masterClrMapping/>
  </p:clrMapOvr>
  <p:transition advTm="1375">
    <p:fad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668837" y="2438400"/>
          <a:ext cx="378936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Equation" r:id="rId3" imgW="1765080" imgH="330120" progId="Equation.3">
                  <p:embed/>
                </p:oleObj>
              </mc:Choice>
              <mc:Fallback>
                <p:oleObj name="Equation" r:id="rId3" imgW="17650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8837" y="2438400"/>
                        <a:ext cx="3789363" cy="711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TextBox 80"/>
          <p:cNvSpPr txBox="1"/>
          <p:nvPr/>
        </p:nvSpPr>
        <p:spPr>
          <a:xfrm>
            <a:off x="2590800" y="12954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  <a:endParaRPr lang="en-US" sz="2400" i="1" dirty="0" smtClean="0">
              <a:solidFill>
                <a:srgbClr val="FFC000"/>
              </a:solidFill>
            </a:endParaRP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Image2, Image3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200000">
            <a:off x="3016477" y="2804815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2" name="Straight Arrow Connector 81"/>
          <p:cNvCxnSpPr/>
          <p:nvPr/>
        </p:nvCxnSpPr>
        <p:spPr>
          <a:xfrm rot="5400000" flipH="1" flipV="1">
            <a:off x="1257299" y="3097824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rot="16200000" flipV="1">
            <a:off x="3009901" y="3319164"/>
            <a:ext cx="1607458" cy="92165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grpSp>
        <p:nvGrpSpPr>
          <p:cNvPr id="14" name="Group 71"/>
          <p:cNvGrpSpPr/>
          <p:nvPr/>
        </p:nvGrpSpPr>
        <p:grpSpPr>
          <a:xfrm>
            <a:off x="3425371" y="2968171"/>
            <a:ext cx="4575629" cy="1596209"/>
            <a:chOff x="3425371" y="2968171"/>
            <a:chExt cx="4575629" cy="1596209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3425371" y="2968171"/>
              <a:ext cx="4318000" cy="148045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7856220" y="4419600"/>
              <a:ext cx="144780" cy="144780"/>
            </a:xfrm>
            <a:prstGeom prst="ellipse">
              <a:avLst/>
            </a:prstGeom>
            <a:scene3d>
              <a:camera prst="perspectiveContrastingRightFacing">
                <a:rot lat="623785" lon="18963666" rev="21384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4616500"/>
      </p:ext>
    </p:extLst>
  </p:cSld>
  <p:clrMapOvr>
    <a:masterClrMapping/>
  </p:clrMapOvr>
  <p:transition advTm="337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L -0.0309 0.05602 L 0.01042 -0.0169 " pathEditMode="relative" ptsTypes="AAA">
                                      <p:cBhvr>
                                        <p:cTn id="6" dur="3000" fill="hold"/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668837" y="2438400"/>
          <a:ext cx="378936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Equation" r:id="rId3" imgW="1765080" imgH="330120" progId="Equation.3">
                  <p:embed/>
                </p:oleObj>
              </mc:Choice>
              <mc:Fallback>
                <p:oleObj name="Equation" r:id="rId3" imgW="17650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8837" y="2438400"/>
                        <a:ext cx="3789363" cy="711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TextBox 80"/>
          <p:cNvSpPr txBox="1"/>
          <p:nvPr/>
        </p:nvSpPr>
        <p:spPr>
          <a:xfrm>
            <a:off x="2590800" y="12954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  <a:endParaRPr lang="en-US" sz="2400" i="1" dirty="0" smtClean="0">
              <a:solidFill>
                <a:srgbClr val="FFC000"/>
              </a:solidFill>
            </a:endParaRP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Image2, Image3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2" name="Straight Arrow Connector 81"/>
          <p:cNvCxnSpPr/>
          <p:nvPr/>
        </p:nvCxnSpPr>
        <p:spPr>
          <a:xfrm rot="5400000" flipH="1" flipV="1">
            <a:off x="1257299" y="3097824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rot="16200000" flipV="1">
            <a:off x="3009901" y="3319164"/>
            <a:ext cx="1607458" cy="92165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grpSp>
        <p:nvGrpSpPr>
          <p:cNvPr id="13" name="Group 71"/>
          <p:cNvGrpSpPr/>
          <p:nvPr/>
        </p:nvGrpSpPr>
        <p:grpSpPr>
          <a:xfrm>
            <a:off x="3425371" y="2968171"/>
            <a:ext cx="4575629" cy="1596209"/>
            <a:chOff x="3425371" y="2968171"/>
            <a:chExt cx="4575629" cy="1596209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3425371" y="2968171"/>
              <a:ext cx="4318000" cy="148045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7856220" y="4419600"/>
              <a:ext cx="144780" cy="144780"/>
            </a:xfrm>
            <a:prstGeom prst="ellipse">
              <a:avLst/>
            </a:prstGeom>
            <a:scene3d>
              <a:camera prst="perspectiveContrastingRightFacing">
                <a:rot lat="623785" lon="18963666" rev="21384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93883090"/>
      </p:ext>
    </p:extLst>
  </p:cSld>
  <p:clrMapOvr>
    <a:masterClrMapping/>
  </p:clrMapOvr>
  <p:transition advTm="9047">
    <p:fad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2" name="Straight Arrow Connector 71"/>
          <p:cNvCxnSpPr/>
          <p:nvPr/>
        </p:nvCxnSpPr>
        <p:spPr>
          <a:xfrm rot="5400000" flipH="1" flipV="1">
            <a:off x="1257299" y="3097824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16200000" flipV="1">
            <a:off x="3009901" y="3319164"/>
            <a:ext cx="1607458" cy="92165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Arrow Connector 76"/>
          <p:cNvCxnSpPr/>
          <p:nvPr/>
        </p:nvCxnSpPr>
        <p:spPr>
          <a:xfrm>
            <a:off x="3425371" y="2968171"/>
            <a:ext cx="4318000" cy="148045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/>
          <p:cNvSpPr/>
          <p:nvPr/>
        </p:nvSpPr>
        <p:spPr>
          <a:xfrm>
            <a:off x="7856220" y="4419600"/>
            <a:ext cx="144780" cy="144780"/>
          </a:xfrm>
          <a:prstGeom prst="ellipse">
            <a:avLst/>
          </a:prstGeom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828800" y="1828800"/>
            <a:ext cx="36644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Verification</a:t>
            </a:r>
          </a:p>
          <a:p>
            <a:r>
              <a:rPr lang="en-US" sz="2000" dirty="0" smtClean="0"/>
              <a:t>(update </a:t>
            </a:r>
            <a:r>
              <a:rPr lang="en-US" sz="2000" i="1" dirty="0" smtClean="0"/>
              <a:t>V</a:t>
            </a:r>
            <a:r>
              <a:rPr lang="en-US" sz="2000" dirty="0" smtClean="0"/>
              <a:t>(</a:t>
            </a:r>
            <a:r>
              <a:rPr lang="en-US" sz="2000" i="1" dirty="0" smtClean="0"/>
              <a:t>p</a:t>
            </a:r>
            <a:r>
              <a:rPr lang="en-US" sz="2000" dirty="0" smtClean="0"/>
              <a:t>) and check |</a:t>
            </a:r>
            <a:r>
              <a:rPr lang="en-US" sz="2000" i="1" dirty="0" smtClean="0"/>
              <a:t>V</a:t>
            </a:r>
            <a:r>
              <a:rPr lang="en-US" sz="2000" dirty="0" smtClean="0"/>
              <a:t>(</a:t>
            </a:r>
            <a:r>
              <a:rPr lang="en-US" sz="2000" i="1" dirty="0" smtClean="0"/>
              <a:t>p</a:t>
            </a:r>
            <a:r>
              <a:rPr lang="en-US" sz="2000" dirty="0" smtClean="0"/>
              <a:t>)|≥3)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0492259"/>
      </p:ext>
    </p:extLst>
  </p:cSld>
  <p:clrMapOvr>
    <a:masterClrMapping/>
  </p:clrMapOvr>
  <p:transition advTm="14219">
    <p:fad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25" name="Rectangle 124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6" name="Straight Connector 125"/>
            <p:cNvCxnSpPr>
              <a:endCxn id="125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114" name="Rectangle 11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5" name="Straight Connector 114"/>
            <p:cNvCxnSpPr>
              <a:endCxn id="11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103" name="Rectangle 102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Connector 103"/>
            <p:cNvCxnSpPr>
              <a:endCxn id="103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05276" y="4300538"/>
            <a:ext cx="464343" cy="44529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66812" y="4677251"/>
            <a:ext cx="416242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72401" y="4223656"/>
            <a:ext cx="391886" cy="434069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Straight Connector 77"/>
          <p:cNvCxnSpPr/>
          <p:nvPr/>
        </p:nvCxnSpPr>
        <p:spPr>
          <a:xfrm rot="5400000" flipH="1" flipV="1">
            <a:off x="752957" y="4200525"/>
            <a:ext cx="1085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 rot="5400000" flipH="1" flipV="1">
            <a:off x="1257299" y="3097824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/>
          <p:nvPr/>
        </p:nvCxnSpPr>
        <p:spPr>
          <a:xfrm rot="16200000" flipV="1">
            <a:off x="3009901" y="3319164"/>
            <a:ext cx="1607458" cy="92165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/>
          <p:cNvCxnSpPr/>
          <p:nvPr/>
        </p:nvCxnSpPr>
        <p:spPr>
          <a:xfrm>
            <a:off x="3425371" y="2968171"/>
            <a:ext cx="4318000" cy="148045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969133"/>
      </p:ext>
    </p:extLst>
  </p:cSld>
  <p:clrMapOvr>
    <a:masterClrMapping/>
  </p:clrMapOvr>
  <p:transition advTm="19328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11" name="Rectangle 15"/>
          <p:cNvSpPr>
            <a:spLocks noChangeArrowheads="1"/>
          </p:cNvSpPr>
          <p:nvPr/>
        </p:nvSpPr>
        <p:spPr bwMode="auto">
          <a:xfrm>
            <a:off x="9652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/>
            <a:r>
              <a:rPr lang="en-GB" sz="1600" b="1"/>
              <a:t>SCULPTEUR European project</a:t>
            </a:r>
            <a:r>
              <a:rPr lang="en-GB" sz="1600"/>
              <a:t> </a:t>
            </a:r>
            <a:br>
              <a:rPr lang="en-GB" sz="1600"/>
            </a:br>
            <a:endParaRPr lang="en-GB" sz="1600"/>
          </a:p>
        </p:txBody>
      </p:sp>
      <p:sp>
        <p:nvSpPr>
          <p:cNvPr id="490498" name="Text Box 2"/>
          <p:cNvSpPr txBox="1">
            <a:spLocks noChangeArrowheads="1"/>
          </p:cNvSpPr>
          <p:nvPr/>
        </p:nvSpPr>
        <p:spPr bwMode="auto">
          <a:xfrm>
            <a:off x="1525588" y="4851400"/>
            <a:ext cx="6315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s-ES" sz="2000" b="1">
                <a:latin typeface="Arial" charset="0"/>
              </a:rPr>
              <a:t>medical, industrial and cultural heritage indexation</a:t>
            </a:r>
          </a:p>
        </p:txBody>
      </p:sp>
      <p:pic>
        <p:nvPicPr>
          <p:cNvPr id="4904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590800"/>
            <a:ext cx="1722438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2819400"/>
            <a:ext cx="2143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819400"/>
            <a:ext cx="16160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2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2514600"/>
            <a:ext cx="1571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8700" y="1419225"/>
            <a:ext cx="7391400" cy="5018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90504" name="Text Box 8"/>
          <p:cNvSpPr txBox="1">
            <a:spLocks noChangeArrowheads="1"/>
          </p:cNvSpPr>
          <p:nvPr/>
        </p:nvSpPr>
        <p:spPr bwMode="auto">
          <a:xfrm>
            <a:off x="3200400" y="1600200"/>
            <a:ext cx="49530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?		 ?</a:t>
            </a:r>
          </a:p>
          <a:p>
            <a:pPr eaLnBrk="1" hangingPunct="1"/>
            <a:endParaRPr lang="es-ES" sz="4800" b="1">
              <a:solidFill>
                <a:srgbClr val="0000FF"/>
              </a:solidFill>
              <a:latin typeface="Arial" charset="0"/>
            </a:endParaRPr>
          </a:p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 	? ?		 ?</a:t>
            </a:r>
          </a:p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			 ?</a:t>
            </a:r>
          </a:p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?	 ?</a:t>
            </a:r>
          </a:p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		 ?</a:t>
            </a:r>
          </a:p>
        </p:txBody>
      </p:sp>
      <p:pic>
        <p:nvPicPr>
          <p:cNvPr id="49050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9200" y="1828800"/>
            <a:ext cx="1652588" cy="269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6" name="Picture 10"/>
          <p:cNvPicPr>
            <a:picLocks noChangeAspect="1" noChangeArrowheads="1"/>
          </p:cNvPicPr>
          <p:nvPr/>
        </p:nvPicPr>
        <p:blipFill>
          <a:blip r:embed="rId9"/>
          <a:srcRect t="8957"/>
          <a:stretch>
            <a:fillRect/>
          </a:stretch>
        </p:blipFill>
        <p:spPr bwMode="auto">
          <a:xfrm>
            <a:off x="3276600" y="1651000"/>
            <a:ext cx="5562600" cy="2843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7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0" y="2590800"/>
            <a:ext cx="3200400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0510" name="Rectangle 14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3D indexation</a:t>
            </a:r>
          </a:p>
        </p:txBody>
      </p:sp>
    </p:spTree>
    <p:extLst>
      <p:ext uri="{BB962C8B-B14F-4D97-AF65-F5344CB8AC3E}">
        <p14:creationId xmlns:p14="http://schemas.microsoft.com/office/powerpoint/2010/main" val="377796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504" grpId="0" autoUpdateAnimBg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25" name="Rectangle 124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6" name="Straight Connector 125"/>
            <p:cNvCxnSpPr>
              <a:endCxn id="125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114" name="Rectangle 11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5" name="Straight Connector 114"/>
            <p:cNvCxnSpPr>
              <a:endCxn id="11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103" name="Rectangle 102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Connector 103"/>
            <p:cNvCxnSpPr>
              <a:endCxn id="103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05276" y="4300538"/>
            <a:ext cx="464343" cy="44529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66812" y="4677251"/>
            <a:ext cx="416242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72401" y="4223656"/>
            <a:ext cx="391886" cy="434069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12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98"/>
          <p:cNvGrpSpPr/>
          <p:nvPr/>
        </p:nvGrpSpPr>
        <p:grpSpPr>
          <a:xfrm>
            <a:off x="5181597" y="2743200"/>
            <a:ext cx="2012726" cy="2659380"/>
            <a:chOff x="5181597" y="2743200"/>
            <a:chExt cx="2012726" cy="2659380"/>
          </a:xfrm>
        </p:grpSpPr>
        <p:pic>
          <p:nvPicPr>
            <p:cNvPr id="9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81800" y="274320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8" name="Straight Arrow Connector 87"/>
            <p:cNvCxnSpPr/>
            <p:nvPr/>
          </p:nvCxnSpPr>
          <p:spPr>
            <a:xfrm rot="5400000" flipH="1" flipV="1">
              <a:off x="5060039" y="316229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Arrow Connector 88"/>
            <p:cNvCxnSpPr>
              <a:stCxn id="80" idx="4"/>
            </p:cNvCxnSpPr>
            <p:nvPr/>
          </p:nvCxnSpPr>
          <p:spPr>
            <a:xfrm rot="5400000" flipH="1" flipV="1">
              <a:off x="5793106" y="4185284"/>
              <a:ext cx="2278380" cy="156212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00"/>
          <p:cNvGrpSpPr/>
          <p:nvPr/>
        </p:nvGrpSpPr>
        <p:grpSpPr>
          <a:xfrm>
            <a:off x="2209800" y="2971800"/>
            <a:ext cx="4495800" cy="2514600"/>
            <a:chOff x="2209800" y="2971800"/>
            <a:chExt cx="4495800" cy="2514600"/>
          </a:xfrm>
        </p:grpSpPr>
        <p:sp>
          <p:nvSpPr>
            <p:cNvPr id="81" name="Oval 80"/>
            <p:cNvSpPr/>
            <p:nvPr/>
          </p:nvSpPr>
          <p:spPr>
            <a:xfrm>
              <a:off x="2209800" y="5334000"/>
              <a:ext cx="152400" cy="152400"/>
            </a:xfrm>
            <a:prstGeom prst="ellipse">
              <a:avLst/>
            </a:prstGeom>
            <a:scene3d>
              <a:camera prst="perspectiveContrastingLeftFacing">
                <a:rot lat="623785" lon="2636332" rev="216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" name="Straight Arrow Connector 89"/>
            <p:cNvCxnSpPr/>
            <p:nvPr/>
          </p:nvCxnSpPr>
          <p:spPr>
            <a:xfrm rot="10800000" flipV="1">
              <a:off x="2362202" y="2971800"/>
              <a:ext cx="4343398" cy="2362200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Oval 78"/>
          <p:cNvSpPr/>
          <p:nvPr/>
        </p:nvSpPr>
        <p:spPr>
          <a:xfrm>
            <a:off x="5105400" y="4876800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 rot="5400000" flipH="1" flipV="1">
            <a:off x="752957" y="4200525"/>
            <a:ext cx="1085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79"/>
          <p:cNvGrpSpPr/>
          <p:nvPr/>
        </p:nvGrpSpPr>
        <p:grpSpPr>
          <a:xfrm>
            <a:off x="6096000" y="4876800"/>
            <a:ext cx="2750820" cy="712815"/>
            <a:chOff x="3200400" y="4800600"/>
            <a:chExt cx="2895600" cy="750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36" name="TextBox 135"/>
            <p:cNvSpPr txBox="1"/>
            <p:nvPr/>
          </p:nvSpPr>
          <p:spPr>
            <a:xfrm>
              <a:off x="4419600" y="5181600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37" name="Straight Connector 136"/>
            <p:cNvCxnSpPr/>
            <p:nvPr/>
          </p:nvCxnSpPr>
          <p:spPr>
            <a:xfrm flipV="1">
              <a:off x="3200400" y="4800600"/>
              <a:ext cx="2895600" cy="5334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Oval 79"/>
          <p:cNvSpPr/>
          <p:nvPr/>
        </p:nvSpPr>
        <p:spPr>
          <a:xfrm>
            <a:off x="6781800" y="5257800"/>
            <a:ext cx="144780" cy="144780"/>
          </a:xfrm>
          <a:prstGeom prst="ellipse">
            <a:avLst/>
          </a:prstGeom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02579"/>
      </p:ext>
    </p:extLst>
  </p:cSld>
  <p:clrMapOvr>
    <a:masterClrMapping/>
  </p:clrMapOvr>
  <p:transition advTm="1073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08" name="Rectangle 107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9" name="Straight Connector 108"/>
            <p:cNvCxnSpPr>
              <a:endCxn id="108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94" name="Rectangle 9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/>
            <p:cNvCxnSpPr>
              <a:endCxn id="9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72" name="Rectangle 71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>
              <a:endCxn id="72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02895" y="4300537"/>
            <a:ext cx="461961" cy="447675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76337" y="4674396"/>
            <a:ext cx="416242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62875" y="4220539"/>
            <a:ext cx="409575" cy="422899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>
          <a:xfrm>
            <a:off x="2209800" y="5334000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2743200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noFill/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6096000" y="4876800"/>
            <a:ext cx="2750820" cy="712815"/>
            <a:chOff x="3200400" y="4800600"/>
            <a:chExt cx="2895600" cy="750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84" name="TextBox 83"/>
            <p:cNvSpPr txBox="1"/>
            <p:nvPr/>
          </p:nvSpPr>
          <p:spPr>
            <a:xfrm>
              <a:off x="4419600" y="5181600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 flipV="1">
              <a:off x="3200400" y="4800600"/>
              <a:ext cx="2895600" cy="5334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8" name="Straight Arrow Connector 87"/>
          <p:cNvCxnSpPr/>
          <p:nvPr/>
        </p:nvCxnSpPr>
        <p:spPr>
          <a:xfrm rot="5400000" flipH="1" flipV="1">
            <a:off x="5060039" y="3162299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80" idx="4"/>
          </p:cNvCxnSpPr>
          <p:nvPr/>
        </p:nvCxnSpPr>
        <p:spPr>
          <a:xfrm rot="5400000" flipH="1" flipV="1">
            <a:off x="5793106" y="4185284"/>
            <a:ext cx="2278380" cy="15621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10800000" flipV="1">
            <a:off x="2362202" y="2971800"/>
            <a:ext cx="4343398" cy="236220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5105400" y="4876800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781800" y="5257800"/>
            <a:ext cx="144780" cy="144780"/>
          </a:xfrm>
          <a:prstGeom prst="ellipse">
            <a:avLst/>
          </a:prstGeom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 rot="5400000" flipH="1" flipV="1">
            <a:off x="724382" y="4229100"/>
            <a:ext cx="1143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806032"/>
      </p:ext>
    </p:extLst>
  </p:cSld>
  <p:clrMapOvr>
    <a:masterClrMapping/>
  </p:clrMapOvr>
  <p:transition advTm="4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1.11111E-6 L -0.01911 0.03171 L 0.01666 -0.02639 " pathEditMode="relative" ptsTypes="AAA">
                                      <p:cBhvr>
                                        <p:cTn id="6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08" name="Rectangle 107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9" name="Straight Connector 108"/>
            <p:cNvCxnSpPr>
              <a:endCxn id="108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94" name="Rectangle 9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/>
            <p:cNvCxnSpPr>
              <a:endCxn id="9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72" name="Rectangle 71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>
              <a:endCxn id="72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02895" y="4286250"/>
            <a:ext cx="459580" cy="473869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64431" y="4679158"/>
            <a:ext cx="430530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67638" y="4212434"/>
            <a:ext cx="400050" cy="426242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>
          <a:xfrm>
            <a:off x="2209800" y="5334000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79108">
            <a:off x="6923316" y="2558143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noFill/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6096000" y="4876800"/>
            <a:ext cx="2750820" cy="712815"/>
            <a:chOff x="3200400" y="4800600"/>
            <a:chExt cx="2895600" cy="750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84" name="TextBox 83"/>
            <p:cNvSpPr txBox="1"/>
            <p:nvPr/>
          </p:nvSpPr>
          <p:spPr>
            <a:xfrm>
              <a:off x="4419600" y="5181600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 flipV="1">
              <a:off x="3200400" y="4800600"/>
              <a:ext cx="2895600" cy="5334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8" name="Straight Arrow Connector 87"/>
          <p:cNvCxnSpPr/>
          <p:nvPr/>
        </p:nvCxnSpPr>
        <p:spPr>
          <a:xfrm rot="5400000" flipH="1" flipV="1">
            <a:off x="5060039" y="3162299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80" idx="4"/>
          </p:cNvCxnSpPr>
          <p:nvPr/>
        </p:nvCxnSpPr>
        <p:spPr>
          <a:xfrm rot="5400000" flipH="1" flipV="1">
            <a:off x="5793106" y="4185284"/>
            <a:ext cx="2278380" cy="15621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10800000" flipV="1">
            <a:off x="2362202" y="2971800"/>
            <a:ext cx="4343398" cy="236220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0" flipH="1" flipV="1">
            <a:off x="724382" y="4229100"/>
            <a:ext cx="1143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5105400" y="4876800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781800" y="5257800"/>
            <a:ext cx="144780" cy="144780"/>
          </a:xfrm>
          <a:prstGeom prst="ellipse">
            <a:avLst/>
          </a:prstGeom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274098"/>
      </p:ext>
    </p:extLst>
  </p:cSld>
  <p:clrMapOvr>
    <a:masterClrMapping/>
  </p:clrMapOvr>
  <p:transition advTm="1218">
    <p:fad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13" name="Rectangle 112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4" name="Straight Connector 113"/>
            <p:cNvCxnSpPr>
              <a:endCxn id="113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102" name="Rectangle 101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Straight Connector 102"/>
            <p:cNvCxnSpPr>
              <a:endCxn id="102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82" name="Rectangle 81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3" name="Straight Connector 82"/>
            <p:cNvCxnSpPr>
              <a:endCxn id="82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14800" y="4281487"/>
            <a:ext cx="447675" cy="464344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64431" y="4674395"/>
            <a:ext cx="416242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67638" y="4215527"/>
            <a:ext cx="395287" cy="43267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79108">
            <a:off x="6923316" y="2558143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70"/>
          <p:cNvSpPr/>
          <p:nvPr/>
        </p:nvSpPr>
        <p:spPr>
          <a:xfrm>
            <a:off x="2148363" y="5205887"/>
            <a:ext cx="471466" cy="454684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5038726" y="4738689"/>
            <a:ext cx="445293" cy="438150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6731793" y="5169694"/>
            <a:ext cx="454819" cy="439568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Content Placeholder 7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Repeat for all the image features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Straight Connector 77"/>
          <p:cNvCxnSpPr/>
          <p:nvPr/>
        </p:nvCxnSpPr>
        <p:spPr>
          <a:xfrm rot="5400000" flipH="1" flipV="1">
            <a:off x="724382" y="4229100"/>
            <a:ext cx="1143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noFill/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3" name="Straight Arrow Connector 122"/>
          <p:cNvCxnSpPr/>
          <p:nvPr/>
        </p:nvCxnSpPr>
        <p:spPr>
          <a:xfrm rot="5400000" flipH="1" flipV="1">
            <a:off x="5060039" y="3162299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 rot="5400000" flipH="1" flipV="1">
            <a:off x="5793106" y="4185284"/>
            <a:ext cx="2278380" cy="15621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 rot="10800000" flipV="1">
            <a:off x="2362202" y="2971800"/>
            <a:ext cx="4343398" cy="236220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52684207"/>
      </p:ext>
    </p:extLst>
  </p:cSld>
  <p:clrMapOvr>
    <a:masterClrMapping/>
  </p:clrMapOvr>
  <p:transition advTm="1471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Algorithm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#1. Feature detection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B0F0"/>
                </a:solidFill>
              </a:rPr>
              <a:t>#3. Patch expansion and filtering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6324600" y="3429000"/>
            <a:ext cx="1752600" cy="28956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428651"/>
      </p:ext>
    </p:extLst>
  </p:cSld>
  <p:clrMapOvr>
    <a:masterClrMapping/>
  </p:clrMapOvr>
  <p:transition advTm="39078">
    <p:cut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197046" y="3352800"/>
            <a:ext cx="155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Occupied pixel</a:t>
            </a:r>
            <a:endParaRPr lang="en-US" dirty="0"/>
          </a:p>
        </p:txBody>
      </p:sp>
      <p:grpSp>
        <p:nvGrpSpPr>
          <p:cNvPr id="48" name="Group 100"/>
          <p:cNvGrpSpPr/>
          <p:nvPr/>
        </p:nvGrpSpPr>
        <p:grpSpPr>
          <a:xfrm>
            <a:off x="5486400" y="1905000"/>
            <a:ext cx="381000" cy="269309"/>
            <a:chOff x="2329543" y="2815771"/>
            <a:chExt cx="381000" cy="269309"/>
          </a:xfrm>
        </p:grpSpPr>
        <p:cxnSp>
          <p:nvCxnSpPr>
            <p:cNvPr id="95" name="Straight Connector 9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101"/>
          <p:cNvGrpSpPr/>
          <p:nvPr/>
        </p:nvGrpSpPr>
        <p:grpSpPr>
          <a:xfrm rot="361052">
            <a:off x="4953000" y="1905000"/>
            <a:ext cx="381000" cy="269309"/>
            <a:chOff x="2329543" y="2815771"/>
            <a:chExt cx="381000" cy="269309"/>
          </a:xfrm>
        </p:grpSpPr>
        <p:cxnSp>
          <p:nvCxnSpPr>
            <p:cNvPr id="103" name="Straight Connector 102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Arrow Connector 103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104"/>
          <p:cNvGrpSpPr/>
          <p:nvPr/>
        </p:nvGrpSpPr>
        <p:grpSpPr>
          <a:xfrm rot="21227348">
            <a:off x="5943600" y="1905000"/>
            <a:ext cx="381000" cy="269309"/>
            <a:chOff x="2329543" y="2815771"/>
            <a:chExt cx="381000" cy="269309"/>
          </a:xfrm>
        </p:grpSpPr>
        <p:cxnSp>
          <p:nvCxnSpPr>
            <p:cNvPr id="106" name="Straight Connector 105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Arrow Connector 106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107"/>
          <p:cNvGrpSpPr/>
          <p:nvPr/>
        </p:nvGrpSpPr>
        <p:grpSpPr>
          <a:xfrm rot="748417">
            <a:off x="6376212" y="1902523"/>
            <a:ext cx="381000" cy="269309"/>
            <a:chOff x="2329543" y="2815771"/>
            <a:chExt cx="381000" cy="269309"/>
          </a:xfrm>
        </p:grpSpPr>
        <p:cxnSp>
          <p:nvCxnSpPr>
            <p:cNvPr id="109" name="Straight Connector 108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110"/>
          <p:cNvGrpSpPr/>
          <p:nvPr/>
        </p:nvGrpSpPr>
        <p:grpSpPr>
          <a:xfrm rot="20674765">
            <a:off x="4515056" y="1857815"/>
            <a:ext cx="381000" cy="269309"/>
            <a:chOff x="2329543" y="2815771"/>
            <a:chExt cx="381000" cy="269309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113"/>
          <p:cNvGrpSpPr/>
          <p:nvPr/>
        </p:nvGrpSpPr>
        <p:grpSpPr>
          <a:xfrm rot="314765">
            <a:off x="4038600" y="1847148"/>
            <a:ext cx="381000" cy="269309"/>
            <a:chOff x="2329543" y="2815771"/>
            <a:chExt cx="381000" cy="269309"/>
          </a:xfrm>
        </p:grpSpPr>
        <p:cxnSp>
          <p:nvCxnSpPr>
            <p:cNvPr id="115" name="Straight Connector 11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2" name="Group 181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3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228599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grpSp>
          <p:nvGrpSpPr>
            <p:cNvPr id="171" name="Group 170"/>
            <p:cNvGrpSpPr/>
            <p:nvPr/>
          </p:nvGrpSpPr>
          <p:grpSpPr>
            <a:xfrm>
              <a:off x="228600" y="3810000"/>
              <a:ext cx="2743200" cy="2290467"/>
              <a:chOff x="228600" y="3810000"/>
              <a:chExt cx="2743200" cy="2290467"/>
            </a:xfrm>
          </p:grpSpPr>
          <p:grpSp>
            <p:nvGrpSpPr>
              <p:cNvPr id="15" name="Group 43"/>
              <p:cNvGrpSpPr/>
              <p:nvPr/>
            </p:nvGrpSpPr>
            <p:grpSpPr>
              <a:xfrm>
                <a:off x="228600" y="3810000"/>
                <a:ext cx="2743200" cy="2286002"/>
                <a:chOff x="152400" y="3962400"/>
                <a:chExt cx="2743200" cy="2286002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49" name="Rectangle 48"/>
                <p:cNvSpPr/>
                <p:nvPr/>
              </p:nvSpPr>
              <p:spPr>
                <a:xfrm>
                  <a:off x="152400" y="3962400"/>
                  <a:ext cx="2743200" cy="228600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0" name="Straight Connector 49"/>
                <p:cNvCxnSpPr>
                  <a:endCxn id="49" idx="2"/>
                </p:cNvCxnSpPr>
                <p:nvPr/>
              </p:nvCxnSpPr>
              <p:spPr>
                <a:xfrm rot="16200000" flipH="1">
                  <a:off x="380999" y="5105400"/>
                  <a:ext cx="2286001" cy="1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/>
                <p:cNvCxnSpPr/>
                <p:nvPr/>
              </p:nvCxnSpPr>
              <p:spPr>
                <a:xfrm rot="5400000">
                  <a:off x="-762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/>
                <p:cNvCxnSpPr/>
                <p:nvPr/>
              </p:nvCxnSpPr>
              <p:spPr>
                <a:xfrm rot="5400000">
                  <a:off x="-5334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/>
                <p:cNvCxnSpPr/>
                <p:nvPr/>
              </p:nvCxnSpPr>
              <p:spPr>
                <a:xfrm rot="5400000">
                  <a:off x="8382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>
                <a:xfrm rot="5400000">
                  <a:off x="12954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>
                <a:xfrm>
                  <a:off x="152400" y="44196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>
                <a:xfrm>
                  <a:off x="152400" y="48768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>
                <a:xfrm>
                  <a:off x="152400" y="53340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152400" y="57912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Rectangle 41"/>
              <p:cNvSpPr/>
              <p:nvPr/>
            </p:nvSpPr>
            <p:spPr>
              <a:xfrm>
                <a:off x="228600" y="3810000"/>
                <a:ext cx="1371600" cy="22860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1619251" y="3829050"/>
                <a:ext cx="438149" cy="4381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1592180" y="4743450"/>
                <a:ext cx="438149" cy="13525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" name="Group 43"/>
              <p:cNvGrpSpPr/>
              <p:nvPr/>
            </p:nvGrpSpPr>
            <p:grpSpPr>
              <a:xfrm>
                <a:off x="228600" y="3814465"/>
                <a:ext cx="2743200" cy="2286002"/>
                <a:chOff x="152400" y="3962400"/>
                <a:chExt cx="2743200" cy="2286002"/>
              </a:xfrm>
              <a:noFill/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152400" y="3962400"/>
                  <a:ext cx="2743200" cy="228600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" name="Straight Connector 5"/>
                <p:cNvCxnSpPr>
                  <a:endCxn id="5" idx="2"/>
                </p:cNvCxnSpPr>
                <p:nvPr/>
              </p:nvCxnSpPr>
              <p:spPr>
                <a:xfrm rot="16200000" flipH="1">
                  <a:off x="380999" y="5105400"/>
                  <a:ext cx="2286001" cy="1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Straight Connector 6"/>
                <p:cNvCxnSpPr/>
                <p:nvPr/>
              </p:nvCxnSpPr>
              <p:spPr>
                <a:xfrm rot="5400000">
                  <a:off x="-762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/>
                <p:cNvCxnSpPr/>
                <p:nvPr/>
              </p:nvCxnSpPr>
              <p:spPr>
                <a:xfrm rot="5400000">
                  <a:off x="-5334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/>
                <p:cNvCxnSpPr/>
                <p:nvPr/>
              </p:nvCxnSpPr>
              <p:spPr>
                <a:xfrm rot="5400000">
                  <a:off x="8382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 rot="5400000">
                  <a:off x="12954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52400" y="44196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52400" y="48768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152400" y="53340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152400" y="57912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7" name="Oval 116"/>
              <p:cNvSpPr/>
              <p:nvPr/>
            </p:nvSpPr>
            <p:spPr>
              <a:xfrm>
                <a:off x="342900" y="53340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1676400" y="48768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533400" y="48006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381000" y="38862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457200" y="4343400"/>
                <a:ext cx="114300" cy="1143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1752600" y="5334000"/>
                <a:ext cx="114300" cy="1143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457200" y="57150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1295400" y="49530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1752600" y="40386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914400" y="40386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1676400" y="57150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1371600" y="38862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914400" y="58674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876300" y="53721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1371600" y="44577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800100" y="49149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Oval 171"/>
              <p:cNvSpPr/>
              <p:nvPr/>
            </p:nvSpPr>
            <p:spPr>
              <a:xfrm>
                <a:off x="838200" y="45339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1295400" y="53721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Oval 177"/>
              <p:cNvSpPr/>
              <p:nvPr/>
            </p:nvSpPr>
            <p:spPr>
              <a:xfrm>
                <a:off x="1371600" y="58293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Oval 180"/>
              <p:cNvSpPr/>
              <p:nvPr/>
            </p:nvSpPr>
            <p:spPr>
              <a:xfrm>
                <a:off x="1866900" y="49911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6" name="Group 17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910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1" name="Straight Arrow Connector 190"/>
          <p:cNvCxnSpPr/>
          <p:nvPr/>
        </p:nvCxnSpPr>
        <p:spPr>
          <a:xfrm rot="5400000">
            <a:off x="820140" y="3821906"/>
            <a:ext cx="2794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Group 191"/>
          <p:cNvGrpSpPr/>
          <p:nvPr/>
        </p:nvGrpSpPr>
        <p:grpSpPr>
          <a:xfrm rot="21056088">
            <a:off x="2800563" y="1905000"/>
            <a:ext cx="381000" cy="269309"/>
            <a:chOff x="2329543" y="2815771"/>
            <a:chExt cx="381000" cy="269309"/>
          </a:xfrm>
        </p:grpSpPr>
        <p:cxnSp>
          <p:nvCxnSpPr>
            <p:cNvPr id="193" name="Straight Connector 192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Arrow Connector 193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194"/>
          <p:cNvGrpSpPr/>
          <p:nvPr/>
        </p:nvGrpSpPr>
        <p:grpSpPr>
          <a:xfrm rot="361052">
            <a:off x="2299067" y="1924229"/>
            <a:ext cx="381000" cy="269309"/>
            <a:chOff x="2329543" y="2815771"/>
            <a:chExt cx="381000" cy="269309"/>
          </a:xfrm>
        </p:grpSpPr>
        <p:cxnSp>
          <p:nvCxnSpPr>
            <p:cNvPr id="196" name="Straight Connector 195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Arrow Connector 196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197"/>
          <p:cNvGrpSpPr/>
          <p:nvPr/>
        </p:nvGrpSpPr>
        <p:grpSpPr>
          <a:xfrm rot="519281">
            <a:off x="3182306" y="1989558"/>
            <a:ext cx="381000" cy="269309"/>
            <a:chOff x="2329543" y="2815771"/>
            <a:chExt cx="381000" cy="269309"/>
          </a:xfrm>
        </p:grpSpPr>
        <p:cxnSp>
          <p:nvCxnSpPr>
            <p:cNvPr id="199" name="Straight Connector 198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Arrow Connector 199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200"/>
          <p:cNvGrpSpPr/>
          <p:nvPr/>
        </p:nvGrpSpPr>
        <p:grpSpPr>
          <a:xfrm>
            <a:off x="3657600" y="1902523"/>
            <a:ext cx="381000" cy="269309"/>
            <a:chOff x="2329543" y="2815771"/>
            <a:chExt cx="381000" cy="269309"/>
          </a:xfrm>
        </p:grpSpPr>
        <p:cxnSp>
          <p:nvCxnSpPr>
            <p:cNvPr id="202" name="Straight Connector 20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Arrow Connector 20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3" name="Freeform 182"/>
          <p:cNvSpPr/>
          <p:nvPr/>
        </p:nvSpPr>
        <p:spPr>
          <a:xfrm>
            <a:off x="588170" y="3795713"/>
            <a:ext cx="297656" cy="414339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Freeform 184"/>
          <p:cNvSpPr/>
          <p:nvPr/>
        </p:nvSpPr>
        <p:spPr>
          <a:xfrm>
            <a:off x="1478756" y="3826668"/>
            <a:ext cx="335757" cy="433387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Freeform 185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89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954881" y="5045869"/>
            <a:ext cx="311944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506607"/>
      </p:ext>
    </p:extLst>
  </p:cSld>
  <p:clrMapOvr>
    <a:masterClrMapping/>
  </p:clrMapOvr>
  <p:transition advTm="14844">
    <p:cut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187" name="Group 186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3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15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grpSp>
          <p:nvGrpSpPr>
            <p:cNvPr id="186" name="Group 185"/>
            <p:cNvGrpSpPr/>
            <p:nvPr/>
          </p:nvGrpSpPr>
          <p:grpSpPr>
            <a:xfrm>
              <a:off x="3200400" y="3810000"/>
              <a:ext cx="2743200" cy="2290467"/>
              <a:chOff x="3200400" y="3810000"/>
              <a:chExt cx="2743200" cy="2290467"/>
            </a:xfrm>
          </p:grpSpPr>
          <p:grpSp>
            <p:nvGrpSpPr>
              <p:cNvPr id="4" name="Group 44"/>
              <p:cNvGrpSpPr/>
              <p:nvPr/>
            </p:nvGrpSpPr>
            <p:grpSpPr>
              <a:xfrm>
                <a:off x="3200400" y="3810000"/>
                <a:ext cx="2743200" cy="2286002"/>
                <a:chOff x="152400" y="3962400"/>
                <a:chExt cx="2743200" cy="2286002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60" name="Rectangle 59"/>
                <p:cNvSpPr/>
                <p:nvPr/>
              </p:nvSpPr>
              <p:spPr>
                <a:xfrm>
                  <a:off x="152400" y="3962400"/>
                  <a:ext cx="2743200" cy="228600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1" name="Straight Connector 60"/>
                <p:cNvCxnSpPr>
                  <a:endCxn id="60" idx="2"/>
                </p:cNvCxnSpPr>
                <p:nvPr/>
              </p:nvCxnSpPr>
              <p:spPr>
                <a:xfrm rot="16200000" flipH="1">
                  <a:off x="380999" y="5105400"/>
                  <a:ext cx="2286001" cy="1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 rot="5400000">
                  <a:off x="-762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/>
                <p:nvPr/>
              </p:nvCxnSpPr>
              <p:spPr>
                <a:xfrm rot="5400000">
                  <a:off x="-5334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/>
                <p:cNvCxnSpPr/>
                <p:nvPr/>
              </p:nvCxnSpPr>
              <p:spPr>
                <a:xfrm rot="5400000">
                  <a:off x="8382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 rot="5400000">
                  <a:off x="12954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/>
                <p:cNvCxnSpPr/>
                <p:nvPr/>
              </p:nvCxnSpPr>
              <p:spPr>
                <a:xfrm>
                  <a:off x="152400" y="44196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/>
                <p:cNvCxnSpPr/>
                <p:nvPr/>
              </p:nvCxnSpPr>
              <p:spPr>
                <a:xfrm>
                  <a:off x="152400" y="48768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/>
                <p:cNvCxnSpPr/>
                <p:nvPr/>
              </p:nvCxnSpPr>
              <p:spPr>
                <a:xfrm>
                  <a:off x="152400" y="53340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/>
                <p:cNvCxnSpPr/>
                <p:nvPr/>
              </p:nvCxnSpPr>
              <p:spPr>
                <a:xfrm>
                  <a:off x="152400" y="57912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Rectangle 40"/>
              <p:cNvSpPr/>
              <p:nvPr/>
            </p:nvSpPr>
            <p:spPr>
              <a:xfrm>
                <a:off x="3200400" y="3829050"/>
                <a:ext cx="1371600" cy="22669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591051" y="3829050"/>
                <a:ext cx="438149" cy="4381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4591051" y="5181600"/>
                <a:ext cx="438149" cy="9144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0" name="Group 44"/>
              <p:cNvGrpSpPr/>
              <p:nvPr/>
            </p:nvGrpSpPr>
            <p:grpSpPr>
              <a:xfrm>
                <a:off x="3200400" y="3814465"/>
                <a:ext cx="2743200" cy="2286002"/>
                <a:chOff x="152400" y="3962400"/>
                <a:chExt cx="2743200" cy="2286002"/>
              </a:xfrm>
              <a:noFill/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152400" y="3962400"/>
                  <a:ext cx="2743200" cy="228600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" name="Straight Connector 16"/>
                <p:cNvCxnSpPr>
                  <a:endCxn id="16" idx="2"/>
                </p:cNvCxnSpPr>
                <p:nvPr/>
              </p:nvCxnSpPr>
              <p:spPr>
                <a:xfrm rot="16200000" flipH="1">
                  <a:off x="380999" y="5105400"/>
                  <a:ext cx="2286001" cy="1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 rot="5400000">
                  <a:off x="-762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 rot="5400000">
                  <a:off x="-5334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/>
                <p:cNvCxnSpPr/>
                <p:nvPr/>
              </p:nvCxnSpPr>
              <p:spPr>
                <a:xfrm rot="5400000">
                  <a:off x="8382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 rot="5400000">
                  <a:off x="12954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152400" y="44196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152400" y="48768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/>
                <p:cNvCxnSpPr/>
                <p:nvPr/>
              </p:nvCxnSpPr>
              <p:spPr>
                <a:xfrm>
                  <a:off x="152400" y="53340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52400" y="57912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0" name="Oval 119"/>
              <p:cNvSpPr/>
              <p:nvPr/>
            </p:nvSpPr>
            <p:spPr>
              <a:xfrm>
                <a:off x="4191000" y="48768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3276600" y="54102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3429000" y="48768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3429000" y="4495800"/>
                <a:ext cx="114300" cy="1143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343400" y="5410200"/>
                <a:ext cx="114300" cy="1143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3276600" y="57912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4724400" y="38862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4419600" y="50292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4267200" y="40386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4343400" y="58674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3810000" y="40386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4724400" y="59436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3848100" y="57531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4648200" y="41148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4229100" y="43815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3962400" y="48768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3848100" y="44577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Oval 176"/>
              <p:cNvSpPr/>
              <p:nvPr/>
            </p:nvSpPr>
            <p:spPr>
              <a:xfrm>
                <a:off x="3810000" y="52959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4800600" y="52578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Oval 179"/>
              <p:cNvSpPr/>
              <p:nvPr/>
            </p:nvSpPr>
            <p:spPr>
              <a:xfrm>
                <a:off x="4648200" y="54864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3276600" y="40005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82" name="TextBox 181"/>
          <p:cNvSpPr txBox="1"/>
          <p:nvPr/>
        </p:nvSpPr>
        <p:spPr>
          <a:xfrm>
            <a:off x="2511375" y="1535668"/>
            <a:ext cx="1298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Pick a patch</a:t>
            </a:r>
            <a:endParaRPr lang="en-US" dirty="0"/>
          </a:p>
        </p:txBody>
      </p:sp>
      <p:grpSp>
        <p:nvGrpSpPr>
          <p:cNvPr id="190" name="Group 197"/>
          <p:cNvGrpSpPr/>
          <p:nvPr/>
        </p:nvGrpSpPr>
        <p:grpSpPr>
          <a:xfrm rot="519281">
            <a:off x="3904293" y="1627333"/>
            <a:ext cx="381000" cy="269309"/>
            <a:chOff x="2329543" y="2815771"/>
            <a:chExt cx="381000" cy="269309"/>
          </a:xfrm>
        </p:grpSpPr>
        <p:cxnSp>
          <p:nvCxnSpPr>
            <p:cNvPr id="192" name="Straight Connector 19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Arrow Connector 194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5" name="Straight Connector 204"/>
          <p:cNvCxnSpPr/>
          <p:nvPr/>
        </p:nvCxnSpPr>
        <p:spPr>
          <a:xfrm rot="10800000" flipV="1">
            <a:off x="1778000" y="1904999"/>
            <a:ext cx="2108200" cy="191225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7" name="Straight Arrow Connector 206"/>
          <p:cNvCxnSpPr/>
          <p:nvPr/>
        </p:nvCxnSpPr>
        <p:spPr>
          <a:xfrm rot="5400000">
            <a:off x="3617687" y="4136573"/>
            <a:ext cx="555172" cy="47169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8" name="Straight Connector 207"/>
          <p:cNvCxnSpPr/>
          <p:nvPr/>
        </p:nvCxnSpPr>
        <p:spPr>
          <a:xfrm rot="5400000">
            <a:off x="3077028" y="2823030"/>
            <a:ext cx="1857828" cy="15965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/>
          <p:nvPr/>
        </p:nvCxnSpPr>
        <p:spPr>
          <a:xfrm rot="16200000" flipH="1">
            <a:off x="4158341" y="2090058"/>
            <a:ext cx="2543631" cy="217351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8" name="Straight Arrow Connector 217"/>
          <p:cNvCxnSpPr/>
          <p:nvPr/>
        </p:nvCxnSpPr>
        <p:spPr>
          <a:xfrm rot="16200000" flipH="1">
            <a:off x="6509659" y="4448633"/>
            <a:ext cx="130628" cy="116111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8" name="Freeform 157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Freeform 202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1" name="Straight Arrow Connector 200"/>
          <p:cNvCxnSpPr/>
          <p:nvPr/>
        </p:nvCxnSpPr>
        <p:spPr>
          <a:xfrm rot="10800000" flipV="1">
            <a:off x="1095831" y="3846286"/>
            <a:ext cx="653140" cy="580570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1" name="Freeform 210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2725548"/>
      </p:ext>
    </p:extLst>
  </p:cSld>
  <p:clrMapOvr>
    <a:masterClrMapping/>
  </p:clrMapOvr>
  <p:transition advTm="687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9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40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182"/>
            <p:cNvGrpSpPr/>
            <p:nvPr/>
          </p:nvGrpSpPr>
          <p:grpSpPr>
            <a:xfrm>
              <a:off x="240508" y="3829050"/>
              <a:ext cx="1354930" cy="1354931"/>
              <a:chOff x="240508" y="3829050"/>
              <a:chExt cx="1354930" cy="1354931"/>
            </a:xfrm>
          </p:grpSpPr>
          <p:sp>
            <p:nvSpPr>
              <p:cNvPr id="158" name="Rectangle 157"/>
              <p:cNvSpPr/>
              <p:nvPr/>
            </p:nvSpPr>
            <p:spPr>
              <a:xfrm>
                <a:off x="240508" y="4279105"/>
                <a:ext cx="438149" cy="44767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Rectangle 161"/>
              <p:cNvSpPr/>
              <p:nvPr/>
            </p:nvSpPr>
            <p:spPr>
              <a:xfrm>
                <a:off x="692944" y="3829050"/>
                <a:ext cx="447675" cy="43815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Rectangle 162"/>
              <p:cNvSpPr/>
              <p:nvPr/>
            </p:nvSpPr>
            <p:spPr>
              <a:xfrm>
                <a:off x="1147764" y="4276725"/>
                <a:ext cx="447674" cy="44767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Rectangle 170"/>
              <p:cNvSpPr/>
              <p:nvPr/>
            </p:nvSpPr>
            <p:spPr>
              <a:xfrm>
                <a:off x="688183" y="4736306"/>
                <a:ext cx="447674" cy="44767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8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6" name="TextBox 195"/>
          <p:cNvSpPr txBox="1"/>
          <p:nvPr/>
        </p:nvSpPr>
        <p:spPr>
          <a:xfrm>
            <a:off x="2511375" y="1535668"/>
            <a:ext cx="1298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Pick a patch</a:t>
            </a:r>
            <a:endParaRPr lang="en-US" dirty="0"/>
          </a:p>
        </p:txBody>
      </p:sp>
      <p:grpSp>
        <p:nvGrpSpPr>
          <p:cNvPr id="84" name="Group 197"/>
          <p:cNvGrpSpPr/>
          <p:nvPr/>
        </p:nvGrpSpPr>
        <p:grpSpPr>
          <a:xfrm rot="519281">
            <a:off x="3904293" y="1627333"/>
            <a:ext cx="381000" cy="269309"/>
            <a:chOff x="2329543" y="2815771"/>
            <a:chExt cx="381000" cy="269309"/>
          </a:xfrm>
        </p:grpSpPr>
        <p:cxnSp>
          <p:nvCxnSpPr>
            <p:cNvPr id="198" name="Straight Connector 197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Arrow Connector 198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1" name="Straight Connector 200"/>
          <p:cNvCxnSpPr/>
          <p:nvPr/>
        </p:nvCxnSpPr>
        <p:spPr>
          <a:xfrm rot="10800000" flipV="1">
            <a:off x="1778000" y="1904999"/>
            <a:ext cx="2108200" cy="191225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/>
          <p:nvPr/>
        </p:nvCxnSpPr>
        <p:spPr>
          <a:xfrm rot="5400000">
            <a:off x="3077028" y="2823030"/>
            <a:ext cx="1857828" cy="15965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4" name="TextBox 183"/>
          <p:cNvSpPr txBox="1"/>
          <p:nvPr/>
        </p:nvSpPr>
        <p:spPr>
          <a:xfrm>
            <a:off x="482428" y="2935069"/>
            <a:ext cx="213225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Look for neighboring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empty pixels</a:t>
            </a: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87" name="Group 189"/>
          <p:cNvGrpSpPr/>
          <p:nvPr/>
        </p:nvGrpSpPr>
        <p:grpSpPr>
          <a:xfrm>
            <a:off x="2590800" y="3098800"/>
            <a:ext cx="1632408" cy="369332"/>
            <a:chOff x="2590800" y="3098800"/>
            <a:chExt cx="1632408" cy="369332"/>
          </a:xfrm>
        </p:grpSpPr>
        <p:sp>
          <p:nvSpPr>
            <p:cNvPr id="185" name="TextBox 184"/>
            <p:cNvSpPr txBox="1"/>
            <p:nvPr/>
          </p:nvSpPr>
          <p:spPr>
            <a:xfrm>
              <a:off x="2895600" y="3098800"/>
              <a:ext cx="132760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All occupied</a:t>
              </a:r>
              <a:endParaRPr lang="en-US" dirty="0"/>
            </a:p>
          </p:txBody>
        </p:sp>
        <p:sp>
          <p:nvSpPr>
            <p:cNvPr id="186" name="Right Arrow 185"/>
            <p:cNvSpPr/>
            <p:nvPr/>
          </p:nvSpPr>
          <p:spPr>
            <a:xfrm>
              <a:off x="2590800" y="3200400"/>
              <a:ext cx="304800" cy="152400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grpSp>
          <p:nvGrpSpPr>
            <p:cNvPr id="82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76763" y="3829050"/>
              <a:ext cx="452437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114800" y="4271963"/>
              <a:ext cx="457200" cy="461962"/>
            </a:xfrm>
            <a:custGeom>
              <a:avLst/>
              <a:gdLst>
                <a:gd name="connsiteX0" fmla="*/ 0 w 457200"/>
                <a:gd name="connsiteY0" fmla="*/ 0 h 461962"/>
                <a:gd name="connsiteX1" fmla="*/ 457200 w 457200"/>
                <a:gd name="connsiteY1" fmla="*/ 4762 h 461962"/>
                <a:gd name="connsiteX2" fmla="*/ 457200 w 457200"/>
                <a:gd name="connsiteY2" fmla="*/ 461962 h 461962"/>
                <a:gd name="connsiteX3" fmla="*/ 0 w 457200"/>
                <a:gd name="connsiteY3" fmla="*/ 452437 h 461962"/>
                <a:gd name="connsiteX4" fmla="*/ 0 w 457200"/>
                <a:gd name="connsiteY4" fmla="*/ 0 h 46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61962">
                  <a:moveTo>
                    <a:pt x="0" y="0"/>
                  </a:moveTo>
                  <a:lnTo>
                    <a:pt x="457200" y="4762"/>
                  </a:lnTo>
                  <a:lnTo>
                    <a:pt x="457200" y="461962"/>
                  </a:lnTo>
                  <a:lnTo>
                    <a:pt x="0" y="452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657600" y="3810000"/>
              <a:ext cx="457200" cy="461962"/>
            </a:xfrm>
            <a:custGeom>
              <a:avLst/>
              <a:gdLst>
                <a:gd name="connsiteX0" fmla="*/ 0 w 457200"/>
                <a:gd name="connsiteY0" fmla="*/ 0 h 461962"/>
                <a:gd name="connsiteX1" fmla="*/ 457200 w 457200"/>
                <a:gd name="connsiteY1" fmla="*/ 4762 h 461962"/>
                <a:gd name="connsiteX2" fmla="*/ 457200 w 457200"/>
                <a:gd name="connsiteY2" fmla="*/ 461962 h 461962"/>
                <a:gd name="connsiteX3" fmla="*/ 0 w 457200"/>
                <a:gd name="connsiteY3" fmla="*/ 452437 h 461962"/>
                <a:gd name="connsiteX4" fmla="*/ 0 w 457200"/>
                <a:gd name="connsiteY4" fmla="*/ 0 h 46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61962">
                  <a:moveTo>
                    <a:pt x="0" y="0"/>
                  </a:moveTo>
                  <a:lnTo>
                    <a:pt x="457200" y="4762"/>
                  </a:lnTo>
                  <a:lnTo>
                    <a:pt x="457200" y="461962"/>
                  </a:lnTo>
                  <a:lnTo>
                    <a:pt x="0" y="452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200400" y="4267200"/>
              <a:ext cx="457200" cy="461962"/>
            </a:xfrm>
            <a:custGeom>
              <a:avLst/>
              <a:gdLst>
                <a:gd name="connsiteX0" fmla="*/ 0 w 457200"/>
                <a:gd name="connsiteY0" fmla="*/ 0 h 461962"/>
                <a:gd name="connsiteX1" fmla="*/ 457200 w 457200"/>
                <a:gd name="connsiteY1" fmla="*/ 4762 h 461962"/>
                <a:gd name="connsiteX2" fmla="*/ 457200 w 457200"/>
                <a:gd name="connsiteY2" fmla="*/ 461962 h 461962"/>
                <a:gd name="connsiteX3" fmla="*/ 0 w 457200"/>
                <a:gd name="connsiteY3" fmla="*/ 452437 h 461962"/>
                <a:gd name="connsiteX4" fmla="*/ 0 w 457200"/>
                <a:gd name="connsiteY4" fmla="*/ 0 h 46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61962">
                  <a:moveTo>
                    <a:pt x="0" y="0"/>
                  </a:moveTo>
                  <a:lnTo>
                    <a:pt x="457200" y="4762"/>
                  </a:lnTo>
                  <a:lnTo>
                    <a:pt x="457200" y="461962"/>
                  </a:lnTo>
                  <a:lnTo>
                    <a:pt x="0" y="452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657600" y="4719638"/>
              <a:ext cx="457200" cy="461962"/>
            </a:xfrm>
            <a:custGeom>
              <a:avLst/>
              <a:gdLst>
                <a:gd name="connsiteX0" fmla="*/ 0 w 457200"/>
                <a:gd name="connsiteY0" fmla="*/ 0 h 461962"/>
                <a:gd name="connsiteX1" fmla="*/ 457200 w 457200"/>
                <a:gd name="connsiteY1" fmla="*/ 4762 h 461962"/>
                <a:gd name="connsiteX2" fmla="*/ 457200 w 457200"/>
                <a:gd name="connsiteY2" fmla="*/ 461962 h 461962"/>
                <a:gd name="connsiteX3" fmla="*/ 0 w 457200"/>
                <a:gd name="connsiteY3" fmla="*/ 452437 h 461962"/>
                <a:gd name="connsiteX4" fmla="*/ 0 w 457200"/>
                <a:gd name="connsiteY4" fmla="*/ 0 h 46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61962">
                  <a:moveTo>
                    <a:pt x="0" y="0"/>
                  </a:moveTo>
                  <a:lnTo>
                    <a:pt x="457200" y="4762"/>
                  </a:lnTo>
                  <a:lnTo>
                    <a:pt x="457200" y="461962"/>
                  </a:lnTo>
                  <a:lnTo>
                    <a:pt x="0" y="452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2" name="Straight Arrow Connector 201"/>
          <p:cNvCxnSpPr/>
          <p:nvPr/>
        </p:nvCxnSpPr>
        <p:spPr>
          <a:xfrm rot="5400000">
            <a:off x="3617687" y="4136573"/>
            <a:ext cx="555172" cy="47169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09" name="Group 208"/>
          <p:cNvGrpSpPr/>
          <p:nvPr/>
        </p:nvGrpSpPr>
        <p:grpSpPr>
          <a:xfrm>
            <a:off x="6167438" y="3810000"/>
            <a:ext cx="2695680" cy="2522566"/>
            <a:chOff x="6167438" y="3810000"/>
            <a:chExt cx="2695680" cy="2522566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" name="Group 55"/>
            <p:cNvGrpSpPr/>
            <p:nvPr/>
          </p:nvGrpSpPr>
          <p:grpSpPr>
            <a:xfrm>
              <a:off x="6172200" y="3810001"/>
              <a:ext cx="2606040" cy="21717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058979" y="3828098"/>
              <a:ext cx="416242" cy="85058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0298" y="3828098"/>
              <a:ext cx="850582" cy="21536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967375" y="5981701"/>
              <a:ext cx="895743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058979" y="5547361"/>
              <a:ext cx="416242" cy="4343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6316980" y="518541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389370" y="4316731"/>
              <a:ext cx="108585" cy="108585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4590" y="576453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30440" y="402717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23710" y="525780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185660" y="431673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23710" y="395478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185660" y="583692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787515" y="561975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42735" y="536638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15125" y="482346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16980" y="4497706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167438" y="3810000"/>
              <a:ext cx="433388" cy="438150"/>
            </a:xfrm>
            <a:custGeom>
              <a:avLst/>
              <a:gdLst>
                <a:gd name="connsiteX0" fmla="*/ 0 w 433388"/>
                <a:gd name="connsiteY0" fmla="*/ 0 h 438150"/>
                <a:gd name="connsiteX1" fmla="*/ 433388 w 433388"/>
                <a:gd name="connsiteY1" fmla="*/ 4763 h 438150"/>
                <a:gd name="connsiteX2" fmla="*/ 433388 w 433388"/>
                <a:gd name="connsiteY2" fmla="*/ 438150 h 438150"/>
                <a:gd name="connsiteX3" fmla="*/ 4763 w 433388"/>
                <a:gd name="connsiteY3" fmla="*/ 433388 h 438150"/>
                <a:gd name="connsiteX4" fmla="*/ 0 w 433388"/>
                <a:gd name="connsiteY4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8" h="438150">
                  <a:moveTo>
                    <a:pt x="0" y="0"/>
                  </a:moveTo>
                  <a:lnTo>
                    <a:pt x="433388" y="4763"/>
                  </a:lnTo>
                  <a:lnTo>
                    <a:pt x="433388" y="438150"/>
                  </a:lnTo>
                  <a:lnTo>
                    <a:pt x="4763" y="433388"/>
                  </a:lnTo>
                  <a:cubicBezTo>
                    <a:pt x="6350" y="290513"/>
                    <a:pt x="7938" y="147638"/>
                    <a:pt x="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176963" y="4681538"/>
              <a:ext cx="433388" cy="438150"/>
            </a:xfrm>
            <a:custGeom>
              <a:avLst/>
              <a:gdLst>
                <a:gd name="connsiteX0" fmla="*/ 0 w 433388"/>
                <a:gd name="connsiteY0" fmla="*/ 0 h 438150"/>
                <a:gd name="connsiteX1" fmla="*/ 433388 w 433388"/>
                <a:gd name="connsiteY1" fmla="*/ 4763 h 438150"/>
                <a:gd name="connsiteX2" fmla="*/ 433388 w 433388"/>
                <a:gd name="connsiteY2" fmla="*/ 438150 h 438150"/>
                <a:gd name="connsiteX3" fmla="*/ 4763 w 433388"/>
                <a:gd name="connsiteY3" fmla="*/ 433388 h 438150"/>
                <a:gd name="connsiteX4" fmla="*/ 0 w 433388"/>
                <a:gd name="connsiteY4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8" h="438150">
                  <a:moveTo>
                    <a:pt x="0" y="0"/>
                  </a:moveTo>
                  <a:lnTo>
                    <a:pt x="433388" y="4763"/>
                  </a:lnTo>
                  <a:lnTo>
                    <a:pt x="433388" y="438150"/>
                  </a:lnTo>
                  <a:lnTo>
                    <a:pt x="4763" y="433388"/>
                  </a:lnTo>
                  <a:cubicBezTo>
                    <a:pt x="6350" y="290513"/>
                    <a:pt x="7938" y="147638"/>
                    <a:pt x="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610350" y="4243388"/>
              <a:ext cx="433388" cy="438150"/>
            </a:xfrm>
            <a:custGeom>
              <a:avLst/>
              <a:gdLst>
                <a:gd name="connsiteX0" fmla="*/ 0 w 433388"/>
                <a:gd name="connsiteY0" fmla="*/ 0 h 438150"/>
                <a:gd name="connsiteX1" fmla="*/ 433388 w 433388"/>
                <a:gd name="connsiteY1" fmla="*/ 4763 h 438150"/>
                <a:gd name="connsiteX2" fmla="*/ 433388 w 433388"/>
                <a:gd name="connsiteY2" fmla="*/ 438150 h 438150"/>
                <a:gd name="connsiteX3" fmla="*/ 4763 w 433388"/>
                <a:gd name="connsiteY3" fmla="*/ 433388 h 438150"/>
                <a:gd name="connsiteX4" fmla="*/ 0 w 433388"/>
                <a:gd name="connsiteY4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8" h="438150">
                  <a:moveTo>
                    <a:pt x="0" y="0"/>
                  </a:moveTo>
                  <a:lnTo>
                    <a:pt x="433388" y="4763"/>
                  </a:lnTo>
                  <a:lnTo>
                    <a:pt x="433388" y="438150"/>
                  </a:lnTo>
                  <a:lnTo>
                    <a:pt x="4763" y="433388"/>
                  </a:lnTo>
                  <a:cubicBezTo>
                    <a:pt x="6350" y="290513"/>
                    <a:pt x="7938" y="147638"/>
                    <a:pt x="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4590" y="4823461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16980" y="388239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59905" y="442531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55"/>
            <p:cNvGrpSpPr/>
            <p:nvPr/>
          </p:nvGrpSpPr>
          <p:grpSpPr>
            <a:xfrm>
              <a:off x="6172200" y="3814243"/>
              <a:ext cx="2606040" cy="21717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4" name="Straight Connector 203"/>
          <p:cNvCxnSpPr/>
          <p:nvPr/>
        </p:nvCxnSpPr>
        <p:spPr>
          <a:xfrm rot="16200000" flipH="1">
            <a:off x="4158341" y="2090058"/>
            <a:ext cx="2543631" cy="217351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5" name="Straight Arrow Connector 204"/>
          <p:cNvCxnSpPr/>
          <p:nvPr/>
        </p:nvCxnSpPr>
        <p:spPr>
          <a:xfrm rot="16200000" flipH="1">
            <a:off x="6509659" y="4448633"/>
            <a:ext cx="130628" cy="116111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88" name="Group 190"/>
          <p:cNvGrpSpPr/>
          <p:nvPr/>
        </p:nvGrpSpPr>
        <p:grpSpPr>
          <a:xfrm>
            <a:off x="4191000" y="3095954"/>
            <a:ext cx="1533021" cy="369332"/>
            <a:chOff x="4191000" y="3095954"/>
            <a:chExt cx="1533021" cy="369332"/>
          </a:xfrm>
        </p:grpSpPr>
        <p:sp>
          <p:nvSpPr>
            <p:cNvPr id="188" name="TextBox 187"/>
            <p:cNvSpPr txBox="1"/>
            <p:nvPr/>
          </p:nvSpPr>
          <p:spPr>
            <a:xfrm>
              <a:off x="4495800" y="3095954"/>
              <a:ext cx="122822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Do nothing</a:t>
              </a:r>
              <a:endParaRPr lang="en-US" dirty="0"/>
            </a:p>
          </p:txBody>
        </p:sp>
        <p:sp>
          <p:nvSpPr>
            <p:cNvPr id="189" name="Right Arrow 188"/>
            <p:cNvSpPr/>
            <p:nvPr/>
          </p:nvSpPr>
          <p:spPr>
            <a:xfrm>
              <a:off x="4191000" y="3197554"/>
              <a:ext cx="304800" cy="152400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6" name="Freeform 175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0" name="Straight Arrow Connector 199"/>
          <p:cNvCxnSpPr/>
          <p:nvPr/>
        </p:nvCxnSpPr>
        <p:spPr>
          <a:xfrm rot="10800000" flipV="1">
            <a:off x="1095831" y="3846286"/>
            <a:ext cx="653140" cy="580570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3" name="Freeform 192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Freeform 223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Freeform 224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Freeform 225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Freeform 227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Freeform 228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Freeform 230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Freeform 231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Freeform 232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Freeform 233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Freeform 234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Freeform 235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Freeform 237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7455621"/>
      </p:ext>
    </p:extLst>
  </p:cSld>
  <p:clrMapOvr>
    <a:masterClrMapping/>
  </p:clrMapOvr>
  <p:transition advTm="171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184" name="Group 183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3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15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910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5" name="TextBox 184"/>
          <p:cNvSpPr txBox="1"/>
          <p:nvPr/>
        </p:nvSpPr>
        <p:spPr>
          <a:xfrm>
            <a:off x="2939544" y="1447800"/>
            <a:ext cx="1298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Pick a patch</a:t>
            </a:r>
            <a:endParaRPr lang="en-US" dirty="0"/>
          </a:p>
        </p:txBody>
      </p:sp>
      <p:grpSp>
        <p:nvGrpSpPr>
          <p:cNvPr id="186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7" name="Straight Connector 186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Arrow Connector 187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0" name="Straight Connector 189"/>
          <p:cNvCxnSpPr/>
          <p:nvPr/>
        </p:nvCxnSpPr>
        <p:spPr>
          <a:xfrm rot="10800000" flipV="1">
            <a:off x="2085975" y="1817130"/>
            <a:ext cx="2228396" cy="20119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1" name="Straight Arrow Connector 190"/>
          <p:cNvCxnSpPr/>
          <p:nvPr/>
        </p:nvCxnSpPr>
        <p:spPr>
          <a:xfrm rot="5400000">
            <a:off x="4048127" y="4086228"/>
            <a:ext cx="538161" cy="52386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 rot="5400000">
            <a:off x="3452419" y="2777058"/>
            <a:ext cx="1952502" cy="17053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 rot="16200000" flipH="1">
            <a:off x="4620706" y="1967992"/>
            <a:ext cx="2069069" cy="176734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4" name="Straight Arrow Connector 193"/>
          <p:cNvCxnSpPr/>
          <p:nvPr/>
        </p:nvCxnSpPr>
        <p:spPr>
          <a:xfrm rot="16200000" flipH="1">
            <a:off x="6510615" y="3933553"/>
            <a:ext cx="583644" cy="517519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158" name="Freeform 157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9" name="Straight Arrow Connector 188"/>
          <p:cNvCxnSpPr/>
          <p:nvPr/>
        </p:nvCxnSpPr>
        <p:spPr>
          <a:xfrm rot="10800000" flipV="1">
            <a:off x="1447800" y="3825093"/>
            <a:ext cx="653140" cy="580570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3" name="Freeform 212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524532"/>
      </p:ext>
    </p:extLst>
  </p:cSld>
  <p:clrMapOvr>
    <a:masterClrMapping/>
  </p:clrMapOvr>
  <p:transition advTm="2678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171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3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15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2" name="TextBox 181"/>
          <p:cNvSpPr txBox="1"/>
          <p:nvPr/>
        </p:nvSpPr>
        <p:spPr>
          <a:xfrm>
            <a:off x="482428" y="2935069"/>
            <a:ext cx="2086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Identify neighboring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empty pixels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2939544" y="1447800"/>
            <a:ext cx="1298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Pick a patch</a:t>
            </a:r>
            <a:endParaRPr lang="en-US" dirty="0"/>
          </a:p>
        </p:txBody>
      </p:sp>
      <p:grpSp>
        <p:nvGrpSpPr>
          <p:cNvPr id="184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8" name="Straight Connector 187"/>
          <p:cNvCxnSpPr/>
          <p:nvPr/>
        </p:nvCxnSpPr>
        <p:spPr>
          <a:xfrm rot="10800000" flipV="1">
            <a:off x="2085975" y="1817130"/>
            <a:ext cx="2228396" cy="20119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9" name="Straight Arrow Connector 188"/>
          <p:cNvCxnSpPr/>
          <p:nvPr/>
        </p:nvCxnSpPr>
        <p:spPr>
          <a:xfrm rot="5400000">
            <a:off x="4048127" y="4086228"/>
            <a:ext cx="538161" cy="52386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0" name="Straight Connector 189"/>
          <p:cNvCxnSpPr/>
          <p:nvPr/>
        </p:nvCxnSpPr>
        <p:spPr>
          <a:xfrm rot="5400000">
            <a:off x="3452419" y="2777058"/>
            <a:ext cx="1952502" cy="17053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rot="16200000" flipH="1">
            <a:off x="4620706" y="1967992"/>
            <a:ext cx="2069069" cy="176734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2" name="Straight Arrow Connector 191"/>
          <p:cNvCxnSpPr/>
          <p:nvPr/>
        </p:nvCxnSpPr>
        <p:spPr>
          <a:xfrm rot="16200000" flipH="1">
            <a:off x="6510615" y="3933553"/>
            <a:ext cx="583644" cy="517519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7" name="TextBox 196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163" name="Freeform 162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Freeform 202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7" name="Straight Arrow Connector 186"/>
          <p:cNvCxnSpPr/>
          <p:nvPr/>
        </p:nvCxnSpPr>
        <p:spPr>
          <a:xfrm rot="10800000" flipV="1">
            <a:off x="1447800" y="3825093"/>
            <a:ext cx="653140" cy="580570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6" name="Freeform 215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730412"/>
      </p:ext>
    </p:extLst>
  </p:cSld>
  <p:clrMapOvr>
    <a:masterClrMapping/>
  </p:clrMapOvr>
  <p:transition advTm="275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8.2|10.4|7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6|6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1.9|2|15.7|2.7|1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6.1|14.7|26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1|2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4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19.9|7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3|6.1|31.7|8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6|15.9|21.1|2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9|33.2|49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4.2|3.8|1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3|7.6|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6.8|2.3|17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1.6|1.1|6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2131</Words>
  <Application>Microsoft Office PowerPoint</Application>
  <PresentationFormat>On-screen Show (4:3)</PresentationFormat>
  <Paragraphs>774</Paragraphs>
  <Slides>109</Slides>
  <Notes>35</Notes>
  <HiddenSlides>0</HiddenSlides>
  <MMClips>6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size="111" baseType="lpstr">
      <vt:lpstr>Office Theme</vt:lpstr>
      <vt:lpstr>Equation</vt:lpstr>
      <vt:lpstr>3d shape reconstruction from photographs: a Multi-View Stereo approach </vt:lpstr>
      <vt:lpstr>Talk plan</vt:lpstr>
      <vt:lpstr>3d model</vt:lpstr>
      <vt:lpstr>Applications: cultural heritage</vt:lpstr>
      <vt:lpstr>Applications: art</vt:lpstr>
      <vt:lpstr>Applications: structure engineering</vt:lpstr>
      <vt:lpstr>Applications: art</vt:lpstr>
      <vt:lpstr>Applications: computer games</vt:lpstr>
      <vt:lpstr>Applications: 3D indexation</vt:lpstr>
      <vt:lpstr>Applications: archaeology</vt:lpstr>
      <vt:lpstr>Applications: large scale modelling</vt:lpstr>
      <vt:lpstr>Scanning technologies</vt:lpstr>
      <vt:lpstr>Scanning technologies</vt:lpstr>
      <vt:lpstr>3d shape from photographs</vt:lpstr>
      <vt:lpstr>3d shape from photographs</vt:lpstr>
      <vt:lpstr>3d shape from photographs</vt:lpstr>
      <vt:lpstr>3d shape from photographs</vt:lpstr>
      <vt:lpstr>3d shape from photographs</vt:lpstr>
      <vt:lpstr>Talk plan</vt:lpstr>
      <vt:lpstr>Multi-view stereo pipeline</vt:lpstr>
      <vt:lpstr>Image acquisition</vt:lpstr>
      <vt:lpstr>Studio image acquisition</vt:lpstr>
      <vt:lpstr>Outdoor image acquisition</vt:lpstr>
      <vt:lpstr>Internet image acquisition</vt:lpstr>
      <vt:lpstr>Video image acquisition</vt:lpstr>
      <vt:lpstr>Multi-view stereo pipeline</vt:lpstr>
      <vt:lpstr>Camera pose</vt:lpstr>
      <vt:lpstr>Robotic arm</vt:lpstr>
      <vt:lpstr>Fiduciary markers</vt:lpstr>
      <vt:lpstr>Structure from motion</vt:lpstr>
      <vt:lpstr>Motion estimation result</vt:lpstr>
      <vt:lpstr>Structure-from-Motion from unordered image collections</vt:lpstr>
      <vt:lpstr>Camera pose</vt:lpstr>
      <vt:lpstr>Multi-view stereo pipeline</vt:lpstr>
      <vt:lpstr>Photo-consistency of a 3d point</vt:lpstr>
      <vt:lpstr>Photo-consistency of a 3d point</vt:lpstr>
      <vt:lpstr>Photo-consistency of a 3d patch</vt:lpstr>
      <vt:lpstr>Challenges of photo-consistency</vt:lpstr>
      <vt:lpstr>Multi-view stereo algorithms</vt:lpstr>
      <vt:lpstr>Multi-view stereo algorithms</vt:lpstr>
      <vt:lpstr>Best flexible algorithms</vt:lpstr>
      <vt:lpstr>Bird’s-eye view: depth-map fusion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Bird’s-eye view: region growing </vt:lpstr>
      <vt:lpstr>Patch-based MVS and its Applications</vt:lpstr>
      <vt:lpstr>What is a patch?</vt:lpstr>
      <vt:lpstr>What is a patch?</vt:lpstr>
      <vt:lpstr>Why patches?</vt:lpstr>
      <vt:lpstr>Why patches?</vt:lpstr>
      <vt:lpstr>Why patches?</vt:lpstr>
      <vt:lpstr>Why patches?</vt:lpstr>
      <vt:lpstr>Why patches?</vt:lpstr>
      <vt:lpstr>Patches vs. multiple depthmaps (could be my biased-view…)</vt:lpstr>
      <vt:lpstr>Patch-based MVS and its Applications</vt:lpstr>
      <vt:lpstr>Patch-based MVS</vt:lpstr>
      <vt:lpstr>Patch-based MVS</vt:lpstr>
      <vt:lpstr>Patch-based MVS [Furukawa and Ponce 07]</vt:lpstr>
      <vt:lpstr>Patch definition</vt:lpstr>
      <vt:lpstr>Patch definition</vt:lpstr>
      <vt:lpstr>Photo-consistency</vt:lpstr>
      <vt:lpstr>Photo-consistency</vt:lpstr>
      <vt:lpstr>Photo-consistency</vt:lpstr>
      <vt:lpstr>Reconstruct patch p</vt:lpstr>
      <vt:lpstr>Reconstruct patch p</vt:lpstr>
      <vt:lpstr>Reconstruct patch p</vt:lpstr>
      <vt:lpstr>Verify a patch</vt:lpstr>
      <vt:lpstr>Verify a patch</vt:lpstr>
      <vt:lpstr>Verify a patch</vt:lpstr>
      <vt:lpstr>Verify a patch</vt:lpstr>
      <vt:lpstr>Patch-based MVS [Furukawa and Ponce 07]</vt:lpstr>
      <vt:lpstr>Patch-based MVS [Furukawa and Ponce 07]</vt:lpstr>
      <vt:lpstr>Algorithm overview</vt:lpstr>
      <vt:lpstr>Feature detection</vt:lpstr>
      <vt:lpstr>Algorithm overview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Algorithm overview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filtering</vt:lpstr>
      <vt:lpstr>Patch-based MVS [Furukawa and Ponce 07]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shape reconstruction from photographs: a Multi-View Stereo approach</dc:title>
  <dc:creator>Larry Zitnick</dc:creator>
  <cp:lastModifiedBy>Larry Zitnick</cp:lastModifiedBy>
  <cp:revision>6</cp:revision>
  <dcterms:created xsi:type="dcterms:W3CDTF">2011-05-04T17:33:56Z</dcterms:created>
  <dcterms:modified xsi:type="dcterms:W3CDTF">2011-05-09T20:29:18Z</dcterms:modified>
</cp:coreProperties>
</file>