
<file path=[Content_Types].xml><?xml version="1.0" encoding="utf-8"?>
<Types xmlns="http://schemas.openxmlformats.org/package/2006/content-types">
  <Override PartName="/ppt/slides/slide12.xml" ContentType="application/vnd.openxmlformats-officedocument.presentationml.slide+xml"/>
  <Override PartName="/ppt/slides/slide4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slides/slide35.xml" ContentType="application/vnd.openxmlformats-officedocument.presentationml.slide+xml"/>
  <Override PartName="/ppt/slides/slide42.xml" ContentType="application/vnd.openxmlformats-officedocument.presentationml.slide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s/slide47.xml" ContentType="application/vnd.openxmlformats-officedocument.presentationml.slide+xml"/>
  <Override PartName="/ppt/slides/slide45.xml" ContentType="application/vnd.openxmlformats-officedocument.presentationml.slide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s/slide50.xml" ContentType="application/vnd.openxmlformats-officedocument.presentationml.slide+xml"/>
  <Override PartName="/ppt/slides/slide2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slides/slide52.xml" ContentType="application/vnd.openxmlformats-officedocument.presentationml.slide+xml"/>
  <Override PartName="/ppt/slides/slide1.xml" ContentType="application/vnd.openxmlformats-officedocument.presentationml.slide+xml"/>
  <Override PartName="/ppt/slides/slide51.xml" ContentType="application/vnd.openxmlformats-officedocument.presentationml.slide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s/slide25.xml" ContentType="application/vnd.openxmlformats-officedocument.presentationml.slide+xml"/>
  <Default Extension="wmf" ContentType="image/x-wmf"/>
  <Override PartName="/ppt/notesSlides/notesSlide4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40.xml" ContentType="application/vnd.openxmlformats-officedocument.presentationml.slide+xml"/>
  <Override PartName="/ppt/slides/slide14.xml" ContentType="application/vnd.openxmlformats-officedocument.presentationml.slide+xml"/>
  <Override PartName="/ppt/embeddings/oleObject1.bin" ContentType="application/vnd.openxmlformats-officedocument.oleObject"/>
  <Override PartName="/ppt/slides/slide34.xml" ContentType="application/vnd.openxmlformats-officedocument.presentationml.slide+xml"/>
  <Override PartName="/ppt/slides/slide44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49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43.xml" ContentType="application/vnd.openxmlformats-officedocument.presentationml.slide+xml"/>
  <Override PartName="/ppt/slides/slide48.xml" ContentType="application/vnd.openxmlformats-officedocument.presentationml.slide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37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3.xml" ContentType="application/vnd.openxmlformats-officedocument.presentationml.slide+xml"/>
  <Override PartName="/ppt/slideLayouts/slideLayout14.xml" ContentType="application/vnd.openxmlformats-officedocument.presentationml.slideLayout+xml"/>
  <Override PartName="/ppt/presProps.xml" ContentType="application/vnd.openxmlformats-officedocument.presentationml.presProps+xml"/>
  <Default Extension="vml" ContentType="application/vnd.openxmlformats-officedocument.vmlDrawing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Layouts/slideLayout16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s/slide8.xml" ContentType="application/vnd.openxmlformats-officedocument.presentationml.slide+xml"/>
  <Override PartName="/ppt/slides/slide31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slideLayouts/slideLayout15.xml" ContentType="application/vnd.openxmlformats-officedocument.presentationml.slideLayout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53.xml" ContentType="application/vnd.openxmlformats-officedocument.presentationml.slide+xml"/>
  <Override PartName="/ppt/slides/slide24.xml" ContentType="application/vnd.openxmlformats-officedocument.presentationml.slide+xml"/>
  <Override PartName="/ppt/slides/slide39.xml" ContentType="application/vnd.openxmlformats-officedocument.presentationml.slide+xml"/>
  <Override PartName="/ppt/slides/slide32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38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9.xml" ContentType="application/vnd.openxmlformats-officedocument.presentationml.slide+xml"/>
  <Override PartName="/ppt/slides/slide41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55"/>
  </p:notesMasterIdLst>
  <p:handoutMasterIdLst>
    <p:handoutMasterId r:id="rId56"/>
  </p:handoutMasterIdLst>
  <p:sldIdLst>
    <p:sldId id="423" r:id="rId2"/>
    <p:sldId id="473" r:id="rId3"/>
    <p:sldId id="474" r:id="rId4"/>
    <p:sldId id="475" r:id="rId5"/>
    <p:sldId id="476" r:id="rId6"/>
    <p:sldId id="477" r:id="rId7"/>
    <p:sldId id="478" r:id="rId8"/>
    <p:sldId id="479" r:id="rId9"/>
    <p:sldId id="480" r:id="rId10"/>
    <p:sldId id="485" r:id="rId11"/>
    <p:sldId id="481" r:id="rId12"/>
    <p:sldId id="487" r:id="rId13"/>
    <p:sldId id="489" r:id="rId14"/>
    <p:sldId id="486" r:id="rId15"/>
    <p:sldId id="488" r:id="rId16"/>
    <p:sldId id="490" r:id="rId17"/>
    <p:sldId id="491" r:id="rId18"/>
    <p:sldId id="492" r:id="rId19"/>
    <p:sldId id="493" r:id="rId20"/>
    <p:sldId id="494" r:id="rId21"/>
    <p:sldId id="495" r:id="rId22"/>
    <p:sldId id="496" r:id="rId23"/>
    <p:sldId id="497" r:id="rId24"/>
    <p:sldId id="498" r:id="rId25"/>
    <p:sldId id="522" r:id="rId26"/>
    <p:sldId id="499" r:id="rId27"/>
    <p:sldId id="500" r:id="rId28"/>
    <p:sldId id="501" r:id="rId29"/>
    <p:sldId id="502" r:id="rId30"/>
    <p:sldId id="503" r:id="rId31"/>
    <p:sldId id="504" r:id="rId32"/>
    <p:sldId id="505" r:id="rId33"/>
    <p:sldId id="506" r:id="rId34"/>
    <p:sldId id="507" r:id="rId35"/>
    <p:sldId id="509" r:id="rId36"/>
    <p:sldId id="510" r:id="rId37"/>
    <p:sldId id="523" r:id="rId38"/>
    <p:sldId id="524" r:id="rId39"/>
    <p:sldId id="529" r:id="rId40"/>
    <p:sldId id="530" r:id="rId41"/>
    <p:sldId id="538" r:id="rId42"/>
    <p:sldId id="537" r:id="rId43"/>
    <p:sldId id="525" r:id="rId44"/>
    <p:sldId id="532" r:id="rId45"/>
    <p:sldId id="539" r:id="rId46"/>
    <p:sldId id="533" r:id="rId47"/>
    <p:sldId id="535" r:id="rId48"/>
    <p:sldId id="526" r:id="rId49"/>
    <p:sldId id="527" r:id="rId50"/>
    <p:sldId id="528" r:id="rId51"/>
    <p:sldId id="536" r:id="rId52"/>
    <p:sldId id="540" r:id="rId53"/>
    <p:sldId id="541" r:id="rId54"/>
  </p:sldIdLst>
  <p:sldSz cx="9144000" cy="6858000" type="screen4x3"/>
  <p:notesSz cx="6934200" cy="9220200"/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Georgia" pitchFamily="-112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Georgia" pitchFamily="-112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Georgia" pitchFamily="-112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Georgia" pitchFamily="-112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Georgia" pitchFamily="-112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Georgia" pitchFamily="-112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Georgia" pitchFamily="-112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Georgia" pitchFamily="-112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Georgia" pitchFamily="-11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chemeClr val="tx1"/>
    </p:penClr>
  </p:showPr>
  <p:clrMru>
    <a:srgbClr val="7575FF"/>
    <a:srgbClr val="FF5757"/>
    <a:srgbClr val="00B400"/>
    <a:srgbClr val="00D400"/>
    <a:srgbClr val="A50021"/>
    <a:srgbClr val="FF0000"/>
    <a:srgbClr val="006699"/>
    <a:srgbClr val="66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9" autoAdjust="0"/>
    <p:restoredTop sz="78781" autoAdjust="0"/>
  </p:normalViewPr>
  <p:slideViewPr>
    <p:cSldViewPr>
      <p:cViewPr varScale="1">
        <p:scale>
          <a:sx n="89" d="100"/>
          <a:sy n="89" d="100"/>
        </p:scale>
        <p:origin x="-1448" y="-104"/>
      </p:cViewPr>
      <p:guideLst>
        <p:guide orient="horz" pos="2092"/>
        <p:guide pos="285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94" y="-102"/>
      </p:cViewPr>
      <p:guideLst>
        <p:guide orient="horz" pos="2904"/>
        <p:guide pos="2184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60" Type="http://schemas.openxmlformats.org/officeDocument/2006/relationships/theme" Target="theme/theme1.xml"/><Relationship Id="rId39" Type="http://schemas.openxmlformats.org/officeDocument/2006/relationships/slide" Target="slides/slide38.xml"/><Relationship Id="rId7" Type="http://schemas.openxmlformats.org/officeDocument/2006/relationships/slide" Target="slides/slide6.xml"/><Relationship Id="rId43" Type="http://schemas.openxmlformats.org/officeDocument/2006/relationships/slide" Target="slides/slide42.xml"/><Relationship Id="rId25" Type="http://schemas.openxmlformats.org/officeDocument/2006/relationships/slide" Target="slides/slide24.xml"/><Relationship Id="rId10" Type="http://schemas.openxmlformats.org/officeDocument/2006/relationships/slide" Target="slides/slide9.xml"/><Relationship Id="rId50" Type="http://schemas.openxmlformats.org/officeDocument/2006/relationships/slide" Target="slides/slide49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45" Type="http://schemas.openxmlformats.org/officeDocument/2006/relationships/slide" Target="slides/slide44.xml"/><Relationship Id="rId58" Type="http://schemas.openxmlformats.org/officeDocument/2006/relationships/presProps" Target="presProps.xml"/><Relationship Id="rId42" Type="http://schemas.openxmlformats.org/officeDocument/2006/relationships/slide" Target="slides/slide41.xml"/><Relationship Id="rId6" Type="http://schemas.openxmlformats.org/officeDocument/2006/relationships/slide" Target="slides/slide5.xml"/><Relationship Id="rId49" Type="http://schemas.openxmlformats.org/officeDocument/2006/relationships/slide" Target="slides/slide48.xml"/><Relationship Id="rId44" Type="http://schemas.openxmlformats.org/officeDocument/2006/relationships/slide" Target="slides/slide43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" Type="http://schemas.openxmlformats.org/officeDocument/2006/relationships/slide" Target="slides/slide1.xml"/><Relationship Id="rId46" Type="http://schemas.openxmlformats.org/officeDocument/2006/relationships/slide" Target="slides/slide45.xml"/><Relationship Id="rId57" Type="http://schemas.openxmlformats.org/officeDocument/2006/relationships/printerSettings" Target="printerSettings/printerSettings1.bin"/><Relationship Id="rId59" Type="http://schemas.openxmlformats.org/officeDocument/2006/relationships/viewProps" Target="viewProps.xml"/><Relationship Id="rId35" Type="http://schemas.openxmlformats.org/officeDocument/2006/relationships/slide" Target="slides/slide34.xml"/><Relationship Id="rId51" Type="http://schemas.openxmlformats.org/officeDocument/2006/relationships/slide" Target="slides/slide50.xml"/><Relationship Id="rId55" Type="http://schemas.openxmlformats.org/officeDocument/2006/relationships/notesMaster" Target="notesMasters/notesMaster1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40" Type="http://schemas.openxmlformats.org/officeDocument/2006/relationships/slide" Target="slides/slide39.xml"/><Relationship Id="rId36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47" Type="http://schemas.openxmlformats.org/officeDocument/2006/relationships/slide" Target="slides/slide46.xml"/><Relationship Id="rId56" Type="http://schemas.openxmlformats.org/officeDocument/2006/relationships/handoutMaster" Target="handoutMasters/handoutMaster1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2" Type="http://schemas.openxmlformats.org/officeDocument/2006/relationships/slide" Target="slides/slide51.xml"/><Relationship Id="rId54" Type="http://schemas.openxmlformats.org/officeDocument/2006/relationships/slide" Target="slides/slide53.xml"/><Relationship Id="rId12" Type="http://schemas.openxmlformats.org/officeDocument/2006/relationships/slide" Target="slides/slide11.xml"/><Relationship Id="rId3" Type="http://schemas.openxmlformats.org/officeDocument/2006/relationships/slide" Target="slides/slide2.xml"/><Relationship Id="rId23" Type="http://schemas.openxmlformats.org/officeDocument/2006/relationships/slide" Target="slides/slide22.xml"/><Relationship Id="rId61" Type="http://schemas.openxmlformats.org/officeDocument/2006/relationships/tableStyles" Target="tableStyles.xml"/><Relationship Id="rId53" Type="http://schemas.openxmlformats.org/officeDocument/2006/relationships/slide" Target="slides/slide52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1" Type="http://schemas.openxmlformats.org/officeDocument/2006/relationships/slide" Target="slides/slide4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2" Type="http://schemas.openxmlformats.org/officeDocument/2006/relationships/slide" Target="slides/slide21.xml"/><Relationship Id="rId21" Type="http://schemas.openxmlformats.org/officeDocument/2006/relationships/slide" Target="slides/slide2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l" defTabSz="922338">
              <a:spcBef>
                <a:spcPct val="0"/>
              </a:spcBef>
              <a:defRPr sz="1200">
                <a:latin typeface="Arial" pitchFamily="-112" charset="0"/>
              </a:defRPr>
            </a:lvl1pPr>
          </a:lstStyle>
          <a:p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7475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defRPr sz="1200">
                <a:latin typeface="Arial" pitchFamily="-112" charset="0"/>
              </a:defRPr>
            </a:lvl1pPr>
          </a:lstStyle>
          <a:p>
            <a:endParaRPr lang="en-US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l" defTabSz="922338">
              <a:spcBef>
                <a:spcPct val="0"/>
              </a:spcBef>
              <a:defRPr sz="1200">
                <a:latin typeface="Arial" pitchFamily="-112" charset="0"/>
              </a:defRPr>
            </a:lvl1pPr>
          </a:lstStyle>
          <a:p>
            <a:endParaRPr 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defRPr sz="1200">
                <a:latin typeface="Arial" pitchFamily="-112" charset="0"/>
              </a:defRPr>
            </a:lvl1pPr>
          </a:lstStyle>
          <a:p>
            <a:fld id="{4425C6C1-CD76-C14C-B01A-1AD093F5B62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l" defTabSz="922338">
              <a:spcBef>
                <a:spcPct val="0"/>
              </a:spcBef>
              <a:defRPr sz="1200">
                <a:latin typeface="Arial" pitchFamily="-112" charset="0"/>
              </a:defRPr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defRPr sz="1200">
                <a:latin typeface="Arial" pitchFamily="-112" charset="0"/>
              </a:defRPr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912938" y="398463"/>
            <a:ext cx="3092450" cy="2320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73063" y="2974975"/>
            <a:ext cx="6224587" cy="591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l" defTabSz="922338">
              <a:spcBef>
                <a:spcPct val="0"/>
              </a:spcBef>
              <a:defRPr sz="1200">
                <a:latin typeface="Arial" pitchFamily="-112" charset="0"/>
              </a:defRPr>
            </a:lvl1pPr>
          </a:lstStyle>
          <a:p>
            <a:endParaRPr lang="en-US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defRPr sz="1200">
                <a:latin typeface="Arial" pitchFamily="-112" charset="0"/>
              </a:defRPr>
            </a:lvl1pPr>
          </a:lstStyle>
          <a:p>
            <a:fld id="{A43D0A01-A69C-CD45-84E5-E2446D740EF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-112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08AFD0-E822-EA48-A841-A224A3FFFD0D}" type="slidenum">
              <a:rPr lang="en-US"/>
              <a:pPr/>
              <a:t>1</a:t>
            </a:fld>
            <a:endParaRPr lang="en-US"/>
          </a:p>
        </p:txBody>
      </p:sp>
      <p:sp>
        <p:nvSpPr>
          <p:cNvPr id="400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692150"/>
            <a:ext cx="4610100" cy="3457575"/>
          </a:xfrm>
          <a:ln/>
        </p:spPr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379913"/>
            <a:ext cx="5086350" cy="414813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B11EB7-1E59-6949-837E-50F96BC58C59}" type="slidenum">
              <a:rPr lang="en-US"/>
              <a:pPr/>
              <a:t>13</a:t>
            </a:fld>
            <a:endParaRPr lang="en-US"/>
          </a:p>
        </p:txBody>
      </p:sp>
      <p:sp>
        <p:nvSpPr>
          <p:cNvPr id="19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96913"/>
            <a:ext cx="4592637" cy="3444875"/>
          </a:xfrm>
          <a:ln/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4561" y="4377995"/>
            <a:ext cx="5083475" cy="4150690"/>
          </a:xfrm>
        </p:spPr>
        <p:txBody>
          <a:bodyPr/>
          <a:lstStyle/>
          <a:p>
            <a:r>
              <a:rPr lang="en-US"/>
              <a:t> I started looking into this a few years ago – cataloging places where the Internet protocols failed, what their consequences were, and how we could have avoided them in the first place.  Here’s a set, just for routing.</a:t>
            </a:r>
          </a:p>
          <a:p>
            <a:r>
              <a:rPr lang="en-US"/>
              <a:t> We came up with a set of lessons for protocol designers, for how to build more robust protocols, to avoid these problems.</a:t>
            </a:r>
          </a:p>
          <a:p>
            <a:r>
              <a:rPr lang="en-US"/>
              <a:t>Here’s the problem though: none of these problems has been fixed.  Patched, but not really fixed.  And they aren’t being fixed.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E52A476-484D-D64C-93BA-6E320DE58934}" type="slidenum">
              <a:rPr lang="en-GB"/>
              <a:pPr/>
              <a:t>39</a:t>
            </a:fld>
            <a:endParaRPr lang="en-GB"/>
          </a:p>
        </p:txBody>
      </p:sp>
      <p:sp>
        <p:nvSpPr>
          <p:cNvPr id="2969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2050" y="700088"/>
            <a:ext cx="4610100" cy="3457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93986" y="4378723"/>
            <a:ext cx="5547644" cy="40658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91DB119-0D7B-094B-916A-29A709E63BD2}" type="slidenum">
              <a:rPr lang="en-GB"/>
              <a:pPr/>
              <a:t>40</a:t>
            </a:fld>
            <a:endParaRPr lang="en-GB"/>
          </a:p>
        </p:txBody>
      </p:sp>
      <p:sp>
        <p:nvSpPr>
          <p:cNvPr id="30721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2050" y="700088"/>
            <a:ext cx="4610100" cy="3457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93986" y="4378723"/>
            <a:ext cx="5547644" cy="40658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582228A-F71E-3247-AD88-4BC7EEF9C071}" type="slidenum">
              <a:rPr lang="en-GB"/>
              <a:pPr/>
              <a:t>52</a:t>
            </a:fld>
            <a:endParaRPr lang="en-GB"/>
          </a:p>
        </p:txBody>
      </p:sp>
      <p:sp>
        <p:nvSpPr>
          <p:cNvPr id="28673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162050" y="700088"/>
            <a:ext cx="4610100" cy="3457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93986" y="4378722"/>
            <a:ext cx="5547644" cy="414879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10ECB34-CE5E-A84C-BC82-2747EFFBD23A}" type="slidenum">
              <a:rPr lang="en-GB"/>
              <a:pPr/>
              <a:t>53</a:t>
            </a:fld>
            <a:endParaRPr lang="en-GB"/>
          </a:p>
        </p:txBody>
      </p:sp>
      <p:sp>
        <p:nvSpPr>
          <p:cNvPr id="38913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162050" y="700088"/>
            <a:ext cx="4610100" cy="3457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93986" y="4378723"/>
            <a:ext cx="5547644" cy="40658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0247168-5B58-5C46-9E04-28EA8B389E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0683ACA-93A8-8F4C-8B81-39495208C3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575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A2953B6-4FDC-6140-BB60-EA66768C72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868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41438"/>
            <a:ext cx="4038600" cy="4525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4038600" cy="4525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50838" y="6245225"/>
            <a:ext cx="3681412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659563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fld id="{C1BB94BA-2A10-994F-B9DB-B4672A4A1B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868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41438"/>
            <a:ext cx="4038600" cy="4525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341438"/>
            <a:ext cx="4038600" cy="4525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50838" y="6245225"/>
            <a:ext cx="3681412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659563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fld id="{2BA41662-C934-6A4F-B1ED-7844E97E50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868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41438"/>
            <a:ext cx="4038600" cy="4525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341438"/>
            <a:ext cx="4038600" cy="21859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679825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350838" y="6245225"/>
            <a:ext cx="3681412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659563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fld id="{FF57CD6F-708E-5740-BDAC-4E14CAAB77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868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341438"/>
            <a:ext cx="8229600" cy="4525962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0838" y="6245225"/>
            <a:ext cx="3681412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59563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fld id="{0955AA82-371F-6343-9D04-D630BF7E7D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868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341438"/>
            <a:ext cx="4038600" cy="4525962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341438"/>
            <a:ext cx="4038600" cy="4525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50838" y="6245225"/>
            <a:ext cx="3681412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659563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fld id="{A80BF1C6-D3F5-5344-9F52-D415C7EF2B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47ED854-7814-5549-AEF3-B8BF8E3EE5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59F3EB7-63DD-C84C-A2EC-29855D3294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F0F5BB2-365E-D842-AF8B-3A4DF4458B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D8D3854-9FE7-1C4E-95FF-FD9A3566E4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B25E8C9-96B7-C44D-A410-CCA820C3D2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5D48EE3-C9E1-8447-BEF9-33769FB398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1C439B1-7E37-5D40-B0E4-AB6BC1718C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31BE1AB-687E-D44D-A8FF-5D37DE7BDC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6" Type="http://schemas.openxmlformats.org/officeDocument/2006/relationships/slideLayout" Target="../slideLayouts/slideLayout1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0" tIns="45711" rIns="91420" bIns="4571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414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0838" y="6245225"/>
            <a:ext cx="36814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0" tIns="45711" rIns="91420" bIns="45711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latin typeface="Arial" pitchFamily="-112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0" tIns="45711" rIns="91420" bIns="45711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Arial" pitchFamily="-112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59563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0" tIns="45711" rIns="91420" bIns="45711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Arial" pitchFamily="-112" charset="0"/>
              </a:defRPr>
            </a:lvl1pPr>
          </a:lstStyle>
          <a:p>
            <a:fld id="{9B9522B0-1DE4-AA44-876A-C7F66AFD51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rgbClr val="00009C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rgbClr val="00009C"/>
          </a:solidFill>
          <a:latin typeface="Georgia" pitchFamily="-112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rgbClr val="00009C"/>
          </a:solidFill>
          <a:latin typeface="Georgia" pitchFamily="-112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rgbClr val="00009C"/>
          </a:solidFill>
          <a:latin typeface="Georgia" pitchFamily="-112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rgbClr val="00009C"/>
          </a:solidFill>
          <a:latin typeface="Georgia" pitchFamily="-11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00009C"/>
          </a:solidFill>
          <a:latin typeface="Georgia" pitchFamily="-11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00009C"/>
          </a:solidFill>
          <a:latin typeface="Georgia" pitchFamily="-11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00009C"/>
          </a:solidFill>
          <a:latin typeface="Georgia" pitchFamily="-11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00009C"/>
          </a:solidFill>
          <a:latin typeface="Georgia" pitchFamily="-112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8A3800"/>
        </a:buClr>
        <a:buSzPct val="50000"/>
        <a:buFont typeface="Wingdings" pitchFamily="-112" charset="2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8A3800"/>
        </a:buClr>
        <a:buSzPct val="65000"/>
        <a:buFont typeface="Georgia" pitchFamily="-112" charset="0"/>
        <a:buChar char="−"/>
        <a:defRPr sz="24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Relationship Id="rId3" Type="http://schemas.openxmlformats.org/officeDocument/2006/relationships/image" Target="../media/image2.wmf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Relationship Id="rId3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4" Type="http://schemas.openxmlformats.org/officeDocument/2006/relationships/image" Target="../media/image2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.bin"/><Relationship Id="rId5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4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4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Relationship Id="rId3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4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Relationship Id="rId3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4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Relationship Id="rId3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4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Relationship Id="rId3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3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9138" y="1376363"/>
            <a:ext cx="8001000" cy="1600200"/>
          </a:xfrm>
        </p:spPr>
        <p:txBody>
          <a:bodyPr/>
          <a:lstStyle/>
          <a:p>
            <a:r>
              <a:rPr lang="en-US" dirty="0" smtClean="0"/>
              <a:t>P561: Network Systems</a:t>
            </a:r>
            <a:endParaRPr lang="en-US" dirty="0"/>
          </a:p>
        </p:txBody>
      </p:sp>
      <p:sp>
        <p:nvSpPr>
          <p:cNvPr id="399363" name="Text Box 3"/>
          <p:cNvSpPr txBox="1">
            <a:spLocks noChangeArrowheads="1"/>
          </p:cNvSpPr>
          <p:nvPr/>
        </p:nvSpPr>
        <p:spPr bwMode="auto">
          <a:xfrm>
            <a:off x="827088" y="3357563"/>
            <a:ext cx="7453312" cy="181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0" tIns="45711" rIns="91420" bIns="45711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2800" dirty="0">
                <a:latin typeface="Times" pitchFamily="-112" charset="0"/>
              </a:rPr>
              <a:t>Tom Anderson</a:t>
            </a:r>
            <a:r>
              <a:rPr lang="en-US" sz="2800" dirty="0" smtClean="0">
                <a:latin typeface="Times" pitchFamily="-112" charset="0"/>
              </a:rPr>
              <a:t> </a:t>
            </a:r>
          </a:p>
          <a:p>
            <a:pPr eaLnBrk="0" hangingPunct="0">
              <a:spcBef>
                <a:spcPct val="0"/>
              </a:spcBef>
            </a:pPr>
            <a:r>
              <a:rPr lang="en-US" sz="2800" dirty="0" err="1" smtClean="0">
                <a:latin typeface="Times" pitchFamily="-112" charset="0"/>
              </a:rPr>
              <a:t>Ratul</a:t>
            </a:r>
            <a:r>
              <a:rPr lang="en-US" sz="2800" dirty="0" smtClean="0">
                <a:latin typeface="Times" pitchFamily="-112" charset="0"/>
              </a:rPr>
              <a:t> </a:t>
            </a:r>
            <a:r>
              <a:rPr lang="en-US" sz="2800" dirty="0" err="1" smtClean="0">
                <a:latin typeface="Times" pitchFamily="-112" charset="0"/>
              </a:rPr>
              <a:t>Mahajan</a:t>
            </a:r>
            <a:endParaRPr lang="en-US" sz="2800" dirty="0" smtClean="0">
              <a:latin typeface="Times" pitchFamily="-112" charset="0"/>
            </a:endParaRPr>
          </a:p>
          <a:p>
            <a:pPr eaLnBrk="0" hangingPunct="0">
              <a:spcBef>
                <a:spcPct val="0"/>
              </a:spcBef>
            </a:pPr>
            <a:endParaRPr lang="en-US" sz="2800" dirty="0" smtClean="0">
              <a:latin typeface="Times" pitchFamily="-112" charset="0"/>
            </a:endParaRPr>
          </a:p>
          <a:p>
            <a:pPr eaLnBrk="0" hangingPunct="0">
              <a:spcBef>
                <a:spcPct val="0"/>
              </a:spcBef>
            </a:pPr>
            <a:r>
              <a:rPr lang="en-US" sz="2800" dirty="0" smtClean="0">
                <a:latin typeface="Times" pitchFamily="-112" charset="0"/>
              </a:rPr>
              <a:t>TA: Colin Dixon</a:t>
            </a:r>
            <a:endParaRPr lang="en-US" sz="2800" dirty="0">
              <a:latin typeface="Times" pitchFamily="-112" charset="0"/>
            </a:endParaRPr>
          </a:p>
        </p:txBody>
      </p:sp>
      <p:sp>
        <p:nvSpPr>
          <p:cNvPr id="399364" name="Rectangle 4"/>
          <p:cNvSpPr>
            <a:spLocks noChangeArrowheads="1"/>
          </p:cNvSpPr>
          <p:nvPr/>
        </p:nvSpPr>
        <p:spPr bwMode="auto">
          <a:xfrm>
            <a:off x="457200" y="1066800"/>
            <a:ext cx="80772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Systems Approach to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458200" cy="45259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Most interesting applications of computers require:</a:t>
            </a:r>
          </a:p>
          <a:p>
            <a:pPr lvl="1">
              <a:defRPr/>
            </a:pPr>
            <a:r>
              <a:rPr lang="en-US" dirty="0" smtClean="0"/>
              <a:t>Fault tolerance</a:t>
            </a:r>
          </a:p>
          <a:p>
            <a:pPr lvl="1">
              <a:defRPr/>
            </a:pPr>
            <a:r>
              <a:rPr lang="en-US" dirty="0"/>
              <a:t>Coordination of concurrent activities</a:t>
            </a:r>
          </a:p>
          <a:p>
            <a:pPr lvl="1">
              <a:defRPr/>
            </a:pPr>
            <a:r>
              <a:rPr lang="en-US" dirty="0"/>
              <a:t>Geographically separated but linked data</a:t>
            </a:r>
          </a:p>
          <a:p>
            <a:pPr lvl="1">
              <a:defRPr/>
            </a:pPr>
            <a:r>
              <a:rPr lang="en-US" dirty="0"/>
              <a:t>Vast quantities of stored information</a:t>
            </a:r>
          </a:p>
          <a:p>
            <a:pPr lvl="1">
              <a:defRPr/>
            </a:pPr>
            <a:r>
              <a:rPr lang="en-US" dirty="0"/>
              <a:t>Protection from mistakes and intentional </a:t>
            </a:r>
            <a:r>
              <a:rPr lang="en-US" dirty="0" smtClean="0"/>
              <a:t>attacks</a:t>
            </a:r>
          </a:p>
          <a:p>
            <a:pPr lvl="1">
              <a:defRPr/>
            </a:pPr>
            <a:r>
              <a:rPr lang="en-US" dirty="0"/>
              <a:t>Interactions with many </a:t>
            </a:r>
            <a:r>
              <a:rPr lang="en-US" dirty="0" smtClean="0"/>
              <a:t>people</a:t>
            </a:r>
          </a:p>
          <a:p>
            <a:pPr lvl="1">
              <a:defRPr/>
            </a:pPr>
            <a:r>
              <a:rPr lang="en-US" dirty="0" smtClean="0"/>
              <a:t>Evolution over time</a:t>
            </a:r>
          </a:p>
          <a:p>
            <a:pPr>
              <a:defRPr/>
            </a:pPr>
            <a:r>
              <a:rPr lang="en-US" dirty="0" smtClean="0"/>
              <a:t>Networks are no different!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D854-7814-5549-AEF3-B8BF8E3EE55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Systems: Design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Scale by connecting smaller pieces together</a:t>
            </a:r>
          </a:p>
          <a:p>
            <a:pPr lvl="1"/>
            <a:r>
              <a:rPr lang="en-US" dirty="0" smtClean="0"/>
              <a:t>With no central state</a:t>
            </a:r>
          </a:p>
          <a:p>
            <a:r>
              <a:rPr lang="en-US" dirty="0" smtClean="0"/>
              <a:t>Reliability </a:t>
            </a:r>
            <a:r>
              <a:rPr lang="en-US" dirty="0" smtClean="0"/>
              <a:t>out of unreliability</a:t>
            </a:r>
          </a:p>
          <a:p>
            <a:pPr lvl="1"/>
            <a:r>
              <a:rPr lang="en-US" dirty="0" smtClean="0"/>
              <a:t>In any system with a billion components, many will be broken at any point in time</a:t>
            </a:r>
          </a:p>
          <a:p>
            <a:pPr lvl="1"/>
            <a:r>
              <a:rPr lang="en-US" dirty="0" smtClean="0"/>
              <a:t>And some will fail in bizarre ways</a:t>
            </a:r>
          </a:p>
          <a:p>
            <a:r>
              <a:rPr lang="en-US" dirty="0" smtClean="0"/>
              <a:t>Interoperability</a:t>
            </a:r>
          </a:p>
          <a:p>
            <a:pPr lvl="1"/>
            <a:r>
              <a:rPr lang="en-US" dirty="0" smtClean="0"/>
              <a:t>No single vendor + quasi-formal specs =&gt; often unpredictable behavior</a:t>
            </a:r>
          </a:p>
          <a:p>
            <a:pPr lvl="1"/>
            <a:r>
              <a:rPr lang="en-US" dirty="0" smtClean="0"/>
              <a:t>Layering to manage complexity</a:t>
            </a:r>
          </a:p>
          <a:p>
            <a:pPr lvl="1"/>
            <a:r>
              <a:rPr lang="en-US" dirty="0" smtClean="0"/>
              <a:t>Once standardized, hard to impossible to </a:t>
            </a:r>
            <a:r>
              <a:rPr lang="en-US" dirty="0" smtClean="0"/>
              <a:t>fix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D854-7814-5549-AEF3-B8BF8E3EE55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Anecdote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BGP: protocol to exchange routes between ISPs</a:t>
            </a:r>
          </a:p>
          <a:p>
            <a:pPr lvl="1"/>
            <a:r>
              <a:rPr lang="en-US" dirty="0" smtClean="0"/>
              <a:t>Two primary vendors: Cisco and Juniper</a:t>
            </a:r>
            <a:endParaRPr lang="en-US" dirty="0" smtClean="0"/>
          </a:p>
          <a:p>
            <a:pPr lvl="1"/>
            <a:r>
              <a:rPr lang="en-US" dirty="0" smtClean="0"/>
              <a:t>M</a:t>
            </a:r>
            <a:r>
              <a:rPr lang="en-US" dirty="0" smtClean="0"/>
              <a:t>onoculture </a:t>
            </a:r>
            <a:r>
              <a:rPr lang="en-US" dirty="0" smtClean="0"/>
              <a:t>within a given ISP</a:t>
            </a:r>
          </a:p>
          <a:p>
            <a:pPr lvl="1"/>
            <a:r>
              <a:rPr lang="en-US" dirty="0" err="1" smtClean="0"/>
              <a:t>Stateful</a:t>
            </a:r>
            <a:r>
              <a:rPr lang="en-US" dirty="0" smtClean="0"/>
              <a:t>: only send </a:t>
            </a:r>
            <a:r>
              <a:rPr lang="en-US" dirty="0" smtClean="0"/>
              <a:t>updates; 100K routes </a:t>
            </a:r>
            <a:r>
              <a:rPr lang="en-US" dirty="0" smtClean="0"/>
              <a:t>exchanged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When you get a receive an invalid route, what do you do?</a:t>
            </a:r>
          </a:p>
          <a:p>
            <a:pPr lvl="1"/>
            <a:r>
              <a:rPr lang="en-US" dirty="0" smtClean="0"/>
              <a:t>And what do you think happened in practice?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D854-7814-5549-AEF3-B8BF8E3EE55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Another Anecdote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458200" cy="4591050"/>
          </a:xfrm>
        </p:spPr>
        <p:txBody>
          <a:bodyPr/>
          <a:lstStyle/>
          <a:p>
            <a:r>
              <a:rPr lang="en-US" sz="2400" dirty="0" smtClean="0"/>
              <a:t>In 1997 and 2001, </a:t>
            </a:r>
            <a:r>
              <a:rPr lang="en-US" sz="2400" dirty="0"/>
              <a:t>a small </a:t>
            </a:r>
            <a:r>
              <a:rPr lang="en-US" sz="2400" dirty="0" err="1"/>
              <a:t>mis</a:t>
            </a:r>
            <a:r>
              <a:rPr lang="en-US" sz="2400" dirty="0"/>
              <a:t>-configuration at one ISP </a:t>
            </a:r>
            <a:r>
              <a:rPr lang="en-US" sz="2400" dirty="0" smtClean="0"/>
              <a:t>disrupted </a:t>
            </a:r>
            <a:r>
              <a:rPr lang="en-US" sz="2400" dirty="0"/>
              <a:t>Internet connectivity on a global </a:t>
            </a:r>
            <a:r>
              <a:rPr lang="en-US" sz="2400" dirty="0" smtClean="0"/>
              <a:t>scale</a:t>
            </a:r>
          </a:p>
          <a:p>
            <a:pPr lvl="1"/>
            <a:r>
              <a:rPr lang="en-US" dirty="0"/>
              <a:t>Nothing </a:t>
            </a:r>
            <a:r>
              <a:rPr lang="en-US" dirty="0" smtClean="0"/>
              <a:t>prevented </a:t>
            </a:r>
            <a:r>
              <a:rPr lang="en-US" dirty="0"/>
              <a:t>one ISP from announcing that it can deliver packets for any Internet prefix</a:t>
            </a:r>
          </a:p>
          <a:p>
            <a:endParaRPr lang="en-US" sz="2400" dirty="0" smtClean="0"/>
          </a:p>
          <a:p>
            <a:r>
              <a:rPr lang="en-US" sz="2400" dirty="0" smtClean="0"/>
              <a:t>Internet </a:t>
            </a:r>
            <a:r>
              <a:rPr lang="en-US" sz="2400" dirty="0"/>
              <a:t>is still vulnerable to this same problem</a:t>
            </a:r>
          </a:p>
          <a:p>
            <a:pPr lvl="1"/>
            <a:r>
              <a:rPr lang="en-US" dirty="0"/>
              <a:t>Over half of all new Internet route announcements are </a:t>
            </a:r>
            <a:r>
              <a:rPr lang="en-US" dirty="0" err="1"/>
              <a:t>misconfigurations</a:t>
            </a:r>
            <a:r>
              <a:rPr lang="en-US" dirty="0"/>
              <a:t>!</a:t>
            </a:r>
          </a:p>
          <a:p>
            <a:pPr lvl="1"/>
            <a:r>
              <a:rPr lang="en-US" dirty="0"/>
              <a:t>Until recently, Cisco’s Internet prefix was hijacked on a regular basis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686800" cy="868363"/>
          </a:xfrm>
        </p:spPr>
        <p:txBody>
          <a:bodyPr/>
          <a:lstStyle/>
          <a:p>
            <a:r>
              <a:rPr lang="en-US" dirty="0" smtClean="0"/>
              <a:t>Internet Design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liberal in what you accept, conservative in what you send</a:t>
            </a:r>
          </a:p>
          <a:p>
            <a:endParaRPr lang="en-US" dirty="0" smtClean="0"/>
          </a:p>
          <a:p>
            <a:r>
              <a:rPr lang="en-US" dirty="0" smtClean="0"/>
              <a:t>Spread bad news quickly, good news slowly</a:t>
            </a:r>
          </a:p>
          <a:p>
            <a:endParaRPr lang="en-US" dirty="0" smtClean="0"/>
          </a:p>
          <a:p>
            <a:r>
              <a:rPr lang="en-US" dirty="0" smtClean="0"/>
              <a:t>Use only soft state inside the network</a:t>
            </a:r>
          </a:p>
          <a:p>
            <a:endParaRPr lang="en-US" dirty="0" smtClean="0"/>
          </a:p>
          <a:p>
            <a:r>
              <a:rPr lang="en-US" dirty="0" smtClean="0"/>
              <a:t>Avoid putting functionality into the network unless absolutely necessary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D854-7814-5549-AEF3-B8BF8E3EE55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686800" cy="868363"/>
          </a:xfrm>
        </p:spPr>
        <p:txBody>
          <a:bodyPr/>
          <a:lstStyle/>
          <a:p>
            <a:r>
              <a:rPr lang="en-US" dirty="0" smtClean="0"/>
              <a:t>Internet Design Patterns in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liberal in what you accept, conservative in what you send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Security suggests the opposite</a:t>
            </a:r>
          </a:p>
          <a:p>
            <a:r>
              <a:rPr lang="en-US" dirty="0" smtClean="0"/>
              <a:t>Spread bad news quickly, good news slowly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Inconsistent state is a barrier to improving availability</a:t>
            </a:r>
          </a:p>
          <a:p>
            <a:r>
              <a:rPr lang="en-US" dirty="0" smtClean="0"/>
              <a:t>Use only soft state inside the network</a:t>
            </a:r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NATs</a:t>
            </a:r>
            <a:r>
              <a:rPr lang="en-US" dirty="0" smtClean="0">
                <a:solidFill>
                  <a:srgbClr val="FF0000"/>
                </a:solidFill>
              </a:rPr>
              <a:t>, firewalls, etc.</a:t>
            </a:r>
          </a:p>
          <a:p>
            <a:pPr marL="342900" lvl="1" indent="-342900">
              <a:buSzPct val="50000"/>
              <a:buNone/>
            </a:pPr>
            <a:r>
              <a:rPr lang="en-US" dirty="0" smtClean="0"/>
              <a:t>Avoid putting functionality into the network unless absolutely necessary</a:t>
            </a:r>
          </a:p>
          <a:p>
            <a:pPr marL="742950" lvl="2" indent="-342900">
              <a:buSzPct val="50000"/>
            </a:pPr>
            <a:r>
              <a:rPr lang="en-US" sz="2400" dirty="0" smtClean="0">
                <a:solidFill>
                  <a:srgbClr val="FF0000"/>
                </a:solidFill>
              </a:rPr>
              <a:t>Ubiquitous </a:t>
            </a:r>
            <a:r>
              <a:rPr lang="en-US" sz="2400" dirty="0" err="1" smtClean="0">
                <a:solidFill>
                  <a:srgbClr val="FF0000"/>
                </a:solidFill>
              </a:rPr>
              <a:t>middleboxes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342900" lvl="1" indent="-342900">
              <a:buSzPct val="50000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D854-7814-5549-AEF3-B8BF8E3EE55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5791200" y="6248400"/>
            <a:ext cx="2895600" cy="476250"/>
          </a:xfrm>
        </p:spPr>
        <p:txBody>
          <a:bodyPr/>
          <a:lstStyle/>
          <a:p>
            <a:r>
              <a:rPr lang="en-US" dirty="0"/>
              <a:t> </a:t>
            </a:r>
            <a:fld id="{C08CDC61-0371-7D4F-A076-FE37CA881392}" type="slidenum">
              <a:rPr lang="en-US"/>
              <a:pPr/>
              <a:t>16</a:t>
            </a:fld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Brief Tour of the Internet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happens when you “click” on a web link?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This is the view from 10,000 ft … </a:t>
            </a:r>
          </a:p>
        </p:txBody>
      </p:sp>
      <p:pic>
        <p:nvPicPr>
          <p:cNvPr id="65540" name="Picture 4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2806700"/>
            <a:ext cx="1082675" cy="1612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844550" y="3048000"/>
            <a:ext cx="1441450" cy="1165225"/>
            <a:chOff x="288" y="2352"/>
            <a:chExt cx="908" cy="734"/>
          </a:xfrm>
        </p:grpSpPr>
        <p:pic>
          <p:nvPicPr>
            <p:cNvPr id="65542" name="Picture 6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88" y="2352"/>
              <a:ext cx="908" cy="7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pic>
          <p:nvPicPr>
            <p:cNvPr id="65543" name="Picture 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80" y="2439"/>
              <a:ext cx="384" cy="3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</p:grpSp>
      <p:sp>
        <p:nvSpPr>
          <p:cNvPr id="65544" name="Text Box 8"/>
          <p:cNvSpPr txBox="1">
            <a:spLocks noChangeArrowheads="1"/>
          </p:cNvSpPr>
          <p:nvPr/>
        </p:nvSpPr>
        <p:spPr bwMode="auto">
          <a:xfrm>
            <a:off x="609600" y="4191000"/>
            <a:ext cx="19129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You at home</a:t>
            </a:r>
          </a:p>
          <a:p>
            <a:r>
              <a:rPr lang="en-US"/>
              <a:t>(client)</a:t>
            </a:r>
          </a:p>
        </p:txBody>
      </p:sp>
      <p:sp>
        <p:nvSpPr>
          <p:cNvPr id="65545" name="Text Box 9"/>
          <p:cNvSpPr txBox="1">
            <a:spLocks noChangeArrowheads="1"/>
          </p:cNvSpPr>
          <p:nvPr/>
        </p:nvSpPr>
        <p:spPr bwMode="auto">
          <a:xfrm>
            <a:off x="5943600" y="4419600"/>
            <a:ext cx="1691727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www</a:t>
            </a:r>
            <a:r>
              <a:rPr lang="en-US" dirty="0" err="1" smtClean="0"/>
              <a:t>.msn.</a:t>
            </a:r>
            <a:r>
              <a:rPr lang="en-US" dirty="0" err="1"/>
              <a:t>com</a:t>
            </a:r>
            <a:endParaRPr lang="en-US" dirty="0"/>
          </a:p>
          <a:p>
            <a:r>
              <a:rPr lang="en-US" dirty="0"/>
              <a:t>(server)</a:t>
            </a:r>
          </a:p>
        </p:txBody>
      </p:sp>
      <p:sp>
        <p:nvSpPr>
          <p:cNvPr id="65546" name="Oval 10"/>
          <p:cNvSpPr>
            <a:spLocks noChangeArrowheads="1"/>
          </p:cNvSpPr>
          <p:nvPr/>
        </p:nvSpPr>
        <p:spPr bwMode="auto">
          <a:xfrm>
            <a:off x="3200400" y="2895600"/>
            <a:ext cx="2286000" cy="1447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5547" name="Line 11"/>
          <p:cNvSpPr>
            <a:spLocks noChangeShapeType="1"/>
          </p:cNvSpPr>
          <p:nvPr/>
        </p:nvSpPr>
        <p:spPr bwMode="auto">
          <a:xfrm flipV="1">
            <a:off x="5181600" y="3733800"/>
            <a:ext cx="14478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548" name="Line 12"/>
          <p:cNvSpPr>
            <a:spLocks noChangeShapeType="1"/>
          </p:cNvSpPr>
          <p:nvPr/>
        </p:nvSpPr>
        <p:spPr bwMode="auto">
          <a:xfrm flipV="1">
            <a:off x="1981200" y="3429000"/>
            <a:ext cx="16002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549" name="Line 13"/>
          <p:cNvSpPr>
            <a:spLocks noChangeShapeType="1"/>
          </p:cNvSpPr>
          <p:nvPr/>
        </p:nvSpPr>
        <p:spPr bwMode="auto">
          <a:xfrm flipV="1">
            <a:off x="1981200" y="3733800"/>
            <a:ext cx="14478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550" name="Line 14"/>
          <p:cNvSpPr>
            <a:spLocks noChangeShapeType="1"/>
          </p:cNvSpPr>
          <p:nvPr/>
        </p:nvSpPr>
        <p:spPr bwMode="auto">
          <a:xfrm flipV="1">
            <a:off x="5105400" y="34290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551" name="Text Box 15"/>
          <p:cNvSpPr txBox="1">
            <a:spLocks noChangeArrowheads="1"/>
          </p:cNvSpPr>
          <p:nvPr/>
        </p:nvSpPr>
        <p:spPr bwMode="auto">
          <a:xfrm>
            <a:off x="3733800" y="3352800"/>
            <a:ext cx="1217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Internet</a:t>
            </a:r>
          </a:p>
        </p:txBody>
      </p:sp>
      <p:sp>
        <p:nvSpPr>
          <p:cNvPr id="65552" name="Text Box 16"/>
          <p:cNvSpPr txBox="1">
            <a:spLocks noChangeArrowheads="1"/>
          </p:cNvSpPr>
          <p:nvPr/>
        </p:nvSpPr>
        <p:spPr bwMode="auto">
          <a:xfrm>
            <a:off x="2057400" y="2971800"/>
            <a:ext cx="1201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request</a:t>
            </a:r>
          </a:p>
        </p:txBody>
      </p:sp>
      <p:sp>
        <p:nvSpPr>
          <p:cNvPr id="65553" name="Text Box 17"/>
          <p:cNvSpPr txBox="1">
            <a:spLocks noChangeArrowheads="1"/>
          </p:cNvSpPr>
          <p:nvPr/>
        </p:nvSpPr>
        <p:spPr bwMode="auto">
          <a:xfrm>
            <a:off x="5334000" y="3733800"/>
            <a:ext cx="1439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response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 </a:t>
            </a:r>
            <a:fld id="{86B4ECAF-1735-2D44-8467-86729BE0C189}" type="slidenum">
              <a:rPr lang="en-US"/>
              <a:pPr/>
              <a:t>17</a:t>
            </a:fld>
            <a:endParaRPr lang="en-US">
              <a:solidFill>
                <a:schemeClr val="bg2"/>
              </a:solidFill>
            </a:endParaRPr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9,000 ft: Scalability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</a:pPr>
            <a:r>
              <a:rPr lang="en-US"/>
              <a:t>Caching improves scalability</a:t>
            </a:r>
          </a:p>
          <a:p>
            <a:pPr marL="533400" indent="-533400">
              <a:lnSpc>
                <a:spcPct val="90000"/>
              </a:lnSpc>
            </a:pPr>
            <a:endParaRPr lang="en-US"/>
          </a:p>
          <a:p>
            <a:pPr marL="533400" indent="-533400">
              <a:lnSpc>
                <a:spcPct val="90000"/>
              </a:lnSpc>
            </a:pPr>
            <a:endParaRPr lang="en-US"/>
          </a:p>
          <a:p>
            <a:pPr marL="533400" indent="-533400">
              <a:lnSpc>
                <a:spcPct val="90000"/>
              </a:lnSpc>
            </a:pPr>
            <a:endParaRPr lang="en-US"/>
          </a:p>
          <a:p>
            <a:pPr marL="533400" indent="-533400">
              <a:lnSpc>
                <a:spcPct val="90000"/>
              </a:lnSpc>
            </a:pPr>
            <a:endParaRPr lang="en-US"/>
          </a:p>
          <a:p>
            <a:pPr marL="533400" indent="-533400">
              <a:lnSpc>
                <a:spcPct val="90000"/>
              </a:lnSpc>
            </a:pPr>
            <a:endParaRPr lang="en-US"/>
          </a:p>
          <a:p>
            <a:pPr marL="533400" indent="-533400">
              <a:lnSpc>
                <a:spcPct val="90000"/>
              </a:lnSpc>
            </a:pPr>
            <a:endParaRPr lang="en-US"/>
          </a:p>
          <a:p>
            <a:pPr marL="533400" indent="-533400">
              <a:lnSpc>
                <a:spcPct val="90000"/>
              </a:lnSpc>
            </a:pPr>
            <a:r>
              <a:rPr lang="en-US"/>
              <a:t>We cut down on transfers:</a:t>
            </a:r>
          </a:p>
          <a:p>
            <a:pPr marL="914400" lvl="1" indent="-457200">
              <a:lnSpc>
                <a:spcPct val="90000"/>
              </a:lnSpc>
            </a:pPr>
            <a:r>
              <a:rPr lang="en-US"/>
              <a:t>Check cache (local or proxy) for a copy</a:t>
            </a:r>
          </a:p>
          <a:p>
            <a:pPr marL="914400" lvl="1" indent="-457200">
              <a:lnSpc>
                <a:spcPct val="90000"/>
              </a:lnSpc>
            </a:pPr>
            <a:r>
              <a:rPr lang="en-US"/>
              <a:t>Check with server for a new version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89013" y="3429000"/>
            <a:ext cx="1441450" cy="1165225"/>
            <a:chOff x="288" y="2352"/>
            <a:chExt cx="908" cy="734"/>
          </a:xfrm>
        </p:grpSpPr>
        <p:pic>
          <p:nvPicPr>
            <p:cNvPr id="66565" name="Picture 5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88" y="2352"/>
              <a:ext cx="908" cy="7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pic>
          <p:nvPicPr>
            <p:cNvPr id="66566" name="Picture 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80" y="2439"/>
              <a:ext cx="384" cy="3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</p:grpSp>
      <p:sp>
        <p:nvSpPr>
          <p:cNvPr id="66567" name="Line 7"/>
          <p:cNvSpPr>
            <a:spLocks noChangeShapeType="1"/>
          </p:cNvSpPr>
          <p:nvPr/>
        </p:nvSpPr>
        <p:spPr bwMode="auto">
          <a:xfrm flipV="1">
            <a:off x="2133600" y="2971800"/>
            <a:ext cx="762000" cy="533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68" name="Line 8"/>
          <p:cNvSpPr>
            <a:spLocks noChangeShapeType="1"/>
          </p:cNvSpPr>
          <p:nvPr/>
        </p:nvSpPr>
        <p:spPr bwMode="auto">
          <a:xfrm flipV="1">
            <a:off x="2133600" y="3124200"/>
            <a:ext cx="838200" cy="533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69" name="Oval 9"/>
          <p:cNvSpPr>
            <a:spLocks noChangeArrowheads="1"/>
          </p:cNvSpPr>
          <p:nvPr/>
        </p:nvSpPr>
        <p:spPr bwMode="auto">
          <a:xfrm>
            <a:off x="2895600" y="2514600"/>
            <a:ext cx="1444625" cy="6191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Cache</a:t>
            </a:r>
          </a:p>
        </p:txBody>
      </p:sp>
      <p:sp>
        <p:nvSpPr>
          <p:cNvPr id="66570" name="Line 10"/>
          <p:cNvSpPr>
            <a:spLocks noChangeShapeType="1"/>
          </p:cNvSpPr>
          <p:nvPr/>
        </p:nvSpPr>
        <p:spPr bwMode="auto">
          <a:xfrm>
            <a:off x="2286000" y="3886200"/>
            <a:ext cx="43434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6571" name="Line 11"/>
          <p:cNvSpPr>
            <a:spLocks noChangeShapeType="1"/>
          </p:cNvSpPr>
          <p:nvPr/>
        </p:nvSpPr>
        <p:spPr bwMode="auto">
          <a:xfrm flipH="1">
            <a:off x="2286000" y="4038600"/>
            <a:ext cx="42672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6572" name="Picture 12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1800" y="3035300"/>
            <a:ext cx="1082675" cy="1612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66573" name="Text Box 13"/>
          <p:cNvSpPr txBox="1">
            <a:spLocks noChangeArrowheads="1"/>
          </p:cNvSpPr>
          <p:nvPr/>
        </p:nvSpPr>
        <p:spPr bwMode="auto">
          <a:xfrm>
            <a:off x="4679950" y="3429000"/>
            <a:ext cx="1797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“Changed?”</a:t>
            </a:r>
          </a:p>
        </p:txBody>
      </p:sp>
      <p:sp>
        <p:nvSpPr>
          <p:cNvPr id="66574" name="Text Box 14"/>
          <p:cNvSpPr txBox="1">
            <a:spLocks noChangeArrowheads="1"/>
          </p:cNvSpPr>
          <p:nvPr/>
        </p:nvSpPr>
        <p:spPr bwMode="auto">
          <a:xfrm>
            <a:off x="4802188" y="4038600"/>
            <a:ext cx="167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“Here it is.”</a:t>
            </a:r>
          </a:p>
        </p:txBody>
      </p:sp>
      <p:sp>
        <p:nvSpPr>
          <p:cNvPr id="66575" name="Text Box 15"/>
          <p:cNvSpPr txBox="1">
            <a:spLocks noChangeArrowheads="1"/>
          </p:cNvSpPr>
          <p:nvPr/>
        </p:nvSpPr>
        <p:spPr bwMode="auto">
          <a:xfrm>
            <a:off x="1295400" y="2743200"/>
            <a:ext cx="1506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“Have it?”</a:t>
            </a:r>
          </a:p>
        </p:txBody>
      </p:sp>
      <p:sp>
        <p:nvSpPr>
          <p:cNvPr id="66576" name="Text Box 16"/>
          <p:cNvSpPr txBox="1">
            <a:spLocks noChangeArrowheads="1"/>
          </p:cNvSpPr>
          <p:nvPr/>
        </p:nvSpPr>
        <p:spPr bwMode="auto">
          <a:xfrm>
            <a:off x="2803525" y="3124200"/>
            <a:ext cx="777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“No”</a:t>
            </a:r>
          </a:p>
        </p:txBody>
      </p:sp>
      <p:sp>
        <p:nvSpPr>
          <p:cNvPr id="66577" name="Text Box 17"/>
          <p:cNvSpPr txBox="1">
            <a:spLocks noChangeArrowheads="1"/>
          </p:cNvSpPr>
          <p:nvPr/>
        </p:nvSpPr>
        <p:spPr bwMode="auto">
          <a:xfrm>
            <a:off x="6527800" y="2667000"/>
            <a:ext cx="169172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 smtClean="0"/>
              <a:t>www.msn.com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 </a:t>
            </a:r>
            <a:fld id="{893B56A2-8A3A-744A-B401-E82632938B7A}" type="slidenum">
              <a:rPr lang="en-US"/>
              <a:pPr/>
              <a:t>18</a:t>
            </a:fld>
            <a:endParaRPr lang="en-US">
              <a:solidFill>
                <a:schemeClr val="bg2"/>
              </a:solidFill>
            </a:endParaRPr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8,000 ft: Naming (DNS)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Map domain names to IP network addresses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All messages are sent using IP addresses</a:t>
            </a:r>
          </a:p>
          <a:p>
            <a:pPr lvl="1">
              <a:lnSpc>
                <a:spcPct val="90000"/>
              </a:lnSpc>
            </a:pPr>
            <a:r>
              <a:rPr lang="en-US"/>
              <a:t>So we have to translate names to addresses first</a:t>
            </a:r>
          </a:p>
          <a:p>
            <a:pPr lvl="1">
              <a:lnSpc>
                <a:spcPct val="90000"/>
              </a:lnSpc>
            </a:pPr>
            <a:r>
              <a:rPr lang="en-US"/>
              <a:t>But we cache translations to avoid next time</a:t>
            </a:r>
          </a:p>
        </p:txBody>
      </p:sp>
      <p:graphicFrame>
        <p:nvGraphicFramePr>
          <p:cNvPr id="67588" name="Object 4"/>
          <p:cNvGraphicFramePr>
            <a:graphicFrameLocks noChangeAspect="1"/>
          </p:cNvGraphicFramePr>
          <p:nvPr/>
        </p:nvGraphicFramePr>
        <p:xfrm>
          <a:off x="7334250" y="2667000"/>
          <a:ext cx="895350" cy="1619250"/>
        </p:xfrm>
        <a:graphic>
          <a:graphicData uri="http://schemas.openxmlformats.org/presentationml/2006/ole">
            <p:oleObj spid="_x0000_s837634" name="Photo Editor Photo" r:id="rId3" imgW="895238" imgH="1619476" progId="">
              <p:embed/>
            </p:oleObj>
          </a:graphicData>
        </a:graphic>
      </p:graphicFrame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33400" y="3048000"/>
            <a:ext cx="1441450" cy="1165225"/>
            <a:chOff x="288" y="2352"/>
            <a:chExt cx="908" cy="734"/>
          </a:xfrm>
        </p:grpSpPr>
        <p:pic>
          <p:nvPicPr>
            <p:cNvPr id="67590" name="Picture 6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88" y="2352"/>
              <a:ext cx="908" cy="7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pic>
          <p:nvPicPr>
            <p:cNvPr id="67591" name="Picture 7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80" y="2439"/>
              <a:ext cx="384" cy="3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</p:grpSp>
      <p:sp>
        <p:nvSpPr>
          <p:cNvPr id="67592" name="Line 8"/>
          <p:cNvSpPr>
            <a:spLocks noChangeShapeType="1"/>
          </p:cNvSpPr>
          <p:nvPr/>
        </p:nvSpPr>
        <p:spPr bwMode="auto">
          <a:xfrm>
            <a:off x="1905000" y="3429000"/>
            <a:ext cx="52578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 flipH="1">
            <a:off x="1905000" y="3581400"/>
            <a:ext cx="51816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7594" name="Text Box 10"/>
          <p:cNvSpPr txBox="1">
            <a:spLocks noChangeArrowheads="1"/>
          </p:cNvSpPr>
          <p:nvPr/>
        </p:nvSpPr>
        <p:spPr bwMode="auto">
          <a:xfrm>
            <a:off x="1752600" y="3019425"/>
            <a:ext cx="51072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“What’s the IP address for </a:t>
            </a:r>
            <a:r>
              <a:rPr lang="en-US" sz="2000" dirty="0" err="1"/>
              <a:t>www</a:t>
            </a:r>
            <a:r>
              <a:rPr lang="en-US" sz="2000" dirty="0" err="1" smtClean="0"/>
              <a:t>.msn.</a:t>
            </a:r>
            <a:r>
              <a:rPr lang="en-US" sz="2000" dirty="0" err="1"/>
              <a:t>com</a:t>
            </a:r>
            <a:r>
              <a:rPr lang="en-US" sz="2000" dirty="0"/>
              <a:t>?”</a:t>
            </a:r>
          </a:p>
        </p:txBody>
      </p:sp>
      <p:sp>
        <p:nvSpPr>
          <p:cNvPr id="67595" name="Text Box 11"/>
          <p:cNvSpPr txBox="1">
            <a:spLocks noChangeArrowheads="1"/>
          </p:cNvSpPr>
          <p:nvPr/>
        </p:nvSpPr>
        <p:spPr bwMode="auto">
          <a:xfrm>
            <a:off x="2971800" y="3581400"/>
            <a:ext cx="22908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“It’s </a:t>
            </a:r>
            <a:r>
              <a:rPr lang="en-US" dirty="0" smtClean="0"/>
              <a:t>207.68.173.231”</a:t>
            </a:r>
            <a:endParaRPr lang="en-US" dirty="0"/>
          </a:p>
        </p:txBody>
      </p:sp>
      <p:sp>
        <p:nvSpPr>
          <p:cNvPr id="67596" name="Text Box 12"/>
          <p:cNvSpPr txBox="1">
            <a:spLocks noChangeArrowheads="1"/>
          </p:cNvSpPr>
          <p:nvPr/>
        </p:nvSpPr>
        <p:spPr bwMode="auto">
          <a:xfrm>
            <a:off x="152400" y="4114800"/>
            <a:ext cx="1965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128.95.2.106</a:t>
            </a:r>
          </a:p>
        </p:txBody>
      </p:sp>
      <p:sp>
        <p:nvSpPr>
          <p:cNvPr id="67597" name="Text Box 13"/>
          <p:cNvSpPr txBox="1">
            <a:spLocks noChangeArrowheads="1"/>
          </p:cNvSpPr>
          <p:nvPr/>
        </p:nvSpPr>
        <p:spPr bwMode="auto">
          <a:xfrm>
            <a:off x="6781800" y="2438400"/>
            <a:ext cx="184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Nameserver</a:t>
            </a:r>
          </a:p>
        </p:txBody>
      </p:sp>
      <p:sp>
        <p:nvSpPr>
          <p:cNvPr id="67598" name="Line 14"/>
          <p:cNvSpPr>
            <a:spLocks noChangeShapeType="1"/>
          </p:cNvSpPr>
          <p:nvPr/>
        </p:nvSpPr>
        <p:spPr bwMode="auto">
          <a:xfrm flipV="1">
            <a:off x="8229600" y="3048000"/>
            <a:ext cx="457200" cy="3048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7599" name="Line 15"/>
          <p:cNvSpPr>
            <a:spLocks noChangeShapeType="1"/>
          </p:cNvSpPr>
          <p:nvPr/>
        </p:nvSpPr>
        <p:spPr bwMode="auto">
          <a:xfrm>
            <a:off x="8229600" y="3505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7600" name="Line 16"/>
          <p:cNvSpPr>
            <a:spLocks noChangeShapeType="1"/>
          </p:cNvSpPr>
          <p:nvPr/>
        </p:nvSpPr>
        <p:spPr bwMode="auto">
          <a:xfrm>
            <a:off x="8229600" y="3657600"/>
            <a:ext cx="533400" cy="3048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7601" name="Text Box 17"/>
          <p:cNvSpPr txBox="1">
            <a:spLocks noChangeArrowheads="1"/>
          </p:cNvSpPr>
          <p:nvPr/>
        </p:nvSpPr>
        <p:spPr bwMode="auto">
          <a:xfrm>
            <a:off x="6908800" y="4114800"/>
            <a:ext cx="162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128.95.2.1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 </a:t>
            </a:r>
            <a:fld id="{72661B73-51C0-124B-9434-8C0E3615A853}" type="slidenum">
              <a:rPr lang="en-US"/>
              <a:pPr/>
              <a:t>19</a:t>
            </a:fld>
            <a:endParaRPr lang="en-US">
              <a:solidFill>
                <a:schemeClr val="bg2"/>
              </a:solidFill>
            </a:endParaRPr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7,000 ft: Sessions (HTTP)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single web page can be multiple “objects”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Fetch each “object”</a:t>
            </a:r>
          </a:p>
          <a:p>
            <a:pPr lvl="1"/>
            <a:r>
              <a:rPr lang="en-US"/>
              <a:t>either sequentially or in parallel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90600" y="3330575"/>
            <a:ext cx="1441450" cy="1165225"/>
            <a:chOff x="288" y="2352"/>
            <a:chExt cx="908" cy="734"/>
          </a:xfrm>
        </p:grpSpPr>
        <p:pic>
          <p:nvPicPr>
            <p:cNvPr id="68613" name="Picture 5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88" y="2352"/>
              <a:ext cx="908" cy="7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pic>
          <p:nvPicPr>
            <p:cNvPr id="68614" name="Picture 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80" y="2439"/>
              <a:ext cx="384" cy="3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</p:grpSp>
      <p:pic>
        <p:nvPicPr>
          <p:cNvPr id="68615" name="Picture 7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0" y="2971800"/>
            <a:ext cx="1082675" cy="1612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68616" name="Line 8"/>
          <p:cNvSpPr>
            <a:spLocks noChangeShapeType="1"/>
          </p:cNvSpPr>
          <p:nvPr/>
        </p:nvSpPr>
        <p:spPr bwMode="auto">
          <a:xfrm>
            <a:off x="2209800" y="3124200"/>
            <a:ext cx="44196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8617" name="Line 9"/>
          <p:cNvSpPr>
            <a:spLocks noChangeShapeType="1"/>
          </p:cNvSpPr>
          <p:nvPr/>
        </p:nvSpPr>
        <p:spPr bwMode="auto">
          <a:xfrm flipH="1">
            <a:off x="2133600" y="3276600"/>
            <a:ext cx="44196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8618" name="Text Box 10"/>
          <p:cNvSpPr txBox="1">
            <a:spLocks noChangeArrowheads="1"/>
          </p:cNvSpPr>
          <p:nvPr/>
        </p:nvSpPr>
        <p:spPr bwMode="auto">
          <a:xfrm>
            <a:off x="3073400" y="2667000"/>
            <a:ext cx="2284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GET index.html</a:t>
            </a:r>
          </a:p>
        </p:txBody>
      </p:sp>
      <p:sp>
        <p:nvSpPr>
          <p:cNvPr id="68619" name="Line 11"/>
          <p:cNvSpPr>
            <a:spLocks noChangeShapeType="1"/>
          </p:cNvSpPr>
          <p:nvPr/>
        </p:nvSpPr>
        <p:spPr bwMode="auto">
          <a:xfrm>
            <a:off x="2286000" y="3810000"/>
            <a:ext cx="44196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8620" name="Line 12"/>
          <p:cNvSpPr>
            <a:spLocks noChangeShapeType="1"/>
          </p:cNvSpPr>
          <p:nvPr/>
        </p:nvSpPr>
        <p:spPr bwMode="auto">
          <a:xfrm flipH="1">
            <a:off x="2209800" y="3962400"/>
            <a:ext cx="44196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8621" name="Text Box 13"/>
          <p:cNvSpPr txBox="1">
            <a:spLocks noChangeArrowheads="1"/>
          </p:cNvSpPr>
          <p:nvPr/>
        </p:nvSpPr>
        <p:spPr bwMode="auto">
          <a:xfrm>
            <a:off x="3481388" y="3352800"/>
            <a:ext cx="1639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GET ad.gif</a:t>
            </a:r>
          </a:p>
        </p:txBody>
      </p:sp>
      <p:sp>
        <p:nvSpPr>
          <p:cNvPr id="68622" name="Line 14"/>
          <p:cNvSpPr>
            <a:spLocks noChangeShapeType="1"/>
          </p:cNvSpPr>
          <p:nvPr/>
        </p:nvSpPr>
        <p:spPr bwMode="auto">
          <a:xfrm>
            <a:off x="2362200" y="4495800"/>
            <a:ext cx="44196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8623" name="Line 15"/>
          <p:cNvSpPr>
            <a:spLocks noChangeShapeType="1"/>
          </p:cNvSpPr>
          <p:nvPr/>
        </p:nvSpPr>
        <p:spPr bwMode="auto">
          <a:xfrm flipH="1">
            <a:off x="2286000" y="4648200"/>
            <a:ext cx="44196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8624" name="Text Box 16"/>
          <p:cNvSpPr txBox="1">
            <a:spLocks noChangeArrowheads="1"/>
          </p:cNvSpPr>
          <p:nvPr/>
        </p:nvSpPr>
        <p:spPr bwMode="auto">
          <a:xfrm>
            <a:off x="3438525" y="4038600"/>
            <a:ext cx="1878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GET logo.gif</a:t>
            </a:r>
          </a:p>
        </p:txBody>
      </p:sp>
      <p:sp>
        <p:nvSpPr>
          <p:cNvPr id="68625" name="Text Box 17"/>
          <p:cNvSpPr txBox="1">
            <a:spLocks noChangeArrowheads="1"/>
          </p:cNvSpPr>
          <p:nvPr/>
        </p:nvSpPr>
        <p:spPr bwMode="auto">
          <a:xfrm>
            <a:off x="6680200" y="2590800"/>
            <a:ext cx="169172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 smtClean="0"/>
              <a:t>www.msn.com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E6447-E2D5-7B4E-9F7C-1D5B9BCB51DB}" type="slidenum">
              <a:rPr lang="en-US"/>
              <a:pPr/>
              <a:t>2</a:t>
            </a:fld>
            <a:endParaRPr lang="en-US"/>
          </a:p>
        </p:txBody>
      </p:sp>
      <p:sp>
        <p:nvSpPr>
          <p:cNvPr id="475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75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“A good network is one that I never have to think about” – Greg </a:t>
            </a:r>
            <a:r>
              <a:rPr lang="en-US" dirty="0" err="1" smtClean="0"/>
              <a:t>Minshall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True some of the time…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 </a:t>
            </a:r>
            <a:fld id="{A6FDDE35-16DD-224D-83EE-D7651EEF5E1E}" type="slidenum">
              <a:rPr lang="en-US"/>
              <a:pPr/>
              <a:t>20</a:t>
            </a:fld>
            <a:endParaRPr lang="en-US">
              <a:solidFill>
                <a:schemeClr val="bg2"/>
              </a:solidFill>
            </a:endParaRPr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6,000 ft: Reliability (TCP)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Messages </a:t>
            </a:r>
            <a:r>
              <a:rPr lang="en-US" dirty="0"/>
              <a:t>can get lost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We acknowledge successful receipt and detect and retransmit lost messages (e.g., timeouts</a:t>
            </a:r>
            <a:r>
              <a:rPr lang="en-US" dirty="0" smtClean="0"/>
              <a:t>); checksums to detect corruption</a:t>
            </a:r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14400" y="3124200"/>
            <a:ext cx="1441450" cy="1165225"/>
            <a:chOff x="288" y="2352"/>
            <a:chExt cx="908" cy="734"/>
          </a:xfrm>
        </p:grpSpPr>
        <p:pic>
          <p:nvPicPr>
            <p:cNvPr id="69637" name="Picture 5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88" y="2352"/>
              <a:ext cx="908" cy="7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pic>
          <p:nvPicPr>
            <p:cNvPr id="69638" name="Picture 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80" y="2439"/>
              <a:ext cx="384" cy="3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</p:grpSp>
      <p:pic>
        <p:nvPicPr>
          <p:cNvPr id="69639" name="Picture 7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10400" y="2895600"/>
            <a:ext cx="1082675" cy="1612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69640" name="Line 8"/>
          <p:cNvSpPr>
            <a:spLocks noChangeShapeType="1"/>
          </p:cNvSpPr>
          <p:nvPr/>
        </p:nvSpPr>
        <p:spPr bwMode="auto">
          <a:xfrm flipH="1">
            <a:off x="4648200" y="3200400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9641" name="Text Box 9"/>
          <p:cNvSpPr txBox="1">
            <a:spLocks noChangeArrowheads="1"/>
          </p:cNvSpPr>
          <p:nvPr/>
        </p:nvSpPr>
        <p:spPr bwMode="auto">
          <a:xfrm>
            <a:off x="3886200" y="2971800"/>
            <a:ext cx="862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(lost)</a:t>
            </a:r>
          </a:p>
        </p:txBody>
      </p:sp>
      <p:sp>
        <p:nvSpPr>
          <p:cNvPr id="69642" name="Line 10"/>
          <p:cNvSpPr>
            <a:spLocks noChangeShapeType="1"/>
          </p:cNvSpPr>
          <p:nvPr/>
        </p:nvSpPr>
        <p:spPr bwMode="auto">
          <a:xfrm flipH="1">
            <a:off x="2362200" y="3733800"/>
            <a:ext cx="43434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9643" name="Text Box 11"/>
          <p:cNvSpPr txBox="1">
            <a:spLocks noChangeArrowheads="1"/>
          </p:cNvSpPr>
          <p:nvPr/>
        </p:nvSpPr>
        <p:spPr bwMode="auto">
          <a:xfrm>
            <a:off x="3276600" y="3276600"/>
            <a:ext cx="2168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retransmission</a:t>
            </a:r>
          </a:p>
        </p:txBody>
      </p:sp>
      <p:sp>
        <p:nvSpPr>
          <p:cNvPr id="69644" name="Line 12"/>
          <p:cNvSpPr>
            <a:spLocks noChangeShapeType="1"/>
          </p:cNvSpPr>
          <p:nvPr/>
        </p:nvSpPr>
        <p:spPr bwMode="auto">
          <a:xfrm>
            <a:off x="2362200" y="4191000"/>
            <a:ext cx="43434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9645" name="Text Box 13"/>
          <p:cNvSpPr txBox="1">
            <a:spLocks noChangeArrowheads="1"/>
          </p:cNvSpPr>
          <p:nvPr/>
        </p:nvSpPr>
        <p:spPr bwMode="auto">
          <a:xfrm>
            <a:off x="3101975" y="3733800"/>
            <a:ext cx="2474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acknowledgment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 </a:t>
            </a:r>
            <a:fld id="{E06823A4-1626-7741-8EEC-CF94D60D097D}" type="slidenum">
              <a:rPr lang="en-US"/>
              <a:pPr/>
              <a:t>21</a:t>
            </a:fld>
            <a:endParaRPr lang="en-US">
              <a:solidFill>
                <a:schemeClr val="bg2"/>
              </a:solidFill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229600" cy="1143000"/>
          </a:xfrm>
        </p:spPr>
        <p:txBody>
          <a:bodyPr/>
          <a:lstStyle/>
          <a:p>
            <a:r>
              <a:rPr lang="en-US"/>
              <a:t>5,000 ft: Congestion (TCP)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Need to allocate bandwidth between users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Senders balance available and required bandwidths by probing network path and observing the response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14400" y="3340100"/>
            <a:ext cx="1441450" cy="1165225"/>
            <a:chOff x="288" y="2352"/>
            <a:chExt cx="908" cy="734"/>
          </a:xfrm>
        </p:grpSpPr>
        <p:pic>
          <p:nvPicPr>
            <p:cNvPr id="70661" name="Picture 5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88" y="2352"/>
              <a:ext cx="908" cy="7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pic>
          <p:nvPicPr>
            <p:cNvPr id="70662" name="Picture 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80" y="2439"/>
              <a:ext cx="384" cy="3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</p:grpSp>
      <p:pic>
        <p:nvPicPr>
          <p:cNvPr id="70663" name="Picture 7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27850" y="3111500"/>
            <a:ext cx="1082675" cy="1612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70664" name="Line 8"/>
          <p:cNvSpPr>
            <a:spLocks noChangeShapeType="1"/>
          </p:cNvSpPr>
          <p:nvPr/>
        </p:nvSpPr>
        <p:spPr bwMode="auto">
          <a:xfrm flipH="1">
            <a:off x="2279650" y="3873500"/>
            <a:ext cx="43434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0665" name="AutoShape 9"/>
          <p:cNvSpPr>
            <a:spLocks noChangeArrowheads="1"/>
          </p:cNvSpPr>
          <p:nvPr/>
        </p:nvSpPr>
        <p:spPr bwMode="auto">
          <a:xfrm flipH="1">
            <a:off x="4032250" y="2425700"/>
            <a:ext cx="3048000" cy="1143000"/>
          </a:xfrm>
          <a:prstGeom prst="cloudCallout">
            <a:avLst>
              <a:gd name="adj1" fmla="val -43750"/>
              <a:gd name="adj2" fmla="val 6971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r>
              <a:rPr lang="en-US"/>
              <a:t>How fast can</a:t>
            </a:r>
          </a:p>
          <a:p>
            <a:r>
              <a:rPr lang="en-US"/>
              <a:t>I send?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 </a:t>
            </a:r>
            <a:fld id="{A024940F-76B1-0C43-AE1E-987B43C80942}" type="slidenum">
              <a:rPr lang="en-US"/>
              <a:pPr/>
              <a:t>22</a:t>
            </a:fld>
            <a:endParaRPr lang="en-US">
              <a:solidFill>
                <a:schemeClr val="bg2"/>
              </a:solidFill>
            </a:endParaRPr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4,000 ft: Packets (TCP/IP) 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Long messages are broken into packets</a:t>
            </a:r>
          </a:p>
          <a:p>
            <a:pPr lvl="1"/>
            <a:r>
              <a:rPr lang="en-US" dirty="0"/>
              <a:t>Maximum Ethernet packet is 1.5 Kbytes</a:t>
            </a:r>
          </a:p>
          <a:p>
            <a:pPr lvl="1"/>
            <a:r>
              <a:rPr lang="en-US" dirty="0"/>
              <a:t>Typical web</a:t>
            </a:r>
            <a:r>
              <a:rPr lang="en-US" dirty="0" smtClean="0"/>
              <a:t> object </a:t>
            </a:r>
            <a:r>
              <a:rPr lang="en-US" dirty="0"/>
              <a:t>is</a:t>
            </a:r>
            <a:r>
              <a:rPr lang="en-US" dirty="0" smtClean="0"/>
              <a:t> 10s of </a:t>
            </a:r>
            <a:r>
              <a:rPr lang="en-US" dirty="0"/>
              <a:t>Kbytes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r>
              <a:rPr lang="en-US" dirty="0"/>
              <a:t>Number the segments for reassembly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87350" y="3492500"/>
            <a:ext cx="1441450" cy="1165225"/>
            <a:chOff x="288" y="2352"/>
            <a:chExt cx="908" cy="734"/>
          </a:xfrm>
        </p:grpSpPr>
        <p:pic>
          <p:nvPicPr>
            <p:cNvPr id="71685" name="Picture 5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88" y="2352"/>
              <a:ext cx="908" cy="7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pic>
          <p:nvPicPr>
            <p:cNvPr id="71686" name="Picture 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80" y="2439"/>
              <a:ext cx="384" cy="3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</p:grp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6096000" y="3721100"/>
            <a:ext cx="914400" cy="533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latin typeface="Times New Roman" pitchFamily="-112" charset="0"/>
              </a:rPr>
              <a:t>1. GET</a:t>
            </a:r>
          </a:p>
        </p:txBody>
      </p:sp>
      <p:sp>
        <p:nvSpPr>
          <p:cNvPr id="71688" name="Rectangle 8"/>
          <p:cNvSpPr>
            <a:spLocks noChangeArrowheads="1"/>
          </p:cNvSpPr>
          <p:nvPr/>
        </p:nvSpPr>
        <p:spPr bwMode="auto">
          <a:xfrm>
            <a:off x="4724400" y="3721100"/>
            <a:ext cx="838200" cy="533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latin typeface="Times New Roman" pitchFamily="-112" charset="0"/>
              </a:rPr>
              <a:t>2. inde</a:t>
            </a:r>
          </a:p>
        </p:txBody>
      </p:sp>
      <p:sp>
        <p:nvSpPr>
          <p:cNvPr id="71689" name="Rectangle 9"/>
          <p:cNvSpPr>
            <a:spLocks noChangeArrowheads="1"/>
          </p:cNvSpPr>
          <p:nvPr/>
        </p:nvSpPr>
        <p:spPr bwMode="auto">
          <a:xfrm>
            <a:off x="3352800" y="3721100"/>
            <a:ext cx="838200" cy="533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latin typeface="Times New Roman" pitchFamily="-112" charset="0"/>
              </a:rPr>
              <a:t>3. x.ht</a:t>
            </a:r>
          </a:p>
        </p:txBody>
      </p:sp>
      <p:sp>
        <p:nvSpPr>
          <p:cNvPr id="71690" name="Rectangle 10"/>
          <p:cNvSpPr>
            <a:spLocks noChangeArrowheads="1"/>
          </p:cNvSpPr>
          <p:nvPr/>
        </p:nvSpPr>
        <p:spPr bwMode="auto">
          <a:xfrm>
            <a:off x="1981200" y="3721100"/>
            <a:ext cx="838200" cy="533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latin typeface="Times New Roman" pitchFamily="-112" charset="0"/>
              </a:rPr>
              <a:t>4. ml</a:t>
            </a:r>
          </a:p>
        </p:txBody>
      </p:sp>
      <p:pic>
        <p:nvPicPr>
          <p:cNvPr id="71691" name="Picture 11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43800" y="3200400"/>
            <a:ext cx="1082675" cy="1612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71692" name="Line 12"/>
          <p:cNvSpPr>
            <a:spLocks noChangeShapeType="1"/>
          </p:cNvSpPr>
          <p:nvPr/>
        </p:nvSpPr>
        <p:spPr bwMode="auto">
          <a:xfrm>
            <a:off x="1447800" y="3949700"/>
            <a:ext cx="533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693" name="Line 13"/>
          <p:cNvSpPr>
            <a:spLocks noChangeShapeType="1"/>
          </p:cNvSpPr>
          <p:nvPr/>
        </p:nvSpPr>
        <p:spPr bwMode="auto">
          <a:xfrm>
            <a:off x="2819400" y="3949700"/>
            <a:ext cx="533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694" name="Line 14"/>
          <p:cNvSpPr>
            <a:spLocks noChangeShapeType="1"/>
          </p:cNvSpPr>
          <p:nvPr/>
        </p:nvSpPr>
        <p:spPr bwMode="auto">
          <a:xfrm>
            <a:off x="4191000" y="3949700"/>
            <a:ext cx="533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695" name="Line 15"/>
          <p:cNvSpPr>
            <a:spLocks noChangeShapeType="1"/>
          </p:cNvSpPr>
          <p:nvPr/>
        </p:nvSpPr>
        <p:spPr bwMode="auto">
          <a:xfrm>
            <a:off x="5562600" y="3949700"/>
            <a:ext cx="533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696" name="Line 16"/>
          <p:cNvSpPr>
            <a:spLocks noChangeShapeType="1"/>
          </p:cNvSpPr>
          <p:nvPr/>
        </p:nvSpPr>
        <p:spPr bwMode="auto">
          <a:xfrm>
            <a:off x="7010400" y="3962400"/>
            <a:ext cx="533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697" name="Text Box 17"/>
          <p:cNvSpPr txBox="1">
            <a:spLocks noChangeArrowheads="1"/>
          </p:cNvSpPr>
          <p:nvPr/>
        </p:nvSpPr>
        <p:spPr bwMode="auto">
          <a:xfrm>
            <a:off x="6858000" y="4724400"/>
            <a:ext cx="21621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>
                <a:latin typeface="Times New Roman" pitchFamily="-112" charset="0"/>
              </a:rPr>
              <a:t>GET index.html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 </a:t>
            </a:r>
            <a:fld id="{D158A258-3A12-4D4A-851C-4981027E8E29}" type="slidenum">
              <a:rPr lang="en-US"/>
              <a:pPr/>
              <a:t>23</a:t>
            </a:fld>
            <a:endParaRPr lang="en-US">
              <a:solidFill>
                <a:schemeClr val="bg2"/>
              </a:solidFill>
            </a:endParaRPr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3,000 ft: Routing (IP)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Packets are directed through many routers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14400" y="2466975"/>
            <a:ext cx="7254875" cy="3857625"/>
            <a:chOff x="279" y="1409"/>
            <a:chExt cx="5145" cy="2815"/>
          </a:xfrm>
        </p:grpSpPr>
        <p:sp>
          <p:nvSpPr>
            <p:cNvPr id="72709" name="AutoShape 5"/>
            <p:cNvSpPr>
              <a:spLocks noChangeArrowheads="1"/>
            </p:cNvSpPr>
            <p:nvPr/>
          </p:nvSpPr>
          <p:spPr bwMode="auto">
            <a:xfrm>
              <a:off x="1383" y="1722"/>
              <a:ext cx="2976" cy="2120"/>
            </a:xfrm>
            <a:prstGeom prst="cloudCallout">
              <a:avLst>
                <a:gd name="adj1" fmla="val -63611"/>
                <a:gd name="adj2" fmla="val 59671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>
                <a:latin typeface="Times New Roman" pitchFamily="-112" charset="0"/>
              </a:endParaRPr>
            </a:p>
            <a:p>
              <a:endParaRPr lang="en-US">
                <a:latin typeface="Times New Roman" pitchFamily="-112" charset="0"/>
              </a:endParaRPr>
            </a:p>
            <a:p>
              <a:endParaRPr lang="en-US">
                <a:latin typeface="Times New Roman" pitchFamily="-112" charset="0"/>
              </a:endParaRPr>
            </a:p>
            <a:p>
              <a:endParaRPr lang="en-US">
                <a:latin typeface="Times New Roman" pitchFamily="-112" charset="0"/>
              </a:endParaRPr>
            </a:p>
            <a:p>
              <a:endParaRPr lang="en-US">
                <a:latin typeface="Times New Roman" pitchFamily="-112" charset="0"/>
              </a:endParaRPr>
            </a:p>
          </p:txBody>
        </p:sp>
        <p:sp>
          <p:nvSpPr>
            <p:cNvPr id="72710" name="Oval 6"/>
            <p:cNvSpPr>
              <a:spLocks noChangeArrowheads="1"/>
            </p:cNvSpPr>
            <p:nvPr/>
          </p:nvSpPr>
          <p:spPr bwMode="auto">
            <a:xfrm>
              <a:off x="758" y="3108"/>
              <a:ext cx="1200" cy="110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72711" name="AutoShape 7"/>
            <p:cNvSpPr>
              <a:spLocks noChangeArrowheads="1"/>
            </p:cNvSpPr>
            <p:nvPr/>
          </p:nvSpPr>
          <p:spPr bwMode="auto">
            <a:xfrm>
              <a:off x="1801" y="3572"/>
              <a:ext cx="238" cy="243"/>
            </a:xfrm>
            <a:prstGeom prst="flowChartAlternateProcess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 b="1">
                  <a:latin typeface="Times New Roman" pitchFamily="-112" charset="0"/>
                </a:rPr>
                <a:t>R</a:t>
              </a:r>
              <a:endParaRPr lang="en-US">
                <a:latin typeface="Times New Roman" pitchFamily="-112" charset="0"/>
              </a:endParaRPr>
            </a:p>
          </p:txBody>
        </p:sp>
        <p:sp>
          <p:nvSpPr>
            <p:cNvPr id="72712" name="AutoShape 8"/>
            <p:cNvSpPr>
              <a:spLocks noChangeArrowheads="1"/>
            </p:cNvSpPr>
            <p:nvPr/>
          </p:nvSpPr>
          <p:spPr bwMode="auto">
            <a:xfrm>
              <a:off x="2138" y="2179"/>
              <a:ext cx="237" cy="244"/>
            </a:xfrm>
            <a:prstGeom prst="flowChartAlternateProcess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 b="1">
                  <a:latin typeface="Times New Roman" pitchFamily="-112" charset="0"/>
                </a:rPr>
                <a:t>R</a:t>
              </a:r>
              <a:endParaRPr lang="en-US">
                <a:latin typeface="Times New Roman" pitchFamily="-112" charset="0"/>
              </a:endParaRPr>
            </a:p>
          </p:txBody>
        </p:sp>
        <p:sp>
          <p:nvSpPr>
            <p:cNvPr id="72713" name="AutoShape 9"/>
            <p:cNvSpPr>
              <a:spLocks noChangeArrowheads="1"/>
            </p:cNvSpPr>
            <p:nvPr/>
          </p:nvSpPr>
          <p:spPr bwMode="auto">
            <a:xfrm>
              <a:off x="2809" y="3236"/>
              <a:ext cx="237" cy="243"/>
            </a:xfrm>
            <a:prstGeom prst="flowChartAlternateProcess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 b="1">
                  <a:latin typeface="Times New Roman" pitchFamily="-112" charset="0"/>
                </a:rPr>
                <a:t>R</a:t>
              </a:r>
              <a:endParaRPr lang="en-US">
                <a:latin typeface="Times New Roman" pitchFamily="-112" charset="0"/>
              </a:endParaRPr>
            </a:p>
          </p:txBody>
        </p:sp>
        <p:sp>
          <p:nvSpPr>
            <p:cNvPr id="72714" name="AutoShape 10"/>
            <p:cNvSpPr>
              <a:spLocks noChangeArrowheads="1"/>
            </p:cNvSpPr>
            <p:nvPr/>
          </p:nvSpPr>
          <p:spPr bwMode="auto">
            <a:xfrm>
              <a:off x="4394" y="1845"/>
              <a:ext cx="237" cy="243"/>
            </a:xfrm>
            <a:prstGeom prst="flowChartAlternateProcess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 b="1">
                  <a:latin typeface="Times New Roman" pitchFamily="-112" charset="0"/>
                </a:rPr>
                <a:t>R</a:t>
              </a:r>
              <a:endParaRPr lang="en-US">
                <a:latin typeface="Times New Roman" pitchFamily="-112" charset="0"/>
              </a:endParaRPr>
            </a:p>
          </p:txBody>
        </p:sp>
        <p:sp>
          <p:nvSpPr>
            <p:cNvPr id="72715" name="AutoShape 11"/>
            <p:cNvSpPr>
              <a:spLocks noChangeArrowheads="1"/>
            </p:cNvSpPr>
            <p:nvPr/>
          </p:nvSpPr>
          <p:spPr bwMode="auto">
            <a:xfrm>
              <a:off x="1082" y="1891"/>
              <a:ext cx="237" cy="243"/>
            </a:xfrm>
            <a:prstGeom prst="flowChartAlternateProcess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 b="1">
                  <a:latin typeface="Times New Roman" pitchFamily="-112" charset="0"/>
                </a:rPr>
                <a:t>R</a:t>
              </a:r>
              <a:endParaRPr lang="en-US">
                <a:latin typeface="Times New Roman" pitchFamily="-112" charset="0"/>
              </a:endParaRPr>
            </a:p>
          </p:txBody>
        </p:sp>
        <p:sp>
          <p:nvSpPr>
            <p:cNvPr id="72716" name="AutoShape 12"/>
            <p:cNvSpPr>
              <a:spLocks noChangeArrowheads="1"/>
            </p:cNvSpPr>
            <p:nvPr/>
          </p:nvSpPr>
          <p:spPr bwMode="auto">
            <a:xfrm>
              <a:off x="741" y="1891"/>
              <a:ext cx="259" cy="266"/>
            </a:xfrm>
            <a:prstGeom prst="flowChartAlternateProcess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latin typeface="Times New Roman" pitchFamily="-112" charset="0"/>
                </a:rPr>
                <a:t>H</a:t>
              </a:r>
              <a:endParaRPr lang="en-US">
                <a:latin typeface="Times New Roman" pitchFamily="-112" charset="0"/>
              </a:endParaRPr>
            </a:p>
          </p:txBody>
        </p:sp>
        <p:sp>
          <p:nvSpPr>
            <p:cNvPr id="72717" name="AutoShape 13"/>
            <p:cNvSpPr>
              <a:spLocks noChangeArrowheads="1"/>
            </p:cNvSpPr>
            <p:nvPr/>
          </p:nvSpPr>
          <p:spPr bwMode="auto">
            <a:xfrm>
              <a:off x="405" y="1890"/>
              <a:ext cx="259" cy="269"/>
            </a:xfrm>
            <a:prstGeom prst="flowChartAlternateProcess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latin typeface="Times New Roman" pitchFamily="-112" charset="0"/>
                </a:rPr>
                <a:t>H</a:t>
              </a:r>
              <a:endParaRPr lang="en-US">
                <a:latin typeface="Times New Roman" pitchFamily="-112" charset="0"/>
              </a:endParaRPr>
            </a:p>
          </p:txBody>
        </p:sp>
        <p:sp>
          <p:nvSpPr>
            <p:cNvPr id="72718" name="AutoShape 14"/>
            <p:cNvSpPr>
              <a:spLocks noChangeArrowheads="1"/>
            </p:cNvSpPr>
            <p:nvPr/>
          </p:nvSpPr>
          <p:spPr bwMode="auto">
            <a:xfrm>
              <a:off x="645" y="3425"/>
              <a:ext cx="259" cy="268"/>
            </a:xfrm>
            <a:prstGeom prst="flowChartAlternateProcess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latin typeface="Times New Roman" pitchFamily="-112" charset="0"/>
                </a:rPr>
                <a:t>H</a:t>
              </a:r>
              <a:endParaRPr lang="en-US">
                <a:latin typeface="Times New Roman" pitchFamily="-112" charset="0"/>
              </a:endParaRPr>
            </a:p>
          </p:txBody>
        </p:sp>
        <p:sp>
          <p:nvSpPr>
            <p:cNvPr id="72719" name="AutoShape 15"/>
            <p:cNvSpPr>
              <a:spLocks noChangeArrowheads="1"/>
            </p:cNvSpPr>
            <p:nvPr/>
          </p:nvSpPr>
          <p:spPr bwMode="auto">
            <a:xfrm>
              <a:off x="4868" y="1745"/>
              <a:ext cx="259" cy="266"/>
            </a:xfrm>
            <a:prstGeom prst="flowChartAlternateProcess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latin typeface="Times New Roman" pitchFamily="-112" charset="0"/>
                </a:rPr>
                <a:t>H</a:t>
              </a:r>
              <a:endParaRPr lang="en-US">
                <a:latin typeface="Times New Roman" pitchFamily="-112" charset="0"/>
              </a:endParaRPr>
            </a:p>
          </p:txBody>
        </p:sp>
        <p:grpSp>
          <p:nvGrpSpPr>
            <p:cNvPr id="3" name="Group 16"/>
            <p:cNvGrpSpPr>
              <a:grpSpLocks/>
            </p:cNvGrpSpPr>
            <p:nvPr/>
          </p:nvGrpSpPr>
          <p:grpSpPr bwMode="auto">
            <a:xfrm>
              <a:off x="758" y="3556"/>
              <a:ext cx="863" cy="668"/>
              <a:chOff x="816" y="3328"/>
              <a:chExt cx="863" cy="668"/>
            </a:xfrm>
          </p:grpSpPr>
          <p:sp>
            <p:nvSpPr>
              <p:cNvPr id="72721" name="AutoShape 17"/>
              <p:cNvSpPr>
                <a:spLocks noChangeArrowheads="1"/>
              </p:cNvSpPr>
              <p:nvPr/>
            </p:nvSpPr>
            <p:spPr bwMode="auto">
              <a:xfrm>
                <a:off x="1054" y="3328"/>
                <a:ext cx="625" cy="484"/>
              </a:xfrm>
              <a:prstGeom prst="cloudCallout">
                <a:avLst>
                  <a:gd name="adj1" fmla="val -82852"/>
                  <a:gd name="adj2" fmla="val 70097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latin typeface="Times New Roman" pitchFamily="-112" charset="0"/>
                </a:endParaRPr>
              </a:p>
            </p:txBody>
          </p:sp>
          <p:sp>
            <p:nvSpPr>
              <p:cNvPr id="72722" name="Oval 18"/>
              <p:cNvSpPr>
                <a:spLocks noChangeArrowheads="1"/>
              </p:cNvSpPr>
              <p:nvPr/>
            </p:nvSpPr>
            <p:spPr bwMode="auto">
              <a:xfrm>
                <a:off x="816" y="3696"/>
                <a:ext cx="384" cy="30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72723" name="AutoShape 19"/>
            <p:cNvSpPr>
              <a:spLocks noChangeArrowheads="1"/>
            </p:cNvSpPr>
            <p:nvPr/>
          </p:nvSpPr>
          <p:spPr bwMode="auto">
            <a:xfrm>
              <a:off x="692" y="3857"/>
              <a:ext cx="259" cy="269"/>
            </a:xfrm>
            <a:prstGeom prst="flowChartAlternateProcess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latin typeface="Times New Roman" pitchFamily="-112" charset="0"/>
                </a:rPr>
                <a:t>H</a:t>
              </a:r>
              <a:endParaRPr lang="en-US">
                <a:latin typeface="Times New Roman" pitchFamily="-112" charset="0"/>
              </a:endParaRPr>
            </a:p>
          </p:txBody>
        </p:sp>
        <p:sp>
          <p:nvSpPr>
            <p:cNvPr id="72724" name="Line 20"/>
            <p:cNvSpPr>
              <a:spLocks noChangeShapeType="1"/>
            </p:cNvSpPr>
            <p:nvPr/>
          </p:nvSpPr>
          <p:spPr bwMode="auto">
            <a:xfrm flipV="1">
              <a:off x="950" y="3876"/>
              <a:ext cx="192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72725" name="Line 21"/>
            <p:cNvSpPr>
              <a:spLocks noChangeShapeType="1"/>
            </p:cNvSpPr>
            <p:nvPr/>
          </p:nvSpPr>
          <p:spPr bwMode="auto">
            <a:xfrm>
              <a:off x="902" y="3588"/>
              <a:ext cx="19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72726" name="Line 22"/>
            <p:cNvSpPr>
              <a:spLocks noChangeShapeType="1"/>
            </p:cNvSpPr>
            <p:nvPr/>
          </p:nvSpPr>
          <p:spPr bwMode="auto">
            <a:xfrm>
              <a:off x="1238" y="3492"/>
              <a:ext cx="48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72727" name="Line 23"/>
            <p:cNvSpPr>
              <a:spLocks noChangeShapeType="1"/>
            </p:cNvSpPr>
            <p:nvPr/>
          </p:nvSpPr>
          <p:spPr bwMode="auto">
            <a:xfrm flipV="1">
              <a:off x="1526" y="3684"/>
              <a:ext cx="288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cxnSp>
          <p:nvCxnSpPr>
            <p:cNvPr id="72728" name="AutoShape 24"/>
            <p:cNvCxnSpPr>
              <a:cxnSpLocks noChangeShapeType="1"/>
              <a:stCxn id="72717" idx="2"/>
              <a:endCxn id="72716" idx="2"/>
            </p:cNvCxnSpPr>
            <p:nvPr/>
          </p:nvCxnSpPr>
          <p:spPr bwMode="auto">
            <a:xfrm rot="16200000" flipH="1">
              <a:off x="700" y="1972"/>
              <a:ext cx="1" cy="336"/>
            </a:xfrm>
            <a:prstGeom prst="bentConnector3">
              <a:avLst>
                <a:gd name="adj1" fmla="val 14400000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  <p:cxnSp>
          <p:nvCxnSpPr>
            <p:cNvPr id="72729" name="AutoShape 25"/>
            <p:cNvCxnSpPr>
              <a:cxnSpLocks noChangeShapeType="1"/>
              <a:stCxn id="72716" idx="2"/>
              <a:endCxn id="72715" idx="2"/>
            </p:cNvCxnSpPr>
            <p:nvPr/>
          </p:nvCxnSpPr>
          <p:spPr bwMode="auto">
            <a:xfrm rot="5400000" flipH="1" flipV="1">
              <a:off x="1024" y="1963"/>
              <a:ext cx="21" cy="331"/>
            </a:xfrm>
            <a:prstGeom prst="bentConnector3">
              <a:avLst>
                <a:gd name="adj1" fmla="val -685713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  <p:sp>
          <p:nvSpPr>
            <p:cNvPr id="72730" name="Line 26"/>
            <p:cNvSpPr>
              <a:spLocks noChangeShapeType="1"/>
            </p:cNvSpPr>
            <p:nvPr/>
          </p:nvSpPr>
          <p:spPr bwMode="auto">
            <a:xfrm>
              <a:off x="1190" y="2292"/>
              <a:ext cx="961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72731" name="Line 27"/>
            <p:cNvSpPr>
              <a:spLocks noChangeShapeType="1"/>
            </p:cNvSpPr>
            <p:nvPr/>
          </p:nvSpPr>
          <p:spPr bwMode="auto">
            <a:xfrm flipV="1">
              <a:off x="2006" y="2388"/>
              <a:ext cx="241" cy="1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72732" name="Line 28"/>
            <p:cNvSpPr>
              <a:spLocks noChangeShapeType="1"/>
            </p:cNvSpPr>
            <p:nvPr/>
          </p:nvSpPr>
          <p:spPr bwMode="auto">
            <a:xfrm flipH="1">
              <a:off x="3447" y="2052"/>
              <a:ext cx="959" cy="5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cxnSp>
          <p:nvCxnSpPr>
            <p:cNvPr id="72733" name="AutoShape 29"/>
            <p:cNvCxnSpPr>
              <a:cxnSpLocks noChangeShapeType="1"/>
              <a:stCxn id="72719" idx="1"/>
            </p:cNvCxnSpPr>
            <p:nvPr/>
          </p:nvCxnSpPr>
          <p:spPr bwMode="auto">
            <a:xfrm rot="10800000" flipH="1" flipV="1">
              <a:off x="4882" y="1879"/>
              <a:ext cx="1" cy="384"/>
            </a:xfrm>
            <a:prstGeom prst="bentConnector3">
              <a:avLst>
                <a:gd name="adj1" fmla="val -14400000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  <p:cxnSp>
          <p:nvCxnSpPr>
            <p:cNvPr id="72734" name="AutoShape 30"/>
            <p:cNvCxnSpPr>
              <a:cxnSpLocks noChangeShapeType="1"/>
              <a:stCxn id="72719" idx="1"/>
              <a:endCxn id="72714" idx="3"/>
            </p:cNvCxnSpPr>
            <p:nvPr/>
          </p:nvCxnSpPr>
          <p:spPr bwMode="auto">
            <a:xfrm rot="10800000" flipV="1">
              <a:off x="4617" y="1879"/>
              <a:ext cx="265" cy="86"/>
            </a:xfrm>
            <a:prstGeom prst="bentConnector3">
              <a:avLst>
                <a:gd name="adj1" fmla="val 49810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  <p:sp>
          <p:nvSpPr>
            <p:cNvPr id="72735" name="AutoShape 31"/>
            <p:cNvSpPr>
              <a:spLocks noChangeArrowheads="1"/>
            </p:cNvSpPr>
            <p:nvPr/>
          </p:nvSpPr>
          <p:spPr bwMode="auto">
            <a:xfrm>
              <a:off x="1082" y="3283"/>
              <a:ext cx="237" cy="244"/>
            </a:xfrm>
            <a:prstGeom prst="flowChartAlternateProcess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 b="1">
                  <a:latin typeface="Times New Roman" pitchFamily="-112" charset="0"/>
                </a:rPr>
                <a:t>R</a:t>
              </a:r>
              <a:endParaRPr lang="en-US">
                <a:latin typeface="Times New Roman" pitchFamily="-112" charset="0"/>
              </a:endParaRPr>
            </a:p>
          </p:txBody>
        </p:sp>
        <p:sp>
          <p:nvSpPr>
            <p:cNvPr id="72736" name="Line 32"/>
            <p:cNvSpPr>
              <a:spLocks noChangeShapeType="1"/>
            </p:cNvSpPr>
            <p:nvPr/>
          </p:nvSpPr>
          <p:spPr bwMode="auto">
            <a:xfrm flipV="1">
              <a:off x="1286" y="2388"/>
              <a:ext cx="961" cy="9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72737" name="AutoShape 33"/>
            <p:cNvSpPr>
              <a:spLocks noChangeArrowheads="1"/>
            </p:cNvSpPr>
            <p:nvPr/>
          </p:nvSpPr>
          <p:spPr bwMode="auto">
            <a:xfrm>
              <a:off x="2856" y="1411"/>
              <a:ext cx="238" cy="244"/>
            </a:xfrm>
            <a:prstGeom prst="flowChartAlternateProcess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 b="1">
                  <a:latin typeface="Times New Roman" pitchFamily="-112" charset="0"/>
                </a:rPr>
                <a:t>R</a:t>
              </a:r>
              <a:endParaRPr lang="en-US">
                <a:latin typeface="Times New Roman" pitchFamily="-112" charset="0"/>
              </a:endParaRPr>
            </a:p>
          </p:txBody>
        </p:sp>
        <p:sp>
          <p:nvSpPr>
            <p:cNvPr id="72738" name="AutoShape 34"/>
            <p:cNvSpPr>
              <a:spLocks noChangeArrowheads="1"/>
            </p:cNvSpPr>
            <p:nvPr/>
          </p:nvSpPr>
          <p:spPr bwMode="auto">
            <a:xfrm>
              <a:off x="2516" y="1409"/>
              <a:ext cx="259" cy="269"/>
            </a:xfrm>
            <a:prstGeom prst="flowChartAlternateProcess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latin typeface="Times New Roman" pitchFamily="-112" charset="0"/>
                </a:rPr>
                <a:t>H</a:t>
              </a:r>
              <a:endParaRPr lang="en-US">
                <a:latin typeface="Times New Roman" pitchFamily="-112" charset="0"/>
              </a:endParaRPr>
            </a:p>
          </p:txBody>
        </p:sp>
        <p:cxnSp>
          <p:nvCxnSpPr>
            <p:cNvPr id="72739" name="AutoShape 35"/>
            <p:cNvCxnSpPr>
              <a:cxnSpLocks noChangeShapeType="1"/>
              <a:stCxn id="72738" idx="2"/>
              <a:endCxn id="72737" idx="2"/>
            </p:cNvCxnSpPr>
            <p:nvPr/>
          </p:nvCxnSpPr>
          <p:spPr bwMode="auto">
            <a:xfrm rot="5400000" flipH="1" flipV="1">
              <a:off x="2800" y="1483"/>
              <a:ext cx="21" cy="331"/>
            </a:xfrm>
            <a:prstGeom prst="bentConnector3">
              <a:avLst>
                <a:gd name="adj1" fmla="val -685713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  <p:sp>
          <p:nvSpPr>
            <p:cNvPr id="72740" name="Line 36"/>
            <p:cNvSpPr>
              <a:spLocks noChangeShapeType="1"/>
            </p:cNvSpPr>
            <p:nvPr/>
          </p:nvSpPr>
          <p:spPr bwMode="auto">
            <a:xfrm>
              <a:off x="2966" y="1812"/>
              <a:ext cx="337" cy="7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72741" name="AutoShape 37"/>
            <p:cNvSpPr>
              <a:spLocks noChangeArrowheads="1"/>
            </p:cNvSpPr>
            <p:nvPr/>
          </p:nvSpPr>
          <p:spPr bwMode="auto">
            <a:xfrm>
              <a:off x="3241" y="2563"/>
              <a:ext cx="238" cy="243"/>
            </a:xfrm>
            <a:prstGeom prst="flowChartAlternateProcess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 b="1">
                  <a:latin typeface="Times New Roman" pitchFamily="-112" charset="0"/>
                </a:rPr>
                <a:t>R</a:t>
              </a:r>
              <a:endParaRPr lang="en-US">
                <a:latin typeface="Times New Roman" pitchFamily="-112" charset="0"/>
              </a:endParaRPr>
            </a:p>
          </p:txBody>
        </p:sp>
        <p:sp>
          <p:nvSpPr>
            <p:cNvPr id="72742" name="Freeform 38"/>
            <p:cNvSpPr>
              <a:spLocks/>
            </p:cNvSpPr>
            <p:nvPr/>
          </p:nvSpPr>
          <p:spPr bwMode="auto">
            <a:xfrm>
              <a:off x="422" y="2052"/>
              <a:ext cx="824" cy="320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48" y="240"/>
                </a:cxn>
                <a:cxn ang="0">
                  <a:pos x="336" y="288"/>
                </a:cxn>
                <a:cxn ang="0">
                  <a:pos x="672" y="288"/>
                </a:cxn>
                <a:cxn ang="0">
                  <a:pos x="720" y="96"/>
                </a:cxn>
                <a:cxn ang="0">
                  <a:pos x="720" y="48"/>
                </a:cxn>
                <a:cxn ang="0">
                  <a:pos x="768" y="0"/>
                </a:cxn>
                <a:cxn ang="0">
                  <a:pos x="816" y="48"/>
                </a:cxn>
                <a:cxn ang="0">
                  <a:pos x="816" y="96"/>
                </a:cxn>
              </a:cxnLst>
              <a:rect l="0" t="0" r="r" b="b"/>
              <a:pathLst>
                <a:path w="824" h="320">
                  <a:moveTo>
                    <a:pt x="48" y="96"/>
                  </a:moveTo>
                  <a:cubicBezTo>
                    <a:pt x="24" y="152"/>
                    <a:pt x="0" y="208"/>
                    <a:pt x="48" y="240"/>
                  </a:cubicBezTo>
                  <a:cubicBezTo>
                    <a:pt x="96" y="272"/>
                    <a:pt x="232" y="280"/>
                    <a:pt x="336" y="288"/>
                  </a:cubicBezTo>
                  <a:cubicBezTo>
                    <a:pt x="440" y="296"/>
                    <a:pt x="608" y="320"/>
                    <a:pt x="672" y="288"/>
                  </a:cubicBezTo>
                  <a:cubicBezTo>
                    <a:pt x="736" y="256"/>
                    <a:pt x="712" y="136"/>
                    <a:pt x="720" y="96"/>
                  </a:cubicBezTo>
                  <a:cubicBezTo>
                    <a:pt x="728" y="56"/>
                    <a:pt x="712" y="64"/>
                    <a:pt x="720" y="48"/>
                  </a:cubicBezTo>
                  <a:cubicBezTo>
                    <a:pt x="728" y="32"/>
                    <a:pt x="752" y="0"/>
                    <a:pt x="768" y="0"/>
                  </a:cubicBezTo>
                  <a:cubicBezTo>
                    <a:pt x="784" y="0"/>
                    <a:pt x="808" y="32"/>
                    <a:pt x="816" y="48"/>
                  </a:cubicBezTo>
                  <a:cubicBezTo>
                    <a:pt x="824" y="64"/>
                    <a:pt x="820" y="80"/>
                    <a:pt x="816" y="96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72743" name="Freeform 39"/>
            <p:cNvSpPr>
              <a:spLocks/>
            </p:cNvSpPr>
            <p:nvPr/>
          </p:nvSpPr>
          <p:spPr bwMode="auto">
            <a:xfrm>
              <a:off x="1148" y="1932"/>
              <a:ext cx="3738" cy="711"/>
            </a:xfrm>
            <a:custGeom>
              <a:avLst/>
              <a:gdLst/>
              <a:ahLst/>
              <a:cxnLst>
                <a:cxn ang="0">
                  <a:pos x="90" y="216"/>
                </a:cxn>
                <a:cxn ang="0">
                  <a:pos x="90" y="360"/>
                </a:cxn>
                <a:cxn ang="0">
                  <a:pos x="628" y="469"/>
                </a:cxn>
                <a:cxn ang="0">
                  <a:pos x="1002" y="456"/>
                </a:cxn>
                <a:cxn ang="0">
                  <a:pos x="1242" y="408"/>
                </a:cxn>
                <a:cxn ang="0">
                  <a:pos x="1485" y="469"/>
                </a:cxn>
                <a:cxn ang="0">
                  <a:pos x="1953" y="630"/>
                </a:cxn>
                <a:cxn ang="0">
                  <a:pos x="2077" y="689"/>
                </a:cxn>
                <a:cxn ang="0">
                  <a:pos x="2216" y="704"/>
                </a:cxn>
                <a:cxn ang="0">
                  <a:pos x="2363" y="645"/>
                </a:cxn>
                <a:cxn ang="0">
                  <a:pos x="2538" y="499"/>
                </a:cxn>
                <a:cxn ang="0">
                  <a:pos x="2692" y="382"/>
                </a:cxn>
                <a:cxn ang="0">
                  <a:pos x="2999" y="191"/>
                </a:cxn>
                <a:cxn ang="0">
                  <a:pos x="3197" y="89"/>
                </a:cxn>
                <a:cxn ang="0">
                  <a:pos x="3402" y="24"/>
                </a:cxn>
                <a:cxn ang="0">
                  <a:pos x="3546" y="24"/>
                </a:cxn>
                <a:cxn ang="0">
                  <a:pos x="3594" y="168"/>
                </a:cxn>
                <a:cxn ang="0">
                  <a:pos x="3594" y="312"/>
                </a:cxn>
                <a:cxn ang="0">
                  <a:pos x="3738" y="312"/>
                </a:cxn>
              </a:cxnLst>
              <a:rect l="0" t="0" r="r" b="b"/>
              <a:pathLst>
                <a:path w="3738" h="711">
                  <a:moveTo>
                    <a:pt x="90" y="216"/>
                  </a:moveTo>
                  <a:cubicBezTo>
                    <a:pt x="58" y="256"/>
                    <a:pt x="0" y="318"/>
                    <a:pt x="90" y="360"/>
                  </a:cubicBezTo>
                  <a:cubicBezTo>
                    <a:pt x="180" y="402"/>
                    <a:pt x="476" y="453"/>
                    <a:pt x="628" y="469"/>
                  </a:cubicBezTo>
                  <a:cubicBezTo>
                    <a:pt x="780" y="485"/>
                    <a:pt x="900" y="466"/>
                    <a:pt x="1002" y="456"/>
                  </a:cubicBezTo>
                  <a:cubicBezTo>
                    <a:pt x="1104" y="446"/>
                    <a:pt x="1162" y="406"/>
                    <a:pt x="1242" y="408"/>
                  </a:cubicBezTo>
                  <a:cubicBezTo>
                    <a:pt x="1322" y="410"/>
                    <a:pt x="1367" y="432"/>
                    <a:pt x="1485" y="469"/>
                  </a:cubicBezTo>
                  <a:cubicBezTo>
                    <a:pt x="1603" y="506"/>
                    <a:pt x="1854" y="593"/>
                    <a:pt x="1953" y="630"/>
                  </a:cubicBezTo>
                  <a:cubicBezTo>
                    <a:pt x="2052" y="667"/>
                    <a:pt x="2033" y="677"/>
                    <a:pt x="2077" y="689"/>
                  </a:cubicBezTo>
                  <a:cubicBezTo>
                    <a:pt x="2121" y="701"/>
                    <a:pt x="2168" y="711"/>
                    <a:pt x="2216" y="704"/>
                  </a:cubicBezTo>
                  <a:cubicBezTo>
                    <a:pt x="2264" y="697"/>
                    <a:pt x="2309" y="679"/>
                    <a:pt x="2363" y="645"/>
                  </a:cubicBezTo>
                  <a:cubicBezTo>
                    <a:pt x="2417" y="611"/>
                    <a:pt x="2483" y="543"/>
                    <a:pt x="2538" y="499"/>
                  </a:cubicBezTo>
                  <a:cubicBezTo>
                    <a:pt x="2593" y="455"/>
                    <a:pt x="2615" y="433"/>
                    <a:pt x="2692" y="382"/>
                  </a:cubicBezTo>
                  <a:cubicBezTo>
                    <a:pt x="2769" y="331"/>
                    <a:pt x="2915" y="240"/>
                    <a:pt x="2999" y="191"/>
                  </a:cubicBezTo>
                  <a:cubicBezTo>
                    <a:pt x="3083" y="142"/>
                    <a:pt x="3130" y="117"/>
                    <a:pt x="3197" y="89"/>
                  </a:cubicBezTo>
                  <a:cubicBezTo>
                    <a:pt x="3264" y="61"/>
                    <a:pt x="3344" y="35"/>
                    <a:pt x="3402" y="24"/>
                  </a:cubicBezTo>
                  <a:cubicBezTo>
                    <a:pt x="3460" y="13"/>
                    <a:pt x="3514" y="0"/>
                    <a:pt x="3546" y="24"/>
                  </a:cubicBezTo>
                  <a:cubicBezTo>
                    <a:pt x="3578" y="48"/>
                    <a:pt x="3586" y="120"/>
                    <a:pt x="3594" y="168"/>
                  </a:cubicBezTo>
                  <a:cubicBezTo>
                    <a:pt x="3602" y="216"/>
                    <a:pt x="3570" y="288"/>
                    <a:pt x="3594" y="312"/>
                  </a:cubicBezTo>
                  <a:cubicBezTo>
                    <a:pt x="3618" y="336"/>
                    <a:pt x="3678" y="324"/>
                    <a:pt x="3738" y="312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72744" name="Line 40"/>
            <p:cNvSpPr>
              <a:spLocks noChangeShapeType="1"/>
            </p:cNvSpPr>
            <p:nvPr/>
          </p:nvSpPr>
          <p:spPr bwMode="auto">
            <a:xfrm flipH="1">
              <a:off x="1286" y="1572"/>
              <a:ext cx="193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72745" name="Line 41"/>
            <p:cNvSpPr>
              <a:spLocks noChangeShapeType="1"/>
            </p:cNvSpPr>
            <p:nvPr/>
          </p:nvSpPr>
          <p:spPr bwMode="auto">
            <a:xfrm>
              <a:off x="1671" y="1572"/>
              <a:ext cx="479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grpSp>
          <p:nvGrpSpPr>
            <p:cNvPr id="4" name="Group 42"/>
            <p:cNvGrpSpPr>
              <a:grpSpLocks/>
            </p:cNvGrpSpPr>
            <p:nvPr/>
          </p:nvGrpSpPr>
          <p:grpSpPr bwMode="auto">
            <a:xfrm>
              <a:off x="279" y="1812"/>
              <a:ext cx="476" cy="385"/>
              <a:chOff x="288" y="2352"/>
              <a:chExt cx="908" cy="734"/>
            </a:xfrm>
          </p:grpSpPr>
          <p:pic>
            <p:nvPicPr>
              <p:cNvPr id="72747" name="Picture 43"/>
              <p:cNvPicPr>
                <a:picLocks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88" y="2352"/>
                <a:ext cx="908" cy="7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72748" name="Picture 44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480" y="2439"/>
                <a:ext cx="384" cy="31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</p:pic>
        </p:grpSp>
        <p:sp>
          <p:nvSpPr>
            <p:cNvPr id="72749" name="Line 45"/>
            <p:cNvSpPr>
              <a:spLocks noChangeShapeType="1"/>
            </p:cNvSpPr>
            <p:nvPr/>
          </p:nvSpPr>
          <p:spPr bwMode="auto">
            <a:xfrm flipV="1">
              <a:off x="2055" y="3396"/>
              <a:ext cx="768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72750" name="Line 46"/>
            <p:cNvSpPr>
              <a:spLocks noChangeShapeType="1"/>
            </p:cNvSpPr>
            <p:nvPr/>
          </p:nvSpPr>
          <p:spPr bwMode="auto">
            <a:xfrm flipH="1" flipV="1">
              <a:off x="2343" y="2388"/>
              <a:ext cx="576" cy="8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72751" name="Line 47"/>
            <p:cNvSpPr>
              <a:spLocks noChangeShapeType="1"/>
            </p:cNvSpPr>
            <p:nvPr/>
          </p:nvSpPr>
          <p:spPr bwMode="auto">
            <a:xfrm flipH="1">
              <a:off x="3015" y="2724"/>
              <a:ext cx="240" cy="5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72752" name="Line 48"/>
            <p:cNvSpPr>
              <a:spLocks noChangeShapeType="1"/>
            </p:cNvSpPr>
            <p:nvPr/>
          </p:nvSpPr>
          <p:spPr bwMode="auto">
            <a:xfrm flipH="1" flipV="1">
              <a:off x="3063" y="1572"/>
              <a:ext cx="1344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72753" name="Line 49"/>
            <p:cNvSpPr>
              <a:spLocks noChangeShapeType="1"/>
            </p:cNvSpPr>
            <p:nvPr/>
          </p:nvSpPr>
          <p:spPr bwMode="auto">
            <a:xfrm flipH="1" flipV="1">
              <a:off x="2343" y="2388"/>
              <a:ext cx="912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pic>
          <p:nvPicPr>
            <p:cNvPr id="72754" name="Picture 50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935" y="2052"/>
              <a:ext cx="489" cy="7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72755" name="Text Box 51"/>
            <p:cNvSpPr txBox="1">
              <a:spLocks noChangeArrowheads="1"/>
            </p:cNvSpPr>
            <p:nvPr/>
          </p:nvSpPr>
          <p:spPr bwMode="auto">
            <a:xfrm>
              <a:off x="4263" y="3154"/>
              <a:ext cx="1070" cy="7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>
                  <a:latin typeface="Times New Roman" pitchFamily="-112" charset="0"/>
                </a:rPr>
                <a:t>H: Hosts</a:t>
              </a:r>
            </a:p>
            <a:p>
              <a:pPr algn="l">
                <a:spcBef>
                  <a:spcPct val="50000"/>
                </a:spcBef>
              </a:pPr>
              <a:r>
                <a:rPr lang="en-US">
                  <a:latin typeface="Times New Roman" pitchFamily="-112" charset="0"/>
                </a:rPr>
                <a:t>R: Routers</a:t>
              </a:r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 </a:t>
            </a:r>
            <a:fld id="{777CADD2-A209-EA45-B425-38A555016D4B}" type="slidenum">
              <a:rPr lang="en-US"/>
              <a:pPr/>
              <a:t>24</a:t>
            </a:fld>
            <a:endParaRPr lang="en-US">
              <a:solidFill>
                <a:schemeClr val="bg2"/>
              </a:solidFill>
            </a:endParaRPr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2,000 ft: Multi-access (e.g., Cable)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May need to share links with other senders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Poll headend to receive a timeslot to send upstream</a:t>
            </a:r>
          </a:p>
          <a:p>
            <a:pPr lvl="1">
              <a:lnSpc>
                <a:spcPct val="90000"/>
              </a:lnSpc>
            </a:pPr>
            <a:r>
              <a:rPr lang="en-US"/>
              <a:t>Headend controls all downstream transmissions</a:t>
            </a:r>
          </a:p>
          <a:p>
            <a:pPr lvl="1">
              <a:lnSpc>
                <a:spcPct val="90000"/>
              </a:lnSpc>
            </a:pPr>
            <a:r>
              <a:rPr lang="en-US"/>
              <a:t>A lower level of addressing is used …</a:t>
            </a:r>
          </a:p>
        </p:txBody>
      </p:sp>
      <p:sp>
        <p:nvSpPr>
          <p:cNvPr id="73732" name="Line 4"/>
          <p:cNvSpPr>
            <a:spLocks noChangeShapeType="1"/>
          </p:cNvSpPr>
          <p:nvPr/>
        </p:nvSpPr>
        <p:spPr bwMode="auto">
          <a:xfrm>
            <a:off x="2209800" y="2895600"/>
            <a:ext cx="1600200" cy="6096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Line 5"/>
          <p:cNvSpPr>
            <a:spLocks noChangeShapeType="1"/>
          </p:cNvSpPr>
          <p:nvPr/>
        </p:nvSpPr>
        <p:spPr bwMode="auto">
          <a:xfrm>
            <a:off x="2209800" y="3505200"/>
            <a:ext cx="38862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Line 6"/>
          <p:cNvSpPr>
            <a:spLocks noChangeShapeType="1"/>
          </p:cNvSpPr>
          <p:nvPr/>
        </p:nvSpPr>
        <p:spPr bwMode="auto">
          <a:xfrm flipH="1">
            <a:off x="2286000" y="3505200"/>
            <a:ext cx="1524000" cy="7620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676400" y="2667000"/>
            <a:ext cx="527050" cy="384175"/>
            <a:chOff x="288" y="2352"/>
            <a:chExt cx="908" cy="734"/>
          </a:xfrm>
        </p:grpSpPr>
        <p:pic>
          <p:nvPicPr>
            <p:cNvPr id="73736" name="Picture 8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88" y="2352"/>
              <a:ext cx="908" cy="7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pic>
          <p:nvPicPr>
            <p:cNvPr id="73737" name="Picture 9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80" y="2439"/>
              <a:ext cx="384" cy="3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676400" y="4114800"/>
            <a:ext cx="527050" cy="384175"/>
            <a:chOff x="288" y="2352"/>
            <a:chExt cx="908" cy="734"/>
          </a:xfrm>
        </p:grpSpPr>
        <p:pic>
          <p:nvPicPr>
            <p:cNvPr id="73739" name="Picture 11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88" y="2352"/>
              <a:ext cx="908" cy="7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pic>
          <p:nvPicPr>
            <p:cNvPr id="73740" name="Picture 1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80" y="2439"/>
              <a:ext cx="384" cy="3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1682750" y="3349625"/>
            <a:ext cx="527050" cy="384175"/>
            <a:chOff x="288" y="2352"/>
            <a:chExt cx="908" cy="734"/>
          </a:xfrm>
        </p:grpSpPr>
        <p:pic>
          <p:nvPicPr>
            <p:cNvPr id="73742" name="Picture 14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88" y="2352"/>
              <a:ext cx="908" cy="7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pic>
          <p:nvPicPr>
            <p:cNvPr id="73743" name="Picture 1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80" y="2439"/>
              <a:ext cx="384" cy="3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</p:grpSp>
      <p:sp>
        <p:nvSpPr>
          <p:cNvPr id="73744" name="Text Box 16"/>
          <p:cNvSpPr txBox="1">
            <a:spLocks noChangeArrowheads="1"/>
          </p:cNvSpPr>
          <p:nvPr/>
        </p:nvSpPr>
        <p:spPr bwMode="auto">
          <a:xfrm>
            <a:off x="6172200" y="3276600"/>
            <a:ext cx="1423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Headend</a:t>
            </a:r>
          </a:p>
        </p:txBody>
      </p:sp>
      <p:sp>
        <p:nvSpPr>
          <p:cNvPr id="73745" name="Line 17"/>
          <p:cNvSpPr>
            <a:spLocks noChangeShapeType="1"/>
          </p:cNvSpPr>
          <p:nvPr/>
        </p:nvSpPr>
        <p:spPr bwMode="auto">
          <a:xfrm>
            <a:off x="2667000" y="2895600"/>
            <a:ext cx="533400" cy="2286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6" name="Line 18"/>
          <p:cNvSpPr>
            <a:spLocks noChangeShapeType="1"/>
          </p:cNvSpPr>
          <p:nvPr/>
        </p:nvSpPr>
        <p:spPr bwMode="auto">
          <a:xfrm flipV="1">
            <a:off x="2819400" y="3886200"/>
            <a:ext cx="533400" cy="3048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Different kinds of addresses</a:t>
            </a:r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Domain name (e.g. </a:t>
            </a:r>
            <a:r>
              <a:rPr lang="en-US" sz="2800" i="1" dirty="0" err="1"/>
              <a:t>www</a:t>
            </a:r>
            <a:r>
              <a:rPr lang="en-US" sz="2800" i="1" dirty="0" err="1" smtClean="0"/>
              <a:t>.msn.</a:t>
            </a:r>
            <a:r>
              <a:rPr lang="en-US" sz="2800" i="1" dirty="0" err="1"/>
              <a:t>com</a:t>
            </a:r>
            <a:r>
              <a:rPr lang="en-US" sz="2800" i="1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Global, human readable</a:t>
            </a:r>
            <a:endParaRPr lang="en-US" sz="2400" i="1" dirty="0"/>
          </a:p>
          <a:p>
            <a:pPr>
              <a:lnSpc>
                <a:spcPct val="90000"/>
              </a:lnSpc>
            </a:pPr>
            <a:r>
              <a:rPr lang="en-US" sz="2800" dirty="0"/>
              <a:t>IP Address (e.g. 207.200.73.8)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Global, works across all networks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 Ethernet (e.g. </a:t>
            </a:r>
            <a:r>
              <a:rPr lang="en-US" sz="2800" i="1" dirty="0"/>
              <a:t>08-00-2b-18-bc-65)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Local, works on a particular network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Packet often has all three!</a:t>
            </a:r>
          </a:p>
          <a:p>
            <a:pPr>
              <a:lnSpc>
                <a:spcPct val="90000"/>
              </a:lnSpc>
              <a:buFont typeface="Monotype Sorts" pitchFamily="-112" charset="2"/>
              <a:buNone/>
            </a:pPr>
            <a:endParaRPr lang="en-US" sz="800" dirty="0"/>
          </a:p>
          <a:p>
            <a:pPr>
              <a:lnSpc>
                <a:spcPct val="90000"/>
              </a:lnSpc>
              <a:buFont typeface="Monotype Sorts" pitchFamily="-112" charset="2"/>
              <a:buNone/>
            </a:pPr>
            <a:endParaRPr lang="en-US" sz="800" dirty="0"/>
          </a:p>
          <a:p>
            <a:pPr>
              <a:lnSpc>
                <a:spcPct val="90000"/>
              </a:lnSpc>
              <a:buFont typeface="Monotype Sorts" pitchFamily="-112" charset="2"/>
              <a:buNone/>
            </a:pPr>
            <a:endParaRPr lang="en-US" sz="800" dirty="0"/>
          </a:p>
          <a:p>
            <a:pPr>
              <a:lnSpc>
                <a:spcPct val="90000"/>
              </a:lnSpc>
              <a:buFont typeface="Monotype Sorts" pitchFamily="-112" charset="2"/>
              <a:buNone/>
            </a:pPr>
            <a:endParaRPr lang="en-US" sz="800" dirty="0"/>
          </a:p>
          <a:p>
            <a:pPr>
              <a:lnSpc>
                <a:spcPct val="90000"/>
              </a:lnSpc>
              <a:buFont typeface="Monotype Sorts" pitchFamily="-112" charset="2"/>
              <a:buNone/>
            </a:pPr>
            <a:endParaRPr lang="en-US" sz="800" dirty="0"/>
          </a:p>
          <a:p>
            <a:pPr>
              <a:lnSpc>
                <a:spcPct val="90000"/>
              </a:lnSpc>
              <a:buFont typeface="Monotype Sorts" pitchFamily="-112" charset="2"/>
              <a:buNone/>
            </a:pPr>
            <a:endParaRPr lang="en-US" sz="800" dirty="0"/>
          </a:p>
          <a:p>
            <a:pPr>
              <a:lnSpc>
                <a:spcPct val="90000"/>
              </a:lnSpc>
              <a:buFont typeface="Monotype Sorts" pitchFamily="-112" charset="2"/>
              <a:buNone/>
            </a:pPr>
            <a:r>
              <a:rPr lang="en-US" sz="800" dirty="0"/>
              <a:t>a</a:t>
            </a:r>
          </a:p>
        </p:txBody>
      </p:sp>
      <p:sp>
        <p:nvSpPr>
          <p:cNvPr id="279556" name="Rectangle 4"/>
          <p:cNvSpPr>
            <a:spLocks noChangeArrowheads="1"/>
          </p:cNvSpPr>
          <p:nvPr/>
        </p:nvSpPr>
        <p:spPr bwMode="auto">
          <a:xfrm>
            <a:off x="2500313" y="5278438"/>
            <a:ext cx="841375" cy="37623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Arial" pitchFamily="-112" charset="0"/>
              </a:rPr>
              <a:t>IP Hdr</a:t>
            </a:r>
          </a:p>
        </p:txBody>
      </p:sp>
      <p:sp>
        <p:nvSpPr>
          <p:cNvPr id="279557" name="Rectangle 5"/>
          <p:cNvSpPr>
            <a:spLocks noChangeArrowheads="1"/>
          </p:cNvSpPr>
          <p:nvPr/>
        </p:nvSpPr>
        <p:spPr bwMode="auto">
          <a:xfrm>
            <a:off x="5553075" y="5283200"/>
            <a:ext cx="1679575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Arial" pitchFamily="-112" charset="0"/>
              </a:rPr>
              <a:t>HTTP Payload</a:t>
            </a:r>
          </a:p>
        </p:txBody>
      </p:sp>
      <p:sp>
        <p:nvSpPr>
          <p:cNvPr id="279558" name="Rectangle 6"/>
          <p:cNvSpPr>
            <a:spLocks noChangeArrowheads="1"/>
          </p:cNvSpPr>
          <p:nvPr/>
        </p:nvSpPr>
        <p:spPr bwMode="auto">
          <a:xfrm>
            <a:off x="3338513" y="5278438"/>
            <a:ext cx="1082675" cy="37623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Arial" pitchFamily="-112" charset="0"/>
              </a:rPr>
              <a:t>TCP Hdr</a:t>
            </a:r>
          </a:p>
        </p:txBody>
      </p:sp>
      <p:sp>
        <p:nvSpPr>
          <p:cNvPr id="279559" name="Rectangle 7"/>
          <p:cNvSpPr>
            <a:spLocks noChangeArrowheads="1"/>
          </p:cNvSpPr>
          <p:nvPr/>
        </p:nvSpPr>
        <p:spPr bwMode="auto">
          <a:xfrm>
            <a:off x="4330700" y="5278438"/>
            <a:ext cx="1222375" cy="3762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Arial" pitchFamily="-112" charset="0"/>
              </a:rPr>
              <a:t>HTTP Hdr</a:t>
            </a:r>
          </a:p>
        </p:txBody>
      </p:sp>
      <p:sp>
        <p:nvSpPr>
          <p:cNvPr id="279560" name="Rectangle 8"/>
          <p:cNvSpPr>
            <a:spLocks noChangeArrowheads="1"/>
          </p:cNvSpPr>
          <p:nvPr/>
        </p:nvSpPr>
        <p:spPr bwMode="auto">
          <a:xfrm>
            <a:off x="1052513" y="5276850"/>
            <a:ext cx="1489075" cy="376238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Arial" pitchFamily="-112" charset="0"/>
              </a:rPr>
              <a:t>Ethernet Hdr</a:t>
            </a:r>
          </a:p>
        </p:txBody>
      </p:sp>
      <p:sp>
        <p:nvSpPr>
          <p:cNvPr id="279561" name="Line 9"/>
          <p:cNvSpPr>
            <a:spLocks noChangeShapeType="1"/>
          </p:cNvSpPr>
          <p:nvPr/>
        </p:nvSpPr>
        <p:spPr bwMode="auto">
          <a:xfrm flipV="1">
            <a:off x="1052513" y="573405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9562" name="Line 10"/>
          <p:cNvSpPr>
            <a:spLocks noChangeShapeType="1"/>
          </p:cNvSpPr>
          <p:nvPr/>
        </p:nvSpPr>
        <p:spPr bwMode="auto">
          <a:xfrm flipV="1">
            <a:off x="7253288" y="570547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9563" name="Text Box 11"/>
          <p:cNvSpPr txBox="1">
            <a:spLocks noChangeArrowheads="1"/>
          </p:cNvSpPr>
          <p:nvPr/>
        </p:nvSpPr>
        <p:spPr bwMode="auto">
          <a:xfrm>
            <a:off x="1114425" y="5962650"/>
            <a:ext cx="2147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-112" charset="0"/>
              </a:rPr>
              <a:t>Start of packet</a:t>
            </a:r>
          </a:p>
        </p:txBody>
      </p:sp>
      <p:sp>
        <p:nvSpPr>
          <p:cNvPr id="279564" name="Text Box 12"/>
          <p:cNvSpPr txBox="1">
            <a:spLocks noChangeArrowheads="1"/>
          </p:cNvSpPr>
          <p:nvPr/>
        </p:nvSpPr>
        <p:spPr bwMode="auto">
          <a:xfrm>
            <a:off x="5091113" y="5919788"/>
            <a:ext cx="2047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-112" charset="0"/>
              </a:rPr>
              <a:t>End of packet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 </a:t>
            </a:r>
            <a:fld id="{4B6068B2-0966-AC47-948A-6FD020B8AA1A}" type="slidenum">
              <a:rPr lang="en-US"/>
              <a:pPr/>
              <a:t>26</a:t>
            </a:fld>
            <a:endParaRPr lang="en-US">
              <a:solidFill>
                <a:schemeClr val="bg2"/>
              </a:solidFill>
            </a:endParaRPr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1,000 ft: Framing/Modulation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85950"/>
            <a:ext cx="8534400" cy="4171950"/>
          </a:xfrm>
        </p:spPr>
        <p:txBody>
          <a:bodyPr/>
          <a:lstStyle/>
          <a:p>
            <a:r>
              <a:rPr lang="en-US" dirty="0"/>
              <a:t>Protect, delimit and modulate payload as a signal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F</a:t>
            </a:r>
            <a:r>
              <a:rPr lang="en-US" dirty="0" smtClean="0"/>
              <a:t>or </a:t>
            </a:r>
            <a:r>
              <a:rPr lang="en-US" dirty="0"/>
              <a:t>cable, take payload, add error protection (Reed-Solomon), header and framing, then turn into a signal</a:t>
            </a:r>
          </a:p>
          <a:p>
            <a:pPr lvl="1"/>
            <a:r>
              <a:rPr lang="en-US" dirty="0"/>
              <a:t>Modulate data to assigned channel and time (upstream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685800" y="2667000"/>
            <a:ext cx="22098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/>
              <a:t>Sync / Unique</a:t>
            </a:r>
          </a:p>
        </p:txBody>
      </p:sp>
      <p:sp>
        <p:nvSpPr>
          <p:cNvPr id="74757" name="Rectangle 5"/>
          <p:cNvSpPr>
            <a:spLocks noChangeArrowheads="1"/>
          </p:cNvSpPr>
          <p:nvPr/>
        </p:nvSpPr>
        <p:spPr bwMode="auto">
          <a:xfrm>
            <a:off x="3949700" y="2667000"/>
            <a:ext cx="45847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Payload w/ error correcting code</a:t>
            </a:r>
          </a:p>
        </p:txBody>
      </p:sp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2767013" y="2667000"/>
            <a:ext cx="1195387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Header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 </a:t>
            </a:r>
            <a:fld id="{66058077-EA42-C64D-850D-2649BBDD373C}" type="slidenum">
              <a:rPr lang="en-US"/>
              <a:pPr/>
              <a:t>27</a:t>
            </a:fld>
            <a:endParaRPr lang="en-US">
              <a:solidFill>
                <a:schemeClr val="bg2"/>
              </a:solidFill>
            </a:endParaRPr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Protocols and Layering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171950"/>
          </a:xfrm>
        </p:spPr>
        <p:txBody>
          <a:bodyPr/>
          <a:lstStyle/>
          <a:p>
            <a:r>
              <a:rPr lang="en-US" sz="2400" dirty="0"/>
              <a:t>We need abstractions to handle complexity and interfaces to enable interoperability. Protocols are the modularity of networks.</a:t>
            </a:r>
          </a:p>
          <a:p>
            <a:endParaRPr lang="en-US" sz="2400" dirty="0"/>
          </a:p>
          <a:p>
            <a:r>
              <a:rPr lang="en-US" sz="2400" dirty="0"/>
              <a:t>A </a:t>
            </a:r>
            <a:r>
              <a:rPr lang="en-US" sz="2400" u="sng" dirty="0"/>
              <a:t>protocol</a:t>
            </a:r>
            <a:r>
              <a:rPr lang="en-US" sz="2400" dirty="0"/>
              <a:t> is an agreement dictating the form and function of data exchanged between parties to effect </a:t>
            </a:r>
            <a:r>
              <a:rPr lang="en-US" sz="2400" dirty="0" smtClean="0"/>
              <a:t>communication</a:t>
            </a:r>
          </a:p>
          <a:p>
            <a:pPr lvl="1"/>
            <a:r>
              <a:rPr lang="en-US" sz="2000" dirty="0" smtClean="0"/>
              <a:t>Examples</a:t>
            </a:r>
            <a:r>
              <a:rPr lang="en-US" sz="2000" dirty="0" smtClean="0"/>
              <a:t>:</a:t>
            </a:r>
            <a:r>
              <a:rPr lang="en-US" sz="2000" dirty="0" smtClean="0"/>
              <a:t> </a:t>
            </a:r>
            <a:r>
              <a:rPr lang="en-US" sz="1600" dirty="0" smtClean="0"/>
              <a:t>ADSL</a:t>
            </a:r>
            <a:r>
              <a:rPr lang="en-US" sz="1600" dirty="0" smtClean="0"/>
              <a:t>, ISDN, DS-3, SONET, Frame Relay, PPP, BISYNC, HDLC, SLIP, Ethernet, 10Base-T, 100Base-T, CRC, 802.5, FDDI, 802.11a/b/g/n, ATM, AAL5, X.25, IPv4, IPv6, TTL, DHCP, ICMP, OSPF, RIP, IS-IS, BGP, S-BGP, CIDR, TCP, SACK, UDP, RDP, DNS, RED, </a:t>
            </a:r>
            <a:r>
              <a:rPr lang="en-US" sz="1600" dirty="0" err="1" smtClean="0"/>
              <a:t>DECbit</a:t>
            </a:r>
            <a:r>
              <a:rPr lang="en-US" sz="1600" dirty="0" smtClean="0"/>
              <a:t>, </a:t>
            </a:r>
            <a:r>
              <a:rPr lang="en-US" sz="1600" dirty="0" err="1" smtClean="0"/>
              <a:t>SunRPC</a:t>
            </a:r>
            <a:r>
              <a:rPr lang="en-US" sz="1600" dirty="0" smtClean="0"/>
              <a:t>, DCE, XDR, JPEG, MPEG, MP3, BOOTP, ARP, RARP, IGMP, CBT, MOSPF, DVMRP, PIM, RTP, RTCP, RSVP, COPS, </a:t>
            </a:r>
            <a:r>
              <a:rPr lang="en-US" sz="1600" dirty="0" err="1" smtClean="0"/>
              <a:t>DiffServ</a:t>
            </a:r>
            <a:r>
              <a:rPr lang="en-US" sz="1600" dirty="0" smtClean="0"/>
              <a:t>, </a:t>
            </a:r>
            <a:r>
              <a:rPr lang="en-US" sz="1600" dirty="0" err="1" smtClean="0"/>
              <a:t>IntServ</a:t>
            </a:r>
            <a:r>
              <a:rPr lang="en-US" sz="1600" dirty="0" smtClean="0"/>
              <a:t>, DES, PGP, Kerberos, MD5, </a:t>
            </a:r>
            <a:r>
              <a:rPr lang="en-US" sz="1600" dirty="0" err="1" smtClean="0"/>
              <a:t>IPsec</a:t>
            </a:r>
            <a:r>
              <a:rPr lang="en-US" sz="1600" dirty="0" smtClean="0"/>
              <a:t>, SSL, SSH, telnet, HTTP, HTTPS, HTML, FTP, TFTP, UUCP, X.400, SMTP, POP, MIME, NFS, AFS, SNMP, …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 </a:t>
            </a:r>
            <a:fld id="{E83E0431-C265-2440-B540-7397A526CB78}" type="slidenum">
              <a:rPr lang="en-US"/>
              <a:pPr/>
              <a:t>28</a:t>
            </a:fld>
            <a:endParaRPr lang="en-US">
              <a:solidFill>
                <a:schemeClr val="bg2"/>
              </a:solidFill>
            </a:endParaRPr>
          </a:p>
        </p:txBody>
      </p:sp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2971800" y="3800475"/>
            <a:ext cx="1219200" cy="4572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Layering and Protocol Stacks</a:t>
            </a:r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885950"/>
            <a:ext cx="8305800" cy="4171950"/>
          </a:xfrm>
        </p:spPr>
        <p:txBody>
          <a:bodyPr/>
          <a:lstStyle/>
          <a:p>
            <a:r>
              <a:rPr lang="en-US"/>
              <a:t>Layering is how we combine protocols</a:t>
            </a:r>
          </a:p>
          <a:p>
            <a:pPr lvl="1"/>
            <a:r>
              <a:rPr lang="en-US"/>
              <a:t>Higher level protocols build on services provided by lower levels</a:t>
            </a:r>
          </a:p>
          <a:p>
            <a:pPr lvl="1"/>
            <a:r>
              <a:rPr lang="en-US"/>
              <a:t>Peer layers communicate with each other </a:t>
            </a:r>
          </a:p>
        </p:txBody>
      </p:sp>
      <p:sp>
        <p:nvSpPr>
          <p:cNvPr id="77829" name="Rectangle 5"/>
          <p:cNvSpPr>
            <a:spLocks noChangeArrowheads="1"/>
          </p:cNvSpPr>
          <p:nvPr/>
        </p:nvSpPr>
        <p:spPr bwMode="auto">
          <a:xfrm>
            <a:off x="5638800" y="3800475"/>
            <a:ext cx="1219200" cy="4572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7830" name="Rectangle 6"/>
          <p:cNvSpPr>
            <a:spLocks noChangeArrowheads="1"/>
          </p:cNvSpPr>
          <p:nvPr/>
        </p:nvSpPr>
        <p:spPr bwMode="auto">
          <a:xfrm>
            <a:off x="2971800" y="4638675"/>
            <a:ext cx="1219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7831" name="Rectangle 7"/>
          <p:cNvSpPr>
            <a:spLocks noChangeArrowheads="1"/>
          </p:cNvSpPr>
          <p:nvPr/>
        </p:nvSpPr>
        <p:spPr bwMode="auto">
          <a:xfrm>
            <a:off x="5638800" y="4638675"/>
            <a:ext cx="1219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7832" name="Line 8"/>
          <p:cNvSpPr>
            <a:spLocks noChangeShapeType="1"/>
          </p:cNvSpPr>
          <p:nvPr/>
        </p:nvSpPr>
        <p:spPr bwMode="auto">
          <a:xfrm>
            <a:off x="3581400" y="4105275"/>
            <a:ext cx="0" cy="68580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7833" name="Line 9"/>
          <p:cNvSpPr>
            <a:spLocks noChangeShapeType="1"/>
          </p:cNvSpPr>
          <p:nvPr/>
        </p:nvSpPr>
        <p:spPr bwMode="auto">
          <a:xfrm flipV="1">
            <a:off x="6248400" y="4105275"/>
            <a:ext cx="0" cy="68580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7834" name="Line 10"/>
          <p:cNvSpPr>
            <a:spLocks noChangeShapeType="1"/>
          </p:cNvSpPr>
          <p:nvPr/>
        </p:nvSpPr>
        <p:spPr bwMode="auto">
          <a:xfrm>
            <a:off x="4114800" y="4867275"/>
            <a:ext cx="1676400" cy="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7835" name="Line 11"/>
          <p:cNvSpPr>
            <a:spLocks noChangeShapeType="1"/>
          </p:cNvSpPr>
          <p:nvPr/>
        </p:nvSpPr>
        <p:spPr bwMode="auto">
          <a:xfrm>
            <a:off x="4114800" y="4029075"/>
            <a:ext cx="1676400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7836" name="Text Box 12"/>
          <p:cNvSpPr txBox="1">
            <a:spLocks noChangeArrowheads="1"/>
          </p:cNvSpPr>
          <p:nvPr/>
        </p:nvSpPr>
        <p:spPr bwMode="auto">
          <a:xfrm>
            <a:off x="1344613" y="3657600"/>
            <a:ext cx="1655762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</a:pPr>
            <a:r>
              <a:rPr lang="en-US"/>
              <a:t>Layer N+1</a:t>
            </a:r>
          </a:p>
          <a:p>
            <a:pPr>
              <a:lnSpc>
                <a:spcPct val="80000"/>
              </a:lnSpc>
            </a:pPr>
            <a:r>
              <a:rPr lang="en-US"/>
              <a:t>e.g., HTTP</a:t>
            </a:r>
          </a:p>
        </p:txBody>
      </p:sp>
      <p:sp>
        <p:nvSpPr>
          <p:cNvPr id="77837" name="Text Box 13"/>
          <p:cNvSpPr txBox="1">
            <a:spLocks noChangeArrowheads="1"/>
          </p:cNvSpPr>
          <p:nvPr/>
        </p:nvSpPr>
        <p:spPr bwMode="auto">
          <a:xfrm>
            <a:off x="1458913" y="4562475"/>
            <a:ext cx="147002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</a:pPr>
            <a:r>
              <a:rPr lang="en-US"/>
              <a:t>Layer N</a:t>
            </a:r>
          </a:p>
          <a:p>
            <a:pPr>
              <a:lnSpc>
                <a:spcPct val="80000"/>
              </a:lnSpc>
            </a:pPr>
            <a:r>
              <a:rPr lang="en-US"/>
              <a:t>e.g., TCP</a:t>
            </a:r>
          </a:p>
        </p:txBody>
      </p:sp>
      <p:sp>
        <p:nvSpPr>
          <p:cNvPr id="77838" name="Line 14"/>
          <p:cNvSpPr>
            <a:spLocks noChangeShapeType="1"/>
          </p:cNvSpPr>
          <p:nvPr/>
        </p:nvSpPr>
        <p:spPr bwMode="auto">
          <a:xfrm>
            <a:off x="1295400" y="4495800"/>
            <a:ext cx="58674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7839" name="Line 15"/>
          <p:cNvSpPr>
            <a:spLocks noChangeShapeType="1"/>
          </p:cNvSpPr>
          <p:nvPr/>
        </p:nvSpPr>
        <p:spPr bwMode="auto">
          <a:xfrm>
            <a:off x="4876800" y="3733800"/>
            <a:ext cx="0" cy="1371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7840" name="Text Box 16"/>
          <p:cNvSpPr txBox="1">
            <a:spLocks noChangeArrowheads="1"/>
          </p:cNvSpPr>
          <p:nvPr/>
        </p:nvSpPr>
        <p:spPr bwMode="auto">
          <a:xfrm>
            <a:off x="2865438" y="5181600"/>
            <a:ext cx="1506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Home PC</a:t>
            </a:r>
          </a:p>
        </p:txBody>
      </p:sp>
      <p:sp>
        <p:nvSpPr>
          <p:cNvPr id="77841" name="Text Box 17"/>
          <p:cNvSpPr txBox="1">
            <a:spLocks noChangeArrowheads="1"/>
          </p:cNvSpPr>
          <p:nvPr/>
        </p:nvSpPr>
        <p:spPr bwMode="auto">
          <a:xfrm>
            <a:off x="5549900" y="5221288"/>
            <a:ext cx="169172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 smtClean="0"/>
              <a:t>www.msn.com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 </a:t>
            </a:r>
            <a:fld id="{0C63EE18-F203-784D-9693-11BBA4F7E39D}" type="slidenum">
              <a:rPr lang="en-US"/>
              <a:pPr/>
              <a:t>29</a:t>
            </a:fld>
            <a:endParaRPr lang="en-US">
              <a:solidFill>
                <a:schemeClr val="bg2"/>
              </a:solidFill>
            </a:endParaRPr>
          </a:p>
        </p:txBody>
      </p:sp>
      <p:sp>
        <p:nvSpPr>
          <p:cNvPr id="78850" name="Line 2"/>
          <p:cNvSpPr>
            <a:spLocks noChangeShapeType="1"/>
          </p:cNvSpPr>
          <p:nvPr/>
        </p:nvSpPr>
        <p:spPr bwMode="auto">
          <a:xfrm>
            <a:off x="1676400" y="41910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8851" name="Line 3"/>
          <p:cNvSpPr>
            <a:spLocks noChangeShapeType="1"/>
          </p:cNvSpPr>
          <p:nvPr/>
        </p:nvSpPr>
        <p:spPr bwMode="auto">
          <a:xfrm>
            <a:off x="4876800" y="41910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8852" name="Line 4"/>
          <p:cNvSpPr>
            <a:spLocks noChangeShapeType="1"/>
          </p:cNvSpPr>
          <p:nvPr/>
        </p:nvSpPr>
        <p:spPr bwMode="auto">
          <a:xfrm>
            <a:off x="1676400" y="4038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– Layering at work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4648200"/>
            <a:ext cx="8178800" cy="1409700"/>
          </a:xfrm>
        </p:spPr>
        <p:txBody>
          <a:bodyPr/>
          <a:lstStyle/>
          <a:p>
            <a:r>
              <a:rPr lang="en-US" dirty="0"/>
              <a:t>We can connect different </a:t>
            </a:r>
            <a:r>
              <a:rPr lang="en-US" dirty="0" smtClean="0"/>
              <a:t>systems: interoperability</a:t>
            </a:r>
            <a:endParaRPr lang="en-US" dirty="0"/>
          </a:p>
        </p:txBody>
      </p:sp>
      <p:graphicFrame>
        <p:nvGraphicFramePr>
          <p:cNvPr id="78855" name="Group 7"/>
          <p:cNvGraphicFramePr>
            <a:graphicFrameLocks noGrp="1"/>
          </p:cNvGraphicFramePr>
          <p:nvPr/>
        </p:nvGraphicFramePr>
        <p:xfrm>
          <a:off x="914400" y="2235200"/>
          <a:ext cx="1524000" cy="1785938"/>
        </p:xfrm>
        <a:graphic>
          <a:graphicData uri="http://schemas.openxmlformats.org/drawingml/2006/table">
            <a:tbl>
              <a:tblPr/>
              <a:tblGrid>
                <a:gridCol w="152400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-112" charset="0"/>
                        </a:rPr>
                        <a:t>TCP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-112" charset="0"/>
                        </a:rPr>
                        <a:t>IP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-112" charset="0"/>
                        </a:rPr>
                        <a:t>Ethernet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8865" name="Group 17"/>
          <p:cNvGraphicFramePr>
            <a:graphicFrameLocks noGrp="1"/>
          </p:cNvGraphicFramePr>
          <p:nvPr/>
        </p:nvGraphicFramePr>
        <p:xfrm>
          <a:off x="6400800" y="2235200"/>
          <a:ext cx="1524000" cy="1803401"/>
        </p:xfrm>
        <a:graphic>
          <a:graphicData uri="http://schemas.openxmlformats.org/drawingml/2006/table">
            <a:tbl>
              <a:tblPr/>
              <a:tblGrid>
                <a:gridCol w="1524000"/>
              </a:tblGrid>
              <a:tr h="601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-112" charset="0"/>
                        </a:rPr>
                        <a:t>TCP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-112" charset="0"/>
                        </a:rPr>
                        <a:t>IP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-112" charset="0"/>
                        </a:rPr>
                        <a:t>CATV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8875" name="Group 27"/>
          <p:cNvGraphicFramePr>
            <a:graphicFrameLocks noGrp="1"/>
          </p:cNvGraphicFramePr>
          <p:nvPr/>
        </p:nvGraphicFramePr>
        <p:xfrm>
          <a:off x="3124200" y="2819400"/>
          <a:ext cx="2362200" cy="1219200"/>
        </p:xfrm>
        <a:graphic>
          <a:graphicData uri="http://schemas.openxmlformats.org/drawingml/2006/table">
            <a:tbl>
              <a:tblPr/>
              <a:tblGrid>
                <a:gridCol w="1181100"/>
                <a:gridCol w="11811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-112" charset="0"/>
                        </a:rPr>
                        <a:t>IP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-112" charset="0"/>
                        </a:rPr>
                        <a:t>IP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-112" charset="0"/>
                        </a:rPr>
                        <a:t>Ethernet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-112" charset="0"/>
                        </a:rPr>
                        <a:t>CATV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8886" name="Line 38"/>
          <p:cNvSpPr>
            <a:spLocks noChangeShapeType="1"/>
          </p:cNvSpPr>
          <p:nvPr/>
        </p:nvSpPr>
        <p:spPr bwMode="auto">
          <a:xfrm>
            <a:off x="4876800" y="4038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8887" name="Line 39"/>
          <p:cNvSpPr>
            <a:spLocks noChangeShapeType="1"/>
          </p:cNvSpPr>
          <p:nvPr/>
        </p:nvSpPr>
        <p:spPr bwMode="auto">
          <a:xfrm>
            <a:off x="7162800" y="4038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8888" name="Line 40"/>
          <p:cNvSpPr>
            <a:spLocks noChangeShapeType="1"/>
          </p:cNvSpPr>
          <p:nvPr/>
        </p:nvSpPr>
        <p:spPr bwMode="auto">
          <a:xfrm>
            <a:off x="3733800" y="4038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8889" name="Text Box 41"/>
          <p:cNvSpPr txBox="1">
            <a:spLocks noChangeArrowheads="1"/>
          </p:cNvSpPr>
          <p:nvPr/>
        </p:nvSpPr>
        <p:spPr bwMode="auto">
          <a:xfrm>
            <a:off x="1296988" y="1676400"/>
            <a:ext cx="760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host</a:t>
            </a:r>
          </a:p>
        </p:txBody>
      </p:sp>
      <p:sp>
        <p:nvSpPr>
          <p:cNvPr id="78890" name="Text Box 42"/>
          <p:cNvSpPr txBox="1">
            <a:spLocks noChangeArrowheads="1"/>
          </p:cNvSpPr>
          <p:nvPr/>
        </p:nvSpPr>
        <p:spPr bwMode="auto">
          <a:xfrm>
            <a:off x="6783388" y="1676400"/>
            <a:ext cx="760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host</a:t>
            </a:r>
          </a:p>
        </p:txBody>
      </p:sp>
      <p:sp>
        <p:nvSpPr>
          <p:cNvPr id="78891" name="Text Box 43"/>
          <p:cNvSpPr txBox="1">
            <a:spLocks noChangeArrowheads="1"/>
          </p:cNvSpPr>
          <p:nvPr/>
        </p:nvSpPr>
        <p:spPr bwMode="auto">
          <a:xfrm>
            <a:off x="3819525" y="2209800"/>
            <a:ext cx="981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router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</a:t>
            </a:r>
            <a:r>
              <a:rPr lang="en-US" baseline="0" dirty="0" smtClean="0"/>
              <a:t>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Technology Survey</a:t>
            </a:r>
          </a:p>
          <a:p>
            <a:pPr lvl="1"/>
            <a:r>
              <a:rPr lang="en-US" dirty="0" smtClean="0"/>
              <a:t>How things work</a:t>
            </a:r>
          </a:p>
          <a:p>
            <a:pPr lvl="1"/>
            <a:r>
              <a:rPr lang="en-US" dirty="0" smtClean="0"/>
              <a:t>How they are likely to work in the future</a:t>
            </a:r>
          </a:p>
          <a:p>
            <a:endParaRPr lang="en-US" dirty="0" smtClean="0"/>
          </a:p>
          <a:p>
            <a:r>
              <a:rPr lang="en-US" dirty="0" smtClean="0"/>
              <a:t>Design and implementation of network protocols</a:t>
            </a:r>
          </a:p>
          <a:p>
            <a:endParaRPr lang="en-US" dirty="0" smtClean="0"/>
          </a:p>
          <a:p>
            <a:r>
              <a:rPr lang="en-US" dirty="0" smtClean="0"/>
              <a:t>Research state of the art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D854-7814-5549-AEF3-B8BF8E3EE55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djw // CSEP561, Spring 2005</a:t>
            </a:r>
            <a:endParaRPr lang="en-US" sz="1400"/>
          </a:p>
        </p:txBody>
      </p:sp>
      <p:sp>
        <p:nvSpPr>
          <p:cNvPr id="2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 </a:t>
            </a:r>
            <a:fld id="{30A618DB-AC42-CF4E-83B5-2C53CE5945B0}" type="slidenum">
              <a:rPr lang="en-US"/>
              <a:pPr/>
              <a:t>30</a:t>
            </a:fld>
            <a:endParaRPr lang="en-US">
              <a:solidFill>
                <a:schemeClr val="bg2"/>
              </a:solidFill>
            </a:endParaRPr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Layering Mechanics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Encapsulation and decapsulation</a:t>
            </a:r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3276600" y="3124200"/>
            <a:ext cx="6858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Hdr</a:t>
            </a:r>
          </a:p>
        </p:txBody>
      </p:sp>
      <p:sp>
        <p:nvSpPr>
          <p:cNvPr id="79877" name="Rectangle 5"/>
          <p:cNvSpPr>
            <a:spLocks noChangeArrowheads="1"/>
          </p:cNvSpPr>
          <p:nvPr/>
        </p:nvSpPr>
        <p:spPr bwMode="auto">
          <a:xfrm>
            <a:off x="2743200" y="4191000"/>
            <a:ext cx="6858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Hdr</a:t>
            </a:r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3810000" y="4181475"/>
            <a:ext cx="8382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Data</a:t>
            </a:r>
          </a:p>
        </p:txBody>
      </p:sp>
      <p:sp>
        <p:nvSpPr>
          <p:cNvPr id="79879" name="Rectangle 7"/>
          <p:cNvSpPr>
            <a:spLocks noChangeArrowheads="1"/>
          </p:cNvSpPr>
          <p:nvPr/>
        </p:nvSpPr>
        <p:spPr bwMode="auto">
          <a:xfrm>
            <a:off x="4343400" y="3124200"/>
            <a:ext cx="8382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Data</a:t>
            </a:r>
          </a:p>
        </p:txBody>
      </p:sp>
      <p:sp>
        <p:nvSpPr>
          <p:cNvPr id="79880" name="Text Box 8"/>
          <p:cNvSpPr txBox="1">
            <a:spLocks noChangeArrowheads="1"/>
          </p:cNvSpPr>
          <p:nvPr/>
        </p:nvSpPr>
        <p:spPr bwMode="auto">
          <a:xfrm>
            <a:off x="3962400" y="3124200"/>
            <a:ext cx="361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+</a:t>
            </a:r>
          </a:p>
        </p:txBody>
      </p:sp>
      <p:sp>
        <p:nvSpPr>
          <p:cNvPr id="79881" name="Text Box 9"/>
          <p:cNvSpPr txBox="1">
            <a:spLocks noChangeArrowheads="1"/>
          </p:cNvSpPr>
          <p:nvPr/>
        </p:nvSpPr>
        <p:spPr bwMode="auto">
          <a:xfrm>
            <a:off x="3448050" y="4191000"/>
            <a:ext cx="361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+</a:t>
            </a:r>
          </a:p>
        </p:txBody>
      </p:sp>
      <p:sp>
        <p:nvSpPr>
          <p:cNvPr id="79882" name="Line 10"/>
          <p:cNvSpPr>
            <a:spLocks noChangeShapeType="1"/>
          </p:cNvSpPr>
          <p:nvPr/>
        </p:nvSpPr>
        <p:spPr bwMode="auto">
          <a:xfrm>
            <a:off x="3276600" y="3581400"/>
            <a:ext cx="533400" cy="6096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9883" name="Line 11"/>
          <p:cNvSpPr>
            <a:spLocks noChangeShapeType="1"/>
          </p:cNvSpPr>
          <p:nvPr/>
        </p:nvSpPr>
        <p:spPr bwMode="auto">
          <a:xfrm flipH="1">
            <a:off x="4648200" y="3581400"/>
            <a:ext cx="533400" cy="6096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9884" name="Text Box 12"/>
          <p:cNvSpPr txBox="1">
            <a:spLocks noChangeArrowheads="1"/>
          </p:cNvSpPr>
          <p:nvPr/>
        </p:nvSpPr>
        <p:spPr bwMode="auto">
          <a:xfrm>
            <a:off x="5672138" y="3038475"/>
            <a:ext cx="2328862" cy="162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140000"/>
              </a:lnSpc>
            </a:pPr>
            <a:r>
              <a:rPr lang="en-US"/>
              <a:t>Layer N+1 PDU</a:t>
            </a:r>
          </a:p>
          <a:p>
            <a:pPr>
              <a:lnSpc>
                <a:spcPct val="140000"/>
              </a:lnSpc>
            </a:pPr>
            <a:r>
              <a:rPr lang="en-US"/>
              <a:t>becomes</a:t>
            </a:r>
          </a:p>
          <a:p>
            <a:pPr>
              <a:lnSpc>
                <a:spcPct val="140000"/>
              </a:lnSpc>
            </a:pPr>
            <a:r>
              <a:rPr lang="en-US"/>
              <a:t>Layer N ADU</a:t>
            </a:r>
          </a:p>
        </p:txBody>
      </p:sp>
      <p:sp>
        <p:nvSpPr>
          <p:cNvPr id="79885" name="Line 13"/>
          <p:cNvSpPr>
            <a:spLocks noChangeShapeType="1"/>
          </p:cNvSpPr>
          <p:nvPr/>
        </p:nvSpPr>
        <p:spPr bwMode="auto">
          <a:xfrm>
            <a:off x="2438400" y="3886200"/>
            <a:ext cx="32004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9886" name="Line 14"/>
          <p:cNvSpPr>
            <a:spLocks noChangeShapeType="1"/>
          </p:cNvSpPr>
          <p:nvPr/>
        </p:nvSpPr>
        <p:spPr bwMode="auto">
          <a:xfrm>
            <a:off x="2514600" y="35052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9887" name="Text Box 15"/>
          <p:cNvSpPr txBox="1">
            <a:spLocks noChangeArrowheads="1"/>
          </p:cNvSpPr>
          <p:nvPr/>
        </p:nvSpPr>
        <p:spPr bwMode="auto">
          <a:xfrm>
            <a:off x="684213" y="3200400"/>
            <a:ext cx="1574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Messages</a:t>
            </a:r>
          </a:p>
          <a:p>
            <a:r>
              <a:rPr lang="en-US"/>
              <a:t>passed</a:t>
            </a:r>
          </a:p>
          <a:p>
            <a:r>
              <a:rPr lang="en-US"/>
              <a:t>between</a:t>
            </a:r>
          </a:p>
          <a:p>
            <a:r>
              <a:rPr lang="en-US"/>
              <a:t>layers</a:t>
            </a:r>
          </a:p>
        </p:txBody>
      </p:sp>
      <p:sp>
        <p:nvSpPr>
          <p:cNvPr id="79888" name="Line 16"/>
          <p:cNvSpPr>
            <a:spLocks noChangeShapeType="1"/>
          </p:cNvSpPr>
          <p:nvPr/>
        </p:nvSpPr>
        <p:spPr bwMode="auto">
          <a:xfrm>
            <a:off x="2438400" y="2895600"/>
            <a:ext cx="32004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9889" name="Line 17"/>
          <p:cNvSpPr>
            <a:spLocks noChangeShapeType="1"/>
          </p:cNvSpPr>
          <p:nvPr/>
        </p:nvSpPr>
        <p:spPr bwMode="auto">
          <a:xfrm>
            <a:off x="2438400" y="4953000"/>
            <a:ext cx="32004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9890" name="Line 18"/>
          <p:cNvSpPr>
            <a:spLocks noChangeShapeType="1"/>
          </p:cNvSpPr>
          <p:nvPr/>
        </p:nvSpPr>
        <p:spPr bwMode="auto">
          <a:xfrm>
            <a:off x="2514600" y="4572000"/>
            <a:ext cx="0" cy="76200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miter lim="800000"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9891" name="Line 19"/>
          <p:cNvSpPr>
            <a:spLocks noChangeShapeType="1"/>
          </p:cNvSpPr>
          <p:nvPr/>
        </p:nvSpPr>
        <p:spPr bwMode="auto">
          <a:xfrm>
            <a:off x="2514600" y="2514600"/>
            <a:ext cx="0" cy="76200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miter lim="800000"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 </a:t>
            </a:r>
            <a:fld id="{959D3682-B644-ED40-82A3-386ADC374B50}" type="slidenum">
              <a:rPr lang="en-US"/>
              <a:pPr/>
              <a:t>31</a:t>
            </a:fld>
            <a:endParaRPr lang="en-US">
              <a:solidFill>
                <a:schemeClr val="bg2"/>
              </a:solidFill>
            </a:endParaRPr>
          </a:p>
        </p:txBody>
      </p:sp>
      <p:sp>
        <p:nvSpPr>
          <p:cNvPr id="819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Packet on the Wire</a:t>
            </a:r>
          </a:p>
        </p:txBody>
      </p:sp>
      <p:sp>
        <p:nvSpPr>
          <p:cNvPr id="8192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Starts looking like an onion!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This isn’t entirely accurate</a:t>
            </a:r>
          </a:p>
          <a:p>
            <a:pPr lvl="1"/>
            <a:r>
              <a:rPr lang="en-US"/>
              <a:t>ignores segmentation and reassembly, Ethernet trailers, etc.</a:t>
            </a:r>
          </a:p>
          <a:p>
            <a:r>
              <a:rPr lang="en-US"/>
              <a:t>But you can see that layering adds overhead</a:t>
            </a:r>
          </a:p>
        </p:txBody>
      </p:sp>
      <p:sp>
        <p:nvSpPr>
          <p:cNvPr id="81924" name="Rectangle 1028"/>
          <p:cNvSpPr>
            <a:spLocks noChangeArrowheads="1"/>
          </p:cNvSpPr>
          <p:nvPr/>
        </p:nvSpPr>
        <p:spPr bwMode="auto">
          <a:xfrm>
            <a:off x="2514600" y="2820988"/>
            <a:ext cx="841375" cy="37623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800"/>
              <a:t>IP Hdr</a:t>
            </a:r>
          </a:p>
        </p:txBody>
      </p:sp>
      <p:sp>
        <p:nvSpPr>
          <p:cNvPr id="81925" name="Rectangle 1029"/>
          <p:cNvSpPr>
            <a:spLocks noChangeArrowheads="1"/>
          </p:cNvSpPr>
          <p:nvPr/>
        </p:nvSpPr>
        <p:spPr bwMode="auto">
          <a:xfrm>
            <a:off x="5546725" y="2820988"/>
            <a:ext cx="2378075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800"/>
              <a:t>Payload (Web object)</a:t>
            </a:r>
          </a:p>
        </p:txBody>
      </p:sp>
      <p:sp>
        <p:nvSpPr>
          <p:cNvPr id="81926" name="Rectangle 1030"/>
          <p:cNvSpPr>
            <a:spLocks noChangeArrowheads="1"/>
          </p:cNvSpPr>
          <p:nvPr/>
        </p:nvSpPr>
        <p:spPr bwMode="auto">
          <a:xfrm>
            <a:off x="3352800" y="2820988"/>
            <a:ext cx="1082675" cy="37623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800"/>
              <a:t>TCP Hdr</a:t>
            </a:r>
          </a:p>
        </p:txBody>
      </p:sp>
      <p:sp>
        <p:nvSpPr>
          <p:cNvPr id="81927" name="Rectangle 1031"/>
          <p:cNvSpPr>
            <a:spLocks noChangeArrowheads="1"/>
          </p:cNvSpPr>
          <p:nvPr/>
        </p:nvSpPr>
        <p:spPr bwMode="auto">
          <a:xfrm>
            <a:off x="4344988" y="2820988"/>
            <a:ext cx="1222375" cy="3762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800"/>
              <a:t>HTTP Hdr</a:t>
            </a:r>
          </a:p>
        </p:txBody>
      </p:sp>
      <p:sp>
        <p:nvSpPr>
          <p:cNvPr id="81928" name="Rectangle 1032"/>
          <p:cNvSpPr>
            <a:spLocks noChangeArrowheads="1"/>
          </p:cNvSpPr>
          <p:nvPr/>
        </p:nvSpPr>
        <p:spPr bwMode="auto">
          <a:xfrm>
            <a:off x="1066800" y="2819400"/>
            <a:ext cx="1489075" cy="376238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800"/>
              <a:t>Ethernet Hdr</a:t>
            </a:r>
          </a:p>
        </p:txBody>
      </p:sp>
      <p:sp>
        <p:nvSpPr>
          <p:cNvPr id="81929" name="Line 1033"/>
          <p:cNvSpPr>
            <a:spLocks noChangeShapeType="1"/>
          </p:cNvSpPr>
          <p:nvPr/>
        </p:nvSpPr>
        <p:spPr bwMode="auto">
          <a:xfrm flipV="1">
            <a:off x="1066800" y="3276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930" name="Line 1034"/>
          <p:cNvSpPr>
            <a:spLocks noChangeShapeType="1"/>
          </p:cNvSpPr>
          <p:nvPr/>
        </p:nvSpPr>
        <p:spPr bwMode="auto">
          <a:xfrm flipV="1">
            <a:off x="7924800" y="3276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931" name="Text Box 1035"/>
          <p:cNvSpPr txBox="1">
            <a:spLocks noChangeArrowheads="1"/>
          </p:cNvSpPr>
          <p:nvPr/>
        </p:nvSpPr>
        <p:spPr bwMode="auto">
          <a:xfrm>
            <a:off x="1128713" y="3505200"/>
            <a:ext cx="2147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Start of packet</a:t>
            </a:r>
          </a:p>
        </p:txBody>
      </p:sp>
      <p:sp>
        <p:nvSpPr>
          <p:cNvPr id="81932" name="Text Box 1036"/>
          <p:cNvSpPr txBox="1">
            <a:spLocks noChangeArrowheads="1"/>
          </p:cNvSpPr>
          <p:nvPr/>
        </p:nvSpPr>
        <p:spPr bwMode="auto">
          <a:xfrm>
            <a:off x="5791200" y="3505200"/>
            <a:ext cx="2047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End of packet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 </a:t>
            </a:r>
            <a:fld id="{C635FCBD-57A2-4647-993A-FAD2E7055474}" type="slidenum">
              <a:rPr lang="en-US"/>
              <a:pPr/>
              <a:t>32</a:t>
            </a:fld>
            <a:endParaRPr lang="en-US">
              <a:solidFill>
                <a:schemeClr val="bg2"/>
              </a:solidFill>
            </a:endParaRPr>
          </a:p>
        </p:txBody>
      </p:sp>
      <p:sp>
        <p:nvSpPr>
          <p:cNvPr id="80898" name="Line 2"/>
          <p:cNvSpPr>
            <a:spLocks noChangeShapeType="1"/>
          </p:cNvSpPr>
          <p:nvPr/>
        </p:nvSpPr>
        <p:spPr bwMode="auto">
          <a:xfrm flipV="1">
            <a:off x="4038600" y="45720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0899" name="Line 3"/>
          <p:cNvSpPr>
            <a:spLocks noChangeShapeType="1"/>
          </p:cNvSpPr>
          <p:nvPr/>
        </p:nvSpPr>
        <p:spPr bwMode="auto">
          <a:xfrm>
            <a:off x="2971800" y="38862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0900" name="Line 4"/>
          <p:cNvSpPr>
            <a:spLocks noChangeShapeType="1"/>
          </p:cNvSpPr>
          <p:nvPr/>
        </p:nvSpPr>
        <p:spPr bwMode="auto">
          <a:xfrm flipH="1">
            <a:off x="3352800" y="38100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0901" name="Line 5"/>
          <p:cNvSpPr>
            <a:spLocks noChangeShapeType="1"/>
          </p:cNvSpPr>
          <p:nvPr/>
        </p:nvSpPr>
        <p:spPr bwMode="auto">
          <a:xfrm>
            <a:off x="2286000" y="3048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0902" name="Line 6"/>
          <p:cNvSpPr>
            <a:spLocks noChangeShapeType="1"/>
          </p:cNvSpPr>
          <p:nvPr/>
        </p:nvSpPr>
        <p:spPr bwMode="auto">
          <a:xfrm flipH="1">
            <a:off x="2895600" y="31242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0903" name="Line 7"/>
          <p:cNvSpPr>
            <a:spLocks noChangeShapeType="1"/>
          </p:cNvSpPr>
          <p:nvPr/>
        </p:nvSpPr>
        <p:spPr bwMode="auto">
          <a:xfrm flipH="1" flipV="1">
            <a:off x="3429000" y="46482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090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Layering Mechanics</a:t>
            </a:r>
          </a:p>
        </p:txBody>
      </p:sp>
      <p:sp>
        <p:nvSpPr>
          <p:cNvPr id="80905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Multiplexing and demultiplexing in a protocol graph</a:t>
            </a:r>
          </a:p>
        </p:txBody>
      </p:sp>
      <p:sp>
        <p:nvSpPr>
          <p:cNvPr id="80906" name="Rectangle 10"/>
          <p:cNvSpPr>
            <a:spLocks noChangeArrowheads="1"/>
          </p:cNvSpPr>
          <p:nvPr/>
        </p:nvSpPr>
        <p:spPr bwMode="auto">
          <a:xfrm>
            <a:off x="3505200" y="3505200"/>
            <a:ext cx="8382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UDP</a:t>
            </a:r>
          </a:p>
        </p:txBody>
      </p:sp>
      <p:sp>
        <p:nvSpPr>
          <p:cNvPr id="80907" name="Rectangle 11"/>
          <p:cNvSpPr>
            <a:spLocks noChangeArrowheads="1"/>
          </p:cNvSpPr>
          <p:nvPr/>
        </p:nvSpPr>
        <p:spPr bwMode="auto">
          <a:xfrm>
            <a:off x="2362200" y="3505200"/>
            <a:ext cx="803275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TCP</a:t>
            </a:r>
          </a:p>
        </p:txBody>
      </p:sp>
      <p:sp>
        <p:nvSpPr>
          <p:cNvPr id="80908" name="Rectangle 12"/>
          <p:cNvSpPr>
            <a:spLocks noChangeArrowheads="1"/>
          </p:cNvSpPr>
          <p:nvPr/>
        </p:nvSpPr>
        <p:spPr bwMode="auto">
          <a:xfrm>
            <a:off x="4038600" y="4267200"/>
            <a:ext cx="820738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ARP</a:t>
            </a:r>
          </a:p>
        </p:txBody>
      </p:sp>
      <p:sp>
        <p:nvSpPr>
          <p:cNvPr id="80909" name="Rectangle 13"/>
          <p:cNvSpPr>
            <a:spLocks noChangeArrowheads="1"/>
          </p:cNvSpPr>
          <p:nvPr/>
        </p:nvSpPr>
        <p:spPr bwMode="auto">
          <a:xfrm>
            <a:off x="3100388" y="4267200"/>
            <a:ext cx="481012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IP</a:t>
            </a:r>
          </a:p>
        </p:txBody>
      </p:sp>
      <p:sp>
        <p:nvSpPr>
          <p:cNvPr id="80910" name="Rectangle 14"/>
          <p:cNvSpPr>
            <a:spLocks noChangeArrowheads="1"/>
          </p:cNvSpPr>
          <p:nvPr/>
        </p:nvSpPr>
        <p:spPr bwMode="auto">
          <a:xfrm>
            <a:off x="3200400" y="5029200"/>
            <a:ext cx="13462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Ethernet</a:t>
            </a:r>
          </a:p>
        </p:txBody>
      </p:sp>
      <p:sp>
        <p:nvSpPr>
          <p:cNvPr id="80911" name="Rectangle 15"/>
          <p:cNvSpPr>
            <a:spLocks noChangeArrowheads="1"/>
          </p:cNvSpPr>
          <p:nvPr/>
        </p:nvSpPr>
        <p:spPr bwMode="auto">
          <a:xfrm>
            <a:off x="1676400" y="2743200"/>
            <a:ext cx="1039813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SMTP</a:t>
            </a:r>
          </a:p>
        </p:txBody>
      </p:sp>
      <p:sp>
        <p:nvSpPr>
          <p:cNvPr id="80912" name="Rectangle 16"/>
          <p:cNvSpPr>
            <a:spLocks noChangeArrowheads="1"/>
          </p:cNvSpPr>
          <p:nvPr/>
        </p:nvSpPr>
        <p:spPr bwMode="auto">
          <a:xfrm>
            <a:off x="2971800" y="2743200"/>
            <a:ext cx="989013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HTTP</a:t>
            </a:r>
          </a:p>
        </p:txBody>
      </p:sp>
      <p:sp>
        <p:nvSpPr>
          <p:cNvPr id="80913" name="Text Box 17"/>
          <p:cNvSpPr txBox="1">
            <a:spLocks noChangeArrowheads="1"/>
          </p:cNvSpPr>
          <p:nvPr/>
        </p:nvSpPr>
        <p:spPr bwMode="auto">
          <a:xfrm>
            <a:off x="5715000" y="4648200"/>
            <a:ext cx="2185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802.2 identifier</a:t>
            </a:r>
          </a:p>
        </p:txBody>
      </p:sp>
      <p:sp>
        <p:nvSpPr>
          <p:cNvPr id="80914" name="Text Box 18"/>
          <p:cNvSpPr txBox="1">
            <a:spLocks noChangeArrowheads="1"/>
          </p:cNvSpPr>
          <p:nvPr/>
        </p:nvSpPr>
        <p:spPr bwMode="auto">
          <a:xfrm>
            <a:off x="5715000" y="38862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IP protocol field</a:t>
            </a:r>
          </a:p>
        </p:txBody>
      </p:sp>
      <p:sp>
        <p:nvSpPr>
          <p:cNvPr id="80915" name="Text Box 19"/>
          <p:cNvSpPr txBox="1">
            <a:spLocks noChangeArrowheads="1"/>
          </p:cNvSpPr>
          <p:nvPr/>
        </p:nvSpPr>
        <p:spPr bwMode="auto">
          <a:xfrm>
            <a:off x="5707063" y="3124200"/>
            <a:ext cx="2522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TCP port number</a:t>
            </a:r>
          </a:p>
        </p:txBody>
      </p:sp>
      <p:sp>
        <p:nvSpPr>
          <p:cNvPr id="80916" name="Line 20"/>
          <p:cNvSpPr>
            <a:spLocks noChangeShapeType="1"/>
          </p:cNvSpPr>
          <p:nvPr/>
        </p:nvSpPr>
        <p:spPr bwMode="auto">
          <a:xfrm flipH="1">
            <a:off x="3810000" y="4114800"/>
            <a:ext cx="18288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0917" name="Line 21"/>
          <p:cNvSpPr>
            <a:spLocks noChangeShapeType="1"/>
          </p:cNvSpPr>
          <p:nvPr/>
        </p:nvSpPr>
        <p:spPr bwMode="auto">
          <a:xfrm flipH="1">
            <a:off x="4343400" y="4876800"/>
            <a:ext cx="12954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0918" name="Line 22"/>
          <p:cNvSpPr>
            <a:spLocks noChangeShapeType="1"/>
          </p:cNvSpPr>
          <p:nvPr/>
        </p:nvSpPr>
        <p:spPr bwMode="auto">
          <a:xfrm flipH="1">
            <a:off x="3276600" y="3352800"/>
            <a:ext cx="23622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 </a:t>
            </a:r>
            <a:fld id="{19DD8F02-77C5-7C49-A456-04D14F5ED0EF}" type="slidenum">
              <a:rPr lang="en-US"/>
              <a:pPr/>
              <a:t>33</a:t>
            </a:fld>
            <a:endParaRPr lang="en-US">
              <a:solidFill>
                <a:schemeClr val="bg2"/>
              </a:solidFill>
            </a:endParaRPr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Internet Protocol Framework</a:t>
            </a:r>
          </a:p>
        </p:txBody>
      </p:sp>
      <p:graphicFrame>
        <p:nvGraphicFramePr>
          <p:cNvPr id="82947" name="Group 3"/>
          <p:cNvGraphicFramePr>
            <a:graphicFrameLocks noGrp="1"/>
          </p:cNvGraphicFramePr>
          <p:nvPr/>
        </p:nvGraphicFramePr>
        <p:xfrm>
          <a:off x="1752600" y="1981200"/>
          <a:ext cx="1752600" cy="3048001"/>
        </p:xfrm>
        <a:graphic>
          <a:graphicData uri="http://schemas.openxmlformats.org/drawingml/2006/table">
            <a:tbl>
              <a:tblPr/>
              <a:tblGrid>
                <a:gridCol w="17526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-112" charset="0"/>
                        </a:rPr>
                        <a:t>Application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04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-112" charset="0"/>
                        </a:rPr>
                        <a:t>Transport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3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-112" charset="0"/>
                        </a:rPr>
                        <a:t>Network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-112" charset="0"/>
                        </a:rPr>
                        <a:t>Link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2974" name="Group 30"/>
          <p:cNvGraphicFramePr>
            <a:graphicFrameLocks noGrp="1"/>
          </p:cNvGraphicFramePr>
          <p:nvPr/>
        </p:nvGraphicFramePr>
        <p:xfrm>
          <a:off x="5181600" y="1981200"/>
          <a:ext cx="1905000" cy="3043238"/>
        </p:xfrm>
        <a:graphic>
          <a:graphicData uri="http://schemas.openxmlformats.org/drawingml/2006/table">
            <a:tbl>
              <a:tblPr/>
              <a:tblGrid>
                <a:gridCol w="1905000"/>
              </a:tblGrid>
              <a:tr h="7588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-112" charset="0"/>
                        </a:rPr>
                        <a:t>Many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-112" charset="0"/>
                        </a:rPr>
                        <a:t>(HTTP,SMTP)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88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-112" charset="0"/>
                        </a:rPr>
                        <a:t>TCP / UDP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04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-112" charset="0"/>
                        </a:rPr>
                        <a:t>IP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37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-112" charset="0"/>
                        </a:rPr>
                        <a:t>Many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-112" charset="0"/>
                        </a:rPr>
                        <a:t>(Ethernet, …)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971" name="Text Box 27"/>
          <p:cNvSpPr txBox="1">
            <a:spLocks noChangeArrowheads="1"/>
          </p:cNvSpPr>
          <p:nvPr/>
        </p:nvSpPr>
        <p:spPr bwMode="auto">
          <a:xfrm>
            <a:off x="2076450" y="5410200"/>
            <a:ext cx="101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Model</a:t>
            </a:r>
          </a:p>
        </p:txBody>
      </p:sp>
      <p:sp>
        <p:nvSpPr>
          <p:cNvPr id="82972" name="Text Box 28"/>
          <p:cNvSpPr txBox="1">
            <a:spLocks noChangeArrowheads="1"/>
          </p:cNvSpPr>
          <p:nvPr/>
        </p:nvSpPr>
        <p:spPr bwMode="auto">
          <a:xfrm>
            <a:off x="5359400" y="5410200"/>
            <a:ext cx="1455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Protocols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 </a:t>
            </a:r>
            <a:fld id="{362B8601-ADC6-FF4B-9964-35BFFA0A5391}" type="slidenum">
              <a:rPr lang="en-US"/>
              <a:pPr/>
              <a:t>34</a:t>
            </a:fld>
            <a:endParaRPr lang="en-US">
              <a:solidFill>
                <a:schemeClr val="bg2"/>
              </a:solidFill>
            </a:endParaRPr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OSI “Seven Layer” Reference Model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800"/>
              <a:t>Seven Layers:</a:t>
            </a:r>
          </a:p>
          <a:p>
            <a:pPr>
              <a:buFontTx/>
              <a:buNone/>
            </a:pPr>
            <a:endParaRPr lang="en-US" sz="1800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000"/>
              <a:t>Their functions:</a:t>
            </a:r>
          </a:p>
          <a:p>
            <a:pPr>
              <a:lnSpc>
                <a:spcPct val="135000"/>
              </a:lnSpc>
            </a:pPr>
            <a:r>
              <a:rPr lang="en-US" sz="2000"/>
              <a:t>Your call</a:t>
            </a:r>
          </a:p>
          <a:p>
            <a:pPr>
              <a:lnSpc>
                <a:spcPct val="135000"/>
              </a:lnSpc>
            </a:pPr>
            <a:r>
              <a:rPr lang="en-US" sz="2000"/>
              <a:t>Encode/decode messages</a:t>
            </a:r>
          </a:p>
          <a:p>
            <a:pPr>
              <a:lnSpc>
                <a:spcPct val="135000"/>
              </a:lnSpc>
            </a:pPr>
            <a:r>
              <a:rPr lang="en-US" sz="2000"/>
              <a:t>Manage connections</a:t>
            </a:r>
          </a:p>
          <a:p>
            <a:pPr>
              <a:lnSpc>
                <a:spcPct val="135000"/>
              </a:lnSpc>
            </a:pPr>
            <a:r>
              <a:rPr lang="en-US" sz="2000"/>
              <a:t>Reliability, congestion control</a:t>
            </a:r>
          </a:p>
          <a:p>
            <a:pPr>
              <a:lnSpc>
                <a:spcPct val="135000"/>
              </a:lnSpc>
            </a:pPr>
            <a:r>
              <a:rPr lang="en-US" sz="2000"/>
              <a:t>Routing</a:t>
            </a:r>
          </a:p>
          <a:p>
            <a:pPr>
              <a:lnSpc>
                <a:spcPct val="135000"/>
              </a:lnSpc>
            </a:pPr>
            <a:r>
              <a:rPr lang="en-US" sz="2000"/>
              <a:t>Framing, multiple access</a:t>
            </a:r>
          </a:p>
          <a:p>
            <a:pPr>
              <a:lnSpc>
                <a:spcPct val="135000"/>
              </a:lnSpc>
            </a:pPr>
            <a:r>
              <a:rPr lang="en-US" sz="2000"/>
              <a:t>Symbol coding, modulation</a:t>
            </a:r>
          </a:p>
          <a:p>
            <a:endParaRPr lang="en-US" sz="2000"/>
          </a:p>
        </p:txBody>
      </p:sp>
      <p:graphicFrame>
        <p:nvGraphicFramePr>
          <p:cNvPr id="83973" name="Group 5"/>
          <p:cNvGraphicFramePr>
            <a:graphicFrameLocks noGrp="1"/>
          </p:cNvGraphicFramePr>
          <p:nvPr/>
        </p:nvGraphicFramePr>
        <p:xfrm>
          <a:off x="1600200" y="1828800"/>
          <a:ext cx="1752600" cy="3276602"/>
        </p:xfrm>
        <a:graphic>
          <a:graphicData uri="http://schemas.openxmlformats.org/drawingml/2006/table">
            <a:tbl>
              <a:tblPr/>
              <a:tblGrid>
                <a:gridCol w="1752600"/>
              </a:tblGrid>
              <a:tr h="4683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-112" charset="0"/>
                        </a:rPr>
                        <a:t>Application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-112" charset="0"/>
                        </a:rPr>
                        <a:t>Presentation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-112" charset="0"/>
                        </a:rPr>
                        <a:t>Session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-112" charset="0"/>
                        </a:rPr>
                        <a:t>Transport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-112" charset="0"/>
                        </a:rPr>
                        <a:t>Network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-112" charset="0"/>
                        </a:rPr>
                        <a:t>Link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-112" charset="0"/>
                        </a:rPr>
                        <a:t>Physical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 </a:t>
            </a:r>
            <a:fld id="{1A3F96FD-9A67-0F49-AFDC-BC7D4B9E8DE8}" type="slidenum">
              <a:rPr lang="en-US"/>
              <a:pPr/>
              <a:t>35</a:t>
            </a:fld>
            <a:endParaRPr lang="en-US">
              <a:solidFill>
                <a:schemeClr val="bg2"/>
              </a:solidFill>
            </a:endParaRPr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Fiber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Long, thin, pure strand of glass</a:t>
            </a:r>
          </a:p>
          <a:p>
            <a:pPr lvl="1"/>
            <a:r>
              <a:rPr lang="en-US" dirty="0"/>
              <a:t>Enormous bandwidth available (terabits)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Vary the glass </a:t>
            </a:r>
            <a:r>
              <a:rPr lang="en-US" dirty="0" err="1" smtClean="0"/>
              <a:t>defraction</a:t>
            </a:r>
            <a:r>
              <a:rPr lang="en-US" dirty="0" smtClean="0"/>
              <a:t> index to guide waves down middle of fiber</a:t>
            </a:r>
          </a:p>
        </p:txBody>
      </p:sp>
      <p:sp>
        <p:nvSpPr>
          <p:cNvPr id="145412" name="Rectangle 4"/>
          <p:cNvSpPr>
            <a:spLocks noChangeArrowheads="1"/>
          </p:cNvSpPr>
          <p:nvPr/>
        </p:nvSpPr>
        <p:spPr bwMode="auto">
          <a:xfrm>
            <a:off x="1371600" y="33528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5413" name="Rectangle 5"/>
          <p:cNvSpPr>
            <a:spLocks noChangeArrowheads="1"/>
          </p:cNvSpPr>
          <p:nvPr/>
        </p:nvSpPr>
        <p:spPr bwMode="auto">
          <a:xfrm>
            <a:off x="6477000" y="33528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5414" name="Line 6"/>
          <p:cNvSpPr>
            <a:spLocks noChangeShapeType="1"/>
          </p:cNvSpPr>
          <p:nvPr/>
        </p:nvSpPr>
        <p:spPr bwMode="auto">
          <a:xfrm>
            <a:off x="2286000" y="3352800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5415" name="Line 7"/>
          <p:cNvSpPr>
            <a:spLocks noChangeShapeType="1"/>
          </p:cNvSpPr>
          <p:nvPr/>
        </p:nvSpPr>
        <p:spPr bwMode="auto">
          <a:xfrm>
            <a:off x="2286000" y="3733800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5416" name="Freeform 8"/>
          <p:cNvSpPr>
            <a:spLocks/>
          </p:cNvSpPr>
          <p:nvPr/>
        </p:nvSpPr>
        <p:spPr bwMode="auto">
          <a:xfrm>
            <a:off x="2286000" y="3352800"/>
            <a:ext cx="3581400" cy="3810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816" y="240"/>
              </a:cxn>
              <a:cxn ang="0">
                <a:pos x="1392" y="0"/>
              </a:cxn>
              <a:cxn ang="0">
                <a:pos x="1968" y="240"/>
              </a:cxn>
              <a:cxn ang="0">
                <a:pos x="2256" y="48"/>
              </a:cxn>
            </a:cxnLst>
            <a:rect l="0" t="0" r="r" b="b"/>
            <a:pathLst>
              <a:path w="2256" h="240">
                <a:moveTo>
                  <a:pt x="0" y="144"/>
                </a:moveTo>
                <a:lnTo>
                  <a:pt x="384" y="0"/>
                </a:lnTo>
                <a:lnTo>
                  <a:pt x="816" y="240"/>
                </a:lnTo>
                <a:lnTo>
                  <a:pt x="1392" y="0"/>
                </a:lnTo>
                <a:lnTo>
                  <a:pt x="1968" y="240"/>
                </a:lnTo>
                <a:lnTo>
                  <a:pt x="2256" y="4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5417" name="Line 9"/>
          <p:cNvSpPr>
            <a:spLocks noChangeShapeType="1"/>
          </p:cNvSpPr>
          <p:nvPr/>
        </p:nvSpPr>
        <p:spPr bwMode="auto">
          <a:xfrm flipV="1">
            <a:off x="2895600" y="3200400"/>
            <a:ext cx="838200" cy="15240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5418" name="Text Box 10"/>
          <p:cNvSpPr txBox="1">
            <a:spLocks noChangeArrowheads="1"/>
          </p:cNvSpPr>
          <p:nvPr/>
        </p:nvSpPr>
        <p:spPr bwMode="auto">
          <a:xfrm>
            <a:off x="744538" y="3733800"/>
            <a:ext cx="18462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Light source</a:t>
            </a:r>
          </a:p>
          <a:p>
            <a:r>
              <a:rPr lang="en-US"/>
              <a:t>(LED, laser)</a:t>
            </a:r>
          </a:p>
        </p:txBody>
      </p:sp>
      <p:sp>
        <p:nvSpPr>
          <p:cNvPr id="145419" name="Text Box 11"/>
          <p:cNvSpPr txBox="1">
            <a:spLocks noChangeArrowheads="1"/>
          </p:cNvSpPr>
          <p:nvPr/>
        </p:nvSpPr>
        <p:spPr bwMode="auto">
          <a:xfrm>
            <a:off x="5816600" y="3810000"/>
            <a:ext cx="2032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Light detector</a:t>
            </a:r>
          </a:p>
          <a:p>
            <a:r>
              <a:rPr lang="en-US"/>
              <a:t>(photodiode)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 </a:t>
            </a:r>
            <a:fld id="{E42773AC-A60E-614B-B66C-EC995432FDE2}" type="slidenum">
              <a:rPr lang="en-US"/>
              <a:pPr/>
              <a:t>36</a:t>
            </a:fld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Wireless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25962"/>
          </a:xfrm>
        </p:spPr>
        <p:txBody>
          <a:bodyPr/>
          <a:lstStyle/>
          <a:p>
            <a:r>
              <a:rPr lang="en-US" sz="2400" dirty="0"/>
              <a:t>Different</a:t>
            </a:r>
            <a:r>
              <a:rPr lang="en-US" sz="2400" dirty="0" smtClean="0"/>
              <a:t> materials absorb, reflect, </a:t>
            </a:r>
            <a:r>
              <a:rPr lang="en-US" sz="2400" dirty="0" err="1" smtClean="0"/>
              <a:t>defract</a:t>
            </a:r>
            <a:r>
              <a:rPr lang="en-US" sz="2400" dirty="0" smtClean="0"/>
              <a:t> each frequency </a:t>
            </a:r>
            <a:r>
              <a:rPr lang="en-US" sz="2400" dirty="0" smtClean="0"/>
              <a:t>differently</a:t>
            </a:r>
          </a:p>
          <a:p>
            <a:r>
              <a:rPr lang="en-US" sz="2400" dirty="0" smtClean="0"/>
              <a:t>802.11: 20MHz range at 2.4GHz; worst possible RF properties</a:t>
            </a:r>
          </a:p>
        </p:txBody>
      </p:sp>
      <p:sp>
        <p:nvSpPr>
          <p:cNvPr id="146436" name="Line 4"/>
          <p:cNvSpPr>
            <a:spLocks noChangeShapeType="1"/>
          </p:cNvSpPr>
          <p:nvPr/>
        </p:nvSpPr>
        <p:spPr bwMode="auto">
          <a:xfrm>
            <a:off x="1143000" y="4495800"/>
            <a:ext cx="57912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6437" name="Text Box 5"/>
          <p:cNvSpPr txBox="1">
            <a:spLocks noChangeArrowheads="1"/>
          </p:cNvSpPr>
          <p:nvPr/>
        </p:nvSpPr>
        <p:spPr bwMode="auto">
          <a:xfrm>
            <a:off x="6934200" y="4267200"/>
            <a:ext cx="1471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Freq (Hz)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676400" y="4343400"/>
            <a:ext cx="4724400" cy="304800"/>
            <a:chOff x="1344" y="2784"/>
            <a:chExt cx="1584" cy="192"/>
          </a:xfrm>
        </p:grpSpPr>
        <p:sp>
          <p:nvSpPr>
            <p:cNvPr id="146439" name="Line 7"/>
            <p:cNvSpPr>
              <a:spLocks noChangeShapeType="1"/>
            </p:cNvSpPr>
            <p:nvPr/>
          </p:nvSpPr>
          <p:spPr bwMode="auto">
            <a:xfrm>
              <a:off x="1344" y="278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46440" name="Line 8"/>
            <p:cNvSpPr>
              <a:spLocks noChangeShapeType="1"/>
            </p:cNvSpPr>
            <p:nvPr/>
          </p:nvSpPr>
          <p:spPr bwMode="auto">
            <a:xfrm>
              <a:off x="1488" y="278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46441" name="Line 9"/>
            <p:cNvSpPr>
              <a:spLocks noChangeShapeType="1"/>
            </p:cNvSpPr>
            <p:nvPr/>
          </p:nvSpPr>
          <p:spPr bwMode="auto">
            <a:xfrm>
              <a:off x="1632" y="278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46442" name="Line 10"/>
            <p:cNvSpPr>
              <a:spLocks noChangeShapeType="1"/>
            </p:cNvSpPr>
            <p:nvPr/>
          </p:nvSpPr>
          <p:spPr bwMode="auto">
            <a:xfrm>
              <a:off x="1776" y="278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46443" name="Line 11"/>
            <p:cNvSpPr>
              <a:spLocks noChangeShapeType="1"/>
            </p:cNvSpPr>
            <p:nvPr/>
          </p:nvSpPr>
          <p:spPr bwMode="auto">
            <a:xfrm>
              <a:off x="1920" y="278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46444" name="Line 12"/>
            <p:cNvSpPr>
              <a:spLocks noChangeShapeType="1"/>
            </p:cNvSpPr>
            <p:nvPr/>
          </p:nvSpPr>
          <p:spPr bwMode="auto">
            <a:xfrm>
              <a:off x="2064" y="278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46445" name="Line 13"/>
            <p:cNvSpPr>
              <a:spLocks noChangeShapeType="1"/>
            </p:cNvSpPr>
            <p:nvPr/>
          </p:nvSpPr>
          <p:spPr bwMode="auto">
            <a:xfrm>
              <a:off x="2208" y="278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46446" name="Line 14"/>
            <p:cNvSpPr>
              <a:spLocks noChangeShapeType="1"/>
            </p:cNvSpPr>
            <p:nvPr/>
          </p:nvSpPr>
          <p:spPr bwMode="auto">
            <a:xfrm>
              <a:off x="2352" y="278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46447" name="Line 15"/>
            <p:cNvSpPr>
              <a:spLocks noChangeShapeType="1"/>
            </p:cNvSpPr>
            <p:nvPr/>
          </p:nvSpPr>
          <p:spPr bwMode="auto">
            <a:xfrm>
              <a:off x="2496" y="278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46448" name="Line 16"/>
            <p:cNvSpPr>
              <a:spLocks noChangeShapeType="1"/>
            </p:cNvSpPr>
            <p:nvPr/>
          </p:nvSpPr>
          <p:spPr bwMode="auto">
            <a:xfrm>
              <a:off x="2640" y="278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46449" name="Line 17"/>
            <p:cNvSpPr>
              <a:spLocks noChangeShapeType="1"/>
            </p:cNvSpPr>
            <p:nvPr/>
          </p:nvSpPr>
          <p:spPr bwMode="auto">
            <a:xfrm>
              <a:off x="2784" y="278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46450" name="Line 18"/>
            <p:cNvSpPr>
              <a:spLocks noChangeShapeType="1"/>
            </p:cNvSpPr>
            <p:nvPr/>
          </p:nvSpPr>
          <p:spPr bwMode="auto">
            <a:xfrm>
              <a:off x="2928" y="278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46451" name="Text Box 19"/>
          <p:cNvSpPr txBox="1">
            <a:spLocks noChangeArrowheads="1"/>
          </p:cNvSpPr>
          <p:nvPr/>
        </p:nvSpPr>
        <p:spPr bwMode="auto">
          <a:xfrm>
            <a:off x="1385888" y="4572000"/>
            <a:ext cx="671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10</a:t>
            </a:r>
            <a:r>
              <a:rPr lang="en-US" sz="3200" baseline="30000"/>
              <a:t>4</a:t>
            </a:r>
          </a:p>
        </p:txBody>
      </p:sp>
      <p:sp>
        <p:nvSpPr>
          <p:cNvPr id="146452" name="Text Box 20"/>
          <p:cNvSpPr txBox="1">
            <a:spLocks noChangeArrowheads="1"/>
          </p:cNvSpPr>
          <p:nvPr/>
        </p:nvSpPr>
        <p:spPr bwMode="auto">
          <a:xfrm>
            <a:off x="2224088" y="4572000"/>
            <a:ext cx="671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10</a:t>
            </a:r>
            <a:r>
              <a:rPr lang="en-US" sz="3200" baseline="30000"/>
              <a:t>6</a:t>
            </a:r>
          </a:p>
        </p:txBody>
      </p:sp>
      <p:sp>
        <p:nvSpPr>
          <p:cNvPr id="146453" name="Text Box 21"/>
          <p:cNvSpPr txBox="1">
            <a:spLocks noChangeArrowheads="1"/>
          </p:cNvSpPr>
          <p:nvPr/>
        </p:nvSpPr>
        <p:spPr bwMode="auto">
          <a:xfrm>
            <a:off x="3124200" y="4572000"/>
            <a:ext cx="671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10</a:t>
            </a:r>
            <a:r>
              <a:rPr lang="en-US" sz="3200" baseline="30000"/>
              <a:t>8</a:t>
            </a:r>
          </a:p>
        </p:txBody>
      </p:sp>
      <p:sp>
        <p:nvSpPr>
          <p:cNvPr id="146454" name="Text Box 22"/>
          <p:cNvSpPr txBox="1">
            <a:spLocks noChangeArrowheads="1"/>
          </p:cNvSpPr>
          <p:nvPr/>
        </p:nvSpPr>
        <p:spPr bwMode="auto">
          <a:xfrm>
            <a:off x="3905250" y="4572000"/>
            <a:ext cx="819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10</a:t>
            </a:r>
            <a:r>
              <a:rPr lang="en-US" sz="3200" baseline="30000"/>
              <a:t>10</a:t>
            </a:r>
          </a:p>
        </p:txBody>
      </p:sp>
      <p:sp>
        <p:nvSpPr>
          <p:cNvPr id="146455" name="Text Box 23"/>
          <p:cNvSpPr txBox="1">
            <a:spLocks noChangeArrowheads="1"/>
          </p:cNvSpPr>
          <p:nvPr/>
        </p:nvSpPr>
        <p:spPr bwMode="auto">
          <a:xfrm>
            <a:off x="4800600" y="4572000"/>
            <a:ext cx="819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10</a:t>
            </a:r>
            <a:r>
              <a:rPr lang="en-US" sz="3200" baseline="30000"/>
              <a:t>12</a:t>
            </a:r>
          </a:p>
        </p:txBody>
      </p:sp>
      <p:sp>
        <p:nvSpPr>
          <p:cNvPr id="146456" name="Text Box 24"/>
          <p:cNvSpPr txBox="1">
            <a:spLocks noChangeArrowheads="1"/>
          </p:cNvSpPr>
          <p:nvPr/>
        </p:nvSpPr>
        <p:spPr bwMode="auto">
          <a:xfrm>
            <a:off x="5657850" y="4572000"/>
            <a:ext cx="819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10</a:t>
            </a:r>
            <a:r>
              <a:rPr lang="en-US" sz="3200" baseline="30000"/>
              <a:t>14</a:t>
            </a:r>
          </a:p>
        </p:txBody>
      </p:sp>
      <p:sp>
        <p:nvSpPr>
          <p:cNvPr id="146457" name="Line 25"/>
          <p:cNvSpPr>
            <a:spLocks noChangeShapeType="1"/>
          </p:cNvSpPr>
          <p:nvPr/>
        </p:nvSpPr>
        <p:spPr bwMode="auto">
          <a:xfrm>
            <a:off x="1219200" y="4191000"/>
            <a:ext cx="12954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6458" name="Line 26"/>
          <p:cNvSpPr>
            <a:spLocks noChangeShapeType="1"/>
          </p:cNvSpPr>
          <p:nvPr/>
        </p:nvSpPr>
        <p:spPr bwMode="auto">
          <a:xfrm>
            <a:off x="2362200" y="3429000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6459" name="Line 27"/>
          <p:cNvSpPr>
            <a:spLocks noChangeShapeType="1"/>
          </p:cNvSpPr>
          <p:nvPr/>
        </p:nvSpPr>
        <p:spPr bwMode="auto">
          <a:xfrm>
            <a:off x="3200400" y="3429000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6460" name="Line 28"/>
          <p:cNvSpPr>
            <a:spLocks noChangeShapeType="1"/>
          </p:cNvSpPr>
          <p:nvPr/>
        </p:nvSpPr>
        <p:spPr bwMode="auto">
          <a:xfrm>
            <a:off x="3352800" y="396240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6461" name="Line 29"/>
          <p:cNvSpPr>
            <a:spLocks noChangeShapeType="1"/>
          </p:cNvSpPr>
          <p:nvPr/>
        </p:nvSpPr>
        <p:spPr bwMode="auto">
          <a:xfrm>
            <a:off x="5943600" y="419100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6462" name="Line 30"/>
          <p:cNvSpPr>
            <a:spLocks noChangeShapeType="1"/>
          </p:cNvSpPr>
          <p:nvPr/>
        </p:nvSpPr>
        <p:spPr bwMode="auto">
          <a:xfrm>
            <a:off x="3810000" y="3886200"/>
            <a:ext cx="9906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6463" name="Line 31"/>
          <p:cNvSpPr>
            <a:spLocks noChangeShapeType="1"/>
          </p:cNvSpPr>
          <p:nvPr/>
        </p:nvSpPr>
        <p:spPr bwMode="auto">
          <a:xfrm>
            <a:off x="2057400" y="3657600"/>
            <a:ext cx="16764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6464" name="Line 32"/>
          <p:cNvSpPr>
            <a:spLocks noChangeShapeType="1"/>
          </p:cNvSpPr>
          <p:nvPr/>
        </p:nvSpPr>
        <p:spPr bwMode="auto">
          <a:xfrm>
            <a:off x="4038600" y="4038600"/>
            <a:ext cx="10668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6465" name="Text Box 33"/>
          <p:cNvSpPr txBox="1">
            <a:spLocks noChangeArrowheads="1"/>
          </p:cNvSpPr>
          <p:nvPr/>
        </p:nvSpPr>
        <p:spPr bwMode="auto">
          <a:xfrm>
            <a:off x="2286000" y="3048000"/>
            <a:ext cx="527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AM</a:t>
            </a:r>
          </a:p>
        </p:txBody>
      </p:sp>
      <p:sp>
        <p:nvSpPr>
          <p:cNvPr id="146466" name="Text Box 34"/>
          <p:cNvSpPr txBox="1">
            <a:spLocks noChangeArrowheads="1"/>
          </p:cNvSpPr>
          <p:nvPr/>
        </p:nvSpPr>
        <p:spPr bwMode="auto">
          <a:xfrm>
            <a:off x="2514600" y="3657600"/>
            <a:ext cx="717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Coax</a:t>
            </a:r>
          </a:p>
        </p:txBody>
      </p:sp>
      <p:sp>
        <p:nvSpPr>
          <p:cNvPr id="146467" name="Text Box 35"/>
          <p:cNvSpPr txBox="1">
            <a:spLocks noChangeArrowheads="1"/>
          </p:cNvSpPr>
          <p:nvPr/>
        </p:nvSpPr>
        <p:spPr bwMode="auto">
          <a:xfrm>
            <a:off x="3829050" y="3505200"/>
            <a:ext cx="1276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Microwave</a:t>
            </a:r>
          </a:p>
        </p:txBody>
      </p:sp>
      <p:sp>
        <p:nvSpPr>
          <p:cNvPr id="146468" name="Text Box 36"/>
          <p:cNvSpPr txBox="1">
            <a:spLocks noChangeArrowheads="1"/>
          </p:cNvSpPr>
          <p:nvPr/>
        </p:nvSpPr>
        <p:spPr bwMode="auto">
          <a:xfrm>
            <a:off x="4114800" y="3976688"/>
            <a:ext cx="996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Satellite</a:t>
            </a:r>
          </a:p>
        </p:txBody>
      </p:sp>
      <p:sp>
        <p:nvSpPr>
          <p:cNvPr id="146469" name="Text Box 37"/>
          <p:cNvSpPr txBox="1">
            <a:spLocks noChangeArrowheads="1"/>
          </p:cNvSpPr>
          <p:nvPr/>
        </p:nvSpPr>
        <p:spPr bwMode="auto">
          <a:xfrm>
            <a:off x="5867400" y="3810000"/>
            <a:ext cx="704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/>
              <a:t>Fiber</a:t>
            </a:r>
          </a:p>
        </p:txBody>
      </p:sp>
      <p:sp>
        <p:nvSpPr>
          <p:cNvPr id="146470" name="Text Box 38"/>
          <p:cNvSpPr txBox="1">
            <a:spLocks noChangeArrowheads="1"/>
          </p:cNvSpPr>
          <p:nvPr/>
        </p:nvSpPr>
        <p:spPr bwMode="auto">
          <a:xfrm>
            <a:off x="3124200" y="3048000"/>
            <a:ext cx="514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FM</a:t>
            </a:r>
          </a:p>
        </p:txBody>
      </p:sp>
      <p:sp>
        <p:nvSpPr>
          <p:cNvPr id="146471" name="Text Box 39"/>
          <p:cNvSpPr txBox="1">
            <a:spLocks noChangeArrowheads="1"/>
          </p:cNvSpPr>
          <p:nvPr/>
        </p:nvSpPr>
        <p:spPr bwMode="auto">
          <a:xfrm>
            <a:off x="1066800" y="3429000"/>
            <a:ext cx="971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/>
              <a:t>Twisted</a:t>
            </a:r>
          </a:p>
          <a:p>
            <a:r>
              <a:rPr lang="en-US" sz="1800" dirty="0"/>
              <a:t>Pair</a:t>
            </a:r>
          </a:p>
        </p:txBody>
      </p:sp>
      <p:sp>
        <p:nvSpPr>
          <p:cNvPr id="146472" name="Text Box 40"/>
          <p:cNvSpPr txBox="1">
            <a:spLocks noChangeArrowheads="1"/>
          </p:cNvSpPr>
          <p:nvPr/>
        </p:nvSpPr>
        <p:spPr bwMode="auto">
          <a:xfrm>
            <a:off x="3409950" y="3976688"/>
            <a:ext cx="476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TV</a:t>
            </a:r>
          </a:p>
        </p:txBody>
      </p:sp>
      <p:sp>
        <p:nvSpPr>
          <p:cNvPr id="146473" name="Text Box 41"/>
          <p:cNvSpPr txBox="1">
            <a:spLocks noChangeArrowheads="1"/>
          </p:cNvSpPr>
          <p:nvPr/>
        </p:nvSpPr>
        <p:spPr bwMode="auto">
          <a:xfrm>
            <a:off x="1912938" y="5181600"/>
            <a:ext cx="982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Radio</a:t>
            </a:r>
          </a:p>
        </p:txBody>
      </p:sp>
      <p:sp>
        <p:nvSpPr>
          <p:cNvPr id="146474" name="Text Box 42"/>
          <p:cNvSpPr txBox="1">
            <a:spLocks noChangeArrowheads="1"/>
          </p:cNvSpPr>
          <p:nvPr/>
        </p:nvSpPr>
        <p:spPr bwMode="auto">
          <a:xfrm>
            <a:off x="6326188" y="5181600"/>
            <a:ext cx="608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UV</a:t>
            </a:r>
          </a:p>
        </p:txBody>
      </p:sp>
      <p:sp>
        <p:nvSpPr>
          <p:cNvPr id="146475" name="Text Box 43"/>
          <p:cNvSpPr txBox="1">
            <a:spLocks noChangeArrowheads="1"/>
          </p:cNvSpPr>
          <p:nvPr/>
        </p:nvSpPr>
        <p:spPr bwMode="auto">
          <a:xfrm>
            <a:off x="3276600" y="5181600"/>
            <a:ext cx="1643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Microwave</a:t>
            </a:r>
          </a:p>
        </p:txBody>
      </p:sp>
      <p:sp>
        <p:nvSpPr>
          <p:cNvPr id="146476" name="Text Box 44"/>
          <p:cNvSpPr txBox="1">
            <a:spLocks noChangeArrowheads="1"/>
          </p:cNvSpPr>
          <p:nvPr/>
        </p:nvSpPr>
        <p:spPr bwMode="auto">
          <a:xfrm>
            <a:off x="4800600" y="51816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IR</a:t>
            </a:r>
          </a:p>
        </p:txBody>
      </p:sp>
      <p:sp>
        <p:nvSpPr>
          <p:cNvPr id="146477" name="Text Box 45"/>
          <p:cNvSpPr txBox="1">
            <a:spLocks noChangeArrowheads="1"/>
          </p:cNvSpPr>
          <p:nvPr/>
        </p:nvSpPr>
        <p:spPr bwMode="auto">
          <a:xfrm>
            <a:off x="5554663" y="5181600"/>
            <a:ext cx="846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Light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Shannon’s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rate &lt;= B * log (1 + S/(I + N))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B = RF bandwidth</a:t>
            </a:r>
          </a:p>
          <a:p>
            <a:pPr lvl="1"/>
            <a:r>
              <a:rPr lang="en-US" dirty="0" smtClean="0"/>
              <a:t>S = Signal strength at the receiver</a:t>
            </a:r>
          </a:p>
          <a:p>
            <a:pPr lvl="1"/>
            <a:r>
              <a:rPr lang="en-US" dirty="0" smtClean="0"/>
              <a:t>I = Strength of any interfering </a:t>
            </a:r>
            <a:r>
              <a:rPr lang="en-US" dirty="0" smtClean="0"/>
              <a:t>signal</a:t>
            </a:r>
          </a:p>
          <a:p>
            <a:pPr lvl="2"/>
            <a:r>
              <a:rPr lang="en-US" dirty="0" smtClean="0"/>
              <a:t>Signals add at the receiver</a:t>
            </a:r>
            <a:endParaRPr lang="en-US" dirty="0" smtClean="0"/>
          </a:p>
          <a:p>
            <a:pPr lvl="1"/>
            <a:r>
              <a:rPr lang="en-US" dirty="0" smtClean="0"/>
              <a:t>N </a:t>
            </a:r>
            <a:r>
              <a:rPr lang="en-US" dirty="0" smtClean="0"/>
              <a:t>= Noise (e.g., thermal </a:t>
            </a:r>
            <a:r>
              <a:rPr lang="en-US" dirty="0" smtClean="0"/>
              <a:t>randomness)</a:t>
            </a:r>
          </a:p>
          <a:p>
            <a:pPr lvl="2"/>
            <a:r>
              <a:rPr lang="en-US" dirty="0" smtClean="0"/>
              <a:t>S/N called SNR, in </a:t>
            </a:r>
            <a:r>
              <a:rPr lang="en-US" dirty="0" smtClean="0"/>
              <a:t>decibels, log base </a:t>
            </a:r>
            <a:r>
              <a:rPr lang="en-US" dirty="0" smtClean="0"/>
              <a:t>10</a:t>
            </a:r>
          </a:p>
          <a:p>
            <a:pPr lvl="2"/>
            <a:r>
              <a:rPr lang="en-US" dirty="0" smtClean="0"/>
              <a:t>S/(I + N) called SINR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D854-7814-5549-AEF3-B8BF8E3EE55F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Shannon’s Theorem Applied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rate vs. S?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 vs. distance?</a:t>
            </a:r>
          </a:p>
          <a:p>
            <a:pPr lvl="1"/>
            <a:r>
              <a:rPr lang="en-US" dirty="0" smtClean="0"/>
              <a:t>In a vacuum?</a:t>
            </a:r>
          </a:p>
          <a:p>
            <a:pPr lvl="1"/>
            <a:r>
              <a:rPr lang="en-US" dirty="0" smtClean="0"/>
              <a:t>Outside?</a:t>
            </a:r>
          </a:p>
          <a:p>
            <a:pPr lvl="1"/>
            <a:r>
              <a:rPr lang="en-US" dirty="0" smtClean="0"/>
              <a:t>Inside?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D854-7814-5549-AEF3-B8BF8E3EE55F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9B61B9C-8EB3-4441-86BB-42E59BECE657}" type="slidenum">
              <a:rPr lang="en-GB"/>
              <a:pPr/>
              <a:t>39</a:t>
            </a:fld>
            <a:endParaRPr lang="en-GB"/>
          </a:p>
        </p:txBody>
      </p:sp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342828" y="313822"/>
            <a:ext cx="8801172" cy="1063825"/>
          </a:xfrm>
          <a:ln/>
        </p:spPr>
        <p:txBody>
          <a:bodyPr/>
          <a:lstStyle/>
          <a:p>
            <a:pPr>
              <a:lnSpc>
                <a:spcPct val="116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 smtClean="0"/>
              <a:t>Noise: Amplitude Shift Keying (RFID)</a:t>
            </a:r>
            <a:endParaRPr lang="en-GB" dirty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625" y="1505766"/>
            <a:ext cx="8229311" cy="1194824"/>
          </a:xfrm>
          <a:ln/>
        </p:spPr>
        <p:txBody>
          <a:bodyPr/>
          <a:lstStyle/>
          <a:p>
            <a:pPr>
              <a:lnSpc>
                <a:spcPct val="116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 smtClean="0"/>
              <a:t>S </a:t>
            </a:r>
            <a:r>
              <a:rPr lang="en-GB" dirty="0"/>
              <a:t>= </a:t>
            </a:r>
            <a:r>
              <a:rPr lang="en-GB" dirty="0">
                <a:ea typeface="Comic Sans MS" pitchFamily="-112" charset="0"/>
                <a:cs typeface="Comic Sans MS" pitchFamily="-112" charset="0"/>
              </a:rPr>
              <a:t>±</a:t>
            </a:r>
            <a:r>
              <a:rPr lang="en-GB" dirty="0"/>
              <a:t>3, |N| random [0, 2.5</a:t>
            </a:r>
            <a:r>
              <a:rPr lang="en-GB" dirty="0" smtClean="0"/>
              <a:t>]</a:t>
            </a:r>
            <a:endParaRPr lang="en-GB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59077" y="2822951"/>
            <a:ext cx="3871940" cy="38695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Project: Fishnet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 an ad hoc wireless network in stages:</a:t>
            </a:r>
          </a:p>
          <a:p>
            <a:pPr lvl="1"/>
            <a:r>
              <a:rPr lang="en-US" dirty="0" smtClean="0"/>
              <a:t>Step 1: basic </a:t>
            </a:r>
            <a:r>
              <a:rPr lang="en-US" dirty="0" smtClean="0"/>
              <a:t>communication</a:t>
            </a:r>
          </a:p>
          <a:p>
            <a:pPr lvl="1"/>
            <a:r>
              <a:rPr lang="en-US" dirty="0" smtClean="0"/>
              <a:t>Step 2: routing</a:t>
            </a:r>
          </a:p>
          <a:p>
            <a:pPr lvl="1"/>
            <a:r>
              <a:rPr lang="en-US" dirty="0" smtClean="0"/>
              <a:t>Step 3: transport and congestion control</a:t>
            </a:r>
          </a:p>
          <a:p>
            <a:pPr lvl="1"/>
            <a:r>
              <a:rPr lang="en-US" dirty="0" smtClean="0"/>
              <a:t>Step 4: applications</a:t>
            </a:r>
          </a:p>
          <a:p>
            <a:r>
              <a:rPr lang="en-US" dirty="0" smtClean="0"/>
              <a:t>Three modes:</a:t>
            </a:r>
          </a:p>
          <a:p>
            <a:pPr lvl="1"/>
            <a:r>
              <a:rPr lang="en-US" dirty="0" smtClean="0"/>
              <a:t>Simulation (all nodes in one process)</a:t>
            </a:r>
          </a:p>
          <a:p>
            <a:pPr lvl="1"/>
            <a:r>
              <a:rPr lang="en-US" dirty="0" smtClean="0"/>
              <a:t>Emulation (each node in its own </a:t>
            </a:r>
            <a:r>
              <a:rPr lang="en-US" dirty="0" smtClean="0"/>
              <a:t>process</a:t>
            </a:r>
            <a:r>
              <a:rPr lang="en-US" dirty="0" smtClean="0"/>
              <a:t>; interoperability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i="1" dirty="0" smtClean="0"/>
              <a:t>Physical (on a PDA or cell phone)</a:t>
            </a:r>
            <a:endParaRPr lang="en-US" dirty="0" smtClean="0"/>
          </a:p>
          <a:p>
            <a:r>
              <a:rPr lang="en-US" dirty="0" smtClean="0"/>
              <a:t>Details on the web </a:t>
            </a:r>
            <a:r>
              <a:rPr lang="en-US" dirty="0" smtClean="0"/>
              <a:t>site; due dates week 3, 5, 7,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D854-7814-5549-AEF3-B8BF8E3EE55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3259AA80-2F42-9A45-AEC3-829A0A98D69A}" type="slidenum">
              <a:rPr lang="en-GB"/>
              <a:pPr/>
              <a:t>40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342828" y="313822"/>
            <a:ext cx="8801172" cy="1063825"/>
          </a:xfrm>
          <a:ln/>
        </p:spPr>
        <p:txBody>
          <a:bodyPr/>
          <a:lstStyle/>
          <a:p>
            <a:pPr>
              <a:lnSpc>
                <a:spcPct val="116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 smtClean="0"/>
              <a:t>Noise: Amplitude Shift Keying (RFID)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625" y="1505766"/>
            <a:ext cx="8229311" cy="1194824"/>
          </a:xfrm>
          <a:ln/>
        </p:spPr>
        <p:txBody>
          <a:bodyPr/>
          <a:lstStyle/>
          <a:p>
            <a:pPr>
              <a:lnSpc>
                <a:spcPct val="116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 smtClean="0"/>
              <a:t>S </a:t>
            </a:r>
            <a:r>
              <a:rPr lang="en-GB" dirty="0"/>
              <a:t>= </a:t>
            </a:r>
            <a:r>
              <a:rPr lang="en-GB" dirty="0">
                <a:ea typeface="Comic Sans MS" pitchFamily="-112" charset="0"/>
                <a:cs typeface="Comic Sans MS" pitchFamily="-112" charset="0"/>
              </a:rPr>
              <a:t>±</a:t>
            </a:r>
            <a:r>
              <a:rPr lang="en-GB" dirty="0"/>
              <a:t>3, |N| random [0, 5]</a:t>
            </a:r>
          </a:p>
          <a:p>
            <a:pPr lvl="1">
              <a:lnSpc>
                <a:spcPct val="116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/>
              <a:t>Will make errors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59077" y="2822951"/>
            <a:ext cx="3871940" cy="38695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Practical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Signals add at the </a:t>
            </a:r>
            <a:r>
              <a:rPr lang="en-US" dirty="0" smtClean="0"/>
              <a:t>receiver</a:t>
            </a:r>
          </a:p>
          <a:p>
            <a:pPr lvl="1"/>
            <a:r>
              <a:rPr lang="en-US" dirty="0" smtClean="0"/>
              <a:t>Crosstalk between adjacent bands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FCC </a:t>
            </a:r>
            <a:r>
              <a:rPr lang="en-US" dirty="0" smtClean="0"/>
              <a:t>regulates</a:t>
            </a:r>
            <a:r>
              <a:rPr lang="en-US" dirty="0" smtClean="0"/>
              <a:t> both transmit power and </a:t>
            </a:r>
            <a:r>
              <a:rPr lang="en-US" dirty="0" smtClean="0"/>
              <a:t>crosstalk</a:t>
            </a:r>
            <a:r>
              <a:rPr lang="en-US" dirty="0" smtClean="0"/>
              <a:t> power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D854-7814-5549-AEF3-B8BF8E3EE55F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Coding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Frequency Modulation (FM radio, pacemakers)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Amplitude Modulation (AM radio, RFID)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Phase Shift Keying (Bluetooth, </a:t>
            </a:r>
            <a:r>
              <a:rPr lang="en-US" dirty="0" err="1" smtClean="0"/>
              <a:t>Zigbee</a:t>
            </a:r>
            <a:r>
              <a:rPr lang="en-US" dirty="0" smtClean="0"/>
              <a:t>, 802.11)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D854-7814-5549-AEF3-B8BF8E3EE55F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Nyquist</a:t>
            </a:r>
            <a:r>
              <a:rPr lang="en-US" dirty="0" smtClean="0"/>
              <a:t> Limit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Receiver must sample signal at &gt; 2 * frequency</a:t>
            </a:r>
          </a:p>
          <a:p>
            <a:pPr lvl="1"/>
            <a:r>
              <a:rPr lang="en-US" dirty="0" smtClean="0"/>
              <a:t>What if it sampled less often?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D854-7814-5549-AEF3-B8BF8E3EE55F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I/Q Plots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 binary amplitude modulation is the same as binary phase shift keying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D854-7814-5549-AEF3-B8BF8E3EE55F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I/Q Plots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Quadrature</a:t>
            </a:r>
            <a:r>
              <a:rPr lang="en-US" dirty="0" smtClean="0"/>
              <a:t> </a:t>
            </a:r>
            <a:r>
              <a:rPr lang="en-US" dirty="0" smtClean="0"/>
              <a:t>Phase Shift Keying (QPSK)</a:t>
            </a:r>
          </a:p>
          <a:p>
            <a:pPr lvl="1"/>
            <a:r>
              <a:rPr lang="en-US" dirty="0" err="1" smtClean="0"/>
              <a:t>Zigbee</a:t>
            </a:r>
            <a:r>
              <a:rPr lang="en-US" dirty="0" smtClean="0"/>
              <a:t>, Bluetooth</a:t>
            </a:r>
          </a:p>
          <a:p>
            <a:pPr lvl="1"/>
            <a:r>
              <a:rPr lang="en-US" dirty="0" smtClean="0"/>
              <a:t>Multiple Phase Shift Keying (</a:t>
            </a:r>
            <a:r>
              <a:rPr lang="en-US" dirty="0" err="1" smtClean="0"/>
              <a:t>mPSK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D854-7814-5549-AEF3-B8BF8E3EE55F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QAM (Quad </a:t>
            </a:r>
            <a:r>
              <a:rPr lang="en-US" dirty="0" err="1" smtClean="0"/>
              <a:t>Ampl</a:t>
            </a:r>
            <a:r>
              <a:rPr lang="en-US" dirty="0" smtClean="0"/>
              <a:t> Modulation)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Combines phase and amplitude keying</a:t>
            </a:r>
          </a:p>
          <a:p>
            <a:pPr lvl="1"/>
            <a:r>
              <a:rPr lang="en-US" dirty="0" smtClean="0"/>
              <a:t>Encode </a:t>
            </a:r>
            <a:r>
              <a:rPr lang="en-US" dirty="0" err="1" smtClean="0"/>
              <a:t>j</a:t>
            </a:r>
            <a:r>
              <a:rPr lang="en-US" dirty="0" smtClean="0"/>
              <a:t> data bits in </a:t>
            </a:r>
            <a:r>
              <a:rPr lang="en-US" dirty="0" err="1" smtClean="0"/>
              <a:t>k</a:t>
            </a:r>
            <a:r>
              <a:rPr lang="en-US" dirty="0" smtClean="0"/>
              <a:t> bits for better error recovery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D854-7814-5549-AEF3-B8BF8E3EE55F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OFDM (802.11a, 802.11g)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Orthogonal Frequency Division Multiplexing</a:t>
            </a:r>
          </a:p>
          <a:p>
            <a:pPr lvl="1"/>
            <a:r>
              <a:rPr lang="en-US" dirty="0" smtClean="0"/>
              <a:t>Related: frequency hopping (Bluetooth</a:t>
            </a:r>
            <a:r>
              <a:rPr lang="en-US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D854-7814-5549-AEF3-B8BF8E3EE55F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MIMO: Multiple Antennas (802.11n)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Beamforming</a:t>
            </a:r>
            <a:r>
              <a:rPr lang="en-US" dirty="0" smtClean="0"/>
              <a:t>: split signal across antennas</a:t>
            </a:r>
          </a:p>
          <a:p>
            <a:pPr lvl="1"/>
            <a:r>
              <a:rPr lang="en-US" dirty="0" smtClean="0"/>
              <a:t>Data rate ~ log (1 + 2 SINR)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D854-7814-5549-AEF3-B8BF8E3EE55F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Spatial multiplexing: multiple signals</a:t>
            </a:r>
          </a:p>
          <a:p>
            <a:pPr lvl="1"/>
            <a:r>
              <a:rPr lang="en-US" dirty="0" smtClean="0"/>
              <a:t>Data rate ~ 2 log (1 + SINR)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D854-7814-5549-AEF3-B8BF8E3EE55F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5pm before each class, add a </a:t>
            </a:r>
            <a:r>
              <a:rPr lang="en-US" i="1" dirty="0" smtClean="0"/>
              <a:t>unique</a:t>
            </a:r>
            <a:r>
              <a:rPr lang="en-US" dirty="0" smtClean="0"/>
              <a:t> new comment on </a:t>
            </a:r>
            <a:r>
              <a:rPr lang="en-US" i="1" dirty="0" smtClean="0"/>
              <a:t>one</a:t>
            </a:r>
            <a:r>
              <a:rPr lang="en-US" dirty="0" smtClean="0"/>
              <a:t> of the questions posted to the web site</a:t>
            </a:r>
          </a:p>
          <a:p>
            <a:endParaRPr lang="en-US" dirty="0" smtClean="0"/>
          </a:p>
          <a:p>
            <a:r>
              <a:rPr lang="en-US" dirty="0" smtClean="0"/>
              <a:t>Example Q: Instead of PPR, why not use smaller packets?</a:t>
            </a:r>
          </a:p>
          <a:p>
            <a:endParaRPr lang="en-US" dirty="0" smtClean="0"/>
          </a:p>
          <a:p>
            <a:r>
              <a:rPr lang="en-US" dirty="0" smtClean="0"/>
              <a:t>Example blog: ?</a:t>
            </a:r>
          </a:p>
          <a:p>
            <a:endParaRPr lang="en-US" dirty="0" smtClean="0"/>
          </a:p>
          <a:p>
            <a:r>
              <a:rPr lang="en-US" dirty="0"/>
              <a:t>B</a:t>
            </a:r>
            <a:r>
              <a:rPr lang="en-US" dirty="0" smtClean="0"/>
              <a:t>efore class, read the other comments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D854-7814-5549-AEF3-B8BF8E3EE55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Beamforming</a:t>
            </a:r>
            <a:r>
              <a:rPr lang="en-US" dirty="0" smtClean="0"/>
              <a:t> vs. Spatial Reuse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is </a:t>
            </a:r>
            <a:r>
              <a:rPr lang="en-US" dirty="0" err="1" smtClean="0"/>
              <a:t>beamforming</a:t>
            </a:r>
            <a:r>
              <a:rPr lang="en-US" dirty="0" smtClean="0"/>
              <a:t> better than spatial multiplexing?</a:t>
            </a:r>
          </a:p>
          <a:p>
            <a:pPr lvl="1"/>
            <a:r>
              <a:rPr lang="en-US" dirty="0" err="1" smtClean="0"/>
              <a:t>Beamforming</a:t>
            </a:r>
            <a:r>
              <a:rPr lang="en-US" dirty="0" smtClean="0"/>
              <a:t> ~ log (1 + 2 SINR)</a:t>
            </a:r>
          </a:p>
          <a:p>
            <a:pPr lvl="1"/>
            <a:r>
              <a:rPr lang="en-US" dirty="0" smtClean="0"/>
              <a:t>Spatial Reuse ~ 2 log (1 + SINR)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D854-7814-5549-AEF3-B8BF8E3EE55F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Partial </a:t>
            </a:r>
            <a:r>
              <a:rPr lang="en-US" smtClean="0"/>
              <a:t>Packet Recovery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err="1" smtClean="0"/>
              <a:t>SoftPhy</a:t>
            </a:r>
            <a:r>
              <a:rPr lang="en-US" dirty="0" smtClean="0"/>
              <a:t>: label </a:t>
            </a:r>
            <a:r>
              <a:rPr lang="en-US" dirty="0" smtClean="0"/>
              <a:t>symbols</a:t>
            </a:r>
            <a:r>
              <a:rPr lang="en-US" dirty="0" smtClean="0"/>
              <a:t> with </a:t>
            </a:r>
            <a:r>
              <a:rPr lang="en-US" dirty="0" smtClean="0"/>
              <a:t>hamming distance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A</a:t>
            </a:r>
            <a:r>
              <a:rPr lang="en-US" dirty="0" smtClean="0"/>
              <a:t>ccept symbols with hamming &gt; 0?</a:t>
            </a:r>
          </a:p>
          <a:p>
            <a:pPr>
              <a:buFont typeface="Arial"/>
              <a:buChar char="•"/>
            </a:pPr>
            <a:r>
              <a:rPr lang="en-US" dirty="0" err="1" smtClean="0"/>
              <a:t>Postamble</a:t>
            </a:r>
            <a:r>
              <a:rPr lang="en-US" dirty="0" smtClean="0"/>
              <a:t> processing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Sender and receiver clock rates differ slightly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Collisions can prevent synchronization of clock phase and skew</a:t>
            </a:r>
          </a:p>
          <a:p>
            <a:pPr>
              <a:buFont typeface="Arial"/>
              <a:buChar char="•"/>
            </a:pPr>
            <a:r>
              <a:rPr lang="en-US" dirty="0" smtClean="0"/>
              <a:t>Partial packet retransmission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Run length encoding</a:t>
            </a:r>
          </a:p>
          <a:p>
            <a:pPr>
              <a:buFont typeface="Arial"/>
              <a:buChar char="•"/>
            </a:pPr>
            <a:r>
              <a:rPr lang="en-US" dirty="0" smtClean="0"/>
              <a:t>Results (for test cases!):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Better than per-packet CRC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Somewhat better than </a:t>
            </a:r>
            <a:r>
              <a:rPr lang="en-US" dirty="0" smtClean="0"/>
              <a:t>per-fragment CRC</a:t>
            </a:r>
            <a:endParaRPr lang="en-US" dirty="0" smtClean="0"/>
          </a:p>
          <a:p>
            <a:pPr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D854-7814-5549-AEF3-B8BF8E3EE55F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E5DFE5A7-ACF4-5548-8C93-C4F41A2D16BC}" type="slidenum">
              <a:rPr lang="en-GB"/>
              <a:pPr/>
              <a:t>52</a:t>
            </a:fld>
            <a:endParaRPr lang="en-GB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625" y="273514"/>
            <a:ext cx="8229311" cy="1145879"/>
          </a:xfrm>
          <a:ln/>
        </p:spPr>
        <p:txBody>
          <a:bodyPr/>
          <a:lstStyle/>
          <a:p>
            <a:pPr>
              <a:lnSpc>
                <a:spcPct val="116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/>
              <a:t>Interference is not noise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625" y="1538876"/>
            <a:ext cx="8229311" cy="3103662"/>
          </a:xfrm>
          <a:ln/>
        </p:spPr>
        <p:txBody>
          <a:bodyPr/>
          <a:lstStyle/>
          <a:p>
            <a:pPr>
              <a:lnSpc>
                <a:spcPct val="116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/>
              <a:t>SINR treats interference and noise equally</a:t>
            </a:r>
          </a:p>
          <a:p>
            <a:pPr lvl="1">
              <a:lnSpc>
                <a:spcPct val="116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/>
              <a:t>But noise is random, interference has structure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122114" y="2972665"/>
            <a:ext cx="7000605" cy="1176109"/>
          </a:xfrm>
          <a:prstGeom prst="rect">
            <a:avLst/>
          </a:prstGeom>
          <a:noFill/>
          <a:ln w="73080">
            <a:solidFill>
              <a:srgbClr val="000080"/>
            </a:solidFill>
            <a:round/>
            <a:headEnd/>
            <a:tailEnd/>
          </a:ln>
          <a:effectLst/>
        </p:spPr>
        <p:txBody>
          <a:bodyPr lIns="114295" tIns="73475" rIns="114295" bIns="73475">
            <a:prstTxWarp prst="textNoShape">
              <a:avLst/>
            </a:prstTxWarp>
          </a:bodyPr>
          <a:lstStyle/>
          <a:p>
            <a:pPr marL="0" lvl="1">
              <a:lnSpc>
                <a:spcPct val="116000"/>
              </a:lnSpc>
              <a:buClr>
                <a:srgbClr val="FFFFFF"/>
              </a:buCl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</a:tabLst>
            </a:pPr>
            <a:r>
              <a:rPr lang="en-GB" sz="2900" b="1" dirty="0">
                <a:solidFill>
                  <a:srgbClr val="000080"/>
                </a:solidFill>
                <a:latin typeface="Comic Sans MS" pitchFamily="-112" charset="0"/>
                <a:ea typeface="msmincho" charset="0"/>
                <a:cs typeface="msmincho" charset="0"/>
              </a:rPr>
              <a:t>Key idea: Exploit structure of interference to overcome its effects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455184" y="4438123"/>
            <a:ext cx="8229312" cy="135317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</a:bodyPr>
          <a:lstStyle/>
          <a:p>
            <a:pPr marL="391686" indent="-293764">
              <a:lnSpc>
                <a:spcPct val="116000"/>
              </a:lnSpc>
              <a:spcAft>
                <a:spcPts val="1293"/>
              </a:spcAft>
              <a:buClr>
                <a:srgbClr val="FFFFFF"/>
              </a:buClr>
              <a:buFont typeface="Wingdings" pitchFamily="-11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900" dirty="0">
                <a:latin typeface="Comic Sans MS" pitchFamily="-112" charset="0"/>
                <a:ea typeface="msmincho" charset="0"/>
                <a:cs typeface="msmincho" charset="0"/>
              </a:rPr>
              <a:t>Approximate interference </a:t>
            </a:r>
            <a:r>
              <a:rPr lang="en-GB" sz="2900" dirty="0" err="1">
                <a:latin typeface="Comic Sans MS" pitchFamily="-112" charset="0"/>
                <a:ea typeface="Comic Sans MS" pitchFamily="-112" charset="0"/>
                <a:cs typeface="Comic Sans MS" pitchFamily="-112" charset="0"/>
              </a:rPr>
              <a:t>Ĩ</a:t>
            </a:r>
            <a:r>
              <a:rPr lang="en-GB" sz="2900" dirty="0">
                <a:latin typeface="Comic Sans MS" pitchFamily="-112" charset="0"/>
                <a:ea typeface="Comic Sans MS" pitchFamily="-112" charset="0"/>
                <a:cs typeface="Comic Sans MS" pitchFamily="-112" charset="0"/>
              </a:rPr>
              <a:t>, subtract it off</a:t>
            </a:r>
          </a:p>
          <a:p>
            <a:pPr marL="391686" indent="-293764">
              <a:lnSpc>
                <a:spcPct val="116000"/>
              </a:lnSpc>
              <a:spcAft>
                <a:spcPts val="1293"/>
              </a:spcAft>
              <a:buClr>
                <a:srgbClr val="FFFFFF"/>
              </a:buCl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dirty="0">
              <a:latin typeface="Comic Sans MS" pitchFamily="-112" charset="0"/>
              <a:ea typeface="Comic Sans MS" pitchFamily="-112" charset="0"/>
              <a:cs typeface="Comic Sans MS" pitchFamily="-112" charset="0"/>
            </a:endParaRPr>
          </a:p>
          <a:p>
            <a:pPr marL="391686" indent="-293764">
              <a:lnSpc>
                <a:spcPct val="116000"/>
              </a:lnSpc>
              <a:spcAft>
                <a:spcPts val="1293"/>
              </a:spcAft>
              <a:buClr>
                <a:srgbClr val="FFFFFF"/>
              </a:buCl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900" dirty="0">
              <a:latin typeface="Comic Sans MS" pitchFamily="-112" charset="0"/>
              <a:ea typeface="Comic Sans MS" pitchFamily="-112" charset="0"/>
              <a:cs typeface="Comic Sans MS" pitchFamily="-11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57D9981D-DF9E-B84D-912A-75C749B3E7EE}" type="slidenum">
              <a:rPr lang="en-GB"/>
              <a:pPr/>
              <a:t>53</a:t>
            </a:fld>
            <a:endParaRPr lang="en-GB"/>
          </a:p>
        </p:txBody>
      </p:sp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342828" y="313822"/>
            <a:ext cx="8528927" cy="1063825"/>
          </a:xfrm>
          <a:ln/>
        </p:spPr>
        <p:txBody>
          <a:bodyPr/>
          <a:lstStyle/>
          <a:p>
            <a:pPr>
              <a:lnSpc>
                <a:spcPct val="116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mtClean="0"/>
              <a:t>Example </a:t>
            </a:r>
            <a:r>
              <a:rPr lang="en-GB" dirty="0"/>
              <a:t>– Amplitude Shift Keying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625" y="1505766"/>
            <a:ext cx="8229311" cy="1194824"/>
          </a:xfrm>
          <a:ln/>
        </p:spPr>
        <p:txBody>
          <a:bodyPr/>
          <a:lstStyle/>
          <a:p>
            <a:pPr>
              <a:lnSpc>
                <a:spcPct val="116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/>
              <a:t>S = </a:t>
            </a:r>
            <a:r>
              <a:rPr lang="en-GB" dirty="0">
                <a:ea typeface="Comic Sans MS" pitchFamily="-112" charset="0"/>
                <a:cs typeface="Comic Sans MS" pitchFamily="-112" charset="0"/>
              </a:rPr>
              <a:t>±</a:t>
            </a:r>
            <a:r>
              <a:rPr lang="en-GB" dirty="0"/>
              <a:t>3, I = </a:t>
            </a:r>
            <a:r>
              <a:rPr lang="en-GB" dirty="0">
                <a:ea typeface="Comic Sans MS" pitchFamily="-112" charset="0"/>
                <a:cs typeface="Comic Sans MS" pitchFamily="-112" charset="0"/>
              </a:rPr>
              <a:t>±5, </a:t>
            </a:r>
            <a:r>
              <a:rPr lang="en-GB" dirty="0"/>
              <a:t>|N| random [0, 2.5]</a:t>
            </a:r>
          </a:p>
          <a:p>
            <a:pPr lvl="1">
              <a:lnSpc>
                <a:spcPct val="116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/>
              <a:t>..but the relative angle will vary with time</a:t>
            </a: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59077" y="2822951"/>
            <a:ext cx="3871940" cy="38695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&lt;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Example: Internet has a TTL (time to live) field in each packet</a:t>
            </a:r>
          </a:p>
          <a:p>
            <a:pPr lvl="1"/>
            <a:r>
              <a:rPr lang="en-US" dirty="0" smtClean="0"/>
              <a:t>Decremented on each hop</a:t>
            </a:r>
          </a:p>
          <a:p>
            <a:pPr lvl="1"/>
            <a:r>
              <a:rPr lang="en-US" dirty="0" smtClean="0"/>
              <a:t>When it gets to zero, router drops packet and sends an error packet back to the source</a:t>
            </a:r>
          </a:p>
          <a:p>
            <a:pPr lvl="1"/>
            <a:r>
              <a:rPr lang="en-US" dirty="0" smtClean="0"/>
              <a:t>Essential to correct operation of the Internet, and to its diagnosis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D854-7814-5549-AEF3-B8BF8E3EE55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 Quiz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could you use this to determine link latency?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D854-7814-5549-AEF3-B8BF8E3EE55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 Quiz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could you use this to determine link bandwidth?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D854-7814-5549-AEF3-B8BF8E3EE55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 Quiz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else could you determine link bandwidth?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D854-7814-5549-AEF3-B8BF8E3EE55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dash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Georgia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dash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Georgia" pitchFamily="-112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48430</TotalTime>
  <Words>2380</Words>
  <Application>Microsoft PowerPoint</Application>
  <PresentationFormat>On-screen Show (4:3)</PresentationFormat>
  <Paragraphs>562</Paragraphs>
  <Slides>53</Slides>
  <Notes>6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5" baseType="lpstr">
      <vt:lpstr>Default Design</vt:lpstr>
      <vt:lpstr>Photo Editor Photo</vt:lpstr>
      <vt:lpstr>P561: Network Systems</vt:lpstr>
      <vt:lpstr>Slide 2</vt:lpstr>
      <vt:lpstr>Course Goals</vt:lpstr>
      <vt:lpstr>Project: Fishnet</vt:lpstr>
      <vt:lpstr>Blogs</vt:lpstr>
      <vt:lpstr>Reading &lt; Class</vt:lpstr>
      <vt:lpstr>Pop Quiz #1</vt:lpstr>
      <vt:lpstr>Pop Quiz #2</vt:lpstr>
      <vt:lpstr>Pop Quiz #3</vt:lpstr>
      <vt:lpstr>A Systems Approach to Networks</vt:lpstr>
      <vt:lpstr>Network Systems: Design Patterns</vt:lpstr>
      <vt:lpstr>An Anecdote</vt:lpstr>
      <vt:lpstr>Another Anecdote</vt:lpstr>
      <vt:lpstr>Internet Design Patterns</vt:lpstr>
      <vt:lpstr>Internet Design Patterns in Practice</vt:lpstr>
      <vt:lpstr>A Brief Tour of the Internet</vt:lpstr>
      <vt:lpstr>9,000 ft: Scalability</vt:lpstr>
      <vt:lpstr>8,000 ft: Naming (DNS)</vt:lpstr>
      <vt:lpstr>7,000 ft: Sessions (HTTP)</vt:lpstr>
      <vt:lpstr>6,000 ft: Reliability (TCP)</vt:lpstr>
      <vt:lpstr>5,000 ft: Congestion (TCP)</vt:lpstr>
      <vt:lpstr>4,000 ft: Packets (TCP/IP) </vt:lpstr>
      <vt:lpstr>3,000 ft: Routing (IP)</vt:lpstr>
      <vt:lpstr>2,000 ft: Multi-access (e.g., Cable)</vt:lpstr>
      <vt:lpstr>Different kinds of addresses</vt:lpstr>
      <vt:lpstr>1,000 ft: Framing/Modulation</vt:lpstr>
      <vt:lpstr>Protocols and Layering</vt:lpstr>
      <vt:lpstr>Layering and Protocol Stacks</vt:lpstr>
      <vt:lpstr>Example – Layering at work</vt:lpstr>
      <vt:lpstr>Layering Mechanics</vt:lpstr>
      <vt:lpstr>A Packet on the Wire</vt:lpstr>
      <vt:lpstr>More Layering Mechanics</vt:lpstr>
      <vt:lpstr>Internet Protocol Framework</vt:lpstr>
      <vt:lpstr>OSI “Seven Layer” Reference Model</vt:lpstr>
      <vt:lpstr>Fiber</vt:lpstr>
      <vt:lpstr>Wireless</vt:lpstr>
      <vt:lpstr>Shannon’s Theorem</vt:lpstr>
      <vt:lpstr>Shannon’s Theorem Applied</vt:lpstr>
      <vt:lpstr>Noise: Amplitude Shift Keying (RFID)</vt:lpstr>
      <vt:lpstr>Noise: Amplitude Shift Keying (RFID)</vt:lpstr>
      <vt:lpstr>Another Practical Issue</vt:lpstr>
      <vt:lpstr>Coding Outline</vt:lpstr>
      <vt:lpstr>Nyquist Limit</vt:lpstr>
      <vt:lpstr>I/Q Plots</vt:lpstr>
      <vt:lpstr>I/Q Plots</vt:lpstr>
      <vt:lpstr>QAM (Quad Ampl Modulation)</vt:lpstr>
      <vt:lpstr>OFDM (802.11a, 802.11g)</vt:lpstr>
      <vt:lpstr>MIMO: Multiple Antennas (802.11n)</vt:lpstr>
      <vt:lpstr>MIMO</vt:lpstr>
      <vt:lpstr>Beamforming vs. Spatial Reuse</vt:lpstr>
      <vt:lpstr>Partial Packet Recovery</vt:lpstr>
      <vt:lpstr>Interference is not noise</vt:lpstr>
      <vt:lpstr>Example – Amplitude Shift Keying</vt:lpstr>
    </vt:vector>
  </TitlesOfParts>
  <Company>NA</Company>
  <LinksUpToDate>false</LinksUpToDate>
  <SharedDoc>false</SharedDoc>
  <HyperlinksChanged>false</HyperlinksChanged>
  <AppVersion>12.0258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 Routing with Explicit Coordination</dc:title>
  <dc:creator>ratul</dc:creator>
  <cp:lastModifiedBy>Thomas  Anderson</cp:lastModifiedBy>
  <cp:revision>5578</cp:revision>
  <dcterms:created xsi:type="dcterms:W3CDTF">2008-09-29T15:27:42Z</dcterms:created>
  <dcterms:modified xsi:type="dcterms:W3CDTF">2008-09-29T19:06:08Z</dcterms:modified>
</cp:coreProperties>
</file>