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4" r:id="rId3"/>
    <p:sldId id="269" r:id="rId4"/>
    <p:sldId id="270" r:id="rId5"/>
    <p:sldId id="257" r:id="rId6"/>
    <p:sldId id="258" r:id="rId7"/>
    <p:sldId id="259" r:id="rId8"/>
    <p:sldId id="261" r:id="rId9"/>
    <p:sldId id="271" r:id="rId10"/>
    <p:sldId id="277" r:id="rId11"/>
    <p:sldId id="278" r:id="rId12"/>
    <p:sldId id="279" r:id="rId13"/>
    <p:sldId id="280" r:id="rId14"/>
    <p:sldId id="281" r:id="rId15"/>
  </p:sldIdLst>
  <p:sldSz cx="9144000" cy="6858000" type="screen4x3"/>
  <p:notesSz cx="7010400" cy="92964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81" autoAdjust="0"/>
  </p:normalViewPr>
  <p:slideViewPr>
    <p:cSldViewPr>
      <p:cViewPr>
        <p:scale>
          <a:sx n="120" d="100"/>
          <a:sy n="12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E2A11-7380-4AB8-B0CF-8BC09DDA6C2E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D55AB-87C6-467E-A2C9-B72E86A53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16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F13B-D951-4686-828D-31B13DF63D20}" type="datetime1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FE5B-CA4E-49A4-B23E-B0594555F7C1}" type="datetime1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903F-5307-472D-B1E0-5EF5A9E245CD}" type="datetime1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ABB2-56B7-4A6F-9D32-3B1630F2F175}" type="datetime1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2EAE-D9E4-4288-9E88-FA45C526C543}" type="datetime1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7D6F-1B58-4B15-8E9C-6D231A7247BE}" type="datetime1">
              <a:rPr lang="en-US" smtClean="0"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D497-EB7A-4D59-8272-149B94430121}" type="datetime1">
              <a:rPr lang="en-US" smtClean="0"/>
              <a:t>2/29/2012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62A4-2303-47B1-8516-480808606E50}" type="datetime1">
              <a:rPr lang="en-US" smtClean="0"/>
              <a:t>2/29/2012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3012-A6B2-429B-9002-4CF36B9AAC85}" type="datetime1">
              <a:rPr lang="en-US" smtClean="0"/>
              <a:t>2/29/2012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6A8B-237A-4750-8AF1-9F02FBBF30B8}" type="datetime1">
              <a:rPr lang="en-US" smtClean="0"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90343-F3D4-4BB9-91E0-5C7C88D7AC55}" type="datetime1">
              <a:rPr lang="en-US" smtClean="0"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4FEE1-5866-41CE-83AA-68CD48CD8FCF}" type="datetime1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304800" y="228600"/>
            <a:ext cx="83820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Assignment </a:t>
            </a:r>
            <a:r>
              <a:rPr lang="en-US" sz="2800" b="1" dirty="0" smtClean="0"/>
              <a:t>7 </a:t>
            </a:r>
            <a:r>
              <a:rPr lang="en-US" sz="2800" b="1" dirty="0"/>
              <a:t>- Solution</a:t>
            </a:r>
          </a:p>
          <a:p>
            <a:r>
              <a:rPr lang="en-US" dirty="0"/>
              <a:t> </a:t>
            </a:r>
          </a:p>
          <a:p>
            <a:r>
              <a:rPr lang="en-US" sz="2400" b="1" dirty="0"/>
              <a:t>Problem </a:t>
            </a:r>
            <a:r>
              <a:rPr lang="en-US" sz="2400" b="1" dirty="0" smtClean="0"/>
              <a:t>1</a:t>
            </a:r>
          </a:p>
          <a:p>
            <a:r>
              <a:rPr lang="en-US" sz="2400" dirty="0" smtClean="0"/>
              <a:t>Consider </a:t>
            </a:r>
            <a:r>
              <a:rPr lang="en-US" sz="2400" dirty="0"/>
              <a:t>a system that uses persistent queues for requests and replies, but where the </a:t>
            </a:r>
            <a:r>
              <a:rPr lang="en-US" sz="2400" b="1" dirty="0"/>
              <a:t>queues do not support transactions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Each </a:t>
            </a:r>
            <a:r>
              <a:rPr lang="en-US" sz="2400" dirty="0"/>
              <a:t>queue simply supports the </a:t>
            </a:r>
            <a:r>
              <a:rPr lang="en-US" sz="2400" b="1" dirty="0"/>
              <a:t>atomic </a:t>
            </a:r>
            <a:r>
              <a:rPr lang="en-US" sz="2400" b="1" dirty="0" smtClean="0"/>
              <a:t>operations: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err="1" smtClean="0"/>
              <a:t>Enqueue</a:t>
            </a:r>
            <a:r>
              <a:rPr lang="en-US" sz="2400" dirty="0" smtClean="0"/>
              <a:t>(r)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err="1" smtClean="0"/>
              <a:t>Dequeue</a:t>
            </a:r>
            <a:r>
              <a:rPr lang="en-US" sz="2400" dirty="0" smtClean="0"/>
              <a:t>(r) </a:t>
            </a: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err="1" smtClean="0"/>
              <a:t>ReadTop</a:t>
            </a:r>
            <a:r>
              <a:rPr lang="en-US" sz="2400" dirty="0" smtClean="0"/>
              <a:t>(r) - non-destructive </a:t>
            </a:r>
            <a:r>
              <a:rPr lang="en-US" sz="2400" dirty="0"/>
              <a:t>read of </a:t>
            </a:r>
            <a:r>
              <a:rPr lang="en-US" sz="2400" dirty="0" smtClean="0"/>
              <a:t>first </a:t>
            </a:r>
            <a:r>
              <a:rPr lang="en-US" sz="2400" dirty="0"/>
              <a:t>element in </a:t>
            </a:r>
            <a:r>
              <a:rPr lang="en-US" sz="2400" dirty="0" smtClean="0"/>
              <a:t>queue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Suppose </a:t>
            </a:r>
            <a:r>
              <a:rPr lang="en-US" sz="2400" dirty="0"/>
              <a:t>the system adopts the three-transaction request-processing </a:t>
            </a:r>
            <a:r>
              <a:rPr lang="en-US" sz="2400" dirty="0" smtClean="0"/>
              <a:t>model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Txn1 </a:t>
            </a:r>
            <a:r>
              <a:rPr lang="en-US" sz="2400" dirty="0" err="1"/>
              <a:t>enqueues</a:t>
            </a:r>
            <a:r>
              <a:rPr lang="en-US" sz="2400" dirty="0"/>
              <a:t> a request, </a:t>
            </a: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Txn2 </a:t>
            </a:r>
            <a:r>
              <a:rPr lang="en-US" sz="2400" dirty="0"/>
              <a:t>executes a request and </a:t>
            </a:r>
            <a:r>
              <a:rPr lang="en-US" sz="2400" dirty="0" err="1"/>
              <a:t>enqueues</a:t>
            </a:r>
            <a:r>
              <a:rPr lang="en-US" sz="2400" dirty="0"/>
              <a:t> a reply, </a:t>
            </a: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Txn3 </a:t>
            </a:r>
            <a:r>
              <a:rPr lang="en-US" sz="2400" dirty="0" err="1"/>
              <a:t>dequeues</a:t>
            </a:r>
            <a:r>
              <a:rPr lang="en-US" sz="2400" dirty="0"/>
              <a:t> a reply.</a:t>
            </a:r>
          </a:p>
          <a:p>
            <a:endParaRPr lang="en-US" sz="2400" b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8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457200" y="685800"/>
            <a:ext cx="8077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/>
              <a:t>Problem 2B.</a:t>
            </a:r>
            <a:r>
              <a:rPr lang="en-US" sz="2400" dirty="0"/>
              <a:t> </a:t>
            </a:r>
            <a:endParaRPr lang="en-US" sz="2400" dirty="0" smtClean="0"/>
          </a:p>
          <a:p>
            <a:pPr lvl="0"/>
            <a:r>
              <a:rPr lang="en-US" sz="2400" dirty="0" smtClean="0"/>
              <a:t>The </a:t>
            </a:r>
            <a:r>
              <a:rPr lang="en-US" sz="2400" dirty="0"/>
              <a:t>above programs ensure that each reply is </a:t>
            </a:r>
            <a:r>
              <a:rPr lang="en-US" sz="2400" dirty="0" err="1"/>
              <a:t>enqueued</a:t>
            </a:r>
            <a:r>
              <a:rPr lang="en-US" sz="2400" dirty="0"/>
              <a:t> at least once, even in the presence of server failures (assuming no other kinds of failures</a:t>
            </a:r>
            <a:r>
              <a:rPr lang="en-US" sz="2400" dirty="0" smtClean="0"/>
              <a:t>).</a:t>
            </a:r>
          </a:p>
          <a:p>
            <a:pPr lvl="0"/>
            <a:endParaRPr lang="en-US" sz="2400" dirty="0" smtClean="0"/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False. </a:t>
            </a:r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If </a:t>
            </a:r>
            <a:r>
              <a:rPr lang="en-US" sz="2400" dirty="0"/>
              <a:t>the server fails during recovery after it </a:t>
            </a:r>
            <a:r>
              <a:rPr lang="en-US" sz="2400" dirty="0" err="1"/>
              <a:t>dequeues</a:t>
            </a:r>
            <a:r>
              <a:rPr lang="en-US" sz="2400" dirty="0"/>
              <a:t> x and before it </a:t>
            </a:r>
            <a:r>
              <a:rPr lang="en-US" sz="2400" dirty="0" err="1"/>
              <a:t>enqueues</a:t>
            </a:r>
            <a:r>
              <a:rPr lang="en-US" sz="2400" dirty="0"/>
              <a:t> reply, it will never </a:t>
            </a:r>
            <a:r>
              <a:rPr lang="en-US" sz="2400" dirty="0" err="1"/>
              <a:t>enqueue</a:t>
            </a:r>
            <a:r>
              <a:rPr lang="en-US" sz="2400" dirty="0"/>
              <a:t> a reply.</a:t>
            </a:r>
          </a:p>
          <a:p>
            <a:endParaRPr lang="en-US" sz="2400" dirty="0" smtClean="0"/>
          </a:p>
          <a:p>
            <a:r>
              <a:rPr lang="en-US" sz="2400" dirty="0" smtClean="0"/>
              <a:t>Replies may be lost.</a:t>
            </a:r>
            <a:r>
              <a:rPr lang="en-US" sz="2400" dirty="0"/>
              <a:t> </a:t>
            </a:r>
          </a:p>
          <a:p>
            <a:pPr lvl="0"/>
            <a:endParaRPr lang="en-US" sz="2400" dirty="0"/>
          </a:p>
          <a:p>
            <a:r>
              <a:rPr lang="en-US" sz="2400" dirty="0"/>
              <a:t> 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457200" y="685800"/>
            <a:ext cx="8077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/>
              <a:t>Problem 2C.</a:t>
            </a:r>
            <a:r>
              <a:rPr lang="en-US" sz="2400" dirty="0" smtClean="0"/>
              <a:t> </a:t>
            </a:r>
          </a:p>
          <a:p>
            <a:pPr lvl="0"/>
            <a:r>
              <a:rPr lang="en-US" sz="2400" dirty="0" smtClean="0"/>
              <a:t>Atomic </a:t>
            </a:r>
            <a:r>
              <a:rPr lang="en-US" sz="2400" dirty="0"/>
              <a:t>operation </a:t>
            </a:r>
            <a:r>
              <a:rPr lang="en-US" sz="2400" b="1" dirty="0" err="1"/>
              <a:t>EnqueueDequeue</a:t>
            </a:r>
            <a:r>
              <a:rPr lang="en-US" sz="2400" b="1" dirty="0"/>
              <a:t>(r, qn1, s, qn2) </a:t>
            </a:r>
            <a:r>
              <a:rPr lang="en-US" sz="2400" dirty="0"/>
              <a:t>which </a:t>
            </a:r>
            <a:r>
              <a:rPr lang="en-US" sz="2400" dirty="0" err="1"/>
              <a:t>enqueues</a:t>
            </a:r>
            <a:r>
              <a:rPr lang="en-US" sz="2400" dirty="0"/>
              <a:t> r on </a:t>
            </a:r>
            <a:r>
              <a:rPr lang="en-US" sz="2400" dirty="0" smtClean="0"/>
              <a:t>qn1 </a:t>
            </a:r>
            <a:r>
              <a:rPr lang="en-US" sz="2400" dirty="0"/>
              <a:t>and </a:t>
            </a:r>
            <a:r>
              <a:rPr lang="en-US" sz="2400" dirty="0" err="1"/>
              <a:t>dequeues</a:t>
            </a:r>
            <a:r>
              <a:rPr lang="en-US" sz="2400" dirty="0"/>
              <a:t> </a:t>
            </a:r>
            <a:r>
              <a:rPr lang="en-US" sz="2400" dirty="0" smtClean="0"/>
              <a:t>top of </a:t>
            </a:r>
            <a:r>
              <a:rPr lang="en-US" sz="2400" dirty="0"/>
              <a:t>qn2 and returns it in s. </a:t>
            </a:r>
            <a:endParaRPr lang="en-US" sz="2400" dirty="0" smtClean="0"/>
          </a:p>
          <a:p>
            <a:pPr lvl="0"/>
            <a:r>
              <a:rPr lang="en-US" sz="2400" dirty="0" smtClean="0"/>
              <a:t>In </a:t>
            </a:r>
            <a:r>
              <a:rPr lang="en-US" sz="2400" dirty="0"/>
              <a:t>the server program, replace the last two lines by </a:t>
            </a:r>
            <a:r>
              <a:rPr lang="en-US" sz="2400" dirty="0" err="1"/>
              <a:t>EnqueueDequeue</a:t>
            </a:r>
            <a:r>
              <a:rPr lang="en-US" sz="2400" dirty="0"/>
              <a:t>(s, </a:t>
            </a:r>
            <a:r>
              <a:rPr lang="en-US" sz="2400" dirty="0" err="1"/>
              <a:t>ReplyQueue</a:t>
            </a:r>
            <a:r>
              <a:rPr lang="en-US" sz="2400" dirty="0"/>
              <a:t>, x, </a:t>
            </a:r>
            <a:r>
              <a:rPr lang="en-US" sz="2400" dirty="0" err="1"/>
              <a:t>RequestQueue</a:t>
            </a:r>
            <a:r>
              <a:rPr lang="en-US" sz="2400" dirty="0"/>
              <a:t>). </a:t>
            </a:r>
            <a:endParaRPr lang="en-US" sz="2400" dirty="0" smtClean="0"/>
          </a:p>
          <a:p>
            <a:pPr lvl="0"/>
            <a:endParaRPr lang="en-US" sz="2400" dirty="0"/>
          </a:p>
          <a:p>
            <a:pPr lvl="0"/>
            <a:r>
              <a:rPr lang="en-US" sz="2400" dirty="0" smtClean="0"/>
              <a:t>In </a:t>
            </a:r>
            <a:r>
              <a:rPr lang="en-US" sz="2400" dirty="0"/>
              <a:t>the recovery program, replace the then-clause by </a:t>
            </a:r>
            <a:r>
              <a:rPr lang="en-US" sz="2400" dirty="0" err="1"/>
              <a:t>EnqueueDequeue</a:t>
            </a:r>
            <a:r>
              <a:rPr lang="en-US" sz="2400" dirty="0"/>
              <a:t>(Reply, </a:t>
            </a:r>
            <a:r>
              <a:rPr lang="en-US" sz="2400" dirty="0" err="1"/>
              <a:t>ReplyQueue</a:t>
            </a:r>
            <a:r>
              <a:rPr lang="en-US" sz="2400" dirty="0"/>
              <a:t>, x, </a:t>
            </a:r>
            <a:r>
              <a:rPr lang="en-US" sz="2400" dirty="0" err="1"/>
              <a:t>RequestQueue</a:t>
            </a:r>
            <a:r>
              <a:rPr lang="en-US" sz="2400" dirty="0"/>
              <a:t>). </a:t>
            </a:r>
            <a:endParaRPr lang="en-US" sz="2400" dirty="0" smtClean="0"/>
          </a:p>
          <a:p>
            <a:pPr lvl="0"/>
            <a:endParaRPr lang="en-US" sz="2400" dirty="0"/>
          </a:p>
          <a:p>
            <a:pPr lvl="0"/>
            <a:r>
              <a:rPr lang="en-US" sz="2400" dirty="0" smtClean="0"/>
              <a:t>Each </a:t>
            </a:r>
            <a:r>
              <a:rPr lang="en-US" sz="2400" b="1" dirty="0"/>
              <a:t>reply is </a:t>
            </a:r>
            <a:r>
              <a:rPr lang="en-US" sz="2400" b="1" dirty="0" err="1"/>
              <a:t>enqueued</a:t>
            </a:r>
            <a:r>
              <a:rPr lang="en-US" sz="2400" b="1" dirty="0"/>
              <a:t> exactly once</a:t>
            </a:r>
            <a:r>
              <a:rPr lang="en-US" sz="2400" dirty="0"/>
              <a:t>, even in the presence of server failures (assuming no other kinds of failures</a:t>
            </a:r>
            <a:r>
              <a:rPr lang="en-US" sz="2400" dirty="0" smtClean="0"/>
              <a:t>).</a:t>
            </a:r>
          </a:p>
          <a:p>
            <a:pPr lvl="0"/>
            <a:endParaRPr lang="en-US" sz="2400" dirty="0"/>
          </a:p>
          <a:p>
            <a:r>
              <a:rPr lang="en-US" sz="2400" dirty="0"/>
              <a:t>True. Adding a reply is coupled with removing the corresponding request in an atomic operation. </a:t>
            </a:r>
            <a:endParaRPr lang="en-US" sz="2400" dirty="0" smtClean="0"/>
          </a:p>
          <a:p>
            <a:r>
              <a:rPr lang="en-US" sz="2400" dirty="0" smtClean="0"/>
              <a:t>Exactly </a:t>
            </a:r>
            <a:r>
              <a:rPr lang="en-US" sz="2400" dirty="0"/>
              <a:t>one reply is </a:t>
            </a:r>
            <a:r>
              <a:rPr lang="en-US" sz="2400" dirty="0" err="1"/>
              <a:t>enqueued</a:t>
            </a:r>
            <a:r>
              <a:rPr lang="en-US" sz="2400" dirty="0"/>
              <a:t> when the request </a:t>
            </a:r>
            <a:r>
              <a:rPr lang="en-US" sz="2400" dirty="0" err="1"/>
              <a:t>dequeued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 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9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457200" y="685800"/>
            <a:ext cx="8077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/>
              <a:t>Problem </a:t>
            </a:r>
            <a:r>
              <a:rPr lang="en-US" sz="2400" b="1" dirty="0" smtClean="0"/>
              <a:t>3.</a:t>
            </a:r>
            <a:endParaRPr lang="en-US" sz="2400" b="1" dirty="0"/>
          </a:p>
          <a:p>
            <a:r>
              <a:rPr lang="en-US" sz="2400" dirty="0" err="1" smtClean="0"/>
              <a:t>ProcessRequest</a:t>
            </a:r>
            <a:r>
              <a:rPr lang="en-US" sz="2400" dirty="0"/>
              <a:t>() has side effects, and does not execute atomically.</a:t>
            </a:r>
          </a:p>
          <a:p>
            <a:pPr lvl="0"/>
            <a:endParaRPr lang="en-US" sz="2400" b="1" dirty="0" smtClean="0"/>
          </a:p>
          <a:p>
            <a:pPr lvl="0"/>
            <a:r>
              <a:rPr lang="en-US" sz="2400" b="1" dirty="0" smtClean="0"/>
              <a:t>Problem 3A.</a:t>
            </a:r>
          </a:p>
          <a:p>
            <a:pPr lvl="0"/>
            <a:r>
              <a:rPr lang="en-US" sz="2400" dirty="0" smtClean="0"/>
              <a:t>The </a:t>
            </a:r>
            <a:r>
              <a:rPr lang="en-US" sz="2400" dirty="0"/>
              <a:t>above programs ensure that for each request r, it is processed</a:t>
            </a:r>
            <a:r>
              <a:rPr lang="en-US" sz="2400" b="1" dirty="0"/>
              <a:t> exactly once</a:t>
            </a:r>
            <a:r>
              <a:rPr lang="en-US" sz="2400" dirty="0"/>
              <a:t>, even in the presence of server failures (assuming no other kinds of failures</a:t>
            </a:r>
            <a:r>
              <a:rPr lang="en-US" sz="2400" dirty="0" smtClean="0"/>
              <a:t>).</a:t>
            </a:r>
          </a:p>
          <a:p>
            <a:pPr lvl="0"/>
            <a:endParaRPr lang="en-US" sz="2400" dirty="0" smtClean="0"/>
          </a:p>
          <a:p>
            <a:pPr lvl="0"/>
            <a:endParaRPr lang="en-US" sz="2400" dirty="0"/>
          </a:p>
          <a:p>
            <a:pPr lvl="0"/>
            <a:r>
              <a:rPr lang="en-US" sz="2400" dirty="0" smtClean="0"/>
              <a:t>False.</a:t>
            </a:r>
          </a:p>
          <a:p>
            <a:pPr lvl="0"/>
            <a:r>
              <a:rPr lang="en-US" sz="2400" dirty="0" smtClean="0"/>
              <a:t>If </a:t>
            </a:r>
            <a:r>
              <a:rPr lang="en-US" sz="2400" dirty="0"/>
              <a:t>the transaction containing </a:t>
            </a:r>
            <a:r>
              <a:rPr lang="en-US" sz="2400" dirty="0" err="1"/>
              <a:t>ProcessRequest</a:t>
            </a:r>
            <a:r>
              <a:rPr lang="en-US" sz="2400" dirty="0"/>
              <a:t>() aborts after the call (for example we run out of disk space or hit a software bug), and then the server crashes, then </a:t>
            </a:r>
            <a:r>
              <a:rPr lang="en-US" sz="2400" dirty="0" err="1"/>
              <a:t>ProcessRequest</a:t>
            </a:r>
            <a:r>
              <a:rPr lang="en-US" sz="2400" dirty="0"/>
              <a:t>() will be called again after recovery.</a:t>
            </a:r>
          </a:p>
          <a:p>
            <a:r>
              <a:rPr lang="en-US" sz="2400" dirty="0"/>
              <a:t> 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1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457200" y="685800"/>
            <a:ext cx="8077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/>
              <a:t>Problem 3B.</a:t>
            </a:r>
            <a:r>
              <a:rPr lang="en-US" sz="2400" dirty="0"/>
              <a:t> </a:t>
            </a:r>
            <a:endParaRPr lang="en-US" sz="2400" dirty="0" smtClean="0"/>
          </a:p>
          <a:p>
            <a:pPr lvl="0"/>
            <a:r>
              <a:rPr lang="en-US" sz="2400" dirty="0" smtClean="0"/>
              <a:t>The </a:t>
            </a:r>
            <a:r>
              <a:rPr lang="en-US" sz="2400" dirty="0"/>
              <a:t>above programs ensure that each </a:t>
            </a:r>
            <a:r>
              <a:rPr lang="en-US" sz="2400" b="1" dirty="0"/>
              <a:t>reply is </a:t>
            </a:r>
            <a:r>
              <a:rPr lang="en-US" sz="2400" b="1" dirty="0" err="1"/>
              <a:t>enqueued</a:t>
            </a:r>
            <a:r>
              <a:rPr lang="en-US" sz="2400" b="1" dirty="0"/>
              <a:t> at least once</a:t>
            </a:r>
            <a:r>
              <a:rPr lang="en-US" sz="2400" dirty="0"/>
              <a:t>, even in the presence of server failures (assuming no other kinds of failures</a:t>
            </a:r>
            <a:r>
              <a:rPr lang="en-US" sz="2400" dirty="0" smtClean="0"/>
              <a:t>).</a:t>
            </a:r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r>
              <a:rPr lang="en-US" sz="2400" dirty="0"/>
              <a:t>Same as problem </a:t>
            </a:r>
            <a:r>
              <a:rPr lang="en-US" sz="2400" dirty="0" smtClean="0"/>
              <a:t>2B.</a:t>
            </a:r>
            <a:endParaRPr lang="en-US" sz="2400" dirty="0"/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False. </a:t>
            </a:r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If </a:t>
            </a:r>
            <a:r>
              <a:rPr lang="en-US" sz="2400" dirty="0"/>
              <a:t>the server fails during recovery after it </a:t>
            </a:r>
            <a:r>
              <a:rPr lang="en-US" sz="2400" dirty="0" err="1"/>
              <a:t>dequeues</a:t>
            </a:r>
            <a:r>
              <a:rPr lang="en-US" sz="2400" dirty="0"/>
              <a:t> x and before it </a:t>
            </a:r>
            <a:r>
              <a:rPr lang="en-US" sz="2400" dirty="0" err="1"/>
              <a:t>enqueues</a:t>
            </a:r>
            <a:r>
              <a:rPr lang="en-US" sz="2400" dirty="0"/>
              <a:t> reply, it will never </a:t>
            </a:r>
            <a:r>
              <a:rPr lang="en-US" sz="2400" dirty="0" err="1"/>
              <a:t>enqueue</a:t>
            </a:r>
            <a:r>
              <a:rPr lang="en-US" sz="2400" dirty="0"/>
              <a:t> a reply</a:t>
            </a:r>
            <a:r>
              <a:rPr lang="en-US" sz="2400" dirty="0" smtClean="0"/>
              <a:t>.</a:t>
            </a:r>
          </a:p>
          <a:p>
            <a:pPr lvl="0"/>
            <a:endParaRPr lang="en-US" sz="2400" dirty="0"/>
          </a:p>
          <a:p>
            <a:r>
              <a:rPr lang="en-US" sz="2400" dirty="0"/>
              <a:t>Replies may be lost. </a:t>
            </a:r>
          </a:p>
          <a:p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457200" y="685800"/>
            <a:ext cx="8077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/>
              <a:t>Problem 3C.</a:t>
            </a:r>
            <a:r>
              <a:rPr lang="en-US" sz="2400" dirty="0" smtClean="0"/>
              <a:t> </a:t>
            </a:r>
          </a:p>
          <a:p>
            <a:pPr lvl="0"/>
            <a:r>
              <a:rPr lang="en-US" sz="2400" dirty="0" smtClean="0"/>
              <a:t>Atomic </a:t>
            </a:r>
            <a:r>
              <a:rPr lang="en-US" sz="2400" dirty="0"/>
              <a:t>operation </a:t>
            </a:r>
            <a:r>
              <a:rPr lang="en-US" sz="2400" b="1" dirty="0" err="1"/>
              <a:t>EnqueueDequeue</a:t>
            </a:r>
            <a:r>
              <a:rPr lang="en-US" sz="2400" b="1" dirty="0"/>
              <a:t>(r, qn1, s, qn2</a:t>
            </a:r>
            <a:r>
              <a:rPr lang="en-US" sz="2400" b="1" dirty="0" smtClean="0"/>
              <a:t>)</a:t>
            </a:r>
            <a:r>
              <a:rPr lang="en-US" sz="2400" dirty="0" smtClean="0"/>
              <a:t>. </a:t>
            </a:r>
          </a:p>
          <a:p>
            <a:pPr lvl="0"/>
            <a:r>
              <a:rPr lang="en-US" sz="2400" dirty="0" smtClean="0"/>
              <a:t>In </a:t>
            </a:r>
            <a:r>
              <a:rPr lang="en-US" sz="2400" dirty="0"/>
              <a:t>the server program, </a:t>
            </a:r>
            <a:endParaRPr lang="en-US" sz="2400" dirty="0" smtClean="0"/>
          </a:p>
          <a:p>
            <a:pPr lvl="0"/>
            <a:r>
              <a:rPr lang="en-US" sz="2400" dirty="0" err="1" smtClean="0"/>
              <a:t>EnqueueDequeue</a:t>
            </a:r>
            <a:r>
              <a:rPr lang="en-US" sz="2400" dirty="0" smtClean="0"/>
              <a:t>(s</a:t>
            </a:r>
            <a:r>
              <a:rPr lang="en-US" sz="2400" dirty="0"/>
              <a:t>, </a:t>
            </a:r>
            <a:r>
              <a:rPr lang="en-US" sz="2400" dirty="0" err="1"/>
              <a:t>ReplyQueue</a:t>
            </a:r>
            <a:r>
              <a:rPr lang="en-US" sz="2400" dirty="0"/>
              <a:t>, x, </a:t>
            </a:r>
            <a:r>
              <a:rPr lang="en-US" sz="2400" dirty="0" err="1"/>
              <a:t>RequestQueue</a:t>
            </a:r>
            <a:r>
              <a:rPr lang="en-US" sz="2400" dirty="0"/>
              <a:t>). </a:t>
            </a:r>
            <a:endParaRPr lang="en-US" sz="2400" dirty="0" smtClean="0"/>
          </a:p>
          <a:p>
            <a:pPr lvl="0"/>
            <a:r>
              <a:rPr lang="en-US" sz="2400" dirty="0" smtClean="0">
                <a:solidFill>
                  <a:schemeClr val="accent1"/>
                </a:solidFill>
              </a:rPr>
              <a:t>In </a:t>
            </a:r>
            <a:r>
              <a:rPr lang="en-US" sz="2400" dirty="0">
                <a:solidFill>
                  <a:schemeClr val="accent1"/>
                </a:solidFill>
              </a:rPr>
              <a:t>the recovery program, replace the then-clause by </a:t>
            </a:r>
            <a:r>
              <a:rPr lang="en-US" sz="2400" dirty="0" err="1">
                <a:solidFill>
                  <a:schemeClr val="accent1"/>
                </a:solidFill>
              </a:rPr>
              <a:t>EnqueueDequeue</a:t>
            </a:r>
            <a:r>
              <a:rPr lang="en-US" sz="2400" dirty="0">
                <a:solidFill>
                  <a:schemeClr val="accent1"/>
                </a:solidFill>
              </a:rPr>
              <a:t>(Reply, </a:t>
            </a:r>
            <a:r>
              <a:rPr lang="en-US" sz="2400" dirty="0" err="1">
                <a:solidFill>
                  <a:schemeClr val="accent1"/>
                </a:solidFill>
              </a:rPr>
              <a:t>ReplyQueue</a:t>
            </a:r>
            <a:r>
              <a:rPr lang="en-US" sz="2400" dirty="0">
                <a:solidFill>
                  <a:schemeClr val="accent1"/>
                </a:solidFill>
              </a:rPr>
              <a:t>, x, </a:t>
            </a:r>
            <a:r>
              <a:rPr lang="en-US" sz="2400" dirty="0" err="1">
                <a:solidFill>
                  <a:schemeClr val="accent1"/>
                </a:solidFill>
              </a:rPr>
              <a:t>RequestQueue</a:t>
            </a:r>
            <a:r>
              <a:rPr lang="en-US" sz="2400" dirty="0">
                <a:solidFill>
                  <a:schemeClr val="accent1"/>
                </a:solidFill>
              </a:rPr>
              <a:t>). 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lvl="0"/>
            <a:r>
              <a:rPr lang="en-US" sz="2400" dirty="0" smtClean="0"/>
              <a:t>Each </a:t>
            </a:r>
            <a:r>
              <a:rPr lang="en-US" sz="2400" b="1" dirty="0"/>
              <a:t>reply is </a:t>
            </a:r>
            <a:r>
              <a:rPr lang="en-US" sz="2400" b="1" dirty="0" err="1"/>
              <a:t>enqueued</a:t>
            </a:r>
            <a:r>
              <a:rPr lang="en-US" sz="2400" b="1" dirty="0"/>
              <a:t> exactly once</a:t>
            </a:r>
            <a:r>
              <a:rPr lang="en-US" sz="2400" dirty="0"/>
              <a:t>, even in the presence of server failures (assuming no other kinds of failures</a:t>
            </a:r>
            <a:r>
              <a:rPr lang="en-US" sz="2400" dirty="0" smtClean="0"/>
              <a:t>).</a:t>
            </a:r>
          </a:p>
          <a:p>
            <a:endParaRPr lang="en-US" sz="2400" dirty="0" smtClean="0">
              <a:solidFill>
                <a:schemeClr val="accent1"/>
              </a:solidFill>
            </a:endParaRPr>
          </a:p>
          <a:p>
            <a:r>
              <a:rPr lang="en-US" sz="2400" dirty="0" smtClean="0">
                <a:solidFill>
                  <a:schemeClr val="accent1"/>
                </a:solidFill>
              </a:rPr>
              <a:t>True</a:t>
            </a:r>
            <a:r>
              <a:rPr lang="en-US" sz="2400" dirty="0">
                <a:solidFill>
                  <a:schemeClr val="accent1"/>
                </a:solidFill>
              </a:rPr>
              <a:t>. </a:t>
            </a:r>
            <a:endParaRPr lang="en-US" sz="2400" dirty="0" smtClean="0">
              <a:solidFill>
                <a:schemeClr val="accent1"/>
              </a:solidFill>
            </a:endParaRPr>
          </a:p>
          <a:p>
            <a:r>
              <a:rPr lang="en-US" sz="2400" dirty="0" smtClean="0">
                <a:solidFill>
                  <a:schemeClr val="accent1"/>
                </a:solidFill>
              </a:rPr>
              <a:t>Adding </a:t>
            </a:r>
            <a:r>
              <a:rPr lang="en-US" sz="2400" dirty="0">
                <a:solidFill>
                  <a:schemeClr val="accent1"/>
                </a:solidFill>
              </a:rPr>
              <a:t>a reply is coupled with removing the corresponding request in an atomic operation. Failures may cause a request to be executed several times in </a:t>
            </a:r>
            <a:r>
              <a:rPr lang="en-US" sz="2400" dirty="0" err="1">
                <a:solidFill>
                  <a:schemeClr val="accent1"/>
                </a:solidFill>
              </a:rPr>
              <a:t>ProcessRequest</a:t>
            </a:r>
            <a:r>
              <a:rPr lang="en-US" sz="2400" dirty="0">
                <a:solidFill>
                  <a:schemeClr val="accent1"/>
                </a:solidFill>
              </a:rPr>
              <a:t>(r) generating multiple replies. But exactly one reply is </a:t>
            </a:r>
            <a:r>
              <a:rPr lang="en-US" sz="2400" dirty="0" err="1">
                <a:solidFill>
                  <a:schemeClr val="accent1"/>
                </a:solidFill>
              </a:rPr>
              <a:t>enqueued</a:t>
            </a:r>
            <a:r>
              <a:rPr lang="en-US" sz="2400" dirty="0">
                <a:solidFill>
                  <a:schemeClr val="accent1"/>
                </a:solidFill>
              </a:rPr>
              <a:t> when the request </a:t>
            </a:r>
            <a:r>
              <a:rPr lang="en-US" sz="2400" dirty="0" smtClean="0">
                <a:solidFill>
                  <a:schemeClr val="accent1"/>
                </a:solidFill>
              </a:rPr>
              <a:t>is </a:t>
            </a:r>
            <a:r>
              <a:rPr lang="en-US" sz="2400" dirty="0" err="1" smtClean="0">
                <a:solidFill>
                  <a:schemeClr val="accent1"/>
                </a:solidFill>
              </a:rPr>
              <a:t>dequeued</a:t>
            </a:r>
            <a:r>
              <a:rPr lang="en-US" sz="2400" dirty="0" smtClean="0">
                <a:solidFill>
                  <a:schemeClr val="accent1"/>
                </a:solidFill>
              </a:rPr>
              <a:t>.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2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04800" y="751344"/>
            <a:ext cx="838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Problem </a:t>
            </a:r>
            <a:r>
              <a:rPr lang="en-US" sz="2400" b="1" dirty="0" smtClean="0"/>
              <a:t>1A</a:t>
            </a:r>
            <a:endParaRPr lang="en-US" sz="2400" dirty="0" smtClean="0"/>
          </a:p>
          <a:p>
            <a:pPr lvl="0"/>
            <a:r>
              <a:rPr lang="en-US" sz="2400" dirty="0"/>
              <a:t>Suggest an implementation of Txn2 such that each request executes </a:t>
            </a:r>
            <a:r>
              <a:rPr lang="en-US" sz="2400" b="1" dirty="0"/>
              <a:t>at least once</a:t>
            </a:r>
            <a:r>
              <a:rPr lang="en-US" sz="2400" b="1" dirty="0" smtClean="0"/>
              <a:t>.</a:t>
            </a:r>
          </a:p>
          <a:p>
            <a:pPr lvl="0"/>
            <a:endParaRPr lang="en-US" sz="2400" dirty="0"/>
          </a:p>
          <a:p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Call </a:t>
            </a:r>
            <a:r>
              <a:rPr lang="en-US" sz="2400" b="1" dirty="0" err="1"/>
              <a:t>ReadTop</a:t>
            </a:r>
            <a:r>
              <a:rPr lang="en-US" sz="2400" b="1" dirty="0"/>
              <a:t>(r) </a:t>
            </a:r>
            <a:r>
              <a:rPr lang="en-US" sz="2400" dirty="0"/>
              <a:t>to read </a:t>
            </a:r>
            <a:r>
              <a:rPr lang="en-US" sz="2400" dirty="0" smtClean="0"/>
              <a:t>request </a:t>
            </a:r>
            <a:r>
              <a:rPr lang="en-US" sz="2400" dirty="0"/>
              <a:t>at </a:t>
            </a:r>
            <a:r>
              <a:rPr lang="en-US" sz="2400" dirty="0" smtClean="0"/>
              <a:t>top </a:t>
            </a:r>
            <a:r>
              <a:rPr lang="en-US" sz="2400" dirty="0"/>
              <a:t>of </a:t>
            </a:r>
            <a:r>
              <a:rPr lang="en-US" sz="2400" dirty="0" smtClean="0"/>
              <a:t>queue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Run </a:t>
            </a:r>
            <a:r>
              <a:rPr lang="en-US" sz="2400" dirty="0"/>
              <a:t>a transaction to process r. 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After </a:t>
            </a:r>
            <a:r>
              <a:rPr lang="en-US" sz="2400" dirty="0"/>
              <a:t>processing r, </a:t>
            </a:r>
            <a:r>
              <a:rPr lang="en-US" sz="2400" b="1" dirty="0" err="1"/>
              <a:t>Dequeue</a:t>
            </a:r>
            <a:r>
              <a:rPr lang="en-US" sz="2400" b="1" dirty="0"/>
              <a:t> it. </a:t>
            </a:r>
            <a:endParaRPr lang="en-US" sz="2400" b="1" dirty="0" smtClean="0"/>
          </a:p>
          <a:p>
            <a:endParaRPr lang="en-US" sz="2400" dirty="0"/>
          </a:p>
          <a:p>
            <a:r>
              <a:rPr lang="en-US" sz="2400" dirty="0" smtClean="0"/>
              <a:t>If </a:t>
            </a:r>
            <a:r>
              <a:rPr lang="en-US" sz="2400" dirty="0"/>
              <a:t>the system stays up long enough, the top request will be processed at least once. If there's a failure after the </a:t>
            </a:r>
            <a:r>
              <a:rPr lang="en-US" sz="2400" dirty="0" err="1"/>
              <a:t>ReadTop</a:t>
            </a:r>
            <a:r>
              <a:rPr lang="en-US" sz="2400" dirty="0"/>
              <a:t> and before the Dequeue, then after recovery the request will be processed a second time giving </a:t>
            </a:r>
            <a:r>
              <a:rPr lang="en-US" sz="2400" dirty="0" smtClean="0"/>
              <a:t>at-least-once </a:t>
            </a:r>
            <a:r>
              <a:rPr lang="en-US" sz="2400" dirty="0"/>
              <a:t>semantics.</a:t>
            </a:r>
          </a:p>
          <a:p>
            <a:pPr lvl="0"/>
            <a:endParaRPr lang="en-US" sz="2400" dirty="0" smtClean="0"/>
          </a:p>
          <a:p>
            <a:pPr lvl="0"/>
            <a:endParaRPr lang="en-US" sz="2400" dirty="0"/>
          </a:p>
          <a:p>
            <a:pPr lvl="0"/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0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04800" y="751344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Problem </a:t>
            </a:r>
            <a:r>
              <a:rPr lang="en-US" sz="2400" b="1" dirty="0" smtClean="0"/>
              <a:t>1B</a:t>
            </a:r>
            <a:endParaRPr lang="en-US" sz="2400" dirty="0" smtClean="0"/>
          </a:p>
          <a:p>
            <a:pPr lvl="0"/>
            <a:r>
              <a:rPr lang="en-US" sz="2400" dirty="0"/>
              <a:t>Suggest another implementation of Txn2 such that each request executes </a:t>
            </a:r>
            <a:r>
              <a:rPr lang="en-US" sz="2400" b="1" dirty="0"/>
              <a:t>at most once</a:t>
            </a:r>
            <a:r>
              <a:rPr lang="en-US" sz="2400" b="1" dirty="0" smtClean="0"/>
              <a:t>.</a:t>
            </a:r>
          </a:p>
          <a:p>
            <a:pPr lvl="0"/>
            <a:endParaRPr lang="en-US" sz="2400" dirty="0" smtClean="0"/>
          </a:p>
          <a:p>
            <a:pPr lvl="0"/>
            <a:endParaRPr lang="en-US" sz="2400" dirty="0"/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 smtClean="0"/>
              <a:t>Dequeue</a:t>
            </a:r>
            <a:r>
              <a:rPr lang="en-US" sz="2400" b="1" dirty="0" smtClean="0"/>
              <a:t>(r</a:t>
            </a:r>
            <a:r>
              <a:rPr lang="en-US" sz="2400" b="1" dirty="0"/>
              <a:t>) </a:t>
            </a:r>
            <a:endParaRPr lang="en-US" sz="2400" b="1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Run </a:t>
            </a:r>
            <a:r>
              <a:rPr lang="en-US" sz="2400" dirty="0"/>
              <a:t>a transaction to process r. </a:t>
            </a:r>
            <a:endParaRPr lang="en-US" sz="2400" dirty="0" smtClean="0"/>
          </a:p>
          <a:p>
            <a:pPr lvl="0"/>
            <a:endParaRPr lang="en-US" sz="2400" dirty="0"/>
          </a:p>
          <a:p>
            <a:pPr lvl="0"/>
            <a:r>
              <a:rPr lang="en-US" sz="2400" dirty="0" smtClean="0"/>
              <a:t>If </a:t>
            </a:r>
            <a:r>
              <a:rPr lang="en-US" sz="2400" dirty="0"/>
              <a:t>there's a failure that causes the latter transaction to abort, then r may not be processed. But since it's </a:t>
            </a:r>
            <a:r>
              <a:rPr lang="en-US" sz="2400" dirty="0" err="1"/>
              <a:t>dequeued</a:t>
            </a:r>
            <a:r>
              <a:rPr lang="en-US" sz="2400" dirty="0"/>
              <a:t> only once, it will be processed at most once.</a:t>
            </a:r>
          </a:p>
          <a:p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8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04800" y="751344"/>
            <a:ext cx="838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Problem </a:t>
            </a:r>
            <a:r>
              <a:rPr lang="en-US" sz="2400" b="1" dirty="0" smtClean="0"/>
              <a:t>1C</a:t>
            </a:r>
            <a:endParaRPr lang="en-US" sz="2400" dirty="0" smtClean="0"/>
          </a:p>
          <a:p>
            <a:pPr lvl="0"/>
            <a:r>
              <a:rPr lang="en-US" sz="2400" dirty="0"/>
              <a:t>Suggest another implementation of Txn2 such that each request executes </a:t>
            </a:r>
            <a:r>
              <a:rPr lang="en-US" sz="2400" b="1" dirty="0"/>
              <a:t>exactly once</a:t>
            </a:r>
            <a:r>
              <a:rPr lang="en-US" sz="2400" dirty="0"/>
              <a:t>, under the assumption that each transaction executed by Txn2 is </a:t>
            </a:r>
            <a:r>
              <a:rPr lang="en-US" sz="2400" b="1" dirty="0"/>
              <a:t>testable</a:t>
            </a:r>
            <a:r>
              <a:rPr lang="en-US" sz="2400" dirty="0" smtClean="0"/>
              <a:t>.</a:t>
            </a:r>
          </a:p>
          <a:p>
            <a:pPr lvl="0"/>
            <a:endParaRPr lang="en-US" sz="2400" dirty="0" smtClean="0"/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Call </a:t>
            </a:r>
            <a:r>
              <a:rPr lang="en-US" sz="2400" b="1" dirty="0" err="1"/>
              <a:t>ReadTop</a:t>
            </a:r>
            <a:r>
              <a:rPr lang="en-US" sz="2400" b="1" dirty="0"/>
              <a:t>(r). </a:t>
            </a:r>
            <a:endParaRPr lang="en-US" sz="2400" b="1" dirty="0" smtClean="0"/>
          </a:p>
          <a:p>
            <a:pPr lvl="0"/>
            <a:r>
              <a:rPr lang="en-US" sz="2400" dirty="0" smtClean="0"/>
              <a:t>IF </a:t>
            </a:r>
            <a:r>
              <a:rPr lang="en-US" sz="2400" dirty="0"/>
              <a:t>r has already executed </a:t>
            </a:r>
            <a:endParaRPr lang="en-US" sz="2400" dirty="0" smtClean="0"/>
          </a:p>
          <a:p>
            <a:pPr lvl="0"/>
            <a:r>
              <a:rPr lang="en-US" sz="2400" dirty="0"/>
              <a:t>	</a:t>
            </a:r>
            <a:r>
              <a:rPr lang="en-US" sz="2400" dirty="0" smtClean="0"/>
              <a:t>(</a:t>
            </a:r>
            <a:r>
              <a:rPr lang="en-US" sz="2400" dirty="0"/>
              <a:t>we can find out </a:t>
            </a:r>
            <a:r>
              <a:rPr lang="en-US" sz="2400" dirty="0" smtClean="0"/>
              <a:t>because the </a:t>
            </a:r>
          </a:p>
          <a:p>
            <a:pPr lvl="0"/>
            <a:r>
              <a:rPr lang="en-US" sz="2400" dirty="0"/>
              <a:t>	</a:t>
            </a:r>
            <a:r>
              <a:rPr lang="en-US" sz="2400" dirty="0" smtClean="0"/>
              <a:t>transaction executed for </a:t>
            </a:r>
            <a:r>
              <a:rPr lang="en-US" sz="2400" dirty="0"/>
              <a:t>r is testable), </a:t>
            </a:r>
            <a:endParaRPr lang="en-US" sz="2400" dirty="0" smtClean="0"/>
          </a:p>
          <a:p>
            <a:pPr lvl="0"/>
            <a:r>
              <a:rPr lang="en-US" sz="2400" dirty="0" smtClean="0"/>
              <a:t>THEN </a:t>
            </a:r>
          </a:p>
          <a:p>
            <a:pPr lvl="0"/>
            <a:r>
              <a:rPr lang="en-US" sz="2400" dirty="0"/>
              <a:t>	</a:t>
            </a:r>
            <a:r>
              <a:rPr lang="en-US" sz="2400" b="1" dirty="0" err="1" smtClean="0"/>
              <a:t>dequeue</a:t>
            </a:r>
            <a:r>
              <a:rPr lang="en-US" sz="2400" b="1" dirty="0" smtClean="0"/>
              <a:t>(r</a:t>
            </a:r>
            <a:r>
              <a:rPr lang="en-US" sz="2400" b="1" dirty="0"/>
              <a:t>), </a:t>
            </a:r>
            <a:endParaRPr lang="en-US" sz="2400" b="1" dirty="0" smtClean="0"/>
          </a:p>
          <a:p>
            <a:pPr lvl="0"/>
            <a:r>
              <a:rPr lang="en-US" sz="2400" dirty="0" smtClean="0"/>
              <a:t>ELSE </a:t>
            </a:r>
          </a:p>
          <a:p>
            <a:pPr lvl="0"/>
            <a:r>
              <a:rPr lang="en-US" sz="2400" dirty="0"/>
              <a:t>	</a:t>
            </a:r>
            <a:r>
              <a:rPr lang="en-US" sz="2400" dirty="0" smtClean="0"/>
              <a:t>run </a:t>
            </a:r>
            <a:r>
              <a:rPr lang="en-US" sz="2400" dirty="0"/>
              <a:t>a transaction to process r. </a:t>
            </a:r>
          </a:p>
          <a:p>
            <a:pPr lvl="0"/>
            <a:r>
              <a:rPr lang="en-US" sz="2400" dirty="0" smtClean="0"/>
              <a:t>	After transaction </a:t>
            </a:r>
            <a:r>
              <a:rPr lang="en-US" sz="2400" dirty="0"/>
              <a:t>commits, </a:t>
            </a:r>
            <a:r>
              <a:rPr lang="en-US" sz="2400" b="1" dirty="0" err="1"/>
              <a:t>dequeue</a:t>
            </a:r>
            <a:r>
              <a:rPr lang="en-US" sz="2400" b="1" dirty="0"/>
              <a:t>(r</a:t>
            </a:r>
            <a:r>
              <a:rPr lang="en-US" sz="2400" b="1" dirty="0" smtClean="0"/>
              <a:t>).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8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228600" y="208497"/>
            <a:ext cx="8610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/>
              <a:t>Problem 2</a:t>
            </a:r>
          </a:p>
          <a:p>
            <a:endParaRPr lang="en-US" sz="2400" b="1" dirty="0" smtClean="0"/>
          </a:p>
          <a:p>
            <a:r>
              <a:rPr lang="en-US" sz="2400" dirty="0"/>
              <a:t>Consider a system that uses </a:t>
            </a:r>
            <a:r>
              <a:rPr lang="en-US" sz="2400" b="1" dirty="0"/>
              <a:t>persistent queues that do not support transactions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Each </a:t>
            </a:r>
            <a:r>
              <a:rPr lang="en-US" sz="2400" dirty="0"/>
              <a:t>queue supports the </a:t>
            </a:r>
            <a:r>
              <a:rPr lang="en-US" sz="2400" b="1" dirty="0"/>
              <a:t>atomic operations </a:t>
            </a:r>
            <a:r>
              <a:rPr lang="en-US" sz="2400" b="1" dirty="0" smtClean="0"/>
              <a:t>:</a:t>
            </a:r>
            <a:endParaRPr lang="en-US" sz="2400" b="1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 err="1"/>
              <a:t>Enqueue</a:t>
            </a:r>
            <a:r>
              <a:rPr lang="en-US" sz="2400" dirty="0"/>
              <a:t>(r, </a:t>
            </a:r>
            <a:r>
              <a:rPr lang="en-US" sz="2400" dirty="0" err="1"/>
              <a:t>qn</a:t>
            </a:r>
            <a:r>
              <a:rPr lang="en-US" sz="2400" dirty="0"/>
              <a:t>) – </a:t>
            </a:r>
            <a:r>
              <a:rPr lang="en-US" sz="2400" dirty="0" err="1"/>
              <a:t>enqueue</a:t>
            </a:r>
            <a:r>
              <a:rPr lang="en-US" sz="2400" dirty="0"/>
              <a:t> </a:t>
            </a:r>
            <a:r>
              <a:rPr lang="en-US" sz="2400" dirty="0" smtClean="0"/>
              <a:t>r </a:t>
            </a:r>
            <a:r>
              <a:rPr lang="en-US" sz="2400" dirty="0"/>
              <a:t>to </a:t>
            </a:r>
            <a:r>
              <a:rPr lang="en-US" sz="2400" dirty="0" smtClean="0"/>
              <a:t>end </a:t>
            </a:r>
            <a:r>
              <a:rPr lang="en-US" sz="2400" dirty="0"/>
              <a:t>of queue </a:t>
            </a:r>
            <a:r>
              <a:rPr lang="en-US" sz="2400" dirty="0" err="1" smtClean="0"/>
              <a:t>qn</a:t>
            </a:r>
            <a:r>
              <a:rPr lang="en-US" sz="2400" dirty="0"/>
              <a:t>,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 err="1"/>
              <a:t>Dequeue</a:t>
            </a:r>
            <a:r>
              <a:rPr lang="en-US" sz="2400" dirty="0"/>
              <a:t>(r, </a:t>
            </a:r>
            <a:r>
              <a:rPr lang="en-US" sz="2400" dirty="0" err="1"/>
              <a:t>qn</a:t>
            </a:r>
            <a:r>
              <a:rPr lang="en-US" sz="2400" dirty="0"/>
              <a:t>) – </a:t>
            </a:r>
            <a:r>
              <a:rPr lang="en-US" sz="2400" dirty="0" err="1"/>
              <a:t>dequeue</a:t>
            </a:r>
            <a:r>
              <a:rPr lang="en-US" sz="2400" dirty="0"/>
              <a:t> </a:t>
            </a:r>
            <a:r>
              <a:rPr lang="en-US" sz="2400" dirty="0" smtClean="0"/>
              <a:t>top from queue </a:t>
            </a:r>
            <a:r>
              <a:rPr lang="en-US" sz="2400" dirty="0" err="1" smtClean="0"/>
              <a:t>qn</a:t>
            </a:r>
            <a:r>
              <a:rPr lang="en-US" sz="2400" dirty="0" smtClean="0"/>
              <a:t> &amp; return </a:t>
            </a:r>
            <a:r>
              <a:rPr lang="en-US" sz="2400" dirty="0"/>
              <a:t>it in r,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 err="1"/>
              <a:t>ReadTop</a:t>
            </a:r>
            <a:r>
              <a:rPr lang="en-US" sz="2400" dirty="0"/>
              <a:t>(r, </a:t>
            </a:r>
            <a:r>
              <a:rPr lang="en-US" sz="2400" dirty="0" err="1"/>
              <a:t>qn</a:t>
            </a:r>
            <a:r>
              <a:rPr lang="en-US" sz="2400" dirty="0"/>
              <a:t>) - a non-destructive read of the first element in </a:t>
            </a:r>
            <a:r>
              <a:rPr lang="en-US" sz="2400" dirty="0" smtClean="0"/>
              <a:t>qn</a:t>
            </a:r>
            <a:r>
              <a:rPr lang="en-US" sz="2400" dirty="0"/>
              <a:t>.  </a:t>
            </a:r>
          </a:p>
          <a:p>
            <a:endParaRPr lang="en-US" sz="2400" dirty="0" smtClean="0"/>
          </a:p>
          <a:p>
            <a:r>
              <a:rPr lang="en-US" sz="2400" dirty="0" smtClean="0"/>
              <a:t>Suppose </a:t>
            </a:r>
            <a:r>
              <a:rPr lang="en-US" sz="2400" dirty="0"/>
              <a:t>there is one single-threaded server that processes requests from the request queue</a:t>
            </a:r>
            <a:r>
              <a:rPr lang="en-US" sz="2400" dirty="0" smtClean="0"/>
              <a:t>. </a:t>
            </a:r>
            <a:r>
              <a:rPr lang="en-US" sz="2400" dirty="0"/>
              <a:t> 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2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04800" y="751344"/>
            <a:ext cx="838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While (true) do {</a:t>
            </a:r>
          </a:p>
          <a:p>
            <a:r>
              <a:rPr lang="en-US" sz="2400" dirty="0" smtClean="0"/>
              <a:t>	Write(</a:t>
            </a:r>
            <a:r>
              <a:rPr lang="en-US" sz="2400" dirty="0" smtClean="0">
                <a:solidFill>
                  <a:srgbClr val="FF0000"/>
                </a:solidFill>
              </a:rPr>
              <a:t>Last</a:t>
            </a:r>
            <a:r>
              <a:rPr lang="en-US" sz="2400" dirty="0" smtClean="0"/>
              <a:t> </a:t>
            </a:r>
            <a:r>
              <a:rPr lang="en-US" sz="2400" dirty="0"/>
              <a:t>= 0);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// </a:t>
            </a:r>
            <a:r>
              <a:rPr lang="en-US" sz="2400" dirty="0"/>
              <a:t>0 is a value that is different from any </a:t>
            </a:r>
            <a:r>
              <a:rPr lang="en-US" sz="2400" dirty="0" smtClean="0"/>
              <a:t>request</a:t>
            </a:r>
          </a:p>
          <a:p>
            <a:endParaRPr lang="en-US" sz="2400" dirty="0"/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StartTransaction</a:t>
            </a:r>
            <a:r>
              <a:rPr lang="en-US" sz="2400" dirty="0"/>
              <a:t>;</a:t>
            </a:r>
          </a:p>
          <a:p>
            <a:r>
              <a:rPr lang="en-US" sz="2400" dirty="0" smtClean="0"/>
              <a:t>		</a:t>
            </a:r>
            <a:r>
              <a:rPr lang="en-US" sz="2400" b="1" dirty="0" err="1" smtClean="0"/>
              <a:t>ReadTop</a:t>
            </a:r>
            <a:r>
              <a:rPr lang="en-US" sz="2400" dirty="0" smtClean="0"/>
              <a:t>(r</a:t>
            </a:r>
            <a:r>
              <a:rPr lang="en-US" sz="2400" dirty="0"/>
              <a:t>, </a:t>
            </a:r>
            <a:r>
              <a:rPr lang="en-US" sz="2400" dirty="0" err="1"/>
              <a:t>RequestQueue</a:t>
            </a:r>
            <a:r>
              <a:rPr lang="en-US" sz="2400" dirty="0"/>
              <a:t>);</a:t>
            </a:r>
          </a:p>
          <a:p>
            <a:r>
              <a:rPr lang="en-US" sz="2400" dirty="0" smtClean="0"/>
              <a:t>		s </a:t>
            </a:r>
            <a:r>
              <a:rPr lang="en-US" sz="2400" dirty="0"/>
              <a:t>= </a:t>
            </a:r>
            <a:r>
              <a:rPr lang="en-US" sz="2400" dirty="0" err="1"/>
              <a:t>ProcessRequest</a:t>
            </a:r>
            <a:r>
              <a:rPr lang="en-US" sz="2400" dirty="0"/>
              <a:t>(r);</a:t>
            </a:r>
          </a:p>
          <a:p>
            <a:r>
              <a:rPr lang="en-US" sz="2400" dirty="0" smtClean="0"/>
              <a:t>		Write(</a:t>
            </a:r>
            <a:r>
              <a:rPr lang="en-US" sz="2400" dirty="0" smtClean="0">
                <a:solidFill>
                  <a:srgbClr val="FF0000"/>
                </a:solidFill>
              </a:rPr>
              <a:t>Last</a:t>
            </a:r>
            <a:r>
              <a:rPr lang="en-US" sz="2400" dirty="0" smtClean="0"/>
              <a:t> </a:t>
            </a:r>
            <a:r>
              <a:rPr lang="en-US" sz="2400" dirty="0"/>
              <a:t>= r);</a:t>
            </a:r>
          </a:p>
          <a:p>
            <a:r>
              <a:rPr lang="en-US" sz="2400" dirty="0" smtClean="0"/>
              <a:t>		Write(</a:t>
            </a:r>
            <a:r>
              <a:rPr lang="en-US" sz="2400" dirty="0" smtClean="0">
                <a:solidFill>
                  <a:srgbClr val="FF0000"/>
                </a:solidFill>
              </a:rPr>
              <a:t>Reply</a:t>
            </a:r>
            <a:r>
              <a:rPr lang="en-US" sz="2400" dirty="0" smtClean="0"/>
              <a:t> </a:t>
            </a:r>
            <a:r>
              <a:rPr lang="en-US" sz="2400" dirty="0"/>
              <a:t>= s);</a:t>
            </a:r>
          </a:p>
          <a:p>
            <a:r>
              <a:rPr lang="en-US" sz="2400" dirty="0" smtClean="0"/>
              <a:t>	Commit;</a:t>
            </a:r>
          </a:p>
          <a:p>
            <a:endParaRPr lang="en-US" sz="2400" dirty="0"/>
          </a:p>
          <a:p>
            <a:r>
              <a:rPr lang="en-US" sz="2400" dirty="0" smtClean="0"/>
              <a:t>	</a:t>
            </a:r>
            <a:r>
              <a:rPr lang="en-US" sz="2400" b="1" dirty="0" err="1" smtClean="0"/>
              <a:t>Enqueue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Reply</a:t>
            </a:r>
            <a:r>
              <a:rPr lang="en-US" sz="2400" dirty="0"/>
              <a:t>, </a:t>
            </a:r>
            <a:r>
              <a:rPr lang="en-US" sz="2400" dirty="0" err="1"/>
              <a:t>ReplyQueue</a:t>
            </a:r>
            <a:r>
              <a:rPr lang="en-US" sz="2400" dirty="0"/>
              <a:t>);</a:t>
            </a:r>
          </a:p>
          <a:p>
            <a:r>
              <a:rPr lang="en-US" sz="2400" dirty="0" smtClean="0"/>
              <a:t>	</a:t>
            </a:r>
            <a:r>
              <a:rPr lang="en-US" sz="2400" b="1" dirty="0" err="1" smtClean="0"/>
              <a:t>Dequeue</a:t>
            </a:r>
            <a:r>
              <a:rPr lang="en-US" sz="2400" dirty="0" smtClean="0"/>
              <a:t>(x</a:t>
            </a:r>
            <a:r>
              <a:rPr lang="en-US" sz="2400" dirty="0"/>
              <a:t>, </a:t>
            </a:r>
            <a:r>
              <a:rPr lang="en-US" sz="2400" dirty="0" err="1"/>
              <a:t>RequestQueue</a:t>
            </a:r>
            <a:r>
              <a:rPr lang="en-US" sz="2400" dirty="0"/>
              <a:t>);</a:t>
            </a:r>
          </a:p>
          <a:p>
            <a:r>
              <a:rPr lang="en-US" sz="2400" dirty="0"/>
              <a:t>}</a:t>
            </a:r>
          </a:p>
          <a:p>
            <a:r>
              <a:rPr lang="en-US" sz="2400" dirty="0"/>
              <a:t> 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4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228600" y="76200"/>
            <a:ext cx="8763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In the above server program, </a:t>
            </a:r>
            <a:r>
              <a:rPr lang="en-US" sz="2400" dirty="0">
                <a:solidFill>
                  <a:srgbClr val="FF0000"/>
                </a:solidFill>
              </a:rPr>
              <a:t>Last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FF0000"/>
                </a:solidFill>
              </a:rPr>
              <a:t>Reply</a:t>
            </a:r>
            <a:r>
              <a:rPr lang="en-US" sz="2400" dirty="0"/>
              <a:t> are transactional data items in stable </a:t>
            </a:r>
            <a:r>
              <a:rPr lang="en-US" sz="2400" dirty="0" smtClean="0"/>
              <a:t>storage. </a:t>
            </a:r>
          </a:p>
          <a:p>
            <a:endParaRPr lang="en-US" sz="2400" dirty="0"/>
          </a:p>
          <a:p>
            <a:r>
              <a:rPr lang="en-US" sz="2400" dirty="0" smtClean="0"/>
              <a:t>Write </a:t>
            </a:r>
            <a:r>
              <a:rPr lang="en-US" sz="2400" dirty="0"/>
              <a:t>operations on them are undone if the transaction that invokes them aborts.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If </a:t>
            </a:r>
            <a:r>
              <a:rPr lang="en-US" sz="2400" dirty="0"/>
              <a:t>the server fails, the values of local variables r, s, and x are lost.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After </a:t>
            </a:r>
            <a:r>
              <a:rPr lang="en-US" sz="2400" dirty="0"/>
              <a:t>the server recovers, before restarting execution of the above program it runs the following recovery program:</a:t>
            </a:r>
          </a:p>
          <a:p>
            <a:r>
              <a:rPr lang="en-US" sz="2400" b="1" dirty="0"/>
              <a:t>	</a:t>
            </a:r>
            <a:r>
              <a:rPr lang="en-US" sz="2400" b="1" dirty="0" err="1"/>
              <a:t>ReadTop</a:t>
            </a:r>
            <a:r>
              <a:rPr lang="en-US" sz="2400" b="1" dirty="0"/>
              <a:t>(r, </a:t>
            </a:r>
            <a:r>
              <a:rPr lang="en-US" sz="2400" b="1" dirty="0" err="1"/>
              <a:t>RequestQueue</a:t>
            </a:r>
            <a:r>
              <a:rPr lang="en-US" sz="2400" b="1" dirty="0"/>
              <a:t>)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IF </a:t>
            </a:r>
            <a:r>
              <a:rPr lang="en-US" sz="2400" b="1" dirty="0">
                <a:solidFill>
                  <a:srgbClr val="FF0000"/>
                </a:solidFill>
              </a:rPr>
              <a:t>Last </a:t>
            </a:r>
            <a:r>
              <a:rPr lang="en-US" sz="2400" b="1" dirty="0"/>
              <a:t>= r </a:t>
            </a:r>
            <a:endParaRPr lang="en-US" sz="2400" b="1" dirty="0" smtClean="0"/>
          </a:p>
          <a:p>
            <a:r>
              <a:rPr lang="en-US" sz="2400" b="1" dirty="0"/>
              <a:t>	</a:t>
            </a:r>
            <a:r>
              <a:rPr lang="en-US" sz="2400" b="1" dirty="0" smtClean="0"/>
              <a:t>THEN {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	</a:t>
            </a:r>
            <a:r>
              <a:rPr lang="en-US" sz="2400" b="1" dirty="0" err="1" smtClean="0"/>
              <a:t>Dequeue</a:t>
            </a:r>
            <a:r>
              <a:rPr lang="en-US" sz="2400" b="1" dirty="0" smtClean="0"/>
              <a:t>(x</a:t>
            </a:r>
            <a:r>
              <a:rPr lang="en-US" sz="2400" b="1" dirty="0"/>
              <a:t>, </a:t>
            </a:r>
            <a:r>
              <a:rPr lang="en-US" sz="2400" b="1" dirty="0" err="1"/>
              <a:t>RequestQueue</a:t>
            </a:r>
            <a:r>
              <a:rPr lang="en-US" sz="2400" b="1" dirty="0"/>
              <a:t>); </a:t>
            </a:r>
            <a:endParaRPr lang="en-US" sz="2400" b="1" dirty="0" smtClean="0"/>
          </a:p>
          <a:p>
            <a:r>
              <a:rPr lang="en-US" sz="2400" b="1" dirty="0"/>
              <a:t>	</a:t>
            </a:r>
            <a:r>
              <a:rPr lang="en-US" sz="2400" b="1" dirty="0" smtClean="0"/>
              <a:t>	</a:t>
            </a:r>
            <a:r>
              <a:rPr lang="en-US" sz="2400" b="1" dirty="0" err="1" smtClean="0"/>
              <a:t>Enqueue</a:t>
            </a:r>
            <a:r>
              <a:rPr lang="en-US" sz="2400" b="1" dirty="0" smtClean="0"/>
              <a:t>(Reply</a:t>
            </a:r>
            <a:r>
              <a:rPr lang="en-US" sz="2400" b="1" dirty="0"/>
              <a:t>, </a:t>
            </a:r>
            <a:r>
              <a:rPr lang="en-US" sz="2400" b="1" dirty="0" err="1"/>
              <a:t>ReplyQueue</a:t>
            </a:r>
            <a:r>
              <a:rPr lang="en-US" sz="2400" b="1" dirty="0" smtClean="0"/>
              <a:t>)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}</a:t>
            </a:r>
            <a:endParaRPr lang="en-US" sz="2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5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457200" y="685800"/>
            <a:ext cx="8077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Although the server fails occasionally, it is highly available.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Assume </a:t>
            </a:r>
            <a:r>
              <a:rPr lang="en-US" sz="2400" dirty="0"/>
              <a:t>that </a:t>
            </a:r>
            <a:r>
              <a:rPr lang="en-US" sz="2400" b="1" dirty="0" err="1"/>
              <a:t>ProcessRequest</a:t>
            </a:r>
            <a:r>
              <a:rPr lang="en-US" sz="2400" b="1" dirty="0"/>
              <a:t>() supports transactions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If </a:t>
            </a:r>
            <a:r>
              <a:rPr lang="en-US" sz="2400" dirty="0"/>
              <a:t>its transaction aborts, it is undone as if it was never called.</a:t>
            </a:r>
          </a:p>
          <a:p>
            <a:r>
              <a:rPr lang="en-US" sz="2400" dirty="0"/>
              <a:t> 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6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457200" y="685800"/>
            <a:ext cx="8077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/>
              <a:t>Problem 2A.</a:t>
            </a:r>
          </a:p>
          <a:p>
            <a:pPr lvl="0"/>
            <a:r>
              <a:rPr lang="en-US" sz="2400" dirty="0" smtClean="0"/>
              <a:t>The </a:t>
            </a:r>
            <a:r>
              <a:rPr lang="en-US" sz="2400" dirty="0"/>
              <a:t>above programs ensure that for each request r, it is processed </a:t>
            </a:r>
            <a:r>
              <a:rPr lang="en-US" sz="2400" b="1" dirty="0"/>
              <a:t>exactly once</a:t>
            </a:r>
            <a:r>
              <a:rPr lang="en-US" sz="2400" dirty="0"/>
              <a:t>, even in the presence of server failures (assuming no other kinds of failures</a:t>
            </a:r>
            <a:r>
              <a:rPr lang="en-US" sz="2400" dirty="0" smtClean="0"/>
              <a:t>).</a:t>
            </a:r>
          </a:p>
          <a:p>
            <a:pPr lvl="0"/>
            <a:endParaRPr lang="en-US" sz="2400" dirty="0" smtClean="0"/>
          </a:p>
          <a:p>
            <a:pPr lvl="0"/>
            <a:endParaRPr lang="en-US" sz="2400" dirty="0"/>
          </a:p>
          <a:p>
            <a:r>
              <a:rPr lang="en-US" sz="2400" dirty="0"/>
              <a:t>True. </a:t>
            </a:r>
            <a:endParaRPr lang="en-US" sz="2400" dirty="0" smtClean="0"/>
          </a:p>
          <a:p>
            <a:r>
              <a:rPr lang="en-US" sz="2400" dirty="0" smtClean="0"/>
              <a:t>If </a:t>
            </a:r>
            <a:r>
              <a:rPr lang="en-US" sz="2400" dirty="0"/>
              <a:t>the containing transaction commits, </a:t>
            </a:r>
            <a:r>
              <a:rPr lang="en-US" sz="2400" dirty="0" err="1"/>
              <a:t>ProcessRequest</a:t>
            </a:r>
            <a:r>
              <a:rPr lang="en-US" sz="2400" dirty="0"/>
              <a:t>() is executed and its reply is durable.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Recovery </a:t>
            </a:r>
            <a:r>
              <a:rPr lang="en-US" sz="2400" dirty="0"/>
              <a:t>code ensures that it is not executed again.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If </a:t>
            </a:r>
            <a:r>
              <a:rPr lang="en-US" sz="2400" dirty="0"/>
              <a:t>the containing transaction aborts, </a:t>
            </a:r>
            <a:r>
              <a:rPr lang="en-US" sz="2400" dirty="0" err="1"/>
              <a:t>ProcessRequest</a:t>
            </a:r>
            <a:r>
              <a:rPr lang="en-US" sz="2400" dirty="0"/>
              <a:t>() is undone. </a:t>
            </a: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4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a113e31f-36a6-4f22-b143-504cba8b446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902</Words>
  <Application>Microsoft Office PowerPoint</Application>
  <PresentationFormat>On-screen Show (4:3)</PresentationFormat>
  <Paragraphs>164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Bernstein</dc:creator>
  <cp:lastModifiedBy>Fred Videon</cp:lastModifiedBy>
  <cp:revision>29</cp:revision>
  <cp:lastPrinted>2012-02-29T22:04:08Z</cp:lastPrinted>
  <dcterms:created xsi:type="dcterms:W3CDTF">2006-08-16T00:00:00Z</dcterms:created>
  <dcterms:modified xsi:type="dcterms:W3CDTF">2012-03-01T01:42:26Z</dcterms:modified>
</cp:coreProperties>
</file>