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notesSlides/notesSlide1.xml" ContentType="application/vnd.openxmlformats-officedocument.presentationml.notesSlide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notesSlides/notesSlide2.xml" ContentType="application/vnd.openxmlformats-officedocument.presentationml.notesSlide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6" r:id="rId2"/>
    <p:sldId id="257" r:id="rId3"/>
    <p:sldId id="258" r:id="rId4"/>
    <p:sldId id="308" r:id="rId5"/>
    <p:sldId id="310" r:id="rId6"/>
    <p:sldId id="313" r:id="rId7"/>
    <p:sldId id="309" r:id="rId8"/>
    <p:sldId id="259" r:id="rId9"/>
    <p:sldId id="260" r:id="rId10"/>
    <p:sldId id="261" r:id="rId11"/>
    <p:sldId id="265" r:id="rId12"/>
    <p:sldId id="307" r:id="rId13"/>
    <p:sldId id="306" r:id="rId14"/>
    <p:sldId id="262" r:id="rId15"/>
    <p:sldId id="264" r:id="rId16"/>
    <p:sldId id="266" r:id="rId17"/>
    <p:sldId id="297" r:id="rId18"/>
    <p:sldId id="299" r:id="rId19"/>
    <p:sldId id="267" r:id="rId20"/>
    <p:sldId id="268" r:id="rId21"/>
    <p:sldId id="269" r:id="rId22"/>
    <p:sldId id="311" r:id="rId23"/>
    <p:sldId id="270" r:id="rId24"/>
    <p:sldId id="271" r:id="rId25"/>
    <p:sldId id="272" r:id="rId26"/>
    <p:sldId id="273" r:id="rId27"/>
    <p:sldId id="274" r:id="rId28"/>
    <p:sldId id="288" r:id="rId29"/>
    <p:sldId id="281" r:id="rId30"/>
    <p:sldId id="314" r:id="rId31"/>
    <p:sldId id="315" r:id="rId32"/>
    <p:sldId id="275" r:id="rId33"/>
    <p:sldId id="282" r:id="rId34"/>
    <p:sldId id="283" r:id="rId35"/>
    <p:sldId id="296" r:id="rId36"/>
  </p:sldIdLst>
  <p:sldSz cx="9144000" cy="6858000" type="screen4x3"/>
  <p:notesSz cx="6991350" cy="9282113"/>
  <p:custDataLst>
    <p:tags r:id="rId3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06699"/>
    <a:srgbClr val="33CCCC"/>
    <a:srgbClr val="0066FF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104" autoAdjust="0"/>
  </p:normalViewPr>
  <p:slideViewPr>
    <p:cSldViewPr snapToGrid="0" showGuides="1">
      <p:cViewPr varScale="1">
        <p:scale>
          <a:sx n="101" d="100"/>
          <a:sy n="101" d="100"/>
        </p:scale>
        <p:origin x="-27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03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818563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6C551E56-B1B1-4002-A34D-9DD4048BBA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2531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6338" y="696913"/>
            <a:ext cx="4640262" cy="3479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8488"/>
            <a:ext cx="5127625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818563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E08F5EA3-F051-4130-AB5B-D35D6005EF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1829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/>
              <a:t>Same article that invented majority consensus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8F5EA3-F051-4130-AB5B-D35D6005EFF3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3457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What does SQL Server use now?</a:t>
            </a: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086E613-7900-4836-8CB1-3CFB978F7F74}" type="slidenum">
              <a:rPr lang="en-US" smtClean="0"/>
              <a:pPr/>
              <a:t>32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2/29/2012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967E1-BB58-42B2-A885-FEAE3295D5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099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2/29/2012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9C7E82-178B-4478-BA86-B3E6CC176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686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2/29/2012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D10D24-C0AA-49C6-882B-5919DFED0E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038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2/29/2012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0AFD3F-4268-47C8-8151-B63C7A5795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856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2/29/2012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BBD03B-624E-489A-ADB6-CCE74E9840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545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2/29/2012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52680A-3F3D-469C-9551-830D99DC07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709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2/29/2012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3FCB6-32DB-46B1-9D66-56E09604F5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462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2/29/2012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DC4AF7-296F-4D11-9DA4-1B2BF2B240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239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2/29/2012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D13C3-C6A6-46E0-B6D2-8D01BDB963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228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2/29/2012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9644D8-0D4C-4136-9D0D-B7FA2E2DDC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317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2/29/2012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BBB83B-02FE-4EFD-929A-93666B8FE5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16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3200"/>
            <a:ext cx="990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en-US" smtClean="0"/>
              <a:t>2/29/2012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8200" y="64770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1C14B89-5DCA-41D1-AE88-70042244EA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5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85.xml"/><Relationship Id="rId13" Type="http://schemas.openxmlformats.org/officeDocument/2006/relationships/tags" Target="../tags/tag90.xml"/><Relationship Id="rId3" Type="http://schemas.openxmlformats.org/officeDocument/2006/relationships/tags" Target="../tags/tag80.xml"/><Relationship Id="rId7" Type="http://schemas.openxmlformats.org/officeDocument/2006/relationships/tags" Target="../tags/tag84.xml"/><Relationship Id="rId12" Type="http://schemas.openxmlformats.org/officeDocument/2006/relationships/tags" Target="../tags/tag89.xml"/><Relationship Id="rId2" Type="http://schemas.openxmlformats.org/officeDocument/2006/relationships/tags" Target="../tags/tag79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78.xml"/><Relationship Id="rId6" Type="http://schemas.openxmlformats.org/officeDocument/2006/relationships/tags" Target="../tags/tag83.xml"/><Relationship Id="rId11" Type="http://schemas.openxmlformats.org/officeDocument/2006/relationships/tags" Target="../tags/tag88.xml"/><Relationship Id="rId5" Type="http://schemas.openxmlformats.org/officeDocument/2006/relationships/tags" Target="../tags/tag82.xml"/><Relationship Id="rId15" Type="http://schemas.openxmlformats.org/officeDocument/2006/relationships/tags" Target="../tags/tag92.xml"/><Relationship Id="rId10" Type="http://schemas.openxmlformats.org/officeDocument/2006/relationships/tags" Target="../tags/tag87.xml"/><Relationship Id="rId4" Type="http://schemas.openxmlformats.org/officeDocument/2006/relationships/tags" Target="../tags/tag81.xml"/><Relationship Id="rId9" Type="http://schemas.openxmlformats.org/officeDocument/2006/relationships/tags" Target="../tags/tag86.xml"/><Relationship Id="rId14" Type="http://schemas.openxmlformats.org/officeDocument/2006/relationships/tags" Target="../tags/tag9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100.xml"/><Relationship Id="rId13" Type="http://schemas.openxmlformats.org/officeDocument/2006/relationships/tags" Target="../tags/tag105.xml"/><Relationship Id="rId18" Type="http://schemas.openxmlformats.org/officeDocument/2006/relationships/tags" Target="../tags/tag110.xml"/><Relationship Id="rId3" Type="http://schemas.openxmlformats.org/officeDocument/2006/relationships/tags" Target="../tags/tag95.xml"/><Relationship Id="rId7" Type="http://schemas.openxmlformats.org/officeDocument/2006/relationships/tags" Target="../tags/tag99.xml"/><Relationship Id="rId12" Type="http://schemas.openxmlformats.org/officeDocument/2006/relationships/tags" Target="../tags/tag104.xml"/><Relationship Id="rId17" Type="http://schemas.openxmlformats.org/officeDocument/2006/relationships/tags" Target="../tags/tag109.xml"/><Relationship Id="rId2" Type="http://schemas.openxmlformats.org/officeDocument/2006/relationships/tags" Target="../tags/tag94.xml"/><Relationship Id="rId16" Type="http://schemas.openxmlformats.org/officeDocument/2006/relationships/tags" Target="../tags/tag108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93.xml"/><Relationship Id="rId6" Type="http://schemas.openxmlformats.org/officeDocument/2006/relationships/tags" Target="../tags/tag98.xml"/><Relationship Id="rId11" Type="http://schemas.openxmlformats.org/officeDocument/2006/relationships/tags" Target="../tags/tag103.xml"/><Relationship Id="rId5" Type="http://schemas.openxmlformats.org/officeDocument/2006/relationships/tags" Target="../tags/tag97.xml"/><Relationship Id="rId15" Type="http://schemas.openxmlformats.org/officeDocument/2006/relationships/tags" Target="../tags/tag107.xml"/><Relationship Id="rId10" Type="http://schemas.openxmlformats.org/officeDocument/2006/relationships/tags" Target="../tags/tag102.xml"/><Relationship Id="rId19" Type="http://schemas.openxmlformats.org/officeDocument/2006/relationships/tags" Target="../tags/tag111.xml"/><Relationship Id="rId4" Type="http://schemas.openxmlformats.org/officeDocument/2006/relationships/tags" Target="../tags/tag96.xml"/><Relationship Id="rId9" Type="http://schemas.openxmlformats.org/officeDocument/2006/relationships/tags" Target="../tags/tag101.xml"/><Relationship Id="rId14" Type="http://schemas.openxmlformats.org/officeDocument/2006/relationships/tags" Target="../tags/tag10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114.xml"/><Relationship Id="rId2" Type="http://schemas.openxmlformats.org/officeDocument/2006/relationships/tags" Target="../tags/tag113.xml"/><Relationship Id="rId1" Type="http://schemas.openxmlformats.org/officeDocument/2006/relationships/tags" Target="../tags/tag11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118.xml"/><Relationship Id="rId2" Type="http://schemas.openxmlformats.org/officeDocument/2006/relationships/tags" Target="../tags/tag117.xml"/><Relationship Id="rId1" Type="http://schemas.openxmlformats.org/officeDocument/2006/relationships/tags" Target="../tags/tag11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1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122.xml"/><Relationship Id="rId2" Type="http://schemas.openxmlformats.org/officeDocument/2006/relationships/tags" Target="../tags/tag121.xml"/><Relationship Id="rId1" Type="http://schemas.openxmlformats.org/officeDocument/2006/relationships/tags" Target="../tags/tag12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23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131.xml"/><Relationship Id="rId13" Type="http://schemas.openxmlformats.org/officeDocument/2006/relationships/tags" Target="../tags/tag136.xml"/><Relationship Id="rId18" Type="http://schemas.openxmlformats.org/officeDocument/2006/relationships/tags" Target="../tags/tag141.xml"/><Relationship Id="rId3" Type="http://schemas.openxmlformats.org/officeDocument/2006/relationships/tags" Target="../tags/tag126.xml"/><Relationship Id="rId7" Type="http://schemas.openxmlformats.org/officeDocument/2006/relationships/tags" Target="../tags/tag130.xml"/><Relationship Id="rId12" Type="http://schemas.openxmlformats.org/officeDocument/2006/relationships/tags" Target="../tags/tag135.xml"/><Relationship Id="rId17" Type="http://schemas.openxmlformats.org/officeDocument/2006/relationships/tags" Target="../tags/tag140.xml"/><Relationship Id="rId2" Type="http://schemas.openxmlformats.org/officeDocument/2006/relationships/tags" Target="../tags/tag125.xml"/><Relationship Id="rId16" Type="http://schemas.openxmlformats.org/officeDocument/2006/relationships/tags" Target="../tags/tag139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124.xml"/><Relationship Id="rId6" Type="http://schemas.openxmlformats.org/officeDocument/2006/relationships/tags" Target="../tags/tag129.xml"/><Relationship Id="rId11" Type="http://schemas.openxmlformats.org/officeDocument/2006/relationships/tags" Target="../tags/tag134.xml"/><Relationship Id="rId5" Type="http://schemas.openxmlformats.org/officeDocument/2006/relationships/tags" Target="../tags/tag128.xml"/><Relationship Id="rId15" Type="http://schemas.openxmlformats.org/officeDocument/2006/relationships/tags" Target="../tags/tag138.xml"/><Relationship Id="rId10" Type="http://schemas.openxmlformats.org/officeDocument/2006/relationships/tags" Target="../tags/tag133.xml"/><Relationship Id="rId19" Type="http://schemas.openxmlformats.org/officeDocument/2006/relationships/tags" Target="../tags/tag142.xml"/><Relationship Id="rId4" Type="http://schemas.openxmlformats.org/officeDocument/2006/relationships/tags" Target="../tags/tag127.xml"/><Relationship Id="rId9" Type="http://schemas.openxmlformats.org/officeDocument/2006/relationships/tags" Target="../tags/tag132.xml"/><Relationship Id="rId14" Type="http://schemas.openxmlformats.org/officeDocument/2006/relationships/tags" Target="../tags/tag13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45.xml"/><Relationship Id="rId2" Type="http://schemas.openxmlformats.org/officeDocument/2006/relationships/tags" Target="../tags/tag144.xml"/><Relationship Id="rId1" Type="http://schemas.openxmlformats.org/officeDocument/2006/relationships/tags" Target="../tags/tag14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4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49.xml"/><Relationship Id="rId2" Type="http://schemas.openxmlformats.org/officeDocument/2006/relationships/tags" Target="../tags/tag148.xml"/><Relationship Id="rId1" Type="http://schemas.openxmlformats.org/officeDocument/2006/relationships/tags" Target="../tags/tag14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5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53.xml"/><Relationship Id="rId2" Type="http://schemas.openxmlformats.org/officeDocument/2006/relationships/tags" Target="../tags/tag152.xml"/><Relationship Id="rId1" Type="http://schemas.openxmlformats.org/officeDocument/2006/relationships/tags" Target="../tags/tag15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54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162.xml"/><Relationship Id="rId13" Type="http://schemas.openxmlformats.org/officeDocument/2006/relationships/tags" Target="../tags/tag167.xml"/><Relationship Id="rId18" Type="http://schemas.openxmlformats.org/officeDocument/2006/relationships/tags" Target="../tags/tag172.xml"/><Relationship Id="rId3" Type="http://schemas.openxmlformats.org/officeDocument/2006/relationships/tags" Target="../tags/tag157.xml"/><Relationship Id="rId21" Type="http://schemas.openxmlformats.org/officeDocument/2006/relationships/tags" Target="../tags/tag175.xml"/><Relationship Id="rId7" Type="http://schemas.openxmlformats.org/officeDocument/2006/relationships/tags" Target="../tags/tag161.xml"/><Relationship Id="rId12" Type="http://schemas.openxmlformats.org/officeDocument/2006/relationships/tags" Target="../tags/tag166.xml"/><Relationship Id="rId17" Type="http://schemas.openxmlformats.org/officeDocument/2006/relationships/tags" Target="../tags/tag171.xml"/><Relationship Id="rId2" Type="http://schemas.openxmlformats.org/officeDocument/2006/relationships/tags" Target="../tags/tag156.xml"/><Relationship Id="rId16" Type="http://schemas.openxmlformats.org/officeDocument/2006/relationships/tags" Target="../tags/tag170.xml"/><Relationship Id="rId20" Type="http://schemas.openxmlformats.org/officeDocument/2006/relationships/tags" Target="../tags/tag174.xml"/><Relationship Id="rId1" Type="http://schemas.openxmlformats.org/officeDocument/2006/relationships/tags" Target="../tags/tag155.xml"/><Relationship Id="rId6" Type="http://schemas.openxmlformats.org/officeDocument/2006/relationships/tags" Target="../tags/tag160.xml"/><Relationship Id="rId11" Type="http://schemas.openxmlformats.org/officeDocument/2006/relationships/tags" Target="../tags/tag165.xml"/><Relationship Id="rId5" Type="http://schemas.openxmlformats.org/officeDocument/2006/relationships/tags" Target="../tags/tag159.xml"/><Relationship Id="rId15" Type="http://schemas.openxmlformats.org/officeDocument/2006/relationships/tags" Target="../tags/tag169.xml"/><Relationship Id="rId10" Type="http://schemas.openxmlformats.org/officeDocument/2006/relationships/tags" Target="../tags/tag164.xml"/><Relationship Id="rId19" Type="http://schemas.openxmlformats.org/officeDocument/2006/relationships/tags" Target="../tags/tag173.xml"/><Relationship Id="rId4" Type="http://schemas.openxmlformats.org/officeDocument/2006/relationships/tags" Target="../tags/tag158.xml"/><Relationship Id="rId9" Type="http://schemas.openxmlformats.org/officeDocument/2006/relationships/tags" Target="../tags/tag163.xml"/><Relationship Id="rId14" Type="http://schemas.openxmlformats.org/officeDocument/2006/relationships/tags" Target="../tags/tag168.xml"/><Relationship Id="rId2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178.xml"/><Relationship Id="rId2" Type="http://schemas.openxmlformats.org/officeDocument/2006/relationships/tags" Target="../tags/tag177.xml"/><Relationship Id="rId1" Type="http://schemas.openxmlformats.org/officeDocument/2006/relationships/tags" Target="../tags/tag17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7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182.xml"/><Relationship Id="rId2" Type="http://schemas.openxmlformats.org/officeDocument/2006/relationships/tags" Target="../tags/tag181.xml"/><Relationship Id="rId1" Type="http://schemas.openxmlformats.org/officeDocument/2006/relationships/tags" Target="../tags/tag18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8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186.xml"/><Relationship Id="rId2" Type="http://schemas.openxmlformats.org/officeDocument/2006/relationships/tags" Target="../tags/tag185.xml"/><Relationship Id="rId1" Type="http://schemas.openxmlformats.org/officeDocument/2006/relationships/tags" Target="../tags/tag18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8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190.xml"/><Relationship Id="rId2" Type="http://schemas.openxmlformats.org/officeDocument/2006/relationships/tags" Target="../tags/tag189.xml"/><Relationship Id="rId1" Type="http://schemas.openxmlformats.org/officeDocument/2006/relationships/tags" Target="../tags/tag18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9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194.xml"/><Relationship Id="rId2" Type="http://schemas.openxmlformats.org/officeDocument/2006/relationships/tags" Target="../tags/tag193.xml"/><Relationship Id="rId1" Type="http://schemas.openxmlformats.org/officeDocument/2006/relationships/tags" Target="../tags/tag19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9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198.xml"/><Relationship Id="rId2" Type="http://schemas.openxmlformats.org/officeDocument/2006/relationships/tags" Target="../tags/tag197.xml"/><Relationship Id="rId1" Type="http://schemas.openxmlformats.org/officeDocument/2006/relationships/tags" Target="../tags/tag19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99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tags" Target="../tags/tag207.xml"/><Relationship Id="rId13" Type="http://schemas.openxmlformats.org/officeDocument/2006/relationships/tags" Target="../tags/tag212.xml"/><Relationship Id="rId18" Type="http://schemas.openxmlformats.org/officeDocument/2006/relationships/tags" Target="../tags/tag217.xml"/><Relationship Id="rId26" Type="http://schemas.openxmlformats.org/officeDocument/2006/relationships/tags" Target="../tags/tag225.xml"/><Relationship Id="rId3" Type="http://schemas.openxmlformats.org/officeDocument/2006/relationships/tags" Target="../tags/tag202.xml"/><Relationship Id="rId21" Type="http://schemas.openxmlformats.org/officeDocument/2006/relationships/tags" Target="../tags/tag220.xml"/><Relationship Id="rId7" Type="http://schemas.openxmlformats.org/officeDocument/2006/relationships/tags" Target="../tags/tag206.xml"/><Relationship Id="rId12" Type="http://schemas.openxmlformats.org/officeDocument/2006/relationships/tags" Target="../tags/tag211.xml"/><Relationship Id="rId17" Type="http://schemas.openxmlformats.org/officeDocument/2006/relationships/tags" Target="../tags/tag216.xml"/><Relationship Id="rId25" Type="http://schemas.openxmlformats.org/officeDocument/2006/relationships/tags" Target="../tags/tag224.xml"/><Relationship Id="rId33" Type="http://schemas.openxmlformats.org/officeDocument/2006/relationships/slideLayout" Target="../slideLayouts/slideLayout6.xml"/><Relationship Id="rId2" Type="http://schemas.openxmlformats.org/officeDocument/2006/relationships/tags" Target="../tags/tag201.xml"/><Relationship Id="rId16" Type="http://schemas.openxmlformats.org/officeDocument/2006/relationships/tags" Target="../tags/tag215.xml"/><Relationship Id="rId20" Type="http://schemas.openxmlformats.org/officeDocument/2006/relationships/tags" Target="../tags/tag219.xml"/><Relationship Id="rId29" Type="http://schemas.openxmlformats.org/officeDocument/2006/relationships/tags" Target="../tags/tag228.xml"/><Relationship Id="rId1" Type="http://schemas.openxmlformats.org/officeDocument/2006/relationships/tags" Target="../tags/tag200.xml"/><Relationship Id="rId6" Type="http://schemas.openxmlformats.org/officeDocument/2006/relationships/tags" Target="../tags/tag205.xml"/><Relationship Id="rId11" Type="http://schemas.openxmlformats.org/officeDocument/2006/relationships/tags" Target="../tags/tag210.xml"/><Relationship Id="rId24" Type="http://schemas.openxmlformats.org/officeDocument/2006/relationships/tags" Target="../tags/tag223.xml"/><Relationship Id="rId32" Type="http://schemas.openxmlformats.org/officeDocument/2006/relationships/tags" Target="../tags/tag231.xml"/><Relationship Id="rId5" Type="http://schemas.openxmlformats.org/officeDocument/2006/relationships/tags" Target="../tags/tag204.xml"/><Relationship Id="rId15" Type="http://schemas.openxmlformats.org/officeDocument/2006/relationships/tags" Target="../tags/tag214.xml"/><Relationship Id="rId23" Type="http://schemas.openxmlformats.org/officeDocument/2006/relationships/tags" Target="../tags/tag222.xml"/><Relationship Id="rId28" Type="http://schemas.openxmlformats.org/officeDocument/2006/relationships/tags" Target="../tags/tag227.xml"/><Relationship Id="rId10" Type="http://schemas.openxmlformats.org/officeDocument/2006/relationships/tags" Target="../tags/tag209.xml"/><Relationship Id="rId19" Type="http://schemas.openxmlformats.org/officeDocument/2006/relationships/tags" Target="../tags/tag218.xml"/><Relationship Id="rId31" Type="http://schemas.openxmlformats.org/officeDocument/2006/relationships/tags" Target="../tags/tag230.xml"/><Relationship Id="rId4" Type="http://schemas.openxmlformats.org/officeDocument/2006/relationships/tags" Target="../tags/tag203.xml"/><Relationship Id="rId9" Type="http://schemas.openxmlformats.org/officeDocument/2006/relationships/tags" Target="../tags/tag208.xml"/><Relationship Id="rId14" Type="http://schemas.openxmlformats.org/officeDocument/2006/relationships/tags" Target="../tags/tag213.xml"/><Relationship Id="rId22" Type="http://schemas.openxmlformats.org/officeDocument/2006/relationships/tags" Target="../tags/tag221.xml"/><Relationship Id="rId27" Type="http://schemas.openxmlformats.org/officeDocument/2006/relationships/tags" Target="../tags/tag226.xml"/><Relationship Id="rId30" Type="http://schemas.openxmlformats.org/officeDocument/2006/relationships/tags" Target="../tags/tag22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234.xml"/><Relationship Id="rId2" Type="http://schemas.openxmlformats.org/officeDocument/2006/relationships/tags" Target="../tags/tag233.xml"/><Relationship Id="rId1" Type="http://schemas.openxmlformats.org/officeDocument/2006/relationships/tags" Target="../tags/tag232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35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tags" Target="../tags/tag243.xml"/><Relationship Id="rId13" Type="http://schemas.openxmlformats.org/officeDocument/2006/relationships/tags" Target="../tags/tag248.xml"/><Relationship Id="rId18" Type="http://schemas.openxmlformats.org/officeDocument/2006/relationships/tags" Target="../tags/tag253.xml"/><Relationship Id="rId26" Type="http://schemas.openxmlformats.org/officeDocument/2006/relationships/tags" Target="../tags/tag261.xml"/><Relationship Id="rId3" Type="http://schemas.openxmlformats.org/officeDocument/2006/relationships/tags" Target="../tags/tag238.xml"/><Relationship Id="rId21" Type="http://schemas.openxmlformats.org/officeDocument/2006/relationships/tags" Target="../tags/tag256.xml"/><Relationship Id="rId7" Type="http://schemas.openxmlformats.org/officeDocument/2006/relationships/tags" Target="../tags/tag242.xml"/><Relationship Id="rId12" Type="http://schemas.openxmlformats.org/officeDocument/2006/relationships/tags" Target="../tags/tag247.xml"/><Relationship Id="rId17" Type="http://schemas.openxmlformats.org/officeDocument/2006/relationships/tags" Target="../tags/tag252.xml"/><Relationship Id="rId25" Type="http://schemas.openxmlformats.org/officeDocument/2006/relationships/tags" Target="../tags/tag260.xml"/><Relationship Id="rId33" Type="http://schemas.openxmlformats.org/officeDocument/2006/relationships/slideLayout" Target="../slideLayouts/slideLayout6.xml"/><Relationship Id="rId2" Type="http://schemas.openxmlformats.org/officeDocument/2006/relationships/tags" Target="../tags/tag237.xml"/><Relationship Id="rId16" Type="http://schemas.openxmlformats.org/officeDocument/2006/relationships/tags" Target="../tags/tag251.xml"/><Relationship Id="rId20" Type="http://schemas.openxmlformats.org/officeDocument/2006/relationships/tags" Target="../tags/tag255.xml"/><Relationship Id="rId29" Type="http://schemas.openxmlformats.org/officeDocument/2006/relationships/tags" Target="../tags/tag264.xml"/><Relationship Id="rId1" Type="http://schemas.openxmlformats.org/officeDocument/2006/relationships/tags" Target="../tags/tag236.xml"/><Relationship Id="rId6" Type="http://schemas.openxmlformats.org/officeDocument/2006/relationships/tags" Target="../tags/tag241.xml"/><Relationship Id="rId11" Type="http://schemas.openxmlformats.org/officeDocument/2006/relationships/tags" Target="../tags/tag246.xml"/><Relationship Id="rId24" Type="http://schemas.openxmlformats.org/officeDocument/2006/relationships/tags" Target="../tags/tag259.xml"/><Relationship Id="rId32" Type="http://schemas.openxmlformats.org/officeDocument/2006/relationships/tags" Target="../tags/tag267.xml"/><Relationship Id="rId5" Type="http://schemas.openxmlformats.org/officeDocument/2006/relationships/tags" Target="../tags/tag240.xml"/><Relationship Id="rId15" Type="http://schemas.openxmlformats.org/officeDocument/2006/relationships/tags" Target="../tags/tag250.xml"/><Relationship Id="rId23" Type="http://schemas.openxmlformats.org/officeDocument/2006/relationships/tags" Target="../tags/tag258.xml"/><Relationship Id="rId28" Type="http://schemas.openxmlformats.org/officeDocument/2006/relationships/tags" Target="../tags/tag263.xml"/><Relationship Id="rId10" Type="http://schemas.openxmlformats.org/officeDocument/2006/relationships/tags" Target="../tags/tag245.xml"/><Relationship Id="rId19" Type="http://schemas.openxmlformats.org/officeDocument/2006/relationships/tags" Target="../tags/tag254.xml"/><Relationship Id="rId31" Type="http://schemas.openxmlformats.org/officeDocument/2006/relationships/tags" Target="../tags/tag266.xml"/><Relationship Id="rId4" Type="http://schemas.openxmlformats.org/officeDocument/2006/relationships/tags" Target="../tags/tag239.xml"/><Relationship Id="rId9" Type="http://schemas.openxmlformats.org/officeDocument/2006/relationships/tags" Target="../tags/tag244.xml"/><Relationship Id="rId14" Type="http://schemas.openxmlformats.org/officeDocument/2006/relationships/tags" Target="../tags/tag249.xml"/><Relationship Id="rId22" Type="http://schemas.openxmlformats.org/officeDocument/2006/relationships/tags" Target="../tags/tag257.xml"/><Relationship Id="rId27" Type="http://schemas.openxmlformats.org/officeDocument/2006/relationships/tags" Target="../tags/tag262.xml"/><Relationship Id="rId30" Type="http://schemas.openxmlformats.org/officeDocument/2006/relationships/tags" Target="../tags/tag26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270.xml"/><Relationship Id="rId2" Type="http://schemas.openxmlformats.org/officeDocument/2006/relationships/tags" Target="../tags/tag269.xml"/><Relationship Id="rId1" Type="http://schemas.openxmlformats.org/officeDocument/2006/relationships/tags" Target="../tags/tag26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7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tags" Target="../tags/tag274.xml"/><Relationship Id="rId2" Type="http://schemas.openxmlformats.org/officeDocument/2006/relationships/tags" Target="../tags/tag273.xml"/><Relationship Id="rId1" Type="http://schemas.openxmlformats.org/officeDocument/2006/relationships/tags" Target="../tags/tag27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7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tags" Target="../tags/tag278.xml"/><Relationship Id="rId2" Type="http://schemas.openxmlformats.org/officeDocument/2006/relationships/tags" Target="../tags/tag277.xml"/><Relationship Id="rId1" Type="http://schemas.openxmlformats.org/officeDocument/2006/relationships/tags" Target="../tags/tag27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79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tags" Target="../tags/tag282.xml"/><Relationship Id="rId2" Type="http://schemas.openxmlformats.org/officeDocument/2006/relationships/tags" Target="../tags/tag281.xml"/><Relationship Id="rId1" Type="http://schemas.openxmlformats.org/officeDocument/2006/relationships/tags" Target="../tags/tag280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8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tags" Target="../tags/tag286.xml"/><Relationship Id="rId2" Type="http://schemas.openxmlformats.org/officeDocument/2006/relationships/tags" Target="../tags/tag285.xml"/><Relationship Id="rId1" Type="http://schemas.openxmlformats.org/officeDocument/2006/relationships/tags" Target="../tags/tag28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8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tags" Target="../tags/tag290.xml"/><Relationship Id="rId2" Type="http://schemas.openxmlformats.org/officeDocument/2006/relationships/tags" Target="../tags/tag289.xml"/><Relationship Id="rId1" Type="http://schemas.openxmlformats.org/officeDocument/2006/relationships/tags" Target="../tags/tag28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9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tags" Target="../tags/tag294.xml"/><Relationship Id="rId2" Type="http://schemas.openxmlformats.org/officeDocument/2006/relationships/tags" Target="../tags/tag293.xml"/><Relationship Id="rId1" Type="http://schemas.openxmlformats.org/officeDocument/2006/relationships/tags" Target="../tags/tag29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9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21.xml"/><Relationship Id="rId3" Type="http://schemas.openxmlformats.org/officeDocument/2006/relationships/tags" Target="../tags/tag16.xml"/><Relationship Id="rId7" Type="http://schemas.openxmlformats.org/officeDocument/2006/relationships/tags" Target="../tags/tag20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tags" Target="../tags/tag19.xml"/><Relationship Id="rId5" Type="http://schemas.openxmlformats.org/officeDocument/2006/relationships/tags" Target="../tags/tag18.xml"/><Relationship Id="rId4" Type="http://schemas.openxmlformats.org/officeDocument/2006/relationships/tags" Target="../tags/tag17.xml"/><Relationship Id="rId9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29.xml"/><Relationship Id="rId3" Type="http://schemas.openxmlformats.org/officeDocument/2006/relationships/tags" Target="../tags/tag24.xml"/><Relationship Id="rId7" Type="http://schemas.openxmlformats.org/officeDocument/2006/relationships/tags" Target="../tags/tag28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5" Type="http://schemas.openxmlformats.org/officeDocument/2006/relationships/tags" Target="../tags/tag26.xml"/><Relationship Id="rId4" Type="http://schemas.openxmlformats.org/officeDocument/2006/relationships/tags" Target="../tags/tag25.xml"/><Relationship Id="rId9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37.xml"/><Relationship Id="rId3" Type="http://schemas.openxmlformats.org/officeDocument/2006/relationships/tags" Target="../tags/tag32.xml"/><Relationship Id="rId7" Type="http://schemas.openxmlformats.org/officeDocument/2006/relationships/tags" Target="../tags/tag36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6" Type="http://schemas.openxmlformats.org/officeDocument/2006/relationships/tags" Target="../tags/tag35.xml"/><Relationship Id="rId5" Type="http://schemas.openxmlformats.org/officeDocument/2006/relationships/tags" Target="../tags/tag34.xml"/><Relationship Id="rId4" Type="http://schemas.openxmlformats.org/officeDocument/2006/relationships/tags" Target="../tags/tag33.xml"/><Relationship Id="rId9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40.xml"/><Relationship Id="rId7" Type="http://schemas.openxmlformats.org/officeDocument/2006/relationships/tags" Target="../tags/tag44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6" Type="http://schemas.openxmlformats.org/officeDocument/2006/relationships/tags" Target="../tags/tag43.xml"/><Relationship Id="rId5" Type="http://schemas.openxmlformats.org/officeDocument/2006/relationships/tags" Target="../tags/tag42.xml"/><Relationship Id="rId4" Type="http://schemas.openxmlformats.org/officeDocument/2006/relationships/tags" Target="../tags/tag4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52.xml"/><Relationship Id="rId13" Type="http://schemas.openxmlformats.org/officeDocument/2006/relationships/tags" Target="../tags/tag57.xml"/><Relationship Id="rId3" Type="http://schemas.openxmlformats.org/officeDocument/2006/relationships/tags" Target="../tags/tag47.xml"/><Relationship Id="rId7" Type="http://schemas.openxmlformats.org/officeDocument/2006/relationships/tags" Target="../tags/tag51.xml"/><Relationship Id="rId12" Type="http://schemas.openxmlformats.org/officeDocument/2006/relationships/tags" Target="../tags/tag56.xml"/><Relationship Id="rId2" Type="http://schemas.openxmlformats.org/officeDocument/2006/relationships/tags" Target="../tags/tag46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45.xml"/><Relationship Id="rId6" Type="http://schemas.openxmlformats.org/officeDocument/2006/relationships/tags" Target="../tags/tag50.xml"/><Relationship Id="rId11" Type="http://schemas.openxmlformats.org/officeDocument/2006/relationships/tags" Target="../tags/tag55.xml"/><Relationship Id="rId5" Type="http://schemas.openxmlformats.org/officeDocument/2006/relationships/tags" Target="../tags/tag49.xml"/><Relationship Id="rId15" Type="http://schemas.openxmlformats.org/officeDocument/2006/relationships/tags" Target="../tags/tag59.xml"/><Relationship Id="rId10" Type="http://schemas.openxmlformats.org/officeDocument/2006/relationships/tags" Target="../tags/tag54.xml"/><Relationship Id="rId4" Type="http://schemas.openxmlformats.org/officeDocument/2006/relationships/tags" Target="../tags/tag48.xml"/><Relationship Id="rId9" Type="http://schemas.openxmlformats.org/officeDocument/2006/relationships/tags" Target="../tags/tag53.xml"/><Relationship Id="rId14" Type="http://schemas.openxmlformats.org/officeDocument/2006/relationships/tags" Target="../tags/tag5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67.xml"/><Relationship Id="rId13" Type="http://schemas.openxmlformats.org/officeDocument/2006/relationships/tags" Target="../tags/tag72.xml"/><Relationship Id="rId18" Type="http://schemas.openxmlformats.org/officeDocument/2006/relationships/tags" Target="../tags/tag77.xml"/><Relationship Id="rId3" Type="http://schemas.openxmlformats.org/officeDocument/2006/relationships/tags" Target="../tags/tag62.xml"/><Relationship Id="rId7" Type="http://schemas.openxmlformats.org/officeDocument/2006/relationships/tags" Target="../tags/tag66.xml"/><Relationship Id="rId12" Type="http://schemas.openxmlformats.org/officeDocument/2006/relationships/tags" Target="../tags/tag71.xml"/><Relationship Id="rId17" Type="http://schemas.openxmlformats.org/officeDocument/2006/relationships/tags" Target="../tags/tag76.xml"/><Relationship Id="rId2" Type="http://schemas.openxmlformats.org/officeDocument/2006/relationships/tags" Target="../tags/tag61.xml"/><Relationship Id="rId16" Type="http://schemas.openxmlformats.org/officeDocument/2006/relationships/tags" Target="../tags/tag75.xml"/><Relationship Id="rId1" Type="http://schemas.openxmlformats.org/officeDocument/2006/relationships/tags" Target="../tags/tag60.xml"/><Relationship Id="rId6" Type="http://schemas.openxmlformats.org/officeDocument/2006/relationships/tags" Target="../tags/tag65.xml"/><Relationship Id="rId11" Type="http://schemas.openxmlformats.org/officeDocument/2006/relationships/tags" Target="../tags/tag70.xml"/><Relationship Id="rId5" Type="http://schemas.openxmlformats.org/officeDocument/2006/relationships/tags" Target="../tags/tag64.xml"/><Relationship Id="rId15" Type="http://schemas.openxmlformats.org/officeDocument/2006/relationships/tags" Target="../tags/tag74.xml"/><Relationship Id="rId10" Type="http://schemas.openxmlformats.org/officeDocument/2006/relationships/tags" Target="../tags/tag69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63.xml"/><Relationship Id="rId9" Type="http://schemas.openxmlformats.org/officeDocument/2006/relationships/tags" Target="../tags/tag68.xml"/><Relationship Id="rId14" Type="http://schemas.openxmlformats.org/officeDocument/2006/relationships/tags" Target="../tags/tag7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2/29/2012</a:t>
            </a:r>
            <a:endParaRPr lang="en-US"/>
          </a:p>
        </p:txBody>
      </p:sp>
      <p:sp>
        <p:nvSpPr>
          <p:cNvPr id="2051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83471C6-0CF0-4F80-9AF0-693A5D8EAE92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ctrTitle"/>
            <p:custDataLst>
              <p:tags r:id="rId3"/>
            </p:custDataLst>
          </p:nvPr>
        </p:nvSpPr>
        <p:spPr>
          <a:xfrm>
            <a:off x="609600" y="1752600"/>
            <a:ext cx="7772400" cy="1143000"/>
          </a:xfrm>
        </p:spPr>
        <p:txBody>
          <a:bodyPr/>
          <a:lstStyle/>
          <a:p>
            <a:r>
              <a:rPr lang="en-US" sz="6600" smtClean="0"/>
              <a:t>10. Replication</a:t>
            </a:r>
            <a:endParaRPr lang="en-US" sz="5400" smtClean="0"/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subTitle" idx="1"/>
            <p:custDataLst>
              <p:tags r:id="rId4"/>
            </p:custDataLst>
          </p:nvPr>
        </p:nvSpPr>
        <p:spPr>
          <a:xfrm>
            <a:off x="914400" y="3635375"/>
            <a:ext cx="7764463" cy="20526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CSEP 545 Transaction Processing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Philip A. Bernstein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Sameh Elnikety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sz="1800" dirty="0" smtClean="0"/>
              <a:t>Copyright ©2012 Philip A. Bernstein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2/29/2012</a:t>
            </a:r>
            <a:endParaRPr lang="en-US"/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F39ACE9-5154-45E9-B15F-E20582ACBF34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85800" y="0"/>
            <a:ext cx="7772400" cy="785813"/>
          </a:xfrm>
        </p:spPr>
        <p:txBody>
          <a:bodyPr/>
          <a:lstStyle/>
          <a:p>
            <a:r>
              <a:rPr lang="en-US" smtClean="0"/>
              <a:t>Synchronous Replication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0" y="746125"/>
            <a:ext cx="9144000" cy="2447925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sz="3500" dirty="0" smtClean="0"/>
              <a:t>Replicas function just like a non-replicated resource</a:t>
            </a:r>
          </a:p>
          <a:p>
            <a:pPr lvl="1">
              <a:defRPr/>
            </a:pPr>
            <a:r>
              <a:rPr lang="en-US" sz="3000" dirty="0" err="1" smtClean="0"/>
              <a:t>Txn</a:t>
            </a:r>
            <a:r>
              <a:rPr lang="en-US" sz="3000" dirty="0" smtClean="0"/>
              <a:t> writes data item </a:t>
            </a:r>
            <a:r>
              <a:rPr lang="en-US" sz="3000" dirty="0" smtClean="0">
                <a:latin typeface="Arial Narrow" pitchFamily="34" charset="0"/>
                <a:cs typeface="Arial" pitchFamily="34" charset="0"/>
              </a:rPr>
              <a:t>x</a:t>
            </a:r>
            <a:r>
              <a:rPr lang="en-US" sz="3000" dirty="0" smtClean="0"/>
              <a:t>. System writes all replicas of </a:t>
            </a:r>
            <a:r>
              <a:rPr lang="en-US" sz="3000" dirty="0" smtClean="0">
                <a:latin typeface="Arial Narrow" pitchFamily="34" charset="0"/>
                <a:cs typeface="Arial" pitchFamily="34" charset="0"/>
              </a:rPr>
              <a:t>x</a:t>
            </a:r>
            <a:r>
              <a:rPr lang="en-US" sz="3000" dirty="0" smtClean="0"/>
              <a:t>.</a:t>
            </a:r>
          </a:p>
          <a:p>
            <a:pPr lvl="1">
              <a:defRPr/>
            </a:pPr>
            <a:r>
              <a:rPr lang="en-US" sz="3000" dirty="0" smtClean="0"/>
              <a:t>Synchronous – replicas are written within the update </a:t>
            </a:r>
            <a:r>
              <a:rPr lang="en-US" sz="3000" dirty="0" err="1" smtClean="0"/>
              <a:t>txn</a:t>
            </a:r>
            <a:endParaRPr lang="en-US" sz="3000" dirty="0" smtClean="0"/>
          </a:p>
          <a:p>
            <a:pPr lvl="1">
              <a:defRPr/>
            </a:pPr>
            <a:r>
              <a:rPr lang="en-US" sz="3000" dirty="0" smtClean="0"/>
              <a:t>Asynchronous – One replica is updated immediately. </a:t>
            </a:r>
            <a:br>
              <a:rPr lang="en-US" sz="3000" dirty="0" smtClean="0"/>
            </a:br>
            <a:r>
              <a:rPr lang="en-US" sz="3000" dirty="0" smtClean="0"/>
              <a:t>Other replicas are updated later</a:t>
            </a:r>
          </a:p>
        </p:txBody>
      </p:sp>
      <p:sp>
        <p:nvSpPr>
          <p:cNvPr id="7174" name="Rectangle 13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0" y="4745038"/>
            <a:ext cx="9144000" cy="211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/>
              <a:t>Problems with synchronous replication</a:t>
            </a:r>
          </a:p>
          <a:p>
            <a:pPr marL="742950" lvl="1" indent="-285750">
              <a:spcBef>
                <a:spcPct val="5000"/>
              </a:spcBef>
              <a:buFontTx/>
              <a:buChar char="–"/>
            </a:pPr>
            <a:r>
              <a:rPr lang="en-US" sz="2800"/>
              <a:t>Too expensive for most applications, due to heavy distributed transaction load (2-phase commit)</a:t>
            </a:r>
          </a:p>
          <a:p>
            <a:pPr marL="742950" lvl="1" indent="-285750">
              <a:spcBef>
                <a:spcPct val="5000"/>
              </a:spcBef>
              <a:buFontTx/>
              <a:buChar char="–"/>
            </a:pPr>
            <a:r>
              <a:rPr lang="en-US" sz="2800"/>
              <a:t>Can’t control when updates are applied to replicas</a:t>
            </a:r>
          </a:p>
        </p:txBody>
      </p:sp>
      <p:grpSp>
        <p:nvGrpSpPr>
          <p:cNvPr id="7175" name="Group 18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1684338" y="3149600"/>
            <a:ext cx="5935662" cy="1524000"/>
            <a:chOff x="1789645" y="2937010"/>
            <a:chExt cx="5936976" cy="1524000"/>
          </a:xfrm>
        </p:grpSpPr>
        <p:sp>
          <p:nvSpPr>
            <p:cNvPr id="7176" name="Text Box 4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invGray">
            <a:xfrm>
              <a:off x="3353405" y="3122541"/>
              <a:ext cx="1260730" cy="1200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400" b="1">
                  <a:latin typeface="Arial Narrow" pitchFamily="34" charset="0"/>
                </a:rPr>
                <a:t>Write(x1)</a:t>
              </a:r>
            </a:p>
            <a:p>
              <a:r>
                <a:rPr lang="en-US" sz="2400" b="1">
                  <a:latin typeface="Arial Narrow" pitchFamily="34" charset="0"/>
                </a:rPr>
                <a:t>Write(x2)</a:t>
              </a:r>
            </a:p>
            <a:p>
              <a:r>
                <a:rPr lang="en-US" sz="2400" b="1">
                  <a:latin typeface="Arial Narrow" pitchFamily="34" charset="0"/>
                </a:rPr>
                <a:t>Write(x3)</a:t>
              </a:r>
            </a:p>
          </p:txBody>
        </p:sp>
        <p:sp>
          <p:nvSpPr>
            <p:cNvPr id="7177" name="AutoShape 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invGray">
            <a:xfrm>
              <a:off x="5440621" y="2937010"/>
              <a:ext cx="914400" cy="609600"/>
            </a:xfrm>
            <a:prstGeom prst="flowChartMagneticDisk">
              <a:avLst/>
            </a:prstGeom>
            <a:solidFill>
              <a:srgbClr val="777777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>
                  <a:latin typeface="Arial Narrow" pitchFamily="34" charset="0"/>
                </a:rPr>
                <a:t>x1</a:t>
              </a:r>
            </a:p>
          </p:txBody>
        </p:sp>
        <p:sp>
          <p:nvSpPr>
            <p:cNvPr id="7178" name="AutoShape 6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invGray">
            <a:xfrm>
              <a:off x="6812221" y="3387584"/>
              <a:ext cx="914400" cy="609600"/>
            </a:xfrm>
            <a:prstGeom prst="flowChartMagneticDisk">
              <a:avLst/>
            </a:prstGeom>
            <a:solidFill>
              <a:srgbClr val="777777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>
                  <a:latin typeface="Arial Narrow" pitchFamily="34" charset="0"/>
                </a:rPr>
                <a:t>x2</a:t>
              </a:r>
            </a:p>
          </p:txBody>
        </p:sp>
        <p:sp>
          <p:nvSpPr>
            <p:cNvPr id="7179" name="AutoShape 7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invGray">
            <a:xfrm>
              <a:off x="5453873" y="3851410"/>
              <a:ext cx="914400" cy="609600"/>
            </a:xfrm>
            <a:prstGeom prst="flowChartMagneticDisk">
              <a:avLst/>
            </a:prstGeom>
            <a:solidFill>
              <a:srgbClr val="777777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>
                  <a:latin typeface="Arial Narrow" pitchFamily="34" charset="0"/>
                </a:rPr>
                <a:t>x3</a:t>
              </a:r>
            </a:p>
          </p:txBody>
        </p:sp>
        <p:sp>
          <p:nvSpPr>
            <p:cNvPr id="7180" name="Line 9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invGray">
            <a:xfrm flipV="1">
              <a:off x="4557971" y="3326292"/>
              <a:ext cx="1113941" cy="612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1" name="Line 10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invGray">
            <a:xfrm>
              <a:off x="4526221" y="3749534"/>
              <a:ext cx="2471738" cy="63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2" name="Line 11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invGray">
            <a:xfrm>
              <a:off x="4557971" y="3997184"/>
              <a:ext cx="1140446" cy="2435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3" name="Text Box 4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invGray">
            <a:xfrm>
              <a:off x="1789645" y="3122541"/>
              <a:ext cx="1260730" cy="1200329"/>
            </a:xfrm>
            <a:prstGeom prst="rect">
              <a:avLst/>
            </a:prstGeom>
            <a:solidFill>
              <a:srgbClr val="00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400" b="1">
                  <a:latin typeface="Arial Narrow" pitchFamily="34" charset="0"/>
                </a:rPr>
                <a:t>Start</a:t>
              </a:r>
            </a:p>
            <a:p>
              <a:r>
                <a:rPr lang="en-US" sz="2400" b="1">
                  <a:latin typeface="Arial Narrow" pitchFamily="34" charset="0"/>
                </a:rPr>
                <a:t>  Write(x)</a:t>
              </a:r>
            </a:p>
            <a:p>
              <a:r>
                <a:rPr lang="en-US" sz="2400" b="1">
                  <a:latin typeface="Arial Narrow" pitchFamily="34" charset="0"/>
                </a:rPr>
                <a:t>Commit</a:t>
              </a:r>
            </a:p>
          </p:txBody>
        </p:sp>
        <p:sp>
          <p:nvSpPr>
            <p:cNvPr id="7184" name="Left Brace 17"/>
            <p:cNvSpPr>
              <a:spLocks/>
            </p:cNvSpPr>
            <p:nvPr>
              <p:custDataLst>
                <p:tags r:id="rId15"/>
              </p:custDataLst>
            </p:nvPr>
          </p:nvSpPr>
          <p:spPr bwMode="auto">
            <a:xfrm>
              <a:off x="2994970" y="3127510"/>
              <a:ext cx="543339" cy="1179444"/>
            </a:xfrm>
            <a:prstGeom prst="leftBrace">
              <a:avLst>
                <a:gd name="adj1" fmla="val 41666"/>
                <a:gd name="adj2" fmla="val 50000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2/29/2012</a:t>
            </a:r>
            <a:endParaRPr lang="en-US"/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80E0834-E2EC-4639-8D34-7F68989E2A77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44525" y="34925"/>
            <a:ext cx="7772400" cy="957263"/>
          </a:xfrm>
        </p:spPr>
        <p:txBody>
          <a:bodyPr/>
          <a:lstStyle/>
          <a:p>
            <a:r>
              <a:rPr lang="en-US" smtClean="0"/>
              <a:t>Synchronous Replication - Issues</a:t>
            </a:r>
          </a:p>
        </p:txBody>
      </p:sp>
      <p:grpSp>
        <p:nvGrpSpPr>
          <p:cNvPr id="8197" name="Group 21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717550" y="4070350"/>
            <a:ext cx="5649913" cy="1552575"/>
            <a:chOff x="344" y="2263"/>
            <a:chExt cx="3559" cy="978"/>
          </a:xfrm>
        </p:grpSpPr>
        <p:sp>
          <p:nvSpPr>
            <p:cNvPr id="8201" name="Text Box 4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44" y="2263"/>
              <a:ext cx="63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>
                  <a:solidFill>
                    <a:schemeClr val="tx2"/>
                  </a:solidFill>
                </a:rPr>
                <a:t>r</a:t>
              </a:r>
              <a:r>
                <a:rPr lang="en-US" sz="2800" baseline="-25000">
                  <a:solidFill>
                    <a:schemeClr val="tx2"/>
                  </a:solidFill>
                </a:rPr>
                <a:t>1</a:t>
              </a:r>
              <a:r>
                <a:rPr lang="en-US" sz="2800">
                  <a:solidFill>
                    <a:schemeClr val="tx2"/>
                  </a:solidFill>
                </a:rPr>
                <a:t>[x</a:t>
              </a:r>
              <a:r>
                <a:rPr lang="en-US" sz="2800" baseline="-25000">
                  <a:solidFill>
                    <a:schemeClr val="tx2"/>
                  </a:solidFill>
                </a:rPr>
                <a:t>A</a:t>
              </a:r>
              <a:r>
                <a:rPr lang="en-US" sz="2800">
                  <a:solidFill>
                    <a:schemeClr val="tx2"/>
                  </a:solidFill>
                </a:rPr>
                <a:t>]</a:t>
              </a:r>
            </a:p>
          </p:txBody>
        </p:sp>
        <p:sp>
          <p:nvSpPr>
            <p:cNvPr id="8202" name="Text Box 5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354" y="2914"/>
              <a:ext cx="63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>
                  <a:solidFill>
                    <a:schemeClr val="tx2"/>
                  </a:solidFill>
                </a:rPr>
                <a:t>r</a:t>
              </a:r>
              <a:r>
                <a:rPr lang="en-US" sz="2800" baseline="-25000">
                  <a:solidFill>
                    <a:schemeClr val="tx2"/>
                  </a:solidFill>
                </a:rPr>
                <a:t>2</a:t>
              </a:r>
              <a:r>
                <a:rPr lang="en-US" sz="2800">
                  <a:solidFill>
                    <a:schemeClr val="tx2"/>
                  </a:solidFill>
                </a:rPr>
                <a:t>[y</a:t>
              </a:r>
              <a:r>
                <a:rPr lang="en-US" sz="2800" baseline="-25000">
                  <a:solidFill>
                    <a:schemeClr val="tx2"/>
                  </a:solidFill>
                </a:rPr>
                <a:t>D</a:t>
              </a:r>
              <a:r>
                <a:rPr lang="en-US" sz="2800">
                  <a:solidFill>
                    <a:schemeClr val="tx2"/>
                  </a:solidFill>
                </a:rPr>
                <a:t>]</a:t>
              </a:r>
            </a:p>
          </p:txBody>
        </p:sp>
        <p:sp>
          <p:nvSpPr>
            <p:cNvPr id="8203" name="Text Box 6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3186" y="2914"/>
              <a:ext cx="717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>
                  <a:solidFill>
                    <a:schemeClr val="tx2"/>
                  </a:solidFill>
                </a:rPr>
                <a:t>w</a:t>
              </a:r>
              <a:r>
                <a:rPr lang="en-US" sz="2800" baseline="-25000">
                  <a:solidFill>
                    <a:schemeClr val="tx2"/>
                  </a:solidFill>
                </a:rPr>
                <a:t>2</a:t>
              </a:r>
              <a:r>
                <a:rPr lang="en-US" sz="2800">
                  <a:solidFill>
                    <a:schemeClr val="tx2"/>
                  </a:solidFill>
                </a:rPr>
                <a:t>[x</a:t>
              </a:r>
              <a:r>
                <a:rPr lang="en-US" sz="2800" baseline="-25000">
                  <a:solidFill>
                    <a:schemeClr val="tx2"/>
                  </a:solidFill>
                </a:rPr>
                <a:t>B</a:t>
              </a:r>
              <a:r>
                <a:rPr lang="en-US" sz="2800">
                  <a:solidFill>
                    <a:schemeClr val="tx2"/>
                  </a:solidFill>
                </a:rPr>
                <a:t>]</a:t>
              </a:r>
            </a:p>
          </p:txBody>
        </p:sp>
        <p:sp>
          <p:nvSpPr>
            <p:cNvPr id="8204" name="Text Box 7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3186" y="2263"/>
              <a:ext cx="717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>
                  <a:solidFill>
                    <a:schemeClr val="tx2"/>
                  </a:solidFill>
                </a:rPr>
                <a:t>w</a:t>
              </a:r>
              <a:r>
                <a:rPr lang="en-US" sz="2800" baseline="-25000">
                  <a:solidFill>
                    <a:schemeClr val="tx2"/>
                  </a:solidFill>
                </a:rPr>
                <a:t>1</a:t>
              </a:r>
              <a:r>
                <a:rPr lang="en-US" sz="2800">
                  <a:solidFill>
                    <a:schemeClr val="tx2"/>
                  </a:solidFill>
                </a:rPr>
                <a:t>[y</a:t>
              </a:r>
              <a:r>
                <a:rPr lang="en-US" sz="2800" baseline="-25000">
                  <a:solidFill>
                    <a:schemeClr val="tx2"/>
                  </a:solidFill>
                </a:rPr>
                <a:t>C</a:t>
              </a:r>
              <a:r>
                <a:rPr lang="en-US" sz="2800">
                  <a:solidFill>
                    <a:schemeClr val="tx2"/>
                  </a:solidFill>
                </a:rPr>
                <a:t>]</a:t>
              </a:r>
            </a:p>
          </p:txBody>
        </p:sp>
        <p:sp>
          <p:nvSpPr>
            <p:cNvPr id="8205" name="Text Box 8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1794" y="2263"/>
              <a:ext cx="77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>
                  <a:solidFill>
                    <a:schemeClr val="tx2"/>
                  </a:solidFill>
                </a:rPr>
                <a:t>y</a:t>
              </a:r>
              <a:r>
                <a:rPr lang="en-US" sz="2800" baseline="-25000">
                  <a:solidFill>
                    <a:schemeClr val="tx2"/>
                  </a:solidFill>
                </a:rPr>
                <a:t>D</a:t>
              </a:r>
              <a:r>
                <a:rPr lang="en-US" sz="2800">
                  <a:solidFill>
                    <a:schemeClr val="tx2"/>
                  </a:solidFill>
                </a:rPr>
                <a:t> fails</a:t>
              </a:r>
            </a:p>
          </p:txBody>
        </p:sp>
        <p:sp>
          <p:nvSpPr>
            <p:cNvPr id="8206" name="Text Box 9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1794" y="2914"/>
              <a:ext cx="77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>
                  <a:solidFill>
                    <a:schemeClr val="tx2"/>
                  </a:solidFill>
                </a:rPr>
                <a:t>x</a:t>
              </a:r>
              <a:r>
                <a:rPr lang="en-US" sz="2800" baseline="-25000">
                  <a:solidFill>
                    <a:schemeClr val="tx2"/>
                  </a:solidFill>
                </a:rPr>
                <a:t>A</a:t>
              </a:r>
              <a:r>
                <a:rPr lang="en-US" sz="2800">
                  <a:solidFill>
                    <a:schemeClr val="tx2"/>
                  </a:solidFill>
                </a:rPr>
                <a:t> fails</a:t>
              </a:r>
            </a:p>
          </p:txBody>
        </p:sp>
        <p:sp>
          <p:nvSpPr>
            <p:cNvPr id="8207" name="Line 10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1074" y="2482"/>
              <a:ext cx="672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8" name="Line 11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2610" y="2434"/>
              <a:ext cx="576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9" name="Line 12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1026" y="2530"/>
              <a:ext cx="720" cy="432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0" name="Line 13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1074" y="3106"/>
              <a:ext cx="672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1" name="Line 14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2610" y="3058"/>
              <a:ext cx="576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2" name="Line 15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 flipV="1">
              <a:off x="1074" y="2626"/>
              <a:ext cx="672" cy="384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198" name="Text Box 1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491288" y="4105275"/>
            <a:ext cx="2652712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400"/>
              <a:t>Not equivalent to a </a:t>
            </a:r>
          </a:p>
          <a:p>
            <a:r>
              <a:rPr lang="en-US" sz="2400"/>
              <a:t>one-copy execution,</a:t>
            </a:r>
            <a:br>
              <a:rPr lang="en-US" sz="2400"/>
            </a:br>
            <a:r>
              <a:rPr lang="en-US" sz="2400"/>
              <a:t>even if x</a:t>
            </a:r>
            <a:r>
              <a:rPr lang="en-US" sz="2400" baseline="-25000"/>
              <a:t>A</a:t>
            </a:r>
            <a:r>
              <a:rPr lang="en-US" sz="2400"/>
              <a:t> and y</a:t>
            </a:r>
            <a:r>
              <a:rPr lang="en-US" sz="2400" baseline="-25000"/>
              <a:t>D</a:t>
            </a:r>
            <a:r>
              <a:rPr lang="en-US" sz="2400"/>
              <a:t> </a:t>
            </a:r>
          </a:p>
          <a:p>
            <a:r>
              <a:rPr lang="en-US" sz="2400"/>
              <a:t>never recover!</a:t>
            </a:r>
          </a:p>
        </p:txBody>
      </p:sp>
      <p:sp>
        <p:nvSpPr>
          <p:cNvPr id="8199" name="Rectangle 1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14363" y="5899150"/>
            <a:ext cx="8258175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/>
              <a:t>DBMS products support it only in special situations</a:t>
            </a:r>
          </a:p>
        </p:txBody>
      </p:sp>
      <p:sp>
        <p:nvSpPr>
          <p:cNvPr id="12308" name="Rectangle 2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85763" y="990600"/>
            <a:ext cx="8386762" cy="310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800" dirty="0"/>
              <a:t>If you just use transactions, availability suffers. 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800" dirty="0"/>
              <a:t>For high-availability, the algorithms are complex and expensive, because they require heavy-duty synchronization of </a:t>
            </a:r>
            <a:r>
              <a:rPr lang="en-US" sz="2800" u="sng" dirty="0"/>
              <a:t>failures</a:t>
            </a:r>
            <a:r>
              <a:rPr lang="en-US" sz="2800" dirty="0"/>
              <a:t>.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800" dirty="0"/>
              <a:t>… of failures? How do you synchronize failures?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8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Assume replicas </a:t>
            </a:r>
            <a:r>
              <a:rPr lang="en-US" sz="2800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x</a:t>
            </a:r>
            <a:r>
              <a:rPr lang="en-US" sz="2800" baseline="-25000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A</a:t>
            </a:r>
            <a:r>
              <a:rPr lang="en-US" sz="28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, </a:t>
            </a:r>
            <a:r>
              <a:rPr lang="en-US" sz="2800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x</a:t>
            </a:r>
            <a:r>
              <a:rPr lang="en-US" sz="2800" baseline="-25000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B</a:t>
            </a:r>
            <a:r>
              <a:rPr lang="en-US" sz="2800" baseline="-25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8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of x and </a:t>
            </a:r>
            <a:r>
              <a:rPr lang="en-US" sz="2800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y</a:t>
            </a:r>
            <a:r>
              <a:rPr lang="en-US" sz="2800" baseline="-25000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C</a:t>
            </a:r>
            <a:r>
              <a:rPr lang="en-US" sz="28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, </a:t>
            </a:r>
            <a:r>
              <a:rPr lang="en-US" sz="2800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y</a:t>
            </a:r>
            <a:r>
              <a:rPr lang="en-US" sz="2800" baseline="-25000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D</a:t>
            </a:r>
            <a:r>
              <a:rPr lang="en-US" sz="2800" baseline="-25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8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of y</a:t>
            </a:r>
            <a:endParaRPr lang="en-US" sz="2800" baseline="300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2/29/2012</a:t>
            </a:r>
            <a:endParaRPr lang="en-US"/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CCD08D4-A996-47D7-B501-29D0FAD1C55E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22300" y="0"/>
            <a:ext cx="7772400" cy="1143000"/>
          </a:xfrm>
        </p:spPr>
        <p:txBody>
          <a:bodyPr/>
          <a:lstStyle/>
          <a:p>
            <a:r>
              <a:rPr lang="en-US" smtClean="0"/>
              <a:t>Atomicity &amp; Isolation Goal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206375" y="1184275"/>
            <a:ext cx="8502650" cy="5583238"/>
          </a:xfrm>
        </p:spPr>
        <p:txBody>
          <a:bodyPr/>
          <a:lstStyle/>
          <a:p>
            <a:r>
              <a:rPr lang="en-US" sz="2800" smtClean="0"/>
              <a:t>One-copy serializability (abbr. </a:t>
            </a:r>
            <a:r>
              <a:rPr lang="en-US" sz="2800" i="1" smtClean="0"/>
              <a:t>1SR</a:t>
            </a:r>
            <a:r>
              <a:rPr lang="en-US" sz="2800" smtClean="0"/>
              <a:t>) </a:t>
            </a:r>
          </a:p>
          <a:p>
            <a:pPr lvl="1"/>
            <a:r>
              <a:rPr lang="en-US" sz="2400" smtClean="0"/>
              <a:t>An execution of transactions on the replicated database has the same effect as a serial execution on a one-copy database.</a:t>
            </a:r>
          </a:p>
          <a:p>
            <a:r>
              <a:rPr lang="en-US" sz="2800" i="1" smtClean="0"/>
              <a:t>Readset</a:t>
            </a:r>
            <a:r>
              <a:rPr lang="en-US" sz="2800" smtClean="0"/>
              <a:t> (resp. </a:t>
            </a:r>
            <a:r>
              <a:rPr lang="en-US" sz="2800" i="1" smtClean="0"/>
              <a:t>writeset</a:t>
            </a:r>
            <a:r>
              <a:rPr lang="en-US" sz="2800" smtClean="0"/>
              <a:t>) - the set of data items (not copies) that a transaction reads (resp. writes).</a:t>
            </a:r>
          </a:p>
          <a:p>
            <a:r>
              <a:rPr lang="en-US" sz="2800" smtClean="0"/>
              <a:t>1SR Intuition: the execution is SR </a:t>
            </a:r>
            <a:r>
              <a:rPr lang="en-US" sz="2800" i="1" smtClean="0"/>
              <a:t>and</a:t>
            </a:r>
            <a:r>
              <a:rPr lang="en-US" sz="2800" smtClean="0"/>
              <a:t> in an equivalent serial execution, for each txn T and each data item x in readset(T), T reads from the most recent txn that wrote into </a:t>
            </a:r>
            <a:r>
              <a:rPr lang="en-US" sz="2800" u="sng" smtClean="0"/>
              <a:t>any</a:t>
            </a:r>
            <a:r>
              <a:rPr lang="en-US" sz="2800" smtClean="0"/>
              <a:t> copy of x.</a:t>
            </a:r>
          </a:p>
          <a:p>
            <a:r>
              <a:rPr lang="en-US" sz="2800" smtClean="0"/>
              <a:t>To check for 1SR, first check for SR (using SG), then see if there’s equivalent serial history with the above property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2/29/2012</a:t>
            </a:r>
            <a:endParaRPr lang="en-US"/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B5B54CF-BFF7-4D2F-B47F-4D58C70ABD5C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22300" y="0"/>
            <a:ext cx="7772400" cy="1143000"/>
          </a:xfrm>
        </p:spPr>
        <p:txBody>
          <a:bodyPr/>
          <a:lstStyle/>
          <a:p>
            <a:r>
              <a:rPr lang="en-US" smtClean="0"/>
              <a:t>Atomicity &amp; Isolation (cont’d)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179388" y="935038"/>
            <a:ext cx="8502650" cy="5922962"/>
          </a:xfrm>
        </p:spPr>
        <p:txBody>
          <a:bodyPr/>
          <a:lstStyle/>
          <a:p>
            <a:r>
              <a:rPr lang="en-US" sz="2800" dirty="0" smtClean="0"/>
              <a:t>Previous example was not 1SR. It is equivalent to </a:t>
            </a:r>
          </a:p>
          <a:p>
            <a:pPr lvl="1">
              <a:spcAft>
                <a:spcPct val="10000"/>
              </a:spcAft>
            </a:pPr>
            <a:r>
              <a:rPr lang="en-US" sz="2400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[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A</a:t>
            </a:r>
            <a:r>
              <a:rPr lang="en-US" sz="2400" dirty="0" smtClean="0"/>
              <a:t>] </a:t>
            </a:r>
            <a:r>
              <a:rPr lang="en-US" sz="2400" b="1" dirty="0" smtClean="0"/>
              <a:t>w</a:t>
            </a:r>
            <a:r>
              <a:rPr lang="en-US" sz="2400" b="1" baseline="-25000" dirty="0" smtClean="0"/>
              <a:t>1</a:t>
            </a:r>
            <a:r>
              <a:rPr lang="en-US" sz="2400" b="1" dirty="0" smtClean="0"/>
              <a:t>[</a:t>
            </a:r>
            <a:r>
              <a:rPr lang="en-US" sz="2400" b="1" dirty="0" err="1" smtClean="0"/>
              <a:t>y</a:t>
            </a:r>
            <a:r>
              <a:rPr lang="en-US" sz="2400" b="1" baseline="-25000" dirty="0" err="1" smtClean="0"/>
              <a:t>C</a:t>
            </a:r>
            <a:r>
              <a:rPr lang="en-US" sz="2400" b="1" dirty="0" smtClean="0"/>
              <a:t>] r</a:t>
            </a:r>
            <a:r>
              <a:rPr lang="en-US" sz="2400" b="1" baseline="-25000" dirty="0" smtClean="0"/>
              <a:t>2</a:t>
            </a:r>
            <a:r>
              <a:rPr lang="en-US" sz="2400" b="1" dirty="0" smtClean="0"/>
              <a:t>[</a:t>
            </a:r>
            <a:r>
              <a:rPr lang="en-US" sz="2400" b="1" dirty="0" err="1" smtClean="0"/>
              <a:t>y</a:t>
            </a:r>
            <a:r>
              <a:rPr lang="en-US" sz="2400" b="1" baseline="-25000" dirty="0" err="1" smtClean="0"/>
              <a:t>D</a:t>
            </a:r>
            <a:r>
              <a:rPr lang="en-US" sz="2400" b="1" dirty="0" smtClean="0"/>
              <a:t>]</a:t>
            </a:r>
            <a:r>
              <a:rPr lang="en-US" sz="2400" dirty="0" smtClean="0"/>
              <a:t> w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[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B</a:t>
            </a:r>
            <a:r>
              <a:rPr lang="en-US" sz="2400" dirty="0" smtClean="0"/>
              <a:t>] and </a:t>
            </a:r>
          </a:p>
          <a:p>
            <a:pPr lvl="1">
              <a:spcAft>
                <a:spcPct val="10000"/>
              </a:spcAft>
            </a:pPr>
            <a:r>
              <a:rPr lang="en-US" sz="2400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[</a:t>
            </a:r>
            <a:r>
              <a:rPr lang="en-US" sz="2400" dirty="0" err="1" smtClean="0"/>
              <a:t>y</a:t>
            </a:r>
            <a:r>
              <a:rPr lang="en-US" sz="2400" baseline="-25000" dirty="0" err="1" smtClean="0"/>
              <a:t>D</a:t>
            </a:r>
            <a:r>
              <a:rPr lang="en-US" sz="2400" dirty="0" smtClean="0"/>
              <a:t>] </a:t>
            </a:r>
            <a:r>
              <a:rPr lang="en-US" sz="2400" b="1" dirty="0" smtClean="0"/>
              <a:t>w</a:t>
            </a:r>
            <a:r>
              <a:rPr lang="en-US" sz="2400" b="1" baseline="-25000" dirty="0" smtClean="0"/>
              <a:t>2</a:t>
            </a:r>
            <a:r>
              <a:rPr lang="en-US" sz="2400" b="1" dirty="0" smtClean="0"/>
              <a:t>[</a:t>
            </a:r>
            <a:r>
              <a:rPr lang="en-US" sz="2400" b="1" dirty="0" err="1" smtClean="0"/>
              <a:t>x</a:t>
            </a:r>
            <a:r>
              <a:rPr lang="en-US" sz="2400" b="1" baseline="-25000" dirty="0" err="1" smtClean="0"/>
              <a:t>B</a:t>
            </a:r>
            <a:r>
              <a:rPr lang="en-US" sz="2400" b="1" dirty="0" smtClean="0"/>
              <a:t>] r</a:t>
            </a:r>
            <a:r>
              <a:rPr lang="en-US" sz="2400" b="1" baseline="-25000" dirty="0" smtClean="0"/>
              <a:t>1</a:t>
            </a:r>
            <a:r>
              <a:rPr lang="en-US" sz="2400" b="1" dirty="0" smtClean="0"/>
              <a:t>[</a:t>
            </a:r>
            <a:r>
              <a:rPr lang="en-US" sz="2400" b="1" dirty="0" err="1" smtClean="0"/>
              <a:t>x</a:t>
            </a:r>
            <a:r>
              <a:rPr lang="en-US" sz="2400" b="1" baseline="-25000" dirty="0" err="1" smtClean="0"/>
              <a:t>A</a:t>
            </a:r>
            <a:r>
              <a:rPr lang="en-US" sz="2400" b="1" dirty="0" smtClean="0"/>
              <a:t>]</a:t>
            </a:r>
            <a:r>
              <a:rPr lang="en-US" sz="2400" dirty="0" smtClean="0"/>
              <a:t> w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[</a:t>
            </a:r>
            <a:r>
              <a:rPr lang="en-US" sz="2400" dirty="0" err="1" smtClean="0"/>
              <a:t>y</a:t>
            </a:r>
            <a:r>
              <a:rPr lang="en-US" sz="2400" baseline="-25000" dirty="0" err="1" smtClean="0"/>
              <a:t>C</a:t>
            </a:r>
            <a:r>
              <a:rPr lang="en-US" sz="2400" dirty="0" smtClean="0"/>
              <a:t>]</a:t>
            </a:r>
          </a:p>
          <a:p>
            <a:pPr lvl="1"/>
            <a:r>
              <a:rPr lang="en-US" sz="2400" dirty="0" smtClean="0"/>
              <a:t>but in both cases, the second transaction does not read its input from the previous transaction that wrote that input. </a:t>
            </a:r>
          </a:p>
          <a:p>
            <a:pPr>
              <a:lnSpc>
                <a:spcPct val="90000"/>
              </a:lnSpc>
              <a:spcAft>
                <a:spcPct val="10000"/>
              </a:spcAft>
            </a:pPr>
            <a:r>
              <a:rPr lang="en-US" sz="2800" dirty="0" smtClean="0"/>
              <a:t>These are 1SR</a:t>
            </a:r>
          </a:p>
          <a:p>
            <a:pPr lvl="1">
              <a:lnSpc>
                <a:spcPct val="90000"/>
              </a:lnSpc>
              <a:spcAft>
                <a:spcPct val="10000"/>
              </a:spcAft>
            </a:pPr>
            <a:r>
              <a:rPr lang="en-US" sz="2400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[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A</a:t>
            </a:r>
            <a:r>
              <a:rPr lang="en-US" sz="2400" dirty="0" smtClean="0"/>
              <a:t>] w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[</a:t>
            </a:r>
            <a:r>
              <a:rPr lang="en-US" sz="2400" b="1" dirty="0" err="1" smtClean="0">
                <a:solidFill>
                  <a:schemeClr val="tx2"/>
                </a:solidFill>
              </a:rPr>
              <a:t>y</a:t>
            </a:r>
            <a:r>
              <a:rPr lang="en-US" sz="2400" b="1" baseline="-25000" dirty="0" err="1" smtClean="0">
                <a:solidFill>
                  <a:schemeClr val="tx2"/>
                </a:solidFill>
              </a:rPr>
              <a:t>D</a:t>
            </a:r>
            <a:r>
              <a:rPr lang="en-US" sz="2400" dirty="0" smtClean="0"/>
              <a:t>] r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[</a:t>
            </a:r>
            <a:r>
              <a:rPr lang="en-US" sz="2400" dirty="0" err="1" smtClean="0"/>
              <a:t>y</a:t>
            </a:r>
            <a:r>
              <a:rPr lang="en-US" sz="2400" baseline="-25000" dirty="0" err="1" smtClean="0"/>
              <a:t>D</a:t>
            </a:r>
            <a:r>
              <a:rPr lang="en-US" sz="2400" dirty="0" smtClean="0"/>
              <a:t>] w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[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B</a:t>
            </a:r>
            <a:r>
              <a:rPr lang="en-US" sz="2400" dirty="0" smtClean="0"/>
              <a:t>]</a:t>
            </a:r>
          </a:p>
          <a:p>
            <a:pPr lvl="1">
              <a:lnSpc>
                <a:spcPct val="90000"/>
              </a:lnSpc>
              <a:spcAft>
                <a:spcPct val="10000"/>
              </a:spcAft>
            </a:pPr>
            <a:r>
              <a:rPr lang="en-US" sz="2400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[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A</a:t>
            </a:r>
            <a:r>
              <a:rPr lang="en-US" sz="2400" dirty="0" smtClean="0"/>
              <a:t>] w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[</a:t>
            </a:r>
            <a:r>
              <a:rPr lang="en-US" sz="2400" dirty="0" err="1" smtClean="0"/>
              <a:t>y</a:t>
            </a:r>
            <a:r>
              <a:rPr lang="en-US" sz="2400" baseline="-25000" dirty="0" err="1" smtClean="0"/>
              <a:t>C</a:t>
            </a:r>
            <a:r>
              <a:rPr lang="en-US" sz="2400" dirty="0" smtClean="0"/>
              <a:t>] </a:t>
            </a:r>
            <a:r>
              <a:rPr lang="en-US" sz="2400" b="1" dirty="0" smtClean="0">
                <a:solidFill>
                  <a:schemeClr val="tx2"/>
                </a:solidFill>
              </a:rPr>
              <a:t>w</a:t>
            </a:r>
            <a:r>
              <a:rPr lang="en-US" sz="2400" b="1" baseline="-25000" dirty="0" smtClean="0">
                <a:solidFill>
                  <a:schemeClr val="tx2"/>
                </a:solidFill>
              </a:rPr>
              <a:t>1</a:t>
            </a:r>
            <a:r>
              <a:rPr lang="en-US" sz="2400" b="1" dirty="0" smtClean="0">
                <a:solidFill>
                  <a:schemeClr val="tx2"/>
                </a:solidFill>
              </a:rPr>
              <a:t>[</a:t>
            </a:r>
            <a:r>
              <a:rPr lang="en-US" sz="2400" b="1" dirty="0" err="1" smtClean="0">
                <a:solidFill>
                  <a:schemeClr val="tx2"/>
                </a:solidFill>
              </a:rPr>
              <a:t>y</a:t>
            </a:r>
            <a:r>
              <a:rPr lang="en-US" sz="2400" b="1" baseline="-25000" dirty="0" err="1" smtClean="0">
                <a:solidFill>
                  <a:schemeClr val="tx2"/>
                </a:solidFill>
              </a:rPr>
              <a:t>D</a:t>
            </a:r>
            <a:r>
              <a:rPr lang="en-US" sz="2400" b="1" dirty="0" smtClean="0">
                <a:solidFill>
                  <a:schemeClr val="tx2"/>
                </a:solidFill>
              </a:rPr>
              <a:t>]</a:t>
            </a:r>
            <a:r>
              <a:rPr lang="en-US" sz="2400" dirty="0" smtClean="0"/>
              <a:t> r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[</a:t>
            </a:r>
            <a:r>
              <a:rPr lang="en-US" sz="2400" dirty="0" err="1" smtClean="0"/>
              <a:t>y</a:t>
            </a:r>
            <a:r>
              <a:rPr lang="en-US" sz="2400" baseline="-25000" dirty="0" err="1" smtClean="0"/>
              <a:t>D</a:t>
            </a:r>
            <a:r>
              <a:rPr lang="en-US" sz="2400" dirty="0" smtClean="0"/>
              <a:t>] w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[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A</a:t>
            </a:r>
            <a:r>
              <a:rPr lang="en-US" sz="2400" dirty="0" smtClean="0"/>
              <a:t>] w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[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B</a:t>
            </a:r>
            <a:r>
              <a:rPr lang="en-US" sz="2400" dirty="0" smtClean="0"/>
              <a:t>]</a:t>
            </a:r>
          </a:p>
          <a:p>
            <a:pPr>
              <a:lnSpc>
                <a:spcPct val="90000"/>
              </a:lnSpc>
              <a:spcAft>
                <a:spcPct val="10000"/>
              </a:spcAft>
            </a:pPr>
            <a:r>
              <a:rPr lang="en-US" sz="2800" dirty="0" smtClean="0"/>
              <a:t>The previous history is the one you would expect</a:t>
            </a:r>
          </a:p>
          <a:p>
            <a:pPr lvl="1">
              <a:lnSpc>
                <a:spcPct val="90000"/>
              </a:lnSpc>
              <a:spcAft>
                <a:spcPct val="10000"/>
              </a:spcAft>
            </a:pPr>
            <a:r>
              <a:rPr lang="en-US" sz="2400" dirty="0" smtClean="0"/>
              <a:t>Each transaction reads one copy of its readset and</a:t>
            </a:r>
            <a:br>
              <a:rPr lang="en-US" sz="2400" dirty="0" smtClean="0"/>
            </a:br>
            <a:r>
              <a:rPr lang="en-US" sz="2400" dirty="0" smtClean="0"/>
              <a:t>writes into all copies of its writeset</a:t>
            </a:r>
          </a:p>
          <a:p>
            <a:pPr>
              <a:lnSpc>
                <a:spcPct val="90000"/>
              </a:lnSpc>
              <a:spcAft>
                <a:spcPct val="10000"/>
              </a:spcAft>
            </a:pPr>
            <a:r>
              <a:rPr lang="en-US" sz="2800" dirty="0" smtClean="0"/>
              <a:t>But it may not always be feasible, because some copies may be unavailable.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2/29/2012</a:t>
            </a:r>
            <a:endParaRPr lang="en-US"/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FAF6BB8-58DC-4C0C-84E0-2E340393F508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85800" y="85725"/>
            <a:ext cx="7772400" cy="762000"/>
          </a:xfrm>
        </p:spPr>
        <p:txBody>
          <a:bodyPr/>
          <a:lstStyle/>
          <a:p>
            <a:r>
              <a:rPr lang="en-US" smtClean="0"/>
              <a:t>Asynchronous Replication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244475" y="914400"/>
            <a:ext cx="861695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Asynchronous replication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Each transaction updates one replica.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Updates are propagated later to other replicas.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Primary copy: Each data item has a primary copy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All transactions update the primary copy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Other copies are for queries and failure handling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Multi-master: Transactions update different copies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Useful for disconnected operation, partitioned network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Both approaches ensure that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Updates propagate to all replicas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If new updates stop, replicas converge to the same state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Primary copy ensures serializability, and often 1SR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Multi-master does not.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2/29/2012</a:t>
            </a:r>
            <a:endParaRPr lang="en-US"/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F344DF9-0B8B-4602-9E4A-282FBE33493E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0" y="228600"/>
            <a:ext cx="9144000" cy="914400"/>
          </a:xfrm>
        </p:spPr>
        <p:txBody>
          <a:bodyPr/>
          <a:lstStyle/>
          <a:p>
            <a:r>
              <a:rPr lang="en-US" smtClean="0"/>
              <a:t>2. Primary-Copy Replication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17463" y="1219200"/>
            <a:ext cx="9126537" cy="2103438"/>
          </a:xfrm>
        </p:spPr>
        <p:txBody>
          <a:bodyPr/>
          <a:lstStyle/>
          <a:p>
            <a:r>
              <a:rPr lang="en-US" sz="2800" smtClean="0"/>
              <a:t>Designate one replica as the </a:t>
            </a:r>
            <a:r>
              <a:rPr lang="en-US" sz="2800" u="sng" smtClean="0"/>
              <a:t>primary copy </a:t>
            </a:r>
            <a:r>
              <a:rPr lang="en-US" sz="2800" smtClean="0"/>
              <a:t>(</a:t>
            </a:r>
            <a:r>
              <a:rPr lang="en-US" sz="2800" u="sng" smtClean="0"/>
              <a:t>publisher</a:t>
            </a:r>
            <a:r>
              <a:rPr lang="en-US" sz="2800" smtClean="0"/>
              <a:t>)</a:t>
            </a:r>
          </a:p>
          <a:p>
            <a:r>
              <a:rPr lang="en-US" sz="2800" smtClean="0"/>
              <a:t>Transactions may update only the primary copy</a:t>
            </a:r>
          </a:p>
          <a:p>
            <a:r>
              <a:rPr lang="en-US" sz="2800" smtClean="0"/>
              <a:t>Updates to the primary are sent later to </a:t>
            </a:r>
            <a:r>
              <a:rPr lang="en-US" sz="2800" u="sng" smtClean="0"/>
              <a:t>secondary</a:t>
            </a:r>
            <a:r>
              <a:rPr lang="en-US" sz="2800" smtClean="0"/>
              <a:t> replicas (</a:t>
            </a:r>
            <a:r>
              <a:rPr lang="en-US" sz="2800" u="sng" smtClean="0"/>
              <a:t>subscribers</a:t>
            </a:r>
            <a:r>
              <a:rPr lang="en-US" sz="2800" smtClean="0"/>
              <a:t>) in the order they were applied to the primary</a:t>
            </a:r>
          </a:p>
          <a:p>
            <a:endParaRPr lang="en-US" smtClean="0"/>
          </a:p>
        </p:txBody>
      </p:sp>
      <p:sp>
        <p:nvSpPr>
          <p:cNvPr id="12294" name="Text Box 4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invGray">
          <a:xfrm>
            <a:off x="609600" y="3657600"/>
            <a:ext cx="2297113" cy="1382713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b="1">
                <a:latin typeface="Arial Narrow" pitchFamily="34" charset="0"/>
              </a:rPr>
              <a:t>T1: Start</a:t>
            </a:r>
          </a:p>
          <a:p>
            <a:r>
              <a:rPr lang="en-US" sz="2800" b="1">
                <a:latin typeface="Arial Narrow" pitchFamily="34" charset="0"/>
              </a:rPr>
              <a:t>  … Write(x1) ...</a:t>
            </a:r>
          </a:p>
          <a:p>
            <a:r>
              <a:rPr lang="en-US" sz="2800" b="1">
                <a:latin typeface="Arial Narrow" pitchFamily="34" charset="0"/>
              </a:rPr>
              <a:t>Commit</a:t>
            </a:r>
            <a:endParaRPr lang="en-US" sz="2400" b="1">
              <a:latin typeface="Arial Narrow" pitchFamily="34" charset="0"/>
            </a:endParaRPr>
          </a:p>
        </p:txBody>
      </p:sp>
      <p:sp>
        <p:nvSpPr>
          <p:cNvPr id="12295" name="AutoShape 5"/>
          <p:cNvSpPr>
            <a:spLocks noChangeArrowheads="1"/>
          </p:cNvSpPr>
          <p:nvPr>
            <p:custDataLst>
              <p:tags r:id="rId6"/>
            </p:custDataLst>
          </p:nvPr>
        </p:nvSpPr>
        <p:spPr bwMode="gray">
          <a:xfrm>
            <a:off x="3733800" y="5029200"/>
            <a:ext cx="914400" cy="609600"/>
          </a:xfrm>
          <a:prstGeom prst="flowChartMagneticDisk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chemeClr val="bg2"/>
                </a:solidFill>
                <a:latin typeface="Arial Narrow" pitchFamily="34" charset="0"/>
              </a:rPr>
              <a:t>x1</a:t>
            </a:r>
            <a:endParaRPr lang="en-US" sz="2400" b="1">
              <a:solidFill>
                <a:schemeClr val="bg2"/>
              </a:solidFill>
              <a:latin typeface="Arial Narrow" pitchFamily="34" charset="0"/>
            </a:endParaRPr>
          </a:p>
        </p:txBody>
      </p:sp>
      <p:sp>
        <p:nvSpPr>
          <p:cNvPr id="12296" name="Text Box 6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invGray">
          <a:xfrm>
            <a:off x="1143000" y="5181600"/>
            <a:ext cx="533400" cy="528638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b="1">
                <a:latin typeface="Arial Narrow" pitchFamily="34" charset="0"/>
              </a:rPr>
              <a:t>T2</a:t>
            </a:r>
            <a:endParaRPr lang="en-US" sz="2400" b="1">
              <a:latin typeface="Arial Narrow" pitchFamily="34" charset="0"/>
            </a:endParaRPr>
          </a:p>
        </p:txBody>
      </p:sp>
      <p:sp>
        <p:nvSpPr>
          <p:cNvPr id="12297" name="Text Box 7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invGray">
          <a:xfrm>
            <a:off x="1143000" y="6019800"/>
            <a:ext cx="549275" cy="528638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b="1">
                <a:latin typeface="Arial Narrow" pitchFamily="34" charset="0"/>
              </a:rPr>
              <a:t>Tn</a:t>
            </a:r>
            <a:endParaRPr lang="en-US" sz="2400" b="1">
              <a:latin typeface="Arial Narrow" pitchFamily="34" charset="0"/>
            </a:endParaRPr>
          </a:p>
        </p:txBody>
      </p:sp>
      <p:sp>
        <p:nvSpPr>
          <p:cNvPr id="12298" name="Text Box 8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143000" y="5486400"/>
            <a:ext cx="4889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/>
              <a:t>...</a:t>
            </a:r>
            <a:endParaRPr lang="en-US" sz="2400"/>
          </a:p>
        </p:txBody>
      </p:sp>
      <p:sp>
        <p:nvSpPr>
          <p:cNvPr id="12299" name="Line 9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2819400" y="4114800"/>
            <a:ext cx="9144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Line 10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1600200" y="5334000"/>
            <a:ext cx="2133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1" name="Line 11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1676400" y="5562600"/>
            <a:ext cx="2057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Text Box 12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657600" y="5638800"/>
            <a:ext cx="13493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800" b="1">
                <a:latin typeface="Arial Narrow" pitchFamily="34" charset="0"/>
              </a:rPr>
              <a:t>Primary </a:t>
            </a:r>
          </a:p>
          <a:p>
            <a:pPr algn="ctr"/>
            <a:r>
              <a:rPr lang="en-US" sz="2800" b="1">
                <a:latin typeface="Arial Narrow" pitchFamily="34" charset="0"/>
              </a:rPr>
              <a:t>Copy</a:t>
            </a:r>
          </a:p>
        </p:txBody>
      </p:sp>
      <p:sp>
        <p:nvSpPr>
          <p:cNvPr id="12303" name="AutoShape 13"/>
          <p:cNvSpPr>
            <a:spLocks noChangeArrowheads="1"/>
          </p:cNvSpPr>
          <p:nvPr>
            <p:custDataLst>
              <p:tags r:id="rId14"/>
            </p:custDataLst>
          </p:nvPr>
        </p:nvSpPr>
        <p:spPr bwMode="gray">
          <a:xfrm>
            <a:off x="6400800" y="4038600"/>
            <a:ext cx="914400" cy="609600"/>
          </a:xfrm>
          <a:prstGeom prst="flowChartMagneticDisk">
            <a:avLst/>
          </a:prstGeom>
          <a:solidFill>
            <a:srgbClr val="777777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latin typeface="Arial Narrow" pitchFamily="34" charset="0"/>
              </a:rPr>
              <a:t>x2</a:t>
            </a:r>
            <a:endParaRPr lang="en-US" sz="2400" b="1">
              <a:latin typeface="Arial Narrow" pitchFamily="34" charset="0"/>
            </a:endParaRPr>
          </a:p>
        </p:txBody>
      </p:sp>
      <p:sp>
        <p:nvSpPr>
          <p:cNvPr id="12304" name="AutoShape 14"/>
          <p:cNvSpPr>
            <a:spLocks noChangeArrowheads="1"/>
          </p:cNvSpPr>
          <p:nvPr>
            <p:custDataLst>
              <p:tags r:id="rId15"/>
            </p:custDataLst>
          </p:nvPr>
        </p:nvSpPr>
        <p:spPr bwMode="gray">
          <a:xfrm>
            <a:off x="6400800" y="5486400"/>
            <a:ext cx="914400" cy="609600"/>
          </a:xfrm>
          <a:prstGeom prst="flowChartMagneticDisk">
            <a:avLst/>
          </a:prstGeom>
          <a:solidFill>
            <a:srgbClr val="777777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latin typeface="Arial Narrow" pitchFamily="34" charset="0"/>
              </a:rPr>
              <a:t>xm</a:t>
            </a:r>
            <a:endParaRPr lang="en-US" sz="2400" b="1">
              <a:latin typeface="Arial Narrow" pitchFamily="34" charset="0"/>
            </a:endParaRPr>
          </a:p>
        </p:txBody>
      </p:sp>
      <p:sp>
        <p:nvSpPr>
          <p:cNvPr id="12305" name="Text Box 15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629400" y="4724400"/>
            <a:ext cx="4889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/>
              <a:t>...</a:t>
            </a:r>
            <a:endParaRPr lang="en-US" sz="2400"/>
          </a:p>
        </p:txBody>
      </p:sp>
      <p:sp>
        <p:nvSpPr>
          <p:cNvPr id="12306" name="Text Box 16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019800" y="6019800"/>
            <a:ext cx="19970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800" b="1">
                <a:latin typeface="Arial Narrow" pitchFamily="34" charset="0"/>
              </a:rPr>
              <a:t>Secondaries </a:t>
            </a:r>
          </a:p>
        </p:txBody>
      </p:sp>
      <p:sp>
        <p:nvSpPr>
          <p:cNvPr id="12307" name="Line 17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4495800" y="4343400"/>
            <a:ext cx="2057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8" name="Line 18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4495800" y="5486400"/>
            <a:ext cx="2057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2/29/2012</a:t>
            </a:r>
            <a:endParaRPr lang="en-US"/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1625FCB-11FA-4021-877D-2CF4A06F8397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485775" y="217488"/>
            <a:ext cx="8229600" cy="685800"/>
          </a:xfrm>
        </p:spPr>
        <p:txBody>
          <a:bodyPr/>
          <a:lstStyle/>
          <a:p>
            <a:r>
              <a:rPr lang="en-US" smtClean="0"/>
              <a:t>Update Propagation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152400" y="1033463"/>
            <a:ext cx="8991600" cy="582453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 smtClean="0"/>
              <a:t>Collect updates at the primary using triggers or </a:t>
            </a:r>
            <a:br>
              <a:rPr lang="en-US" sz="2800" dirty="0" smtClean="0"/>
            </a:br>
            <a:r>
              <a:rPr lang="en-US" sz="2800" dirty="0" smtClean="0"/>
              <a:t>by post-processing the log </a:t>
            </a:r>
          </a:p>
          <a:p>
            <a:pPr lvl="1">
              <a:defRPr/>
            </a:pPr>
            <a:r>
              <a:rPr lang="en-US" dirty="0" smtClean="0"/>
              <a:t>Triggers: on every update at the primary, a trigger fires to store the update in the update propagation table.</a:t>
            </a:r>
          </a:p>
          <a:p>
            <a:pPr lvl="1">
              <a:defRPr/>
            </a:pPr>
            <a:r>
              <a:rPr lang="en-US" dirty="0" smtClean="0"/>
              <a:t>Log post-processing:  “sniff” the log to generate update propagations </a:t>
            </a:r>
          </a:p>
          <a:p>
            <a:pPr>
              <a:defRPr/>
            </a:pPr>
            <a:r>
              <a:rPr lang="en-US" dirty="0" smtClean="0"/>
              <a:t>Log post-processing (log sniffing)</a:t>
            </a:r>
          </a:p>
          <a:p>
            <a:pPr lvl="1">
              <a:defRPr/>
            </a:pPr>
            <a:r>
              <a:rPr lang="en-US" dirty="0" smtClean="0"/>
              <a:t>Saves triggered update overhead during on-line </a:t>
            </a:r>
            <a:r>
              <a:rPr lang="en-US" dirty="0" err="1" smtClean="0"/>
              <a:t>txn</a:t>
            </a:r>
            <a:r>
              <a:rPr lang="en-US" dirty="0" smtClean="0"/>
              <a:t>.</a:t>
            </a:r>
          </a:p>
          <a:p>
            <a:pPr lvl="1">
              <a:defRPr/>
            </a:pPr>
            <a:r>
              <a:rPr lang="en-US" dirty="0" smtClean="0"/>
              <a:t>But R/W log synchronization has a (small) cost</a:t>
            </a:r>
          </a:p>
          <a:p>
            <a:pPr>
              <a:defRPr/>
            </a:pPr>
            <a:r>
              <a:rPr lang="en-US" sz="2800" dirty="0" smtClean="0"/>
              <a:t>Optionally identify updated fields to compress log</a:t>
            </a:r>
          </a:p>
          <a:p>
            <a:pPr>
              <a:defRPr/>
            </a:pPr>
            <a:r>
              <a:rPr lang="en-US" sz="2800" dirty="0" smtClean="0"/>
              <a:t>Most DB systems support this today.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2/29/2012</a:t>
            </a:r>
            <a:endParaRPr lang="en-US"/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654806F-5763-4B48-9AF3-ACE5D231A0C0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Update Processing 1/2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200025" y="1081088"/>
            <a:ext cx="8604250" cy="5376862"/>
          </a:xfrm>
        </p:spPr>
        <p:txBody>
          <a:bodyPr/>
          <a:lstStyle/>
          <a:p>
            <a:r>
              <a:rPr lang="en-US" sz="2800" dirty="0" smtClean="0"/>
              <a:t>At the replica, for each </a:t>
            </a:r>
            <a:r>
              <a:rPr lang="en-US" sz="2800" dirty="0" err="1" smtClean="0"/>
              <a:t>tx</a:t>
            </a:r>
            <a:r>
              <a:rPr lang="en-US" sz="2800" dirty="0" smtClean="0"/>
              <a:t> T in the propagation stream, execute a refresh </a:t>
            </a:r>
            <a:r>
              <a:rPr lang="en-US" sz="2800" dirty="0" err="1" smtClean="0"/>
              <a:t>tx</a:t>
            </a:r>
            <a:r>
              <a:rPr lang="en-US" sz="2800" dirty="0" smtClean="0"/>
              <a:t> that applies T’s updates to replica. </a:t>
            </a:r>
          </a:p>
          <a:p>
            <a:r>
              <a:rPr lang="en-US" sz="2800" dirty="0" smtClean="0"/>
              <a:t>Process the stream serially</a:t>
            </a:r>
          </a:p>
          <a:p>
            <a:pPr lvl="1"/>
            <a:r>
              <a:rPr lang="en-US" dirty="0" smtClean="0"/>
              <a:t>Otherwise, conflicting transactions may run in a different order at the replica than at the primary.</a:t>
            </a:r>
          </a:p>
          <a:p>
            <a:pPr lvl="1"/>
            <a:r>
              <a:rPr lang="en-US" dirty="0" smtClean="0"/>
              <a:t>Suppose log contains w</a:t>
            </a:r>
            <a:r>
              <a:rPr lang="en-US" baseline="-25000" dirty="0" smtClean="0"/>
              <a:t>1</a:t>
            </a:r>
            <a:r>
              <a:rPr lang="en-US" dirty="0" smtClean="0"/>
              <a:t>[x] c</a:t>
            </a:r>
            <a:r>
              <a:rPr lang="en-US" baseline="-25000" dirty="0" smtClean="0"/>
              <a:t>1</a:t>
            </a:r>
            <a:r>
              <a:rPr lang="en-US" dirty="0" smtClean="0"/>
              <a:t> w</a:t>
            </a:r>
            <a:r>
              <a:rPr lang="en-US" baseline="-25000" dirty="0" smtClean="0"/>
              <a:t>2</a:t>
            </a:r>
            <a:r>
              <a:rPr lang="en-US" dirty="0" smtClean="0"/>
              <a:t>[x] c</a:t>
            </a:r>
            <a:r>
              <a:rPr lang="en-US" baseline="-25000" dirty="0" smtClean="0"/>
              <a:t>2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Obviously, T</a:t>
            </a:r>
            <a:r>
              <a:rPr lang="en-US" baseline="-25000" dirty="0" smtClean="0"/>
              <a:t>1</a:t>
            </a:r>
            <a:r>
              <a:rPr lang="en-US" dirty="0" smtClean="0"/>
              <a:t> must run before T</a:t>
            </a:r>
            <a:r>
              <a:rPr lang="en-US" baseline="-25000" dirty="0" smtClean="0"/>
              <a:t>2</a:t>
            </a:r>
            <a:r>
              <a:rPr lang="en-US" dirty="0" smtClean="0"/>
              <a:t> at the replica.</a:t>
            </a:r>
          </a:p>
          <a:p>
            <a:pPr lvl="1"/>
            <a:r>
              <a:rPr lang="en-US" dirty="0" smtClean="0"/>
              <a:t>So the execution of update transactions is serial.</a:t>
            </a:r>
          </a:p>
          <a:p>
            <a:r>
              <a:rPr lang="en-US" dirty="0" smtClean="0"/>
              <a:t>Optimizations</a:t>
            </a:r>
          </a:p>
          <a:p>
            <a:pPr lvl="1"/>
            <a:r>
              <a:rPr lang="en-US" dirty="0" smtClean="0"/>
              <a:t>Batching: {w(x)} {w(y)} -&gt; {w(x), w(y)}</a:t>
            </a:r>
          </a:p>
          <a:p>
            <a:pPr lvl="1"/>
            <a:r>
              <a:rPr lang="en-US" dirty="0" smtClean="0"/>
              <a:t>“Concurrent” execution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2/29/2012</a:t>
            </a:r>
            <a:endParaRPr lang="en-US"/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A67065E-7B73-4D11-9431-A4235E3E0C97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41350" y="304800"/>
            <a:ext cx="7772400" cy="1143000"/>
          </a:xfrm>
        </p:spPr>
        <p:txBody>
          <a:bodyPr/>
          <a:lstStyle/>
          <a:p>
            <a:r>
              <a:rPr lang="en-US" dirty="0" smtClean="0"/>
              <a:t>Update Processing 2/2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222250" y="1444625"/>
            <a:ext cx="8455025" cy="4986338"/>
          </a:xfrm>
        </p:spPr>
        <p:txBody>
          <a:bodyPr/>
          <a:lstStyle/>
          <a:p>
            <a:r>
              <a:rPr lang="en-US" sz="2800" dirty="0" smtClean="0"/>
              <a:t>To get a 1SR execution at the replica</a:t>
            </a:r>
          </a:p>
          <a:p>
            <a:pPr lvl="1"/>
            <a:r>
              <a:rPr lang="en-US" dirty="0" smtClean="0"/>
              <a:t>Refresh transactions and read-only queries use an atomic and isolated mechanism (e.g., 2PL)</a:t>
            </a:r>
          </a:p>
          <a:p>
            <a:r>
              <a:rPr lang="en-US" sz="2800" dirty="0" smtClean="0"/>
              <a:t>Why this works</a:t>
            </a:r>
          </a:p>
          <a:p>
            <a:pPr lvl="1"/>
            <a:r>
              <a:rPr lang="en-US" dirty="0" smtClean="0"/>
              <a:t>The execution is serializable</a:t>
            </a:r>
          </a:p>
          <a:p>
            <a:pPr lvl="1"/>
            <a:r>
              <a:rPr lang="en-US" dirty="0" smtClean="0"/>
              <a:t>Each state in the serial execution is one that occurred at the primary copy</a:t>
            </a:r>
          </a:p>
          <a:p>
            <a:pPr lvl="1"/>
            <a:r>
              <a:rPr lang="en-US" dirty="0" smtClean="0"/>
              <a:t>Each query reads one of those states</a:t>
            </a:r>
          </a:p>
          <a:p>
            <a:r>
              <a:rPr lang="en-US" dirty="0" smtClean="0"/>
              <a:t>Client view</a:t>
            </a:r>
          </a:p>
          <a:p>
            <a:pPr lvl="1"/>
            <a:r>
              <a:rPr lang="en-US" dirty="0" smtClean="0"/>
              <a:t>Session consistency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2/29/2012</a:t>
            </a:r>
            <a:endParaRPr lang="en-US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5BEFC98-A1F6-46A1-8D99-C59F1419F851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r>
              <a:rPr lang="en-US" smtClean="0"/>
              <a:t>Request Propagation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0" y="3573463"/>
            <a:ext cx="9144000" cy="3240087"/>
          </a:xfrm>
        </p:spPr>
        <p:txBody>
          <a:bodyPr/>
          <a:lstStyle/>
          <a:p>
            <a:r>
              <a:rPr lang="en-US" sz="2800" dirty="0" smtClean="0"/>
              <a:t>Or propagate requests (e.g. </a:t>
            </a:r>
            <a:r>
              <a:rPr lang="en-US" sz="2800" dirty="0" err="1" smtClean="0"/>
              <a:t>txn</a:t>
            </a:r>
            <a:r>
              <a:rPr lang="en-US" sz="2800" dirty="0" smtClean="0"/>
              <a:t>-bracketed stored </a:t>
            </a:r>
            <a:r>
              <a:rPr lang="en-US" sz="2800" dirty="0" err="1" smtClean="0"/>
              <a:t>proc</a:t>
            </a:r>
            <a:r>
              <a:rPr lang="en-US" sz="2800" dirty="0" smtClean="0"/>
              <a:t> calls)</a:t>
            </a:r>
          </a:p>
          <a:p>
            <a:r>
              <a:rPr lang="en-US" sz="2800" dirty="0" smtClean="0"/>
              <a:t>Requirements</a:t>
            </a:r>
          </a:p>
          <a:p>
            <a:pPr lvl="1"/>
            <a:r>
              <a:rPr lang="en-US" sz="2400" dirty="0" smtClean="0"/>
              <a:t>Must ensure same order at primary and replicas</a:t>
            </a:r>
          </a:p>
          <a:p>
            <a:pPr lvl="1"/>
            <a:r>
              <a:rPr lang="en-US" sz="2400" dirty="0" smtClean="0"/>
              <a:t>Determinism</a:t>
            </a:r>
          </a:p>
          <a:p>
            <a:r>
              <a:rPr lang="en-US" dirty="0" smtClean="0"/>
              <a:t>This is often a </a:t>
            </a:r>
            <a:r>
              <a:rPr lang="en-US" dirty="0" err="1" smtClean="0"/>
              <a:t>txn</a:t>
            </a:r>
            <a:r>
              <a:rPr lang="en-US" dirty="0" smtClean="0"/>
              <a:t> middleware (not DB) feature.</a:t>
            </a:r>
          </a:p>
        </p:txBody>
      </p:sp>
      <p:sp>
        <p:nvSpPr>
          <p:cNvPr id="16390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0" y="1054100"/>
            <a:ext cx="9144000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/>
              <a:t>An alternative to propagating updates is to propagate procedure calls (e.g., a DB stored procedure call).</a:t>
            </a:r>
          </a:p>
        </p:txBody>
      </p:sp>
      <p:sp>
        <p:nvSpPr>
          <p:cNvPr id="16391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073275" y="2414588"/>
            <a:ext cx="175260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400" b="1">
                <a:latin typeface="Arial Narrow" pitchFamily="34" charset="0"/>
              </a:rPr>
              <a:t>SP1: Write(x)</a:t>
            </a:r>
          </a:p>
          <a:p>
            <a:r>
              <a:rPr lang="en-US" sz="2400" b="1">
                <a:latin typeface="Arial Narrow" pitchFamily="34" charset="0"/>
              </a:rPr>
              <a:t>         Write(y)</a:t>
            </a:r>
          </a:p>
        </p:txBody>
      </p:sp>
      <p:sp>
        <p:nvSpPr>
          <p:cNvPr id="16392" name="AutoShape 8"/>
          <p:cNvSpPr>
            <a:spLocks noChangeArrowheads="1"/>
          </p:cNvSpPr>
          <p:nvPr>
            <p:custDataLst>
              <p:tags r:id="rId7"/>
            </p:custDataLst>
          </p:nvPr>
        </p:nvSpPr>
        <p:spPr bwMode="gray">
          <a:xfrm>
            <a:off x="246063" y="2716213"/>
            <a:ext cx="914400" cy="609600"/>
          </a:xfrm>
          <a:prstGeom prst="flowChartMagneticDisk">
            <a:avLst/>
          </a:prstGeom>
          <a:solidFill>
            <a:srgbClr val="777777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latin typeface="Arial Narrow" pitchFamily="34" charset="0"/>
              </a:rPr>
              <a:t>x, y</a:t>
            </a:r>
            <a:endParaRPr lang="en-US" sz="2400" b="1">
              <a:latin typeface="Arial Narrow" pitchFamily="34" charset="0"/>
            </a:endParaRPr>
          </a:p>
        </p:txBody>
      </p:sp>
      <p:sp>
        <p:nvSpPr>
          <p:cNvPr id="16393" name="Rectangle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69863" y="2076450"/>
            <a:ext cx="3722687" cy="1346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12738" y="2130425"/>
            <a:ext cx="10541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DB-A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252538" y="2351088"/>
            <a:ext cx="760412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Aft>
                <a:spcPct val="10000"/>
              </a:spcAft>
            </a:pPr>
            <a:r>
              <a:rPr lang="en-US" sz="2400"/>
              <a:t>w[x]</a:t>
            </a:r>
          </a:p>
          <a:p>
            <a:r>
              <a:rPr lang="en-US" sz="2400"/>
              <a:t>w[y]</a:t>
            </a:r>
          </a:p>
        </p:txBody>
      </p:sp>
      <p:sp>
        <p:nvSpPr>
          <p:cNvPr id="16396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1149350" y="2728913"/>
            <a:ext cx="939800" cy="184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rot="10800000" flipH="1" flipV="1">
            <a:off x="1141413" y="3182938"/>
            <a:ext cx="941387" cy="2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286375" y="2481263"/>
            <a:ext cx="175260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400" b="1">
                <a:latin typeface="Arial Narrow" pitchFamily="34" charset="0"/>
              </a:rPr>
              <a:t>SP1: Write(x)</a:t>
            </a:r>
          </a:p>
          <a:p>
            <a:r>
              <a:rPr lang="en-US" sz="2400" b="1">
                <a:latin typeface="Arial Narrow" pitchFamily="34" charset="0"/>
              </a:rPr>
              <a:t>         Write(y)</a:t>
            </a:r>
          </a:p>
        </p:txBody>
      </p:sp>
      <p:sp>
        <p:nvSpPr>
          <p:cNvPr id="16399" name="AutoShape 15"/>
          <p:cNvSpPr>
            <a:spLocks noChangeArrowheads="1"/>
          </p:cNvSpPr>
          <p:nvPr>
            <p:custDataLst>
              <p:tags r:id="rId14"/>
            </p:custDataLst>
          </p:nvPr>
        </p:nvSpPr>
        <p:spPr bwMode="gray">
          <a:xfrm>
            <a:off x="7967663" y="2768600"/>
            <a:ext cx="914400" cy="609600"/>
          </a:xfrm>
          <a:prstGeom prst="flowChartMagneticDisk">
            <a:avLst/>
          </a:prstGeom>
          <a:solidFill>
            <a:srgbClr val="777777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latin typeface="Arial Narrow" pitchFamily="34" charset="0"/>
              </a:rPr>
              <a:t>x, y</a:t>
            </a:r>
            <a:endParaRPr lang="en-US" sz="2400" b="1">
              <a:latin typeface="Arial Narrow" pitchFamily="34" charset="0"/>
            </a:endParaRPr>
          </a:p>
        </p:txBody>
      </p:sp>
      <p:sp>
        <p:nvSpPr>
          <p:cNvPr id="16400" name="Rectangle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226050" y="2089150"/>
            <a:ext cx="3722688" cy="1346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1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848600" y="2092325"/>
            <a:ext cx="10334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DB-B</a:t>
            </a:r>
          </a:p>
        </p:txBody>
      </p:sp>
      <p:sp>
        <p:nvSpPr>
          <p:cNvPr id="16402" name="Text Box 18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091363" y="2336800"/>
            <a:ext cx="760412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Aft>
                <a:spcPct val="10000"/>
              </a:spcAft>
            </a:pPr>
            <a:r>
              <a:rPr lang="en-US" sz="2400"/>
              <a:t>w[x]</a:t>
            </a:r>
          </a:p>
          <a:p>
            <a:r>
              <a:rPr lang="en-US" sz="2400"/>
              <a:t>w[y]</a:t>
            </a:r>
          </a:p>
        </p:txBody>
      </p:sp>
      <p:sp>
        <p:nvSpPr>
          <p:cNvPr id="16403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7040563" y="2674938"/>
            <a:ext cx="939800" cy="184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4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rot="10800000" flipV="1">
            <a:off x="7058025" y="3128963"/>
            <a:ext cx="901700" cy="90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5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3810000" y="2743200"/>
            <a:ext cx="14890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6" name="Text Box 22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957638" y="2727325"/>
            <a:ext cx="1254125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2400">
                <a:latin typeface="Arial Narrow" pitchFamily="34" charset="0"/>
              </a:rPr>
              <a:t>Replicate</a:t>
            </a:r>
          </a:p>
          <a:p>
            <a:pPr>
              <a:lnSpc>
                <a:spcPct val="90000"/>
              </a:lnSpc>
            </a:pPr>
            <a:r>
              <a:rPr lang="en-US" sz="2400">
                <a:latin typeface="Arial Narrow" pitchFamily="34" charset="0"/>
              </a:rPr>
              <a:t>Call(SP1)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2/29/2012</a:t>
            </a:r>
            <a:endParaRPr lang="en-US"/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1382DF6-FDBA-4609-8D3A-656135A815B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smtClean="0"/>
              <a:t>Outline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/>
              <a:t>1. Introduction</a:t>
            </a:r>
          </a:p>
          <a:p>
            <a:pPr>
              <a:buFontTx/>
              <a:buNone/>
            </a:pPr>
            <a:r>
              <a:rPr lang="en-US" smtClean="0"/>
              <a:t>2. Primary-Copy Replication</a:t>
            </a:r>
          </a:p>
          <a:p>
            <a:pPr>
              <a:buFontTx/>
              <a:buNone/>
            </a:pPr>
            <a:r>
              <a:rPr lang="en-US" smtClean="0"/>
              <a:t>3. Multi-Master Replication</a:t>
            </a:r>
          </a:p>
          <a:p>
            <a:pPr>
              <a:buFontTx/>
              <a:buNone/>
            </a:pPr>
            <a:r>
              <a:rPr lang="en-US" smtClean="0"/>
              <a:t>4. Other Approaches</a:t>
            </a:r>
          </a:p>
          <a:p>
            <a:pPr>
              <a:buFontTx/>
              <a:buNone/>
            </a:pPr>
            <a:r>
              <a:rPr lang="en-US" smtClean="0"/>
              <a:t>5. Products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2/29/2012</a:t>
            </a:r>
            <a:endParaRPr lang="en-US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91EB995-5455-4314-A6D9-304868DCB0A6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41350" y="168275"/>
            <a:ext cx="7772400" cy="762000"/>
          </a:xfrm>
        </p:spPr>
        <p:txBody>
          <a:bodyPr/>
          <a:lstStyle/>
          <a:p>
            <a:r>
              <a:rPr lang="en-US" dirty="0" smtClean="0"/>
              <a:t>Failure &amp; Recovery Handling 1/3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173038" y="1044575"/>
            <a:ext cx="8970962" cy="5584825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sz="2800" dirty="0" smtClean="0"/>
              <a:t>Secondary failure - nothing to do till it recovers</a:t>
            </a:r>
          </a:p>
          <a:p>
            <a:pPr lvl="1">
              <a:defRPr/>
            </a:pPr>
            <a:r>
              <a:rPr lang="en-US" dirty="0" smtClean="0"/>
              <a:t>At recovery, apply the updates it missed while down</a:t>
            </a:r>
          </a:p>
          <a:p>
            <a:pPr lvl="1">
              <a:defRPr/>
            </a:pPr>
            <a:r>
              <a:rPr lang="en-US" dirty="0" smtClean="0"/>
              <a:t>Needs to determine which updates it missed, </a:t>
            </a:r>
            <a:br>
              <a:rPr lang="en-US" dirty="0" smtClean="0"/>
            </a:br>
            <a:r>
              <a:rPr lang="en-US" dirty="0" smtClean="0"/>
              <a:t>just like non-replicated log-based recovery</a:t>
            </a:r>
          </a:p>
          <a:p>
            <a:pPr lvl="1">
              <a:defRPr/>
            </a:pPr>
            <a:r>
              <a:rPr lang="en-US" dirty="0" smtClean="0"/>
              <a:t>If down for too long, may be faster to get a whole copy</a:t>
            </a:r>
          </a:p>
          <a:p>
            <a:pPr>
              <a:defRPr/>
            </a:pPr>
            <a:r>
              <a:rPr lang="en-US" sz="2800" dirty="0" smtClean="0"/>
              <a:t>Primary failure </a:t>
            </a:r>
          </a:p>
          <a:p>
            <a:pPr lvl="1">
              <a:defRPr/>
            </a:pPr>
            <a:r>
              <a:rPr lang="en-US" dirty="0" smtClean="0"/>
              <a:t>Normally, </a:t>
            </a:r>
            <a:r>
              <a:rPr lang="en-US" dirty="0" err="1" smtClean="0"/>
              <a:t>secondaries</a:t>
            </a:r>
            <a:r>
              <a:rPr lang="en-US" dirty="0" smtClean="0"/>
              <a:t> wait till the primary recovers</a:t>
            </a:r>
          </a:p>
          <a:p>
            <a:pPr lvl="1">
              <a:defRPr/>
            </a:pPr>
            <a:r>
              <a:rPr lang="en-US" dirty="0" smtClean="0"/>
              <a:t>Can get higher availability by electing a new primary</a:t>
            </a:r>
          </a:p>
          <a:p>
            <a:pPr lvl="1">
              <a:defRPr/>
            </a:pPr>
            <a:r>
              <a:rPr lang="en-US" dirty="0" smtClean="0"/>
              <a:t>A secondary that detects primary’s failure starts a new election by broadcasting its unique replica identifier</a:t>
            </a:r>
          </a:p>
          <a:p>
            <a:pPr lvl="1">
              <a:defRPr/>
            </a:pPr>
            <a:r>
              <a:rPr lang="en-US" dirty="0" smtClean="0"/>
              <a:t>Other </a:t>
            </a:r>
            <a:r>
              <a:rPr lang="en-US" dirty="0" err="1" smtClean="0"/>
              <a:t>secondaries</a:t>
            </a:r>
            <a:r>
              <a:rPr lang="en-US" dirty="0" smtClean="0"/>
              <a:t> reply with their replica identifier</a:t>
            </a:r>
          </a:p>
          <a:p>
            <a:pPr lvl="1">
              <a:defRPr/>
            </a:pPr>
            <a:r>
              <a:rPr lang="en-US" dirty="0" smtClean="0"/>
              <a:t>The largest replica identifier wins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2/29/2012</a:t>
            </a:r>
            <a:endParaRPr lang="en-US"/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E615520-4485-452D-8BDD-3FEB93E16C8D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85800" y="55563"/>
            <a:ext cx="7772400" cy="914400"/>
          </a:xfrm>
        </p:spPr>
        <p:txBody>
          <a:bodyPr/>
          <a:lstStyle/>
          <a:p>
            <a:r>
              <a:rPr lang="en-US" dirty="0"/>
              <a:t>Failure &amp; Recovery </a:t>
            </a:r>
            <a:r>
              <a:rPr lang="en-US" dirty="0" smtClean="0"/>
              <a:t>Handling 2/3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247650" y="1066800"/>
            <a:ext cx="8896350" cy="4876800"/>
          </a:xfrm>
        </p:spPr>
        <p:txBody>
          <a:bodyPr/>
          <a:lstStyle/>
          <a:p>
            <a:r>
              <a:rPr lang="en-US" sz="2800" dirty="0" smtClean="0"/>
              <a:t>Primary failure (cont’d)</a:t>
            </a:r>
          </a:p>
          <a:p>
            <a:pPr lvl="1"/>
            <a:r>
              <a:rPr lang="en-US" dirty="0" smtClean="0"/>
              <a:t>All replicas must now check that they have the </a:t>
            </a:r>
            <a:br>
              <a:rPr lang="en-US" dirty="0" smtClean="0"/>
            </a:br>
            <a:r>
              <a:rPr lang="en-US" dirty="0" smtClean="0"/>
              <a:t>same updates from the failed primary</a:t>
            </a:r>
          </a:p>
          <a:p>
            <a:pPr lvl="1"/>
            <a:r>
              <a:rPr lang="en-US" dirty="0" smtClean="0"/>
              <a:t>During the election, each replica reports the id of the </a:t>
            </a:r>
            <a:br>
              <a:rPr lang="en-US" dirty="0" smtClean="0"/>
            </a:br>
            <a:r>
              <a:rPr lang="en-US" dirty="0" smtClean="0"/>
              <a:t>last log record it received from the primary</a:t>
            </a:r>
          </a:p>
          <a:p>
            <a:pPr lvl="1"/>
            <a:r>
              <a:rPr lang="en-US" dirty="0" smtClean="0"/>
              <a:t>The most up-to-date replica sends its latest updates to </a:t>
            </a:r>
            <a:br>
              <a:rPr lang="en-US" dirty="0" smtClean="0"/>
            </a:br>
            <a:r>
              <a:rPr lang="en-US" dirty="0" smtClean="0"/>
              <a:t>(at least) the new primary.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2/29/2012</a:t>
            </a:r>
            <a:endParaRPr lang="en-US"/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E615520-4485-452D-8BDD-3FEB93E16C8D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85800" y="55563"/>
            <a:ext cx="7772400" cy="914400"/>
          </a:xfrm>
        </p:spPr>
        <p:txBody>
          <a:bodyPr/>
          <a:lstStyle/>
          <a:p>
            <a:r>
              <a:rPr lang="en-US" dirty="0"/>
              <a:t>Failure &amp; Recovery </a:t>
            </a:r>
            <a:r>
              <a:rPr lang="en-US" dirty="0" smtClean="0"/>
              <a:t>Handling 3/3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247650" y="1066800"/>
            <a:ext cx="8896350" cy="4876800"/>
          </a:xfrm>
        </p:spPr>
        <p:txBody>
          <a:bodyPr/>
          <a:lstStyle/>
          <a:p>
            <a:r>
              <a:rPr lang="en-US" sz="2800" dirty="0" smtClean="0"/>
              <a:t>Primary failure (cont’d)</a:t>
            </a:r>
          </a:p>
          <a:p>
            <a:pPr lvl="1"/>
            <a:r>
              <a:rPr lang="en-US" dirty="0" smtClean="0"/>
              <a:t>Lost updates</a:t>
            </a:r>
          </a:p>
          <a:p>
            <a:pPr lvl="1"/>
            <a:r>
              <a:rPr lang="en-US" dirty="0" smtClean="0"/>
              <a:t>Could still lose an update that committed at the primary and wasn’t forwarded before the primary failed … </a:t>
            </a:r>
            <a:br>
              <a:rPr lang="en-US" dirty="0" smtClean="0"/>
            </a:br>
            <a:r>
              <a:rPr lang="en-US" dirty="0" smtClean="0"/>
              <a:t>but solving it requires synchronous replication </a:t>
            </a:r>
            <a:br>
              <a:rPr lang="en-US" dirty="0" smtClean="0"/>
            </a:br>
            <a:r>
              <a:rPr lang="en-US" dirty="0" smtClean="0"/>
              <a:t>(2-phase commit to propagate updates to replicas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smtClean="0"/>
              <a:t>One primary and one backup</a:t>
            </a:r>
          </a:p>
          <a:p>
            <a:pPr lvl="2"/>
            <a:r>
              <a:rPr lang="en-US" dirty="0" smtClean="0"/>
              <a:t>There is always a window for lost updates.</a:t>
            </a:r>
          </a:p>
        </p:txBody>
      </p:sp>
    </p:spTree>
    <p:extLst>
      <p:ext uri="{BB962C8B-B14F-4D97-AF65-F5344CB8AC3E}">
        <p14:creationId xmlns:p14="http://schemas.microsoft.com/office/powerpoint/2010/main" val="3845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2/29/2012</a:t>
            </a:r>
            <a:endParaRPr lang="en-US"/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22457CB-A2D4-4EFC-A61F-B16ADC9552D1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85800" y="152400"/>
            <a:ext cx="7772400" cy="685800"/>
          </a:xfrm>
        </p:spPr>
        <p:txBody>
          <a:bodyPr/>
          <a:lstStyle/>
          <a:p>
            <a:r>
              <a:rPr lang="en-US" smtClean="0"/>
              <a:t>Communications Failures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271463" y="1046163"/>
            <a:ext cx="8872537" cy="5811837"/>
          </a:xfrm>
        </p:spPr>
        <p:txBody>
          <a:bodyPr/>
          <a:lstStyle/>
          <a:p>
            <a:pPr>
              <a:spcAft>
                <a:spcPct val="25000"/>
              </a:spcAft>
            </a:pPr>
            <a:r>
              <a:rPr lang="en-US" sz="2800" dirty="0" err="1" smtClean="0"/>
              <a:t>Secondaries</a:t>
            </a:r>
            <a:r>
              <a:rPr lang="en-US" sz="2800" dirty="0" smtClean="0"/>
              <a:t> can’t distinguish a primary failure from a communication failure that partitions the network.</a:t>
            </a:r>
          </a:p>
          <a:p>
            <a:pPr>
              <a:spcAft>
                <a:spcPct val="25000"/>
              </a:spcAft>
            </a:pPr>
            <a:r>
              <a:rPr lang="en-US" sz="2800" dirty="0" smtClean="0"/>
              <a:t>If the </a:t>
            </a:r>
            <a:r>
              <a:rPr lang="en-US" sz="2800" dirty="0" err="1" smtClean="0"/>
              <a:t>secondaries</a:t>
            </a:r>
            <a:r>
              <a:rPr lang="en-US" sz="2800" dirty="0" smtClean="0"/>
              <a:t> elect a new primary and the old primary is still running, there will be a reconciliation problem when they’re reunited. This is multi-master.</a:t>
            </a:r>
          </a:p>
          <a:p>
            <a:pPr>
              <a:spcAft>
                <a:spcPct val="25000"/>
              </a:spcAft>
            </a:pPr>
            <a:r>
              <a:rPr lang="en-US" sz="2800" dirty="0" smtClean="0"/>
              <a:t>To avoid this, one partition must know it’s the only one that can operate. It can’t communicate with other partitions to figure this out.</a:t>
            </a:r>
          </a:p>
          <a:p>
            <a:pPr>
              <a:spcAft>
                <a:spcPct val="25000"/>
              </a:spcAft>
            </a:pPr>
            <a:r>
              <a:rPr lang="en-US" sz="2800" dirty="0" smtClean="0"/>
              <a:t>Could make a static decision. </a:t>
            </a:r>
            <a:br>
              <a:rPr lang="en-US" sz="2800" dirty="0" smtClean="0"/>
            </a:br>
            <a:r>
              <a:rPr lang="en-US" sz="2800" dirty="0" smtClean="0"/>
              <a:t>E.g., the partition that has the primary wins.</a:t>
            </a:r>
          </a:p>
          <a:p>
            <a:r>
              <a:rPr lang="en-US" sz="2800" dirty="0" smtClean="0"/>
              <a:t>Dynamic solutions are based on Majority Consensus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2/29/2012</a:t>
            </a:r>
            <a:endParaRPr lang="en-US"/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20009D2-F25B-4EE7-826E-B600FFF5C27F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63575" y="236538"/>
            <a:ext cx="7772400" cy="762000"/>
          </a:xfrm>
        </p:spPr>
        <p:txBody>
          <a:bodyPr/>
          <a:lstStyle/>
          <a:p>
            <a:r>
              <a:rPr lang="en-US" smtClean="0"/>
              <a:t>Majority Consensus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327025" y="1023938"/>
            <a:ext cx="8816975" cy="5681662"/>
          </a:xfrm>
        </p:spPr>
        <p:txBody>
          <a:bodyPr/>
          <a:lstStyle/>
          <a:p>
            <a:r>
              <a:rPr lang="en-US" sz="2800" smtClean="0"/>
              <a:t>Whenever a set of communicating replicas detects a replica failure or recovery, they test if they have a majority (more than half) of the replicas. </a:t>
            </a:r>
          </a:p>
          <a:p>
            <a:r>
              <a:rPr lang="en-US" sz="2800" smtClean="0"/>
              <a:t>If so, they can elect a primary</a:t>
            </a:r>
          </a:p>
          <a:p>
            <a:r>
              <a:rPr lang="en-US" sz="2800" smtClean="0"/>
              <a:t>Only one set of replicas can have a majority.</a:t>
            </a:r>
          </a:p>
          <a:p>
            <a:r>
              <a:rPr lang="en-US" sz="2800" smtClean="0"/>
              <a:t>Doesn’t work with an even number of copies.</a:t>
            </a:r>
          </a:p>
          <a:p>
            <a:pPr lvl="1"/>
            <a:r>
              <a:rPr lang="en-US" smtClean="0"/>
              <a:t>Useless with 2 copies</a:t>
            </a:r>
          </a:p>
          <a:p>
            <a:r>
              <a:rPr lang="en-US" sz="2800" smtClean="0"/>
              <a:t>Quorum consensus</a:t>
            </a:r>
          </a:p>
          <a:p>
            <a:pPr lvl="1"/>
            <a:r>
              <a:rPr lang="en-US" smtClean="0"/>
              <a:t>Give a weight to each replica</a:t>
            </a:r>
          </a:p>
          <a:p>
            <a:pPr lvl="1"/>
            <a:r>
              <a:rPr lang="en-US" smtClean="0"/>
              <a:t>The replica set that has a majority of the weight wins</a:t>
            </a:r>
          </a:p>
          <a:p>
            <a:pPr lvl="1"/>
            <a:r>
              <a:rPr lang="en-US" smtClean="0"/>
              <a:t>E.g. 2 replicas, one has weight 1, the other weight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2/29/2012</a:t>
            </a:r>
            <a:endParaRPr lang="en-US"/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2C886DD-8779-49E2-AE71-A6DFB1457618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85800" y="76200"/>
            <a:ext cx="7772400" cy="685800"/>
          </a:xfrm>
        </p:spPr>
        <p:txBody>
          <a:bodyPr/>
          <a:lstStyle/>
          <a:p>
            <a:r>
              <a:rPr lang="en-US" smtClean="0"/>
              <a:t>3. Multi-Master Replication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373063" y="762000"/>
            <a:ext cx="8770937" cy="6096000"/>
          </a:xfrm>
        </p:spPr>
        <p:txBody>
          <a:bodyPr/>
          <a:lstStyle/>
          <a:p>
            <a:r>
              <a:rPr lang="en-US" sz="2800" smtClean="0"/>
              <a:t>Some systems </a:t>
            </a:r>
            <a:r>
              <a:rPr lang="en-US" sz="2800" u="sng" smtClean="0"/>
              <a:t>must</a:t>
            </a:r>
            <a:r>
              <a:rPr lang="en-US" sz="2800" smtClean="0"/>
              <a:t> operate when partitioned.</a:t>
            </a:r>
          </a:p>
          <a:p>
            <a:pPr lvl="1"/>
            <a:r>
              <a:rPr lang="en-US" sz="2400" smtClean="0"/>
              <a:t>Requires many updatable copies, not just one primary</a:t>
            </a:r>
          </a:p>
          <a:p>
            <a:pPr lvl="1">
              <a:spcAft>
                <a:spcPct val="25000"/>
              </a:spcAft>
            </a:pPr>
            <a:r>
              <a:rPr lang="en-US" sz="2400" smtClean="0"/>
              <a:t>Conflicting updates on different copies are detected late</a:t>
            </a:r>
          </a:p>
          <a:p>
            <a:r>
              <a:rPr lang="en-US" sz="2800" smtClean="0"/>
              <a:t>Classic example - salesperson’s disconnected laptop</a:t>
            </a:r>
          </a:p>
          <a:p>
            <a:pPr lvl="1">
              <a:buFontTx/>
              <a:buNone/>
            </a:pPr>
            <a:r>
              <a:rPr lang="en-US" sz="2400" smtClean="0"/>
              <a:t>Customer table (rarely updated)          Orders table (insert mostly)</a:t>
            </a:r>
          </a:p>
          <a:p>
            <a:pPr lvl="1">
              <a:buFontTx/>
              <a:buNone/>
            </a:pPr>
            <a:r>
              <a:rPr lang="en-US" sz="2400" smtClean="0"/>
              <a:t>Customer log table (append only)</a:t>
            </a:r>
          </a:p>
          <a:p>
            <a:pPr lvl="1">
              <a:spcAft>
                <a:spcPct val="25000"/>
              </a:spcAft>
            </a:pPr>
            <a:r>
              <a:rPr lang="en-US" sz="2400" smtClean="0"/>
              <a:t>So conflicting updates from different salespeople are rare</a:t>
            </a:r>
          </a:p>
          <a:p>
            <a:r>
              <a:rPr lang="en-US" sz="2800" smtClean="0"/>
              <a:t>Use primary-copy algorithm, with multiple masters</a:t>
            </a:r>
          </a:p>
          <a:p>
            <a:pPr lvl="1"/>
            <a:r>
              <a:rPr lang="en-US" sz="2400" smtClean="0"/>
              <a:t>Each master exchanges updates (“gossips”) with other replicas when it reconnects to the network</a:t>
            </a:r>
          </a:p>
          <a:p>
            <a:pPr lvl="1">
              <a:spcAft>
                <a:spcPct val="25000"/>
              </a:spcAft>
            </a:pPr>
            <a:r>
              <a:rPr lang="en-US" sz="2400" smtClean="0"/>
              <a:t>Conflicting updates require reconciliation (i.e. merging)</a:t>
            </a:r>
          </a:p>
          <a:p>
            <a:r>
              <a:rPr lang="en-US" sz="2800" smtClean="0"/>
              <a:t>In Lotus Notes, Access, SQL Server, Oracle,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2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2/29/2012</a:t>
            </a:r>
            <a:endParaRPr lang="en-US"/>
          </a:p>
        </p:txBody>
      </p:sp>
      <p:sp>
        <p:nvSpPr>
          <p:cNvPr id="22531" name="Slide Number Placeholder 4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26D6D49-7917-4BDD-80C3-1151A461075E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09600" y="0"/>
            <a:ext cx="7772400" cy="906463"/>
          </a:xfrm>
        </p:spPr>
        <p:txBody>
          <a:bodyPr/>
          <a:lstStyle/>
          <a:p>
            <a:r>
              <a:rPr lang="en-US" smtClean="0"/>
              <a:t>Example of Conflicting Updates</a:t>
            </a:r>
          </a:p>
        </p:txBody>
      </p:sp>
      <p:sp>
        <p:nvSpPr>
          <p:cNvPr id="22533" name="Text Box 2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88925" y="6115050"/>
            <a:ext cx="59515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Char char="•"/>
            </a:pPr>
            <a:r>
              <a:rPr lang="en-US" sz="3200" dirty="0"/>
              <a:t> Replicas end up in different states</a:t>
            </a:r>
          </a:p>
        </p:txBody>
      </p:sp>
      <p:grpSp>
        <p:nvGrpSpPr>
          <p:cNvPr id="22534" name="Group 35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1035050" y="1577975"/>
            <a:ext cx="7680325" cy="4375150"/>
            <a:chOff x="522288" y="1577975"/>
            <a:chExt cx="7680325" cy="4375150"/>
          </a:xfrm>
        </p:grpSpPr>
        <p:sp>
          <p:nvSpPr>
            <p:cNvPr id="22540" name="Text Box 3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674688" y="1577975"/>
              <a:ext cx="1647825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3200" b="1" u="sng">
                  <a:latin typeface="Arial Narrow" pitchFamily="34" charset="0"/>
                </a:rPr>
                <a:t>Replica 1</a:t>
              </a:r>
            </a:p>
          </p:txBody>
        </p:sp>
        <p:sp>
          <p:nvSpPr>
            <p:cNvPr id="22541" name="Text Box 5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22288" y="2233613"/>
              <a:ext cx="1762125" cy="519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 b="1">
                  <a:latin typeface="Arial Narrow" pitchFamily="34" charset="0"/>
                </a:rPr>
                <a:t>Initially x=0</a:t>
              </a:r>
            </a:p>
          </p:txBody>
        </p:sp>
        <p:sp>
          <p:nvSpPr>
            <p:cNvPr id="22542" name="Text Box 6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763588" y="2768600"/>
              <a:ext cx="1176337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 b="1">
                  <a:latin typeface="Arial Narrow" pitchFamily="34" charset="0"/>
                </a:rPr>
                <a:t>T</a:t>
              </a:r>
              <a:r>
                <a:rPr lang="en-US" sz="2800" b="1" baseline="-25000">
                  <a:latin typeface="Arial Narrow" pitchFamily="34" charset="0"/>
                </a:rPr>
                <a:t>1</a:t>
              </a:r>
              <a:r>
                <a:rPr lang="en-US" sz="2800" b="1">
                  <a:latin typeface="Arial Narrow" pitchFamily="34" charset="0"/>
                </a:rPr>
                <a:t>: X=1</a:t>
              </a:r>
            </a:p>
          </p:txBody>
        </p:sp>
        <p:sp>
          <p:nvSpPr>
            <p:cNvPr id="22543" name="Text Box 9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3887788" y="1577975"/>
              <a:ext cx="1427162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3200" b="1" u="sng">
                  <a:latin typeface="Arial Narrow" pitchFamily="34" charset="0"/>
                </a:rPr>
                <a:t>Primary</a:t>
              </a:r>
            </a:p>
          </p:txBody>
        </p:sp>
        <p:sp>
          <p:nvSpPr>
            <p:cNvPr id="22544" name="Text Box 10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3735388" y="2233613"/>
              <a:ext cx="1762125" cy="519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 b="1">
                  <a:latin typeface="Arial Narrow" pitchFamily="34" charset="0"/>
                </a:rPr>
                <a:t>Initially x=0</a:t>
              </a:r>
            </a:p>
          </p:txBody>
        </p:sp>
        <p:sp>
          <p:nvSpPr>
            <p:cNvPr id="22545" name="Text Box 12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3582988" y="3987800"/>
              <a:ext cx="1698625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 b="1">
                  <a:latin typeface="Arial Narrow" pitchFamily="34" charset="0"/>
                </a:rPr>
                <a:t>Send (X=1)</a:t>
              </a:r>
            </a:p>
          </p:txBody>
        </p:sp>
        <p:sp>
          <p:nvSpPr>
            <p:cNvPr id="22546" name="Text Box 16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6554788" y="1577975"/>
              <a:ext cx="1647825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3200" b="1" u="sng">
                  <a:latin typeface="Arial Narrow" pitchFamily="34" charset="0"/>
                </a:rPr>
                <a:t>Replica 2</a:t>
              </a:r>
            </a:p>
          </p:txBody>
        </p:sp>
        <p:sp>
          <p:nvSpPr>
            <p:cNvPr id="22547" name="Text Box 17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6402388" y="2233613"/>
              <a:ext cx="1762125" cy="519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 b="1">
                  <a:latin typeface="Arial Narrow" pitchFamily="34" charset="0"/>
                </a:rPr>
                <a:t>Initially x=0</a:t>
              </a:r>
            </a:p>
          </p:txBody>
        </p:sp>
        <p:sp>
          <p:nvSpPr>
            <p:cNvPr id="22548" name="Text Box 18"/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6707188" y="2844800"/>
              <a:ext cx="1176337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 b="1">
                  <a:latin typeface="Arial Narrow" pitchFamily="34" charset="0"/>
                </a:rPr>
                <a:t>T</a:t>
              </a:r>
              <a:r>
                <a:rPr lang="en-US" sz="2800" b="1" baseline="-25000">
                  <a:latin typeface="Arial Narrow" pitchFamily="34" charset="0"/>
                </a:rPr>
                <a:t>2</a:t>
              </a:r>
              <a:r>
                <a:rPr lang="en-US" sz="2800" b="1">
                  <a:latin typeface="Arial Narrow" pitchFamily="34" charset="0"/>
                </a:rPr>
                <a:t>: X=2</a:t>
              </a:r>
            </a:p>
          </p:txBody>
        </p:sp>
        <p:grpSp>
          <p:nvGrpSpPr>
            <p:cNvPr id="22549" name="Group 29"/>
            <p:cNvGrpSpPr>
              <a:grpSpLocks/>
            </p:cNvGrpSpPr>
            <p:nvPr/>
          </p:nvGrpSpPr>
          <p:grpSpPr bwMode="auto">
            <a:xfrm>
              <a:off x="534988" y="3225800"/>
              <a:ext cx="4368800" cy="747713"/>
              <a:chOff x="337" y="2032"/>
              <a:chExt cx="2752" cy="471"/>
            </a:xfrm>
          </p:grpSpPr>
          <p:sp>
            <p:nvSpPr>
              <p:cNvPr id="22563" name="Text Box 7"/>
              <p:cNvSpPr txBox="1">
                <a:spLocks noChangeArrowheads="1"/>
              </p:cNvSpPr>
              <p:nvPr>
                <p:custDataLst>
                  <p:tags r:id="rId30"/>
                </p:custDataLst>
              </p:nvPr>
            </p:nvSpPr>
            <p:spPr bwMode="auto">
              <a:xfrm>
                <a:off x="337" y="2032"/>
                <a:ext cx="1070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2800" b="1">
                    <a:latin typeface="Arial Narrow" pitchFamily="34" charset="0"/>
                  </a:rPr>
                  <a:t>Send (X=1)</a:t>
                </a:r>
              </a:p>
            </p:txBody>
          </p:sp>
          <p:sp>
            <p:nvSpPr>
              <p:cNvPr id="22564" name="Text Box 14"/>
              <p:cNvSpPr txBox="1">
                <a:spLocks noChangeArrowheads="1"/>
              </p:cNvSpPr>
              <p:nvPr>
                <p:custDataLst>
                  <p:tags r:id="rId31"/>
                </p:custDataLst>
              </p:nvPr>
            </p:nvSpPr>
            <p:spPr bwMode="auto">
              <a:xfrm>
                <a:off x="2641" y="2176"/>
                <a:ext cx="448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2800" b="1">
                    <a:latin typeface="Arial Narrow" pitchFamily="34" charset="0"/>
                  </a:rPr>
                  <a:t>X=1</a:t>
                </a:r>
              </a:p>
            </p:txBody>
          </p:sp>
          <p:sp>
            <p:nvSpPr>
              <p:cNvPr id="22565" name="Line 22"/>
              <p:cNvSpPr>
                <a:spLocks noChangeShapeType="1"/>
              </p:cNvSpPr>
              <p:nvPr>
                <p:custDataLst>
                  <p:tags r:id="rId32"/>
                </p:custDataLst>
              </p:nvPr>
            </p:nvSpPr>
            <p:spPr bwMode="auto">
              <a:xfrm>
                <a:off x="1345" y="2224"/>
                <a:ext cx="120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550" name="Group 31"/>
            <p:cNvGrpSpPr>
              <a:grpSpLocks/>
            </p:cNvGrpSpPr>
            <p:nvPr/>
          </p:nvGrpSpPr>
          <p:grpSpPr bwMode="auto">
            <a:xfrm>
              <a:off x="5183188" y="4292600"/>
              <a:ext cx="2459037" cy="1508125"/>
              <a:chOff x="3265" y="2704"/>
              <a:chExt cx="1549" cy="950"/>
            </a:xfrm>
          </p:grpSpPr>
          <p:sp>
            <p:nvSpPr>
              <p:cNvPr id="22561" name="Text Box 20"/>
              <p:cNvSpPr txBox="1">
                <a:spLocks noChangeArrowheads="1"/>
              </p:cNvSpPr>
              <p:nvPr>
                <p:custDataLst>
                  <p:tags r:id="rId28"/>
                </p:custDataLst>
              </p:nvPr>
            </p:nvSpPr>
            <p:spPr bwMode="auto">
              <a:xfrm>
                <a:off x="4366" y="3327"/>
                <a:ext cx="448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2800" b="1">
                    <a:latin typeface="Arial Narrow" pitchFamily="34" charset="0"/>
                  </a:rPr>
                  <a:t>X=1</a:t>
                </a:r>
              </a:p>
            </p:txBody>
          </p:sp>
          <p:sp>
            <p:nvSpPr>
              <p:cNvPr id="22562" name="Line 23"/>
              <p:cNvSpPr>
                <a:spLocks noChangeShapeType="1"/>
              </p:cNvSpPr>
              <p:nvPr>
                <p:custDataLst>
                  <p:tags r:id="rId29"/>
                </p:custDataLst>
              </p:nvPr>
            </p:nvSpPr>
            <p:spPr bwMode="auto">
              <a:xfrm>
                <a:off x="3265" y="2704"/>
                <a:ext cx="1104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551" name="Group 30"/>
            <p:cNvGrpSpPr>
              <a:grpSpLocks/>
            </p:cNvGrpSpPr>
            <p:nvPr/>
          </p:nvGrpSpPr>
          <p:grpSpPr bwMode="auto">
            <a:xfrm>
              <a:off x="4268788" y="3302000"/>
              <a:ext cx="3908425" cy="1812925"/>
              <a:chOff x="2689" y="2080"/>
              <a:chExt cx="2462" cy="1142"/>
            </a:xfrm>
          </p:grpSpPr>
          <p:sp>
            <p:nvSpPr>
              <p:cNvPr id="22558" name="Text Box 13"/>
              <p:cNvSpPr txBox="1">
                <a:spLocks noChangeArrowheads="1"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2689" y="2895"/>
                <a:ext cx="448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2800" b="1">
                    <a:latin typeface="Arial Narrow" pitchFamily="34" charset="0"/>
                  </a:rPr>
                  <a:t>X=2</a:t>
                </a:r>
              </a:p>
            </p:txBody>
          </p:sp>
          <p:sp>
            <p:nvSpPr>
              <p:cNvPr id="22559" name="Text Box 19"/>
              <p:cNvSpPr txBox="1">
                <a:spLocks noChangeArrowheads="1"/>
              </p:cNvSpPr>
              <p:nvPr>
                <p:custDataLst>
                  <p:tags r:id="rId26"/>
                </p:custDataLst>
              </p:nvPr>
            </p:nvSpPr>
            <p:spPr bwMode="auto">
              <a:xfrm>
                <a:off x="4081" y="2080"/>
                <a:ext cx="1070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2800" b="1">
                    <a:latin typeface="Arial Narrow" pitchFamily="34" charset="0"/>
                  </a:rPr>
                  <a:t>Send (X=2)</a:t>
                </a:r>
              </a:p>
            </p:txBody>
          </p:sp>
          <p:sp>
            <p:nvSpPr>
              <p:cNvPr id="22560" name="Line 24"/>
              <p:cNvSpPr>
                <a:spLocks noChangeShapeType="1"/>
              </p:cNvSpPr>
              <p:nvPr>
                <p:custDataLst>
                  <p:tags r:id="rId27"/>
                </p:custDataLst>
              </p:nvPr>
            </p:nvSpPr>
            <p:spPr bwMode="auto">
              <a:xfrm flipH="1">
                <a:off x="3121" y="2224"/>
                <a:ext cx="1008" cy="86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552" name="Group 32"/>
            <p:cNvGrpSpPr>
              <a:grpSpLocks/>
            </p:cNvGrpSpPr>
            <p:nvPr/>
          </p:nvGrpSpPr>
          <p:grpSpPr bwMode="auto">
            <a:xfrm>
              <a:off x="1050925" y="5029200"/>
              <a:ext cx="4305300" cy="923925"/>
              <a:chOff x="662" y="3168"/>
              <a:chExt cx="2712" cy="582"/>
            </a:xfrm>
          </p:grpSpPr>
          <p:sp>
            <p:nvSpPr>
              <p:cNvPr id="22555" name="Text Box 8"/>
              <p:cNvSpPr txBox="1">
                <a:spLocks noChangeArrowheads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662" y="3423"/>
                <a:ext cx="448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2800" b="1">
                    <a:latin typeface="Arial Narrow" pitchFamily="34" charset="0"/>
                  </a:rPr>
                  <a:t>X=2</a:t>
                </a:r>
              </a:p>
            </p:txBody>
          </p:sp>
          <p:sp>
            <p:nvSpPr>
              <p:cNvPr id="22556" name="Text Box 15"/>
              <p:cNvSpPr txBox="1">
                <a:spLocks noChangeArrowheads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2304" y="3168"/>
                <a:ext cx="1070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2800" b="1">
                    <a:latin typeface="Arial Narrow" pitchFamily="34" charset="0"/>
                  </a:rPr>
                  <a:t>Send (X=2)</a:t>
                </a:r>
              </a:p>
            </p:txBody>
          </p:sp>
          <p:sp>
            <p:nvSpPr>
              <p:cNvPr id="22557" name="Line 25"/>
              <p:cNvSpPr>
                <a:spLocks noChangeShapeType="1"/>
              </p:cNvSpPr>
              <p:nvPr>
                <p:custDataLst>
                  <p:tags r:id="rId24"/>
                </p:custDataLst>
              </p:nvPr>
            </p:nvSpPr>
            <p:spPr bwMode="auto">
              <a:xfrm flipH="1">
                <a:off x="1153" y="3328"/>
                <a:ext cx="1152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2553" name="Line 27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3124200" y="1752600"/>
              <a:ext cx="0" cy="419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4" name="Line 28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6172200" y="1752600"/>
              <a:ext cx="0" cy="419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535" name="Text Box 26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44488" y="892175"/>
            <a:ext cx="79343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Char char="•"/>
            </a:pPr>
            <a:r>
              <a:rPr lang="en-US" sz="3200"/>
              <a:t> Assume all updates propagate via the primary</a:t>
            </a:r>
          </a:p>
        </p:txBody>
      </p:sp>
      <p:cxnSp>
        <p:nvCxnSpPr>
          <p:cNvPr id="22536" name="Straight Connector 32"/>
          <p:cNvCxnSpPr>
            <a:cxnSpLocks noChangeShapeType="1"/>
          </p:cNvCxnSpPr>
          <p:nvPr>
            <p:custDataLst>
              <p:tags r:id="rId7"/>
            </p:custDataLst>
          </p:nvPr>
        </p:nvCxnSpPr>
        <p:spPr bwMode="auto">
          <a:xfrm>
            <a:off x="346075" y="1635125"/>
            <a:ext cx="8534400" cy="142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37" name="Straight Connector 33"/>
          <p:cNvCxnSpPr>
            <a:cxnSpLocks noChangeShapeType="1"/>
          </p:cNvCxnSpPr>
          <p:nvPr>
            <p:custDataLst>
              <p:tags r:id="rId8"/>
            </p:custDataLst>
          </p:nvPr>
        </p:nvCxnSpPr>
        <p:spPr bwMode="auto">
          <a:xfrm>
            <a:off x="374650" y="5916613"/>
            <a:ext cx="8534400" cy="127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2538" name="TextBox 34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 rot="5400000">
            <a:off x="25400" y="2768600"/>
            <a:ext cx="82073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time</a:t>
            </a:r>
          </a:p>
        </p:txBody>
      </p:sp>
      <p:cxnSp>
        <p:nvCxnSpPr>
          <p:cNvPr id="22539" name="Straight Connector 37"/>
          <p:cNvCxnSpPr>
            <a:cxnSpLocks noChangeShapeType="1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-512762" y="3214688"/>
            <a:ext cx="2286000" cy="1270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 type="stealth" w="lg" len="lg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2/29/2012</a:t>
            </a:r>
            <a:endParaRPr lang="en-US"/>
          </a:p>
        </p:txBody>
      </p:sp>
      <p:sp>
        <p:nvSpPr>
          <p:cNvPr id="23555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AFC7609-A95D-4571-AA95-C00FF7EF1DEE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304800" y="111125"/>
            <a:ext cx="8839200" cy="762000"/>
          </a:xfrm>
        </p:spPr>
        <p:txBody>
          <a:bodyPr/>
          <a:lstStyle/>
          <a:p>
            <a:r>
              <a:rPr lang="en-US" smtClean="0"/>
              <a:t>Thomas’ Write Rule</a:t>
            </a:r>
            <a:endParaRPr lang="en-US" sz="3200" baseline="30000" smtClean="0"/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180975" y="914400"/>
            <a:ext cx="8748713" cy="5715000"/>
          </a:xfrm>
        </p:spPr>
        <p:txBody>
          <a:bodyPr/>
          <a:lstStyle/>
          <a:p>
            <a:r>
              <a:rPr lang="en-US" sz="2800" dirty="0" smtClean="0"/>
              <a:t>To </a:t>
            </a:r>
            <a:r>
              <a:rPr lang="en-US" dirty="0" smtClean="0"/>
              <a:t>ensure replicas end up in the same state</a:t>
            </a:r>
          </a:p>
          <a:p>
            <a:pPr lvl="1"/>
            <a:r>
              <a:rPr lang="en-US" dirty="0" smtClean="0"/>
              <a:t>Tag each data item with a timestamp</a:t>
            </a:r>
          </a:p>
          <a:p>
            <a:pPr lvl="1"/>
            <a:r>
              <a:rPr lang="en-US" dirty="0" smtClean="0"/>
              <a:t>A transaction updates the value and timestamp of data items (timestamps monotonically increase)</a:t>
            </a:r>
          </a:p>
          <a:p>
            <a:pPr lvl="1"/>
            <a:r>
              <a:rPr lang="en-US" dirty="0" smtClean="0"/>
              <a:t>An update to a replica is applied only if the update’s timestamp is greater than the data item’s timestamp</a:t>
            </a:r>
          </a:p>
          <a:p>
            <a:pPr lvl="1"/>
            <a:r>
              <a:rPr lang="en-US" dirty="0" smtClean="0"/>
              <a:t>You only need timestamps of data items that were recently updated (where an older update could still be floating around the system)</a:t>
            </a:r>
          </a:p>
          <a:p>
            <a:r>
              <a:rPr lang="en-US" sz="2800" dirty="0" smtClean="0"/>
              <a:t>All multi-master products use some variation of this</a:t>
            </a:r>
          </a:p>
          <a:p>
            <a:r>
              <a:rPr lang="en-US" sz="2800" dirty="0" smtClean="0"/>
              <a:t>Robert Thomas, </a:t>
            </a:r>
            <a:r>
              <a:rPr lang="en-US" sz="2800" i="1" dirty="0" smtClean="0"/>
              <a:t>ACM TODS</a:t>
            </a:r>
            <a:r>
              <a:rPr lang="en-US" sz="2800" dirty="0" smtClean="0"/>
              <a:t>, June ’79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2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2/29/2012</a:t>
            </a:r>
            <a:endParaRPr lang="en-US"/>
          </a:p>
        </p:txBody>
      </p:sp>
      <p:sp>
        <p:nvSpPr>
          <p:cNvPr id="24579" name="Slide Number Placeholder 4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0619B3E-B138-4DDF-9189-FBA1AF6F10A9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193675" y="0"/>
            <a:ext cx="8763000" cy="969963"/>
          </a:xfrm>
        </p:spPr>
        <p:txBody>
          <a:bodyPr/>
          <a:lstStyle/>
          <a:p>
            <a:r>
              <a:rPr lang="en-US" smtClean="0"/>
              <a:t>Thomas Write Rule </a:t>
            </a:r>
            <a:r>
              <a:rPr lang="en-US" smtClean="0">
                <a:sym typeface="Symbol" pitchFamily="18" charset="2"/>
              </a:rPr>
              <a:t></a:t>
            </a:r>
            <a:r>
              <a:rPr lang="en-US" smtClean="0"/>
              <a:t> Serializability</a:t>
            </a:r>
          </a:p>
        </p:txBody>
      </p:sp>
      <p:sp>
        <p:nvSpPr>
          <p:cNvPr id="24581" name="Rectangle 2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49238" y="5338763"/>
            <a:ext cx="8894762" cy="151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110000"/>
              </a:lnSpc>
              <a:buFontTx/>
              <a:buChar char="•"/>
            </a:pPr>
            <a:r>
              <a:rPr lang="en-US" sz="2800"/>
              <a:t>Replicas end in the same state, but neither T</a:t>
            </a:r>
            <a:r>
              <a:rPr lang="en-US" sz="2800" baseline="-25000"/>
              <a:t>1</a:t>
            </a:r>
            <a:r>
              <a:rPr lang="en-US" sz="2800"/>
              <a:t> nor T</a:t>
            </a:r>
            <a:r>
              <a:rPr lang="en-US" sz="2800" baseline="-25000"/>
              <a:t>2</a:t>
            </a:r>
            <a:r>
              <a:rPr lang="en-US" sz="2800"/>
              <a:t> reads the other’s output, so the execution isn’t serializable.</a:t>
            </a:r>
          </a:p>
          <a:p>
            <a:pPr marL="342900" indent="-342900">
              <a:lnSpc>
                <a:spcPct val="110000"/>
              </a:lnSpc>
              <a:buFontTx/>
              <a:buChar char="•"/>
            </a:pPr>
            <a:r>
              <a:rPr lang="en-US" sz="2800"/>
              <a:t>This requires reconciliation</a:t>
            </a:r>
          </a:p>
        </p:txBody>
      </p:sp>
      <p:grpSp>
        <p:nvGrpSpPr>
          <p:cNvPr id="24582" name="Group 35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395288" y="1000125"/>
            <a:ext cx="8540750" cy="4313238"/>
            <a:chOff x="550863" y="1263650"/>
            <a:chExt cx="8540750" cy="4313238"/>
          </a:xfrm>
        </p:grpSpPr>
        <p:sp>
          <p:nvSpPr>
            <p:cNvPr id="24586" name="Text Box 3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703263" y="1263650"/>
              <a:ext cx="1647825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3200" b="1" u="sng">
                  <a:latin typeface="Arial Narrow" pitchFamily="34" charset="0"/>
                </a:rPr>
                <a:t>Replica 1</a:t>
              </a:r>
            </a:p>
          </p:txBody>
        </p:sp>
        <p:sp>
          <p:nvSpPr>
            <p:cNvPr id="24587" name="Text Box 4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550863" y="1919288"/>
              <a:ext cx="2817812" cy="519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 b="1">
                  <a:latin typeface="Arial Narrow" pitchFamily="34" charset="0"/>
                </a:rPr>
                <a:t>T</a:t>
              </a:r>
              <a:r>
                <a:rPr lang="en-US" sz="2800" b="1" baseline="-25000">
                  <a:latin typeface="Arial Narrow" pitchFamily="34" charset="0"/>
                </a:rPr>
                <a:t>1</a:t>
              </a:r>
              <a:r>
                <a:rPr lang="en-US" sz="2800" b="1">
                  <a:latin typeface="Arial Narrow" pitchFamily="34" charset="0"/>
                </a:rPr>
                <a:t>: read x=0 (TS=0)</a:t>
              </a:r>
            </a:p>
          </p:txBody>
        </p:sp>
        <p:sp>
          <p:nvSpPr>
            <p:cNvPr id="24588" name="Text Box 5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561975" y="2428875"/>
              <a:ext cx="2043113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 b="1">
                  <a:latin typeface="Arial Narrow" pitchFamily="34" charset="0"/>
                </a:rPr>
                <a:t>T</a:t>
              </a:r>
              <a:r>
                <a:rPr lang="en-US" sz="2800" b="1" baseline="-25000">
                  <a:latin typeface="Arial Narrow" pitchFamily="34" charset="0"/>
                </a:rPr>
                <a:t>1</a:t>
              </a:r>
              <a:r>
                <a:rPr lang="en-US" sz="2800" b="1">
                  <a:latin typeface="Arial Narrow" pitchFamily="34" charset="0"/>
                </a:rPr>
                <a:t>: X=1, TS=1</a:t>
              </a:r>
            </a:p>
          </p:txBody>
        </p:sp>
        <p:sp>
          <p:nvSpPr>
            <p:cNvPr id="24589" name="Text Box 8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916363" y="1263650"/>
              <a:ext cx="1427162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3200" b="1" u="sng">
                  <a:latin typeface="Arial Narrow" pitchFamily="34" charset="0"/>
                </a:rPr>
                <a:t>Primary</a:t>
              </a:r>
            </a:p>
          </p:txBody>
        </p:sp>
        <p:sp>
          <p:nvSpPr>
            <p:cNvPr id="24590" name="Text Box 9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3606800" y="1919288"/>
              <a:ext cx="2547938" cy="519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 b="1">
                  <a:latin typeface="Arial Narrow" pitchFamily="34" charset="0"/>
                </a:rPr>
                <a:t>Initially x=0,TS=0</a:t>
              </a:r>
            </a:p>
          </p:txBody>
        </p:sp>
        <p:sp>
          <p:nvSpPr>
            <p:cNvPr id="24591" name="Text Box 10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3611563" y="3673475"/>
              <a:ext cx="2565400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 b="1">
                  <a:latin typeface="Arial Narrow" pitchFamily="34" charset="0"/>
                </a:rPr>
                <a:t>Send (X=1, TS=1)</a:t>
              </a:r>
            </a:p>
          </p:txBody>
        </p:sp>
        <p:sp>
          <p:nvSpPr>
            <p:cNvPr id="24592" name="Text Box 14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6583363" y="1263650"/>
              <a:ext cx="1647825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3200" b="1" u="sng">
                  <a:latin typeface="Arial Narrow" pitchFamily="34" charset="0"/>
                </a:rPr>
                <a:t>Replica 2</a:t>
              </a:r>
            </a:p>
          </p:txBody>
        </p:sp>
        <p:sp>
          <p:nvSpPr>
            <p:cNvPr id="24593" name="Text Box 15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6273800" y="1919288"/>
              <a:ext cx="2817813" cy="519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 b="1">
                  <a:latin typeface="Arial Narrow" pitchFamily="34" charset="0"/>
                </a:rPr>
                <a:t>T</a:t>
              </a:r>
              <a:r>
                <a:rPr lang="en-US" sz="2800" b="1" baseline="-25000">
                  <a:latin typeface="Arial Narrow" pitchFamily="34" charset="0"/>
                </a:rPr>
                <a:t>1</a:t>
              </a:r>
              <a:r>
                <a:rPr lang="en-US" sz="2800" b="1">
                  <a:latin typeface="Arial Narrow" pitchFamily="34" charset="0"/>
                </a:rPr>
                <a:t>: read x=0 (TS=0)</a:t>
              </a:r>
            </a:p>
          </p:txBody>
        </p:sp>
        <p:sp>
          <p:nvSpPr>
            <p:cNvPr id="24594" name="Text Box 16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6505575" y="2505075"/>
              <a:ext cx="2043113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 b="1">
                  <a:latin typeface="Arial Narrow" pitchFamily="34" charset="0"/>
                </a:rPr>
                <a:t>T</a:t>
              </a:r>
              <a:r>
                <a:rPr lang="en-US" sz="2800" b="1" baseline="-25000">
                  <a:latin typeface="Arial Narrow" pitchFamily="34" charset="0"/>
                </a:rPr>
                <a:t>2</a:t>
              </a:r>
              <a:r>
                <a:rPr lang="en-US" sz="2800" b="1">
                  <a:latin typeface="Arial Narrow" pitchFamily="34" charset="0"/>
                </a:rPr>
                <a:t>: X=2, TS=2</a:t>
              </a:r>
            </a:p>
          </p:txBody>
        </p:sp>
        <p:sp>
          <p:nvSpPr>
            <p:cNvPr id="24595" name="Text Box 6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563563" y="2911475"/>
              <a:ext cx="2565400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 b="1">
                  <a:latin typeface="Arial Narrow" pitchFamily="34" charset="0"/>
                </a:rPr>
                <a:t>Send (X=1, TS=1)</a:t>
              </a:r>
            </a:p>
          </p:txBody>
        </p:sp>
        <p:sp>
          <p:nvSpPr>
            <p:cNvPr id="24596" name="Text Box 12"/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4221163" y="3140075"/>
              <a:ext cx="1577975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 b="1">
                  <a:latin typeface="Arial Narrow" pitchFamily="34" charset="0"/>
                </a:rPr>
                <a:t>X=1, TS=1</a:t>
              </a:r>
            </a:p>
          </p:txBody>
        </p:sp>
        <p:sp>
          <p:nvSpPr>
            <p:cNvPr id="24597" name="Line 19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3152776" y="3267075"/>
              <a:ext cx="915988" cy="177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8" name="Text Box 18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6959600" y="4967288"/>
              <a:ext cx="1497013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 b="1">
                  <a:latin typeface="Arial Narrow" pitchFamily="34" charset="0"/>
                </a:rPr>
                <a:t>X=1,TS=1</a:t>
              </a:r>
            </a:p>
          </p:txBody>
        </p:sp>
        <p:sp>
          <p:nvSpPr>
            <p:cNvPr id="24599" name="Line 20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6124575" y="3952875"/>
              <a:ext cx="839788" cy="1244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0" name="Text Box 7"/>
            <p:cNvSpPr txBox="1"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638175" y="5019675"/>
              <a:ext cx="1577975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 b="1">
                  <a:latin typeface="Arial Narrow" pitchFamily="34" charset="0"/>
                </a:rPr>
                <a:t>X=2, TS=2</a:t>
              </a:r>
            </a:p>
          </p:txBody>
        </p:sp>
        <p:sp>
          <p:nvSpPr>
            <p:cNvPr id="24601" name="Text Box 13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3686175" y="4714875"/>
              <a:ext cx="2565400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 b="1">
                  <a:latin typeface="Arial Narrow" pitchFamily="34" charset="0"/>
                </a:rPr>
                <a:t>Send (X=2, TS=2)</a:t>
              </a:r>
            </a:p>
          </p:txBody>
        </p:sp>
        <p:sp>
          <p:nvSpPr>
            <p:cNvPr id="24602" name="Line 22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 flipH="1">
              <a:off x="2162175" y="4968875"/>
              <a:ext cx="1525588" cy="355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3" name="Line 24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6962775" y="4943475"/>
              <a:ext cx="1524000" cy="609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4" name="Line 25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 rot="10800000" flipH="1">
              <a:off x="7038975" y="4943475"/>
              <a:ext cx="1524000" cy="609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5" name="Text Box 11"/>
            <p:cNvSpPr txBox="1"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4297363" y="4281488"/>
              <a:ext cx="1577975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 b="1">
                  <a:latin typeface="Arial Narrow" pitchFamily="34" charset="0"/>
                </a:rPr>
                <a:t>X=2, TS=2</a:t>
              </a:r>
            </a:p>
          </p:txBody>
        </p:sp>
        <p:sp>
          <p:nvSpPr>
            <p:cNvPr id="24606" name="Text Box 17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6507163" y="2987675"/>
              <a:ext cx="2565400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 b="1">
                  <a:latin typeface="Arial Narrow" pitchFamily="34" charset="0"/>
                </a:rPr>
                <a:t>Send (X=2, TS=2)</a:t>
              </a:r>
            </a:p>
          </p:txBody>
        </p:sp>
        <p:sp>
          <p:nvSpPr>
            <p:cNvPr id="24607" name="Freeform 29"/>
            <p:cNvSpPr>
              <a:spLocks/>
            </p:cNvSpPr>
            <p:nvPr>
              <p:custDataLst>
                <p:tags r:id="rId30"/>
              </p:custDataLst>
            </p:nvPr>
          </p:nvSpPr>
          <p:spPr bwMode="auto">
            <a:xfrm>
              <a:off x="5892801" y="3176588"/>
              <a:ext cx="685800" cy="1409700"/>
            </a:xfrm>
            <a:custGeom>
              <a:avLst/>
              <a:gdLst>
                <a:gd name="T0" fmla="*/ 685800 w 432"/>
                <a:gd name="T1" fmla="*/ 114300 h 888"/>
                <a:gd name="T2" fmla="*/ 533400 w 432"/>
                <a:gd name="T3" fmla="*/ 114300 h 888"/>
                <a:gd name="T4" fmla="*/ 381000 w 432"/>
                <a:gd name="T5" fmla="*/ 800100 h 888"/>
                <a:gd name="T6" fmla="*/ 0 w 432"/>
                <a:gd name="T7" fmla="*/ 1409700 h 8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2"/>
                <a:gd name="T13" fmla="*/ 0 h 888"/>
                <a:gd name="T14" fmla="*/ 432 w 432"/>
                <a:gd name="T15" fmla="*/ 888 h 8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2" h="888">
                  <a:moveTo>
                    <a:pt x="432" y="72"/>
                  </a:moveTo>
                  <a:cubicBezTo>
                    <a:pt x="400" y="36"/>
                    <a:pt x="368" y="0"/>
                    <a:pt x="336" y="72"/>
                  </a:cubicBezTo>
                  <a:cubicBezTo>
                    <a:pt x="304" y="144"/>
                    <a:pt x="296" y="368"/>
                    <a:pt x="240" y="504"/>
                  </a:cubicBezTo>
                  <a:cubicBezTo>
                    <a:pt x="184" y="640"/>
                    <a:pt x="92" y="764"/>
                    <a:pt x="0" y="888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8" name="Line 30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3454400" y="1385888"/>
              <a:ext cx="0" cy="419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9" name="Line 31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6273800" y="1385888"/>
              <a:ext cx="0" cy="419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583" name="Line 32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>
            <a:off x="4978400" y="279400"/>
            <a:ext cx="381000" cy="5334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24584" name="Straight Connector 37"/>
          <p:cNvCxnSpPr>
            <a:cxnSpLocks noChangeShapeType="1"/>
          </p:cNvCxnSpPr>
          <p:nvPr>
            <p:custDataLst>
              <p:tags r:id="rId7"/>
            </p:custDataLst>
          </p:nvPr>
        </p:nvCxnSpPr>
        <p:spPr bwMode="auto">
          <a:xfrm>
            <a:off x="319088" y="1039813"/>
            <a:ext cx="8534400" cy="127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4585" name="Straight Connector 38"/>
          <p:cNvCxnSpPr>
            <a:cxnSpLocks noChangeShapeType="1"/>
          </p:cNvCxnSpPr>
          <p:nvPr>
            <p:custDataLst>
              <p:tags r:id="rId8"/>
            </p:custDataLst>
          </p:nvPr>
        </p:nvCxnSpPr>
        <p:spPr bwMode="auto">
          <a:xfrm>
            <a:off x="234950" y="5319713"/>
            <a:ext cx="8534400" cy="142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2/29/2012</a:t>
            </a:r>
            <a:endParaRPr lang="en-US"/>
          </a:p>
        </p:txBody>
      </p:sp>
      <p:sp>
        <p:nvSpPr>
          <p:cNvPr id="25603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B9A850A-B09A-4E8C-92E0-CFAFEB26F730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r>
              <a:rPr lang="en-US" dirty="0" smtClean="0"/>
              <a:t>Multi-Master Performance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685800" y="1447800"/>
            <a:ext cx="7116763" cy="4114800"/>
          </a:xfrm>
        </p:spPr>
        <p:txBody>
          <a:bodyPr/>
          <a:lstStyle/>
          <a:p>
            <a:r>
              <a:rPr lang="en-US" sz="2800" dirty="0" smtClean="0"/>
              <a:t>The longer a replica is disconnected and performing updates, the more likely it will need reconciliation</a:t>
            </a:r>
          </a:p>
          <a:p>
            <a:r>
              <a:rPr lang="en-US" sz="2800" dirty="0" smtClean="0"/>
              <a:t>The amount of propagation activity increases with more replicas</a:t>
            </a:r>
          </a:p>
          <a:p>
            <a:pPr lvl="1"/>
            <a:r>
              <a:rPr lang="en-US" dirty="0" smtClean="0"/>
              <a:t>If each replica is performing updates, </a:t>
            </a:r>
            <a:br>
              <a:rPr lang="en-US" dirty="0" smtClean="0"/>
            </a:br>
            <a:r>
              <a:rPr lang="en-US" dirty="0" smtClean="0"/>
              <a:t>the effect is quadratic in the number of replicas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2/29/2012</a:t>
            </a:r>
            <a:endParaRPr lang="en-US"/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5E85B5D-1855-4146-926E-BAF09C51D13D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09600" y="381000"/>
            <a:ext cx="7772400" cy="609600"/>
          </a:xfrm>
        </p:spPr>
        <p:txBody>
          <a:bodyPr/>
          <a:lstStyle/>
          <a:p>
            <a:r>
              <a:rPr lang="en-US" smtClean="0"/>
              <a:t>1. Introduction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0" y="1219200"/>
            <a:ext cx="9144000" cy="4953000"/>
          </a:xfrm>
        </p:spPr>
        <p:txBody>
          <a:bodyPr/>
          <a:lstStyle/>
          <a:p>
            <a:r>
              <a:rPr lang="en-US" smtClean="0"/>
              <a:t>Replication - using multiple copies of a server or resource for better availability and performance.</a:t>
            </a:r>
          </a:p>
          <a:p>
            <a:pPr lvl="1"/>
            <a:r>
              <a:rPr lang="en-US" smtClean="0"/>
              <a:t>Replica and Copy are synonyms</a:t>
            </a:r>
            <a:br>
              <a:rPr lang="en-US" smtClean="0"/>
            </a:br>
            <a:endParaRPr lang="en-US" smtClean="0"/>
          </a:p>
          <a:p>
            <a:r>
              <a:rPr lang="en-US" smtClean="0"/>
              <a:t>If you’re not careful, replication can lead to </a:t>
            </a:r>
          </a:p>
          <a:p>
            <a:pPr lvl="1"/>
            <a:r>
              <a:rPr lang="en-US" smtClean="0"/>
              <a:t>worse performance - updates must be applied to all replicas and synchronized</a:t>
            </a:r>
          </a:p>
          <a:p>
            <a:pPr lvl="1"/>
            <a:r>
              <a:rPr lang="en-US" smtClean="0"/>
              <a:t>worse availability - some algorithms require multiple replicas to be operational for any of them to be used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2/29/2012</a:t>
            </a:r>
            <a:endParaRPr lang="en-US"/>
          </a:p>
        </p:txBody>
      </p:sp>
      <p:sp>
        <p:nvSpPr>
          <p:cNvPr id="25603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B9A850A-B09A-4E8C-92E0-CFAFEB26F730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r>
              <a:rPr lang="en-US" dirty="0" smtClean="0"/>
              <a:t>Making Multi-Master Work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685800" y="1447800"/>
            <a:ext cx="7116763" cy="4114800"/>
          </a:xfrm>
        </p:spPr>
        <p:txBody>
          <a:bodyPr/>
          <a:lstStyle/>
          <a:p>
            <a:r>
              <a:rPr lang="en-US" dirty="0"/>
              <a:t>Transactions </a:t>
            </a:r>
          </a:p>
          <a:p>
            <a:pPr lvl="1"/>
            <a:r>
              <a:rPr lang="en-US" dirty="0"/>
              <a:t>T</a:t>
            </a:r>
            <a:r>
              <a:rPr lang="en-US" baseline="-25000" dirty="0"/>
              <a:t>1</a:t>
            </a:r>
            <a:r>
              <a:rPr lang="en-US" dirty="0"/>
              <a:t>: x++ {x=1} at replica 1</a:t>
            </a:r>
          </a:p>
          <a:p>
            <a:pPr lvl="1"/>
            <a:r>
              <a:rPr lang="en-US" dirty="0"/>
              <a:t>T</a:t>
            </a:r>
            <a:r>
              <a:rPr lang="en-US" baseline="-25000" dirty="0"/>
              <a:t>2</a:t>
            </a:r>
            <a:r>
              <a:rPr lang="en-US" dirty="0"/>
              <a:t>: x++ {x=1} at replica 2</a:t>
            </a:r>
          </a:p>
          <a:p>
            <a:pPr lvl="1"/>
            <a:r>
              <a:rPr lang="en-US" dirty="0"/>
              <a:t>T</a:t>
            </a:r>
            <a:r>
              <a:rPr lang="en-US" baseline="-25000" dirty="0"/>
              <a:t>3</a:t>
            </a:r>
            <a:r>
              <a:rPr lang="en-US" dirty="0"/>
              <a:t>: x++ {y=1} at replica 3</a:t>
            </a:r>
          </a:p>
          <a:p>
            <a:pPr lvl="1"/>
            <a:r>
              <a:rPr lang="en-US" dirty="0"/>
              <a:t>Replica 2 and 3 already exchanged </a:t>
            </a:r>
            <a:r>
              <a:rPr lang="en-US" dirty="0" smtClean="0"/>
              <a:t>updates</a:t>
            </a:r>
            <a:endParaRPr lang="en-US" dirty="0"/>
          </a:p>
          <a:p>
            <a:r>
              <a:rPr lang="en-US" sz="2800" dirty="0" smtClean="0"/>
              <a:t>On replica 1</a:t>
            </a:r>
          </a:p>
          <a:p>
            <a:pPr lvl="1"/>
            <a:r>
              <a:rPr lang="en-US" dirty="0" smtClean="0"/>
              <a:t>Current state { x=1, y=0 }</a:t>
            </a:r>
          </a:p>
          <a:p>
            <a:pPr lvl="1"/>
            <a:r>
              <a:rPr lang="en-US" dirty="0" smtClean="0"/>
              <a:t>Receive update from replica 2 {x=1, y=1}</a:t>
            </a:r>
          </a:p>
          <a:p>
            <a:pPr lvl="1"/>
            <a:r>
              <a:rPr lang="en-US" dirty="0" smtClean="0"/>
              <a:t>Receive </a:t>
            </a:r>
            <a:r>
              <a:rPr lang="en-US" dirty="0"/>
              <a:t>update from replica </a:t>
            </a:r>
            <a:r>
              <a:rPr lang="en-US" dirty="0" smtClean="0"/>
              <a:t>3 </a:t>
            </a:r>
            <a:r>
              <a:rPr lang="en-US" dirty="0"/>
              <a:t>{</a:t>
            </a:r>
            <a:r>
              <a:rPr lang="en-US" dirty="0" smtClean="0"/>
              <a:t>x=1, y=1}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74792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2/29/2012</a:t>
            </a:r>
            <a:endParaRPr lang="en-US"/>
          </a:p>
        </p:txBody>
      </p:sp>
      <p:sp>
        <p:nvSpPr>
          <p:cNvPr id="25603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B9A850A-B09A-4E8C-92E0-CFAFEB26F730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r>
              <a:rPr lang="en-US" dirty="0" smtClean="0"/>
              <a:t>Making Multi-Master Work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685800" y="1447800"/>
            <a:ext cx="7116763" cy="4114800"/>
          </a:xfrm>
        </p:spPr>
        <p:txBody>
          <a:bodyPr/>
          <a:lstStyle/>
          <a:p>
            <a:r>
              <a:rPr lang="en-US" sz="2800" dirty="0" smtClean="0"/>
              <a:t>Time in a distributed system</a:t>
            </a:r>
          </a:p>
          <a:p>
            <a:pPr lvl="1"/>
            <a:r>
              <a:rPr lang="en-US" dirty="0" smtClean="0"/>
              <a:t>Emulate global clock</a:t>
            </a:r>
          </a:p>
          <a:p>
            <a:pPr lvl="1"/>
            <a:r>
              <a:rPr lang="en-US" dirty="0" smtClean="0"/>
              <a:t>Use local clock</a:t>
            </a:r>
          </a:p>
          <a:p>
            <a:pPr lvl="1"/>
            <a:r>
              <a:rPr lang="en-US" dirty="0" smtClean="0"/>
              <a:t>Logical clock</a:t>
            </a:r>
          </a:p>
          <a:p>
            <a:pPr lvl="1"/>
            <a:r>
              <a:rPr lang="en-US" dirty="0" smtClean="0"/>
              <a:t>Vector clock</a:t>
            </a:r>
          </a:p>
          <a:p>
            <a:r>
              <a:rPr lang="en-US" dirty="0" smtClean="0"/>
              <a:t>Dependency tracking metadata</a:t>
            </a:r>
            <a:endParaRPr lang="en-US" dirty="0"/>
          </a:p>
          <a:p>
            <a:pPr lvl="1"/>
            <a:r>
              <a:rPr lang="en-US" dirty="0" smtClean="0"/>
              <a:t>Per data item</a:t>
            </a:r>
          </a:p>
          <a:p>
            <a:pPr lvl="1"/>
            <a:r>
              <a:rPr lang="en-US" dirty="0" smtClean="0"/>
              <a:t>Per replica</a:t>
            </a:r>
          </a:p>
          <a:p>
            <a:pPr lvl="1"/>
            <a:r>
              <a:rPr lang="en-US" dirty="0" smtClean="0"/>
              <a:t>This could be bigger than the data</a:t>
            </a:r>
          </a:p>
        </p:txBody>
      </p:sp>
    </p:spTree>
    <p:extLst>
      <p:ext uri="{BB962C8B-B14F-4D97-AF65-F5344CB8AC3E}">
        <p14:creationId xmlns:p14="http://schemas.microsoft.com/office/powerpoint/2010/main" val="367345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2/29/2012</a:t>
            </a:r>
            <a:endParaRPr lang="en-US"/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B3AB19D-F14D-4583-9CD2-E2748A787AD9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457200" y="111125"/>
            <a:ext cx="8243888" cy="685800"/>
          </a:xfrm>
        </p:spPr>
        <p:txBody>
          <a:bodyPr/>
          <a:lstStyle/>
          <a:p>
            <a:r>
              <a:rPr lang="en-US" smtClean="0"/>
              <a:t>Microsoft Access and SQL Server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173038" y="990600"/>
            <a:ext cx="8970962" cy="5708650"/>
          </a:xfrm>
        </p:spPr>
        <p:txBody>
          <a:bodyPr/>
          <a:lstStyle/>
          <a:p>
            <a:r>
              <a:rPr lang="en-US" sz="2800" dirty="0" smtClean="0"/>
              <a:t>Each row R of a table has 4 additional columns</a:t>
            </a:r>
          </a:p>
          <a:p>
            <a:pPr lvl="1"/>
            <a:r>
              <a:rPr lang="en-US" dirty="0"/>
              <a:t>G</a:t>
            </a:r>
            <a:r>
              <a:rPr lang="en-US" dirty="0" smtClean="0"/>
              <a:t>lobally unique id (GUID)</a:t>
            </a:r>
          </a:p>
          <a:p>
            <a:pPr lvl="1"/>
            <a:r>
              <a:rPr lang="en-US" dirty="0" smtClean="0"/>
              <a:t>Generation number, to determine which updates from other replicas have been applied</a:t>
            </a:r>
          </a:p>
          <a:p>
            <a:pPr lvl="1"/>
            <a:r>
              <a:rPr lang="en-US" dirty="0" smtClean="0"/>
              <a:t>Version </a:t>
            </a:r>
            <a:r>
              <a:rPr lang="en-US" dirty="0" err="1" smtClean="0"/>
              <a:t>num</a:t>
            </a:r>
            <a:r>
              <a:rPr lang="en-US" dirty="0" smtClean="0"/>
              <a:t> = the number of updates to R</a:t>
            </a:r>
          </a:p>
          <a:p>
            <a:pPr lvl="1"/>
            <a:r>
              <a:rPr lang="en-US" dirty="0" smtClean="0"/>
              <a:t>Array of [replica, version </a:t>
            </a:r>
            <a:r>
              <a:rPr lang="en-US" dirty="0" err="1" smtClean="0"/>
              <a:t>num</a:t>
            </a:r>
            <a:r>
              <a:rPr lang="en-US" dirty="0" smtClean="0"/>
              <a:t>] pairs, identifying the largest version </a:t>
            </a:r>
            <a:r>
              <a:rPr lang="en-US" dirty="0" err="1" smtClean="0"/>
              <a:t>num</a:t>
            </a:r>
            <a:r>
              <a:rPr lang="en-US" dirty="0" smtClean="0"/>
              <a:t> it got for R from every other replica</a:t>
            </a:r>
          </a:p>
          <a:p>
            <a:r>
              <a:rPr lang="en-US" sz="2800" dirty="0" smtClean="0"/>
              <a:t>Uses Thomas’ write rule, based on version </a:t>
            </a:r>
            <a:r>
              <a:rPr lang="en-US" sz="2800" dirty="0" err="1" smtClean="0"/>
              <a:t>nums</a:t>
            </a:r>
            <a:endParaRPr lang="en-US" sz="2800" dirty="0" smtClean="0"/>
          </a:p>
          <a:p>
            <a:pPr lvl="1"/>
            <a:r>
              <a:rPr lang="en-US" dirty="0" smtClean="0"/>
              <a:t>Access uses replica id to break ties. </a:t>
            </a:r>
          </a:p>
          <a:p>
            <a:pPr lvl="1"/>
            <a:r>
              <a:rPr lang="en-US" sz="2400" dirty="0" smtClean="0"/>
              <a:t>SQL Server 7 uses subscriber priority or custom conflict resolution.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2/29/2012</a:t>
            </a:r>
            <a:endParaRPr lang="en-US"/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968EC19-3488-4DC7-91DF-060F942A81ED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71513" y="234950"/>
            <a:ext cx="7772400" cy="762000"/>
          </a:xfrm>
        </p:spPr>
        <p:txBody>
          <a:bodyPr/>
          <a:lstStyle/>
          <a:p>
            <a:r>
              <a:rPr lang="en-US" dirty="0" smtClean="0"/>
              <a:t>4. Other Approaches (1/2)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225425" y="1066800"/>
            <a:ext cx="8531225" cy="5272088"/>
          </a:xfrm>
        </p:spPr>
        <p:txBody>
          <a:bodyPr/>
          <a:lstStyle/>
          <a:p>
            <a:r>
              <a:rPr lang="en-US" sz="2800" dirty="0" smtClean="0"/>
              <a:t>Non-transactional replication using </a:t>
            </a:r>
            <a:r>
              <a:rPr lang="en-US" sz="2800" dirty="0" err="1" smtClean="0"/>
              <a:t>timestamped</a:t>
            </a:r>
            <a:r>
              <a:rPr lang="en-US" sz="2800" dirty="0" smtClean="0"/>
              <a:t> updates and variations of Thomas’ write rule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irectory services are managed this way</a:t>
            </a:r>
          </a:p>
          <a:p>
            <a:r>
              <a:rPr lang="en-US" sz="2800" dirty="0" smtClean="0"/>
              <a:t>Quorum consensus per-transaction</a:t>
            </a:r>
          </a:p>
          <a:p>
            <a:pPr lvl="1"/>
            <a:r>
              <a:rPr lang="en-US" dirty="0" smtClean="0"/>
              <a:t>Read and write a quorum of copies</a:t>
            </a:r>
          </a:p>
          <a:p>
            <a:pPr lvl="1"/>
            <a:r>
              <a:rPr lang="en-US" dirty="0" smtClean="0"/>
              <a:t>Each data item has a version number and timestamp</a:t>
            </a:r>
          </a:p>
          <a:p>
            <a:pPr lvl="1"/>
            <a:r>
              <a:rPr lang="en-US" dirty="0" smtClean="0"/>
              <a:t>Each read chooses a replica with largest version number</a:t>
            </a:r>
          </a:p>
          <a:p>
            <a:pPr lvl="1"/>
            <a:r>
              <a:rPr lang="en-US" dirty="0" smtClean="0"/>
              <a:t>Each write increments version number one greater than any one it has seen</a:t>
            </a:r>
          </a:p>
          <a:p>
            <a:pPr lvl="1"/>
            <a:r>
              <a:rPr lang="en-US" dirty="0" smtClean="0"/>
              <a:t>No special work needed for a failure or recovery</a:t>
            </a:r>
          </a:p>
          <a:p>
            <a:pPr lvl="1"/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2/29/2012</a:t>
            </a:r>
            <a:endParaRPr lang="en-US"/>
          </a:p>
        </p:txBody>
      </p:sp>
      <p:sp>
        <p:nvSpPr>
          <p:cNvPr id="30723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F726E22-ED88-4A5F-BD92-4A7EE7CFC7A1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63575" y="174625"/>
            <a:ext cx="7772400" cy="762000"/>
          </a:xfrm>
        </p:spPr>
        <p:txBody>
          <a:bodyPr/>
          <a:lstStyle/>
          <a:p>
            <a:r>
              <a:rPr lang="en-US" dirty="0" smtClean="0"/>
              <a:t>Other Approaches 2/2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28625" y="914400"/>
            <a:ext cx="8164513" cy="59436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sz="2800" dirty="0" smtClean="0"/>
              <a:t>Read-one replica, write-all-available replicas</a:t>
            </a:r>
          </a:p>
          <a:p>
            <a:pPr lvl="1">
              <a:defRPr/>
            </a:pPr>
            <a:r>
              <a:rPr lang="en-US" dirty="0" smtClean="0"/>
              <a:t>Requires careful management of failures and recoveries</a:t>
            </a:r>
          </a:p>
          <a:p>
            <a:pPr>
              <a:defRPr/>
            </a:pPr>
            <a:r>
              <a:rPr lang="en-US" sz="2800" dirty="0" smtClean="0"/>
              <a:t>E.g., Virtual partition algorithm</a:t>
            </a:r>
          </a:p>
          <a:p>
            <a:pPr lvl="1">
              <a:defRPr/>
            </a:pPr>
            <a:r>
              <a:rPr lang="en-US" dirty="0" smtClean="0"/>
              <a:t>Each </a:t>
            </a:r>
            <a:r>
              <a:rPr lang="en-US" u="sng" dirty="0" smtClean="0"/>
              <a:t>node</a:t>
            </a:r>
            <a:r>
              <a:rPr lang="en-US" dirty="0" smtClean="0"/>
              <a:t> knows the nodes it can communicate with, called its </a:t>
            </a:r>
            <a:r>
              <a:rPr lang="en-US" u="sng" dirty="0" smtClean="0"/>
              <a:t>view</a:t>
            </a:r>
            <a:endParaRPr lang="en-US" dirty="0" smtClean="0"/>
          </a:p>
          <a:p>
            <a:pPr lvl="1">
              <a:defRPr/>
            </a:pPr>
            <a:r>
              <a:rPr lang="en-US" dirty="0" err="1" smtClean="0"/>
              <a:t>Txn</a:t>
            </a:r>
            <a:r>
              <a:rPr lang="en-US" dirty="0" smtClean="0"/>
              <a:t> T can execute if its home node has a view including a quorum of T’s </a:t>
            </a:r>
            <a:r>
              <a:rPr lang="en-US" dirty="0" err="1" smtClean="0"/>
              <a:t>readset</a:t>
            </a:r>
            <a:r>
              <a:rPr lang="en-US" dirty="0" smtClean="0"/>
              <a:t> and </a:t>
            </a:r>
            <a:r>
              <a:rPr lang="en-US" dirty="0" err="1" smtClean="0"/>
              <a:t>writeset</a:t>
            </a:r>
            <a:r>
              <a:rPr lang="en-US" dirty="0" smtClean="0"/>
              <a:t> </a:t>
            </a:r>
          </a:p>
          <a:p>
            <a:pPr lvl="1">
              <a:defRPr/>
            </a:pPr>
            <a:r>
              <a:rPr lang="en-US" dirty="0" smtClean="0"/>
              <a:t>If a node fails or recovers, run a </a:t>
            </a:r>
            <a:r>
              <a:rPr lang="en-US" u="sng" dirty="0" smtClean="0"/>
              <a:t>view formation protocol</a:t>
            </a:r>
            <a:r>
              <a:rPr lang="en-US" dirty="0" smtClean="0"/>
              <a:t> (much like an election protocol)</a:t>
            </a:r>
          </a:p>
          <a:p>
            <a:pPr lvl="1">
              <a:defRPr/>
            </a:pPr>
            <a:r>
              <a:rPr lang="en-US" dirty="0" smtClean="0"/>
              <a:t>For each data item with a read quorum, read the latest version and update the others with smaller version #.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2/29/2012</a:t>
            </a:r>
            <a:endParaRPr lang="en-US"/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18F5689-7648-4E0F-BEB3-45D6CBCD65E4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smtClean="0"/>
              <a:t>Summary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557213" y="1879600"/>
            <a:ext cx="7469187" cy="4114800"/>
          </a:xfrm>
        </p:spPr>
        <p:txBody>
          <a:bodyPr/>
          <a:lstStyle/>
          <a:p>
            <a:r>
              <a:rPr lang="en-US" sz="2800" smtClean="0"/>
              <a:t>State-of-the-art products have rich functionality.</a:t>
            </a:r>
          </a:p>
          <a:p>
            <a:pPr lvl="1"/>
            <a:r>
              <a:rPr lang="en-US" smtClean="0"/>
              <a:t>It’s a complicated world for app designers</a:t>
            </a:r>
          </a:p>
          <a:p>
            <a:pPr lvl="1"/>
            <a:r>
              <a:rPr lang="en-US" smtClean="0"/>
              <a:t>Lots of options to choose from</a:t>
            </a:r>
          </a:p>
          <a:p>
            <a:r>
              <a:rPr lang="en-US" sz="2800" smtClean="0"/>
              <a:t>Most failover stories are weak</a:t>
            </a:r>
          </a:p>
          <a:p>
            <a:pPr lvl="1"/>
            <a:r>
              <a:rPr lang="en-US" smtClean="0"/>
              <a:t>Fine for data warehousing</a:t>
            </a:r>
          </a:p>
          <a:p>
            <a:pPr lvl="1"/>
            <a:r>
              <a:rPr lang="en-US" smtClean="0"/>
              <a:t>For 24</a:t>
            </a:r>
            <a:r>
              <a:rPr lang="en-US" smtClean="0">
                <a:sym typeface="Symbol" pitchFamily="18" charset="2"/>
              </a:rPr>
              <a:t></a:t>
            </a:r>
            <a:r>
              <a:rPr lang="en-US" smtClean="0"/>
              <a:t>7 TP, need better integration with cluster node failover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2/29/2012</a:t>
            </a:r>
            <a:endParaRPr lang="en-US"/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5E85B5D-1855-4146-926E-BAF09C51D13D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09600" y="381000"/>
            <a:ext cx="7772400" cy="609600"/>
          </a:xfrm>
        </p:spPr>
        <p:txBody>
          <a:bodyPr/>
          <a:lstStyle/>
          <a:p>
            <a:r>
              <a:rPr lang="en-US" dirty="0" smtClean="0"/>
              <a:t>Read-only Database</a:t>
            </a:r>
          </a:p>
        </p:txBody>
      </p:sp>
      <p:sp>
        <p:nvSpPr>
          <p:cNvPr id="7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1701394" y="1568260"/>
            <a:ext cx="1526380" cy="954107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dirty="0" smtClean="0">
                <a:latin typeface="Arial Narrow" pitchFamily="34" charset="0"/>
              </a:rPr>
              <a:t>Database </a:t>
            </a:r>
            <a:br>
              <a:rPr lang="en-US" sz="2800" dirty="0" smtClean="0">
                <a:latin typeface="Arial Narrow" pitchFamily="34" charset="0"/>
              </a:rPr>
            </a:br>
            <a:r>
              <a:rPr lang="en-US" sz="2800" dirty="0" smtClean="0">
                <a:latin typeface="Arial Narrow" pitchFamily="34" charset="0"/>
              </a:rPr>
              <a:t>Server</a:t>
            </a:r>
            <a:endParaRPr lang="en-US" sz="2800" dirty="0">
              <a:latin typeface="Arial Narrow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1701394" y="3425124"/>
            <a:ext cx="1526380" cy="954107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dirty="0" smtClean="0">
                <a:latin typeface="Arial Narrow" pitchFamily="34" charset="0"/>
              </a:rPr>
              <a:t>Database </a:t>
            </a:r>
            <a:br>
              <a:rPr lang="en-US" sz="2800" dirty="0" smtClean="0">
                <a:latin typeface="Arial Narrow" pitchFamily="34" charset="0"/>
              </a:rPr>
            </a:br>
            <a:r>
              <a:rPr lang="en-US" sz="2800" dirty="0" smtClean="0">
                <a:latin typeface="Arial Narrow" pitchFamily="34" charset="0"/>
              </a:rPr>
              <a:t>Server 1</a:t>
            </a:r>
            <a:endParaRPr lang="en-US" sz="2800" dirty="0">
              <a:latin typeface="Arial Narrow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gray">
          <a:xfrm>
            <a:off x="3808810" y="3425124"/>
            <a:ext cx="1526380" cy="954107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dirty="0" smtClean="0">
                <a:latin typeface="Arial Narrow" pitchFamily="34" charset="0"/>
              </a:rPr>
              <a:t>Database </a:t>
            </a:r>
            <a:br>
              <a:rPr lang="en-US" sz="2800" dirty="0" smtClean="0">
                <a:latin typeface="Arial Narrow" pitchFamily="34" charset="0"/>
              </a:rPr>
            </a:br>
            <a:r>
              <a:rPr lang="en-US" sz="2800" dirty="0" smtClean="0">
                <a:latin typeface="Arial Narrow" pitchFamily="34" charset="0"/>
              </a:rPr>
              <a:t>Server 2</a:t>
            </a:r>
            <a:endParaRPr lang="en-US" sz="2800" dirty="0">
              <a:latin typeface="Arial Narrow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gray">
          <a:xfrm>
            <a:off x="5869839" y="3425124"/>
            <a:ext cx="1526380" cy="954107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dirty="0" smtClean="0">
                <a:latin typeface="Arial Narrow" pitchFamily="34" charset="0"/>
              </a:rPr>
              <a:t>Database </a:t>
            </a:r>
            <a:br>
              <a:rPr lang="en-US" sz="2800" dirty="0" smtClean="0">
                <a:latin typeface="Arial Narrow" pitchFamily="34" charset="0"/>
              </a:rPr>
            </a:br>
            <a:r>
              <a:rPr lang="en-US" sz="2800" dirty="0" smtClean="0">
                <a:latin typeface="Arial Narrow" pitchFamily="34" charset="0"/>
              </a:rPr>
              <a:t>Server 3</a:t>
            </a:r>
            <a:endParaRPr lang="en-US" sz="2800" dirty="0">
              <a:latin typeface="Arial Narrow" pitchFamily="34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19456" y="4650530"/>
            <a:ext cx="8705088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800" dirty="0" smtClean="0"/>
              <a:t>T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= { r[x] }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960728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2/29/2012</a:t>
            </a:r>
            <a:endParaRPr lang="en-US"/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5E85B5D-1855-4146-926E-BAF09C51D13D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09600" y="381000"/>
            <a:ext cx="7772400" cy="609600"/>
          </a:xfrm>
        </p:spPr>
        <p:txBody>
          <a:bodyPr/>
          <a:lstStyle/>
          <a:p>
            <a:r>
              <a:rPr lang="en-US" dirty="0" smtClean="0"/>
              <a:t>Update-only Database</a:t>
            </a:r>
          </a:p>
        </p:txBody>
      </p:sp>
      <p:sp>
        <p:nvSpPr>
          <p:cNvPr id="7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1701394" y="1568260"/>
            <a:ext cx="1526380" cy="954107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dirty="0" smtClean="0">
                <a:latin typeface="Arial Narrow" pitchFamily="34" charset="0"/>
              </a:rPr>
              <a:t>Database </a:t>
            </a:r>
            <a:br>
              <a:rPr lang="en-US" sz="2800" dirty="0" smtClean="0">
                <a:latin typeface="Arial Narrow" pitchFamily="34" charset="0"/>
              </a:rPr>
            </a:br>
            <a:r>
              <a:rPr lang="en-US" sz="2800" dirty="0" smtClean="0">
                <a:latin typeface="Arial Narrow" pitchFamily="34" charset="0"/>
              </a:rPr>
              <a:t>Server</a:t>
            </a:r>
            <a:endParaRPr lang="en-US" sz="2800" dirty="0">
              <a:latin typeface="Arial Narrow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1701394" y="3432439"/>
            <a:ext cx="1526380" cy="954107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dirty="0" smtClean="0">
                <a:latin typeface="Arial Narrow" pitchFamily="34" charset="0"/>
              </a:rPr>
              <a:t>Database </a:t>
            </a:r>
            <a:br>
              <a:rPr lang="en-US" sz="2800" dirty="0" smtClean="0">
                <a:latin typeface="Arial Narrow" pitchFamily="34" charset="0"/>
              </a:rPr>
            </a:br>
            <a:r>
              <a:rPr lang="en-US" sz="2800" dirty="0" smtClean="0">
                <a:latin typeface="Arial Narrow" pitchFamily="34" charset="0"/>
              </a:rPr>
              <a:t>Server 1</a:t>
            </a:r>
            <a:endParaRPr lang="en-US" sz="2800" dirty="0">
              <a:latin typeface="Arial Narrow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gray">
          <a:xfrm>
            <a:off x="3808810" y="3432439"/>
            <a:ext cx="1526380" cy="954107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dirty="0" smtClean="0">
                <a:latin typeface="Arial Narrow" pitchFamily="34" charset="0"/>
              </a:rPr>
              <a:t>Database </a:t>
            </a:r>
            <a:br>
              <a:rPr lang="en-US" sz="2800" dirty="0" smtClean="0">
                <a:latin typeface="Arial Narrow" pitchFamily="34" charset="0"/>
              </a:rPr>
            </a:br>
            <a:r>
              <a:rPr lang="en-US" sz="2800" dirty="0" smtClean="0">
                <a:latin typeface="Arial Narrow" pitchFamily="34" charset="0"/>
              </a:rPr>
              <a:t>Server 2</a:t>
            </a:r>
            <a:endParaRPr lang="en-US" sz="2800" dirty="0">
              <a:latin typeface="Arial Narrow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gray">
          <a:xfrm>
            <a:off x="5869839" y="3432439"/>
            <a:ext cx="1526380" cy="954107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dirty="0" smtClean="0">
                <a:latin typeface="Arial Narrow" pitchFamily="34" charset="0"/>
              </a:rPr>
              <a:t>Database </a:t>
            </a:r>
            <a:br>
              <a:rPr lang="en-US" sz="2800" dirty="0" smtClean="0">
                <a:latin typeface="Arial Narrow" pitchFamily="34" charset="0"/>
              </a:rPr>
            </a:br>
            <a:r>
              <a:rPr lang="en-US" sz="2800" dirty="0" smtClean="0">
                <a:latin typeface="Arial Narrow" pitchFamily="34" charset="0"/>
              </a:rPr>
              <a:t>Server 3</a:t>
            </a:r>
            <a:endParaRPr lang="en-US" sz="2800" dirty="0">
              <a:latin typeface="Arial Narrow" pitchFamily="34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19456" y="4650530"/>
            <a:ext cx="8705088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800" dirty="0" smtClean="0"/>
              <a:t>T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= { w[x=1] } </a:t>
            </a:r>
          </a:p>
          <a:p>
            <a:r>
              <a:rPr lang="en-US" sz="2800" dirty="0" smtClean="0"/>
              <a:t>T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</a:t>
            </a:r>
            <a:r>
              <a:rPr lang="en-US" sz="2800" dirty="0"/>
              <a:t>= { </a:t>
            </a:r>
            <a:r>
              <a:rPr lang="en-US" sz="2800" dirty="0" smtClean="0"/>
              <a:t>w[x=2] }</a:t>
            </a:r>
          </a:p>
        </p:txBody>
      </p:sp>
    </p:spTree>
    <p:extLst>
      <p:ext uri="{BB962C8B-B14F-4D97-AF65-F5344CB8AC3E}">
        <p14:creationId xmlns:p14="http://schemas.microsoft.com/office/powerpoint/2010/main" val="57769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2/29/2012</a:t>
            </a:r>
            <a:endParaRPr lang="en-US"/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5E85B5D-1855-4146-926E-BAF09C51D13D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09600" y="381000"/>
            <a:ext cx="7772400" cy="609600"/>
          </a:xfrm>
        </p:spPr>
        <p:txBody>
          <a:bodyPr/>
          <a:lstStyle/>
          <a:p>
            <a:r>
              <a:rPr lang="en-US" dirty="0" smtClean="0"/>
              <a:t>Update-only Database</a:t>
            </a:r>
          </a:p>
        </p:txBody>
      </p:sp>
      <p:sp>
        <p:nvSpPr>
          <p:cNvPr id="7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1701394" y="1568260"/>
            <a:ext cx="1526380" cy="954107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dirty="0" smtClean="0">
                <a:latin typeface="Arial Narrow" pitchFamily="34" charset="0"/>
              </a:rPr>
              <a:t>Database </a:t>
            </a:r>
            <a:br>
              <a:rPr lang="en-US" sz="2800" dirty="0" smtClean="0">
                <a:latin typeface="Arial Narrow" pitchFamily="34" charset="0"/>
              </a:rPr>
            </a:br>
            <a:r>
              <a:rPr lang="en-US" sz="2800" dirty="0" smtClean="0">
                <a:latin typeface="Arial Narrow" pitchFamily="34" charset="0"/>
              </a:rPr>
              <a:t>Server</a:t>
            </a:r>
            <a:endParaRPr lang="en-US" sz="2800" dirty="0">
              <a:latin typeface="Arial Narrow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1701394" y="3432439"/>
            <a:ext cx="1526380" cy="954107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dirty="0" smtClean="0">
                <a:latin typeface="Arial Narrow" pitchFamily="34" charset="0"/>
              </a:rPr>
              <a:t>Database </a:t>
            </a:r>
            <a:br>
              <a:rPr lang="en-US" sz="2800" dirty="0" smtClean="0">
                <a:latin typeface="Arial Narrow" pitchFamily="34" charset="0"/>
              </a:rPr>
            </a:br>
            <a:r>
              <a:rPr lang="en-US" sz="2800" dirty="0" smtClean="0">
                <a:latin typeface="Arial Narrow" pitchFamily="34" charset="0"/>
              </a:rPr>
              <a:t>Server 1</a:t>
            </a:r>
            <a:endParaRPr lang="en-US" sz="2800" dirty="0">
              <a:latin typeface="Arial Narrow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gray">
          <a:xfrm>
            <a:off x="3808810" y="3432439"/>
            <a:ext cx="1526380" cy="954107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dirty="0" smtClean="0">
                <a:latin typeface="Arial Narrow" pitchFamily="34" charset="0"/>
              </a:rPr>
              <a:t>Database </a:t>
            </a:r>
            <a:br>
              <a:rPr lang="en-US" sz="2800" dirty="0" smtClean="0">
                <a:latin typeface="Arial Narrow" pitchFamily="34" charset="0"/>
              </a:rPr>
            </a:br>
            <a:r>
              <a:rPr lang="en-US" sz="2800" dirty="0" smtClean="0">
                <a:latin typeface="Arial Narrow" pitchFamily="34" charset="0"/>
              </a:rPr>
              <a:t>Server 2</a:t>
            </a:r>
            <a:endParaRPr lang="en-US" sz="2800" dirty="0">
              <a:latin typeface="Arial Narrow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gray">
          <a:xfrm>
            <a:off x="5869839" y="3432439"/>
            <a:ext cx="1526380" cy="954107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dirty="0" smtClean="0">
                <a:latin typeface="Arial Narrow" pitchFamily="34" charset="0"/>
              </a:rPr>
              <a:t>Database </a:t>
            </a:r>
            <a:br>
              <a:rPr lang="en-US" sz="2800" dirty="0" smtClean="0">
                <a:latin typeface="Arial Narrow" pitchFamily="34" charset="0"/>
              </a:rPr>
            </a:br>
            <a:r>
              <a:rPr lang="en-US" sz="2800" dirty="0" smtClean="0">
                <a:latin typeface="Arial Narrow" pitchFamily="34" charset="0"/>
              </a:rPr>
              <a:t>Server 3</a:t>
            </a:r>
            <a:endParaRPr lang="en-US" sz="2800" dirty="0">
              <a:latin typeface="Arial Narrow" pitchFamily="34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19456" y="4650530"/>
            <a:ext cx="8705088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800" dirty="0" smtClean="0"/>
              <a:t>T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= { w[x=1] } </a:t>
            </a:r>
          </a:p>
          <a:p>
            <a:r>
              <a:rPr lang="en-US" sz="2800" dirty="0" smtClean="0"/>
              <a:t>T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</a:t>
            </a:r>
            <a:r>
              <a:rPr lang="en-US" sz="2800" dirty="0"/>
              <a:t>= { </a:t>
            </a:r>
            <a:r>
              <a:rPr lang="en-US" sz="2800" dirty="0" smtClean="0"/>
              <a:t>w[y=1] }</a:t>
            </a:r>
          </a:p>
        </p:txBody>
      </p:sp>
    </p:spTree>
    <p:extLst>
      <p:ext uri="{BB962C8B-B14F-4D97-AF65-F5344CB8AC3E}">
        <p14:creationId xmlns:p14="http://schemas.microsoft.com/office/powerpoint/2010/main" val="233231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2/29/2012</a:t>
            </a:r>
            <a:endParaRPr lang="en-US"/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5E85B5D-1855-4146-926E-BAF09C51D13D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09600" y="381000"/>
            <a:ext cx="7772400" cy="609600"/>
          </a:xfrm>
        </p:spPr>
        <p:txBody>
          <a:bodyPr/>
          <a:lstStyle/>
          <a:p>
            <a:r>
              <a:rPr lang="en-US" dirty="0" smtClean="0"/>
              <a:t>Replicated Database</a:t>
            </a:r>
          </a:p>
        </p:txBody>
      </p:sp>
      <p:sp>
        <p:nvSpPr>
          <p:cNvPr id="10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1701394" y="1376924"/>
            <a:ext cx="1526380" cy="954107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dirty="0" smtClean="0">
                <a:latin typeface="Arial Narrow" pitchFamily="34" charset="0"/>
              </a:rPr>
              <a:t>Database </a:t>
            </a:r>
            <a:br>
              <a:rPr lang="en-US" sz="2800" dirty="0" smtClean="0">
                <a:latin typeface="Arial Narrow" pitchFamily="34" charset="0"/>
              </a:rPr>
            </a:br>
            <a:r>
              <a:rPr lang="en-US" sz="2800" dirty="0" smtClean="0">
                <a:latin typeface="Arial Narrow" pitchFamily="34" charset="0"/>
              </a:rPr>
              <a:t>Server 1</a:t>
            </a:r>
            <a:endParaRPr lang="en-US" sz="2800" dirty="0">
              <a:latin typeface="Arial Narrow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3808810" y="1376924"/>
            <a:ext cx="1526380" cy="954107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dirty="0" smtClean="0">
                <a:latin typeface="Arial Narrow" pitchFamily="34" charset="0"/>
              </a:rPr>
              <a:t>Database </a:t>
            </a:r>
            <a:br>
              <a:rPr lang="en-US" sz="2800" dirty="0" smtClean="0">
                <a:latin typeface="Arial Narrow" pitchFamily="34" charset="0"/>
              </a:rPr>
            </a:br>
            <a:r>
              <a:rPr lang="en-US" sz="2800" dirty="0" smtClean="0">
                <a:latin typeface="Arial Narrow" pitchFamily="34" charset="0"/>
              </a:rPr>
              <a:t>Server 2</a:t>
            </a:r>
            <a:endParaRPr lang="en-US" sz="2800" dirty="0">
              <a:latin typeface="Arial Narrow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gray">
          <a:xfrm>
            <a:off x="5869839" y="1376924"/>
            <a:ext cx="1526380" cy="954107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dirty="0" smtClean="0">
                <a:latin typeface="Arial Narrow" pitchFamily="34" charset="0"/>
              </a:rPr>
              <a:t>Database </a:t>
            </a:r>
            <a:br>
              <a:rPr lang="en-US" sz="2800" dirty="0" smtClean="0">
                <a:latin typeface="Arial Narrow" pitchFamily="34" charset="0"/>
              </a:rPr>
            </a:br>
            <a:r>
              <a:rPr lang="en-US" sz="2800" dirty="0" smtClean="0">
                <a:latin typeface="Arial Narrow" pitchFamily="34" charset="0"/>
              </a:rPr>
              <a:t>Server 3</a:t>
            </a:r>
            <a:endParaRPr lang="en-US" sz="2800" dirty="0">
              <a:latin typeface="Arial Narrow" pitchFamily="34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9456" y="2968080"/>
            <a:ext cx="8705088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800" dirty="0" smtClean="0"/>
              <a:t>Objective</a:t>
            </a:r>
          </a:p>
          <a:p>
            <a:pPr lvl="1"/>
            <a:r>
              <a:rPr lang="en-US" sz="2400" dirty="0" smtClean="0"/>
              <a:t>Availability</a:t>
            </a:r>
          </a:p>
          <a:p>
            <a:pPr lvl="1"/>
            <a:r>
              <a:rPr lang="en-US" sz="2400" dirty="0" smtClean="0"/>
              <a:t>Performance</a:t>
            </a:r>
          </a:p>
          <a:p>
            <a:r>
              <a:rPr lang="en-US" sz="2800" dirty="0" smtClean="0"/>
              <a:t>Transparency</a:t>
            </a:r>
          </a:p>
          <a:p>
            <a:pPr lvl="1"/>
            <a:r>
              <a:rPr lang="en-US" sz="2400" dirty="0" smtClean="0"/>
              <a:t>1 copy serializability</a:t>
            </a:r>
          </a:p>
          <a:p>
            <a:r>
              <a:rPr lang="en-US" sz="2800" dirty="0" smtClean="0"/>
              <a:t>Challenge</a:t>
            </a:r>
          </a:p>
          <a:p>
            <a:pPr lvl="1"/>
            <a:r>
              <a:rPr lang="en-US" sz="2400" dirty="0" smtClean="0"/>
              <a:t>Propagating and synchronizing updates</a:t>
            </a:r>
          </a:p>
        </p:txBody>
      </p:sp>
    </p:spTree>
    <p:extLst>
      <p:ext uri="{BB962C8B-B14F-4D97-AF65-F5344CB8AC3E}">
        <p14:creationId xmlns:p14="http://schemas.microsoft.com/office/powerpoint/2010/main" val="216494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2/29/2012</a:t>
            </a:r>
            <a:endParaRPr lang="en-US"/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E194EBB-B4AE-4A42-81A7-879CA67843DF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728663" y="98425"/>
            <a:ext cx="7772400" cy="609600"/>
          </a:xfrm>
        </p:spPr>
        <p:txBody>
          <a:bodyPr/>
          <a:lstStyle/>
          <a:p>
            <a:r>
              <a:rPr lang="en-US" smtClean="0"/>
              <a:t>Replicated Server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0" y="685800"/>
            <a:ext cx="9144000" cy="1219200"/>
          </a:xfrm>
        </p:spPr>
        <p:txBody>
          <a:bodyPr/>
          <a:lstStyle/>
          <a:p>
            <a:r>
              <a:rPr lang="en-US" dirty="0" smtClean="0"/>
              <a:t>Can replicate servers on a common resource</a:t>
            </a:r>
          </a:p>
          <a:p>
            <a:pPr lvl="1"/>
            <a:r>
              <a:rPr lang="en-US" dirty="0" smtClean="0"/>
              <a:t>Data sharing - DB servers communicate with shared disk</a:t>
            </a:r>
          </a:p>
        </p:txBody>
      </p:sp>
      <p:grpSp>
        <p:nvGrpSpPr>
          <p:cNvPr id="5126" name="Group 20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3505200" y="3276600"/>
            <a:ext cx="1489075" cy="688975"/>
            <a:chOff x="2220" y="2004"/>
            <a:chExt cx="938" cy="434"/>
          </a:xfrm>
        </p:grpSpPr>
        <p:sp>
          <p:nvSpPr>
            <p:cNvPr id="5135" name="AutoShape 4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2220" y="2004"/>
              <a:ext cx="897" cy="428"/>
            </a:xfrm>
            <a:prstGeom prst="flowChartMagneticDisk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6" name="Text Box 5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2256" y="2112"/>
              <a:ext cx="902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>
                  <a:latin typeface="Arial Narrow" pitchFamily="34" charset="0"/>
                </a:rPr>
                <a:t>Resource</a:t>
              </a:r>
            </a:p>
          </p:txBody>
        </p:sp>
      </p:grpSp>
      <p:sp>
        <p:nvSpPr>
          <p:cNvPr id="5127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gray">
          <a:xfrm>
            <a:off x="1752600" y="2592388"/>
            <a:ext cx="2349500" cy="528637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dirty="0">
                <a:latin typeface="Arial Narrow" pitchFamily="34" charset="0"/>
              </a:rPr>
              <a:t>Server Replica 1</a:t>
            </a:r>
          </a:p>
        </p:txBody>
      </p:sp>
      <p:sp>
        <p:nvSpPr>
          <p:cNvPr id="5128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gray">
          <a:xfrm>
            <a:off x="4464050" y="2592388"/>
            <a:ext cx="2349500" cy="528637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>
                <a:latin typeface="Arial Narrow" pitchFamily="34" charset="0"/>
              </a:rPr>
              <a:t>Server Replica 2</a:t>
            </a:r>
          </a:p>
        </p:txBody>
      </p:sp>
      <p:sp>
        <p:nvSpPr>
          <p:cNvPr id="5129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544888" y="3111500"/>
            <a:ext cx="493712" cy="24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H="1">
            <a:off x="4495800" y="3124200"/>
            <a:ext cx="542925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1" name="Text Box 13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3810000" y="1828800"/>
            <a:ext cx="939800" cy="530225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>
                <a:latin typeface="Arial Narrow" pitchFamily="34" charset="0"/>
              </a:rPr>
              <a:t>Client</a:t>
            </a:r>
          </a:p>
        </p:txBody>
      </p:sp>
      <p:sp>
        <p:nvSpPr>
          <p:cNvPr id="5132" name="Line 16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572000" y="2362200"/>
            <a:ext cx="433388" cy="230188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3" name="Rectangle 1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0" y="4114800"/>
            <a:ext cx="91440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3200"/>
              <a:t>Helps availability for process (not resource) failure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3200"/>
              <a:t>Requires a replica cache coherence mechanism, so this helps performance only if</a:t>
            </a:r>
            <a:endParaRPr lang="en-US" sz="3600"/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800"/>
              <a:t>little conflict between transactions at different servers or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800"/>
              <a:t>loose coherence guarantees (e.g. read committed)</a:t>
            </a:r>
          </a:p>
        </p:txBody>
      </p:sp>
      <p:sp>
        <p:nvSpPr>
          <p:cNvPr id="5134" name="Line 19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3657600" y="2362200"/>
            <a:ext cx="433388" cy="230188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2/29/2012</a:t>
            </a:r>
            <a:endParaRPr lang="en-US"/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EEE650D-F390-4768-A9E7-3DA030A9FE02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533400" y="304800"/>
            <a:ext cx="7772400" cy="685800"/>
          </a:xfrm>
        </p:spPr>
        <p:txBody>
          <a:bodyPr/>
          <a:lstStyle/>
          <a:p>
            <a:r>
              <a:rPr lang="en-US" smtClean="0"/>
              <a:t>Replicated Resource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609600" y="1219200"/>
            <a:ext cx="7696200" cy="2438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To get more improvement in availability, </a:t>
            </a:r>
            <a:br>
              <a:rPr lang="en-US" smtClean="0"/>
            </a:br>
            <a:r>
              <a:rPr lang="en-US" smtClean="0"/>
              <a:t>replicate the resources (too)</a:t>
            </a:r>
          </a:p>
          <a:p>
            <a:pPr>
              <a:lnSpc>
                <a:spcPct val="90000"/>
              </a:lnSpc>
            </a:pPr>
            <a:r>
              <a:rPr lang="en-US" smtClean="0"/>
              <a:t>Also increases potential throughput</a:t>
            </a:r>
          </a:p>
          <a:p>
            <a:pPr>
              <a:lnSpc>
                <a:spcPct val="90000"/>
              </a:lnSpc>
            </a:pPr>
            <a:r>
              <a:rPr lang="en-US" smtClean="0"/>
              <a:t>This is what’s usually meant by replication</a:t>
            </a:r>
          </a:p>
          <a:p>
            <a:pPr>
              <a:lnSpc>
                <a:spcPct val="90000"/>
              </a:lnSpc>
            </a:pPr>
            <a:r>
              <a:rPr lang="en-US" smtClean="0"/>
              <a:t>It’s the scenario we’ll focus on </a:t>
            </a:r>
          </a:p>
        </p:txBody>
      </p:sp>
      <p:grpSp>
        <p:nvGrpSpPr>
          <p:cNvPr id="6150" name="Group 20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1295400" y="5486400"/>
            <a:ext cx="2552700" cy="990600"/>
            <a:chOff x="816" y="3456"/>
            <a:chExt cx="1608" cy="624"/>
          </a:xfrm>
        </p:grpSpPr>
        <p:sp>
          <p:nvSpPr>
            <p:cNvPr id="6162" name="AutoShape 4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gray">
            <a:xfrm>
              <a:off x="816" y="3456"/>
              <a:ext cx="1608" cy="624"/>
            </a:xfrm>
            <a:prstGeom prst="flowChartMagneticDisk">
              <a:avLst/>
            </a:prstGeom>
            <a:solidFill>
              <a:srgbClr val="777777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3" name="Text Box 5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gray">
            <a:xfrm>
              <a:off x="864" y="3696"/>
              <a:ext cx="1536" cy="327"/>
            </a:xfrm>
            <a:prstGeom prst="rect">
              <a:avLst/>
            </a:prstGeom>
            <a:solidFill>
              <a:srgbClr val="77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>
                  <a:latin typeface="Arial Narrow" pitchFamily="34" charset="0"/>
                </a:rPr>
                <a:t>Resource replica</a:t>
              </a:r>
            </a:p>
          </p:txBody>
        </p:sp>
      </p:grpSp>
      <p:sp>
        <p:nvSpPr>
          <p:cNvPr id="6151" name="Text Box 6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gray">
          <a:xfrm>
            <a:off x="1454150" y="4648200"/>
            <a:ext cx="2349500" cy="528638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>
                <a:latin typeface="Arial Narrow" pitchFamily="34" charset="0"/>
              </a:rPr>
              <a:t>Server Replica 1</a:t>
            </a:r>
          </a:p>
        </p:txBody>
      </p:sp>
      <p:sp>
        <p:nvSpPr>
          <p:cNvPr id="6152" name="Text Box 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gray">
          <a:xfrm>
            <a:off x="4464050" y="4648200"/>
            <a:ext cx="2349500" cy="528638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>
                <a:latin typeface="Arial Narrow" pitchFamily="34" charset="0"/>
              </a:rPr>
              <a:t>Server Replica 2</a:t>
            </a:r>
          </a:p>
        </p:txBody>
      </p:sp>
      <p:sp>
        <p:nvSpPr>
          <p:cNvPr id="6153" name="Line 14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667000" y="5181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Line 15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5638800" y="5181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Text Box 16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5105400" y="3886200"/>
            <a:ext cx="939800" cy="528638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>
                <a:latin typeface="Arial Narrow" pitchFamily="34" charset="0"/>
              </a:rPr>
              <a:t>Client</a:t>
            </a:r>
          </a:p>
        </p:txBody>
      </p:sp>
      <p:sp>
        <p:nvSpPr>
          <p:cNvPr id="6156" name="Text Box 17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gray">
          <a:xfrm>
            <a:off x="2133600" y="3886200"/>
            <a:ext cx="939800" cy="528638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>
                <a:latin typeface="Arial Narrow" pitchFamily="34" charset="0"/>
              </a:rPr>
              <a:t>Client</a:t>
            </a:r>
          </a:p>
        </p:txBody>
      </p:sp>
      <p:sp>
        <p:nvSpPr>
          <p:cNvPr id="6157" name="Line 18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2667000" y="4414838"/>
            <a:ext cx="0" cy="233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8" name="Line 19"/>
          <p:cNvSpPr>
            <a:spLocks noChangeShapeType="1"/>
          </p:cNvSpPr>
          <p:nvPr>
            <p:custDataLst>
              <p:tags r:id="rId13"/>
            </p:custDataLst>
          </p:nvPr>
        </p:nvSpPr>
        <p:spPr bwMode="gray">
          <a:xfrm flipV="1">
            <a:off x="5638800" y="4414838"/>
            <a:ext cx="0" cy="233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159" name="Group 21"/>
          <p:cNvGrpSpPr>
            <a:grpSpLocks/>
          </p:cNvGrpSpPr>
          <p:nvPr>
            <p:custDataLst>
              <p:tags r:id="rId14"/>
            </p:custDataLst>
          </p:nvPr>
        </p:nvGrpSpPr>
        <p:grpSpPr bwMode="auto">
          <a:xfrm>
            <a:off x="4419600" y="5486400"/>
            <a:ext cx="2552700" cy="990600"/>
            <a:chOff x="816" y="3456"/>
            <a:chExt cx="1608" cy="624"/>
          </a:xfrm>
        </p:grpSpPr>
        <p:sp>
          <p:nvSpPr>
            <p:cNvPr id="6160" name="AutoShape 22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gray">
            <a:xfrm>
              <a:off x="816" y="3456"/>
              <a:ext cx="1608" cy="624"/>
            </a:xfrm>
            <a:prstGeom prst="flowChartMagneticDisk">
              <a:avLst/>
            </a:prstGeom>
            <a:solidFill>
              <a:srgbClr val="777777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1" name="Text Box 23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gray">
            <a:xfrm>
              <a:off x="864" y="3696"/>
              <a:ext cx="1536" cy="327"/>
            </a:xfrm>
            <a:prstGeom prst="rect">
              <a:avLst/>
            </a:prstGeom>
            <a:solidFill>
              <a:srgbClr val="77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>
                  <a:latin typeface="Arial Narrow" pitchFamily="34" charset="0"/>
                </a:rPr>
                <a:t>Resource replica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EBEXPORTGUID" val="014dbc21-4741-41de-9e64-d0740c16499a"/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000066"/>
      </a:dk2>
      <a:lt2>
        <a:srgbClr val="FFFF00"/>
      </a:lt2>
      <a:accent1>
        <a:srgbClr val="FF9900"/>
      </a:accent1>
      <a:accent2>
        <a:srgbClr val="00FFFF"/>
      </a:accent2>
      <a:accent3>
        <a:srgbClr val="AAAAB8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4674</TotalTime>
  <Words>2093</Words>
  <Application>Microsoft Office PowerPoint</Application>
  <PresentationFormat>On-screen Show (4:3)</PresentationFormat>
  <Paragraphs>427</Paragraphs>
  <Slides>35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Blank Presentation</vt:lpstr>
      <vt:lpstr>10. Replication</vt:lpstr>
      <vt:lpstr>Outline</vt:lpstr>
      <vt:lpstr>1. Introduction</vt:lpstr>
      <vt:lpstr>Read-only Database</vt:lpstr>
      <vt:lpstr>Update-only Database</vt:lpstr>
      <vt:lpstr>Update-only Database</vt:lpstr>
      <vt:lpstr>Replicated Database</vt:lpstr>
      <vt:lpstr>Replicated Server</vt:lpstr>
      <vt:lpstr>Replicated Resource</vt:lpstr>
      <vt:lpstr>Synchronous Replication</vt:lpstr>
      <vt:lpstr>Synchronous Replication - Issues</vt:lpstr>
      <vt:lpstr>Atomicity &amp; Isolation Goal</vt:lpstr>
      <vt:lpstr>Atomicity &amp; Isolation (cont’d)</vt:lpstr>
      <vt:lpstr>Asynchronous Replication</vt:lpstr>
      <vt:lpstr>2. Primary-Copy Replication</vt:lpstr>
      <vt:lpstr>Update Propagation</vt:lpstr>
      <vt:lpstr>Update Processing 1/2</vt:lpstr>
      <vt:lpstr>Update Processing 2/2</vt:lpstr>
      <vt:lpstr>Request Propagation</vt:lpstr>
      <vt:lpstr>Failure &amp; Recovery Handling 1/3</vt:lpstr>
      <vt:lpstr>Failure &amp; Recovery Handling 2/3</vt:lpstr>
      <vt:lpstr>Failure &amp; Recovery Handling 3/3</vt:lpstr>
      <vt:lpstr>Communications Failures</vt:lpstr>
      <vt:lpstr>Majority Consensus</vt:lpstr>
      <vt:lpstr>3. Multi-Master Replication</vt:lpstr>
      <vt:lpstr>Example of Conflicting Updates</vt:lpstr>
      <vt:lpstr>Thomas’ Write Rule</vt:lpstr>
      <vt:lpstr>Thomas Write Rule  Serializability</vt:lpstr>
      <vt:lpstr>Multi-Master Performance</vt:lpstr>
      <vt:lpstr>Making Multi-Master Work</vt:lpstr>
      <vt:lpstr>Making Multi-Master Work</vt:lpstr>
      <vt:lpstr>Microsoft Access and SQL Server</vt:lpstr>
      <vt:lpstr>4. Other Approaches (1/2)</vt:lpstr>
      <vt:lpstr>Other Approaches 2/2</vt:lpstr>
      <vt:lpstr>Summary</vt:lpstr>
    </vt:vector>
  </TitlesOfParts>
  <Company>MSFT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Replication</dc:title>
  <dc:creator>Phil Bernstein</dc:creator>
  <cp:lastModifiedBy>Fred Videon</cp:lastModifiedBy>
  <cp:revision>172</cp:revision>
  <cp:lastPrinted>2012-02-29T22:35:19Z</cp:lastPrinted>
  <dcterms:created xsi:type="dcterms:W3CDTF">1997-02-23T00:43:32Z</dcterms:created>
  <dcterms:modified xsi:type="dcterms:W3CDTF">2012-03-01T01:41:46Z</dcterms:modified>
</cp:coreProperties>
</file>